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92084" r:id="rId1"/>
  </p:sldMasterIdLst>
  <p:notesMasterIdLst>
    <p:notesMasterId r:id="rId14"/>
  </p:notesMasterIdLst>
  <p:handoutMasterIdLst>
    <p:handoutMasterId r:id="rId15"/>
  </p:handoutMasterIdLst>
  <p:sldIdLst>
    <p:sldId id="892" r:id="rId2"/>
    <p:sldId id="1109" r:id="rId3"/>
    <p:sldId id="862" r:id="rId4"/>
    <p:sldId id="1101" r:id="rId5"/>
    <p:sldId id="1121" r:id="rId6"/>
    <p:sldId id="428" r:id="rId7"/>
    <p:sldId id="1079" r:id="rId8"/>
    <p:sldId id="1142" r:id="rId9"/>
    <p:sldId id="684" r:id="rId10"/>
    <p:sldId id="1132" r:id="rId11"/>
    <p:sldId id="1143" r:id="rId12"/>
    <p:sldId id="1144" r:id="rId13"/>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E7FD63"/>
    <a:srgbClr val="2A0090"/>
    <a:srgbClr val="FC41EE"/>
    <a:srgbClr val="E4F967"/>
    <a:srgbClr val="6666FF"/>
    <a:srgbClr val="FF66FF"/>
    <a:srgbClr val="FFD661"/>
    <a:srgbClr val="3BE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42" autoAdjust="0"/>
    <p:restoredTop sz="95781" autoAdjust="0"/>
  </p:normalViewPr>
  <p:slideViewPr>
    <p:cSldViewPr snapToGrid="0" snapToObjects="1">
      <p:cViewPr varScale="1">
        <p:scale>
          <a:sx n="113" d="100"/>
          <a:sy n="113" d="100"/>
        </p:scale>
        <p:origin x="1128" y="184"/>
      </p:cViewPr>
      <p:guideLst>
        <p:guide orient="horz" pos="34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75" d="100"/>
          <a:sy n="75" d="100"/>
        </p:scale>
        <p:origin x="4104" y="46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a:t>V.</a:t>
            </a:r>
            <a:r>
              <a:rPr lang="fr-FR" err="1"/>
              <a:t>I.Mokeev</a:t>
            </a:r>
            <a:endParaRPr lang="fr-F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solidFill>
                  <a:prstClr val="black"/>
                </a:solidFill>
              </a:rPr>
              <a:pPr>
                <a:defRPr/>
              </a:pPr>
              <a:t>1</a:t>
            </a:fld>
            <a:endParaRPr lang="fr-FR">
              <a:solidFill>
                <a:prstClr val="black"/>
              </a:solidFill>
            </a:endParaRP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87450" y="701675"/>
            <a:ext cx="4651375" cy="3489325"/>
          </a:xfrm>
          <a:ln/>
        </p:spPr>
      </p:sp>
      <p:sp>
        <p:nvSpPr>
          <p:cNvPr id="89091" name="Notes Placeholder 2"/>
          <p:cNvSpPr>
            <a:spLocks noGrp="1"/>
          </p:cNvSpPr>
          <p:nvPr>
            <p:ph type="body" idx="1"/>
          </p:nvPr>
        </p:nvSpPr>
        <p:spPr>
          <a:noFill/>
          <a:ln/>
        </p:spPr>
        <p:txBody>
          <a:bodyPr/>
          <a:lstStyle/>
          <a:p>
            <a:endParaRPr lang="ru-RU" dirty="0"/>
          </a:p>
        </p:txBody>
      </p:sp>
      <p:sp>
        <p:nvSpPr>
          <p:cNvPr id="11264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DB47BA7-037A-40F2-8A37-2E385DE90DEE}"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333782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r>
              <a:rPr lang="ru-RU" dirty="0"/>
              <a:t>Исследования процессов электровозбуждения   </a:t>
            </a:r>
            <a:r>
              <a:rPr lang="en-US" dirty="0"/>
              <a:t>N*</a:t>
            </a:r>
            <a:r>
              <a:rPr lang="ru-RU" dirty="0"/>
              <a:t> во всех эксклюзивных каналах электророждения мезонов в резонансной области стало возможным в экспериментах на детекторе  </a:t>
            </a:r>
            <a:r>
              <a:rPr lang="en-US" dirty="0"/>
              <a:t>CLAS</a:t>
            </a:r>
            <a:r>
              <a:rPr lang="ru-RU" dirty="0"/>
              <a:t> , где была получена доминирующая чеать результатов по реакциям эксклюзивного электророждения мезонов на нуклонах. </a:t>
            </a:r>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pPr>
                <a:defRPr/>
              </a:pPr>
              <a:t>3</a:t>
            </a:fld>
            <a:endParaRPr lang="fr-F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5</a:t>
            </a:fld>
            <a:endParaRPr lang="fr-FR"/>
          </a:p>
        </p:txBody>
      </p:sp>
    </p:spTree>
    <p:extLst>
      <p:ext uri="{BB962C8B-B14F-4D97-AF65-F5344CB8AC3E}">
        <p14:creationId xmlns:p14="http://schemas.microsoft.com/office/powerpoint/2010/main" val="118738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75316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a:latin typeface="Symbol" panose="05050102010706020507" pitchFamily="18" charset="2"/>
              </a:rPr>
              <a:t>g</a:t>
            </a:r>
            <a:r>
              <a:rPr lang="en-US" sz="2000" kern="0" baseline="-25000"/>
              <a:t>v</a:t>
            </a:r>
            <a:r>
              <a:rPr lang="en-US" sz="2000" kern="0"/>
              <a:t>pN* Electrocouplings from N</a:t>
            </a:r>
            <a:r>
              <a:rPr lang="en-US" sz="2000" kern="0">
                <a:latin typeface="Symbol" panose="05050102010706020507" pitchFamily="18" charset="2"/>
              </a:rPr>
              <a:t>p </a:t>
            </a:r>
            <a:r>
              <a:rPr lang="en-US" sz="2000" kern="0"/>
              <a:t>and </a:t>
            </a:r>
            <a:r>
              <a:rPr lang="en-US" sz="2000" kern="0">
                <a:latin typeface="Symbol" panose="05050102010706020507" pitchFamily="18" charset="2"/>
              </a:rPr>
              <a:t>p</a:t>
            </a:r>
            <a:r>
              <a:rPr lang="en-US" sz="2000" kern="0" baseline="30000"/>
              <a:t>+</a:t>
            </a:r>
            <a:r>
              <a:rPr lang="en-US" sz="2000" kern="0">
                <a:latin typeface="Symbol" panose="05050102010706020507" pitchFamily="18" charset="2"/>
              </a:rPr>
              <a:t>p</a:t>
            </a:r>
            <a:r>
              <a:rPr lang="en-US" sz="2000" kern="0" baseline="30000"/>
              <a:t>-</a:t>
            </a:r>
            <a:r>
              <a:rPr lang="en-US" sz="2000" kern="0"/>
              <a:t>p Electroproduction</a:t>
            </a:r>
            <a:endParaRPr lang="en-US" sz="2000" kern="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logo"/>
          <p:cNvPicPr>
            <a:picLocks noGrp="1" noChangeAspect="1" noChangeArrowheads="1"/>
          </p:cNvPicPr>
          <p:nvPr userDrawn="1"/>
        </p:nvPicPr>
        <p:blipFill>
          <a:blip r:embed="rId2" cstate="print"/>
          <a:srcRect/>
          <a:stretch>
            <a:fillRect/>
          </a:stretch>
        </p:blipFill>
        <p:spPr bwMode="auto">
          <a:xfrm>
            <a:off x="685801" y="6324600"/>
            <a:ext cx="1490663" cy="533400"/>
          </a:xfrm>
          <a:prstGeom prst="rect">
            <a:avLst/>
          </a:prstGeom>
          <a:noFill/>
          <a:ln w="9525">
            <a:noFill/>
            <a:miter lim="800000"/>
            <a:headEnd/>
            <a:tailEnd/>
          </a:ln>
        </p:spPr>
      </p:pic>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1" y="1447800"/>
            <a:ext cx="83820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a:prstGeom prst="rect">
            <a:avLst/>
          </a:prstGeom>
        </p:spPr>
        <p:txBody>
          <a:bodyPr/>
          <a:lstStyle/>
          <a:p>
            <a:pPr lvl="0"/>
            <a:endParaRPr lang="en-US" noProof="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a:xfrm>
            <a:off x="381001" y="1447800"/>
            <a:ext cx="8382000" cy="472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6E78-2D5D-0B71-AB98-209B45D723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40466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1493282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a:p>
        </p:txBody>
      </p:sp>
    </p:spTree>
    <p:extLst>
      <p:ext uri="{BB962C8B-B14F-4D97-AF65-F5344CB8AC3E}">
        <p14:creationId xmlns:p14="http://schemas.microsoft.com/office/powerpoint/2010/main" val="16330092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err="1">
                <a:solidFill>
                  <a:srgbClr val="000000"/>
                </a:solidFill>
              </a:rPr>
              <a:t>V.I.Mokeev</a:t>
            </a:r>
            <a:endParaRPr lang="fr-FR" dirty="0">
              <a:solidFill>
                <a:srgbClr val="000000"/>
              </a:solidFill>
            </a:endParaRP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xxxx">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837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4085" name="Line 5"/>
          <p:cNvSpPr>
            <a:spLocks noChangeShapeType="1"/>
          </p:cNvSpPr>
          <p:nvPr/>
        </p:nvSpPr>
        <p:spPr bwMode="auto">
          <a:xfrm>
            <a:off x="2133600" y="6553200"/>
            <a:ext cx="70104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814086" name="Text Box 6"/>
          <p:cNvSpPr txBox="1">
            <a:spLocks noChangeArrowheads="1"/>
          </p:cNvSpPr>
          <p:nvPr/>
        </p:nvSpPr>
        <p:spPr bwMode="auto">
          <a:xfrm>
            <a:off x="2321217" y="6580908"/>
            <a:ext cx="5657174" cy="276995"/>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b="0" baseline="0" dirty="0">
                <a:solidFill>
                  <a:srgbClr val="333399"/>
                </a:solidFill>
                <a:latin typeface="Arial" charset="0"/>
              </a:rPr>
              <a:t>V.I. Mokeev, CLAS Collaboration Meeting June 29-30, 2026, Newport News  USA   </a:t>
            </a:r>
            <a:endParaRPr lang="en-US" sz="1200" b="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2" cstate="print"/>
          <a:srcRect/>
          <a:stretch>
            <a:fillRect/>
          </a:stretch>
        </p:blipFill>
        <p:spPr bwMode="auto">
          <a:xfrm>
            <a:off x="685801" y="6324600"/>
            <a:ext cx="1490663" cy="5334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110" r:id="rId23"/>
    <p:sldLayoutId id="2147492064" r:id="rId24"/>
    <p:sldLayoutId id="2147492065" r:id="rId25"/>
    <p:sldLayoutId id="2147492066" r:id="rId26"/>
    <p:sldLayoutId id="2147492067" r:id="rId27"/>
    <p:sldLayoutId id="2147492078" r:id="rId28"/>
    <p:sldLayoutId id="2147492081" r:id="rId29"/>
    <p:sldLayoutId id="2147492082" r:id="rId30"/>
    <p:sldLayoutId id="2147492083" r:id="rId31"/>
    <p:sldLayoutId id="2147492106" r:id="rId32"/>
    <p:sldLayoutId id="2147491818" r:id="rId33"/>
    <p:sldLayoutId id="2147492027" r:id="rId34"/>
    <p:sldLayoutId id="2147491998" r:id="rId35"/>
    <p:sldLayoutId id="2147491819" r:id="rId36"/>
    <p:sldLayoutId id="2147491830" r:id="rId37"/>
    <p:sldLayoutId id="2147491846" r:id="rId38"/>
    <p:sldLayoutId id="2147491850" r:id="rId39"/>
    <p:sldLayoutId id="2147491857" r:id="rId40"/>
    <p:sldLayoutId id="2147492042" r:id="rId41"/>
    <p:sldLayoutId id="2147492043" r:id="rId42"/>
    <p:sldLayoutId id="2147492044" r:id="rId43"/>
    <p:sldLayoutId id="2147492045" r:id="rId44"/>
    <p:sldLayoutId id="2147492056" r:id="rId45"/>
    <p:sldLayoutId id="2147492059" r:id="rId46"/>
    <p:sldLayoutId id="2147492060" r:id="rId47"/>
    <p:sldLayoutId id="2147492061" r:id="rId48"/>
    <p:sldLayoutId id="2147492107" r:id="rId49"/>
    <p:sldLayoutId id="2147492109" r:id="rId50"/>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7.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hyperlink" Target="https://userweb.jlab.org/~mokeev/"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F43A2C97-0FB3-B130-7883-3369FC4340DB}"/>
              </a:ext>
            </a:extLst>
          </p:cNvPr>
          <p:cNvSpPr txBox="1">
            <a:spLocks/>
          </p:cNvSpPr>
          <p:nvPr/>
        </p:nvSpPr>
        <p:spPr>
          <a:xfrm>
            <a:off x="8659117"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fld id="{66D3942C-BD50-4FC2-A952-1F84E0E6FA11}" type="slidenum">
              <a:rPr lang="en-US" sz="1200" smtClean="0"/>
              <a:pPr algn="ctr"/>
              <a:t>1</a:t>
            </a:fld>
            <a:endParaRPr lang="en-US" sz="1200" dirty="0"/>
          </a:p>
        </p:txBody>
      </p:sp>
      <p:sp>
        <p:nvSpPr>
          <p:cNvPr id="20" name="Isosceles Triangle 8">
            <a:extLst>
              <a:ext uri="{FF2B5EF4-FFF2-40B4-BE49-F238E27FC236}">
                <a16:creationId xmlns:a16="http://schemas.microsoft.com/office/drawing/2014/main" id="{C7CDD060-9499-8645-E699-C3D0CE4ADE5F}"/>
              </a:ext>
            </a:extLst>
          </p:cNvPr>
          <p:cNvSpPr>
            <a:spLocks noChangeAspect="1"/>
          </p:cNvSpPr>
          <p:nvPr/>
        </p:nvSpPr>
        <p:spPr bwMode="auto">
          <a:xfrm>
            <a:off x="7589520" y="1238845"/>
            <a:ext cx="82920" cy="91440"/>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pic>
        <p:nvPicPr>
          <p:cNvPr id="11" name="Picture 10">
            <a:extLst>
              <a:ext uri="{FF2B5EF4-FFF2-40B4-BE49-F238E27FC236}">
                <a16:creationId xmlns:a16="http://schemas.microsoft.com/office/drawing/2014/main" id="{A3321A0F-9279-182D-998D-A6FC63AF5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83" y="0"/>
            <a:ext cx="7303434" cy="3649577"/>
          </a:xfrm>
          <a:prstGeom prst="rect">
            <a:avLst/>
          </a:prstGeom>
        </p:spPr>
      </p:pic>
      <p:sp>
        <p:nvSpPr>
          <p:cNvPr id="12" name="TextBox 11">
            <a:extLst>
              <a:ext uri="{FF2B5EF4-FFF2-40B4-BE49-F238E27FC236}">
                <a16:creationId xmlns:a16="http://schemas.microsoft.com/office/drawing/2014/main" id="{CA0E9816-80E8-F7E9-3D9E-80CDD65B9BCD}"/>
              </a:ext>
            </a:extLst>
          </p:cNvPr>
          <p:cNvSpPr txBox="1"/>
          <p:nvPr/>
        </p:nvSpPr>
        <p:spPr>
          <a:xfrm>
            <a:off x="717705" y="4818936"/>
            <a:ext cx="8184444" cy="1600438"/>
          </a:xfrm>
          <a:prstGeom prst="rect">
            <a:avLst/>
          </a:prstGeom>
          <a:noFill/>
        </p:spPr>
        <p:txBody>
          <a:bodyPr wrap="square" rtlCol="0">
            <a:spAutoFit/>
          </a:bodyPr>
          <a:lstStyle/>
          <a:p>
            <a:r>
              <a:rPr lang="en-US" sz="1400" dirty="0"/>
              <a:t>     </a:t>
            </a:r>
            <a:r>
              <a:rPr lang="en-US" sz="1400" b="1" u="sng" dirty="0"/>
              <a:t>Topics:</a:t>
            </a:r>
          </a:p>
          <a:p>
            <a:pPr marL="285750" indent="-285750">
              <a:buFont typeface="Arial" panose="020B0604020202020204" pitchFamily="34" charset="0"/>
              <a:buChar char="•"/>
            </a:pPr>
            <a:r>
              <a:rPr lang="en-US" sz="1400" dirty="0"/>
              <a:t>Studies of nucleon resonance electroexcitation amplitudes from exclusive meson electroproduction data obtained in 6-GeV era CLAS experiments</a:t>
            </a:r>
          </a:p>
          <a:p>
            <a:pPr marL="285750" indent="-285750">
              <a:buFont typeface="Arial" panose="020B0604020202020204" pitchFamily="34" charset="0"/>
              <a:buChar char="•"/>
            </a:pPr>
            <a:r>
              <a:rPr lang="en-US" sz="1400" dirty="0"/>
              <a:t>Extension of N* structure studies anticipated from CLAS12 experiments in the 12-GeV era and beyond</a:t>
            </a:r>
          </a:p>
          <a:p>
            <a:pPr marL="285750" indent="-285750">
              <a:buFont typeface="Arial" panose="020B0604020202020204" pitchFamily="34" charset="0"/>
              <a:buChar char="•"/>
            </a:pPr>
            <a:r>
              <a:rPr lang="en-US" sz="1400" dirty="0"/>
              <a:t>Theory framework(s) for understanding the emergence of hadron mass (EHM) and structure from results on the N* electroexcitation amplitudes </a:t>
            </a:r>
          </a:p>
        </p:txBody>
      </p:sp>
      <p:sp>
        <p:nvSpPr>
          <p:cNvPr id="3" name="TextBox 2">
            <a:extLst>
              <a:ext uri="{FF2B5EF4-FFF2-40B4-BE49-F238E27FC236}">
                <a16:creationId xmlns:a16="http://schemas.microsoft.com/office/drawing/2014/main" id="{6BD292D8-3C1C-051F-E4E3-1C94D31EC7BF}"/>
              </a:ext>
            </a:extLst>
          </p:cNvPr>
          <p:cNvSpPr txBox="1"/>
          <p:nvPr/>
        </p:nvSpPr>
        <p:spPr>
          <a:xfrm>
            <a:off x="1026190" y="3618784"/>
            <a:ext cx="7197527" cy="1169551"/>
          </a:xfrm>
          <a:prstGeom prst="rect">
            <a:avLst/>
          </a:prstGeom>
          <a:noFill/>
        </p:spPr>
        <p:txBody>
          <a:bodyPr wrap="square" rtlCol="0">
            <a:spAutoFit/>
          </a:bodyPr>
          <a:lstStyle/>
          <a:p>
            <a:r>
              <a:rPr lang="en-US" sz="1400" b="1" u="sng" dirty="0"/>
              <a:t>Connection link:</a:t>
            </a:r>
          </a:p>
          <a:p>
            <a:r>
              <a:rPr lang="en-US" sz="1400" dirty="0">
                <a:solidFill>
                  <a:srgbClr val="0000FF"/>
                </a:solidFill>
              </a:rPr>
              <a:t>https://</a:t>
            </a:r>
            <a:r>
              <a:rPr lang="en-US" sz="1400" dirty="0" err="1">
                <a:solidFill>
                  <a:srgbClr val="0000FF"/>
                </a:solidFill>
              </a:rPr>
              <a:t>urldefense.proofpoint.com</a:t>
            </a:r>
            <a:r>
              <a:rPr lang="en-US" sz="1400" dirty="0">
                <a:solidFill>
                  <a:srgbClr val="0000FF"/>
                </a:solidFill>
              </a:rPr>
              <a:t>/v2/</a:t>
            </a:r>
            <a:r>
              <a:rPr lang="en-US" sz="1400" dirty="0" err="1">
                <a:solidFill>
                  <a:srgbClr val="0000FF"/>
                </a:solidFill>
              </a:rPr>
              <a:t>url?u</a:t>
            </a:r>
            <a:r>
              <a:rPr lang="en-US" sz="1400" dirty="0">
                <a:solidFill>
                  <a:srgbClr val="0000FF"/>
                </a:solidFill>
              </a:rPr>
              <a:t>=https-3A__sciforum.net_event_Symmetry-2D20&amp;d=</a:t>
            </a:r>
            <a:r>
              <a:rPr lang="en-US" sz="1400" dirty="0" err="1">
                <a:solidFill>
                  <a:srgbClr val="0000FF"/>
                </a:solidFill>
              </a:rPr>
              <a:t>DwIFaQ&amp;c</a:t>
            </a:r>
            <a:r>
              <a:rPr lang="en-US" sz="1400" dirty="0">
                <a:solidFill>
                  <a:srgbClr val="0000FF"/>
                </a:solidFill>
              </a:rPr>
              <a:t>=CJqEzB1piLOyyvZjb8YUQw&amp;r=5d2A05CBcg701rhFXA73zw&amp;m=snpgdZcdBhrBJmg8JV7HDrRQyqhN7lbM_4kts3hk9yk7M2V6UAPc6Qi0FHsEx38U&amp;s=kzNeVNAabf-fiJcGJ1aimIiDQKYtfq3dgcTYdqfw3yc&amp;e=</a:t>
            </a:r>
          </a:p>
        </p:txBody>
      </p:sp>
    </p:spTree>
    <p:extLst>
      <p:ext uri="{BB962C8B-B14F-4D97-AF65-F5344CB8AC3E}">
        <p14:creationId xmlns:p14="http://schemas.microsoft.com/office/powerpoint/2010/main" val="897537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6C42BB8-CDFE-924F-B03B-C2C337F5BA23}"/>
              </a:ext>
            </a:extLst>
          </p:cNvPr>
          <p:cNvSpPr txBox="1"/>
          <p:nvPr/>
        </p:nvSpPr>
        <p:spPr>
          <a:xfrm>
            <a:off x="205409" y="5435177"/>
            <a:ext cx="8686800" cy="830997"/>
          </a:xfrm>
          <a:prstGeom prst="rect">
            <a:avLst/>
          </a:prstGeom>
          <a:solidFill>
            <a:srgbClr val="FFC000"/>
          </a:solidFill>
        </p:spPr>
        <p:txBody>
          <a:bodyPr wrap="square" rtlCol="0">
            <a:spAutoFit/>
          </a:bodyPr>
          <a:lstStyle/>
          <a:p>
            <a:r>
              <a:rPr lang="en-US" sz="1600" b="1" dirty="0"/>
              <a:t>CLAS results on the </a:t>
            </a:r>
            <a:r>
              <a:rPr lang="en-US" sz="1600" b="1" dirty="0">
                <a:latin typeface="Symbol" pitchFamily="2" charset="2"/>
              </a:rPr>
              <a:t>D</a:t>
            </a:r>
            <a:r>
              <a:rPr lang="en-US" sz="1600" b="1" dirty="0"/>
              <a:t>(1600)3/2</a:t>
            </a:r>
            <a:r>
              <a:rPr lang="en-US" sz="1600" b="1" baseline="30000" dirty="0"/>
              <a:t>+</a:t>
            </a:r>
            <a:r>
              <a:rPr lang="en-US" sz="1600" b="1" dirty="0"/>
              <a:t> electrocouplings confirmed the CSM prediction, solidifying evidence for insight into dressed quark mass function and, consequently, into EHM from studies of </a:t>
            </a:r>
            <a:r>
              <a:rPr lang="en-US" sz="1600" b="1" dirty="0" err="1">
                <a:latin typeface="Symbol" pitchFamily="2" charset="2"/>
              </a:rPr>
              <a:t>g</a:t>
            </a:r>
            <a:r>
              <a:rPr lang="en-US" sz="1600" b="1" baseline="-25000" dirty="0" err="1"/>
              <a:t>v</a:t>
            </a:r>
            <a:r>
              <a:rPr lang="en-US" sz="1600" b="1" dirty="0" err="1"/>
              <a:t>pN</a:t>
            </a:r>
            <a:r>
              <a:rPr lang="en-US" sz="1600" b="1" dirty="0"/>
              <a:t>* electrocouplings.</a:t>
            </a:r>
          </a:p>
        </p:txBody>
      </p:sp>
      <p:sp>
        <p:nvSpPr>
          <p:cNvPr id="14" name="Slide Number Placeholder 4">
            <a:extLst>
              <a:ext uri="{FF2B5EF4-FFF2-40B4-BE49-F238E27FC236}">
                <a16:creationId xmlns:a16="http://schemas.microsoft.com/office/drawing/2014/main" id="{B10682A1-6420-3592-2D38-8D4E4967F05D}"/>
              </a:ext>
            </a:extLst>
          </p:cNvPr>
          <p:cNvSpPr txBox="1">
            <a:spLocks/>
          </p:cNvSpPr>
          <p:nvPr/>
        </p:nvSpPr>
        <p:spPr>
          <a:xfrm>
            <a:off x="8649030" y="6559826"/>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10</a:t>
            </a:r>
          </a:p>
        </p:txBody>
      </p:sp>
      <p:cxnSp>
        <p:nvCxnSpPr>
          <p:cNvPr id="11" name="Straight Connector 10">
            <a:extLst>
              <a:ext uri="{FF2B5EF4-FFF2-40B4-BE49-F238E27FC236}">
                <a16:creationId xmlns:a16="http://schemas.microsoft.com/office/drawing/2014/main" id="{A731C78F-33A3-5C28-27AD-24C7F58DBA20}"/>
              </a:ext>
            </a:extLst>
          </p:cNvPr>
          <p:cNvCxnSpPr>
            <a:cxnSpLocks/>
          </p:cNvCxnSpPr>
          <p:nvPr/>
        </p:nvCxnSpPr>
        <p:spPr bwMode="auto">
          <a:xfrm>
            <a:off x="1552525" y="4031348"/>
            <a:ext cx="621461" cy="0"/>
          </a:xfrm>
          <a:prstGeom prst="line">
            <a:avLst/>
          </a:prstGeom>
          <a:ln>
            <a:solidFill>
              <a:srgbClr val="FF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735C1001-0BD2-8B5A-5446-E2FBAE4CB317}"/>
              </a:ext>
            </a:extLst>
          </p:cNvPr>
          <p:cNvSpPr txBox="1"/>
          <p:nvPr/>
        </p:nvSpPr>
        <p:spPr>
          <a:xfrm>
            <a:off x="2151153" y="3870436"/>
            <a:ext cx="4716035" cy="307777"/>
          </a:xfrm>
          <a:prstGeom prst="rect">
            <a:avLst/>
          </a:prstGeom>
          <a:solidFill>
            <a:schemeClr val="bg1"/>
          </a:solidFill>
        </p:spPr>
        <p:txBody>
          <a:bodyPr wrap="none" rtlCol="0">
            <a:spAutoFit/>
          </a:bodyPr>
          <a:lstStyle/>
          <a:p>
            <a:r>
              <a:rPr lang="en-US" sz="1400" b="1" dirty="0">
                <a:solidFill>
                  <a:srgbClr val="FF0000"/>
                </a:solidFill>
              </a:rPr>
              <a:t>CSM predictions, </a:t>
            </a:r>
            <a:r>
              <a:rPr lang="en-US" sz="1400" b="1" dirty="0" err="1">
                <a:solidFill>
                  <a:srgbClr val="FF0000"/>
                </a:solidFill>
              </a:rPr>
              <a:t>Ya</a:t>
            </a:r>
            <a:r>
              <a:rPr lang="en-US" sz="1400" b="1" dirty="0">
                <a:solidFill>
                  <a:srgbClr val="FF0000"/>
                </a:solidFill>
              </a:rPr>
              <a:t> Lu et al., PRD 100, 034001 (2019)</a:t>
            </a:r>
          </a:p>
        </p:txBody>
      </p:sp>
      <p:sp>
        <p:nvSpPr>
          <p:cNvPr id="13" name="TextBox 12">
            <a:extLst>
              <a:ext uri="{FF2B5EF4-FFF2-40B4-BE49-F238E27FC236}">
                <a16:creationId xmlns:a16="http://schemas.microsoft.com/office/drawing/2014/main" id="{BA34322C-6190-A464-A9D5-1A39824B2EF4}"/>
              </a:ext>
            </a:extLst>
          </p:cNvPr>
          <p:cNvSpPr txBox="1"/>
          <p:nvPr/>
        </p:nvSpPr>
        <p:spPr>
          <a:xfrm>
            <a:off x="205409" y="4443999"/>
            <a:ext cx="8764670" cy="830997"/>
          </a:xfrm>
          <a:prstGeom prst="rect">
            <a:avLst/>
          </a:prstGeom>
          <a:noFill/>
        </p:spPr>
        <p:txBody>
          <a:bodyPr wrap="square" rtlCol="0">
            <a:spAutoFit/>
          </a:bodyPr>
          <a:lstStyle/>
          <a:p>
            <a:r>
              <a:rPr lang="en-US" sz="1600" b="1" dirty="0"/>
              <a:t>Electrocouplings from independent analyses of </a:t>
            </a:r>
            <a:r>
              <a:rPr lang="en-US" sz="1600" b="1" dirty="0" err="1">
                <a:latin typeface="Symbol" pitchFamily="2" charset="2"/>
                <a:ea typeface="ＭＳ Ｐゴシック" pitchFamily="-110" charset="-128"/>
                <a:cs typeface="Arial" panose="020B0604020202020204" pitchFamily="34" charset="0"/>
              </a:rPr>
              <a:t>p</a:t>
            </a:r>
            <a:r>
              <a:rPr lang="en-US" sz="1600" b="1" baseline="30000" dirty="0" err="1">
                <a:latin typeface="Arial" panose="020B0604020202020204" pitchFamily="34" charset="0"/>
                <a:ea typeface="ＭＳ Ｐゴシック" pitchFamily="-110" charset="-128"/>
                <a:cs typeface="Arial" panose="020B0604020202020204" pitchFamily="34" charset="0"/>
              </a:rPr>
              <a:t>+</a:t>
            </a:r>
            <a:r>
              <a:rPr lang="en-US" sz="1600" b="1" dirty="0" err="1">
                <a:latin typeface="Symbol" pitchFamily="2" charset="2"/>
                <a:ea typeface="ＭＳ Ｐゴシック" pitchFamily="-110" charset="-128"/>
                <a:cs typeface="Arial" panose="020B0604020202020204" pitchFamily="34" charset="0"/>
              </a:rPr>
              <a:t>p</a:t>
            </a:r>
            <a:r>
              <a:rPr lang="en-US" sz="1600" b="1" baseline="30000" dirty="0" err="1">
                <a:latin typeface="Arial" panose="020B0604020202020204" pitchFamily="34" charset="0"/>
                <a:ea typeface="ＭＳ Ｐゴシック" pitchFamily="-110" charset="-128"/>
                <a:cs typeface="Arial" panose="020B0604020202020204" pitchFamily="34" charset="0"/>
              </a:rPr>
              <a:t>-</a:t>
            </a:r>
            <a:r>
              <a:rPr lang="en-US" sz="1600" b="1" dirty="0" err="1">
                <a:latin typeface="Arial" panose="020B0604020202020204" pitchFamily="34" charset="0"/>
                <a:ea typeface="ＭＳ Ｐゴシック" pitchFamily="-110" charset="-128"/>
                <a:cs typeface="Arial" panose="020B0604020202020204" pitchFamily="34" charset="0"/>
              </a:rPr>
              <a:t>p</a:t>
            </a:r>
            <a:r>
              <a:rPr lang="en-US" sz="1600" b="1" dirty="0">
                <a:latin typeface="Arial" panose="020B0604020202020204" pitchFamily="34" charset="0"/>
                <a:ea typeface="ＭＳ Ｐゴシック" pitchFamily="-110" charset="-128"/>
                <a:cs typeface="Arial" panose="020B0604020202020204" pitchFamily="34" charset="0"/>
              </a:rPr>
              <a:t> differential cross sections within three W-intervals, </a:t>
            </a:r>
            <a:r>
              <a:rPr lang="en-US" sz="1600" b="1" dirty="0">
                <a:solidFill>
                  <a:srgbClr val="0000FF"/>
                </a:solidFill>
                <a:latin typeface="Arial" panose="020B0604020202020204" pitchFamily="34" charset="0"/>
                <a:ea typeface="ＭＳ Ｐゴシック" pitchFamily="-110" charset="-128"/>
                <a:cs typeface="Arial" panose="020B0604020202020204" pitchFamily="34" charset="0"/>
              </a:rPr>
              <a:t>1.46&lt;W&lt;1.56 GeV</a:t>
            </a:r>
            <a:r>
              <a:rPr lang="en-US" sz="1600" b="1" dirty="0">
                <a:latin typeface="Arial" panose="020B0604020202020204" pitchFamily="34" charset="0"/>
                <a:ea typeface="ＭＳ Ｐゴシック" pitchFamily="-110" charset="-128"/>
                <a:cs typeface="Arial" panose="020B0604020202020204" pitchFamily="34" charset="0"/>
              </a:rPr>
              <a:t>, </a:t>
            </a:r>
            <a:r>
              <a:rPr lang="en-US" sz="1600" b="1" dirty="0">
                <a:solidFill>
                  <a:srgbClr val="FF0000"/>
                </a:solidFill>
                <a:latin typeface="Arial" panose="020B0604020202020204" pitchFamily="34" charset="0"/>
                <a:ea typeface="ＭＳ Ｐゴシック" pitchFamily="-110" charset="-128"/>
                <a:cs typeface="Arial" panose="020B0604020202020204" pitchFamily="34" charset="0"/>
              </a:rPr>
              <a:t>1.51&lt;W&lt;1.61 GeV</a:t>
            </a:r>
            <a:r>
              <a:rPr lang="en-US" sz="1600" b="1" dirty="0">
                <a:latin typeface="Arial" panose="020B0604020202020204" pitchFamily="34" charset="0"/>
                <a:ea typeface="ＭＳ Ｐゴシック" pitchFamily="-110" charset="-128"/>
                <a:cs typeface="Arial" panose="020B0604020202020204" pitchFamily="34" charset="0"/>
              </a:rPr>
              <a:t>, and 1.56&lt;W&lt;1.66 GeV</a:t>
            </a:r>
            <a:r>
              <a:rPr lang="en-US" sz="1600" b="1" dirty="0">
                <a:solidFill>
                  <a:srgbClr val="FF0000"/>
                </a:solidFill>
                <a:latin typeface="Arial" panose="020B0604020202020204" pitchFamily="34" charset="0"/>
                <a:ea typeface="ＭＳ Ｐゴシック" pitchFamily="-110" charset="-128"/>
                <a:cs typeface="Arial" panose="020B0604020202020204" pitchFamily="34" charset="0"/>
              </a:rPr>
              <a:t> </a:t>
            </a:r>
            <a:r>
              <a:rPr lang="en-US" sz="1600" b="1" dirty="0">
                <a:latin typeface="Arial" panose="020B0604020202020204" pitchFamily="34" charset="0"/>
                <a:ea typeface="ＭＳ Ｐゴシック" pitchFamily="-110" charset="-128"/>
                <a:cs typeface="Arial" panose="020B0604020202020204" pitchFamily="34" charset="0"/>
              </a:rPr>
              <a:t>for 2.0&lt;Q</a:t>
            </a:r>
            <a:r>
              <a:rPr lang="en-US" sz="1600" b="1" baseline="30000" dirty="0">
                <a:latin typeface="Arial" panose="020B0604020202020204" pitchFamily="34" charset="0"/>
                <a:ea typeface="ＭＳ Ｐゴシック" pitchFamily="-110" charset="-128"/>
                <a:cs typeface="Arial" panose="020B0604020202020204" pitchFamily="34" charset="0"/>
              </a:rPr>
              <a:t>2</a:t>
            </a:r>
            <a:r>
              <a:rPr lang="en-US" sz="1600" b="1" dirty="0">
                <a:latin typeface="Arial" panose="020B0604020202020204" pitchFamily="34" charset="0"/>
                <a:ea typeface="ＭＳ Ｐゴシック" pitchFamily="-110" charset="-128"/>
                <a:cs typeface="Arial" panose="020B0604020202020204" pitchFamily="34" charset="0"/>
              </a:rPr>
              <a:t>&lt;5.0 GeV</a:t>
            </a:r>
            <a:r>
              <a:rPr lang="en-US" sz="1600" b="1" baseline="30000" dirty="0">
                <a:latin typeface="Arial" panose="020B0604020202020204" pitchFamily="34" charset="0"/>
                <a:ea typeface="ＭＳ Ｐゴシック" pitchFamily="-110" charset="-128"/>
                <a:cs typeface="Arial" panose="020B0604020202020204" pitchFamily="34" charset="0"/>
              </a:rPr>
              <a:t>2</a:t>
            </a:r>
            <a:r>
              <a:rPr lang="en-US" sz="1600" b="1" baseline="30000" dirty="0">
                <a:ea typeface="ＭＳ Ｐゴシック" pitchFamily="-110" charset="-128"/>
              </a:rPr>
              <a:t> </a:t>
            </a:r>
            <a:r>
              <a:rPr lang="en-US" sz="1600" b="1" baseline="30000" dirty="0">
                <a:latin typeface="Arial" panose="020B0604020202020204" pitchFamily="34" charset="0"/>
                <a:ea typeface="ＭＳ Ｐゴシック" pitchFamily="-110" charset="-128"/>
                <a:cs typeface="Arial" panose="020B0604020202020204" pitchFamily="34" charset="0"/>
              </a:rPr>
              <a:t>  </a:t>
            </a:r>
            <a:r>
              <a:rPr lang="en-US" sz="1600" b="1" dirty="0">
                <a:latin typeface="Arial" panose="020B0604020202020204" pitchFamily="34" charset="0"/>
                <a:ea typeface="ＭＳ Ｐゴシック" pitchFamily="-110" charset="-128"/>
                <a:cs typeface="Arial" panose="020B0604020202020204" pitchFamily="34" charset="0"/>
              </a:rPr>
              <a:t>[</a:t>
            </a:r>
            <a:r>
              <a:rPr lang="en-US" sz="1600" b="1" dirty="0">
                <a:solidFill>
                  <a:srgbClr val="0000FF"/>
                </a:solidFill>
                <a:latin typeface="Arial" panose="020B0604020202020204" pitchFamily="34" charset="0"/>
                <a:ea typeface="ＭＳ Ｐゴシック" pitchFamily="-110" charset="-128"/>
                <a:cs typeface="Arial" panose="020B0604020202020204" pitchFamily="34" charset="0"/>
              </a:rPr>
              <a:t>V.I. </a:t>
            </a:r>
            <a:r>
              <a:rPr lang="en-US" sz="1600" b="1" dirty="0" err="1">
                <a:solidFill>
                  <a:srgbClr val="0000FF"/>
                </a:solidFill>
                <a:latin typeface="Arial" panose="020B0604020202020204" pitchFamily="34" charset="0"/>
                <a:ea typeface="ＭＳ Ｐゴシック" pitchFamily="-110" charset="-128"/>
                <a:cs typeface="Arial" panose="020B0604020202020204" pitchFamily="34" charset="0"/>
              </a:rPr>
              <a:t>Mokeev</a:t>
            </a:r>
            <a:r>
              <a:rPr lang="en-US" sz="1600" b="1" dirty="0">
                <a:solidFill>
                  <a:srgbClr val="0000FF"/>
                </a:solidFill>
                <a:latin typeface="Arial" panose="020B0604020202020204" pitchFamily="34" charset="0"/>
                <a:ea typeface="ＭＳ Ｐゴシック" pitchFamily="-110" charset="-128"/>
                <a:cs typeface="Arial" panose="020B0604020202020204" pitchFamily="34" charset="0"/>
              </a:rPr>
              <a:t> et al., PRC 108, 025204 (2023)</a:t>
            </a:r>
            <a:r>
              <a:rPr lang="en-US" sz="1600" b="1" dirty="0">
                <a:latin typeface="Arial" panose="020B0604020202020204" pitchFamily="34" charset="0"/>
                <a:ea typeface="ＭＳ Ｐゴシック" pitchFamily="-110" charset="-128"/>
                <a:cs typeface="Arial" panose="020B0604020202020204" pitchFamily="34" charset="0"/>
              </a:rPr>
              <a:t>]. </a:t>
            </a:r>
            <a:endParaRPr lang="en-US" sz="1600" b="1" baseline="30000" dirty="0"/>
          </a:p>
        </p:txBody>
      </p:sp>
      <p:pic>
        <p:nvPicPr>
          <p:cNvPr id="3" name="Picture 2">
            <a:extLst>
              <a:ext uri="{FF2B5EF4-FFF2-40B4-BE49-F238E27FC236}">
                <a16:creationId xmlns:a16="http://schemas.microsoft.com/office/drawing/2014/main" id="{FB8E997A-EF0A-B0C8-4599-D3AB656D4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97" y="721979"/>
            <a:ext cx="2882590" cy="2882590"/>
          </a:xfrm>
          <a:prstGeom prst="rect">
            <a:avLst/>
          </a:prstGeom>
        </p:spPr>
      </p:pic>
      <p:pic>
        <p:nvPicPr>
          <p:cNvPr id="10" name="Picture 9">
            <a:extLst>
              <a:ext uri="{FF2B5EF4-FFF2-40B4-BE49-F238E27FC236}">
                <a16:creationId xmlns:a16="http://schemas.microsoft.com/office/drawing/2014/main" id="{64F0D275-4F7E-727A-8999-F5949820B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188" y="691961"/>
            <a:ext cx="2988525" cy="2988525"/>
          </a:xfrm>
          <a:prstGeom prst="rect">
            <a:avLst/>
          </a:prstGeom>
        </p:spPr>
      </p:pic>
      <p:pic>
        <p:nvPicPr>
          <p:cNvPr id="8" name="Picture 7">
            <a:extLst>
              <a:ext uri="{FF2B5EF4-FFF2-40B4-BE49-F238E27FC236}">
                <a16:creationId xmlns:a16="http://schemas.microsoft.com/office/drawing/2014/main" id="{43F33567-691C-27F9-81F8-796C6416A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158" y="721979"/>
            <a:ext cx="2883097" cy="2883097"/>
          </a:xfrm>
          <a:prstGeom prst="rect">
            <a:avLst/>
          </a:prstGeom>
        </p:spPr>
      </p:pic>
      <p:sp>
        <p:nvSpPr>
          <p:cNvPr id="17" name="Rectangle 2">
            <a:extLst>
              <a:ext uri="{FF2B5EF4-FFF2-40B4-BE49-F238E27FC236}">
                <a16:creationId xmlns:a16="http://schemas.microsoft.com/office/drawing/2014/main" id="{CED98E6C-4941-DBDE-8D1C-4F19F535F236}"/>
              </a:ext>
            </a:extLst>
          </p:cNvPr>
          <p:cNvSpPr txBox="1">
            <a:spLocks noChangeArrowheads="1"/>
          </p:cNvSpPr>
          <p:nvPr/>
        </p:nvSpPr>
        <p:spPr bwMode="auto">
          <a:xfrm>
            <a:off x="28779" y="95281"/>
            <a:ext cx="9082796"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0000FF"/>
                </a:solidFill>
                <a:latin typeface="Symbol" pitchFamily="2" charset="2"/>
                <a:ea typeface="MS PGothic" pitchFamily="34" charset="-128"/>
              </a:rPr>
              <a:t>D</a:t>
            </a:r>
            <a:r>
              <a:rPr lang="en-US" sz="2000" kern="0" dirty="0">
                <a:solidFill>
                  <a:srgbClr val="0000FF"/>
                </a:solidFill>
                <a:latin typeface="Arial"/>
                <a:ea typeface="MS PGothic" pitchFamily="34" charset="-128"/>
              </a:rPr>
              <a:t>(1600)3/2</a:t>
            </a:r>
            <a:r>
              <a:rPr lang="en-US" sz="2000" kern="0" baseline="30000" dirty="0">
                <a:solidFill>
                  <a:srgbClr val="0000FF"/>
                </a:solidFill>
                <a:latin typeface="Arial"/>
                <a:ea typeface="MS PGothic" pitchFamily="34" charset="-128"/>
              </a:rPr>
              <a:t>+</a:t>
            </a:r>
            <a:r>
              <a:rPr lang="en-US" sz="2000" kern="0" dirty="0">
                <a:solidFill>
                  <a:srgbClr val="0000FF"/>
                </a:solidFill>
                <a:latin typeface="Arial"/>
                <a:ea typeface="MS PGothic" pitchFamily="34" charset="-128"/>
              </a:rPr>
              <a:t> Electrocouplings</a:t>
            </a:r>
            <a:r>
              <a:rPr lang="en-US" sz="2000" kern="0" baseline="30000" dirty="0">
                <a:solidFill>
                  <a:srgbClr val="0000FF"/>
                </a:solidFill>
                <a:latin typeface="Arial"/>
                <a:ea typeface="MS PGothic" pitchFamily="34" charset="-128"/>
              </a:rPr>
              <a:t> </a:t>
            </a:r>
            <a:r>
              <a:rPr lang="en-US" sz="2000" kern="0" dirty="0">
                <a:solidFill>
                  <a:srgbClr val="0000FF"/>
                </a:solidFill>
                <a:latin typeface="Arial"/>
                <a:ea typeface="MS PGothic" pitchFamily="34" charset="-128"/>
              </a:rPr>
              <a:t>: CSM Prediction vs. Data Determination</a:t>
            </a:r>
            <a:endParaRPr kumimoji="0" lang="en-US" sz="20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
        <p:nvSpPr>
          <p:cNvPr id="9" name="Line 4">
            <a:extLst>
              <a:ext uri="{FF2B5EF4-FFF2-40B4-BE49-F238E27FC236}">
                <a16:creationId xmlns:a16="http://schemas.microsoft.com/office/drawing/2014/main" id="{7E56ADE8-C31C-91DE-55EF-05BE83DFB57F}"/>
              </a:ext>
            </a:extLst>
          </p:cNvPr>
          <p:cNvSpPr>
            <a:spLocks noChangeShapeType="1"/>
          </p:cNvSpPr>
          <p:nvPr/>
        </p:nvSpPr>
        <p:spPr bwMode="auto">
          <a:xfrm flipV="1">
            <a:off x="0" y="548640"/>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3455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362CD1-6AAF-033F-CE41-D12FF10C1D86}"/>
              </a:ext>
            </a:extLst>
          </p:cNvPr>
          <p:cNvSpPr>
            <a:spLocks noGrp="1"/>
          </p:cNvSpPr>
          <p:nvPr>
            <p:ph type="title"/>
          </p:nvPr>
        </p:nvSpPr>
        <p:spPr>
          <a:xfrm>
            <a:off x="193418" y="-216774"/>
            <a:ext cx="8806007" cy="700828"/>
          </a:xfrm>
        </p:spPr>
        <p:txBody>
          <a:bodyPr/>
          <a:lstStyle/>
          <a:p>
            <a:pPr>
              <a:defRPr/>
            </a:pPr>
            <a:r>
              <a:rPr lang="en-US" sz="2000" dirty="0">
                <a:solidFill>
                  <a:srgbClr val="0000FF"/>
                </a:solidFill>
                <a:latin typeface="+mn-lt"/>
              </a:rPr>
              <a:t> </a:t>
            </a:r>
            <a:r>
              <a:rPr lang="en-US" sz="1800" dirty="0">
                <a:solidFill>
                  <a:srgbClr val="0000FF"/>
                </a:solidFill>
                <a:latin typeface="+mn-lt"/>
              </a:rPr>
              <a:t>Webinar Program  </a:t>
            </a:r>
          </a:p>
        </p:txBody>
      </p:sp>
      <p:sp>
        <p:nvSpPr>
          <p:cNvPr id="6" name="Line 7">
            <a:extLst>
              <a:ext uri="{FF2B5EF4-FFF2-40B4-BE49-F238E27FC236}">
                <a16:creationId xmlns:a16="http://schemas.microsoft.com/office/drawing/2014/main" id="{5CC21BA8-3A20-D57D-FD3F-9906F567C69F}"/>
              </a:ext>
            </a:extLst>
          </p:cNvPr>
          <p:cNvSpPr>
            <a:spLocks noChangeShapeType="1"/>
          </p:cNvSpPr>
          <p:nvPr/>
        </p:nvSpPr>
        <p:spPr bwMode="auto">
          <a:xfrm>
            <a:off x="0" y="317539"/>
            <a:ext cx="9144000" cy="0"/>
          </a:xfrm>
          <a:prstGeom prst="line">
            <a:avLst/>
          </a:prstGeom>
          <a:noFill/>
          <a:ln w="25400">
            <a:solidFill>
              <a:srgbClr val="0000FF"/>
            </a:solidFill>
            <a:miter lim="800000"/>
            <a:headEnd/>
            <a:tailEnd/>
          </a:ln>
        </p:spPr>
        <p:txBody>
          <a:bodyPr wrap="none" lIns="91435" tIns="45718" rIns="91435" bIns="45718"/>
          <a:lstStyle/>
          <a:p>
            <a:endParaRPr lang="en-US"/>
          </a:p>
        </p:txBody>
      </p:sp>
      <p:pic>
        <p:nvPicPr>
          <p:cNvPr id="9" name="Picture 8">
            <a:extLst>
              <a:ext uri="{FF2B5EF4-FFF2-40B4-BE49-F238E27FC236}">
                <a16:creationId xmlns:a16="http://schemas.microsoft.com/office/drawing/2014/main" id="{3D998F6D-D9FE-1238-CF39-3EDE39E91A1C}"/>
              </a:ext>
            </a:extLst>
          </p:cNvPr>
          <p:cNvPicPr>
            <a:picLocks noChangeAspect="1"/>
          </p:cNvPicPr>
          <p:nvPr/>
        </p:nvPicPr>
        <p:blipFill>
          <a:blip r:embed="rId2"/>
          <a:stretch>
            <a:fillRect/>
          </a:stretch>
        </p:blipFill>
        <p:spPr>
          <a:xfrm>
            <a:off x="516546" y="1246443"/>
            <a:ext cx="1116205" cy="1250563"/>
          </a:xfrm>
          <a:prstGeom prst="rect">
            <a:avLst/>
          </a:prstGeom>
        </p:spPr>
      </p:pic>
      <p:sp>
        <p:nvSpPr>
          <p:cNvPr id="10" name="TextBox 9">
            <a:extLst>
              <a:ext uri="{FF2B5EF4-FFF2-40B4-BE49-F238E27FC236}">
                <a16:creationId xmlns:a16="http://schemas.microsoft.com/office/drawing/2014/main" id="{7B4F0DC0-84EA-02FF-3B47-9EBA26DEE86C}"/>
              </a:ext>
            </a:extLst>
          </p:cNvPr>
          <p:cNvSpPr txBox="1"/>
          <p:nvPr/>
        </p:nvSpPr>
        <p:spPr>
          <a:xfrm>
            <a:off x="1667291" y="1244644"/>
            <a:ext cx="7222035" cy="1107996"/>
          </a:xfrm>
          <a:prstGeom prst="rect">
            <a:avLst/>
          </a:prstGeom>
          <a:noFill/>
        </p:spPr>
        <p:txBody>
          <a:bodyPr wrap="square" rtlCol="0">
            <a:spAutoFit/>
          </a:bodyPr>
          <a:lstStyle/>
          <a:p>
            <a:r>
              <a:rPr lang="en-US" sz="1600" b="1" dirty="0"/>
              <a:t>Prof. Dr. Ralf W. Gothe (USC), </a:t>
            </a:r>
            <a:r>
              <a:rPr lang="en-US" sz="1600" dirty="0"/>
              <a:t>Nucleon Resonance Structure in Exclusive Meson Electroproduction Experiments: From Strong to Perturbative QCD Regimes, (35+5’), July 28, 8.20-9.00 am EST </a:t>
            </a:r>
            <a:r>
              <a:rPr lang="en-US" sz="1600" b="1" dirty="0"/>
              <a:t> </a:t>
            </a:r>
            <a:endParaRPr lang="en-US" sz="1600" dirty="0"/>
          </a:p>
          <a:p>
            <a:endParaRPr lang="en-US" sz="1800" dirty="0"/>
          </a:p>
        </p:txBody>
      </p:sp>
      <p:pic>
        <p:nvPicPr>
          <p:cNvPr id="11" name="Picture 10">
            <a:extLst>
              <a:ext uri="{FF2B5EF4-FFF2-40B4-BE49-F238E27FC236}">
                <a16:creationId xmlns:a16="http://schemas.microsoft.com/office/drawing/2014/main" id="{BB8F427D-F59C-042D-A897-3CE316CB399F}"/>
              </a:ext>
            </a:extLst>
          </p:cNvPr>
          <p:cNvPicPr>
            <a:picLocks noChangeAspect="1"/>
          </p:cNvPicPr>
          <p:nvPr/>
        </p:nvPicPr>
        <p:blipFill>
          <a:blip r:embed="rId3"/>
          <a:stretch>
            <a:fillRect/>
          </a:stretch>
        </p:blipFill>
        <p:spPr>
          <a:xfrm>
            <a:off x="496710" y="2619692"/>
            <a:ext cx="1116205" cy="1126261"/>
          </a:xfrm>
          <a:prstGeom prst="rect">
            <a:avLst/>
          </a:prstGeom>
        </p:spPr>
      </p:pic>
      <p:sp>
        <p:nvSpPr>
          <p:cNvPr id="12" name="TextBox 11">
            <a:extLst>
              <a:ext uri="{FF2B5EF4-FFF2-40B4-BE49-F238E27FC236}">
                <a16:creationId xmlns:a16="http://schemas.microsoft.com/office/drawing/2014/main" id="{E746207C-E2A4-8EA4-2950-450085C6C2AC}"/>
              </a:ext>
            </a:extLst>
          </p:cNvPr>
          <p:cNvSpPr txBox="1"/>
          <p:nvPr/>
        </p:nvSpPr>
        <p:spPr>
          <a:xfrm>
            <a:off x="1632751" y="2668327"/>
            <a:ext cx="7366674" cy="584775"/>
          </a:xfrm>
          <a:prstGeom prst="rect">
            <a:avLst/>
          </a:prstGeom>
          <a:noFill/>
        </p:spPr>
        <p:txBody>
          <a:bodyPr wrap="square" rtlCol="0">
            <a:spAutoFit/>
          </a:bodyPr>
          <a:lstStyle/>
          <a:p>
            <a:r>
              <a:rPr lang="en-US" sz="1600" b="1" dirty="0"/>
              <a:t>Dr. Daniel S. Carman (</a:t>
            </a:r>
            <a:r>
              <a:rPr lang="en-US" sz="1600" b="1" dirty="0" err="1"/>
              <a:t>JLab</a:t>
            </a:r>
            <a:r>
              <a:rPr lang="en-US" sz="1600" b="1" dirty="0"/>
              <a:t>), </a:t>
            </a:r>
            <a:r>
              <a:rPr lang="en-US" sz="1600" dirty="0"/>
              <a:t>Studies of Nucleon Resonances at </a:t>
            </a:r>
            <a:r>
              <a:rPr lang="en-US" sz="1600" dirty="0" err="1"/>
              <a:t>JLab</a:t>
            </a:r>
            <a:r>
              <a:rPr lang="en-US" sz="1600" dirty="0"/>
              <a:t> in the 12 GeV Era and Beyond (35+5’), July 28, 9.00-9.40 am EST </a:t>
            </a:r>
            <a:r>
              <a:rPr lang="en-US" sz="1600" b="1" dirty="0"/>
              <a:t> </a:t>
            </a:r>
            <a:r>
              <a:rPr lang="en-US" sz="1600" dirty="0"/>
              <a:t> </a:t>
            </a:r>
          </a:p>
        </p:txBody>
      </p:sp>
      <p:pic>
        <p:nvPicPr>
          <p:cNvPr id="13" name="Picture 12">
            <a:extLst>
              <a:ext uri="{FF2B5EF4-FFF2-40B4-BE49-F238E27FC236}">
                <a16:creationId xmlns:a16="http://schemas.microsoft.com/office/drawing/2014/main" id="{CA5F065A-DB13-5A4F-5B7D-52E609C31463}"/>
              </a:ext>
            </a:extLst>
          </p:cNvPr>
          <p:cNvPicPr>
            <a:picLocks noChangeAspect="1"/>
          </p:cNvPicPr>
          <p:nvPr/>
        </p:nvPicPr>
        <p:blipFill>
          <a:blip r:embed="rId4"/>
          <a:stretch>
            <a:fillRect/>
          </a:stretch>
        </p:blipFill>
        <p:spPr>
          <a:xfrm>
            <a:off x="469521" y="3908304"/>
            <a:ext cx="1170581" cy="1181127"/>
          </a:xfrm>
          <a:prstGeom prst="rect">
            <a:avLst/>
          </a:prstGeom>
        </p:spPr>
      </p:pic>
      <p:sp>
        <p:nvSpPr>
          <p:cNvPr id="14" name="TextBox 13">
            <a:extLst>
              <a:ext uri="{FF2B5EF4-FFF2-40B4-BE49-F238E27FC236}">
                <a16:creationId xmlns:a16="http://schemas.microsoft.com/office/drawing/2014/main" id="{494994D7-0E66-D032-00CD-EA91BB34D7A7}"/>
              </a:ext>
            </a:extLst>
          </p:cNvPr>
          <p:cNvSpPr txBox="1"/>
          <p:nvPr/>
        </p:nvSpPr>
        <p:spPr>
          <a:xfrm>
            <a:off x="1733520" y="3629994"/>
            <a:ext cx="6913770" cy="1384995"/>
          </a:xfrm>
          <a:prstGeom prst="rect">
            <a:avLst/>
          </a:prstGeom>
          <a:noFill/>
        </p:spPr>
        <p:txBody>
          <a:bodyPr wrap="square" rtlCol="0">
            <a:spAutoFit/>
          </a:bodyPr>
          <a:lstStyle/>
          <a:p>
            <a:r>
              <a:rPr lang="en-US" sz="1600" b="1" dirty="0"/>
              <a:t>Prof. Dr. Craig D. Roberts (Head of INP at Nanjing U.), </a:t>
            </a:r>
            <a:r>
              <a:rPr lang="en-US" sz="1600" dirty="0"/>
              <a:t>Insight</a:t>
            </a:r>
            <a:r>
              <a:rPr lang="en-US" dirty="0"/>
              <a:t> </a:t>
            </a:r>
            <a:r>
              <a:rPr lang="en-US" sz="1600" dirty="0"/>
              <a:t>into the Emergence of Hadron Mass and Structure from N* Electroexcitation (35+5’), July 28, 9.40-10.20 am EST</a:t>
            </a:r>
            <a:r>
              <a:rPr lang="en-US" sz="1600" b="1" dirty="0"/>
              <a:t> </a:t>
            </a:r>
            <a:endParaRPr lang="en-US" sz="1600" dirty="0"/>
          </a:p>
          <a:p>
            <a:endParaRPr lang="en-US" sz="1600" dirty="0"/>
          </a:p>
        </p:txBody>
      </p:sp>
      <p:pic>
        <p:nvPicPr>
          <p:cNvPr id="15" name="Picture 14">
            <a:extLst>
              <a:ext uri="{FF2B5EF4-FFF2-40B4-BE49-F238E27FC236}">
                <a16:creationId xmlns:a16="http://schemas.microsoft.com/office/drawing/2014/main" id="{C81E8773-D3E1-A468-D2FD-5AFC7794AF80}"/>
              </a:ext>
            </a:extLst>
          </p:cNvPr>
          <p:cNvPicPr>
            <a:picLocks noChangeAspect="1"/>
          </p:cNvPicPr>
          <p:nvPr/>
        </p:nvPicPr>
        <p:blipFill>
          <a:blip r:embed="rId5"/>
          <a:stretch>
            <a:fillRect/>
          </a:stretch>
        </p:blipFill>
        <p:spPr>
          <a:xfrm>
            <a:off x="496710" y="5196916"/>
            <a:ext cx="1170581" cy="1181127"/>
          </a:xfrm>
          <a:prstGeom prst="rect">
            <a:avLst/>
          </a:prstGeom>
        </p:spPr>
      </p:pic>
      <p:sp>
        <p:nvSpPr>
          <p:cNvPr id="16" name="TextBox 15">
            <a:extLst>
              <a:ext uri="{FF2B5EF4-FFF2-40B4-BE49-F238E27FC236}">
                <a16:creationId xmlns:a16="http://schemas.microsoft.com/office/drawing/2014/main" id="{17BF2E0B-D75D-3A44-150C-C32146CE53D9}"/>
              </a:ext>
            </a:extLst>
          </p:cNvPr>
          <p:cNvSpPr txBox="1"/>
          <p:nvPr/>
        </p:nvSpPr>
        <p:spPr>
          <a:xfrm>
            <a:off x="1907822" y="5196916"/>
            <a:ext cx="6913769" cy="830997"/>
          </a:xfrm>
          <a:prstGeom prst="rect">
            <a:avLst/>
          </a:prstGeom>
          <a:noFill/>
        </p:spPr>
        <p:txBody>
          <a:bodyPr wrap="square" rtlCol="0">
            <a:spAutoFit/>
          </a:bodyPr>
          <a:lstStyle/>
          <a:p>
            <a:r>
              <a:rPr lang="en-US" sz="1600" b="1" dirty="0"/>
              <a:t>Discussion session </a:t>
            </a:r>
            <a:r>
              <a:rPr lang="en-US" sz="1600" dirty="0"/>
              <a:t>moderated by Dr. Victor I. Mokeev (USC) &amp;</a:t>
            </a:r>
            <a:r>
              <a:rPr lang="en-US" sz="1600" dirty="0">
                <a:highlight>
                  <a:srgbClr val="FFFF00"/>
                </a:highlight>
              </a:rPr>
              <a:t> </a:t>
            </a:r>
            <a:r>
              <a:rPr lang="en-US" sz="1600" dirty="0"/>
              <a:t>Ms. Isabella Theodora Toth’s Instruction for the paper submission to the Symmetry topical issue (TBD), July 28, 10.20-11.00 am EST</a:t>
            </a:r>
            <a:endParaRPr lang="en-US" sz="1600" b="1" dirty="0"/>
          </a:p>
        </p:txBody>
      </p:sp>
      <p:sp>
        <p:nvSpPr>
          <p:cNvPr id="17" name="Slide Number Placeholder 4">
            <a:extLst>
              <a:ext uri="{FF2B5EF4-FFF2-40B4-BE49-F238E27FC236}">
                <a16:creationId xmlns:a16="http://schemas.microsoft.com/office/drawing/2014/main" id="{FD09008E-BDB0-7050-A6EC-A4F0A990FC94}"/>
              </a:ext>
            </a:extLst>
          </p:cNvPr>
          <p:cNvSpPr txBox="1">
            <a:spLocks/>
          </p:cNvSpPr>
          <p:nvPr/>
        </p:nvSpPr>
        <p:spPr>
          <a:xfrm>
            <a:off x="8649030" y="6559826"/>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11</a:t>
            </a:r>
          </a:p>
        </p:txBody>
      </p:sp>
      <p:sp>
        <p:nvSpPr>
          <p:cNvPr id="3" name="TextBox 2">
            <a:extLst>
              <a:ext uri="{FF2B5EF4-FFF2-40B4-BE49-F238E27FC236}">
                <a16:creationId xmlns:a16="http://schemas.microsoft.com/office/drawing/2014/main" id="{D1A4C015-AFF9-0393-ABBD-1371AD892B66}"/>
              </a:ext>
            </a:extLst>
          </p:cNvPr>
          <p:cNvSpPr txBox="1"/>
          <p:nvPr/>
        </p:nvSpPr>
        <p:spPr>
          <a:xfrm>
            <a:off x="1733520" y="360724"/>
            <a:ext cx="7101430" cy="338554"/>
          </a:xfrm>
          <a:prstGeom prst="rect">
            <a:avLst/>
          </a:prstGeom>
          <a:noFill/>
        </p:spPr>
        <p:txBody>
          <a:bodyPr wrap="square" rtlCol="0">
            <a:spAutoFit/>
          </a:bodyPr>
          <a:lstStyle/>
          <a:p>
            <a:r>
              <a:rPr lang="en-US" sz="1600" b="1" dirty="0"/>
              <a:t>Chair Introduction, Dr. Victor I. Mokeev (USC), </a:t>
            </a:r>
            <a:r>
              <a:rPr lang="en-US" sz="1600" dirty="0"/>
              <a:t>July 28, 8.00-8.20 am EST</a:t>
            </a:r>
            <a:endParaRPr lang="en-US" sz="1600" b="1" dirty="0"/>
          </a:p>
        </p:txBody>
      </p:sp>
      <p:sp>
        <p:nvSpPr>
          <p:cNvPr id="4" name="TextBox 3">
            <a:extLst>
              <a:ext uri="{FF2B5EF4-FFF2-40B4-BE49-F238E27FC236}">
                <a16:creationId xmlns:a16="http://schemas.microsoft.com/office/drawing/2014/main" id="{9A043CBA-5354-5F28-80C5-7A936C0F8C41}"/>
              </a:ext>
            </a:extLst>
          </p:cNvPr>
          <p:cNvSpPr txBox="1"/>
          <p:nvPr/>
        </p:nvSpPr>
        <p:spPr>
          <a:xfrm>
            <a:off x="1733520" y="632913"/>
            <a:ext cx="7265904" cy="523220"/>
          </a:xfrm>
          <a:prstGeom prst="rect">
            <a:avLst/>
          </a:prstGeom>
          <a:noFill/>
        </p:spPr>
        <p:txBody>
          <a:bodyPr wrap="square" rtlCol="0">
            <a:spAutoFit/>
          </a:bodyPr>
          <a:lstStyle/>
          <a:p>
            <a:r>
              <a:rPr lang="en-US" sz="1400" dirty="0">
                <a:solidFill>
                  <a:srgbClr val="0000FF"/>
                </a:solidFill>
              </a:rPr>
              <a:t>Insight into EHM from the experimental results on meson/baryon structure analyzed within the common, QCD connected theory framework(s) will be the central topic </a:t>
            </a:r>
          </a:p>
        </p:txBody>
      </p:sp>
    </p:spTree>
    <p:extLst>
      <p:ext uri="{BB962C8B-B14F-4D97-AF65-F5344CB8AC3E}">
        <p14:creationId xmlns:p14="http://schemas.microsoft.com/office/powerpoint/2010/main" val="324771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6B2E6A-3F90-E6E6-3B4D-A5DF55285697}"/>
              </a:ext>
            </a:extLst>
          </p:cNvPr>
          <p:cNvSpPr>
            <a:spLocks noGrp="1"/>
          </p:cNvSpPr>
          <p:nvPr>
            <p:ph type="title"/>
          </p:nvPr>
        </p:nvSpPr>
        <p:spPr>
          <a:xfrm>
            <a:off x="241316" y="-9389"/>
            <a:ext cx="8806007" cy="700828"/>
          </a:xfrm>
        </p:spPr>
        <p:txBody>
          <a:bodyPr/>
          <a:lstStyle/>
          <a:p>
            <a:pPr>
              <a:defRPr/>
            </a:pPr>
            <a:r>
              <a:rPr lang="en-US" sz="2000" dirty="0">
                <a:solidFill>
                  <a:srgbClr val="0000FF"/>
                </a:solidFill>
                <a:latin typeface="+mn-lt"/>
              </a:rPr>
              <a:t> </a:t>
            </a:r>
            <a:r>
              <a:rPr lang="en-US" sz="1800" dirty="0">
                <a:solidFill>
                  <a:srgbClr val="0000FF"/>
                </a:solidFill>
                <a:latin typeface="+mn-lt"/>
              </a:rPr>
              <a:t>Webinar’s Follow-Up  </a:t>
            </a:r>
          </a:p>
        </p:txBody>
      </p:sp>
      <p:sp>
        <p:nvSpPr>
          <p:cNvPr id="7" name="Line 7">
            <a:extLst>
              <a:ext uri="{FF2B5EF4-FFF2-40B4-BE49-F238E27FC236}">
                <a16:creationId xmlns:a16="http://schemas.microsoft.com/office/drawing/2014/main" id="{0E7C2120-D6DF-46AA-3E0D-CDA89E0950E8}"/>
              </a:ext>
            </a:extLst>
          </p:cNvPr>
          <p:cNvSpPr>
            <a:spLocks noChangeShapeType="1"/>
          </p:cNvSpPr>
          <p:nvPr/>
        </p:nvSpPr>
        <p:spPr bwMode="auto">
          <a:xfrm>
            <a:off x="0" y="567262"/>
            <a:ext cx="9144000" cy="0"/>
          </a:xfrm>
          <a:prstGeom prst="line">
            <a:avLst/>
          </a:prstGeom>
          <a:noFill/>
          <a:ln w="25400">
            <a:solidFill>
              <a:srgbClr val="0000FF"/>
            </a:solidFill>
            <a:miter lim="800000"/>
            <a:headEnd/>
            <a:tailEnd/>
          </a:ln>
        </p:spPr>
        <p:txBody>
          <a:bodyPr wrap="none" lIns="91435" tIns="45718" rIns="91435" bIns="45718"/>
          <a:lstStyle/>
          <a:p>
            <a:endParaRPr lang="en-US"/>
          </a:p>
        </p:txBody>
      </p:sp>
      <p:sp>
        <p:nvSpPr>
          <p:cNvPr id="8" name="TextBox 7">
            <a:extLst>
              <a:ext uri="{FF2B5EF4-FFF2-40B4-BE49-F238E27FC236}">
                <a16:creationId xmlns:a16="http://schemas.microsoft.com/office/drawing/2014/main" id="{57A809C9-349E-A8D6-EB83-88560575AD6F}"/>
              </a:ext>
            </a:extLst>
          </p:cNvPr>
          <p:cNvSpPr txBox="1"/>
          <p:nvPr/>
        </p:nvSpPr>
        <p:spPr>
          <a:xfrm>
            <a:off x="297194" y="920621"/>
            <a:ext cx="8549611" cy="5262979"/>
          </a:xfrm>
          <a:prstGeom prst="rect">
            <a:avLst/>
          </a:prstGeom>
          <a:noFill/>
        </p:spPr>
        <p:txBody>
          <a:bodyPr wrap="square" rtlCol="0">
            <a:spAutoFit/>
          </a:bodyPr>
          <a:lstStyle/>
          <a:p>
            <a:pPr marL="285750" indent="-285750" algn="just">
              <a:buFont typeface="Arial" panose="020B0604020202020204" pitchFamily="34" charset="0"/>
              <a:buChar char="•"/>
            </a:pPr>
            <a:r>
              <a:rPr lang="en-US" altLang="en-US" sz="1600" dirty="0"/>
              <a:t>Insight into EHM requires experimental results on the structure of both meson and baryon ground and excited states in terms of elastic and transition form factors, PDAs, PDFs, GPDs, TMDs, and the structure functions of the energy-momentum tensor, analyzed jointly within common theoretical framework(s) connected to the QCD Lagrangian.</a:t>
            </a:r>
          </a:p>
          <a:p>
            <a:pPr algn="just"/>
            <a:endParaRPr lang="en-US" sz="1600" dirty="0"/>
          </a:p>
          <a:p>
            <a:pPr marL="285750" indent="-285750" algn="just">
              <a:buFont typeface="Arial" panose="020B0604020202020204" pitchFamily="34" charset="0"/>
              <a:buChar char="•"/>
            </a:pPr>
            <a:r>
              <a:rPr lang="en-US" sz="1600" dirty="0">
                <a:solidFill>
                  <a:srgbClr val="0000FF"/>
                </a:solidFill>
              </a:rPr>
              <a:t>At present, a common theoretical framework has been developed within the CSM. </a:t>
            </a:r>
            <a:r>
              <a:rPr lang="en-US" sz="1600" dirty="0"/>
              <a:t>Further progress toward the development of a multi-pronged theoretical framework is strongly encouraged.</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Success in addressing the challenging open problem of the Standard Model related to the emergence of hadron mass and structure relies critically on close synergy between experiment, phenomenology, and theory. </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To facilitate these efforts, a topical issue of the Symmetry journal: </a:t>
            </a:r>
          </a:p>
          <a:p>
            <a:pPr marL="285750" indent="-285750" algn="just">
              <a:buFont typeface="Arial" panose="020B0604020202020204" pitchFamily="34" charset="0"/>
              <a:buChar char="•"/>
            </a:pPr>
            <a:endParaRPr lang="en-US" sz="1600" dirty="0"/>
          </a:p>
          <a:p>
            <a:pPr algn="just"/>
            <a:r>
              <a:rPr lang="en-US" sz="1600" dirty="0"/>
              <a:t>          </a:t>
            </a:r>
            <a:r>
              <a:rPr lang="en-US" sz="1600" dirty="0">
                <a:solidFill>
                  <a:srgbClr val="0000CC"/>
                </a:solidFill>
              </a:rPr>
              <a:t>”</a:t>
            </a:r>
            <a:r>
              <a:rPr lang="en-US" sz="1600" b="1" dirty="0">
                <a:solidFill>
                  <a:srgbClr val="0000CC"/>
                </a:solidFill>
              </a:rPr>
              <a:t>Emergence of Hadron Mass from Experiments at High Luminosity Facilities</a:t>
            </a:r>
            <a:r>
              <a:rPr lang="en-US" sz="1600" dirty="0">
                <a:solidFill>
                  <a:srgbClr val="0000CC"/>
                </a:solidFill>
              </a:rPr>
              <a:t>”</a:t>
            </a:r>
            <a:r>
              <a:rPr lang="en-US" sz="1600" dirty="0"/>
              <a:t> </a:t>
            </a:r>
          </a:p>
          <a:p>
            <a:pPr algn="just"/>
            <a:r>
              <a:rPr lang="en-US" sz="1600" dirty="0"/>
              <a:t> </a:t>
            </a:r>
          </a:p>
          <a:p>
            <a:pPr algn="just"/>
            <a:r>
              <a:rPr lang="en-US" sz="1600" dirty="0"/>
              <a:t>       is currently in preparation. Contributions are welcome, with publication anticipated in</a:t>
            </a:r>
          </a:p>
          <a:p>
            <a:pPr algn="just"/>
            <a:r>
              <a:rPr lang="en-US" sz="1600" dirty="0"/>
              <a:t>       2027. More details will be provided during the webinar.</a:t>
            </a:r>
          </a:p>
          <a:p>
            <a:pPr algn="just"/>
            <a:endParaRPr lang="en-US" sz="1600" dirty="0"/>
          </a:p>
          <a:p>
            <a:pPr marL="285750" indent="-285750">
              <a:buFont typeface="Arial" panose="020B0604020202020204" pitchFamily="34" charset="0"/>
              <a:buChar char="•"/>
            </a:pPr>
            <a:endParaRPr lang="en-US" sz="1600" dirty="0"/>
          </a:p>
        </p:txBody>
      </p:sp>
      <p:sp>
        <p:nvSpPr>
          <p:cNvPr id="10" name="Slide Number Placeholder 4">
            <a:extLst>
              <a:ext uri="{FF2B5EF4-FFF2-40B4-BE49-F238E27FC236}">
                <a16:creationId xmlns:a16="http://schemas.microsoft.com/office/drawing/2014/main" id="{C9015919-1BE2-3B89-F8EA-AEF4626E6301}"/>
              </a:ext>
            </a:extLst>
          </p:cNvPr>
          <p:cNvSpPr txBox="1">
            <a:spLocks/>
          </p:cNvSpPr>
          <p:nvPr/>
        </p:nvSpPr>
        <p:spPr>
          <a:xfrm>
            <a:off x="8649030" y="6559826"/>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12</a:t>
            </a:r>
          </a:p>
        </p:txBody>
      </p:sp>
    </p:spTree>
    <p:extLst>
      <p:ext uri="{BB962C8B-B14F-4D97-AF65-F5344CB8AC3E}">
        <p14:creationId xmlns:p14="http://schemas.microsoft.com/office/powerpoint/2010/main" val="424444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33350"/>
            <a:ext cx="9144000" cy="408562"/>
          </a:xfrm>
        </p:spPr>
        <p:txBody>
          <a:bodyPr/>
          <a:lstStyle/>
          <a:p>
            <a:r>
              <a:rPr lang="en-US" sz="2000" dirty="0">
                <a:solidFill>
                  <a:srgbClr val="0000FF"/>
                </a:solidFill>
              </a:rPr>
              <a:t>Emergence of Hadron Mass and the N* Structure in Experiments of</a:t>
            </a:r>
            <a:br>
              <a:rPr lang="en-US" sz="2000" dirty="0">
                <a:solidFill>
                  <a:srgbClr val="0000FF"/>
                </a:solidFill>
              </a:rPr>
            </a:br>
            <a:r>
              <a:rPr lang="en-US" sz="2000" dirty="0">
                <a:solidFill>
                  <a:srgbClr val="0000FF"/>
                </a:solidFill>
              </a:rPr>
              <a:t> 6/12 GeV Eras at Hall B </a:t>
            </a:r>
          </a:p>
        </p:txBody>
      </p:sp>
      <p:sp>
        <p:nvSpPr>
          <p:cNvPr id="62467" name="Line 4"/>
          <p:cNvSpPr>
            <a:spLocks noChangeShapeType="1"/>
          </p:cNvSpPr>
          <p:nvPr/>
        </p:nvSpPr>
        <p:spPr bwMode="auto">
          <a:xfrm flipV="1">
            <a:off x="0" y="623526"/>
            <a:ext cx="9144000" cy="0"/>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62468" name="TextBox 6"/>
          <p:cNvSpPr txBox="1">
            <a:spLocks noChangeArrowheads="1"/>
          </p:cNvSpPr>
          <p:nvPr/>
        </p:nvSpPr>
        <p:spPr bwMode="auto">
          <a:xfrm>
            <a:off x="81965" y="618869"/>
            <a:ext cx="8989675" cy="6078587"/>
          </a:xfrm>
          <a:prstGeom prst="rect">
            <a:avLst/>
          </a:prstGeom>
          <a:noFill/>
          <a:ln w="9525">
            <a:noFill/>
            <a:miter lim="800000"/>
            <a:headEnd/>
            <a:tailEnd/>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The experimental program on the studies of N* structure in exclusive meson photo-/electroproduction with CLAS/CLAS12 seeks to determine:</a:t>
            </a:r>
            <a:r>
              <a:rPr kumimoji="0" lang="en-US" sz="1600" b="0" i="0" u="none" strike="noStrike" kern="1200" cap="none" spc="0" normalizeH="0" baseline="0" noProof="0" dirty="0">
                <a:ln>
                  <a:noFill/>
                </a:ln>
                <a:solidFill>
                  <a:srgbClr val="3333CC"/>
                </a:solidFill>
                <a:effectLst/>
                <a:uLnTx/>
                <a:uFillTx/>
                <a:latin typeface="Arial" pitchFamily="34" charset="0"/>
                <a:ea typeface="+mn-ea"/>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a:p>
            <a:pPr marL="406400" marR="0" lvl="1" indent="-174625" algn="l" defTabSz="914400" rtl="0" eaLnBrk="0" fontAlgn="base" latinLnBrk="0" hangingPunct="0">
              <a:lnSpc>
                <a:spcPct val="100000"/>
              </a:lnSpc>
              <a:spcBef>
                <a:spcPct val="0"/>
              </a:spcBef>
              <a:spcAft>
                <a:spcPct val="0"/>
              </a:spcAft>
              <a:buClr>
                <a:srgbClr val="C00000"/>
              </a:buClr>
              <a:buSzTx/>
              <a:buFont typeface="Arial" pitchFamily="34" charset="0"/>
              <a:buChar char="•"/>
              <a:defRPr/>
            </a:pPr>
            <a:r>
              <a:rPr kumimoji="0" lang="en-US" sz="1800" b="1" i="0" u="none" strike="noStrike" kern="1200" cap="none" spc="0" normalizeH="0" baseline="0" noProof="0" dirty="0" err="1">
                <a:ln>
                  <a:noFill/>
                </a:ln>
                <a:solidFill>
                  <a:srgbClr val="000000"/>
                </a:solidFill>
                <a:effectLst/>
                <a:uLnTx/>
                <a:uFillTx/>
                <a:latin typeface="Symbol" pitchFamily="18" charset="2"/>
                <a:ea typeface="+mn-ea"/>
                <a:cs typeface="Arial" pitchFamily="34" charset="0"/>
              </a:rPr>
              <a:t>g</a:t>
            </a:r>
            <a:r>
              <a:rPr kumimoji="0" lang="en-US" sz="1800" b="0" i="0" u="none" strike="noStrike" kern="1200" cap="none" spc="0" normalizeH="0" baseline="-25000" noProof="0" dirty="0" err="1">
                <a:ln>
                  <a:noFill/>
                </a:ln>
                <a:solidFill>
                  <a:srgbClr val="000000"/>
                </a:solidFill>
                <a:effectLst/>
                <a:uLnTx/>
                <a:uFillTx/>
                <a:latin typeface="Arial" pitchFamily="34" charset="0"/>
                <a:ea typeface="+mn-ea"/>
                <a:cs typeface="Arial" pitchFamily="34" charset="0"/>
              </a:rPr>
              <a:t>v</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electrocouplings at photon virtualities </a:t>
            </a:r>
            <a:r>
              <a:rPr lang="en-US" sz="1800" dirty="0">
                <a:solidFill>
                  <a:srgbClr val="000000"/>
                </a:solidFill>
              </a:rPr>
              <a:t>Q</a:t>
            </a:r>
            <a:r>
              <a:rPr lang="en-US" sz="1800" baseline="30000" dirty="0">
                <a:solidFill>
                  <a:srgbClr val="000000"/>
                </a:solidFill>
              </a:rPr>
              <a:t>2</a:t>
            </a:r>
            <a:r>
              <a:rPr lang="en-US" sz="1800" dirty="0">
                <a:solidFill>
                  <a:srgbClr val="000000"/>
                </a:solidFill>
              </a:rPr>
              <a:t>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up to 10 GeV</a:t>
            </a:r>
            <a:r>
              <a:rPr kumimoji="0" lang="en-US" sz="1800" b="1"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 </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for most excited proton states in the mass range &lt; 2.5 GeV through analyzing the </a:t>
            </a:r>
            <a:r>
              <a:rPr lang="en-US" sz="1800" dirty="0">
                <a:solidFill>
                  <a:srgbClr val="000000"/>
                </a:solidFill>
              </a:rPr>
              <a:t>data of most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meson electroproduction channels in the N* region.</a:t>
            </a:r>
          </a:p>
          <a:p>
            <a:pPr lvl="0" eaLnBrk="0" hangingPunct="0">
              <a:spcBef>
                <a:spcPts val="600"/>
              </a:spcBef>
              <a:spcAft>
                <a:spcPts val="600"/>
              </a:spcAft>
              <a:defRPr/>
            </a:pPr>
            <a:r>
              <a:rPr lang="en-US" sz="1800" b="1" dirty="0">
                <a:solidFill>
                  <a:srgbClr val="3333CC"/>
                </a:solidFill>
              </a:rPr>
              <a:t>A unique source of information on many facets of </a:t>
            </a:r>
            <a:r>
              <a:rPr lang="en-US" sz="1800" b="1" dirty="0" err="1">
                <a:solidFill>
                  <a:srgbClr val="3333CC"/>
                </a:solidFill>
              </a:rPr>
              <a:t>sQCD</a:t>
            </a:r>
            <a:r>
              <a:rPr lang="en-US" sz="1800" b="1" dirty="0">
                <a:solidFill>
                  <a:srgbClr val="3333CC"/>
                </a:solidFill>
              </a:rPr>
              <a:t> (i.e. QCD at distance scales where </a:t>
            </a:r>
            <a:r>
              <a:rPr lang="en-US" sz="1800" b="1" dirty="0">
                <a:solidFill>
                  <a:srgbClr val="3333CC"/>
                </a:solidFill>
                <a:latin typeface="Symbol" pitchFamily="2" charset="2"/>
              </a:rPr>
              <a:t>a</a:t>
            </a:r>
            <a:r>
              <a:rPr lang="en-US" sz="1800" b="1" baseline="-25000" dirty="0">
                <a:solidFill>
                  <a:srgbClr val="3333CC"/>
                </a:solidFill>
              </a:rPr>
              <a:t>s</a:t>
            </a:r>
            <a:r>
              <a:rPr lang="en-US" sz="1800" b="1" dirty="0">
                <a:solidFill>
                  <a:srgbClr val="3333CC"/>
                </a:solidFill>
              </a:rPr>
              <a:t> becomes comparable with unity) in generating N* states with different structural features:</a:t>
            </a:r>
            <a:endParaRPr lang="en-US" sz="1400" b="1" u="sng" dirty="0">
              <a:solidFill>
                <a:srgbClr val="00B050"/>
              </a:solidFill>
            </a:endParaRPr>
          </a:p>
          <a:p>
            <a:pPr marL="457200" lvl="0" indent="-225425" eaLnBrk="0" hangingPunct="0">
              <a:buFont typeface="+mj-lt"/>
              <a:buAutoNum type="arabicPeriod"/>
              <a:defRPr/>
            </a:pPr>
            <a:r>
              <a:rPr lang="en-US" sz="1400" dirty="0">
                <a:solidFill>
                  <a:srgbClr val="00B050"/>
                </a:solidFill>
              </a:rPr>
              <a:t>V.D. Burkert et al, Prog. Part. </a:t>
            </a:r>
            <a:r>
              <a:rPr lang="en-US" sz="1400" dirty="0" err="1">
                <a:solidFill>
                  <a:srgbClr val="00B050"/>
                </a:solidFill>
              </a:rPr>
              <a:t>Nucl</a:t>
            </a:r>
            <a:r>
              <a:rPr lang="en-US" sz="1400" dirty="0">
                <a:solidFill>
                  <a:srgbClr val="00B050"/>
                </a:solidFill>
              </a:rPr>
              <a:t>. Phys. 146, 104214 (2026)</a:t>
            </a:r>
          </a:p>
          <a:p>
            <a:pPr marL="457200" lvl="0" indent="-225425" eaLnBrk="0" hangingPunct="0">
              <a:buFont typeface="+mj-lt"/>
              <a:buAutoNum type="arabicPeriod"/>
              <a:defRPr/>
            </a:pPr>
            <a:r>
              <a:rPr lang="en-US" sz="1400" dirty="0">
                <a:solidFill>
                  <a:srgbClr val="00B050"/>
                </a:solidFill>
              </a:rPr>
              <a:t>P. Cheng et al., Acta Phys. Polon, B57, 2-A13 (2026)</a:t>
            </a:r>
            <a:r>
              <a:rPr lang="en-US" sz="1400" dirty="0">
                <a:solidFill>
                  <a:srgbClr val="92D050"/>
                </a:solidFill>
              </a:rPr>
              <a:t> </a:t>
            </a:r>
          </a:p>
          <a:p>
            <a:pPr marL="457200" lvl="0" indent="-225425" eaLnBrk="0" hangingPunct="0">
              <a:buFont typeface="+mj-lt"/>
              <a:buAutoNum type="arabicPeriod"/>
              <a:defRPr/>
            </a:pPr>
            <a:r>
              <a:rPr lang="en-US" sz="1400" dirty="0">
                <a:solidFill>
                  <a:srgbClr val="00B050"/>
                </a:solidFill>
              </a:rPr>
              <a:t>V.I. Mokeev and D.S. Carman  Few Body Syst. 63, 59 (2022)</a:t>
            </a:r>
          </a:p>
          <a:p>
            <a:pPr marL="457200" lvl="0" indent="-225425" eaLnBrk="0" hangingPunct="0">
              <a:buFont typeface="+mj-lt"/>
              <a:buAutoNum type="arabicPeriod"/>
              <a:defRPr/>
            </a:pPr>
            <a:r>
              <a:rPr lang="en-US" sz="1400" dirty="0">
                <a:solidFill>
                  <a:srgbClr val="00B050"/>
                </a:solidFill>
              </a:rPr>
              <a:t>V.D. Burkert and C.D. Roberts, Rev. Mod. Phys. 91, 011003 (2019)</a:t>
            </a:r>
          </a:p>
          <a:p>
            <a:pPr marL="231775" marR="0" lvl="1" algn="l" defTabSz="914400" rtl="0" eaLnBrk="0" fontAlgn="base" latinLnBrk="0" hangingPunct="0">
              <a:lnSpc>
                <a:spcPct val="100000"/>
              </a:lnSpc>
              <a:spcBef>
                <a:spcPct val="0"/>
              </a:spcBef>
              <a:spcAft>
                <a:spcPct val="0"/>
              </a:spcAft>
              <a:buClr>
                <a:srgbClr val="C00000"/>
              </a:buClr>
              <a:buSzTx/>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6400" marR="0" lvl="1" indent="-174625" algn="l" defTabSz="914400" rtl="0" eaLnBrk="0" fontAlgn="base" latinLnBrk="0" hangingPunct="0">
              <a:lnSpc>
                <a:spcPct val="100000"/>
              </a:lnSpc>
              <a:spcBef>
                <a:spcPct val="0"/>
              </a:spcBef>
              <a:spcAft>
                <a:spcPct val="0"/>
              </a:spcAft>
              <a:buClr>
                <a:srgbClr val="C00000"/>
              </a:buClr>
              <a:buSzTx/>
              <a:buFont typeface="Arial" pitchFamily="34" charset="0"/>
              <a:buChar char="•"/>
              <a:defRPr/>
            </a:pPr>
            <a:r>
              <a:rPr lang="en-US" sz="1800" dirty="0">
                <a:solidFill>
                  <a:srgbClr val="000000"/>
                </a:solidFill>
              </a:rPr>
              <a:t>E</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xplore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EHM by mapping out the dressed quark mass in the transition from almost massless pQCD quarks to fully dressed quarks with dynamically generated ~400 MeV masses at the hadron size distance scale.</a:t>
            </a:r>
            <a:endParaRPr kumimoji="0" lang="en-US" sz="2000" b="1"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a:p>
            <a:pPr lvl="0" eaLnBrk="0" hangingPunct="0">
              <a:spcBef>
                <a:spcPts val="600"/>
              </a:spcBef>
              <a:spcAft>
                <a:spcPts val="600"/>
              </a:spcAft>
              <a:defRPr/>
            </a:pPr>
            <a:r>
              <a:rPr lang="en-US" sz="1800" b="1" dirty="0">
                <a:solidFill>
                  <a:srgbClr val="3333CC"/>
                </a:solidFill>
              </a:rPr>
              <a:t>An </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important part of the efforts </a:t>
            </a:r>
            <a:r>
              <a:rPr lang="en-US" sz="1800" b="1" dirty="0">
                <a:solidFill>
                  <a:srgbClr val="3333CC"/>
                </a:solidFill>
              </a:rPr>
              <a:t>of</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 EHM exploration from the data on </a:t>
            </a:r>
            <a:r>
              <a:rPr lang="en-US" sz="1800" b="1" dirty="0">
                <a:solidFill>
                  <a:srgbClr val="3333CC"/>
                </a:solidFill>
              </a:rPr>
              <a:t>N*/N structure </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combined with the results on meson structure:</a:t>
            </a:r>
          </a:p>
          <a:p>
            <a:pPr marL="458788" marR="0" lvl="0" indent="-227013" algn="l" defTabSz="914400" rtl="0" eaLnBrk="0" fontAlgn="base" latinLnBrk="0" hangingPunct="0">
              <a:lnSpc>
                <a:spcPct val="100000"/>
              </a:lnSpc>
              <a:spcBef>
                <a:spcPct val="0"/>
              </a:spcBef>
              <a:spcAft>
                <a:spcPct val="0"/>
              </a:spcAft>
              <a:buClrTx/>
              <a:buSzTx/>
              <a:buFont typeface="+mj-lt"/>
              <a:buAutoNum type="arabicPeriod"/>
              <a:defRPr/>
            </a:pPr>
            <a:r>
              <a:rPr lang="en-US" sz="1400" dirty="0">
                <a:solidFill>
                  <a:srgbClr val="3333CC"/>
                </a:solidFill>
              </a:rPr>
              <a:t>P. Achenbach, D.S. Carman, R.W. Gothe, </a:t>
            </a:r>
            <a:r>
              <a:rPr lang="en-US" sz="1400" dirty="0" err="1">
                <a:solidFill>
                  <a:srgbClr val="3333CC"/>
                </a:solidFill>
              </a:rPr>
              <a:t>K.Joo</a:t>
            </a:r>
            <a:r>
              <a:rPr lang="en-US" sz="1400" dirty="0">
                <a:solidFill>
                  <a:srgbClr val="3333CC"/>
                </a:solidFill>
              </a:rPr>
              <a:t>, V.I. Mokeev, and C.D. Roberts, Symmetry 7,1106 (2025)</a:t>
            </a:r>
          </a:p>
          <a:p>
            <a:pPr marL="458788" marR="0" lvl="0" indent="-227013" algn="l" defTabSz="914400" rtl="0" eaLnBrk="0" fontAlgn="base" latinLnBrk="0" hangingPunct="0">
              <a:lnSpc>
                <a:spcPct val="100000"/>
              </a:lnSpc>
              <a:spcBef>
                <a:spcPct val="0"/>
              </a:spcBef>
              <a:spcAft>
                <a:spcPct val="0"/>
              </a:spcAft>
              <a:buClrTx/>
              <a:buSzTx/>
              <a:buFont typeface="+mj-lt"/>
              <a:buAutoNum type="arabicPeriod"/>
              <a:defRPr/>
            </a:pPr>
            <a:r>
              <a:rPr kumimoji="0" lang="en-US" sz="1400" i="0" u="none" strike="noStrike" kern="1200" cap="none" spc="0" normalizeH="0" baseline="0" noProof="0" dirty="0">
                <a:ln>
                  <a:noFill/>
                </a:ln>
                <a:solidFill>
                  <a:srgbClr val="3333CC"/>
                </a:solidFill>
                <a:effectLst/>
                <a:uLnTx/>
                <a:uFillTx/>
                <a:latin typeface="Arial" pitchFamily="34" charset="0"/>
                <a:ea typeface="+mn-ea"/>
                <a:cs typeface="Arial" pitchFamily="34" charset="0"/>
              </a:rPr>
              <a:t>M. Ding, C.D. Roberts, and S.M. Schmidt, Particles 6, 57 (2023)</a:t>
            </a:r>
          </a:p>
          <a:p>
            <a:pPr marL="458788" indent="-227013" eaLnBrk="0" hangingPunct="0">
              <a:buFont typeface="+mj-lt"/>
              <a:buAutoNum type="arabicPeriod"/>
              <a:defRPr/>
            </a:pPr>
            <a:r>
              <a:rPr lang="en-US" sz="1400" dirty="0">
                <a:solidFill>
                  <a:srgbClr val="3333CC"/>
                </a:solidFill>
              </a:rPr>
              <a:t>D.S. Carman, R.W. Gothe, V.I. </a:t>
            </a:r>
            <a:r>
              <a:rPr lang="en-US" sz="1400" dirty="0" err="1">
                <a:solidFill>
                  <a:srgbClr val="3333CC"/>
                </a:solidFill>
              </a:rPr>
              <a:t>Mokeev</a:t>
            </a:r>
            <a:r>
              <a:rPr lang="en-US" sz="1400" dirty="0">
                <a:solidFill>
                  <a:srgbClr val="3333CC"/>
                </a:solidFill>
              </a:rPr>
              <a:t>, and C.D. Roberts, Particles 6, 416 (2023)</a:t>
            </a:r>
            <a:endParaRPr kumimoji="0" lang="en-US" sz="1400"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a:xfrm>
            <a:off x="8645865" y="6559826"/>
            <a:ext cx="486064" cy="304800"/>
          </a:xfrm>
        </p:spPr>
        <p:txBody>
          <a:bodyPr/>
          <a:lstStyle/>
          <a:p>
            <a:pPr algn="ctr"/>
            <a:fld id="{66D3942C-BD50-4FC2-A952-1F84E0E6FA11}" type="slidenum">
              <a:rPr lang="en-US" sz="1200" smtClean="0"/>
              <a:pPr algn="ctr"/>
              <a:t>2</a:t>
            </a:fld>
            <a:endParaRPr lang="en-US" sz="1200" dirty="0"/>
          </a:p>
        </p:txBody>
      </p:sp>
    </p:spTree>
    <p:extLst>
      <p:ext uri="{BB962C8B-B14F-4D97-AF65-F5344CB8AC3E}">
        <p14:creationId xmlns:p14="http://schemas.microsoft.com/office/powerpoint/2010/main" val="16355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09600" y="0"/>
            <a:ext cx="8153400" cy="673100"/>
          </a:xfrm>
        </p:spPr>
        <p:txBody>
          <a:bodyPr/>
          <a:lstStyle/>
          <a:p>
            <a:r>
              <a:rPr lang="en-US" sz="2000" dirty="0">
                <a:solidFill>
                  <a:srgbClr val="0000FF"/>
                </a:solidFill>
                <a:ea typeface="MS PGothic" pitchFamily="34" charset="-128"/>
              </a:rPr>
              <a:t>Summary of Published CLAS Data on Exclusive Meson Electroproduction off Protons in N* Excitation Region</a:t>
            </a:r>
            <a:endParaRPr lang="en-US" sz="2000" baseline="30000" dirty="0">
              <a:solidFill>
                <a:srgbClr val="0000FF"/>
              </a:solidFill>
              <a:ea typeface="MS PGothic" pitchFamily="34" charset="-128"/>
            </a:endParaRPr>
          </a:p>
        </p:txBody>
      </p:sp>
      <p:graphicFrame>
        <p:nvGraphicFramePr>
          <p:cNvPr id="12" name="Table 11"/>
          <p:cNvGraphicFramePr>
            <a:graphicFrameLocks noGrp="1"/>
          </p:cNvGraphicFramePr>
          <p:nvPr>
            <p:extLst>
              <p:ext uri="{D42A27DB-BD31-4B8C-83A1-F6EECF244321}">
                <p14:modId xmlns:p14="http://schemas.microsoft.com/office/powerpoint/2010/main" val="3930065689"/>
              </p:ext>
            </p:extLst>
          </p:nvPr>
        </p:nvGraphicFramePr>
        <p:xfrm>
          <a:off x="37320" y="970502"/>
          <a:ext cx="6780891" cy="4446250"/>
        </p:xfrm>
        <a:graphic>
          <a:graphicData uri="http://schemas.openxmlformats.org/drawingml/2006/table">
            <a:tbl>
              <a:tblPr firstRow="1" bandRow="1">
                <a:tableStyleId>{5C22544A-7EE6-4342-B048-85BDC9FD1C3A}</a:tableStyleId>
              </a:tblPr>
              <a:tblGrid>
                <a:gridCol w="1804224">
                  <a:extLst>
                    <a:ext uri="{9D8B030D-6E8A-4147-A177-3AD203B41FA5}">
                      <a16:colId xmlns:a16="http://schemas.microsoft.com/office/drawing/2014/main" val="20000"/>
                    </a:ext>
                  </a:extLst>
                </a:gridCol>
                <a:gridCol w="1658889">
                  <a:extLst>
                    <a:ext uri="{9D8B030D-6E8A-4147-A177-3AD203B41FA5}">
                      <a16:colId xmlns:a16="http://schemas.microsoft.com/office/drawing/2014/main" val="20001"/>
                    </a:ext>
                  </a:extLst>
                </a:gridCol>
                <a:gridCol w="1658889">
                  <a:extLst>
                    <a:ext uri="{9D8B030D-6E8A-4147-A177-3AD203B41FA5}">
                      <a16:colId xmlns:a16="http://schemas.microsoft.com/office/drawing/2014/main" val="20002"/>
                    </a:ext>
                  </a:extLst>
                </a:gridCol>
                <a:gridCol w="1658889">
                  <a:extLst>
                    <a:ext uri="{9D8B030D-6E8A-4147-A177-3AD203B41FA5}">
                      <a16:colId xmlns:a16="http://schemas.microsoft.com/office/drawing/2014/main" val="20003"/>
                    </a:ext>
                  </a:extLst>
                </a:gridCol>
              </a:tblGrid>
              <a:tr h="0">
                <a:tc>
                  <a:txBody>
                    <a:bodyPr/>
                    <a:lstStyle/>
                    <a:p>
                      <a:r>
                        <a:rPr lang="en-US" sz="1400" b="0" dirty="0" err="1">
                          <a:solidFill>
                            <a:schemeClr val="tx1"/>
                          </a:solidFill>
                        </a:rPr>
                        <a:t>Hadronic</a:t>
                      </a:r>
                      <a:r>
                        <a:rPr lang="en-US" sz="1400" b="0" baseline="0" dirty="0">
                          <a:solidFill>
                            <a:schemeClr val="tx1"/>
                          </a:solidFill>
                        </a:rPr>
                        <a:t> </a:t>
                      </a:r>
                      <a:r>
                        <a:rPr lang="en-US" sz="1400" b="0" dirty="0">
                          <a:solidFill>
                            <a:schemeClr val="tx1"/>
                          </a:solidFill>
                        </a:rPr>
                        <a:t>final state</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W-range, 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baseline="0" dirty="0">
                          <a:solidFill>
                            <a:schemeClr val="tx1"/>
                          </a:solidFill>
                        </a:rPr>
                        <a:t>Q</a:t>
                      </a:r>
                      <a:r>
                        <a:rPr lang="en-US" sz="1400" b="0" baseline="30000" dirty="0">
                          <a:solidFill>
                            <a:schemeClr val="tx1"/>
                          </a:solidFill>
                        </a:rPr>
                        <a:t>2</a:t>
                      </a:r>
                      <a:r>
                        <a:rPr lang="en-US" sz="1400" b="0" dirty="0">
                          <a:solidFill>
                            <a:schemeClr val="tx1"/>
                          </a:solidFill>
                        </a:rPr>
                        <a:t>-range, GeV</a:t>
                      </a:r>
                      <a:r>
                        <a:rPr lang="en-US" sz="14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5740">
                <a:tc>
                  <a:txBody>
                    <a:bodyPr/>
                    <a:lstStyle/>
                    <a:p>
                      <a:r>
                        <a:rPr lang="en-US" b="1" dirty="0" err="1">
                          <a:latin typeface="Symbol" pitchFamily="18" charset="2"/>
                        </a:rPr>
                        <a:t>p</a:t>
                      </a:r>
                      <a:r>
                        <a:rPr lang="en-US" b="1" baseline="30000" dirty="0" err="1"/>
                        <a:t>+</a:t>
                      </a:r>
                      <a:r>
                        <a:rPr lang="en-US" dirty="0" err="1"/>
                        <a:t>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b="1" dirty="0"/>
                        <a:t>1.1-1.38</a:t>
                      </a:r>
                    </a:p>
                    <a:p>
                      <a:pPr algn="l"/>
                      <a:r>
                        <a:rPr lang="en-US" sz="1400" b="1" dirty="0"/>
                        <a:t>1.1-1.55</a:t>
                      </a:r>
                    </a:p>
                    <a:p>
                      <a:pPr algn="l"/>
                      <a:r>
                        <a:rPr lang="en-US" sz="1400" b="1" dirty="0"/>
                        <a:t>1.1-1.70</a:t>
                      </a:r>
                    </a:p>
                    <a:p>
                      <a:pPr algn="l"/>
                      <a:r>
                        <a:rPr lang="en-US" sz="1400" b="1" dirty="0">
                          <a:solidFill>
                            <a:schemeClr val="tx1"/>
                          </a:solidFill>
                        </a:rPr>
                        <a:t>1.6-2.00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a:t>0.16-0.36</a:t>
                      </a:r>
                    </a:p>
                    <a:p>
                      <a:pPr algn="l"/>
                      <a:r>
                        <a:rPr lang="en-US" sz="1400" b="1" dirty="0"/>
                        <a:t> 0.3-0.6</a:t>
                      </a:r>
                    </a:p>
                    <a:p>
                      <a:pPr algn="l"/>
                      <a:r>
                        <a:rPr lang="en-US" sz="1400" b="1" dirty="0"/>
                        <a:t> 1.7-4.5</a:t>
                      </a:r>
                    </a:p>
                    <a:p>
                      <a:pPr algn="l"/>
                      <a:r>
                        <a:rPr lang="en-US" sz="1400" b="1" dirty="0">
                          <a:solidFill>
                            <a:srgbClr val="0000FF"/>
                          </a:solidFill>
                        </a:rPr>
                        <a:t> </a:t>
                      </a:r>
                      <a:r>
                        <a:rPr lang="en-US" sz="1400" b="1" dirty="0">
                          <a:solidFill>
                            <a:schemeClr val="tx1"/>
                          </a:solidFill>
                        </a:rPr>
                        <a: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25000"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extLst>
                  <a:ext uri="{0D108BD9-81ED-4DB2-BD59-A6C34878D82A}">
                    <a16:rowId xmlns:a16="http://schemas.microsoft.com/office/drawing/2014/main" val="10001"/>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ymbol" pitchFamily="18" charset="2"/>
                        </a:rPr>
                        <a:t>p</a:t>
                      </a:r>
                      <a:r>
                        <a:rPr lang="en-US" b="1" baseline="30000" dirty="0">
                          <a:latin typeface="+mn-lt"/>
                        </a:rPr>
                        <a:t>0</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algn="l"/>
                      <a:r>
                        <a:rPr lang="en-US" sz="1400" b="1" dirty="0"/>
                        <a:t>1.1-1.38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1.1-1.68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1.1-1.39</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a:t>0.16-0.36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0.4-1.8</a:t>
                      </a:r>
                    </a:p>
                    <a:p>
                      <a:pPr algn="l"/>
                      <a:r>
                        <a:rPr lang="en-US" sz="1400" b="1" dirty="0"/>
                        <a:t> 3.0-6.0 </a:t>
                      </a:r>
                    </a:p>
                    <a:p>
                      <a:pPr algn="l"/>
                      <a:r>
                        <a:rPr lang="en-US" sz="1400" b="1" dirty="0"/>
                        <a:t> 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algn="l"/>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err="1">
                          <a:latin typeface="+mn-lt"/>
                        </a:rPr>
                        <a:t>A</a:t>
                      </a:r>
                      <a:r>
                        <a:rPr lang="en-US" sz="1400" b="1" baseline="-25000" dirty="0" err="1">
                          <a:latin typeface="+mn-lt"/>
                        </a:rPr>
                        <a:t>b</a:t>
                      </a:r>
                      <a:r>
                        <a:rPr lang="en-US" sz="1400" b="1" dirty="0" err="1">
                          <a:latin typeface="+mn-lt"/>
                        </a:rPr>
                        <a:t>,A</a:t>
                      </a:r>
                      <a:r>
                        <a:rPr lang="en-US" sz="1400" b="1" baseline="-25000" dirty="0" err="1">
                          <a:latin typeface="+mn-lt"/>
                        </a:rPr>
                        <a:t>t</a:t>
                      </a:r>
                      <a:r>
                        <a:rPr lang="en-US" sz="1400" b="1" dirty="0" err="1">
                          <a:latin typeface="+mn-lt"/>
                        </a:rPr>
                        <a:t>,A</a:t>
                      </a:r>
                      <a:r>
                        <a:rPr lang="en-US" sz="1400" b="1" baseline="-25000" dirty="0" err="1">
                          <a:latin typeface="+mn-lt"/>
                        </a:rPr>
                        <a:t>bt</a:t>
                      </a:r>
                      <a:endParaRPr lang="en-US" sz="1400" b="1" baseline="-250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extLst>
                  <a:ext uri="{0D108BD9-81ED-4DB2-BD59-A6C34878D82A}">
                    <a16:rowId xmlns:a16="http://schemas.microsoft.com/office/drawing/2014/main" val="10002"/>
                  </a:ext>
                </a:extLst>
              </a:tr>
              <a:tr h="354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Symbol" pitchFamily="18" charset="2"/>
                        </a:rPr>
                        <a:t>h</a:t>
                      </a:r>
                      <a:r>
                        <a:rPr lang="en-US" b="0" baseline="0" dirty="0">
                          <a:latin typeface="+mn-lt"/>
                        </a:rPr>
                        <a:t>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1.5-2.3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0.2-3.1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030">
                <a:tc>
                  <a:txBody>
                    <a:bodyPr/>
                    <a:lstStyle/>
                    <a:p>
                      <a:r>
                        <a:rPr lang="en-US" dirty="0"/>
                        <a:t>K</a:t>
                      </a:r>
                      <a:r>
                        <a:rPr lang="en-US" baseline="30000" dirty="0"/>
                        <a:t>+</a:t>
                      </a:r>
                      <a:r>
                        <a:rPr lang="en-US" b="1" dirty="0">
                          <a:latin typeface="Symbol" pitchFamily="18" charset="2"/>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1.40-3.90</a:t>
                      </a:r>
                    </a:p>
                    <a:p>
                      <a:pPr algn="l"/>
                      <a:r>
                        <a:rPr lang="en-US" sz="1400" b="1" dirty="0"/>
                        <a:t> 0.70-5.40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r>
                        <a:rPr lang="en-US" sz="1400" b="1" baseline="30000" dirty="0">
                          <a:latin typeface="+mn-lt"/>
                        </a:rPr>
                        <a:t>0</a:t>
                      </a: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585">
                <a:tc>
                  <a:txBody>
                    <a:bodyPr/>
                    <a:lstStyle/>
                    <a:p>
                      <a:r>
                        <a:rPr lang="en-US" dirty="0"/>
                        <a:t>K</a:t>
                      </a:r>
                      <a:r>
                        <a:rPr lang="en-US" baseline="30000" dirty="0"/>
                        <a:t>+</a:t>
                      </a:r>
                      <a:r>
                        <a:rPr lang="en-US" dirty="0">
                          <a:latin typeface="Symbol" pitchFamily="18" charset="2"/>
                        </a:rPr>
                        <a:t>S</a:t>
                      </a:r>
                      <a:r>
                        <a:rPr lang="en-US" baseline="30000" dirty="0">
                          <a:latin typeface="Symbol" pitchFamily="18" charset="2"/>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p>
                      <a:pPr algn="l"/>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t> </a:t>
                      </a:r>
                      <a:r>
                        <a:rPr lang="en-US" sz="1400" b="1" dirty="0"/>
                        <a:t>1.40-3.90</a:t>
                      </a:r>
                    </a:p>
                    <a:p>
                      <a:pPr algn="l"/>
                      <a:r>
                        <a:rPr lang="en-US" sz="1400" b="1" dirty="0"/>
                        <a:t> 0.70-5.4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latin typeface="Symbol" pitchFamily="18" charset="2"/>
                        </a:rPr>
                        <a:t>p</a:t>
                      </a:r>
                      <a:r>
                        <a:rPr lang="en-US" b="1" baseline="30000" dirty="0" err="1">
                          <a:latin typeface="+mn-lt"/>
                        </a:rPr>
                        <a:t>+</a:t>
                      </a:r>
                      <a:r>
                        <a:rPr lang="en-US" b="1" dirty="0" err="1">
                          <a:latin typeface="Symbol" pitchFamily="18" charset="2"/>
                        </a:rPr>
                        <a:t>p</a:t>
                      </a:r>
                      <a:r>
                        <a:rPr lang="en-US" b="1" baseline="30000" dirty="0">
                          <a:latin typeface="+mn-lt"/>
                        </a:rPr>
                        <a:t>-</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1.3-1.6</a:t>
                      </a:r>
                    </a:p>
                    <a:p>
                      <a:pPr algn="l"/>
                      <a:r>
                        <a:rPr lang="en-US" sz="1400" b="1" dirty="0"/>
                        <a:t>1.4-2.1</a:t>
                      </a:r>
                    </a:p>
                    <a:p>
                      <a:pPr algn="l"/>
                      <a:r>
                        <a:rPr lang="en-US" sz="1400" b="1" dirty="0">
                          <a:solidFill>
                            <a:schemeClr val="tx1"/>
                          </a:solidFill>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 0.2-0.6</a:t>
                      </a:r>
                    </a:p>
                    <a:p>
                      <a:pPr algn="l"/>
                      <a:r>
                        <a:rPr lang="en-US" sz="1400" b="1" dirty="0"/>
                        <a:t> 0.5-1.5</a:t>
                      </a:r>
                    </a:p>
                    <a:p>
                      <a:pPr algn="l"/>
                      <a:r>
                        <a:rPr lang="en-US" sz="1400" b="1" dirty="0"/>
                        <a:t> </a:t>
                      </a:r>
                      <a:r>
                        <a:rPr lang="en-US" sz="1400" b="1" dirty="0">
                          <a:solidFill>
                            <a:schemeClr val="tx1"/>
                          </a:solidFill>
                        </a:rPr>
                        <a:t>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b="1" baseline="0" dirty="0"/>
                        <a:t>Nine 1-fold differential cross sections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6924754" y="1000125"/>
            <a:ext cx="2283197" cy="2308324"/>
          </a:xfrm>
          <a:prstGeom prst="rect">
            <a:avLst/>
          </a:prstGeom>
          <a:noFill/>
        </p:spPr>
        <p:txBody>
          <a:bodyPr wrap="none" rtlCol="0">
            <a:spAutoFit/>
          </a:bodyPr>
          <a:lstStyle/>
          <a:p>
            <a:pPr>
              <a:buFont typeface="Arial" pitchFamily="34" charset="0"/>
              <a:buChar char="•"/>
            </a:pPr>
            <a:r>
              <a:rPr lang="en-US" sz="1600" dirty="0"/>
              <a:t> </a:t>
            </a:r>
            <a:r>
              <a:rPr lang="en-US" sz="1600" dirty="0" err="1"/>
              <a:t>d</a:t>
            </a:r>
            <a:r>
              <a:rPr lang="en-US" sz="1600" dirty="0" err="1">
                <a:latin typeface="Symbol" pitchFamily="18" charset="2"/>
              </a:rPr>
              <a:t>s</a:t>
            </a:r>
            <a:r>
              <a:rPr lang="en-US" sz="1600" dirty="0" err="1"/>
              <a:t>/d</a:t>
            </a:r>
            <a:r>
              <a:rPr lang="en-US" sz="1600" dirty="0" err="1">
                <a:latin typeface="Symbol" pitchFamily="18" charset="2"/>
              </a:rPr>
              <a:t>W</a:t>
            </a:r>
            <a:r>
              <a:rPr lang="en-US" sz="1600" dirty="0">
                <a:latin typeface="Symbol" pitchFamily="18" charset="2"/>
              </a:rPr>
              <a:t>-</a:t>
            </a:r>
            <a:r>
              <a:rPr lang="en-US" sz="1600" dirty="0">
                <a:latin typeface="+mn-lt"/>
              </a:rPr>
              <a:t>CM angular</a:t>
            </a:r>
          </a:p>
          <a:p>
            <a:r>
              <a:rPr lang="en-US" sz="1600" dirty="0">
                <a:latin typeface="+mn-lt"/>
              </a:rPr>
              <a:t>distributions</a:t>
            </a:r>
          </a:p>
          <a:p>
            <a:pPr>
              <a:buFont typeface="Arial" pitchFamily="34" charset="0"/>
              <a:buChar char="•"/>
            </a:pPr>
            <a:r>
              <a:rPr lang="en-US" sz="1600" dirty="0"/>
              <a:t> </a:t>
            </a:r>
            <a:r>
              <a:rPr lang="en-US" sz="1600" dirty="0" err="1"/>
              <a:t>A</a:t>
            </a:r>
            <a:r>
              <a:rPr lang="en-US" sz="1600" baseline="-25000" dirty="0" err="1"/>
              <a:t>b</a:t>
            </a:r>
            <a:r>
              <a:rPr lang="en-US" sz="1600" dirty="0" err="1"/>
              <a:t>,A</a:t>
            </a:r>
            <a:r>
              <a:rPr lang="en-US" sz="1600" baseline="-25000" dirty="0" err="1"/>
              <a:t>t</a:t>
            </a:r>
            <a:r>
              <a:rPr lang="en-US" sz="1600" dirty="0" err="1"/>
              <a:t>,A</a:t>
            </a:r>
            <a:r>
              <a:rPr lang="en-US" sz="1600" baseline="-25000" dirty="0" err="1"/>
              <a:t>bt</a:t>
            </a:r>
            <a:r>
              <a:rPr lang="en-US" sz="1600" dirty="0"/>
              <a:t>-longitudinal</a:t>
            </a:r>
          </a:p>
          <a:p>
            <a:r>
              <a:rPr lang="en-US" sz="1600" dirty="0">
                <a:latin typeface="+mn-lt"/>
              </a:rPr>
              <a:t>beam, target, and </a:t>
            </a:r>
          </a:p>
          <a:p>
            <a:r>
              <a:rPr lang="en-US" sz="1600" dirty="0">
                <a:latin typeface="+mn-lt"/>
              </a:rPr>
              <a:t>beam-target </a:t>
            </a:r>
            <a:r>
              <a:rPr lang="en-US" sz="1600" dirty="0" err="1">
                <a:latin typeface="+mn-lt"/>
              </a:rPr>
              <a:t>asym</a:t>
            </a:r>
            <a:r>
              <a:rPr lang="en-US" sz="1600" dirty="0">
                <a:latin typeface="+mn-lt"/>
              </a:rPr>
              <a:t>-</a:t>
            </a:r>
          </a:p>
          <a:p>
            <a:r>
              <a:rPr lang="en-US" sz="1600" dirty="0" err="1">
                <a:latin typeface="+mn-lt"/>
              </a:rPr>
              <a:t>metries</a:t>
            </a:r>
            <a:endParaRPr lang="en-US" sz="1600" dirty="0">
              <a:latin typeface="+mn-lt"/>
            </a:endParaRPr>
          </a:p>
          <a:p>
            <a:pPr>
              <a:buFont typeface="Arial" pitchFamily="34" charset="0"/>
              <a:buChar char="•"/>
            </a:pPr>
            <a:r>
              <a:rPr lang="en-US" sz="1600" dirty="0">
                <a:latin typeface="+mn-lt"/>
              </a:rPr>
              <a:t> P</a:t>
            </a:r>
            <a:r>
              <a:rPr lang="en-US" sz="1600" baseline="30000" dirty="0">
                <a:latin typeface="+mn-lt"/>
              </a:rPr>
              <a:t>0</a:t>
            </a:r>
            <a:r>
              <a:rPr lang="en-US" sz="1600" dirty="0">
                <a:latin typeface="+mn-lt"/>
              </a:rPr>
              <a:t>, P′ –recoil and</a:t>
            </a:r>
          </a:p>
          <a:p>
            <a:r>
              <a:rPr lang="en-US" sz="1600" dirty="0">
                <a:latin typeface="+mn-lt"/>
              </a:rPr>
              <a:t>transferred polarization</a:t>
            </a:r>
          </a:p>
          <a:p>
            <a:r>
              <a:rPr lang="en-US" sz="1600" dirty="0">
                <a:latin typeface="+mn-lt"/>
              </a:rPr>
              <a:t>of strange baryon</a:t>
            </a:r>
          </a:p>
        </p:txBody>
      </p:sp>
      <p:sp>
        <p:nvSpPr>
          <p:cNvPr id="16" name="TextBox 15"/>
          <p:cNvSpPr txBox="1"/>
          <p:nvPr/>
        </p:nvSpPr>
        <p:spPr>
          <a:xfrm>
            <a:off x="1636893" y="5812969"/>
            <a:ext cx="5889754" cy="523220"/>
          </a:xfrm>
          <a:prstGeom prst="rect">
            <a:avLst/>
          </a:prstGeom>
          <a:noFill/>
        </p:spPr>
        <p:txBody>
          <a:bodyPr wrap="none" rtlCol="0">
            <a:spAutoFit/>
          </a:bodyPr>
          <a:lstStyle/>
          <a:p>
            <a:pPr algn="ctr"/>
            <a:r>
              <a:rPr lang="en-US" sz="1400" b="1" dirty="0">
                <a:solidFill>
                  <a:srgbClr val="0000FF"/>
                </a:solidFill>
              </a:rPr>
              <a:t>The measured observables from CLAS are stored in the </a:t>
            </a:r>
          </a:p>
          <a:p>
            <a:pPr algn="ctr"/>
            <a:r>
              <a:rPr lang="en-US" sz="1400" b="1" u="sng" dirty="0">
                <a:solidFill>
                  <a:srgbClr val="0000FF"/>
                </a:solidFill>
              </a:rPr>
              <a:t>CLAS Physics Data Base http://clas.sinp.msu.ru/cgi-bin/jlab/</a:t>
            </a:r>
            <a:r>
              <a:rPr lang="en-US" sz="1400" b="1" u="sng" dirty="0" err="1">
                <a:solidFill>
                  <a:srgbClr val="0000FF"/>
                </a:solidFill>
              </a:rPr>
              <a:t>db.cgi</a:t>
            </a:r>
            <a:endParaRPr lang="en-US" sz="1400" b="1" u="sng" dirty="0">
              <a:solidFill>
                <a:srgbClr val="0000FF"/>
              </a:solidFill>
            </a:endParaRPr>
          </a:p>
        </p:txBody>
      </p:sp>
      <p:sp>
        <p:nvSpPr>
          <p:cNvPr id="8" name="TextBox 17"/>
          <p:cNvSpPr txBox="1">
            <a:spLocks noChangeArrowheads="1"/>
          </p:cNvSpPr>
          <p:nvPr/>
        </p:nvSpPr>
        <p:spPr bwMode="auto">
          <a:xfrm>
            <a:off x="6903720" y="4751992"/>
            <a:ext cx="2240280" cy="830997"/>
          </a:xfrm>
          <a:prstGeom prst="rect">
            <a:avLst/>
          </a:prstGeom>
          <a:solidFill>
            <a:srgbClr val="FFFF00"/>
          </a:solidFill>
          <a:ln w="9525">
            <a:noFill/>
            <a:miter lim="800000"/>
            <a:headEnd/>
            <a:tailEnd/>
          </a:ln>
        </p:spPr>
        <p:txBody>
          <a:bodyPr wrap="square">
            <a:spAutoFit/>
          </a:bodyPr>
          <a:lstStyle/>
          <a:p>
            <a:pPr eaLnBrk="0" hangingPunct="0"/>
            <a:r>
              <a:rPr lang="en-US" sz="1600" b="1" dirty="0"/>
              <a:t>Almost full coverage</a:t>
            </a:r>
          </a:p>
          <a:p>
            <a:pPr eaLnBrk="0" hangingPunct="0"/>
            <a:r>
              <a:rPr lang="en-US" sz="1600" b="1" dirty="0"/>
              <a:t>of the final state hadron phase space</a:t>
            </a:r>
          </a:p>
        </p:txBody>
      </p:sp>
      <p:sp>
        <p:nvSpPr>
          <p:cNvPr id="4" name="TextBox 3"/>
          <p:cNvSpPr txBox="1"/>
          <p:nvPr/>
        </p:nvSpPr>
        <p:spPr>
          <a:xfrm>
            <a:off x="7053412" y="3604203"/>
            <a:ext cx="1710726" cy="584775"/>
          </a:xfrm>
          <a:prstGeom prst="rect">
            <a:avLst/>
          </a:prstGeom>
          <a:solidFill>
            <a:schemeClr val="bg1"/>
          </a:solidFill>
          <a:ln w="19050">
            <a:solidFill>
              <a:srgbClr val="FF0000"/>
            </a:solidFill>
          </a:ln>
        </p:spPr>
        <p:txBody>
          <a:bodyPr wrap="none" rtlCol="0">
            <a:spAutoFit/>
          </a:bodyPr>
          <a:lstStyle/>
          <a:p>
            <a:pPr algn="ctr"/>
            <a:r>
              <a:rPr lang="en-US" sz="1600" b="1" dirty="0">
                <a:solidFill>
                  <a:srgbClr val="FF0000"/>
                </a:solidFill>
              </a:rPr>
              <a:t>Around 150,000</a:t>
            </a:r>
          </a:p>
          <a:p>
            <a:pPr algn="ctr"/>
            <a:r>
              <a:rPr lang="en-US" sz="1600" b="1" dirty="0">
                <a:solidFill>
                  <a:srgbClr val="FF0000"/>
                </a:solidFill>
              </a:rPr>
              <a:t>data points!</a:t>
            </a:r>
          </a:p>
        </p:txBody>
      </p:sp>
      <p:sp>
        <p:nvSpPr>
          <p:cNvPr id="2" name="Slide Number Placeholder 1"/>
          <p:cNvSpPr>
            <a:spLocks noGrp="1"/>
          </p:cNvSpPr>
          <p:nvPr>
            <p:ph type="sldNum" sz="quarter" idx="4"/>
          </p:nvPr>
        </p:nvSpPr>
        <p:spPr>
          <a:xfrm>
            <a:off x="8680450" y="6553200"/>
            <a:ext cx="457394" cy="304800"/>
          </a:xfrm>
        </p:spPr>
        <p:txBody>
          <a:bodyPr/>
          <a:lstStyle/>
          <a:p>
            <a:pPr algn="ctr">
              <a:defRPr/>
            </a:pPr>
            <a:fld id="{9A3FFD64-B555-4607-8194-F5EC2A301902}" type="slidenum">
              <a:rPr lang="fr-FR" sz="1200" smtClean="0">
                <a:solidFill>
                  <a:srgbClr val="000000"/>
                </a:solidFill>
                <a:latin typeface="+mn-lt"/>
              </a:rPr>
              <a:pPr algn="ctr">
                <a:defRPr/>
              </a:pPr>
              <a:t>3</a:t>
            </a:fld>
            <a:endParaRPr lang="fr-FR" sz="1200" dirty="0">
              <a:solidFill>
                <a:srgbClr val="000000"/>
              </a:solidFill>
              <a:latin typeface="+mn-lt"/>
            </a:endParaRPr>
          </a:p>
        </p:txBody>
      </p:sp>
      <p:sp>
        <p:nvSpPr>
          <p:cNvPr id="3" name="Line 4">
            <a:extLst>
              <a:ext uri="{FF2B5EF4-FFF2-40B4-BE49-F238E27FC236}">
                <a16:creationId xmlns:a16="http://schemas.microsoft.com/office/drawing/2014/main" id="{02B4E86A-9C69-25F9-A7D8-A485759E9B93}"/>
              </a:ext>
            </a:extLst>
          </p:cNvPr>
          <p:cNvSpPr>
            <a:spLocks noChangeShapeType="1"/>
          </p:cNvSpPr>
          <p:nvPr/>
        </p:nvSpPr>
        <p:spPr bwMode="auto">
          <a:xfrm flipV="1">
            <a:off x="0" y="671512"/>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5011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655656" y="6553200"/>
            <a:ext cx="486064" cy="304800"/>
          </a:xfrm>
        </p:spPr>
        <p:txBody>
          <a:bodyPr/>
          <a:lstStyle/>
          <a:p>
            <a:pPr algn="ctr">
              <a:defRPr/>
            </a:pPr>
            <a:r>
              <a:rPr lang="fr-FR" sz="1200" dirty="0">
                <a:solidFill>
                  <a:srgbClr val="000000"/>
                </a:solidFill>
                <a:latin typeface="+mn-lt"/>
              </a:rPr>
              <a:t>4</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of 6 GeV Era with CLAS  </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3541750941"/>
              </p:ext>
            </p:extLst>
          </p:nvPr>
        </p:nvGraphicFramePr>
        <p:xfrm>
          <a:off x="570714" y="894270"/>
          <a:ext cx="8002572" cy="3379873"/>
        </p:xfrm>
        <a:graphic>
          <a:graphicData uri="http://schemas.openxmlformats.org/drawingml/2006/table">
            <a:tbl>
              <a:tblPr firstRow="1" bandRow="1">
                <a:tableStyleId>{5940675A-B579-460E-94D1-54222C63F5DA}</a:tableStyleId>
              </a:tblPr>
              <a:tblGrid>
                <a:gridCol w="2282734">
                  <a:extLst>
                    <a:ext uri="{9D8B030D-6E8A-4147-A177-3AD203B41FA5}">
                      <a16:colId xmlns:a16="http://schemas.microsoft.com/office/drawing/2014/main" val="20000"/>
                    </a:ext>
                  </a:extLst>
                </a:gridCol>
                <a:gridCol w="3458307">
                  <a:extLst>
                    <a:ext uri="{9D8B030D-6E8A-4147-A177-3AD203B41FA5}">
                      <a16:colId xmlns:a16="http://schemas.microsoft.com/office/drawing/2014/main" val="20001"/>
                    </a:ext>
                  </a:extLst>
                </a:gridCol>
                <a:gridCol w="2261531">
                  <a:extLst>
                    <a:ext uri="{9D8B030D-6E8A-4147-A177-3AD203B41FA5}">
                      <a16:colId xmlns:a16="http://schemas.microsoft.com/office/drawing/2014/main" val="20002"/>
                    </a:ext>
                  </a:extLst>
                </a:gridCol>
              </a:tblGrid>
              <a:tr h="923652">
                <a:tc>
                  <a:txBody>
                    <a:bodyPr/>
                    <a:lstStyle/>
                    <a:p>
                      <a:pPr algn="ctr"/>
                      <a:r>
                        <a:rPr lang="en-US" sz="1600" b="1" dirty="0"/>
                        <a:t>Exclusive meson</a:t>
                      </a:r>
                    </a:p>
                    <a:p>
                      <a:pPr algn="ctr"/>
                      <a:r>
                        <a:rPr lang="en-US" sz="1600" b="1" dirty="0" err="1"/>
                        <a:t>electroproduction</a:t>
                      </a:r>
                      <a:endParaRPr lang="en-US" sz="1600" b="1" dirty="0"/>
                    </a:p>
                    <a:p>
                      <a:pPr algn="ctr"/>
                      <a:r>
                        <a:rPr lang="en-US" sz="1600" b="1" dirty="0"/>
                        <a:t>channels</a:t>
                      </a:r>
                    </a:p>
                  </a:txBody>
                  <a:tcPr anchor="ctr"/>
                </a:tc>
                <a:tc>
                  <a:txBody>
                    <a:bodyPr/>
                    <a:lstStyle/>
                    <a:p>
                      <a:pPr algn="ctr"/>
                      <a:r>
                        <a:rPr lang="en-US" b="1" dirty="0"/>
                        <a:t>Excited proton</a:t>
                      </a:r>
                    </a:p>
                    <a:p>
                      <a:pPr algn="ctr"/>
                      <a:r>
                        <a:rPr lang="en-US" b="1" dirty="0"/>
                        <a:t>states</a:t>
                      </a:r>
                    </a:p>
                  </a:txBody>
                  <a:tcPr anchor="ctr"/>
                </a:tc>
                <a:tc>
                  <a:txBody>
                    <a:bodyPr/>
                    <a:lstStyle/>
                    <a:p>
                      <a:pPr algn="ctr"/>
                      <a:r>
                        <a:rPr lang="en-US" sz="1600" b="1" dirty="0"/>
                        <a:t>Q</a:t>
                      </a:r>
                      <a:r>
                        <a:rPr lang="en-US" sz="1600" b="1" baseline="30000" dirty="0"/>
                        <a:t>2</a:t>
                      </a:r>
                      <a:r>
                        <a:rPr lang="en-US" sz="1600" b="1" dirty="0"/>
                        <a:t>-ranges</a:t>
                      </a:r>
                      <a:r>
                        <a:rPr lang="en-US" sz="1600" b="1" baseline="0" dirty="0"/>
                        <a:t> for extracted </a:t>
                      </a:r>
                      <a:r>
                        <a:rPr lang="en-US" sz="1600" b="1" baseline="0" dirty="0" err="1">
                          <a:latin typeface="Symbol" panose="05050102010706020507" pitchFamily="18" charset="2"/>
                        </a:rPr>
                        <a:t>g</a:t>
                      </a:r>
                      <a:r>
                        <a:rPr lang="en-US" sz="1600" b="1" baseline="-25000" dirty="0" err="1"/>
                        <a:t>v</a:t>
                      </a:r>
                      <a:r>
                        <a:rPr lang="en-US" sz="1600" b="1" baseline="0" dirty="0" err="1"/>
                        <a:t>pN</a:t>
                      </a:r>
                      <a:r>
                        <a:rPr lang="en-US" sz="1600" b="1" baseline="0" dirty="0"/>
                        <a:t>* electrocouplings, GeV</a:t>
                      </a:r>
                      <a:r>
                        <a:rPr lang="en-US" sz="1600" b="1" baseline="30000" dirty="0"/>
                        <a:t>2</a:t>
                      </a:r>
                    </a:p>
                  </a:txBody>
                  <a:tcPr anchor="ctr"/>
                </a:tc>
                <a:extLst>
                  <a:ext uri="{0D108BD9-81ED-4DB2-BD59-A6C34878D82A}">
                    <a16:rowId xmlns:a16="http://schemas.microsoft.com/office/drawing/2014/main" val="10000"/>
                  </a:ext>
                </a:extLst>
              </a:tr>
              <a:tr h="531456">
                <a:tc>
                  <a:txBody>
                    <a:bodyPr/>
                    <a:lstStyle/>
                    <a:p>
                      <a:pPr algn="ctr"/>
                      <a:r>
                        <a:rPr lang="en-US" b="1" dirty="0">
                          <a:latin typeface="Symbol" panose="05050102010706020507" pitchFamily="18" charset="2"/>
                        </a:rPr>
                        <a:t>p</a:t>
                      </a:r>
                      <a:r>
                        <a:rPr lang="en-US" b="1" baseline="30000" dirty="0"/>
                        <a:t>0</a:t>
                      </a:r>
                      <a:r>
                        <a:rPr lang="en-US" b="1" dirty="0"/>
                        <a:t>p,  </a:t>
                      </a:r>
                      <a:r>
                        <a:rPr lang="en-US" b="1" dirty="0" err="1">
                          <a:latin typeface="Symbol" panose="05050102010706020507" pitchFamily="18" charset="2"/>
                        </a:rPr>
                        <a:t>p</a:t>
                      </a:r>
                      <a:r>
                        <a:rPr lang="en-US" b="1" baseline="30000" dirty="0" err="1"/>
                        <a:t>+</a:t>
                      </a:r>
                      <a:r>
                        <a:rPr lang="en-US" b="1" dirty="0" err="1"/>
                        <a:t>n</a:t>
                      </a:r>
                      <a:endParaRPr lang="en-US" b="1" dirty="0"/>
                    </a:p>
                  </a:txBody>
                  <a:tcPr/>
                </a:tc>
                <a:tc>
                  <a:txBody>
                    <a:bodyPr/>
                    <a:lstStyle/>
                    <a:p>
                      <a:pPr algn="ctr"/>
                      <a:r>
                        <a:rPr lang="en-US" sz="1400" b="1" dirty="0">
                          <a:latin typeface="Symbol" panose="05050102010706020507" pitchFamily="18" charset="2"/>
                        </a:rPr>
                        <a:t>D</a:t>
                      </a:r>
                      <a:r>
                        <a:rPr lang="en-US" sz="1400" b="1" dirty="0"/>
                        <a:t>(1232)3/2</a:t>
                      </a:r>
                      <a:r>
                        <a:rPr lang="en-US" sz="1400" b="1" baseline="30000" dirty="0"/>
                        <a:t>+</a:t>
                      </a:r>
                      <a:endParaRPr lang="en-US" sz="1400" b="1" dirty="0"/>
                    </a:p>
                    <a:p>
                      <a:pPr algn="ctr"/>
                      <a:r>
                        <a:rPr lang="en-US" sz="1400" b="1" dirty="0"/>
                        <a:t> N(1440)1/2</a:t>
                      </a:r>
                      <a:r>
                        <a:rPr lang="en-US" sz="1400" b="1" baseline="30000" dirty="0"/>
                        <a:t>+</a:t>
                      </a:r>
                      <a:r>
                        <a:rPr lang="en-US" sz="1400" b="1" baseline="0" dirty="0"/>
                        <a:t>,N(1520)3/2</a:t>
                      </a:r>
                      <a:r>
                        <a:rPr lang="en-US" sz="1400" b="1" baseline="30000" dirty="0"/>
                        <a:t>-</a:t>
                      </a:r>
                      <a:r>
                        <a:rPr lang="en-US" sz="1400" b="1" baseline="0" dirty="0"/>
                        <a:t>, N(1535)1/2</a:t>
                      </a:r>
                      <a:r>
                        <a:rPr lang="en-US" sz="1400" b="1" baseline="30000" dirty="0"/>
                        <a:t>-</a:t>
                      </a:r>
                    </a:p>
                  </a:txBody>
                  <a:tcPr/>
                </a:tc>
                <a:tc>
                  <a:txBody>
                    <a:bodyPr/>
                    <a:lstStyle/>
                    <a:p>
                      <a:pPr algn="ctr"/>
                      <a:r>
                        <a:rPr lang="en-US" sz="1400" b="1" dirty="0"/>
                        <a:t>0.16-6.0</a:t>
                      </a:r>
                    </a:p>
                    <a:p>
                      <a:pPr algn="ctr"/>
                      <a:r>
                        <a:rPr lang="en-US" sz="1400" b="1" dirty="0"/>
                        <a:t> 0.30-4.16</a:t>
                      </a:r>
                    </a:p>
                  </a:txBody>
                  <a:tcPr/>
                </a:tc>
                <a:extLst>
                  <a:ext uri="{0D108BD9-81ED-4DB2-BD59-A6C34878D82A}">
                    <a16:rowId xmlns:a16="http://schemas.microsoft.com/office/drawing/2014/main" val="10001"/>
                  </a:ext>
                </a:extLst>
              </a:tr>
              <a:tr h="3501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mn-lt"/>
                        </a:rPr>
                        <a:t>n</a:t>
                      </a:r>
                      <a:endParaRPr lang="en-US" b="1" dirty="0">
                        <a:latin typeface="+mn-lt"/>
                      </a:endParaRPr>
                    </a:p>
                  </a:txBody>
                  <a:tcPr/>
                </a:tc>
                <a:tc>
                  <a:txBody>
                    <a:bodyPr/>
                    <a:lstStyle/>
                    <a:p>
                      <a:pPr algn="ctr"/>
                      <a:r>
                        <a:rPr lang="en-US" sz="1800" b="1" dirty="0"/>
                        <a:t> </a:t>
                      </a:r>
                      <a:r>
                        <a:rPr lang="en-US" sz="1400" b="1" dirty="0"/>
                        <a:t>N(1675)5/2</a:t>
                      </a:r>
                      <a:r>
                        <a:rPr lang="en-US" sz="1400" b="1" baseline="30000" dirty="0"/>
                        <a:t>-</a:t>
                      </a:r>
                      <a:r>
                        <a:rPr lang="en-US" sz="1400" b="1" dirty="0"/>
                        <a:t>,</a:t>
                      </a:r>
                      <a:r>
                        <a:rPr lang="en-US" sz="1400" b="1" baseline="0" dirty="0"/>
                        <a:t> N(1680)5/2</a:t>
                      </a:r>
                      <a:r>
                        <a:rPr lang="en-US" sz="1400" b="1" baseline="30000" dirty="0"/>
                        <a:t>+</a:t>
                      </a:r>
                      <a:r>
                        <a:rPr lang="en-US" sz="1400" b="1" baseline="0" dirty="0"/>
                        <a:t>,N(1710)1/2</a:t>
                      </a:r>
                      <a:r>
                        <a:rPr lang="en-US" sz="1400" b="1" baseline="30000" dirty="0"/>
                        <a:t>+</a:t>
                      </a:r>
                    </a:p>
                  </a:txBody>
                  <a:tcPr/>
                </a:tc>
                <a:tc>
                  <a:txBody>
                    <a:bodyPr/>
                    <a:lstStyle/>
                    <a:p>
                      <a:pPr algn="ctr"/>
                      <a:r>
                        <a:rPr lang="en-US" sz="1400" b="1" dirty="0"/>
                        <a:t>1.6-4.5</a:t>
                      </a:r>
                    </a:p>
                  </a:txBody>
                  <a:tcPr/>
                </a:tc>
                <a:extLst>
                  <a:ext uri="{0D108BD9-81ED-4DB2-BD59-A6C34878D82A}">
                    <a16:rowId xmlns:a16="http://schemas.microsoft.com/office/drawing/2014/main" val="10002"/>
                  </a:ext>
                </a:extLst>
              </a:tr>
              <a:tr h="281740">
                <a:tc>
                  <a:txBody>
                    <a:bodyPr/>
                    <a:lstStyle/>
                    <a:p>
                      <a:pPr algn="ctr"/>
                      <a:r>
                        <a:rPr lang="en-US" sz="1400" b="1" dirty="0">
                          <a:latin typeface="Symbol" panose="05050102010706020507" pitchFamily="18" charset="2"/>
                        </a:rPr>
                        <a:t>  </a:t>
                      </a:r>
                      <a:r>
                        <a:rPr lang="en-US" sz="1400" b="1" dirty="0" err="1">
                          <a:latin typeface="Symbol" panose="05050102010706020507" pitchFamily="18" charset="2"/>
                        </a:rPr>
                        <a:t>h</a:t>
                      </a:r>
                      <a:r>
                        <a:rPr lang="en-US" sz="1400" b="1" dirty="0" err="1"/>
                        <a:t>p</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N(1535)1/2</a:t>
                      </a:r>
                      <a:r>
                        <a:rPr lang="en-US" sz="1400" b="1" baseline="30000" dirty="0"/>
                        <a:t>-</a:t>
                      </a:r>
                    </a:p>
                  </a:txBody>
                  <a:tcPr/>
                </a:tc>
                <a:tc>
                  <a:txBody>
                    <a:bodyPr/>
                    <a:lstStyle/>
                    <a:p>
                      <a:pPr algn="ctr"/>
                      <a:r>
                        <a:rPr lang="en-US" sz="1400" b="1"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Symbol" panose="05050102010706020507" pitchFamily="18" charset="2"/>
                        </a:rPr>
                        <a:t>p</a:t>
                      </a:r>
                      <a:r>
                        <a:rPr lang="en-US" b="1" baseline="30000" dirty="0" err="1"/>
                        <a:t>-</a:t>
                      </a:r>
                      <a:r>
                        <a:rPr lang="en-US" b="1" baseline="0" dirty="0" err="1"/>
                        <a:t>p</a:t>
                      </a:r>
                      <a:endParaRPr lang="en-US" b="1" dirty="0"/>
                    </a:p>
                  </a:txBody>
                  <a:tcPr/>
                </a:tc>
                <a:tc>
                  <a:txBody>
                    <a:bodyPr/>
                    <a:lstStyle/>
                    <a:p>
                      <a:pPr algn="ctr"/>
                      <a:r>
                        <a:rPr lang="en-US" sz="1400" b="1" dirty="0"/>
                        <a:t>N(1440)1/2</a:t>
                      </a:r>
                      <a:r>
                        <a:rPr lang="en-US" sz="1400" b="1" baseline="30000" dirty="0"/>
                        <a:t>+</a:t>
                      </a:r>
                      <a:r>
                        <a:rPr lang="en-US" sz="1400" b="1" baseline="0" dirty="0"/>
                        <a:t>, N(1520)3/2</a:t>
                      </a:r>
                      <a:r>
                        <a:rPr lang="en-US" sz="1400" b="1" baseline="30000" dirty="0"/>
                        <a:t>-</a:t>
                      </a:r>
                    </a:p>
                    <a:p>
                      <a:pPr marL="0" marR="0" lvl="0" indent="0" algn="ctr" defTabSz="914353" rtl="0" eaLnBrk="1" fontAlgn="auto" latinLnBrk="0" hangingPunct="1">
                        <a:lnSpc>
                          <a:spcPct val="100000"/>
                        </a:lnSpc>
                        <a:spcBef>
                          <a:spcPts val="0"/>
                        </a:spcBef>
                        <a:spcAft>
                          <a:spcPts val="0"/>
                        </a:spcAft>
                        <a:buClrTx/>
                        <a:buSzTx/>
                        <a:buFontTx/>
                        <a:buNone/>
                        <a:tabLst/>
                        <a:defRPr/>
                      </a:pPr>
                      <a:r>
                        <a:rPr lang="en-US" sz="1400" b="1" dirty="0"/>
                        <a:t>N(1440)1/2</a:t>
                      </a:r>
                      <a:r>
                        <a:rPr lang="en-US" sz="1400" b="1" baseline="30000" dirty="0"/>
                        <a:t>+</a:t>
                      </a:r>
                      <a:r>
                        <a:rPr lang="en-US" sz="1400" b="1" baseline="0" dirty="0"/>
                        <a:t>, N(1520)3/2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(1600)3/2</a:t>
                      </a:r>
                      <a:r>
                        <a:rPr lang="en-US" sz="1400" b="1" baseline="30000" dirty="0"/>
                        <a:t>+</a:t>
                      </a:r>
                      <a:r>
                        <a:rPr lang="en-US" sz="1400" b="1" baseline="0" dirty="0"/>
                        <a:t>,</a:t>
                      </a:r>
                    </a:p>
                    <a:p>
                      <a:pPr algn="ctr"/>
                      <a:r>
                        <a:rPr lang="en-US" sz="1400" b="1" baseline="0" dirty="0"/>
                        <a:t>N(1675)5/2</a:t>
                      </a:r>
                      <a:r>
                        <a:rPr lang="en-US" sz="1400" b="1" baseline="30000" dirty="0"/>
                        <a:t>-</a:t>
                      </a:r>
                      <a:r>
                        <a:rPr lang="en-US" sz="1400" b="1" baseline="0" dirty="0"/>
                        <a:t>, N(1680)5/2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(1700)3/2</a:t>
                      </a:r>
                      <a:r>
                        <a:rPr lang="en-US" sz="1400" b="1" baseline="30000" dirty="0"/>
                        <a:t>-</a:t>
                      </a:r>
                      <a:r>
                        <a:rPr lang="en-US" sz="1400" b="1" baseline="0" dirty="0"/>
                        <a:t>,</a:t>
                      </a:r>
                    </a:p>
                    <a:p>
                      <a:pPr algn="ctr"/>
                      <a:r>
                        <a:rPr lang="en-US" sz="1400" b="1" baseline="0" dirty="0"/>
                        <a:t> N(1720)3/2</a:t>
                      </a:r>
                      <a:r>
                        <a:rPr lang="en-US" sz="1400" b="1" baseline="30000" dirty="0"/>
                        <a:t>+</a:t>
                      </a:r>
                      <a:r>
                        <a:rPr lang="en-US" sz="1400" b="1" baseline="0" dirty="0"/>
                        <a:t>, N’(1720)3/2</a:t>
                      </a:r>
                      <a:r>
                        <a:rPr lang="en-US" sz="1400" b="1" baseline="30000" dirty="0"/>
                        <a:t>+</a:t>
                      </a:r>
                      <a:endParaRPr lang="en-US" sz="1400" baseline="30000" dirty="0"/>
                    </a:p>
                  </a:txBody>
                  <a:tcPr/>
                </a:tc>
                <a:tc>
                  <a:txBody>
                    <a:bodyPr/>
                    <a:lstStyle/>
                    <a:p>
                      <a:pPr algn="ctr"/>
                      <a:r>
                        <a:rPr lang="en-US" sz="1400" b="1" dirty="0"/>
                        <a:t>0.25-1.50 </a:t>
                      </a:r>
                      <a:endParaRPr lang="en-US" sz="1400" b="1" dirty="0">
                        <a:solidFill>
                          <a:srgbClr val="008000"/>
                        </a:solidFill>
                      </a:endParaRPr>
                    </a:p>
                    <a:p>
                      <a:pPr algn="ctr"/>
                      <a:r>
                        <a:rPr lang="en-US" sz="1400" b="1" dirty="0">
                          <a:solidFill>
                            <a:schemeClr val="tx1"/>
                          </a:solidFill>
                        </a:rPr>
                        <a:t>2.0-5.0 </a:t>
                      </a:r>
                    </a:p>
                    <a:p>
                      <a:pPr algn="ctr"/>
                      <a:endParaRPr lang="en-US" sz="1400" b="1" dirty="0"/>
                    </a:p>
                    <a:p>
                      <a:pPr algn="ctr"/>
                      <a:r>
                        <a:rPr lang="en-US" sz="1400" b="1"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78599" y="4563347"/>
            <a:ext cx="8520089" cy="1400383"/>
          </a:xfrm>
          <a:prstGeom prst="rect">
            <a:avLst/>
          </a:prstGeom>
          <a:noFill/>
        </p:spPr>
        <p:txBody>
          <a:bodyPr wrap="square" rtlCol="0">
            <a:spAutoFit/>
          </a:bodyPr>
          <a:lstStyle/>
          <a:p>
            <a:pPr marL="173038" lvl="0" indent="-173038">
              <a:spcAft>
                <a:spcPts val="600"/>
              </a:spcAft>
              <a:buClr>
                <a:srgbClr val="C00000"/>
              </a:buClr>
              <a:buFont typeface="Arial" panose="020B0604020202020204" pitchFamily="34" charset="0"/>
              <a:buChar char="•"/>
              <a:defRPr/>
            </a:pPr>
            <a:r>
              <a:rPr lang="en-US" sz="1600" b="1" dirty="0"/>
              <a:t>The </a:t>
            </a:r>
            <a:r>
              <a:rPr lang="en-US" sz="1600" b="1" dirty="0" err="1">
                <a:latin typeface="Symbol" pitchFamily="2" charset="2"/>
              </a:rPr>
              <a:t>g</a:t>
            </a:r>
            <a:r>
              <a:rPr lang="en-US" sz="1600" b="1" baseline="-25000" dirty="0" err="1"/>
              <a:t>v</a:t>
            </a:r>
            <a:r>
              <a:rPr lang="en-US" sz="1600" b="1" dirty="0" err="1"/>
              <a:t>pN</a:t>
            </a:r>
            <a:r>
              <a:rPr lang="en-US" sz="1600" b="1" dirty="0"/>
              <a:t>* electrocouplings are available from analysis of CLAS data for most N* states in the mass range &lt; 1.8 GeV and in the range of Q</a:t>
            </a:r>
            <a:r>
              <a:rPr lang="en-US" sz="1600" b="1" baseline="30000" dirty="0"/>
              <a:t>2 </a:t>
            </a:r>
            <a:r>
              <a:rPr lang="en-US" sz="1600" b="1" dirty="0"/>
              <a:t>&lt; 5 GeV</a:t>
            </a:r>
            <a:r>
              <a:rPr lang="en-US" sz="1600" b="1" baseline="30000" dirty="0"/>
              <a:t>2</a:t>
            </a:r>
            <a:r>
              <a:rPr lang="en-US" sz="1600" b="1" dirty="0"/>
              <a:t> </a:t>
            </a:r>
          </a:p>
          <a:p>
            <a:pPr marL="173038" lvl="0" indent="-173038">
              <a:spcAft>
                <a:spcPts val="600"/>
              </a:spcAft>
              <a:buClr>
                <a:srgbClr val="C00000"/>
              </a:buClr>
              <a:buFont typeface="Arial" panose="020B0604020202020204" pitchFamily="34" charset="0"/>
              <a:buChar char="•"/>
              <a:defRPr/>
            </a:pPr>
            <a:r>
              <a:rPr lang="en-US" sz="1600" b="1" dirty="0"/>
              <a:t>Numerical results can be found</a:t>
            </a:r>
            <a:r>
              <a:rPr lang="en-US" sz="1600" b="1" dirty="0">
                <a:solidFill>
                  <a:srgbClr val="C00000"/>
                </a:solidFill>
              </a:rPr>
              <a:t> </a:t>
            </a:r>
            <a:r>
              <a:rPr lang="en-US" sz="1600" b="1" dirty="0"/>
              <a:t>at </a:t>
            </a:r>
            <a:r>
              <a:rPr lang="en-US" sz="1600" b="1" u="sng" dirty="0">
                <a:solidFill>
                  <a:srgbClr val="C00000"/>
                </a:solidFill>
                <a:hlinkClick r:id="rId2">
                  <a:extLst>
                    <a:ext uri="{A12FA001-AC4F-418D-AE19-62706E023703}">
                      <ahyp:hlinkClr xmlns:ahyp="http://schemas.microsoft.com/office/drawing/2018/hyperlinkcolor" val="tx"/>
                    </a:ext>
                  </a:extLst>
                </a:hlinkClick>
              </a:rPr>
              <a:t>https://userweb.jlab.org/~mokeev/</a:t>
            </a:r>
            <a:r>
              <a:rPr lang="en-US" sz="1600" b="1" u="sng" dirty="0">
                <a:solidFill>
                  <a:srgbClr val="C00000"/>
                </a:solidFill>
              </a:rPr>
              <a:t>resonance_electrocouplings23</a:t>
            </a:r>
            <a:r>
              <a:rPr lang="en-US" sz="1600" b="1" dirty="0">
                <a:solidFill>
                  <a:srgbClr val="C00000"/>
                </a:solidFill>
              </a:rPr>
              <a:t>/,</a:t>
            </a:r>
            <a:r>
              <a:rPr lang="en-US" sz="1600" b="1" dirty="0"/>
              <a:t> </a:t>
            </a:r>
            <a:r>
              <a:rPr lang="en-US" sz="1600" dirty="0">
                <a:solidFill>
                  <a:srgbClr val="0000FF"/>
                </a:solidFill>
              </a:rPr>
              <a:t>Ref.</a:t>
            </a:r>
            <a:r>
              <a:rPr lang="en-US" sz="1600" b="1" dirty="0">
                <a:solidFill>
                  <a:srgbClr val="0000FF"/>
                </a:solidFill>
              </a:rPr>
              <a:t> </a:t>
            </a:r>
            <a:r>
              <a:rPr lang="en-US" sz="1600" dirty="0">
                <a:solidFill>
                  <a:srgbClr val="0000FF"/>
                </a:solidFill>
              </a:rPr>
              <a:t> A.N. Hiller Blin et al, PRC100, 035201 (2019)</a:t>
            </a:r>
            <a:r>
              <a:rPr lang="en-US" sz="1600" b="1" dirty="0"/>
              <a:t> </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8295" y="705849"/>
            <a:ext cx="9144000" cy="0"/>
          </a:xfrm>
          <a:prstGeom prst="line">
            <a:avLst/>
          </a:prstGeom>
          <a:noFill/>
          <a:ln w="28575">
            <a:solidFill>
              <a:srgbClr val="0000FF"/>
            </a:solidFill>
            <a:miter lim="800000"/>
            <a:headEnd/>
            <a:tailEnd/>
          </a:ln>
        </p:spPr>
        <p:txBody>
          <a:bodyPr wrap="none"/>
          <a:lstStyle/>
          <a:p>
            <a:endParaRPr lang="en-US"/>
          </a:p>
        </p:txBody>
      </p:sp>
    </p:spTree>
    <p:extLst>
      <p:ext uri="{BB962C8B-B14F-4D97-AF65-F5344CB8AC3E}">
        <p14:creationId xmlns:p14="http://schemas.microsoft.com/office/powerpoint/2010/main" val="28995218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2E68C-0F76-ABDF-CB99-6A7203050433}"/>
              </a:ext>
            </a:extLst>
          </p:cNvPr>
          <p:cNvPicPr>
            <a:picLocks noChangeAspect="1"/>
          </p:cNvPicPr>
          <p:nvPr/>
        </p:nvPicPr>
        <p:blipFill rotWithShape="1">
          <a:blip r:embed="rId3">
            <a:extLst>
              <a:ext uri="{28A0092B-C50C-407E-A947-70E740481C1C}">
                <a14:useLocalDpi xmlns:a14="http://schemas.microsoft.com/office/drawing/2010/main" val="0"/>
              </a:ext>
            </a:extLst>
          </a:blip>
          <a:srcRect l="1509" t="7788" r="7616"/>
          <a:stretch/>
        </p:blipFill>
        <p:spPr>
          <a:xfrm>
            <a:off x="106017" y="820621"/>
            <a:ext cx="4389676" cy="4454469"/>
          </a:xfrm>
          <a:prstGeom prst="rect">
            <a:avLst/>
          </a:prstGeom>
        </p:spPr>
      </p:pic>
      <p:sp>
        <p:nvSpPr>
          <p:cNvPr id="5" name="TextBox 4"/>
          <p:cNvSpPr txBox="1"/>
          <p:nvPr/>
        </p:nvSpPr>
        <p:spPr>
          <a:xfrm>
            <a:off x="380767" y="36109"/>
            <a:ext cx="8374122" cy="707882"/>
          </a:xfrm>
          <a:prstGeom prst="rect">
            <a:avLst/>
          </a:prstGeom>
          <a:noFill/>
        </p:spPr>
        <p:txBody>
          <a:bodyPr wrap="square" lIns="91435" tIns="45718" rIns="91435" bIns="45718" rtlCol="0">
            <a:spAutoFit/>
          </a:bodyPr>
          <a:lstStyle/>
          <a:p>
            <a:pPr algn="ctr">
              <a:defRPr/>
            </a:pPr>
            <a:r>
              <a:rPr lang="en-US" sz="2000" b="1" dirty="0">
                <a:solidFill>
                  <a:srgbClr val="0000FF"/>
                </a:solidFill>
                <a:latin typeface="Arial"/>
              </a:rPr>
              <a:t>Electrocouplings of N(1440)1/2</a:t>
            </a:r>
            <a:r>
              <a:rPr lang="en-US" sz="2000" b="1" baseline="30000" dirty="0">
                <a:solidFill>
                  <a:srgbClr val="0000FF"/>
                </a:solidFill>
                <a:latin typeface="Arial"/>
              </a:rPr>
              <a:t>+ </a:t>
            </a:r>
            <a:r>
              <a:rPr lang="en-US" sz="2000" b="1" dirty="0">
                <a:solidFill>
                  <a:srgbClr val="0000FF"/>
                </a:solidFill>
                <a:latin typeface="Arial"/>
              </a:rPr>
              <a:t>and N(1520)3/2</a:t>
            </a:r>
            <a:r>
              <a:rPr lang="en-US" sz="2000" b="1" baseline="30000" dirty="0">
                <a:solidFill>
                  <a:srgbClr val="0000FF"/>
                </a:solidFill>
                <a:latin typeface="Arial"/>
              </a:rPr>
              <a:t>-</a:t>
            </a:r>
            <a:r>
              <a:rPr lang="en-US" sz="2000" b="1" dirty="0">
                <a:solidFill>
                  <a:srgbClr val="0000FF"/>
                </a:solidFill>
                <a:latin typeface="Arial"/>
              </a:rPr>
              <a:t> Resonances from </a:t>
            </a:r>
            <a:r>
              <a:rPr lang="en-US" sz="2000" b="1" dirty="0">
                <a:solidFill>
                  <a:srgbClr val="0000FF"/>
                </a:solidFill>
                <a:latin typeface="Symbol" panose="05050102010706020507" pitchFamily="18" charset="2"/>
              </a:rPr>
              <a:t>p</a:t>
            </a:r>
            <a:r>
              <a:rPr lang="en-US" sz="2000" b="1" dirty="0">
                <a:solidFill>
                  <a:srgbClr val="0000FF"/>
                </a:solidFill>
                <a:latin typeface="+mn-lt"/>
              </a:rPr>
              <a:t>N</a:t>
            </a:r>
            <a:r>
              <a:rPr lang="en-US" sz="2000" b="1" dirty="0">
                <a:solidFill>
                  <a:srgbClr val="0000FF"/>
                </a:solidFill>
                <a:latin typeface="Arial"/>
              </a:rPr>
              <a:t> and </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Arial"/>
              </a:rPr>
              <a:t>p</a:t>
            </a:r>
            <a:r>
              <a:rPr lang="en-US" sz="2000" b="1" dirty="0">
                <a:solidFill>
                  <a:srgbClr val="0000FF"/>
                </a:solidFill>
                <a:latin typeface="Arial"/>
              </a:rPr>
              <a:t> Electroproduction off Proton Data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58" y="3548223"/>
            <a:ext cx="1141005" cy="1079880"/>
          </a:xfrm>
          <a:prstGeom prst="rect">
            <a:avLst/>
          </a:prstGeom>
          <a:noFill/>
        </p:spPr>
      </p:pic>
      <p:sp>
        <p:nvSpPr>
          <p:cNvPr id="9" name="Isosceles Triangle 8"/>
          <p:cNvSpPr/>
          <p:nvPr/>
        </p:nvSpPr>
        <p:spPr bwMode="auto">
          <a:xfrm>
            <a:off x="2627218" y="1238845"/>
            <a:ext cx="115529" cy="127399"/>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sp>
        <p:nvSpPr>
          <p:cNvPr id="10" name="TextBox 9"/>
          <p:cNvSpPr txBox="1"/>
          <p:nvPr/>
        </p:nvSpPr>
        <p:spPr>
          <a:xfrm>
            <a:off x="2831183" y="976528"/>
            <a:ext cx="1495262" cy="584771"/>
          </a:xfrm>
          <a:prstGeom prst="rect">
            <a:avLst/>
          </a:prstGeom>
          <a:noFill/>
        </p:spPr>
        <p:txBody>
          <a:bodyPr wrap="square" lIns="91435" tIns="45718" rIns="91435" bIns="45718" rtlCol="0">
            <a:spAutoFit/>
          </a:bodyPr>
          <a:lstStyle/>
          <a:p>
            <a:r>
              <a:rPr lang="en-US" sz="1800" b="1" dirty="0" err="1">
                <a:latin typeface="Calibri" panose="020F0502020204030204" pitchFamily="34" charset="0"/>
              </a:rPr>
              <a:t>p</a:t>
            </a:r>
            <a:r>
              <a:rPr lang="en-US" sz="1800" b="1" dirty="0" err="1">
                <a:latin typeface="Symbol" panose="05050102010706020507" pitchFamily="18" charset="2"/>
              </a:rPr>
              <a:t>p</a:t>
            </a:r>
            <a:r>
              <a:rPr lang="en-US" sz="1800" b="1" baseline="30000" dirty="0" err="1">
                <a:latin typeface="Calibri" panose="020F0502020204030204" pitchFamily="34" charset="0"/>
              </a:rPr>
              <a:t>+</a:t>
            </a:r>
            <a:r>
              <a:rPr lang="en-US" sz="1800" b="1" dirty="0" err="1">
                <a:latin typeface="Symbol" panose="05050102010706020507" pitchFamily="18" charset="2"/>
              </a:rPr>
              <a:t>p</a:t>
            </a:r>
            <a:r>
              <a:rPr lang="en-US" sz="1800" b="1" baseline="30000" dirty="0">
                <a:latin typeface="Calibri" panose="020F0502020204030204" pitchFamily="34" charset="0"/>
              </a:rPr>
              <a:t>-  </a:t>
            </a:r>
            <a:r>
              <a:rPr lang="en-US" sz="1400" b="1" dirty="0">
                <a:latin typeface="Calibri" panose="020F0502020204030204" pitchFamily="34" charset="0"/>
              </a:rPr>
              <a:t>CLAS</a:t>
            </a:r>
          </a:p>
          <a:p>
            <a:r>
              <a:rPr lang="en-US" sz="1400" b="1" dirty="0">
                <a:latin typeface="Calibri" panose="020F0502020204030204" pitchFamily="34" charset="0"/>
              </a:rPr>
              <a:t>2023</a:t>
            </a:r>
          </a:p>
        </p:txBody>
      </p:sp>
      <p:sp>
        <p:nvSpPr>
          <p:cNvPr id="12" name="TextBox 11"/>
          <p:cNvSpPr txBox="1"/>
          <p:nvPr/>
        </p:nvSpPr>
        <p:spPr>
          <a:xfrm>
            <a:off x="175953" y="5438093"/>
            <a:ext cx="8872689" cy="954103"/>
          </a:xfrm>
          <a:prstGeom prst="rect">
            <a:avLst/>
          </a:prstGeom>
          <a:noFill/>
        </p:spPr>
        <p:txBody>
          <a:bodyPr wrap="square" lIns="91435" tIns="45718" rIns="91435" bIns="45718" rtlCol="0">
            <a:spAutoFit/>
          </a:bodyPr>
          <a:lstStyle/>
          <a:p>
            <a:r>
              <a:rPr lang="en-US" sz="1400" dirty="0"/>
              <a:t>Consistent results on the N(1440)1/2</a:t>
            </a:r>
            <a:r>
              <a:rPr lang="en-US" sz="1400" baseline="30000" dirty="0"/>
              <a:t>+ </a:t>
            </a:r>
            <a:r>
              <a:rPr lang="en-US" sz="1400" dirty="0"/>
              <a:t>and N(1520)3/2</a:t>
            </a:r>
            <a:r>
              <a:rPr lang="en-US" sz="1400" baseline="30000" dirty="0"/>
              <a:t>-</a:t>
            </a:r>
            <a:r>
              <a:rPr lang="en-US" sz="1400" dirty="0"/>
              <a:t> electrocouplings from independent studies of the two major </a:t>
            </a:r>
            <a:r>
              <a:rPr lang="en-US" sz="1400" dirty="0">
                <a:latin typeface="Symbol" panose="05050102010706020507" pitchFamily="18" charset="2"/>
              </a:rPr>
              <a:t>p</a:t>
            </a:r>
            <a:r>
              <a:rPr lang="en-US" sz="1400" dirty="0"/>
              <a:t>N and </a:t>
            </a:r>
            <a:r>
              <a:rPr lang="en-US" sz="1400" dirty="0" err="1">
                <a:latin typeface="Symbol" panose="05050102010706020507" pitchFamily="18" charset="2"/>
              </a:rPr>
              <a:t>p</a:t>
            </a:r>
            <a:r>
              <a:rPr lang="en-US" sz="1400" baseline="30000" dirty="0" err="1"/>
              <a:t>+</a:t>
            </a:r>
            <a:r>
              <a:rPr lang="en-US" sz="1400" dirty="0" err="1">
                <a:latin typeface="Symbol" panose="05050102010706020507" pitchFamily="18" charset="2"/>
              </a:rPr>
              <a:t>p</a:t>
            </a:r>
            <a:r>
              <a:rPr lang="en-US" sz="1400" baseline="30000" dirty="0" err="1"/>
              <a:t>-</a:t>
            </a:r>
            <a:r>
              <a:rPr lang="en-US" sz="1400" dirty="0" err="1"/>
              <a:t>p</a:t>
            </a:r>
            <a:r>
              <a:rPr lang="en-US" sz="1400" dirty="0"/>
              <a:t> electroproduction channels with different non-resonant contributions demonstrated the capabilities of the reaction models for their reliable extraction and allow us to evaluate their systematic uncertainties in a nearly model-independent way.  </a:t>
            </a:r>
          </a:p>
        </p:txBody>
      </p:sp>
      <p:sp>
        <p:nvSpPr>
          <p:cNvPr id="13" name="TextBox 12"/>
          <p:cNvSpPr txBox="1"/>
          <p:nvPr/>
        </p:nvSpPr>
        <p:spPr>
          <a:xfrm flipH="1">
            <a:off x="1065129" y="1368653"/>
            <a:ext cx="860603" cy="400110"/>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15" name="TextBox 14"/>
          <p:cNvSpPr txBox="1"/>
          <p:nvPr/>
        </p:nvSpPr>
        <p:spPr>
          <a:xfrm flipH="1">
            <a:off x="7090009" y="1352860"/>
            <a:ext cx="860603" cy="400105"/>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2" name="Slide Number Placeholder 1"/>
          <p:cNvSpPr>
            <a:spLocks noGrp="1"/>
          </p:cNvSpPr>
          <p:nvPr>
            <p:ph type="sldNum" sz="quarter" idx="4"/>
          </p:nvPr>
        </p:nvSpPr>
        <p:spPr>
          <a:xfrm>
            <a:off x="8666389" y="6553200"/>
            <a:ext cx="486064" cy="304800"/>
          </a:xfrm>
        </p:spPr>
        <p:txBody>
          <a:bodyPr/>
          <a:lstStyle/>
          <a:p>
            <a:pPr algn="ctr">
              <a:defRPr/>
            </a:pPr>
            <a:fld id="{9A3FFD64-B555-4607-8194-F5EC2A301902}" type="slidenum">
              <a:rPr lang="fr-FR" sz="1200" smtClean="0">
                <a:solidFill>
                  <a:srgbClr val="000000"/>
                </a:solidFill>
                <a:latin typeface="+mj-lt"/>
              </a:rPr>
              <a:pPr algn="ctr">
                <a:defRPr/>
              </a:pPr>
              <a:t>5</a:t>
            </a:fld>
            <a:endParaRPr lang="fr-FR" sz="1200" dirty="0">
              <a:solidFill>
                <a:srgbClr val="000000"/>
              </a:solidFill>
              <a:latin typeface="+mj-lt"/>
            </a:endParaRPr>
          </a:p>
        </p:txBody>
      </p:sp>
      <p:sp>
        <p:nvSpPr>
          <p:cNvPr id="17" name="TextBox 16">
            <a:extLst>
              <a:ext uri="{FF2B5EF4-FFF2-40B4-BE49-F238E27FC236}">
                <a16:creationId xmlns:a16="http://schemas.microsoft.com/office/drawing/2014/main" id="{AF9D918E-872D-2C13-3CBE-1A600D5B571F}"/>
              </a:ext>
            </a:extLst>
          </p:cNvPr>
          <p:cNvSpPr txBox="1"/>
          <p:nvPr/>
        </p:nvSpPr>
        <p:spPr>
          <a:xfrm>
            <a:off x="1040451" y="976528"/>
            <a:ext cx="1330814" cy="338554"/>
          </a:xfrm>
          <a:prstGeom prst="rect">
            <a:avLst/>
          </a:prstGeom>
          <a:solidFill>
            <a:schemeClr val="bg1"/>
          </a:solidFill>
        </p:spPr>
        <p:txBody>
          <a:bodyPr wrap="none" rtlCol="0">
            <a:spAutoFit/>
          </a:bodyPr>
          <a:lstStyle/>
          <a:p>
            <a:r>
              <a:rPr lang="en-US" sz="1600" b="1" dirty="0"/>
              <a:t>N(1440)1/2</a:t>
            </a:r>
            <a:r>
              <a:rPr lang="en-US" sz="1600" b="1" baseline="30000" dirty="0"/>
              <a:t>+</a:t>
            </a:r>
          </a:p>
        </p:txBody>
      </p:sp>
      <p:sp>
        <p:nvSpPr>
          <p:cNvPr id="18" name="TextBox 17">
            <a:extLst>
              <a:ext uri="{FF2B5EF4-FFF2-40B4-BE49-F238E27FC236}">
                <a16:creationId xmlns:a16="http://schemas.microsoft.com/office/drawing/2014/main" id="{6EE587B0-2128-AC70-CA37-12CFF19AE917}"/>
              </a:ext>
            </a:extLst>
          </p:cNvPr>
          <p:cNvSpPr txBox="1"/>
          <p:nvPr/>
        </p:nvSpPr>
        <p:spPr>
          <a:xfrm>
            <a:off x="6900178" y="1373902"/>
            <a:ext cx="1255472" cy="338554"/>
          </a:xfrm>
          <a:prstGeom prst="rect">
            <a:avLst/>
          </a:prstGeom>
          <a:solidFill>
            <a:schemeClr val="bg1"/>
          </a:solidFill>
        </p:spPr>
        <p:txBody>
          <a:bodyPr wrap="none" rtlCol="0">
            <a:spAutoFit/>
          </a:bodyPr>
          <a:lstStyle/>
          <a:p>
            <a:r>
              <a:rPr lang="en-US" sz="1600" b="1" dirty="0"/>
              <a:t>N(1520)3/2</a:t>
            </a:r>
            <a:r>
              <a:rPr lang="en-US" sz="1600" b="1" baseline="30000" dirty="0"/>
              <a:t>-</a:t>
            </a:r>
          </a:p>
        </p:txBody>
      </p:sp>
      <p:sp>
        <p:nvSpPr>
          <p:cNvPr id="3" name="Line 4">
            <a:extLst>
              <a:ext uri="{FF2B5EF4-FFF2-40B4-BE49-F238E27FC236}">
                <a16:creationId xmlns:a16="http://schemas.microsoft.com/office/drawing/2014/main" id="{59013108-3702-62FF-5A8D-83120F843A4A}"/>
              </a:ext>
            </a:extLst>
          </p:cNvPr>
          <p:cNvSpPr>
            <a:spLocks noChangeShapeType="1"/>
          </p:cNvSpPr>
          <p:nvPr/>
        </p:nvSpPr>
        <p:spPr bwMode="auto">
          <a:xfrm flipV="1">
            <a:off x="0" y="760672"/>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5309C1EE-E26D-E985-AF9D-907AE3395421}"/>
              </a:ext>
            </a:extLst>
          </p:cNvPr>
          <p:cNvPicPr>
            <a:picLocks noChangeAspect="1"/>
          </p:cNvPicPr>
          <p:nvPr/>
        </p:nvPicPr>
        <p:blipFill rotWithShape="1">
          <a:blip r:embed="rId5">
            <a:extLst>
              <a:ext uri="{28A0092B-C50C-407E-A947-70E740481C1C}">
                <a14:useLocalDpi xmlns:a14="http://schemas.microsoft.com/office/drawing/2010/main" val="0"/>
              </a:ext>
            </a:extLst>
          </a:blip>
          <a:srcRect l="3371" t="8151" r="4250"/>
          <a:stretch/>
        </p:blipFill>
        <p:spPr>
          <a:xfrm>
            <a:off x="4586079" y="850244"/>
            <a:ext cx="4462563" cy="4573209"/>
          </a:xfrm>
          <a:prstGeom prst="rect">
            <a:avLst/>
          </a:prstGeom>
        </p:spPr>
      </p:pic>
    </p:spTree>
    <p:extLst>
      <p:ext uri="{BB962C8B-B14F-4D97-AF65-F5344CB8AC3E}">
        <p14:creationId xmlns:p14="http://schemas.microsoft.com/office/powerpoint/2010/main" val="11178422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D5E1B2-1C4A-3ACF-4E63-9CD288A0CF27}"/>
              </a:ext>
            </a:extLst>
          </p:cNvPr>
          <p:cNvPicPr>
            <a:picLocks noChangeAspect="1"/>
          </p:cNvPicPr>
          <p:nvPr/>
        </p:nvPicPr>
        <p:blipFill>
          <a:blip r:embed="rId2"/>
          <a:srcRect l="1751" t="4872"/>
          <a:stretch>
            <a:fillRect/>
          </a:stretch>
        </p:blipFill>
        <p:spPr>
          <a:xfrm>
            <a:off x="6162151" y="889560"/>
            <a:ext cx="2798023" cy="2845276"/>
          </a:xfrm>
          <a:prstGeom prst="rect">
            <a:avLst/>
          </a:prstGeom>
        </p:spPr>
      </p:pic>
      <p:pic>
        <p:nvPicPr>
          <p:cNvPr id="11" name="Picture 10">
            <a:extLst>
              <a:ext uri="{FF2B5EF4-FFF2-40B4-BE49-F238E27FC236}">
                <a16:creationId xmlns:a16="http://schemas.microsoft.com/office/drawing/2014/main" id="{474D42B4-066D-6841-824A-3D1231266464}"/>
              </a:ext>
            </a:extLst>
          </p:cNvPr>
          <p:cNvPicPr>
            <a:picLocks noChangeAspect="1"/>
          </p:cNvPicPr>
          <p:nvPr/>
        </p:nvPicPr>
        <p:blipFill>
          <a:blip r:embed="rId3"/>
          <a:stretch>
            <a:fillRect/>
          </a:stretch>
        </p:blipFill>
        <p:spPr>
          <a:xfrm>
            <a:off x="3075144" y="778956"/>
            <a:ext cx="3005762" cy="3049535"/>
          </a:xfrm>
          <a:prstGeom prst="rect">
            <a:avLst/>
          </a:prstGeom>
        </p:spPr>
      </p:pic>
      <p:pic>
        <p:nvPicPr>
          <p:cNvPr id="6" name="Picture 5">
            <a:extLst>
              <a:ext uri="{FF2B5EF4-FFF2-40B4-BE49-F238E27FC236}">
                <a16:creationId xmlns:a16="http://schemas.microsoft.com/office/drawing/2014/main" id="{6F1647E6-64CE-B954-EBE7-CC304530E197}"/>
              </a:ext>
            </a:extLst>
          </p:cNvPr>
          <p:cNvPicPr>
            <a:picLocks noChangeAspect="1"/>
          </p:cNvPicPr>
          <p:nvPr/>
        </p:nvPicPr>
        <p:blipFill>
          <a:blip r:embed="rId4"/>
          <a:srcRect t="11614"/>
          <a:stretch>
            <a:fillRect/>
          </a:stretch>
        </p:blipFill>
        <p:spPr>
          <a:xfrm>
            <a:off x="66443" y="778955"/>
            <a:ext cx="3009862" cy="2961669"/>
          </a:xfrm>
          <a:prstGeom prst="rect">
            <a:avLst/>
          </a:prstGeom>
        </p:spPr>
      </p:pic>
      <p:sp>
        <p:nvSpPr>
          <p:cNvPr id="4" name="Line 13">
            <a:extLst>
              <a:ext uri="{FF2B5EF4-FFF2-40B4-BE49-F238E27FC236}">
                <a16:creationId xmlns:a16="http://schemas.microsoft.com/office/drawing/2014/main" id="{0A7926CD-764D-DD4C-9BCB-4E7E28879EB6}"/>
              </a:ext>
            </a:extLst>
          </p:cNvPr>
          <p:cNvSpPr>
            <a:spLocks noChangeShapeType="1"/>
          </p:cNvSpPr>
          <p:nvPr/>
        </p:nvSpPr>
        <p:spPr bwMode="auto">
          <a:xfrm flipV="1">
            <a:off x="0" y="548640"/>
            <a:ext cx="9144000" cy="0"/>
          </a:xfrm>
          <a:prstGeom prst="line">
            <a:avLst/>
          </a:prstGeom>
          <a:noFill/>
          <a:ln w="3810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5" name="TextBox 4">
            <a:extLst>
              <a:ext uri="{FF2B5EF4-FFF2-40B4-BE49-F238E27FC236}">
                <a16:creationId xmlns:a16="http://schemas.microsoft.com/office/drawing/2014/main" id="{D468673C-D679-F24F-9A26-7C3F529BB3F7}"/>
              </a:ext>
            </a:extLst>
          </p:cNvPr>
          <p:cNvSpPr txBox="1">
            <a:spLocks noChangeArrowheads="1"/>
          </p:cNvSpPr>
          <p:nvPr/>
        </p:nvSpPr>
        <p:spPr bwMode="auto">
          <a:xfrm>
            <a:off x="70337" y="91440"/>
            <a:ext cx="90093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6000" b="1">
                <a:solidFill>
                  <a:srgbClr val="333399"/>
                </a:solidFill>
                <a:latin typeface="Times New Roman" pitchFamily="18" charset="0"/>
              </a:defRPr>
            </a:lvl1pPr>
            <a:lvl2pPr marL="742950" indent="-285750" eaLnBrk="0" hangingPunct="0">
              <a:defRPr sz="6000" b="1">
                <a:solidFill>
                  <a:srgbClr val="333399"/>
                </a:solidFill>
                <a:latin typeface="Times New Roman" pitchFamily="18" charset="0"/>
              </a:defRPr>
            </a:lvl2pPr>
            <a:lvl3pPr marL="1143000" indent="-228600" eaLnBrk="0" hangingPunct="0">
              <a:defRPr sz="6000" b="1">
                <a:solidFill>
                  <a:srgbClr val="333399"/>
                </a:solidFill>
                <a:latin typeface="Times New Roman" pitchFamily="18" charset="0"/>
              </a:defRPr>
            </a:lvl3pPr>
            <a:lvl4pPr marL="1600200" indent="-228600" eaLnBrk="0" hangingPunct="0">
              <a:defRPr sz="6000" b="1">
                <a:solidFill>
                  <a:srgbClr val="333399"/>
                </a:solidFill>
                <a:latin typeface="Times New Roman" pitchFamily="18" charset="0"/>
              </a:defRPr>
            </a:lvl4pPr>
            <a:lvl5pPr marL="2057400" indent="-228600" eaLnBrk="0" hangingPunct="0">
              <a:defRPr sz="6000" b="1">
                <a:solidFill>
                  <a:srgbClr val="333399"/>
                </a:solidFill>
                <a:latin typeface="Times New Roman" pitchFamily="18" charset="0"/>
              </a:defRPr>
            </a:lvl5pPr>
            <a:lvl6pPr marL="2514600" indent="-228600" algn="ctr" eaLnBrk="0" fontAlgn="base" hangingPunct="0">
              <a:spcBef>
                <a:spcPct val="0"/>
              </a:spcBef>
              <a:spcAft>
                <a:spcPct val="0"/>
              </a:spcAft>
              <a:defRPr sz="6000" b="1">
                <a:solidFill>
                  <a:srgbClr val="333399"/>
                </a:solidFill>
                <a:latin typeface="Times New Roman" pitchFamily="18" charset="0"/>
              </a:defRPr>
            </a:lvl6pPr>
            <a:lvl7pPr marL="2971800" indent="-228600" algn="ctr" eaLnBrk="0" fontAlgn="base" hangingPunct="0">
              <a:spcBef>
                <a:spcPct val="0"/>
              </a:spcBef>
              <a:spcAft>
                <a:spcPct val="0"/>
              </a:spcAft>
              <a:defRPr sz="6000" b="1">
                <a:solidFill>
                  <a:srgbClr val="333399"/>
                </a:solidFill>
                <a:latin typeface="Times New Roman" pitchFamily="18" charset="0"/>
              </a:defRPr>
            </a:lvl7pPr>
            <a:lvl8pPr marL="3429000" indent="-228600" algn="ctr" eaLnBrk="0" fontAlgn="base" hangingPunct="0">
              <a:spcBef>
                <a:spcPct val="0"/>
              </a:spcBef>
              <a:spcAft>
                <a:spcPct val="0"/>
              </a:spcAft>
              <a:defRPr sz="6000" b="1">
                <a:solidFill>
                  <a:srgbClr val="333399"/>
                </a:solidFill>
                <a:latin typeface="Times New Roman" pitchFamily="18" charset="0"/>
              </a:defRPr>
            </a:lvl8pPr>
            <a:lvl9pPr marL="3886200" indent="-228600" algn="ctr" eaLnBrk="0" fontAlgn="base" hangingPunct="0">
              <a:spcBef>
                <a:spcPct val="0"/>
              </a:spcBef>
              <a:spcAft>
                <a:spcPct val="0"/>
              </a:spcAft>
              <a:defRPr sz="6000" b="1">
                <a:solidFill>
                  <a:srgbClr val="333399"/>
                </a:solidFill>
                <a:latin typeface="Times New Roman" pitchFamily="18" charset="0"/>
              </a:defRPr>
            </a:lvl9pPr>
          </a:lstStyle>
          <a:p>
            <a:pPr lvl="0" algn="ctr" defTabSz="914400" eaLnBrk="1" fontAlgn="base" hangingPunct="1">
              <a:spcBef>
                <a:spcPct val="0"/>
              </a:spcBef>
              <a:spcAft>
                <a:spcPct val="0"/>
              </a:spcAft>
              <a:defRPr/>
            </a:pPr>
            <a:r>
              <a:rPr lang="en-US" sz="1800" dirty="0">
                <a:solidFill>
                  <a:srgbClr val="3333FF"/>
                </a:solidFill>
                <a:latin typeface="Arial" panose="020B0604020202020204" pitchFamily="34" charset="0"/>
                <a:ea typeface="ＭＳ Ｐゴシック" pitchFamily="-110" charset="-128"/>
              </a:rPr>
              <a:t>E</a:t>
            </a:r>
            <a:r>
              <a:rPr lang="en-US" sz="1800" dirty="0">
                <a:solidFill>
                  <a:srgbClr val="3333FF"/>
                </a:solidFill>
                <a:latin typeface="Arial" panose="020B0604020202020204" pitchFamily="34" charset="0"/>
                <a:ea typeface="ＭＳ Ｐゴシック" pitchFamily="-110" charset="-128"/>
                <a:cs typeface="Arial" panose="020B0604020202020204" pitchFamily="34" charset="0"/>
              </a:rPr>
              <a:t>lectrocouplings of N*s in the Third Region</a:t>
            </a:r>
            <a:r>
              <a:rPr lang="en-US" sz="1800" dirty="0">
                <a:solidFill>
                  <a:srgbClr val="3333FF"/>
                </a:solidFill>
                <a:latin typeface="Arial" panose="020B0604020202020204" pitchFamily="34" charset="0"/>
                <a:ea typeface="ＭＳ Ｐゴシック" pitchFamily="-110" charset="-128"/>
              </a:rPr>
              <a:t> from </a:t>
            </a:r>
            <a:r>
              <a:rPr lang="en-US" sz="1800" dirty="0" err="1">
                <a:solidFill>
                  <a:srgbClr val="3333FF"/>
                </a:solidFill>
                <a:latin typeface="Symbol" pitchFamily="2" charset="2"/>
                <a:ea typeface="ＭＳ Ｐゴシック" pitchFamily="-110" charset="-128"/>
              </a:rPr>
              <a:t>p</a:t>
            </a:r>
            <a:r>
              <a:rPr lang="en-US" sz="1800" dirty="0" err="1">
                <a:solidFill>
                  <a:srgbClr val="3333FF"/>
                </a:solidFill>
                <a:latin typeface="Arial" panose="020B0604020202020204" pitchFamily="34" charset="0"/>
                <a:ea typeface="ＭＳ Ｐゴシック" pitchFamily="-110" charset="-128"/>
              </a:rPr>
              <a:t>N</a:t>
            </a:r>
            <a:r>
              <a:rPr lang="en-US" sz="1800" dirty="0">
                <a:solidFill>
                  <a:srgbClr val="3333FF"/>
                </a:solidFill>
                <a:latin typeface="Symbol" pitchFamily="2" charset="2"/>
                <a:ea typeface="ＭＳ Ｐゴシック" pitchFamily="-110" charset="-128"/>
              </a:rPr>
              <a:t> </a:t>
            </a:r>
            <a:r>
              <a:rPr lang="en-US" sz="1800" dirty="0">
                <a:solidFill>
                  <a:srgbClr val="3333FF"/>
                </a:solidFill>
                <a:latin typeface="+mj-lt"/>
                <a:ea typeface="ＭＳ Ｐゴシック" pitchFamily="-110" charset="-128"/>
              </a:rPr>
              <a:t>and</a:t>
            </a:r>
            <a:r>
              <a:rPr lang="en-US" sz="1800" dirty="0">
                <a:solidFill>
                  <a:srgbClr val="3333FF"/>
                </a:solidFill>
                <a:latin typeface="Symbol" pitchFamily="2" charset="2"/>
                <a:ea typeface="ＭＳ Ｐゴシック" pitchFamily="-110" charset="-128"/>
              </a:rPr>
              <a:t> </a:t>
            </a:r>
            <a:r>
              <a:rPr lang="en-US" sz="1800" dirty="0">
                <a:solidFill>
                  <a:srgbClr val="3333FF"/>
                </a:solidFill>
                <a:latin typeface="Arial" panose="020B0604020202020204" pitchFamily="34" charset="0"/>
                <a:ea typeface="ＭＳ Ｐゴシック" pitchFamily="-110" charset="-128"/>
              </a:rPr>
              <a:t> </a:t>
            </a:r>
            <a:r>
              <a:rPr lang="en-US" sz="1800" dirty="0" err="1">
                <a:solidFill>
                  <a:srgbClr val="3333FF"/>
                </a:solidFill>
                <a:latin typeface="Symbol" pitchFamily="2" charset="2"/>
                <a:ea typeface="ＭＳ Ｐゴシック" pitchFamily="-110" charset="-128"/>
              </a:rPr>
              <a:t>p</a:t>
            </a:r>
            <a:r>
              <a:rPr lang="en-US" sz="1800" baseline="30000" dirty="0" err="1">
                <a:solidFill>
                  <a:srgbClr val="3333FF"/>
                </a:solidFill>
                <a:latin typeface="Arial" panose="020B0604020202020204" pitchFamily="34" charset="0"/>
                <a:ea typeface="ＭＳ Ｐゴシック" pitchFamily="-110" charset="-128"/>
              </a:rPr>
              <a:t>+</a:t>
            </a:r>
            <a:r>
              <a:rPr lang="en-US" sz="1800" dirty="0" err="1">
                <a:solidFill>
                  <a:srgbClr val="3333FF"/>
                </a:solidFill>
                <a:latin typeface="Symbol" pitchFamily="2" charset="2"/>
                <a:ea typeface="ＭＳ Ｐゴシック" pitchFamily="-110" charset="-128"/>
              </a:rPr>
              <a:t>p</a:t>
            </a:r>
            <a:r>
              <a:rPr lang="en-US" sz="1800" baseline="30000" dirty="0" err="1">
                <a:solidFill>
                  <a:srgbClr val="3333FF"/>
                </a:solidFill>
                <a:latin typeface="Arial" panose="020B0604020202020204" pitchFamily="34" charset="0"/>
                <a:ea typeface="ＭＳ Ｐゴシック" pitchFamily="-110" charset="-128"/>
              </a:rPr>
              <a:t>-</a:t>
            </a:r>
            <a:r>
              <a:rPr lang="en-US" sz="1800" dirty="0" err="1">
                <a:solidFill>
                  <a:srgbClr val="3333FF"/>
                </a:solidFill>
                <a:latin typeface="Arial" panose="020B0604020202020204" pitchFamily="34" charset="0"/>
                <a:ea typeface="ＭＳ Ｐゴシック" pitchFamily="-110" charset="-128"/>
              </a:rPr>
              <a:t>p</a:t>
            </a:r>
            <a:r>
              <a:rPr lang="en-US" sz="1800" dirty="0">
                <a:solidFill>
                  <a:srgbClr val="3333FF"/>
                </a:solidFill>
                <a:latin typeface="Arial" panose="020B0604020202020204" pitchFamily="34" charset="0"/>
                <a:ea typeface="ＭＳ Ｐゴシック" pitchFamily="-110" charset="-128"/>
              </a:rPr>
              <a:t> Electroproduction</a:t>
            </a:r>
            <a:r>
              <a:rPr kumimoji="0" lang="en-US" sz="1800" b="1" i="0" u="none" strike="noStrike" kern="1200" cap="none" spc="0" normalizeH="0" noProof="0" dirty="0">
                <a:ln>
                  <a:noFill/>
                </a:ln>
                <a:solidFill>
                  <a:schemeClr val="accent2"/>
                </a:solidFill>
                <a:effectLst/>
                <a:uLnTx/>
                <a:uFillTx/>
                <a:latin typeface="Arial" panose="020B0604020202020204" pitchFamily="34" charset="0"/>
                <a:ea typeface="ＭＳ Ｐゴシック" pitchFamily="-110" charset="-128"/>
                <a:cs typeface="Arial" panose="020B0604020202020204" pitchFamily="34" charset="0"/>
              </a:rPr>
              <a:t>   </a:t>
            </a:r>
          </a:p>
        </p:txBody>
      </p:sp>
      <p:sp>
        <p:nvSpPr>
          <p:cNvPr id="15" name="TextBox 14">
            <a:extLst>
              <a:ext uri="{FF2B5EF4-FFF2-40B4-BE49-F238E27FC236}">
                <a16:creationId xmlns:a16="http://schemas.microsoft.com/office/drawing/2014/main" id="{22B692F1-30D2-C2C8-388B-A7117865FFC0}"/>
              </a:ext>
            </a:extLst>
          </p:cNvPr>
          <p:cNvSpPr txBox="1"/>
          <p:nvPr/>
        </p:nvSpPr>
        <p:spPr>
          <a:xfrm>
            <a:off x="382917" y="3750064"/>
            <a:ext cx="3904251" cy="954107"/>
          </a:xfrm>
          <a:prstGeom prst="rect">
            <a:avLst/>
          </a:prstGeom>
          <a:noFill/>
        </p:spPr>
        <p:txBody>
          <a:bodyPr wrap="square" rtlCol="0">
            <a:spAutoFit/>
          </a:bodyPr>
          <a:lstStyle/>
          <a:p>
            <a:r>
              <a:rPr lang="en-US" sz="1400" u="sng" dirty="0">
                <a:solidFill>
                  <a:srgbClr val="0000FF"/>
                </a:solidFill>
              </a:rPr>
              <a:t>blue: </a:t>
            </a:r>
            <a:r>
              <a:rPr lang="en-US" sz="1400" u="sng" dirty="0" err="1">
                <a:solidFill>
                  <a:srgbClr val="0000FF"/>
                </a:solidFill>
                <a:latin typeface="Symbol" pitchFamily="2" charset="2"/>
              </a:rPr>
              <a:t>p</a:t>
            </a:r>
            <a:r>
              <a:rPr lang="en-US" sz="1400" u="sng" baseline="30000" dirty="0" err="1">
                <a:solidFill>
                  <a:srgbClr val="0000FF"/>
                </a:solidFill>
              </a:rPr>
              <a:t>+</a:t>
            </a:r>
            <a:r>
              <a:rPr lang="en-US" sz="1400" u="sng" dirty="0" err="1">
                <a:solidFill>
                  <a:srgbClr val="0000FF"/>
                </a:solidFill>
              </a:rPr>
              <a:t>n</a:t>
            </a:r>
            <a:endParaRPr lang="en-US" sz="1400" u="sng" dirty="0">
              <a:solidFill>
                <a:srgbClr val="0000FF"/>
              </a:solidFill>
            </a:endParaRPr>
          </a:p>
          <a:p>
            <a:r>
              <a:rPr lang="en-US" sz="1400" dirty="0">
                <a:solidFill>
                  <a:srgbClr val="0000FF"/>
                </a:solidFill>
              </a:rPr>
              <a:t>K. Park et al. (CLAS), PRC 91, 045203 (2015) </a:t>
            </a:r>
          </a:p>
          <a:p>
            <a:r>
              <a:rPr lang="en-US" sz="1400" dirty="0">
                <a:solidFill>
                  <a:srgbClr val="0000FF"/>
                </a:solidFill>
              </a:rPr>
              <a:t>UIM/DR-reaction models: I.G. </a:t>
            </a:r>
            <a:r>
              <a:rPr lang="en-US" sz="1400" dirty="0" err="1">
                <a:solidFill>
                  <a:srgbClr val="0000FF"/>
                </a:solidFill>
              </a:rPr>
              <a:t>Aznauryan</a:t>
            </a:r>
            <a:r>
              <a:rPr lang="en-US" sz="1400" dirty="0">
                <a:solidFill>
                  <a:srgbClr val="0000FF"/>
                </a:solidFill>
              </a:rPr>
              <a:t> et al. (CLAS), PRC 80, 055203 (2009) </a:t>
            </a:r>
          </a:p>
        </p:txBody>
      </p:sp>
      <p:sp>
        <p:nvSpPr>
          <p:cNvPr id="17" name="TextBox 16">
            <a:extLst>
              <a:ext uri="{FF2B5EF4-FFF2-40B4-BE49-F238E27FC236}">
                <a16:creationId xmlns:a16="http://schemas.microsoft.com/office/drawing/2014/main" id="{2BA07C44-2740-949C-21BF-5BD6A071DFC1}"/>
              </a:ext>
            </a:extLst>
          </p:cNvPr>
          <p:cNvSpPr txBox="1"/>
          <p:nvPr/>
        </p:nvSpPr>
        <p:spPr>
          <a:xfrm rot="20027151">
            <a:off x="2338558" y="1867043"/>
            <a:ext cx="3897221" cy="923330"/>
          </a:xfrm>
          <a:prstGeom prst="rect">
            <a:avLst/>
          </a:prstGeom>
          <a:noFill/>
        </p:spPr>
        <p:txBody>
          <a:bodyPr wrap="none" rtlCol="0">
            <a:spAutoFit/>
          </a:bodyPr>
          <a:lstStyle/>
          <a:p>
            <a:r>
              <a:rPr lang="en-US" sz="5400" dirty="0">
                <a:solidFill>
                  <a:schemeClr val="bg1">
                    <a:lumMod val="85000"/>
                  </a:schemeClr>
                </a:solidFill>
                <a:latin typeface="Apple Chancery" panose="03020702040506060504" pitchFamily="66" charset="-79"/>
                <a:cs typeface="Apple Chancery" panose="03020702040506060504" pitchFamily="66" charset="-79"/>
              </a:rPr>
              <a:t>Preliminary</a:t>
            </a:r>
          </a:p>
        </p:txBody>
      </p:sp>
      <p:sp>
        <p:nvSpPr>
          <p:cNvPr id="18" name="TextBox 17">
            <a:extLst>
              <a:ext uri="{FF2B5EF4-FFF2-40B4-BE49-F238E27FC236}">
                <a16:creationId xmlns:a16="http://schemas.microsoft.com/office/drawing/2014/main" id="{2D9F6F30-B39E-963D-5FB5-B9E54ADE2E58}"/>
              </a:ext>
            </a:extLst>
          </p:cNvPr>
          <p:cNvSpPr txBox="1"/>
          <p:nvPr/>
        </p:nvSpPr>
        <p:spPr>
          <a:xfrm>
            <a:off x="4964886" y="3788037"/>
            <a:ext cx="3904251" cy="954107"/>
          </a:xfrm>
          <a:prstGeom prst="rect">
            <a:avLst/>
          </a:prstGeom>
          <a:noFill/>
        </p:spPr>
        <p:txBody>
          <a:bodyPr wrap="square" rtlCol="0">
            <a:spAutoFit/>
          </a:bodyPr>
          <a:lstStyle/>
          <a:p>
            <a:r>
              <a:rPr lang="en-US" sz="1400" u="sng" dirty="0"/>
              <a:t>black: CLAS </a:t>
            </a:r>
            <a:r>
              <a:rPr lang="en-US" sz="1400" u="sng" dirty="0" err="1">
                <a:latin typeface="Symbol" pitchFamily="2" charset="2"/>
              </a:rPr>
              <a:t>p</a:t>
            </a:r>
            <a:r>
              <a:rPr lang="en-US" sz="1400" u="sng" baseline="30000" dirty="0" err="1"/>
              <a:t>+</a:t>
            </a:r>
            <a:r>
              <a:rPr lang="en-US" sz="1400" u="sng" dirty="0" err="1">
                <a:latin typeface="Symbol" pitchFamily="2" charset="2"/>
              </a:rPr>
              <a:t>p</a:t>
            </a:r>
            <a:r>
              <a:rPr lang="en-US" sz="1400" u="sng" baseline="30000" dirty="0" err="1"/>
              <a:t>-</a:t>
            </a:r>
            <a:r>
              <a:rPr lang="en-US" sz="1400" u="sng" dirty="0" err="1"/>
              <a:t>p</a:t>
            </a:r>
            <a:r>
              <a:rPr lang="en-US" sz="1400" dirty="0"/>
              <a:t> </a:t>
            </a:r>
          </a:p>
          <a:p>
            <a:r>
              <a:rPr lang="en-US" sz="1400" dirty="0"/>
              <a:t>preliminary, December 2025 (unpublished) </a:t>
            </a:r>
          </a:p>
          <a:p>
            <a:r>
              <a:rPr lang="en-US" sz="1400" dirty="0"/>
              <a:t>JM23-reaction model: </a:t>
            </a:r>
            <a:r>
              <a:rPr lang="en-US" sz="1400" dirty="0">
                <a:latin typeface="Arial" panose="020B0604020202020204" pitchFamily="34" charset="0"/>
                <a:ea typeface="ＭＳ Ｐゴシック" pitchFamily="-110" charset="-128"/>
                <a:cs typeface="Arial" panose="020B0604020202020204" pitchFamily="34" charset="0"/>
              </a:rPr>
              <a:t>V.I. Mokeev et al., to be submitted to PRC</a:t>
            </a:r>
            <a:endParaRPr lang="en-US" sz="1400" dirty="0"/>
          </a:p>
        </p:txBody>
      </p:sp>
      <p:sp>
        <p:nvSpPr>
          <p:cNvPr id="19" name="TextBox 18">
            <a:extLst>
              <a:ext uri="{FF2B5EF4-FFF2-40B4-BE49-F238E27FC236}">
                <a16:creationId xmlns:a16="http://schemas.microsoft.com/office/drawing/2014/main" id="{85389771-AD50-90EF-FCAB-5CC14E4A28E3}"/>
              </a:ext>
            </a:extLst>
          </p:cNvPr>
          <p:cNvSpPr txBox="1"/>
          <p:nvPr/>
        </p:nvSpPr>
        <p:spPr>
          <a:xfrm>
            <a:off x="103403" y="4650870"/>
            <a:ext cx="8856771" cy="738664"/>
          </a:xfrm>
          <a:prstGeom prst="rect">
            <a:avLst/>
          </a:prstGeom>
          <a:noFill/>
        </p:spPr>
        <p:txBody>
          <a:bodyPr wrap="square" rtlCol="0">
            <a:spAutoFit/>
          </a:bodyPr>
          <a:lstStyle/>
          <a:p>
            <a:r>
              <a:rPr lang="en-US" sz="1400" dirty="0"/>
              <a:t>Consistent results on the N(1675)5/2</a:t>
            </a:r>
            <a:r>
              <a:rPr lang="en-US" sz="1400" baseline="30000" dirty="0"/>
              <a:t>- </a:t>
            </a:r>
            <a:r>
              <a:rPr lang="en-US" sz="1400" dirty="0"/>
              <a:t>and N(1680)5/2</a:t>
            </a:r>
            <a:r>
              <a:rPr lang="en-US" sz="1400" baseline="30000" dirty="0"/>
              <a:t>+ </a:t>
            </a:r>
            <a:r>
              <a:rPr lang="en-US" sz="1400" dirty="0"/>
              <a:t>electrocouplings from </a:t>
            </a:r>
            <a:r>
              <a:rPr lang="en-US" sz="1400" dirty="0" err="1">
                <a:latin typeface="Symbol" pitchFamily="2" charset="2"/>
              </a:rPr>
              <a:t>p</a:t>
            </a:r>
            <a:r>
              <a:rPr lang="en-US" sz="1400" baseline="30000" dirty="0" err="1"/>
              <a:t>+</a:t>
            </a:r>
            <a:r>
              <a:rPr lang="en-US" sz="1400" dirty="0" err="1"/>
              <a:t>n</a:t>
            </a:r>
            <a:r>
              <a:rPr lang="en-US" sz="1400" dirty="0"/>
              <a:t> and </a:t>
            </a:r>
            <a:r>
              <a:rPr lang="en-US" sz="1400" dirty="0" err="1">
                <a:latin typeface="Symbol" pitchFamily="2" charset="2"/>
              </a:rPr>
              <a:t>p</a:t>
            </a:r>
            <a:r>
              <a:rPr lang="en-US" sz="1400" baseline="30000" dirty="0" err="1"/>
              <a:t>+</a:t>
            </a:r>
            <a:r>
              <a:rPr lang="en-US" sz="1400" dirty="0" err="1">
                <a:latin typeface="Symbol" pitchFamily="2" charset="2"/>
              </a:rPr>
              <a:t>p</a:t>
            </a:r>
            <a:r>
              <a:rPr lang="en-US" sz="1400" baseline="30000" dirty="0" err="1"/>
              <a:t>-</a:t>
            </a:r>
            <a:r>
              <a:rPr lang="en-US" sz="1400" dirty="0" err="1"/>
              <a:t>p</a:t>
            </a:r>
            <a:r>
              <a:rPr lang="en-US" sz="1400" dirty="0"/>
              <a:t> channels demonstrated the capability of the reaction models UIM/DR and JM23 for the credible extraction of the N* electrocouplings for states in the mass range up to 1.8 GeV for Q</a:t>
            </a:r>
            <a:r>
              <a:rPr lang="en-US" sz="1400" baseline="30000" dirty="0"/>
              <a:t>2</a:t>
            </a:r>
            <a:r>
              <a:rPr lang="en-US" sz="1400" dirty="0"/>
              <a:t>&lt;5.0 GeV</a:t>
            </a:r>
            <a:r>
              <a:rPr lang="en-US" sz="1400" baseline="30000" dirty="0"/>
              <a:t>2</a:t>
            </a:r>
            <a:r>
              <a:rPr lang="en-US" sz="1400" dirty="0"/>
              <a:t> </a:t>
            </a:r>
            <a:endParaRPr lang="en-US" sz="1400" baseline="30000" dirty="0"/>
          </a:p>
        </p:txBody>
      </p:sp>
      <p:sp>
        <p:nvSpPr>
          <p:cNvPr id="20" name="TextBox 19">
            <a:extLst>
              <a:ext uri="{FF2B5EF4-FFF2-40B4-BE49-F238E27FC236}">
                <a16:creationId xmlns:a16="http://schemas.microsoft.com/office/drawing/2014/main" id="{BEF209B8-B367-391B-DEC0-15C56234207E}"/>
              </a:ext>
            </a:extLst>
          </p:cNvPr>
          <p:cNvSpPr txBox="1"/>
          <p:nvPr/>
        </p:nvSpPr>
        <p:spPr>
          <a:xfrm>
            <a:off x="2000710" y="1092910"/>
            <a:ext cx="551754" cy="369332"/>
          </a:xfrm>
          <a:prstGeom prst="rect">
            <a:avLst/>
          </a:prstGeom>
          <a:noFill/>
        </p:spPr>
        <p:txBody>
          <a:bodyPr wrap="none" rtlCol="0">
            <a:spAutoFit/>
          </a:bodyPr>
          <a:lstStyle/>
          <a:p>
            <a:r>
              <a:rPr lang="en-US" sz="1800" dirty="0"/>
              <a:t>A</a:t>
            </a:r>
            <a:r>
              <a:rPr lang="en-US" sz="1800" baseline="-25000" dirty="0"/>
              <a:t>1/2</a:t>
            </a:r>
          </a:p>
        </p:txBody>
      </p:sp>
      <p:sp>
        <p:nvSpPr>
          <p:cNvPr id="21" name="TextBox 20">
            <a:extLst>
              <a:ext uri="{FF2B5EF4-FFF2-40B4-BE49-F238E27FC236}">
                <a16:creationId xmlns:a16="http://schemas.microsoft.com/office/drawing/2014/main" id="{DEFD5415-49AE-4C5E-F2AD-3383AD7E605B}"/>
              </a:ext>
            </a:extLst>
          </p:cNvPr>
          <p:cNvSpPr txBox="1"/>
          <p:nvPr/>
        </p:nvSpPr>
        <p:spPr>
          <a:xfrm>
            <a:off x="7158467" y="1073435"/>
            <a:ext cx="551754" cy="369332"/>
          </a:xfrm>
          <a:prstGeom prst="rect">
            <a:avLst/>
          </a:prstGeom>
          <a:noFill/>
        </p:spPr>
        <p:txBody>
          <a:bodyPr wrap="none" rtlCol="0">
            <a:spAutoFit/>
          </a:bodyPr>
          <a:lstStyle/>
          <a:p>
            <a:r>
              <a:rPr lang="en-US" sz="1800" dirty="0"/>
              <a:t>S</a:t>
            </a:r>
            <a:r>
              <a:rPr lang="en-US" sz="1800" baseline="-25000" dirty="0"/>
              <a:t>1/2</a:t>
            </a:r>
          </a:p>
        </p:txBody>
      </p:sp>
      <p:sp>
        <p:nvSpPr>
          <p:cNvPr id="22" name="TextBox 21">
            <a:extLst>
              <a:ext uri="{FF2B5EF4-FFF2-40B4-BE49-F238E27FC236}">
                <a16:creationId xmlns:a16="http://schemas.microsoft.com/office/drawing/2014/main" id="{27E9828F-02F9-9370-63E0-7D562223828F}"/>
              </a:ext>
            </a:extLst>
          </p:cNvPr>
          <p:cNvSpPr txBox="1"/>
          <p:nvPr/>
        </p:nvSpPr>
        <p:spPr>
          <a:xfrm>
            <a:off x="4689009" y="986604"/>
            <a:ext cx="551754" cy="369332"/>
          </a:xfrm>
          <a:prstGeom prst="rect">
            <a:avLst/>
          </a:prstGeom>
          <a:noFill/>
        </p:spPr>
        <p:txBody>
          <a:bodyPr wrap="none" rtlCol="0">
            <a:spAutoFit/>
          </a:bodyPr>
          <a:lstStyle/>
          <a:p>
            <a:r>
              <a:rPr lang="en-US" sz="1800" dirty="0"/>
              <a:t>A</a:t>
            </a:r>
            <a:r>
              <a:rPr lang="en-US" sz="1800" baseline="-25000" dirty="0"/>
              <a:t>1/2</a:t>
            </a:r>
          </a:p>
        </p:txBody>
      </p:sp>
      <p:sp>
        <p:nvSpPr>
          <p:cNvPr id="8" name="TextBox 7">
            <a:extLst>
              <a:ext uri="{FF2B5EF4-FFF2-40B4-BE49-F238E27FC236}">
                <a16:creationId xmlns:a16="http://schemas.microsoft.com/office/drawing/2014/main" id="{8A3A7971-F0CE-1011-DE6D-3AFC532FFE2F}"/>
              </a:ext>
            </a:extLst>
          </p:cNvPr>
          <p:cNvSpPr txBox="1"/>
          <p:nvPr/>
        </p:nvSpPr>
        <p:spPr>
          <a:xfrm>
            <a:off x="721193" y="2888011"/>
            <a:ext cx="1279517" cy="338554"/>
          </a:xfrm>
          <a:prstGeom prst="rect">
            <a:avLst/>
          </a:prstGeom>
          <a:noFill/>
        </p:spPr>
        <p:txBody>
          <a:bodyPr wrap="none" rtlCol="0">
            <a:spAutoFit/>
          </a:bodyPr>
          <a:lstStyle/>
          <a:p>
            <a:r>
              <a:rPr lang="en-US" sz="1600" dirty="0"/>
              <a:t>N(1675)5/2</a:t>
            </a:r>
            <a:r>
              <a:rPr lang="en-US" sz="1600" baseline="30000" dirty="0"/>
              <a:t>-</a:t>
            </a:r>
          </a:p>
        </p:txBody>
      </p:sp>
      <p:sp>
        <p:nvSpPr>
          <p:cNvPr id="9" name="TextBox 8">
            <a:extLst>
              <a:ext uri="{FF2B5EF4-FFF2-40B4-BE49-F238E27FC236}">
                <a16:creationId xmlns:a16="http://schemas.microsoft.com/office/drawing/2014/main" id="{CB5D7392-4246-6C30-6439-F311E6BCD8D7}"/>
              </a:ext>
            </a:extLst>
          </p:cNvPr>
          <p:cNvSpPr txBox="1"/>
          <p:nvPr/>
        </p:nvSpPr>
        <p:spPr>
          <a:xfrm>
            <a:off x="3641799" y="1376035"/>
            <a:ext cx="1290738" cy="338554"/>
          </a:xfrm>
          <a:prstGeom prst="rect">
            <a:avLst/>
          </a:prstGeom>
          <a:noFill/>
        </p:spPr>
        <p:txBody>
          <a:bodyPr wrap="none" rtlCol="0">
            <a:spAutoFit/>
          </a:bodyPr>
          <a:lstStyle/>
          <a:p>
            <a:r>
              <a:rPr lang="en-US" sz="1600" dirty="0"/>
              <a:t>N(1680)5/2</a:t>
            </a:r>
            <a:r>
              <a:rPr lang="en-US" sz="1600" baseline="30000" dirty="0"/>
              <a:t>+</a:t>
            </a:r>
          </a:p>
        </p:txBody>
      </p:sp>
      <p:sp>
        <p:nvSpPr>
          <p:cNvPr id="10" name="TextBox 9">
            <a:extLst>
              <a:ext uri="{FF2B5EF4-FFF2-40B4-BE49-F238E27FC236}">
                <a16:creationId xmlns:a16="http://schemas.microsoft.com/office/drawing/2014/main" id="{1C2046B3-65F1-7434-92C9-CD4EAEE49F6F}"/>
              </a:ext>
            </a:extLst>
          </p:cNvPr>
          <p:cNvSpPr txBox="1"/>
          <p:nvPr/>
        </p:nvSpPr>
        <p:spPr>
          <a:xfrm>
            <a:off x="7644038" y="2766221"/>
            <a:ext cx="1290738" cy="338554"/>
          </a:xfrm>
          <a:prstGeom prst="rect">
            <a:avLst/>
          </a:prstGeom>
          <a:noFill/>
        </p:spPr>
        <p:txBody>
          <a:bodyPr wrap="none" rtlCol="0">
            <a:spAutoFit/>
          </a:bodyPr>
          <a:lstStyle/>
          <a:p>
            <a:r>
              <a:rPr lang="en-US" sz="1600" dirty="0"/>
              <a:t>N(1680)5/2</a:t>
            </a:r>
            <a:r>
              <a:rPr lang="en-US" sz="1600" baseline="30000" dirty="0"/>
              <a:t>+</a:t>
            </a:r>
          </a:p>
        </p:txBody>
      </p:sp>
      <p:sp>
        <p:nvSpPr>
          <p:cNvPr id="13" name="TextBox 12">
            <a:extLst>
              <a:ext uri="{FF2B5EF4-FFF2-40B4-BE49-F238E27FC236}">
                <a16:creationId xmlns:a16="http://schemas.microsoft.com/office/drawing/2014/main" id="{FBE0327C-D298-D9B0-1161-CDBBDD536BD0}"/>
              </a:ext>
            </a:extLst>
          </p:cNvPr>
          <p:cNvSpPr txBox="1"/>
          <p:nvPr/>
        </p:nvSpPr>
        <p:spPr>
          <a:xfrm>
            <a:off x="8694046" y="6565425"/>
            <a:ext cx="443132" cy="276999"/>
          </a:xfrm>
          <a:prstGeom prst="rect">
            <a:avLst/>
          </a:prstGeom>
          <a:noFill/>
        </p:spPr>
        <p:txBody>
          <a:bodyPr wrap="square">
            <a:spAutoFit/>
          </a:bodyPr>
          <a:lstStyle/>
          <a:p>
            <a:pPr algn="ctr"/>
            <a:fld id="{66D3942C-BD50-4FC2-A952-1F84E0E6FA11}" type="slidenum">
              <a:rPr lang="en-US" sz="1200" smtClean="0">
                <a:solidFill>
                  <a:srgbClr val="000000"/>
                </a:solidFill>
              </a:rPr>
              <a:pPr algn="ctr"/>
              <a:t>6</a:t>
            </a:fld>
            <a:endParaRPr lang="en-US" sz="1200" dirty="0">
              <a:solidFill>
                <a:srgbClr val="000000"/>
              </a:solidFill>
            </a:endParaRPr>
          </a:p>
        </p:txBody>
      </p:sp>
      <p:sp>
        <p:nvSpPr>
          <p:cNvPr id="23" name="TextBox 22">
            <a:extLst>
              <a:ext uri="{FF2B5EF4-FFF2-40B4-BE49-F238E27FC236}">
                <a16:creationId xmlns:a16="http://schemas.microsoft.com/office/drawing/2014/main" id="{4462A74F-B0ED-302F-D91A-35A00F2DB469}"/>
              </a:ext>
            </a:extLst>
          </p:cNvPr>
          <p:cNvSpPr txBox="1"/>
          <p:nvPr/>
        </p:nvSpPr>
        <p:spPr>
          <a:xfrm>
            <a:off x="75122" y="5389534"/>
            <a:ext cx="11266311" cy="1538883"/>
          </a:xfrm>
          <a:prstGeom prst="rect">
            <a:avLst/>
          </a:prstGeom>
          <a:noFill/>
        </p:spPr>
        <p:txBody>
          <a:bodyPr wrap="square">
            <a:spAutoFit/>
          </a:bodyPr>
          <a:lstStyle/>
          <a:p>
            <a:r>
              <a:rPr lang="en-US" sz="1600" b="1" dirty="0">
                <a:solidFill>
                  <a:srgbClr val="0000FF"/>
                </a:solidFill>
              </a:rPr>
              <a:t>Electrocouplings of N* in mass range &lt; 1.8 GeV for Q</a:t>
            </a:r>
            <a:r>
              <a:rPr lang="en-US" sz="1600" b="1" baseline="30000" dirty="0">
                <a:solidFill>
                  <a:srgbClr val="0000FF"/>
                </a:solidFill>
              </a:rPr>
              <a:t>2</a:t>
            </a:r>
            <a:r>
              <a:rPr lang="en-US" sz="1600" b="1" dirty="0">
                <a:solidFill>
                  <a:srgbClr val="0000FF"/>
                </a:solidFill>
              </a:rPr>
              <a:t>&lt;5.0 GeV</a:t>
            </a:r>
            <a:r>
              <a:rPr lang="en-US" sz="1600" b="1" baseline="30000" dirty="0">
                <a:solidFill>
                  <a:srgbClr val="0000FF"/>
                </a:solidFill>
              </a:rPr>
              <a:t>2</a:t>
            </a:r>
            <a:r>
              <a:rPr lang="en-US" sz="1600" b="1" dirty="0">
                <a:solidFill>
                  <a:srgbClr val="0000FF"/>
                </a:solidFill>
              </a:rPr>
              <a:t> have become available</a:t>
            </a:r>
          </a:p>
          <a:p>
            <a:r>
              <a:rPr lang="en-US" sz="1600" b="1" dirty="0">
                <a:solidFill>
                  <a:srgbClr val="0000FF"/>
                </a:solidFill>
              </a:rPr>
              <a:t>from the</a:t>
            </a:r>
            <a:r>
              <a:rPr lang="en-US" sz="1600" b="1" dirty="0">
                <a:solidFill>
                  <a:srgbClr val="FF0000"/>
                </a:solidFill>
              </a:rPr>
              <a:t> </a:t>
            </a:r>
            <a:r>
              <a:rPr lang="en-US" sz="1600" b="1" dirty="0">
                <a:solidFill>
                  <a:srgbClr val="0000CC"/>
                </a:solidFill>
              </a:rPr>
              <a:t>global coupled-channel analysis </a:t>
            </a:r>
            <a:r>
              <a:rPr lang="en-US" sz="1600" b="1" dirty="0" err="1">
                <a:solidFill>
                  <a:srgbClr val="0000CC"/>
                </a:solidFill>
              </a:rPr>
              <a:t>of</a:t>
            </a:r>
            <a:r>
              <a:rPr lang="en-US" sz="1600" b="1" dirty="0" err="1">
                <a:solidFill>
                  <a:srgbClr val="0000CC"/>
                </a:solidFill>
                <a:latin typeface="Symbol" pitchFamily="18" charset="2"/>
              </a:rPr>
              <a:t>g</a:t>
            </a:r>
            <a:r>
              <a:rPr lang="en-US" sz="1600" b="1" baseline="-25000" dirty="0" err="1">
                <a:solidFill>
                  <a:srgbClr val="0000CC"/>
                </a:solidFill>
              </a:rPr>
              <a:t>r,v</a:t>
            </a:r>
            <a:r>
              <a:rPr lang="en-US" sz="1600" b="1" dirty="0" err="1">
                <a:solidFill>
                  <a:srgbClr val="0000CC"/>
                </a:solidFill>
              </a:rPr>
              <a:t>N</a:t>
            </a:r>
            <a:r>
              <a:rPr lang="en-US" sz="1600" b="1" dirty="0">
                <a:solidFill>
                  <a:srgbClr val="0000CC"/>
                </a:solidFill>
              </a:rPr>
              <a:t> ,</a:t>
            </a:r>
            <a:r>
              <a:rPr lang="en-US" sz="1600" b="1" dirty="0">
                <a:solidFill>
                  <a:srgbClr val="0000CC"/>
                </a:solidFill>
                <a:latin typeface="Symbol" pitchFamily="18" charset="2"/>
              </a:rPr>
              <a:t> </a:t>
            </a:r>
            <a:r>
              <a:rPr lang="en-US" sz="1600" b="1" dirty="0" err="1">
                <a:solidFill>
                  <a:srgbClr val="0000CC"/>
                </a:solidFill>
                <a:latin typeface="Symbol" pitchFamily="18" charset="2"/>
              </a:rPr>
              <a:t>p</a:t>
            </a:r>
            <a:r>
              <a:rPr lang="en-US" sz="1600" b="1" dirty="0" err="1">
                <a:solidFill>
                  <a:srgbClr val="0000CC"/>
                </a:solidFill>
              </a:rPr>
              <a:t>N</a:t>
            </a:r>
            <a:r>
              <a:rPr lang="en-US" sz="1600" b="1" dirty="0">
                <a:solidFill>
                  <a:srgbClr val="0000CC"/>
                </a:solidFill>
              </a:rPr>
              <a:t>, </a:t>
            </a:r>
            <a:r>
              <a:rPr lang="en-US" sz="1600" b="1" dirty="0" err="1">
                <a:solidFill>
                  <a:srgbClr val="0000CC"/>
                </a:solidFill>
                <a:latin typeface="Symbol" pitchFamily="18" charset="2"/>
              </a:rPr>
              <a:t>h</a:t>
            </a:r>
            <a:r>
              <a:rPr lang="en-US" sz="1600" b="1" dirty="0" err="1">
                <a:solidFill>
                  <a:srgbClr val="0000CC"/>
                </a:solidFill>
              </a:rPr>
              <a:t>N</a:t>
            </a:r>
            <a:r>
              <a:rPr lang="en-US" sz="1600" b="1" dirty="0">
                <a:solidFill>
                  <a:srgbClr val="0000CC"/>
                </a:solidFill>
              </a:rPr>
              <a:t>, K</a:t>
            </a:r>
            <a:r>
              <a:rPr lang="en-US" sz="1600" b="1" dirty="0">
                <a:solidFill>
                  <a:srgbClr val="0000CC"/>
                </a:solidFill>
                <a:latin typeface="Symbol" pitchFamily="18" charset="2"/>
              </a:rPr>
              <a:t>L</a:t>
            </a:r>
            <a:r>
              <a:rPr lang="en-US" sz="1600" b="1" dirty="0">
                <a:solidFill>
                  <a:srgbClr val="0000CC"/>
                </a:solidFill>
              </a:rPr>
              <a:t>, K</a:t>
            </a:r>
            <a:r>
              <a:rPr lang="en-US" sz="1600" b="1" dirty="0">
                <a:solidFill>
                  <a:srgbClr val="0000CC"/>
                </a:solidFill>
                <a:latin typeface="Symbol" pitchFamily="18" charset="2"/>
              </a:rPr>
              <a:t>S</a:t>
            </a:r>
            <a:r>
              <a:rPr lang="en-US" sz="1600" b="1" dirty="0">
                <a:solidFill>
                  <a:srgbClr val="0000CC"/>
                </a:solidFill>
              </a:rPr>
              <a:t> channels:</a:t>
            </a:r>
          </a:p>
          <a:p>
            <a:pPr>
              <a:buClr>
                <a:srgbClr val="FF0000"/>
              </a:buClr>
              <a:buNone/>
            </a:pPr>
            <a:r>
              <a:rPr lang="en-US" sz="1400" dirty="0">
                <a:solidFill>
                  <a:srgbClr val="0000FF"/>
                </a:solidFill>
              </a:rPr>
              <a:t>M. Mai et al., Phys. Rev. C106, 015201 (2022) Julich-Bonn-Washington </a:t>
            </a:r>
          </a:p>
          <a:p>
            <a:pPr>
              <a:buClr>
                <a:srgbClr val="FF0000"/>
              </a:buClr>
              <a:buNone/>
            </a:pPr>
            <a:r>
              <a:rPr lang="en-US" sz="1400" dirty="0">
                <a:solidFill>
                  <a:srgbClr val="0000FF"/>
                </a:solidFill>
              </a:rPr>
              <a:t>Yu-Fei Wang et al, Phys. Rev. Lett. 133, 101901 (2024) Julich-Bonn-Washington    </a:t>
            </a:r>
            <a:r>
              <a:rPr lang="en-US" sz="1600" dirty="0">
                <a:solidFill>
                  <a:srgbClr val="0000FF"/>
                </a:solidFill>
              </a:rPr>
              <a:t>       </a:t>
            </a:r>
          </a:p>
          <a:p>
            <a:endParaRPr lang="en-US" sz="1600" b="1" dirty="0">
              <a:solidFill>
                <a:srgbClr val="0000CC"/>
              </a:solidFill>
            </a:endParaRPr>
          </a:p>
          <a:p>
            <a:endParaRPr lang="en-US" sz="1600" dirty="0">
              <a:solidFill>
                <a:srgbClr val="0000CC"/>
              </a:solidFill>
            </a:endParaRPr>
          </a:p>
        </p:txBody>
      </p:sp>
    </p:spTree>
    <p:extLst>
      <p:ext uri="{BB962C8B-B14F-4D97-AF65-F5344CB8AC3E}">
        <p14:creationId xmlns:p14="http://schemas.microsoft.com/office/powerpoint/2010/main" val="1130770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F7A36E-0D92-584F-B131-8F2190368DC5}"/>
              </a:ext>
            </a:extLst>
          </p:cNvPr>
          <p:cNvSpPr txBox="1"/>
          <p:nvPr/>
        </p:nvSpPr>
        <p:spPr>
          <a:xfrm>
            <a:off x="1103754" y="91765"/>
            <a:ext cx="693650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How do the Ground/Excited Nucleon Masses Emerge? </a:t>
            </a:r>
          </a:p>
        </p:txBody>
      </p:sp>
      <p:sp>
        <p:nvSpPr>
          <p:cNvPr id="5" name="TextBox 4">
            <a:extLst>
              <a:ext uri="{FF2B5EF4-FFF2-40B4-BE49-F238E27FC236}">
                <a16:creationId xmlns:a16="http://schemas.microsoft.com/office/drawing/2014/main" id="{23EDD32F-28F8-6743-A3AF-3E1D0AF27454}"/>
              </a:ext>
            </a:extLst>
          </p:cNvPr>
          <p:cNvSpPr txBox="1"/>
          <p:nvPr/>
        </p:nvSpPr>
        <p:spPr>
          <a:xfrm>
            <a:off x="518160" y="627240"/>
            <a:ext cx="3560590" cy="338554"/>
          </a:xfrm>
          <a:prstGeom prst="rect">
            <a:avLst/>
          </a:prstGeom>
          <a:noFill/>
        </p:spPr>
        <p:txBody>
          <a:bodyPr wrap="none" rtlCol="0">
            <a:spAutoFit/>
          </a:bodyPr>
          <a:lstStyle/>
          <a:p>
            <a:r>
              <a:rPr lang="en-US" sz="1600" b="1" u="sng" dirty="0"/>
              <a:t>Composition of the Nucleon Mass:</a:t>
            </a:r>
          </a:p>
        </p:txBody>
      </p:sp>
      <p:pic>
        <p:nvPicPr>
          <p:cNvPr id="6" name="Picture 5">
            <a:extLst>
              <a:ext uri="{FF2B5EF4-FFF2-40B4-BE49-F238E27FC236}">
                <a16:creationId xmlns:a16="http://schemas.microsoft.com/office/drawing/2014/main" id="{E0ABD594-7753-ED44-A406-5EED7BF5B453}"/>
              </a:ext>
            </a:extLst>
          </p:cNvPr>
          <p:cNvPicPr>
            <a:picLocks noChangeAspect="1"/>
          </p:cNvPicPr>
          <p:nvPr/>
        </p:nvPicPr>
        <p:blipFill rotWithShape="1">
          <a:blip r:embed="rId2"/>
          <a:srcRect l="7809" t="3279" r="8278" b="1671"/>
          <a:stretch/>
        </p:blipFill>
        <p:spPr>
          <a:xfrm>
            <a:off x="2295526" y="1459692"/>
            <a:ext cx="2025650" cy="2023281"/>
          </a:xfrm>
          <a:prstGeom prst="ellipse">
            <a:avLst/>
          </a:prstGeom>
        </p:spPr>
      </p:pic>
      <p:pic>
        <p:nvPicPr>
          <p:cNvPr id="7" name="Picture 6">
            <a:extLst>
              <a:ext uri="{FF2B5EF4-FFF2-40B4-BE49-F238E27FC236}">
                <a16:creationId xmlns:a16="http://schemas.microsoft.com/office/drawing/2014/main" id="{786E7DAE-BF8B-0E48-82BC-F011A6C9FE64}"/>
              </a:ext>
            </a:extLst>
          </p:cNvPr>
          <p:cNvPicPr>
            <a:picLocks noChangeAspect="1"/>
          </p:cNvPicPr>
          <p:nvPr/>
        </p:nvPicPr>
        <p:blipFill rotWithShape="1">
          <a:blip r:embed="rId3"/>
          <a:srcRect l="6567" t="3621" r="8180" b="1554"/>
          <a:stretch/>
        </p:blipFill>
        <p:spPr>
          <a:xfrm>
            <a:off x="6800850" y="1459692"/>
            <a:ext cx="1935911" cy="1937556"/>
          </a:xfrm>
          <a:prstGeom prst="ellipse">
            <a:avLst/>
          </a:prstGeom>
        </p:spPr>
      </p:pic>
      <p:sp>
        <p:nvSpPr>
          <p:cNvPr id="8" name="TextBox 7">
            <a:extLst>
              <a:ext uri="{FF2B5EF4-FFF2-40B4-BE49-F238E27FC236}">
                <a16:creationId xmlns:a16="http://schemas.microsoft.com/office/drawing/2014/main" id="{9E2F0494-BFFA-A74C-958B-AE9951BA6AFA}"/>
              </a:ext>
            </a:extLst>
          </p:cNvPr>
          <p:cNvSpPr txBox="1"/>
          <p:nvPr/>
        </p:nvSpPr>
        <p:spPr>
          <a:xfrm>
            <a:off x="2867854" y="1008037"/>
            <a:ext cx="833883" cy="338554"/>
          </a:xfrm>
          <a:prstGeom prst="rect">
            <a:avLst/>
          </a:prstGeom>
          <a:noFill/>
        </p:spPr>
        <p:txBody>
          <a:bodyPr wrap="none" rtlCol="0">
            <a:spAutoFit/>
          </a:bodyPr>
          <a:lstStyle/>
          <a:p>
            <a:r>
              <a:rPr lang="en-US" sz="1600" b="1" dirty="0"/>
              <a:t>proton</a:t>
            </a:r>
          </a:p>
        </p:txBody>
      </p:sp>
      <p:sp>
        <p:nvSpPr>
          <p:cNvPr id="9" name="TextBox 8">
            <a:extLst>
              <a:ext uri="{FF2B5EF4-FFF2-40B4-BE49-F238E27FC236}">
                <a16:creationId xmlns:a16="http://schemas.microsoft.com/office/drawing/2014/main" id="{8BC6D1E5-F8E3-7245-B4C0-D10F82590F2D}"/>
              </a:ext>
            </a:extLst>
          </p:cNvPr>
          <p:cNvSpPr txBox="1"/>
          <p:nvPr/>
        </p:nvSpPr>
        <p:spPr>
          <a:xfrm>
            <a:off x="7310269" y="1005840"/>
            <a:ext cx="947695" cy="338554"/>
          </a:xfrm>
          <a:prstGeom prst="rect">
            <a:avLst/>
          </a:prstGeom>
          <a:noFill/>
        </p:spPr>
        <p:txBody>
          <a:bodyPr wrap="none" rtlCol="0">
            <a:spAutoFit/>
          </a:bodyPr>
          <a:lstStyle/>
          <a:p>
            <a:r>
              <a:rPr lang="en-US" sz="1600" b="1" dirty="0"/>
              <a:t>neutron</a:t>
            </a:r>
          </a:p>
        </p:txBody>
      </p:sp>
      <p:sp>
        <p:nvSpPr>
          <p:cNvPr id="10" name="TextBox 9">
            <a:extLst>
              <a:ext uri="{FF2B5EF4-FFF2-40B4-BE49-F238E27FC236}">
                <a16:creationId xmlns:a16="http://schemas.microsoft.com/office/drawing/2014/main" id="{12DBC6D7-4F4E-C64C-9131-EFD1F7D792A0}"/>
              </a:ext>
            </a:extLst>
          </p:cNvPr>
          <p:cNvSpPr txBox="1"/>
          <p:nvPr/>
        </p:nvSpPr>
        <p:spPr>
          <a:xfrm>
            <a:off x="227243" y="1640501"/>
            <a:ext cx="1380506" cy="584775"/>
          </a:xfrm>
          <a:prstGeom prst="rect">
            <a:avLst/>
          </a:prstGeom>
          <a:noFill/>
        </p:spPr>
        <p:txBody>
          <a:bodyPr wrap="none" rtlCol="0">
            <a:spAutoFit/>
          </a:bodyPr>
          <a:lstStyle/>
          <a:p>
            <a:r>
              <a:rPr lang="en-US" sz="1600" dirty="0"/>
              <a:t>938.2720813</a:t>
            </a:r>
          </a:p>
          <a:p>
            <a:r>
              <a:rPr lang="en-US" sz="1600" dirty="0"/>
              <a:t>±0.0000058</a:t>
            </a:r>
          </a:p>
        </p:txBody>
      </p:sp>
      <p:sp>
        <p:nvSpPr>
          <p:cNvPr id="11" name="TextBox 10">
            <a:extLst>
              <a:ext uri="{FF2B5EF4-FFF2-40B4-BE49-F238E27FC236}">
                <a16:creationId xmlns:a16="http://schemas.microsoft.com/office/drawing/2014/main" id="{3F52B780-224B-7549-B6AC-A8179590BE12}"/>
              </a:ext>
            </a:extLst>
          </p:cNvPr>
          <p:cNvSpPr txBox="1"/>
          <p:nvPr/>
        </p:nvSpPr>
        <p:spPr>
          <a:xfrm>
            <a:off x="227243" y="1162482"/>
            <a:ext cx="1843774" cy="338554"/>
          </a:xfrm>
          <a:prstGeom prst="rect">
            <a:avLst/>
          </a:prstGeom>
          <a:noFill/>
        </p:spPr>
        <p:txBody>
          <a:bodyPr wrap="none" rtlCol="0">
            <a:spAutoFit/>
          </a:bodyPr>
          <a:lstStyle/>
          <a:p>
            <a:r>
              <a:rPr lang="en-US" sz="1600" b="1" dirty="0" err="1"/>
              <a:t>M</a:t>
            </a:r>
            <a:r>
              <a:rPr lang="en-US" sz="1600" b="1" baseline="-25000" dirty="0" err="1"/>
              <a:t>p</a:t>
            </a:r>
            <a:r>
              <a:rPr lang="en-US" sz="1600" b="1" dirty="0"/>
              <a:t>, MeV (PDG23)</a:t>
            </a:r>
          </a:p>
        </p:txBody>
      </p:sp>
      <p:sp>
        <p:nvSpPr>
          <p:cNvPr id="12" name="TextBox 11">
            <a:extLst>
              <a:ext uri="{FF2B5EF4-FFF2-40B4-BE49-F238E27FC236}">
                <a16:creationId xmlns:a16="http://schemas.microsoft.com/office/drawing/2014/main" id="{76C7717C-11DA-BB40-987F-7B4D1758110F}"/>
              </a:ext>
            </a:extLst>
          </p:cNvPr>
          <p:cNvSpPr txBox="1"/>
          <p:nvPr/>
        </p:nvSpPr>
        <p:spPr>
          <a:xfrm>
            <a:off x="4661950" y="1162482"/>
            <a:ext cx="1843774" cy="338554"/>
          </a:xfrm>
          <a:prstGeom prst="rect">
            <a:avLst/>
          </a:prstGeom>
          <a:noFill/>
        </p:spPr>
        <p:txBody>
          <a:bodyPr wrap="none" rtlCol="0">
            <a:spAutoFit/>
          </a:bodyPr>
          <a:lstStyle/>
          <a:p>
            <a:r>
              <a:rPr lang="en-US" sz="1600" b="1" dirty="0"/>
              <a:t>M</a:t>
            </a:r>
            <a:r>
              <a:rPr lang="en-US" sz="1600" b="1" baseline="-25000" dirty="0"/>
              <a:t>n</a:t>
            </a:r>
            <a:r>
              <a:rPr lang="en-US" sz="1600" b="1" dirty="0"/>
              <a:t>, MeV (PDG23)</a:t>
            </a:r>
          </a:p>
        </p:txBody>
      </p:sp>
      <p:sp>
        <p:nvSpPr>
          <p:cNvPr id="13" name="TextBox 12">
            <a:extLst>
              <a:ext uri="{FF2B5EF4-FFF2-40B4-BE49-F238E27FC236}">
                <a16:creationId xmlns:a16="http://schemas.microsoft.com/office/drawing/2014/main" id="{6B4A824F-54D7-CF4F-B0EE-F33D95DCD933}"/>
              </a:ext>
            </a:extLst>
          </p:cNvPr>
          <p:cNvSpPr txBox="1"/>
          <p:nvPr/>
        </p:nvSpPr>
        <p:spPr>
          <a:xfrm>
            <a:off x="4893584" y="1640501"/>
            <a:ext cx="1380506" cy="584775"/>
          </a:xfrm>
          <a:prstGeom prst="rect">
            <a:avLst/>
          </a:prstGeom>
          <a:noFill/>
        </p:spPr>
        <p:txBody>
          <a:bodyPr wrap="none" rtlCol="0">
            <a:spAutoFit/>
          </a:bodyPr>
          <a:lstStyle/>
          <a:p>
            <a:r>
              <a:rPr lang="en-US" sz="1600" dirty="0"/>
              <a:t>939.5654133</a:t>
            </a:r>
          </a:p>
          <a:p>
            <a:r>
              <a:rPr lang="en-US" sz="1600" dirty="0"/>
              <a:t>±0.0000058</a:t>
            </a:r>
          </a:p>
        </p:txBody>
      </p:sp>
      <p:sp>
        <p:nvSpPr>
          <p:cNvPr id="14" name="TextBox 13">
            <a:extLst>
              <a:ext uri="{FF2B5EF4-FFF2-40B4-BE49-F238E27FC236}">
                <a16:creationId xmlns:a16="http://schemas.microsoft.com/office/drawing/2014/main" id="{7876F6F8-7640-4A48-82C1-C5E0A812D5E3}"/>
              </a:ext>
            </a:extLst>
          </p:cNvPr>
          <p:cNvSpPr txBox="1"/>
          <p:nvPr/>
        </p:nvSpPr>
        <p:spPr>
          <a:xfrm>
            <a:off x="157197" y="2268639"/>
            <a:ext cx="194316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65D0B8-4464-7141-9E9E-7B6FAFED2A6E}"/>
                  </a:ext>
                </a:extLst>
              </p:cNvPr>
              <p:cNvSpPr txBox="1"/>
              <p:nvPr/>
            </p:nvSpPr>
            <p:spPr>
              <a:xfrm>
                <a:off x="134875" y="2992879"/>
                <a:ext cx="2097562" cy="598241"/>
              </a:xfrm>
              <a:prstGeom prst="rect">
                <a:avLst/>
              </a:prstGeom>
              <a:noFill/>
            </p:spPr>
            <p:txBody>
              <a:bodyPr wrap="none" rtlCol="0">
                <a:spAutoFit/>
              </a:bodyPr>
              <a:lstStyle/>
              <a:p>
                <a:r>
                  <a:rPr lang="en-US" sz="1600" dirty="0"/>
                  <a:t>2.16+2.16+4.67</a:t>
                </a:r>
              </a:p>
              <a:p>
                <a:r>
                  <a:rPr lang="en-US" sz="1600" dirty="0"/>
                  <a:t>=</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8.99</m:t>
                        </m:r>
                      </m:e>
                      <m:sub>
                        <m:r>
                          <a:rPr lang="en-US" sz="1600" b="0" i="1" smtClean="0">
                            <a:latin typeface="Cambria Math" panose="02040503050406030204" pitchFamily="18" charset="0"/>
                          </a:rPr>
                          <m:t>−0.65</m:t>
                        </m:r>
                      </m:sub>
                      <m:sup>
                        <m:r>
                          <a:rPr lang="en-US" sz="1600" b="0" i="1" smtClean="0">
                            <a:latin typeface="Cambria Math" panose="02040503050406030204" pitchFamily="18" charset="0"/>
                          </a:rPr>
                          <m:t>+1.45</m:t>
                        </m:r>
                      </m:sup>
                    </m:sSubSup>
                  </m:oMath>
                </a14:m>
                <a:r>
                  <a:rPr lang="en-US" sz="1600" dirty="0"/>
                  <a:t> or &lt; 1.1% </a:t>
                </a:r>
              </a:p>
            </p:txBody>
          </p:sp>
        </mc:Choice>
        <mc:Fallback xmlns="">
          <p:sp>
            <p:nvSpPr>
              <p:cNvPr id="16" name="TextBox 15">
                <a:extLst>
                  <a:ext uri="{FF2B5EF4-FFF2-40B4-BE49-F238E27FC236}">
                    <a16:creationId xmlns:a16="http://schemas.microsoft.com/office/drawing/2014/main" id="{7965D0B8-4464-7141-9E9E-7B6FAFED2A6E}"/>
                  </a:ext>
                </a:extLst>
              </p:cNvPr>
              <p:cNvSpPr txBox="1">
                <a:spLocks noRot="1" noChangeAspect="1" noMove="1" noResize="1" noEditPoints="1" noAdjustHandles="1" noChangeArrowheads="1" noChangeShapeType="1" noTextEdit="1"/>
              </p:cNvSpPr>
              <p:nvPr/>
            </p:nvSpPr>
            <p:spPr>
              <a:xfrm>
                <a:off x="134875" y="2992879"/>
                <a:ext cx="2097562" cy="598241"/>
              </a:xfrm>
              <a:prstGeom prst="rect">
                <a:avLst/>
              </a:prstGeom>
              <a:blipFill>
                <a:blip r:embed="rId4"/>
                <a:stretch>
                  <a:fillRect l="-1205" t="-2083" r="-602"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48DB540-23E6-A34C-9F48-5007A80F6AA4}"/>
              </a:ext>
            </a:extLst>
          </p:cNvPr>
          <p:cNvSpPr txBox="1"/>
          <p:nvPr/>
        </p:nvSpPr>
        <p:spPr>
          <a:xfrm>
            <a:off x="4893584" y="2223736"/>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7B4F77-E51C-9C46-A71B-B80F48F266CE}"/>
                  </a:ext>
                </a:extLst>
              </p:cNvPr>
              <p:cNvSpPr txBox="1"/>
              <p:nvPr/>
            </p:nvSpPr>
            <p:spPr>
              <a:xfrm>
                <a:off x="4893584" y="2975282"/>
                <a:ext cx="2326791" cy="594715"/>
              </a:xfrm>
              <a:prstGeom prst="rect">
                <a:avLst/>
              </a:prstGeom>
              <a:noFill/>
            </p:spPr>
            <p:txBody>
              <a:bodyPr wrap="none" rtlCol="0">
                <a:spAutoFit/>
              </a:bodyPr>
              <a:lstStyle/>
              <a:p>
                <a:r>
                  <a:rPr lang="en-US" sz="1600" dirty="0"/>
                  <a:t>4.67+4.67+2.16</a:t>
                </a:r>
              </a:p>
              <a:p>
                <a:r>
                  <a:rPr lang="en-US" sz="1600" dirty="0"/>
                  <a:t>= </a:t>
                </a:r>
                <a14:m>
                  <m:oMath xmlns:m="http://schemas.openxmlformats.org/officeDocument/2006/math">
                    <m:sSubSup>
                      <m:sSubSupPr>
                        <m:ctrlPr>
                          <a:rPr lang="en-US" sz="1600" i="1">
                            <a:latin typeface="Cambria Math" panose="02040503050406030204" pitchFamily="18" charset="0"/>
                          </a:rPr>
                        </m:ctrlPr>
                      </m:sSubSupPr>
                      <m:e>
                        <m:r>
                          <a:rPr lang="en-US" sz="1600" b="0" i="1" smtClean="0">
                            <a:latin typeface="Cambria Math" panose="02040503050406030204" pitchFamily="18" charset="0"/>
                          </a:rPr>
                          <m:t>11</m:t>
                        </m:r>
                        <m:r>
                          <a:rPr lang="en-US" sz="1600" i="1">
                            <a:latin typeface="Cambria Math" panose="02040503050406030204" pitchFamily="18" charset="0"/>
                          </a:rPr>
                          <m:t>.</m:t>
                        </m:r>
                        <m:r>
                          <a:rPr lang="en-US" sz="1600" b="0" i="1" smtClean="0">
                            <a:latin typeface="Cambria Math" panose="02040503050406030204" pitchFamily="18" charset="0"/>
                          </a:rPr>
                          <m:t>50</m:t>
                        </m:r>
                      </m:e>
                      <m:sub>
                        <m:r>
                          <a:rPr lang="en-US" sz="1600" i="1">
                            <a:latin typeface="Cambria Math" panose="02040503050406030204" pitchFamily="18" charset="0"/>
                          </a:rPr>
                          <m:t>−0.6</m:t>
                        </m:r>
                        <m:r>
                          <a:rPr lang="en-US" sz="1600" b="0" i="1" smtClean="0">
                            <a:latin typeface="Cambria Math" panose="02040503050406030204" pitchFamily="18" charset="0"/>
                          </a:rPr>
                          <m:t>0</m:t>
                        </m:r>
                      </m:sub>
                      <m:sup>
                        <m:r>
                          <a:rPr lang="en-US" sz="1600" i="1">
                            <a:latin typeface="Cambria Math" panose="02040503050406030204" pitchFamily="18" charset="0"/>
                          </a:rPr>
                          <m:t>+1.45</m:t>
                        </m:r>
                      </m:sup>
                    </m:sSubSup>
                  </m:oMath>
                </a14:m>
                <a:r>
                  <a:rPr lang="en-US" sz="1600" dirty="0"/>
                  <a:t>  or &lt; 1.4% </a:t>
                </a:r>
              </a:p>
            </p:txBody>
          </p:sp>
        </mc:Choice>
        <mc:Fallback xmlns="">
          <p:sp>
            <p:nvSpPr>
              <p:cNvPr id="18" name="TextBox 17">
                <a:extLst>
                  <a:ext uri="{FF2B5EF4-FFF2-40B4-BE49-F238E27FC236}">
                    <a16:creationId xmlns:a16="http://schemas.microsoft.com/office/drawing/2014/main" id="{057B4F77-E51C-9C46-A71B-B80F48F266CE}"/>
                  </a:ext>
                </a:extLst>
              </p:cNvPr>
              <p:cNvSpPr txBox="1">
                <a:spLocks noRot="1" noChangeAspect="1" noMove="1" noResize="1" noEditPoints="1" noAdjustHandles="1" noChangeArrowheads="1" noChangeShapeType="1" noTextEdit="1"/>
              </p:cNvSpPr>
              <p:nvPr/>
            </p:nvSpPr>
            <p:spPr>
              <a:xfrm>
                <a:off x="4893584" y="2975282"/>
                <a:ext cx="2326791" cy="594715"/>
              </a:xfrm>
              <a:prstGeom prst="rect">
                <a:avLst/>
              </a:prstGeom>
              <a:blipFill>
                <a:blip r:embed="rId5"/>
                <a:stretch>
                  <a:fillRect l="-1630" t="-4167" r="-543" b="-10417"/>
                </a:stretch>
              </a:blipFill>
            </p:spPr>
            <p:txBody>
              <a:bodyPr/>
              <a:lstStyle/>
              <a:p>
                <a:r>
                  <a:rPr lang="en-US">
                    <a:noFill/>
                  </a:rPr>
                  <a:t> </a:t>
                </a:r>
              </a:p>
            </p:txBody>
          </p:sp>
        </mc:Fallback>
      </mc:AlternateContent>
      <p:sp>
        <p:nvSpPr>
          <p:cNvPr id="26" name="Slide Number Placeholder 1">
            <a:extLst>
              <a:ext uri="{FF2B5EF4-FFF2-40B4-BE49-F238E27FC236}">
                <a16:creationId xmlns:a16="http://schemas.microsoft.com/office/drawing/2014/main" id="{A578A811-2B7C-5146-8ED9-1AB0851E0B81}"/>
              </a:ext>
            </a:extLst>
          </p:cNvPr>
          <p:cNvSpPr txBox="1">
            <a:spLocks/>
          </p:cNvSpPr>
          <p:nvPr/>
        </p:nvSpPr>
        <p:spPr>
          <a:xfrm>
            <a:off x="8655656"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7</a:t>
            </a:r>
          </a:p>
        </p:txBody>
      </p:sp>
      <p:sp>
        <p:nvSpPr>
          <p:cNvPr id="2" name="TextBox 1">
            <a:extLst>
              <a:ext uri="{FF2B5EF4-FFF2-40B4-BE49-F238E27FC236}">
                <a16:creationId xmlns:a16="http://schemas.microsoft.com/office/drawing/2014/main" id="{21BA2F74-F3E1-444C-BE1F-37BE3F5D0F06}"/>
              </a:ext>
            </a:extLst>
          </p:cNvPr>
          <p:cNvSpPr txBox="1"/>
          <p:nvPr/>
        </p:nvSpPr>
        <p:spPr>
          <a:xfrm>
            <a:off x="247339" y="4148126"/>
            <a:ext cx="8638460" cy="200054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b="1" dirty="0">
                <a:solidFill>
                  <a:srgbClr val="0000FF"/>
                </a:solidFill>
              </a:rPr>
              <a:t>The Higgs mechanism only generates the renormalization-group-invariant masses of bare quarks relevant to the pQCD regime.</a:t>
            </a:r>
          </a:p>
          <a:p>
            <a:pPr marL="285750" indent="-285750">
              <a:buClr>
                <a:schemeClr val="tx1"/>
              </a:buClr>
              <a:buFont typeface="Arial" panose="020B0604020202020204" pitchFamily="34" charset="0"/>
              <a:buChar char="•"/>
            </a:pPr>
            <a:r>
              <a:rPr lang="en-US" sz="1600" b="1" dirty="0">
                <a:solidFill>
                  <a:srgbClr val="0000FF"/>
                </a:solidFill>
              </a:rPr>
              <a:t>The dominant part of N/N* masses is generated in processes other than the Higgs mechanism.</a:t>
            </a:r>
            <a:endParaRPr lang="en-US" sz="1800" b="1" dirty="0">
              <a:solidFill>
                <a:srgbClr val="0000FF"/>
              </a:solidFill>
            </a:endParaRPr>
          </a:p>
          <a:p>
            <a:pPr>
              <a:spcBef>
                <a:spcPts val="1200"/>
              </a:spcBef>
            </a:pPr>
            <a:r>
              <a:rPr lang="en-US" sz="1600" b="1" dirty="0">
                <a:solidFill>
                  <a:srgbClr val="FF0000"/>
                </a:solidFill>
              </a:rPr>
              <a:t>Studies of the structure of the nucleon ground state and N* electroexcitation within Continuum Schwinger methods (CSM) over a broad range of Q</a:t>
            </a:r>
            <a:r>
              <a:rPr lang="en-US" sz="1600" b="1" baseline="30000" dirty="0">
                <a:solidFill>
                  <a:srgbClr val="FF0000"/>
                </a:solidFill>
              </a:rPr>
              <a:t>2  </a:t>
            </a:r>
            <a:r>
              <a:rPr lang="en-US" sz="1600" b="1" dirty="0">
                <a:solidFill>
                  <a:srgbClr val="FF0000"/>
                </a:solidFill>
              </a:rPr>
              <a:t>shed light on the emergence of N/N* masses and structure.</a:t>
            </a:r>
            <a:r>
              <a:rPr lang="en-US" sz="1800" b="1" dirty="0">
                <a:solidFill>
                  <a:srgbClr val="FF0000"/>
                </a:solidFill>
              </a:rPr>
              <a:t> </a:t>
            </a:r>
          </a:p>
        </p:txBody>
      </p:sp>
      <p:sp>
        <p:nvSpPr>
          <p:cNvPr id="15" name="Line 4">
            <a:extLst>
              <a:ext uri="{FF2B5EF4-FFF2-40B4-BE49-F238E27FC236}">
                <a16:creationId xmlns:a16="http://schemas.microsoft.com/office/drawing/2014/main" id="{686ACC50-8480-958D-8990-D92BA69D30E3}"/>
              </a:ext>
            </a:extLst>
          </p:cNvPr>
          <p:cNvSpPr>
            <a:spLocks noChangeShapeType="1"/>
          </p:cNvSpPr>
          <p:nvPr/>
        </p:nvSpPr>
        <p:spPr bwMode="auto">
          <a:xfrm flipV="1">
            <a:off x="0" y="548640"/>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24DD41-615A-BD41-B297-6FDF83B84FB8}"/>
                  </a:ext>
                </a:extLst>
              </p:cNvPr>
              <p:cNvSpPr txBox="1"/>
              <p:nvPr/>
            </p:nvSpPr>
            <p:spPr>
              <a:xfrm>
                <a:off x="2538476" y="3623686"/>
                <a:ext cx="3565399" cy="307007"/>
              </a:xfrm>
              <a:prstGeom prst="rect">
                <a:avLst/>
              </a:prstGeom>
              <a:noFill/>
            </p:spPr>
            <p:txBody>
              <a:bodyPr wrap="none" rtlCol="0">
                <a:spAutoFit/>
              </a:bodyPr>
              <a:lstStyle/>
              <a:p>
                <a:pPr algn="ctr"/>
                <a14:m>
                  <m:oMath xmlns:m="http://schemas.openxmlformats.org/officeDocument/2006/math">
                    <m:bar>
                      <m:barPr>
                        <m:pos m:val="top"/>
                        <m:ctrlPr>
                          <a:rPr lang="en-US" sz="1200" b="0" i="1" smtClean="0">
                            <a:latin typeface="Cambria Math" panose="02040503050406030204" pitchFamily="18" charset="0"/>
                          </a:rPr>
                        </m:ctrlPr>
                      </m:barPr>
                      <m:e>
                        <m:r>
                          <m:rPr>
                            <m:nor/>
                          </m:rPr>
                          <a:rPr lang="en-US" sz="1200" b="0" i="0" smtClean="0">
                            <a:latin typeface="+mj-lt"/>
                          </a:rPr>
                          <m:t>MS</m:t>
                        </m:r>
                      </m:e>
                    </m:bar>
                    <m:r>
                      <m:rPr>
                        <m:nor/>
                      </m:rPr>
                      <a:rPr lang="en-US" sz="1200" b="0" i="0" smtClean="0">
                        <a:latin typeface="+mj-lt"/>
                      </a:rPr>
                      <m:t> </m:t>
                    </m:r>
                    <m:r>
                      <m:rPr>
                        <m:nor/>
                      </m:rPr>
                      <a:rPr lang="en-US" sz="1200" b="0" i="0" smtClean="0">
                        <a:latin typeface="+mj-lt"/>
                      </a:rPr>
                      <m:t>scheme</m:t>
                    </m:r>
                  </m:oMath>
                </a14:m>
                <a:r>
                  <a:rPr lang="en-US" sz="1200" dirty="0">
                    <a:latin typeface="+mj-lt"/>
                  </a:rPr>
                  <a:t> at a renormalization scale of 2.0 GeV</a:t>
                </a:r>
              </a:p>
            </p:txBody>
          </p:sp>
        </mc:Choice>
        <mc:Fallback xmlns="">
          <p:sp>
            <p:nvSpPr>
              <p:cNvPr id="19" name="TextBox 18">
                <a:extLst>
                  <a:ext uri="{FF2B5EF4-FFF2-40B4-BE49-F238E27FC236}">
                    <a16:creationId xmlns:a16="http://schemas.microsoft.com/office/drawing/2014/main" id="{8824DD41-615A-BD41-B297-6FDF83B84FB8}"/>
                  </a:ext>
                </a:extLst>
              </p:cNvPr>
              <p:cNvSpPr txBox="1">
                <a:spLocks noRot="1" noChangeAspect="1" noMove="1" noResize="1" noEditPoints="1" noAdjustHandles="1" noChangeArrowheads="1" noChangeShapeType="1" noTextEdit="1"/>
              </p:cNvSpPr>
              <p:nvPr/>
            </p:nvSpPr>
            <p:spPr>
              <a:xfrm>
                <a:off x="2538476" y="3623686"/>
                <a:ext cx="3565399" cy="307007"/>
              </a:xfrm>
              <a:prstGeom prst="rect">
                <a:avLst/>
              </a:prstGeom>
              <a:blipFill>
                <a:blip r:embed="rId6"/>
                <a:stretch>
                  <a:fillRect b="-12000"/>
                </a:stretch>
              </a:blipFill>
            </p:spPr>
            <p:txBody>
              <a:bodyPr/>
              <a:lstStyle/>
              <a:p>
                <a:r>
                  <a:rPr lang="en-US">
                    <a:noFill/>
                  </a:rPr>
                  <a:t> </a:t>
                </a:r>
              </a:p>
            </p:txBody>
          </p:sp>
        </mc:Fallback>
      </mc:AlternateContent>
    </p:spTree>
    <p:extLst>
      <p:ext uri="{BB962C8B-B14F-4D97-AF65-F5344CB8AC3E}">
        <p14:creationId xmlns:p14="http://schemas.microsoft.com/office/powerpoint/2010/main" val="26167803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6382DA-7D90-7F64-E1D8-3EEAE997951B}"/>
              </a:ext>
            </a:extLst>
          </p:cNvPr>
          <p:cNvSpPr txBox="1"/>
          <p:nvPr/>
        </p:nvSpPr>
        <p:spPr>
          <a:xfrm>
            <a:off x="0" y="3201823"/>
            <a:ext cx="9047323" cy="3031599"/>
          </a:xfrm>
          <a:prstGeom prst="rect">
            <a:avLst/>
          </a:prstGeom>
          <a:noFill/>
        </p:spPr>
        <p:txBody>
          <a:bodyPr wrap="square" rtlCol="0">
            <a:spAutoFit/>
          </a:bodyPr>
          <a:lstStyle/>
          <a:p>
            <a:pPr marL="174625" indent="-174625">
              <a:spcAft>
                <a:spcPts val="900"/>
              </a:spcAft>
              <a:buClr>
                <a:srgbClr val="0000FF"/>
              </a:buClr>
              <a:buFont typeface="Arial" panose="020B0604020202020204" pitchFamily="34" charset="0"/>
              <a:buChar char="•"/>
            </a:pPr>
            <a:r>
              <a:rPr lang="en-US" sz="1600" dirty="0"/>
              <a:t>The dominant part of hadron mass (&gt;98%) is generated by strong interaction encoded in QCD </a:t>
            </a:r>
            <a:r>
              <a:rPr lang="en-US" sz="1600" dirty="0" err="1"/>
              <a:t>Lagrangian</a:t>
            </a:r>
            <a:r>
              <a:rPr lang="en-US" sz="1600" dirty="0"/>
              <a:t> and evolving with distances in the transition from perturbative to strongly coupled regimes. </a:t>
            </a:r>
            <a:r>
              <a:rPr lang="en-US" sz="1600" dirty="0">
                <a:solidFill>
                  <a:srgbClr val="0000FF"/>
                </a:solidFill>
              </a:rPr>
              <a:t>Studies of the ground and excited state of the nucleon structure within CSM across a broad range of Q</a:t>
            </a:r>
            <a:r>
              <a:rPr lang="en-US" sz="1600" baseline="30000" dirty="0">
                <a:solidFill>
                  <a:srgbClr val="0000FF"/>
                </a:solidFill>
              </a:rPr>
              <a:t>2 </a:t>
            </a:r>
            <a:r>
              <a:rPr lang="en-US" sz="1600" dirty="0">
                <a:solidFill>
                  <a:srgbClr val="0000FF"/>
                </a:solidFill>
              </a:rPr>
              <a:t>allow us to map out the momentum dependence of dressed quark mass. </a:t>
            </a:r>
          </a:p>
          <a:p>
            <a:pPr marL="174625" indent="-174625">
              <a:spcAft>
                <a:spcPts val="900"/>
              </a:spcAft>
              <a:buClr>
                <a:srgbClr val="0000FF"/>
              </a:buClr>
              <a:buFont typeface="Arial" panose="020B0604020202020204" pitchFamily="34" charset="0"/>
              <a:buChar char="•"/>
            </a:pPr>
            <a:r>
              <a:rPr lang="en-US" sz="1600" dirty="0"/>
              <a:t>The CLAS experiments, limited to Q² &lt; 5.0 GeV², allow exploration of a restricted range of distances where ~30% of hadron mass is generated. Extending the Q² coverage up to 10 GeV² with measurements from CLAS12 will offer insight into the distance scales where ~50% of hadron mass emerges.</a:t>
            </a:r>
          </a:p>
          <a:p>
            <a:pPr marL="174625" indent="-174625">
              <a:spcAft>
                <a:spcPts val="900"/>
              </a:spcAft>
              <a:buClr>
                <a:srgbClr val="0000FF"/>
              </a:buClr>
              <a:buFont typeface="Arial" panose="020B0604020202020204" pitchFamily="34" charset="0"/>
              <a:buChar char="•"/>
            </a:pPr>
            <a:r>
              <a:rPr lang="en-US" sz="1600" dirty="0"/>
              <a:t>The future experiments at facilities capable to measure exclusive meson electroproduction across Q</a:t>
            </a:r>
            <a:r>
              <a:rPr lang="en-US" sz="1600" baseline="30000" dirty="0"/>
              <a:t>2 </a:t>
            </a:r>
            <a:r>
              <a:rPr lang="en-US" sz="1600" dirty="0"/>
              <a:t>&lt; 30 GeV</a:t>
            </a:r>
            <a:r>
              <a:rPr lang="en-US" sz="1600" baseline="30000" dirty="0"/>
              <a:t>2</a:t>
            </a:r>
            <a:r>
              <a:rPr lang="en-US" sz="1600" dirty="0"/>
              <a:t> provide a unique opportunity </a:t>
            </a:r>
            <a:r>
              <a:rPr lang="en-US" sz="1600" dirty="0">
                <a:solidFill>
                  <a:srgbClr val="0000FF"/>
                </a:solidFill>
              </a:rPr>
              <a:t>to explore the full range of distances over which the dominant portion of hadron mass and the structure of N/N* states are generated</a:t>
            </a:r>
            <a:r>
              <a:rPr lang="en-US" sz="1600" dirty="0"/>
              <a:t>.</a:t>
            </a:r>
          </a:p>
        </p:txBody>
      </p:sp>
      <p:pic>
        <p:nvPicPr>
          <p:cNvPr id="7" name="Picture 6">
            <a:extLst>
              <a:ext uri="{FF2B5EF4-FFF2-40B4-BE49-F238E27FC236}">
                <a16:creationId xmlns:a16="http://schemas.microsoft.com/office/drawing/2014/main" id="{2B4F4830-F87A-A0E2-9EF8-DC8D5B13B81A}"/>
              </a:ext>
            </a:extLst>
          </p:cNvPr>
          <p:cNvPicPr>
            <a:picLocks noChangeAspect="1"/>
          </p:cNvPicPr>
          <p:nvPr/>
        </p:nvPicPr>
        <p:blipFill>
          <a:blip r:embed="rId2"/>
          <a:stretch>
            <a:fillRect/>
          </a:stretch>
        </p:blipFill>
        <p:spPr>
          <a:xfrm>
            <a:off x="565438" y="691440"/>
            <a:ext cx="4233943" cy="2602032"/>
          </a:xfrm>
          <a:prstGeom prst="rect">
            <a:avLst/>
          </a:prstGeom>
        </p:spPr>
      </p:pic>
      <p:sp>
        <p:nvSpPr>
          <p:cNvPr id="8" name="Title 1">
            <a:extLst>
              <a:ext uri="{FF2B5EF4-FFF2-40B4-BE49-F238E27FC236}">
                <a16:creationId xmlns:a16="http://schemas.microsoft.com/office/drawing/2014/main" id="{3A8EB0DF-4765-EC14-0657-042105F05AB6}"/>
              </a:ext>
            </a:extLst>
          </p:cNvPr>
          <p:cNvSpPr>
            <a:spLocks noGrp="1"/>
          </p:cNvSpPr>
          <p:nvPr>
            <p:ph type="title"/>
          </p:nvPr>
        </p:nvSpPr>
        <p:spPr>
          <a:xfrm>
            <a:off x="241316" y="-9389"/>
            <a:ext cx="8806007" cy="700828"/>
          </a:xfrm>
        </p:spPr>
        <p:txBody>
          <a:bodyPr/>
          <a:lstStyle/>
          <a:p>
            <a:pPr>
              <a:defRPr/>
            </a:pPr>
            <a:r>
              <a:rPr lang="en-US" sz="2000" dirty="0">
                <a:solidFill>
                  <a:srgbClr val="0000FF"/>
                </a:solidFill>
                <a:latin typeface="+mn-lt"/>
              </a:rPr>
              <a:t> </a:t>
            </a:r>
            <a:r>
              <a:rPr lang="en-US" sz="1800" dirty="0">
                <a:solidFill>
                  <a:srgbClr val="0000FF"/>
                </a:solidFill>
                <a:latin typeface="+mn-lt"/>
              </a:rPr>
              <a:t>Impact of the </a:t>
            </a:r>
            <a:r>
              <a:rPr lang="en-US" sz="1800" dirty="0" err="1">
                <a:solidFill>
                  <a:srgbClr val="0000FF"/>
                </a:solidFill>
                <a:latin typeface="Symbol" pitchFamily="2" charset="2"/>
              </a:rPr>
              <a:t>g</a:t>
            </a:r>
            <a:r>
              <a:rPr lang="en-US" sz="1800" baseline="-25000" dirty="0" err="1">
                <a:solidFill>
                  <a:srgbClr val="0000FF"/>
                </a:solidFill>
                <a:latin typeface="+mn-lt"/>
              </a:rPr>
              <a:t>v</a:t>
            </a:r>
            <a:r>
              <a:rPr lang="en-US" sz="1800" dirty="0" err="1">
                <a:solidFill>
                  <a:srgbClr val="0000FF"/>
                </a:solidFill>
                <a:latin typeface="+mn-lt"/>
              </a:rPr>
              <a:t>pN</a:t>
            </a:r>
            <a:r>
              <a:rPr lang="en-US" sz="1800" dirty="0">
                <a:solidFill>
                  <a:srgbClr val="0000FF"/>
                </a:solidFill>
                <a:latin typeface="+mn-lt"/>
              </a:rPr>
              <a:t>* Electrocouplings Results on Insight into EHM  </a:t>
            </a:r>
          </a:p>
        </p:txBody>
      </p:sp>
      <p:sp>
        <p:nvSpPr>
          <p:cNvPr id="9" name="Line 7">
            <a:extLst>
              <a:ext uri="{FF2B5EF4-FFF2-40B4-BE49-F238E27FC236}">
                <a16:creationId xmlns:a16="http://schemas.microsoft.com/office/drawing/2014/main" id="{7AA40BC7-9263-EBF9-2052-8223950963C8}"/>
              </a:ext>
            </a:extLst>
          </p:cNvPr>
          <p:cNvSpPr>
            <a:spLocks noChangeShapeType="1"/>
          </p:cNvSpPr>
          <p:nvPr/>
        </p:nvSpPr>
        <p:spPr bwMode="auto">
          <a:xfrm>
            <a:off x="0" y="691439"/>
            <a:ext cx="9144000" cy="0"/>
          </a:xfrm>
          <a:prstGeom prst="line">
            <a:avLst/>
          </a:prstGeom>
          <a:noFill/>
          <a:ln w="25400">
            <a:solidFill>
              <a:srgbClr val="0000FF"/>
            </a:solidFill>
            <a:miter lim="800000"/>
            <a:headEnd/>
            <a:tailEnd/>
          </a:ln>
        </p:spPr>
        <p:txBody>
          <a:bodyPr wrap="none" lIns="91435" tIns="45718" rIns="91435" bIns="45718"/>
          <a:lstStyle/>
          <a:p>
            <a:endParaRPr lang="en-US"/>
          </a:p>
        </p:txBody>
      </p:sp>
      <p:sp>
        <p:nvSpPr>
          <p:cNvPr id="10" name="TextBox 9">
            <a:extLst>
              <a:ext uri="{FF2B5EF4-FFF2-40B4-BE49-F238E27FC236}">
                <a16:creationId xmlns:a16="http://schemas.microsoft.com/office/drawing/2014/main" id="{5C4B77F6-4DE2-4D04-5E3E-42E886C4158B}"/>
              </a:ext>
            </a:extLst>
          </p:cNvPr>
          <p:cNvSpPr txBox="1"/>
          <p:nvPr/>
        </p:nvSpPr>
        <p:spPr>
          <a:xfrm>
            <a:off x="5000141" y="1053713"/>
            <a:ext cx="4047182" cy="830997"/>
          </a:xfrm>
          <a:prstGeom prst="rect">
            <a:avLst/>
          </a:prstGeom>
          <a:solidFill>
            <a:srgbClr val="FFC000"/>
          </a:solidFill>
        </p:spPr>
        <p:txBody>
          <a:bodyPr wrap="square" rtlCol="0">
            <a:spAutoFit/>
          </a:bodyPr>
          <a:lstStyle/>
          <a:p>
            <a:r>
              <a:rPr lang="en-US" sz="1600" dirty="0"/>
              <a:t>P. Achenbach, D.S. Carman, R.W. Gothe, K. Joo, V.I. Mokeev, and C.D. Roberts, Symmetry, 17, 1106 (2025)</a:t>
            </a:r>
          </a:p>
        </p:txBody>
      </p:sp>
      <p:sp>
        <p:nvSpPr>
          <p:cNvPr id="11" name="TextBox 10">
            <a:extLst>
              <a:ext uri="{FF2B5EF4-FFF2-40B4-BE49-F238E27FC236}">
                <a16:creationId xmlns:a16="http://schemas.microsoft.com/office/drawing/2014/main" id="{E952D121-A6AF-B06B-3DD3-1531227DB548}"/>
              </a:ext>
            </a:extLst>
          </p:cNvPr>
          <p:cNvSpPr txBox="1"/>
          <p:nvPr/>
        </p:nvSpPr>
        <p:spPr>
          <a:xfrm>
            <a:off x="8032652" y="6569954"/>
            <a:ext cx="731520" cy="307777"/>
          </a:xfrm>
          <a:prstGeom prst="rect">
            <a:avLst/>
          </a:prstGeom>
          <a:noFill/>
        </p:spPr>
        <p:txBody>
          <a:bodyPr wrap="square">
            <a:spAutoFit/>
          </a:bodyPr>
          <a:lstStyle/>
          <a:p>
            <a:fld id="{66D3942C-BD50-4FC2-A952-1F84E0E6FA11}" type="slidenum">
              <a:rPr lang="en-US" sz="1400" smtClean="0"/>
              <a:pPr/>
              <a:t>8</a:t>
            </a:fld>
            <a:endParaRPr lang="en-US" sz="1400" dirty="0"/>
          </a:p>
        </p:txBody>
      </p:sp>
    </p:spTree>
    <p:extLst>
      <p:ext uri="{BB962C8B-B14F-4D97-AF65-F5344CB8AC3E}">
        <p14:creationId xmlns:p14="http://schemas.microsoft.com/office/powerpoint/2010/main" val="6937185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A11E8B-3B70-CE4F-9BD4-6A1F4707E270}"/>
              </a:ext>
            </a:extLst>
          </p:cNvPr>
          <p:cNvSpPr txBox="1">
            <a:spLocks/>
          </p:cNvSpPr>
          <p:nvPr/>
        </p:nvSpPr>
        <p:spPr>
          <a:xfrm>
            <a:off x="26116" y="97767"/>
            <a:ext cx="908296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000" kern="0" dirty="0">
                <a:solidFill>
                  <a:srgbClr val="0000FF"/>
                </a:solidFill>
              </a:rPr>
              <a:t>EHM: Concept from CSM vs. Available Experimental Results </a:t>
            </a:r>
          </a:p>
        </p:txBody>
      </p:sp>
      <p:pic>
        <p:nvPicPr>
          <p:cNvPr id="32" name="Picture 31">
            <a:extLst>
              <a:ext uri="{FF2B5EF4-FFF2-40B4-BE49-F238E27FC236}">
                <a16:creationId xmlns:a16="http://schemas.microsoft.com/office/drawing/2014/main" id="{646BEE51-2964-7FDD-7AAE-DA1C728E360B}"/>
              </a:ext>
            </a:extLst>
          </p:cNvPr>
          <p:cNvPicPr>
            <a:picLocks/>
          </p:cNvPicPr>
          <p:nvPr/>
        </p:nvPicPr>
        <p:blipFill rotWithShape="1">
          <a:blip r:embed="rId3"/>
          <a:srcRect l="8610" r="4690" b="13712"/>
          <a:stretch/>
        </p:blipFill>
        <p:spPr>
          <a:xfrm>
            <a:off x="4271867" y="3834249"/>
            <a:ext cx="2274222" cy="1861770"/>
          </a:xfrm>
          <a:prstGeom prst="rect">
            <a:avLst/>
          </a:prstGeom>
        </p:spPr>
      </p:pic>
      <p:sp>
        <p:nvSpPr>
          <p:cNvPr id="33" name="TextBox 32">
            <a:extLst>
              <a:ext uri="{FF2B5EF4-FFF2-40B4-BE49-F238E27FC236}">
                <a16:creationId xmlns:a16="http://schemas.microsoft.com/office/drawing/2014/main" id="{EDC702A2-BEBD-0D5A-C164-A003A793D363}"/>
              </a:ext>
            </a:extLst>
          </p:cNvPr>
          <p:cNvSpPr txBox="1"/>
          <p:nvPr/>
        </p:nvSpPr>
        <p:spPr>
          <a:xfrm>
            <a:off x="4588001" y="3292774"/>
            <a:ext cx="1874226" cy="564257"/>
          </a:xfrm>
          <a:prstGeom prst="rect">
            <a:avLst/>
          </a:prstGeom>
          <a:noFill/>
        </p:spPr>
        <p:txBody>
          <a:bodyPr wrap="square" rtlCol="0">
            <a:spAutoFit/>
          </a:bodyPr>
          <a:lstStyle/>
          <a:p>
            <a:pPr algn="ctr">
              <a:spcAft>
                <a:spcPts val="450"/>
              </a:spcAft>
            </a:pPr>
            <a:r>
              <a:rPr lang="en-US" sz="1050" dirty="0">
                <a:solidFill>
                  <a:srgbClr val="002060"/>
                </a:solidFill>
                <a:latin typeface="Comic Sans MS" panose="030F0902030302020204" pitchFamily="66" charset="0"/>
              </a:rPr>
              <a:t>Pion Elastic FF</a:t>
            </a:r>
          </a:p>
          <a:p>
            <a:pPr algn="ctr">
              <a:spcAft>
                <a:spcPts val="450"/>
              </a:spcAft>
            </a:pPr>
            <a:r>
              <a:rPr lang="en-US" sz="800" dirty="0">
                <a:solidFill>
                  <a:srgbClr val="002060"/>
                </a:solidFill>
                <a:latin typeface="Comic Sans MS" panose="030F0902030302020204" pitchFamily="66" charset="0"/>
              </a:rPr>
              <a:t>C.D. Roberts et al., Prog. Part. </a:t>
            </a:r>
            <a:r>
              <a:rPr lang="en-US" sz="800" dirty="0" err="1">
                <a:solidFill>
                  <a:srgbClr val="002060"/>
                </a:solidFill>
                <a:latin typeface="Comic Sans MS" panose="030F0902030302020204" pitchFamily="66" charset="0"/>
              </a:rPr>
              <a:t>Nucl</a:t>
            </a:r>
            <a:r>
              <a:rPr lang="en-US" sz="800" dirty="0">
                <a:solidFill>
                  <a:srgbClr val="002060"/>
                </a:solidFill>
                <a:latin typeface="Comic Sans MS" panose="030F0902030302020204" pitchFamily="66" charset="0"/>
              </a:rPr>
              <a:t> Phys. 120, 103883 (2021) </a:t>
            </a:r>
          </a:p>
        </p:txBody>
      </p:sp>
      <p:sp>
        <p:nvSpPr>
          <p:cNvPr id="34" name="TextBox 33">
            <a:extLst>
              <a:ext uri="{FF2B5EF4-FFF2-40B4-BE49-F238E27FC236}">
                <a16:creationId xmlns:a16="http://schemas.microsoft.com/office/drawing/2014/main" id="{2C966802-9828-7594-1B68-8150C139B023}"/>
              </a:ext>
            </a:extLst>
          </p:cNvPr>
          <p:cNvSpPr txBox="1"/>
          <p:nvPr/>
        </p:nvSpPr>
        <p:spPr>
          <a:xfrm rot="16200000">
            <a:off x="3685176" y="4264553"/>
            <a:ext cx="1091440"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 </a:t>
            </a:r>
            <a:r>
              <a:rPr lang="en-US" sz="900" dirty="0" err="1">
                <a:solidFill>
                  <a:srgbClr val="7030A0"/>
                </a:solidFill>
                <a:latin typeface="Comic Sans MS" panose="030F0902030302020204" pitchFamily="66" charset="0"/>
              </a:rPr>
              <a:t>F</a:t>
            </a:r>
            <a:r>
              <a:rPr lang="en-US" sz="900" baseline="-25000" dirty="0" err="1">
                <a:solidFill>
                  <a:srgbClr val="7030A0"/>
                </a:solidFill>
                <a:latin typeface="Symbol" pitchFamily="2" charset="2"/>
              </a:rPr>
              <a:t>p</a:t>
            </a:r>
            <a:r>
              <a:rPr lang="en-US" sz="900" dirty="0">
                <a:solidFill>
                  <a:srgbClr val="7030A0"/>
                </a:solidFill>
                <a:latin typeface="Comic Sans MS" panose="030F0902030302020204" pitchFamily="66" charset="0"/>
              </a:rPr>
              <a:t> / GeV</a:t>
            </a:r>
            <a:r>
              <a:rPr lang="en-US" sz="900" baseline="30000" dirty="0">
                <a:solidFill>
                  <a:srgbClr val="7030A0"/>
                </a:solidFill>
                <a:latin typeface="Comic Sans MS" panose="030F0902030302020204" pitchFamily="66" charset="0"/>
              </a:rPr>
              <a:t>2</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4"/>
          <a:srcRect l="10941" t="252" r="3321" b="9553"/>
          <a:stretch/>
        </p:blipFill>
        <p:spPr>
          <a:xfrm>
            <a:off x="6942033" y="3767272"/>
            <a:ext cx="1974942" cy="1922488"/>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6994327" y="3280441"/>
            <a:ext cx="1772861" cy="564257"/>
          </a:xfrm>
          <a:prstGeom prst="rect">
            <a:avLst/>
          </a:prstGeom>
          <a:noFill/>
        </p:spPr>
        <p:txBody>
          <a:bodyPr wrap="square" rtlCol="0">
            <a:spAutoFit/>
          </a:bodyPr>
          <a:lstStyle/>
          <a:p>
            <a:pPr algn="ctr">
              <a:spcAft>
                <a:spcPts val="450"/>
              </a:spcAft>
            </a:pPr>
            <a:r>
              <a:rPr lang="en-US" sz="1050" dirty="0">
                <a:solidFill>
                  <a:srgbClr val="002060"/>
                </a:solidFill>
                <a:latin typeface="Comic Sans MS" panose="030F0902030302020204" pitchFamily="66" charset="0"/>
              </a:rPr>
              <a:t>Nucleon Elastic FF</a:t>
            </a:r>
          </a:p>
          <a:p>
            <a:pPr algn="ctr">
              <a:spcAft>
                <a:spcPts val="450"/>
              </a:spcAft>
            </a:pPr>
            <a:r>
              <a:rPr lang="en-US" sz="800" dirty="0">
                <a:solidFill>
                  <a:srgbClr val="002060"/>
                </a:solidFill>
                <a:latin typeface="Comic Sans MS" panose="030F0902030302020204" pitchFamily="66" charset="0"/>
              </a:rPr>
              <a:t>M. </a:t>
            </a:r>
            <a:r>
              <a:rPr lang="en-US" sz="800" dirty="0" err="1">
                <a:solidFill>
                  <a:srgbClr val="002060"/>
                </a:solidFill>
                <a:latin typeface="Comic Sans MS" panose="030F0902030302020204" pitchFamily="66" charset="0"/>
              </a:rPr>
              <a:t>Barabanov</a:t>
            </a:r>
            <a:r>
              <a:rPr lang="en-US" sz="800" dirty="0">
                <a:solidFill>
                  <a:srgbClr val="002060"/>
                </a:solidFill>
                <a:latin typeface="Comic Sans MS" panose="030F0902030302020204" pitchFamily="66" charset="0"/>
              </a:rPr>
              <a:t> et al., Prog. Part. </a:t>
            </a:r>
            <a:r>
              <a:rPr lang="en-US" sz="800" dirty="0" err="1">
                <a:solidFill>
                  <a:srgbClr val="002060"/>
                </a:solidFill>
                <a:latin typeface="Comic Sans MS" panose="030F0902030302020204" pitchFamily="66" charset="0"/>
              </a:rPr>
              <a:t>Nucl</a:t>
            </a:r>
            <a:r>
              <a:rPr lang="en-US" sz="800" dirty="0">
                <a:solidFill>
                  <a:srgbClr val="002060"/>
                </a:solidFill>
                <a:latin typeface="Comic Sans MS" panose="030F0902030302020204" pitchFamily="66" charset="0"/>
              </a:rPr>
              <a:t>. Phys. 103835 (2021)</a:t>
            </a: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055453" y="4395363"/>
            <a:ext cx="1375988" cy="230832"/>
          </a:xfrm>
          <a:prstGeom prst="rect">
            <a:avLst/>
          </a:prstGeom>
          <a:noFill/>
        </p:spPr>
        <p:txBody>
          <a:bodyPr wrap="square" rtlCol="0">
            <a:spAutoFit/>
          </a:bodyPr>
          <a:lstStyle/>
          <a:p>
            <a:pPr algn="ctr">
              <a:spcAft>
                <a:spcPts val="450"/>
              </a:spcAft>
            </a:pPr>
            <a:r>
              <a:rPr lang="en-US" sz="900" dirty="0" err="1">
                <a:solidFill>
                  <a:srgbClr val="7030A0"/>
                </a:solidFill>
                <a:latin typeface="Symbol" pitchFamily="2" charset="2"/>
              </a:rPr>
              <a:t>m</a:t>
            </a:r>
            <a:r>
              <a:rPr lang="en-US" sz="900" baseline="-25000" dirty="0" err="1">
                <a:solidFill>
                  <a:srgbClr val="7030A0"/>
                </a:solidFill>
                <a:latin typeface="Comic Sans MS" panose="030F0902030302020204" pitchFamily="66" charset="0"/>
              </a:rPr>
              <a:t>p</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E</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M</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42" name="TextBox 41">
            <a:extLst>
              <a:ext uri="{FF2B5EF4-FFF2-40B4-BE49-F238E27FC236}">
                <a16:creationId xmlns:a16="http://schemas.microsoft.com/office/drawing/2014/main" id="{8EA39644-00D7-210C-F33D-B97A900D31E2}"/>
              </a:ext>
            </a:extLst>
          </p:cNvPr>
          <p:cNvSpPr txBox="1"/>
          <p:nvPr/>
        </p:nvSpPr>
        <p:spPr>
          <a:xfrm>
            <a:off x="5736598" y="5660399"/>
            <a:ext cx="820700"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010342" y="5659711"/>
            <a:ext cx="799722"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200" dirty="0">
                <a:solidFill>
                  <a:srgbClr val="000000"/>
                </a:solidFill>
                <a:latin typeface="+mj-lt"/>
              </a:rPr>
              <a:t>9</a:t>
            </a:r>
          </a:p>
        </p:txBody>
      </p:sp>
      <p:sp>
        <p:nvSpPr>
          <p:cNvPr id="3" name="TextBox 2">
            <a:extLst>
              <a:ext uri="{FF2B5EF4-FFF2-40B4-BE49-F238E27FC236}">
                <a16:creationId xmlns:a16="http://schemas.microsoft.com/office/drawing/2014/main" id="{75517A28-0A05-66E1-AF12-16D1CF90AFED}"/>
              </a:ext>
            </a:extLst>
          </p:cNvPr>
          <p:cNvSpPr txBox="1"/>
          <p:nvPr/>
        </p:nvSpPr>
        <p:spPr>
          <a:xfrm>
            <a:off x="5133705" y="573287"/>
            <a:ext cx="3284344" cy="276999"/>
          </a:xfrm>
          <a:prstGeom prst="rect">
            <a:avLst/>
          </a:prstGeom>
          <a:noFill/>
        </p:spPr>
        <p:txBody>
          <a:bodyPr wrap="square" rtlCol="0">
            <a:spAutoFit/>
          </a:bodyPr>
          <a:lstStyle/>
          <a:p>
            <a:pPr algn="ctr"/>
            <a:r>
              <a:rPr lang="en-US" sz="1200" dirty="0">
                <a:solidFill>
                  <a:srgbClr val="008000"/>
                </a:solidFill>
                <a:latin typeface="+mn-lt"/>
              </a:rPr>
              <a:t>CLAS/Hall A/C results vs. CSM expectations  </a:t>
            </a:r>
          </a:p>
        </p:txBody>
      </p:sp>
      <p:pic>
        <p:nvPicPr>
          <p:cNvPr id="5" name="Picture 4">
            <a:extLst>
              <a:ext uri="{FF2B5EF4-FFF2-40B4-BE49-F238E27FC236}">
                <a16:creationId xmlns:a16="http://schemas.microsoft.com/office/drawing/2014/main" id="{9BCF13E0-E96E-8F0D-73C6-F2F4576A63B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995822" y="892646"/>
            <a:ext cx="2560320" cy="2423160"/>
          </a:xfrm>
          <a:prstGeom prst="rect">
            <a:avLst/>
          </a:prstGeom>
        </p:spPr>
      </p:pic>
      <p:sp>
        <p:nvSpPr>
          <p:cNvPr id="4" name="TextBox 3">
            <a:extLst>
              <a:ext uri="{FF2B5EF4-FFF2-40B4-BE49-F238E27FC236}">
                <a16:creationId xmlns:a16="http://schemas.microsoft.com/office/drawing/2014/main" id="{42D11962-88F1-4DE2-35F8-32C13282AFF8}"/>
              </a:ext>
            </a:extLst>
          </p:cNvPr>
          <p:cNvSpPr txBox="1"/>
          <p:nvPr/>
        </p:nvSpPr>
        <p:spPr>
          <a:xfrm>
            <a:off x="-6855" y="1507390"/>
            <a:ext cx="4010727" cy="3370153"/>
          </a:xfrm>
          <a:prstGeom prst="rect">
            <a:avLst/>
          </a:prstGeom>
          <a:noFill/>
        </p:spPr>
        <p:txBody>
          <a:bodyPr wrap="square" rtlCol="0">
            <a:spAutoFit/>
          </a:bodyPr>
          <a:lstStyle/>
          <a:p>
            <a:pPr marL="119063" indent="-119063">
              <a:spcAft>
                <a:spcPts val="1800"/>
              </a:spcAft>
              <a:buClr>
                <a:srgbClr val="7030A0"/>
              </a:buClr>
              <a:buFont typeface="Arial" panose="020B0604020202020204" pitchFamily="34" charset="0"/>
              <a:buChar char="•"/>
            </a:pPr>
            <a:r>
              <a:rPr lang="en-US" sz="1400" dirty="0">
                <a:solidFill>
                  <a:srgbClr val="0070C0"/>
                </a:solidFill>
              </a:rPr>
              <a:t>A successful description of the pion and nucleon elastic FFs and the electrocouplings of the </a:t>
            </a:r>
            <a:r>
              <a:rPr lang="en-US" sz="1400" dirty="0">
                <a:solidFill>
                  <a:srgbClr val="0070C0"/>
                </a:solidFill>
                <a:latin typeface="Symbol" pitchFamily="2" charset="2"/>
              </a:rPr>
              <a:t>D</a:t>
            </a:r>
            <a:r>
              <a:rPr lang="en-US" sz="1400" dirty="0">
                <a:solidFill>
                  <a:srgbClr val="0070C0"/>
                </a:solidFill>
              </a:rPr>
              <a:t>(1232)3/2</a:t>
            </a:r>
            <a:r>
              <a:rPr lang="en-US" sz="1400" baseline="30000" dirty="0">
                <a:solidFill>
                  <a:srgbClr val="0070C0"/>
                </a:solidFill>
              </a:rPr>
              <a:t>+ </a:t>
            </a:r>
            <a:r>
              <a:rPr lang="en-US" sz="1400" dirty="0">
                <a:solidFill>
                  <a:srgbClr val="0070C0"/>
                </a:solidFill>
              </a:rPr>
              <a:t>and N(1440)1/2</a:t>
            </a:r>
            <a:r>
              <a:rPr lang="en-US" sz="1400" baseline="30000" dirty="0">
                <a:solidFill>
                  <a:srgbClr val="0070C0"/>
                </a:solidFill>
              </a:rPr>
              <a:t>+</a:t>
            </a:r>
            <a:r>
              <a:rPr lang="en-US" sz="1400" dirty="0">
                <a:solidFill>
                  <a:srgbClr val="0070C0"/>
                </a:solidFill>
              </a:rPr>
              <a:t> has been achieved </a:t>
            </a:r>
            <a:r>
              <a:rPr lang="en-US" sz="1400" i="1" u="sng" dirty="0">
                <a:solidFill>
                  <a:srgbClr val="C00000"/>
                </a:solidFill>
              </a:rPr>
              <a:t>with the same dressed quark/gluon mass functions.</a:t>
            </a:r>
          </a:p>
          <a:p>
            <a:pPr marL="119063" indent="-119063">
              <a:spcAft>
                <a:spcPts val="1800"/>
              </a:spcAft>
              <a:buClr>
                <a:srgbClr val="7030A0"/>
              </a:buClr>
              <a:buFont typeface="Arial" panose="020B0604020202020204" pitchFamily="34" charset="0"/>
              <a:buChar char="•"/>
            </a:pPr>
            <a:r>
              <a:rPr lang="en-US" sz="1400" dirty="0">
                <a:solidFill>
                  <a:srgbClr val="0070C0"/>
                </a:solidFill>
              </a:rPr>
              <a:t>Dressed quarks with dynamically generated masses represent active degrees of freedom in the structure of the pion, nucleon, and the </a:t>
            </a:r>
            <a:r>
              <a:rPr lang="en-US" sz="1400" dirty="0">
                <a:solidFill>
                  <a:srgbClr val="0070C0"/>
                </a:solidFill>
                <a:latin typeface="Symbol" pitchFamily="2" charset="2"/>
              </a:rPr>
              <a:t>D</a:t>
            </a:r>
            <a:r>
              <a:rPr lang="en-US" sz="1400" dirty="0">
                <a:solidFill>
                  <a:srgbClr val="0070C0"/>
                </a:solidFill>
              </a:rPr>
              <a:t>(1232)3/2</a:t>
            </a:r>
            <a:r>
              <a:rPr lang="en-US" sz="1400" baseline="30000" dirty="0">
                <a:solidFill>
                  <a:srgbClr val="0070C0"/>
                </a:solidFill>
              </a:rPr>
              <a:t>+</a:t>
            </a:r>
            <a:r>
              <a:rPr lang="en-US" sz="1400" dirty="0">
                <a:solidFill>
                  <a:srgbClr val="0070C0"/>
                </a:solidFill>
              </a:rPr>
              <a:t>, N(1440)1/2</a:t>
            </a:r>
            <a:r>
              <a:rPr lang="en-US" sz="1400" baseline="30000" dirty="0">
                <a:solidFill>
                  <a:srgbClr val="0070C0"/>
                </a:solidFill>
              </a:rPr>
              <a:t>+</a:t>
            </a:r>
            <a:r>
              <a:rPr lang="en-US" sz="1400" dirty="0">
                <a:solidFill>
                  <a:srgbClr val="0070C0"/>
                </a:solidFill>
              </a:rPr>
              <a:t>.</a:t>
            </a:r>
          </a:p>
          <a:p>
            <a:pPr marL="119063" indent="-119063">
              <a:spcAft>
                <a:spcPts val="1800"/>
              </a:spcAft>
              <a:buClr>
                <a:srgbClr val="7030A0"/>
              </a:buClr>
              <a:buFont typeface="Arial" panose="020B0604020202020204" pitchFamily="34" charset="0"/>
              <a:buChar char="•"/>
            </a:pPr>
            <a:r>
              <a:rPr lang="en-US" sz="1400" b="1" dirty="0">
                <a:solidFill>
                  <a:srgbClr val="0070C0"/>
                </a:solidFill>
              </a:rPr>
              <a:t>Strong evidence for insight into momentum dependence of dressed quark mass</a:t>
            </a:r>
          </a:p>
          <a:p>
            <a:pPr marL="171450" indent="-171450">
              <a:spcAft>
                <a:spcPts val="450"/>
              </a:spcAft>
              <a:buClr>
                <a:srgbClr val="7030A0"/>
              </a:buClr>
              <a:buFont typeface="Arial" panose="020B0604020202020204" pitchFamily="34" charset="0"/>
              <a:buChar char="•"/>
            </a:pPr>
            <a:endParaRPr lang="en-US" sz="1400" i="1" u="sng" dirty="0">
              <a:solidFill>
                <a:srgbClr val="C00000"/>
              </a:solidFill>
            </a:endParaRPr>
          </a:p>
        </p:txBody>
      </p:sp>
      <p:sp>
        <p:nvSpPr>
          <p:cNvPr id="7" name="TextBox 6">
            <a:extLst>
              <a:ext uri="{FF2B5EF4-FFF2-40B4-BE49-F238E27FC236}">
                <a16:creationId xmlns:a16="http://schemas.microsoft.com/office/drawing/2014/main" id="{CE426B9E-CB25-1472-7088-8F47C3670177}"/>
              </a:ext>
            </a:extLst>
          </p:cNvPr>
          <p:cNvSpPr txBox="1"/>
          <p:nvPr/>
        </p:nvSpPr>
        <p:spPr>
          <a:xfrm>
            <a:off x="4401586" y="1750314"/>
            <a:ext cx="953135" cy="461665"/>
          </a:xfrm>
          <a:prstGeom prst="rect">
            <a:avLst/>
          </a:prstGeom>
          <a:noFill/>
        </p:spPr>
        <p:txBody>
          <a:bodyPr wrap="square" rtlCol="0">
            <a:spAutoFit/>
          </a:bodyPr>
          <a:lstStyle/>
          <a:p>
            <a:pPr>
              <a:spcAft>
                <a:spcPts val="600"/>
              </a:spcAft>
            </a:pPr>
            <a:r>
              <a:rPr lang="en-US" sz="800" b="0" dirty="0">
                <a:latin typeface="Comic Sans MS" panose="030F0902030302020204" pitchFamily="66" charset="0"/>
              </a:rPr>
              <a:t>Substantial contributions from M-B cloud</a:t>
            </a:r>
          </a:p>
        </p:txBody>
      </p:sp>
      <p:pic>
        <p:nvPicPr>
          <p:cNvPr id="8" name="Picture 7">
            <a:extLst>
              <a:ext uri="{FF2B5EF4-FFF2-40B4-BE49-F238E27FC236}">
                <a16:creationId xmlns:a16="http://schemas.microsoft.com/office/drawing/2014/main" id="{4F94DD7E-C8B5-4DA1-88E9-5A3BA51BB2CA}"/>
              </a:ext>
            </a:extLst>
          </p:cNvPr>
          <p:cNvPicPr>
            <a:picLocks noChangeAspect="1"/>
          </p:cNvPicPr>
          <p:nvPr/>
        </p:nvPicPr>
        <p:blipFill rotWithShape="1">
          <a:blip r:embed="rId6">
            <a:extLst>
              <a:ext uri="{28A0092B-C50C-407E-A947-70E740481C1C}">
                <a14:useLocalDpi xmlns:a14="http://schemas.microsoft.com/office/drawing/2010/main" val="0"/>
              </a:ext>
            </a:extLst>
          </a:blip>
          <a:srcRect l="7405" t="17536" r="8235" b="18686"/>
          <a:stretch/>
        </p:blipFill>
        <p:spPr>
          <a:xfrm>
            <a:off x="6556142" y="860137"/>
            <a:ext cx="2447916" cy="2463987"/>
          </a:xfrm>
          <a:prstGeom prst="rect">
            <a:avLst/>
          </a:prstGeom>
        </p:spPr>
      </p:pic>
      <p:sp>
        <p:nvSpPr>
          <p:cNvPr id="2" name="TextBox 1">
            <a:extLst>
              <a:ext uri="{FF2B5EF4-FFF2-40B4-BE49-F238E27FC236}">
                <a16:creationId xmlns:a16="http://schemas.microsoft.com/office/drawing/2014/main" id="{3506AE66-5B3C-A543-EF8E-BC46E8982D11}"/>
              </a:ext>
            </a:extLst>
          </p:cNvPr>
          <p:cNvSpPr txBox="1"/>
          <p:nvPr/>
        </p:nvSpPr>
        <p:spPr>
          <a:xfrm>
            <a:off x="5172483" y="942378"/>
            <a:ext cx="1280510" cy="430887"/>
          </a:xfrm>
          <a:prstGeom prst="rect">
            <a:avLst/>
          </a:prstGeom>
          <a:solidFill>
            <a:schemeClr val="bg1"/>
          </a:solidFill>
          <a:ln w="12700">
            <a:solidFill>
              <a:schemeClr val="tx1"/>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a:t>
            </a:r>
            <a:r>
              <a:rPr lang="en-US" sz="1100" b="0" dirty="0">
                <a:solidFill>
                  <a:srgbClr val="011893"/>
                </a:solidFill>
                <a:latin typeface="Symbol" pitchFamily="2" charset="2"/>
              </a:rPr>
              <a:t>D</a:t>
            </a:r>
            <a:r>
              <a:rPr lang="en-US" sz="1100" b="0" dirty="0">
                <a:solidFill>
                  <a:srgbClr val="011893"/>
                </a:solidFill>
                <a:latin typeface="Comic Sans MS" panose="030F0902030302020204" pitchFamily="66" charset="0"/>
              </a:rPr>
              <a:t>(1232)3/2</a:t>
            </a:r>
            <a:r>
              <a:rPr lang="en-US" sz="1100" b="0" baseline="30000" dirty="0">
                <a:solidFill>
                  <a:srgbClr val="011893"/>
                </a:solidFill>
                <a:latin typeface="Comic Sans MS" panose="030F0902030302020204" pitchFamily="66" charset="0"/>
              </a:rPr>
              <a:t>+</a:t>
            </a:r>
            <a:r>
              <a:rPr lang="en-US" sz="1100" b="0" dirty="0">
                <a:solidFill>
                  <a:srgbClr val="011893"/>
                </a:solidFill>
                <a:latin typeface="Comic Sans MS" panose="030F0902030302020204" pitchFamily="66" charset="0"/>
              </a:rPr>
              <a:t> magnetic FF</a:t>
            </a:r>
          </a:p>
        </p:txBody>
      </p:sp>
      <p:sp>
        <p:nvSpPr>
          <p:cNvPr id="6" name="TextBox 5">
            <a:extLst>
              <a:ext uri="{FF2B5EF4-FFF2-40B4-BE49-F238E27FC236}">
                <a16:creationId xmlns:a16="http://schemas.microsoft.com/office/drawing/2014/main" id="{327FCEAF-EBC8-A112-C53A-F5C60F032B00}"/>
              </a:ext>
            </a:extLst>
          </p:cNvPr>
          <p:cNvSpPr txBox="1"/>
          <p:nvPr/>
        </p:nvSpPr>
        <p:spPr>
          <a:xfrm>
            <a:off x="7790692" y="946966"/>
            <a:ext cx="1157483" cy="265158"/>
          </a:xfrm>
          <a:prstGeom prst="rect">
            <a:avLst/>
          </a:prstGeom>
          <a:solidFill>
            <a:schemeClr val="bg1"/>
          </a:solidFill>
          <a:ln w="12700">
            <a:solidFill>
              <a:schemeClr val="tx1"/>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N(1440)1/2</a:t>
            </a:r>
            <a:r>
              <a:rPr lang="en-US" sz="1100" b="0" baseline="30000" dirty="0">
                <a:solidFill>
                  <a:srgbClr val="011893"/>
                </a:solidFill>
                <a:latin typeface="Comic Sans MS" panose="030F0902030302020204" pitchFamily="66" charset="0"/>
              </a:rPr>
              <a:t>+</a:t>
            </a:r>
            <a:endParaRPr lang="en-US" sz="1100" b="0" dirty="0">
              <a:solidFill>
                <a:srgbClr val="011893"/>
              </a:solidFill>
              <a:latin typeface="Comic Sans MS" panose="030F0902030302020204" pitchFamily="66" charset="0"/>
            </a:endParaRPr>
          </a:p>
        </p:txBody>
      </p:sp>
      <p:sp>
        <p:nvSpPr>
          <p:cNvPr id="9" name="TextBox 8">
            <a:extLst>
              <a:ext uri="{FF2B5EF4-FFF2-40B4-BE49-F238E27FC236}">
                <a16:creationId xmlns:a16="http://schemas.microsoft.com/office/drawing/2014/main" id="{7D3A3EF8-7B55-8317-4FF6-728954315754}"/>
              </a:ext>
            </a:extLst>
          </p:cNvPr>
          <p:cNvSpPr txBox="1"/>
          <p:nvPr/>
        </p:nvSpPr>
        <p:spPr>
          <a:xfrm>
            <a:off x="4464098" y="2634190"/>
            <a:ext cx="1384742" cy="338554"/>
          </a:xfrm>
          <a:prstGeom prst="rect">
            <a:avLst/>
          </a:prstGeom>
          <a:noFill/>
        </p:spPr>
        <p:txBody>
          <a:bodyPr wrap="square" rtlCol="0">
            <a:spAutoFit/>
          </a:bodyPr>
          <a:lstStyle/>
          <a:p>
            <a:pPr algn="ctr">
              <a:spcAft>
                <a:spcPts val="600"/>
              </a:spcAft>
            </a:pPr>
            <a:r>
              <a:rPr lang="en-US" sz="800" b="0" dirty="0">
                <a:solidFill>
                  <a:srgbClr val="008000"/>
                </a:solidFill>
                <a:latin typeface="Comic Sans MS" panose="030F0902030302020204" pitchFamily="66" charset="0"/>
              </a:rPr>
              <a:t>J. Segovia et al., FBS 55, 1185 (2014)</a:t>
            </a:r>
          </a:p>
        </p:txBody>
      </p:sp>
      <p:sp>
        <p:nvSpPr>
          <p:cNvPr id="10" name="TextBox 9">
            <a:extLst>
              <a:ext uri="{FF2B5EF4-FFF2-40B4-BE49-F238E27FC236}">
                <a16:creationId xmlns:a16="http://schemas.microsoft.com/office/drawing/2014/main" id="{AD2DDCAE-73F4-281A-B2C3-C5516CE9C0B2}"/>
              </a:ext>
            </a:extLst>
          </p:cNvPr>
          <p:cNvSpPr txBox="1"/>
          <p:nvPr/>
        </p:nvSpPr>
        <p:spPr>
          <a:xfrm>
            <a:off x="6921358" y="2651742"/>
            <a:ext cx="1542215" cy="338554"/>
          </a:xfrm>
          <a:prstGeom prst="rect">
            <a:avLst/>
          </a:prstGeom>
          <a:noFill/>
        </p:spPr>
        <p:txBody>
          <a:bodyPr wrap="square" rtlCol="0">
            <a:spAutoFit/>
          </a:bodyPr>
          <a:lstStyle/>
          <a:p>
            <a:pPr algn="ctr">
              <a:spcAft>
                <a:spcPts val="600"/>
              </a:spcAft>
            </a:pPr>
            <a:r>
              <a:rPr lang="en-US" sz="800" b="0" dirty="0">
                <a:solidFill>
                  <a:srgbClr val="008000"/>
                </a:solidFill>
                <a:latin typeface="Comic Sans MS" panose="030F0902030302020204" pitchFamily="66" charset="0"/>
              </a:rPr>
              <a:t>J. Segovia et al., PRL 115, 171801 (2015)</a:t>
            </a:r>
          </a:p>
        </p:txBody>
      </p:sp>
      <p:sp>
        <p:nvSpPr>
          <p:cNvPr id="11" name="TextBox 10">
            <a:extLst>
              <a:ext uri="{FF2B5EF4-FFF2-40B4-BE49-F238E27FC236}">
                <a16:creationId xmlns:a16="http://schemas.microsoft.com/office/drawing/2014/main" id="{0FD665BA-482D-BB1E-61D2-90C3DA883050}"/>
              </a:ext>
            </a:extLst>
          </p:cNvPr>
          <p:cNvSpPr txBox="1"/>
          <p:nvPr/>
        </p:nvSpPr>
        <p:spPr>
          <a:xfrm>
            <a:off x="353200" y="5831795"/>
            <a:ext cx="8220519" cy="584775"/>
          </a:xfrm>
          <a:prstGeom prst="rect">
            <a:avLst/>
          </a:prstGeom>
          <a:noFill/>
        </p:spPr>
        <p:txBody>
          <a:bodyPr wrap="none" rtlCol="0">
            <a:spAutoFit/>
          </a:bodyPr>
          <a:lstStyle/>
          <a:p>
            <a:pPr algn="ctr"/>
            <a:r>
              <a:rPr lang="en-US" sz="1600" b="1" dirty="0">
                <a:solidFill>
                  <a:srgbClr val="FF0000"/>
                </a:solidFill>
              </a:rPr>
              <a:t>One of the most important achievements in hadron physics of the last decade</a:t>
            </a:r>
          </a:p>
          <a:p>
            <a:pPr algn="ctr"/>
            <a:r>
              <a:rPr lang="en-US" sz="1600" b="1" dirty="0">
                <a:solidFill>
                  <a:srgbClr val="FF0000"/>
                </a:solidFill>
              </a:rPr>
              <a:t> in synergistic efforts between experimentalists, phenomenologists, and theorists </a:t>
            </a:r>
          </a:p>
        </p:txBody>
      </p:sp>
      <p:sp>
        <p:nvSpPr>
          <p:cNvPr id="12" name="TextBox 11">
            <a:extLst>
              <a:ext uri="{FF2B5EF4-FFF2-40B4-BE49-F238E27FC236}">
                <a16:creationId xmlns:a16="http://schemas.microsoft.com/office/drawing/2014/main" id="{FA70FD2F-672B-B87A-DB39-C0D853C3ACFA}"/>
              </a:ext>
            </a:extLst>
          </p:cNvPr>
          <p:cNvSpPr txBox="1"/>
          <p:nvPr/>
        </p:nvSpPr>
        <p:spPr>
          <a:xfrm>
            <a:off x="4499177" y="5220993"/>
            <a:ext cx="1773242" cy="215444"/>
          </a:xfrm>
          <a:prstGeom prst="rect">
            <a:avLst/>
          </a:prstGeom>
          <a:noFill/>
        </p:spPr>
        <p:txBody>
          <a:bodyPr wrap="none" rtlCol="0">
            <a:spAutoFit/>
          </a:bodyPr>
          <a:lstStyle/>
          <a:p>
            <a:r>
              <a:rPr lang="en-US" sz="800" dirty="0">
                <a:solidFill>
                  <a:srgbClr val="2A0090"/>
                </a:solidFill>
              </a:rPr>
              <a:t>Data points: JLab </a:t>
            </a:r>
            <a:r>
              <a:rPr lang="en-US" sz="800" dirty="0" err="1">
                <a:solidFill>
                  <a:srgbClr val="2A0090"/>
                </a:solidFill>
              </a:rPr>
              <a:t>F</a:t>
            </a:r>
            <a:r>
              <a:rPr lang="en-US" sz="800" baseline="-25000" dirty="0" err="1">
                <a:solidFill>
                  <a:srgbClr val="2A0090"/>
                </a:solidFill>
                <a:latin typeface="Symbol" pitchFamily="2" charset="2"/>
              </a:rPr>
              <a:t>p</a:t>
            </a:r>
            <a:r>
              <a:rPr lang="en-US" sz="800" dirty="0">
                <a:solidFill>
                  <a:srgbClr val="2A0090"/>
                </a:solidFill>
              </a:rPr>
              <a:t> Collaboration</a:t>
            </a:r>
          </a:p>
        </p:txBody>
      </p:sp>
      <p:sp>
        <p:nvSpPr>
          <p:cNvPr id="13" name="TextBox 12">
            <a:extLst>
              <a:ext uri="{FF2B5EF4-FFF2-40B4-BE49-F238E27FC236}">
                <a16:creationId xmlns:a16="http://schemas.microsoft.com/office/drawing/2014/main" id="{1D27DAA7-E2E2-75F1-1ACE-B653643B5E4F}"/>
              </a:ext>
            </a:extLst>
          </p:cNvPr>
          <p:cNvSpPr txBox="1"/>
          <p:nvPr/>
        </p:nvSpPr>
        <p:spPr>
          <a:xfrm>
            <a:off x="7170047" y="5198773"/>
            <a:ext cx="840295" cy="215444"/>
          </a:xfrm>
          <a:prstGeom prst="rect">
            <a:avLst/>
          </a:prstGeom>
          <a:noFill/>
        </p:spPr>
        <p:txBody>
          <a:bodyPr wrap="none" rtlCol="0">
            <a:spAutoFit/>
          </a:bodyPr>
          <a:lstStyle/>
          <a:p>
            <a:r>
              <a:rPr lang="en-US" sz="800" dirty="0">
                <a:solidFill>
                  <a:srgbClr val="C00000"/>
                </a:solidFill>
                <a:latin typeface="Comic Sans MS" panose="030F0902030302020204" pitchFamily="66" charset="0"/>
              </a:rPr>
              <a:t>Hall A/C data</a:t>
            </a:r>
          </a:p>
        </p:txBody>
      </p:sp>
      <p:sp>
        <p:nvSpPr>
          <p:cNvPr id="14" name="Line 4">
            <a:extLst>
              <a:ext uri="{FF2B5EF4-FFF2-40B4-BE49-F238E27FC236}">
                <a16:creationId xmlns:a16="http://schemas.microsoft.com/office/drawing/2014/main" id="{3CEC1206-5C82-8E78-BC80-21F434F97C2B}"/>
              </a:ext>
            </a:extLst>
          </p:cNvPr>
          <p:cNvSpPr>
            <a:spLocks noChangeShapeType="1"/>
          </p:cNvSpPr>
          <p:nvPr/>
        </p:nvSpPr>
        <p:spPr bwMode="auto">
          <a:xfrm flipV="1">
            <a:off x="0" y="551405"/>
            <a:ext cx="9144000" cy="1588"/>
          </a:xfrm>
          <a:prstGeom prst="line">
            <a:avLst/>
          </a:prstGeom>
          <a:noFill/>
          <a:ln w="25400">
            <a:solidFill>
              <a:srgbClr val="0000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35171519"/>
      </p:ext>
    </p:extLst>
  </p:cSld>
  <p:clrMapOvr>
    <a:masterClrMapping/>
  </p:clrMapOvr>
  <p:transition advTm="162169"/>
</p:sld>
</file>

<file path=ppt/theme/theme1.xml><?xml version="1.0" encoding="utf-8"?>
<a:theme xmlns:a="http://schemas.openxmlformats.org/drawingml/2006/main" name="4_CLAS022604">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181330</TotalTime>
  <Words>2497</Words>
  <Application>Microsoft Macintosh PowerPoint</Application>
  <PresentationFormat>On-screen Show (4:3)</PresentationFormat>
  <Paragraphs>242</Paragraphs>
  <Slides>12</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ＭＳ Ｐゴシック</vt:lpstr>
      <vt:lpstr>ＭＳ Ｐゴシック</vt:lpstr>
      <vt:lpstr>Apple Chancery</vt:lpstr>
      <vt:lpstr>Arial</vt:lpstr>
      <vt:lpstr>Calibri</vt:lpstr>
      <vt:lpstr>Cambria Math</vt:lpstr>
      <vt:lpstr>Comic Sans MS</vt:lpstr>
      <vt:lpstr>Symbol</vt:lpstr>
      <vt:lpstr>Times New Roman</vt:lpstr>
      <vt:lpstr>4_CLAS022604</vt:lpstr>
      <vt:lpstr>PowerPoint Presentation</vt:lpstr>
      <vt:lpstr>Emergence of Hadron Mass and the N* Structure in Experiments of  6/12 GeV Eras at Hall B </vt:lpstr>
      <vt:lpstr>Summary of Published CLAS Data on Exclusive Meson Electroproduction off Protons in N* Excitation Region</vt:lpstr>
      <vt:lpstr>PowerPoint Presentation</vt:lpstr>
      <vt:lpstr>PowerPoint Presentation</vt:lpstr>
      <vt:lpstr>PowerPoint Presentation</vt:lpstr>
      <vt:lpstr>PowerPoint Presentation</vt:lpstr>
      <vt:lpstr> Impact of the gvpN* Electrocouplings Results on Insight into EHM  </vt:lpstr>
      <vt:lpstr>PowerPoint Presentation</vt:lpstr>
      <vt:lpstr>PowerPoint Presentation</vt:lpstr>
      <vt:lpstr> Webinar Program  </vt:lpstr>
      <vt:lpstr> Webinar’s Follow-Up  </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Victor Mokeev</cp:lastModifiedBy>
  <cp:revision>6477</cp:revision>
  <cp:lastPrinted>2018-04-04T18:12:13Z</cp:lastPrinted>
  <dcterms:created xsi:type="dcterms:W3CDTF">2016-05-14T21:35:12Z</dcterms:created>
  <dcterms:modified xsi:type="dcterms:W3CDTF">2026-06-23T15:24:22Z</dcterms:modified>
</cp:coreProperties>
</file>