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7" r:id="rId1"/>
  </p:sldMasterIdLst>
  <p:notesMasterIdLst>
    <p:notesMasterId r:id="rId37"/>
  </p:notesMasterIdLst>
  <p:sldIdLst>
    <p:sldId id="256" r:id="rId2"/>
    <p:sldId id="446" r:id="rId3"/>
    <p:sldId id="431" r:id="rId4"/>
    <p:sldId id="1083" r:id="rId5"/>
    <p:sldId id="5593" r:id="rId6"/>
    <p:sldId id="1082" r:id="rId7"/>
    <p:sldId id="3114" r:id="rId8"/>
    <p:sldId id="3106" r:id="rId9"/>
    <p:sldId id="5596" r:id="rId10"/>
    <p:sldId id="5598" r:id="rId11"/>
    <p:sldId id="272" r:id="rId12"/>
    <p:sldId id="5597" r:id="rId13"/>
    <p:sldId id="3110" r:id="rId14"/>
    <p:sldId id="389" r:id="rId15"/>
    <p:sldId id="5595" r:id="rId16"/>
    <p:sldId id="5591" r:id="rId17"/>
    <p:sldId id="3112" r:id="rId18"/>
    <p:sldId id="3113" r:id="rId19"/>
    <p:sldId id="713" r:id="rId20"/>
    <p:sldId id="5592" r:id="rId21"/>
    <p:sldId id="3111" r:id="rId22"/>
    <p:sldId id="288" r:id="rId23"/>
    <p:sldId id="289" r:id="rId24"/>
    <p:sldId id="1101" r:id="rId25"/>
    <p:sldId id="1099" r:id="rId26"/>
    <p:sldId id="5590" r:id="rId27"/>
    <p:sldId id="487" r:id="rId28"/>
    <p:sldId id="1087" r:id="rId29"/>
    <p:sldId id="489" r:id="rId30"/>
    <p:sldId id="258" r:id="rId31"/>
    <p:sldId id="260" r:id="rId32"/>
    <p:sldId id="261" r:id="rId33"/>
    <p:sldId id="264" r:id="rId34"/>
    <p:sldId id="1088" r:id="rId35"/>
    <p:sldId id="269" r:id="rId3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EFFFF"/>
    <a:srgbClr val="9314DE"/>
    <a:srgbClr val="FF0000"/>
    <a:srgbClr val="2426FF"/>
    <a:srgbClr val="FFD5F7"/>
    <a:srgbClr val="0CB107"/>
    <a:srgbClr val="00C2BE"/>
    <a:srgbClr val="EBEBEB"/>
    <a:srgbClr val="E6C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266"/>
    <p:restoredTop sz="90822"/>
  </p:normalViewPr>
  <p:slideViewPr>
    <p:cSldViewPr snapToGrid="0">
      <p:cViewPr varScale="1">
        <p:scale>
          <a:sx n="110" d="100"/>
          <a:sy n="110" d="100"/>
        </p:scale>
        <p:origin x="1568" y="2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7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/>
            </a:lvl1pPr>
          </a:lstStyle>
          <a:p>
            <a:pPr>
              <a:defRPr/>
            </a:pPr>
            <a:fld id="{8892FAC2-3510-1743-97FA-2C94410C5D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855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BA2BEC3-DC3D-1642-BF86-0385AC709E57}" type="slidenum">
              <a:rPr lang="en-US"/>
              <a:pPr/>
              <a:t>1</a:t>
            </a:fld>
            <a:endParaRPr lang="en-US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863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8788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that all calibrations and cooking have been completed, and analysis steps like Pol., DF, fiducial and PID cuts are well advanced.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8412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BA75C-149A-0C92-F296-08EABDEBC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FE4D8-1099-42DA-E570-2471F368FE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461AA0-911F-0C6E-B9F7-FDF9F2D965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0AC5D-E1FE-715A-FFD2-EA725133DF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39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indicate continuing high interest.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114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D6370C3E-5204-AF4D-8AF4-2FBEC8DDCAED}" type="slidenum">
              <a:rPr lang="en-US" sz="1200"/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sz="120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555" name="Rectangle 3"/>
              <p:cNvSpPr>
                <a:spLocks noGrp="1" noChangeArrowheads="1"/>
              </p:cNvSpPr>
              <p:nvPr>
                <p:ph type="body" idx="1"/>
              </p:nvPr>
            </p:nvSpPr>
            <p:spPr bwMode="auto">
              <a:noFill/>
              <a:extLst>
                <a:ext uri="{909E8E84-426E-40dd-AFC4-6F175D3DCCD1}">
                  <a14:hiddenFill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="" xmlns:ma14="http://schemas.microsoft.com/office/mac/drawingml/2011/main" val="1"/>
                </a:ext>
              </a:extLst>
            </p:spPr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200" dirty="0"/>
                  <a:t>Averaged over all bins in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200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p>
                        <m:r>
                          <a:rPr lang="en-US" sz="1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sz="1200" b="0" i="1" smtClean="0">
                        <a:latin typeface="Cambria Math" panose="02040503050406030204" pitchFamily="18" charset="0"/>
                      </a:rPr>
                      <m:t> −</m:t>
                    </m:r>
                    <m:r>
                      <m:rPr>
                        <m:nor/>
                      </m:rPr>
                      <a:rPr lang="en-US" sz="1200" dirty="0" smtClean="0"/>
                      <m:t>Red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line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is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a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parameterization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of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the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previous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world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data</m:t>
                    </m:r>
                  </m:oMath>
                </a14:m>
                <a:r>
                  <a:rPr lang="en-US" sz="1200" dirty="0"/>
                  <a:t> - No radiative corrections - All errors show are purely statistical; no systematics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sz="1200" dirty="0"/>
              </a:p>
              <a:p>
                <a:endParaRPr lang="en-US" sz="1200" dirty="0"/>
              </a:p>
            </p:txBody>
          </p:sp>
        </mc:Choice>
        <mc:Fallback xmlns="">
          <p:sp>
            <p:nvSpPr>
              <p:cNvPr id="23555" name="Rectangle 3"/>
              <p:cNvSpPr>
                <a:spLocks noGrp="1" noChangeArrowheads="1"/>
              </p:cNvSpPr>
              <p:nvPr>
                <p:ph type="body" idx="1"/>
              </p:nvPr>
            </p:nvSpPr>
            <p:spPr bwMode="auto"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200" dirty="0"/>
                  <a:t>Averaged over all bins in </a:t>
                </a:r>
                <a:r>
                  <a:rPr lang="en-US" sz="1200" b="0" i="0">
                    <a:latin typeface="Cambria Math" panose="02040503050406030204" pitchFamily="18" charset="0"/>
                  </a:rPr>
                  <a:t>𝑄^2  −</a:t>
                </a:r>
                <a:r>
                  <a:rPr lang="en-US" sz="1200" b="0" i="0" dirty="0">
                    <a:latin typeface="Cambria Math" panose="02040503050406030204" pitchFamily="18" charset="0"/>
                  </a:rPr>
                  <a:t>"</a:t>
                </a:r>
                <a:r>
                  <a:rPr lang="en-US" sz="1200" i="0" dirty="0">
                    <a:latin typeface="Cambria Math" panose="02040503050406030204" pitchFamily="18" charset="0"/>
                  </a:rPr>
                  <a:t>Red line is a parameterization of the previous world data</a:t>
                </a:r>
                <a:r>
                  <a:rPr lang="en-US" sz="1200" i="0" dirty="0"/>
                  <a:t>"</a:t>
                </a:r>
                <a:r>
                  <a:rPr lang="en-US" sz="1200" dirty="0"/>
                  <a:t> - No radiative corrections - All errors show are purely statistical; no systematics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sz="1200" dirty="0"/>
              </a:p>
              <a:p>
                <a:endParaRPr lang="en-US" sz="1200" dirty="0"/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6306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222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5CE9E-3A15-69D7-0A94-848639A6C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C83873-4F50-DDDF-1292-0A207E848D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C4ADE1-1D50-35B5-9D93-8B1DCEF0A9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BCFC2-ADB4-D4B2-3618-F34ED0AACA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567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432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 recent updates on </a:t>
            </a:r>
            <a:r>
              <a:rPr lang="en-US" dirty="0" err="1"/>
              <a:t>nDVCS</a:t>
            </a:r>
            <a:r>
              <a:rPr lang="en-US" dirty="0"/>
              <a:t> or </a:t>
            </a:r>
            <a:r>
              <a:rPr lang="en-US" dirty="0" err="1"/>
              <a:t>pDVCS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75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993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4837F-0121-E82A-64DF-5941DA06D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FCB9F9-9A53-81B6-2E7A-6204087489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F67A0F-B166-44E9-4F8D-6B8B330A2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2425B-169B-DBF9-A28A-BD84167B80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C241FB-2997-484B-B8EB-57C7C30EB870}" type="slidenum">
              <a:rPr lang="en-CN" smtClean="0"/>
              <a:t>14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9371604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Spring 2026 version of long-term run plan presented by </a:t>
            </a:r>
            <a:r>
              <a:rPr lang="en-US" dirty="0" err="1"/>
              <a:t>Jlab</a:t>
            </a:r>
            <a:r>
              <a:rPr lang="en-US" dirty="0"/>
              <a:t> Management., including JLUO meeting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8879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D: Initial polarization for “fresh” target material often only 25%; later up to 35% routinely. (</a:t>
            </a:r>
            <a:r>
              <a:rPr lang="en-US" dirty="0" err="1"/>
              <a:t>FoM</a:t>
            </a:r>
            <a:r>
              <a:rPr lang="en-US" dirty="0"/>
              <a:t>: nearly 2x) =&gt; Need significant improvement =&gt; irradiation facility + local testing facility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7410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647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PLUS higher beam energy will benefit highest x! Also: a 30% reduction in error bar can turn a 3.5-sigma ”tension” into a 5-sigma discovery!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744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will likely have coils integrated with cells so we can swap them. One Li7 and D, the other H (and Li6?). Can use 14NH3 instead of Li6H if necessary.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026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Includes</a:t>
            </a:r>
            <a:r>
              <a:rPr lang="en-US" baseline="0" dirty="0"/>
              <a:t> both statistics and estimated systematic uncertainties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6992A6-A82E-43D0-A077-F8223F86E17D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4920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Future plan: Include RHIC and Tevatron data (W, jets,…)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160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Note: Existing data are of course pitiful; this is just to illustrate how HIGH</a:t>
            </a:r>
            <a:r>
              <a:rPr lang="en-US" baseline="0" dirty="0"/>
              <a:t> statistics data on the d can have a very </a:t>
            </a:r>
            <a:r>
              <a:rPr lang="en-US" baseline="0"/>
              <a:t>big impact.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6992A6-A82E-43D0-A077-F8223F86E17D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076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MRI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123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1024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NOTES: Experience at SLAC (E143</a:t>
            </a:r>
            <a:r>
              <a:rPr lang="en-US" baseline="0" dirty="0"/>
              <a:t>, E155x) and </a:t>
            </a:r>
            <a:r>
              <a:rPr lang="en-US" baseline="0" dirty="0" err="1"/>
              <a:t>JLab</a:t>
            </a:r>
            <a:r>
              <a:rPr lang="en-US" baseline="0" dirty="0"/>
              <a:t> show that one can measure </a:t>
            </a:r>
            <a:r>
              <a:rPr lang="en-US" baseline="0" dirty="0" err="1"/>
              <a:t>Pt</a:t>
            </a:r>
            <a:r>
              <a:rPr lang="en-US" baseline="0" dirty="0"/>
              <a:t> for protons to about 2.5% with embedded coils and careful attention to beam depolarization. Furthermore, we have a totally independent method using quasi-elastic (2-3%) and elastic (1% precision) scattering. An upper limit of 3% for either method for the ratio seems appropriate. (Note that a lot of the uncertainties cancel, e.g. target temperature and B-field for TE measurements, as well as some cancellation from exchanging the target material). Including nuclear uncertainties and other lingering doubts, after cross checking the 2 methods we should have at most 3% rel. syst. error on the ratio g1Li/g1p or A||Li/A||p 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B284-A6CF-A848-A39B-80BC92854DB2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052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28600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545267-AE6C-BD4A-9BB9-EE484133524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290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F593E2-9D45-FE4E-8BF8-47C54D1C05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92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8E559-1F2A-4E4D-9A2E-2DB310AE50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88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8AD05A-2EB2-1F48-918B-440173FEDC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412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CE4C2-967B-4648-B53D-A501FFB2DF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372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23B9-F45E-3346-9578-B7DBAD5101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2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1614A-3F3D-424E-AE0D-849F9C8056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53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4589D-46A3-AD41-9543-8837FD161F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854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7CAFFC-D498-EF44-8146-FE216E43A5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127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3C82C6-7BAD-4845-B528-DDA48D23C1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831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0CAB3-2C36-5E40-8A28-711A2A91E7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340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 preserve="1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A7C56-ADD1-4A4F-9F5D-759AE578C7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206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*Title, Subtitle and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261019" y="5818928"/>
            <a:ext cx="450761" cy="909745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CF5EF28-261C-FD41-A360-1A380056DD17}" type="slidenum">
              <a:rPr lang="en-US" smtClean="0"/>
              <a:pPr/>
              <a:t>‹#›</a:t>
            </a:fld>
            <a:endParaRPr lang="en-US" sz="160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61F04F-3CF4-D566-EF9D-9CDCD0B9810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E476E8C9-921B-17FC-9AEA-348F1AA2B0F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9600" y="1909234"/>
            <a:ext cx="9753600" cy="4364567"/>
          </a:xfrm>
        </p:spPr>
        <p:txBody>
          <a:bodyPr/>
          <a:lstStyle/>
          <a:p>
            <a:pPr lvl="0"/>
            <a:r>
              <a:rPr lang="en-US" dirty="0"/>
              <a:t>Click to add 1st-level bullet. Click an icon below to add table, graph or other imagery.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8694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EBEBEB"/>
            </a:gs>
            <a:gs pos="50000">
              <a:schemeClr val="accent1"/>
            </a:gs>
            <a:gs pos="100000">
              <a:srgbClr val="EBEBE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fld id="{007E3AF3-8E8A-AB47-ABE8-D610EC81D4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rxiv.org/abs/2502.2004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13" Type="http://schemas.openxmlformats.org/officeDocument/2006/relationships/image" Target="../media/image31.emf"/><Relationship Id="rId3" Type="http://schemas.openxmlformats.org/officeDocument/2006/relationships/image" Target="../media/image21.emf"/><Relationship Id="rId7" Type="http://schemas.openxmlformats.org/officeDocument/2006/relationships/image" Target="../media/image25.emf"/><Relationship Id="rId12" Type="http://schemas.openxmlformats.org/officeDocument/2006/relationships/image" Target="../media/image30.emf"/><Relationship Id="rId17" Type="http://schemas.openxmlformats.org/officeDocument/2006/relationships/image" Target="../media/image35.em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3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emf"/><Relationship Id="rId11" Type="http://schemas.openxmlformats.org/officeDocument/2006/relationships/image" Target="../media/image29.emf"/><Relationship Id="rId5" Type="http://schemas.openxmlformats.org/officeDocument/2006/relationships/image" Target="../media/image23.emf"/><Relationship Id="rId15" Type="http://schemas.openxmlformats.org/officeDocument/2006/relationships/image" Target="../media/image33.emf"/><Relationship Id="rId10" Type="http://schemas.openxmlformats.org/officeDocument/2006/relationships/image" Target="../media/image28.emf"/><Relationship Id="rId4" Type="http://schemas.openxmlformats.org/officeDocument/2006/relationships/image" Target="../media/image22.emf"/><Relationship Id="rId9" Type="http://schemas.openxmlformats.org/officeDocument/2006/relationships/image" Target="../media/image27.emf"/><Relationship Id="rId14" Type="http://schemas.openxmlformats.org/officeDocument/2006/relationships/image" Target="../media/image32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46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6.png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gif"/><Relationship Id="rId3" Type="http://schemas.openxmlformats.org/officeDocument/2006/relationships/image" Target="../media/image6.png"/><Relationship Id="rId7" Type="http://schemas.openxmlformats.org/officeDocument/2006/relationships/image" Target="../media/image60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4.png"/><Relationship Id="rId9" Type="http://schemas.openxmlformats.org/officeDocument/2006/relationships/image" Target="../media/image62.gi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7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emf"/><Relationship Id="rId2" Type="http://schemas.openxmlformats.org/officeDocument/2006/relationships/image" Target="../media/image7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emf"/><Relationship Id="rId7" Type="http://schemas.openxmlformats.org/officeDocument/2006/relationships/image" Target="../media/image80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emf"/><Relationship Id="rId5" Type="http://schemas.openxmlformats.org/officeDocument/2006/relationships/image" Target="../media/image78.emf"/><Relationship Id="rId4" Type="http://schemas.openxmlformats.org/officeDocument/2006/relationships/image" Target="../media/image77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3.emf"/><Relationship Id="rId4" Type="http://schemas.openxmlformats.org/officeDocument/2006/relationships/image" Target="../media/image82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7" Type="http://schemas.openxmlformats.org/officeDocument/2006/relationships/image" Target="../media/image8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emf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7" Type="http://schemas.openxmlformats.org/officeDocument/2006/relationships/image" Target="../media/image97.emf"/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jpg"/><Relationship Id="rId5" Type="http://schemas.openxmlformats.org/officeDocument/2006/relationships/image" Target="../media/image95.png"/><Relationship Id="rId4" Type="http://schemas.openxmlformats.org/officeDocument/2006/relationships/image" Target="../media/image94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emf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tiff"/><Relationship Id="rId2" Type="http://schemas.openxmlformats.org/officeDocument/2006/relationships/image" Target="../media/image103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6.tiff"/><Relationship Id="rId4" Type="http://schemas.openxmlformats.org/officeDocument/2006/relationships/image" Target="../media/image105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6742" y="1"/>
            <a:ext cx="9594715" cy="2157008"/>
          </a:xfrm>
        </p:spPr>
        <p:txBody>
          <a:bodyPr/>
          <a:lstStyle/>
          <a:p>
            <a:pPr eaLnBrk="1" hangingPunct="1">
              <a:lnSpc>
                <a:spcPts val="4400"/>
              </a:lnSpc>
              <a:spcBef>
                <a:spcPts val="0"/>
              </a:spcBef>
            </a:pPr>
            <a:r>
              <a:rPr lang="en-US" sz="4000" dirty="0">
                <a:latin typeface="Arial" charset="0"/>
                <a:ea typeface="Osaka" charset="0"/>
                <a:cs typeface="Osaka" charset="0"/>
              </a:rPr>
              <a:t>CLAS12 Run Groups C and G</a:t>
            </a:r>
            <a:br>
              <a:rPr lang="en-US" sz="4000" dirty="0">
                <a:latin typeface="Arial" charset="0"/>
                <a:ea typeface="Osaka" charset="0"/>
                <a:cs typeface="Osaka" charset="0"/>
              </a:rPr>
            </a:br>
            <a:r>
              <a:rPr lang="en-US" sz="2800" dirty="0">
                <a:latin typeface="Arial" charset="0"/>
                <a:ea typeface="Osaka" charset="0"/>
                <a:cs typeface="Osaka" charset="0"/>
              </a:rPr>
              <a:t>Status and Outlook</a:t>
            </a:r>
            <a:br>
              <a:rPr lang="en-US" sz="2800" dirty="0">
                <a:latin typeface="Arial" charset="0"/>
                <a:ea typeface="Osaka" charset="0"/>
                <a:cs typeface="Osaka" charset="0"/>
              </a:rPr>
            </a:br>
            <a:r>
              <a:rPr lang="en-US" sz="2800" dirty="0">
                <a:latin typeface="Arial" charset="0"/>
                <a:ea typeface="Osaka" charset="0"/>
                <a:cs typeface="Osaka" charset="0"/>
              </a:rPr>
              <a:t>CLAS Collaboration Meeting June 19 – July 2, 2026</a:t>
            </a:r>
            <a:endParaRPr lang="en-US" sz="4000" dirty="0">
              <a:latin typeface="Arial" charset="0"/>
              <a:ea typeface="Osaka" charset="0"/>
              <a:cs typeface="Osaka" charset="0"/>
            </a:endParaRP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38400" y="5736225"/>
            <a:ext cx="7391400" cy="1143000"/>
          </a:xfrm>
        </p:spPr>
        <p:txBody>
          <a:bodyPr/>
          <a:lstStyle/>
          <a:p>
            <a:pPr eaLnBrk="1" hangingPunct="1"/>
            <a:r>
              <a:rPr lang="en-US" sz="2400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Sebastian Kuhn, </a:t>
            </a:r>
            <a:r>
              <a:rPr lang="en-US" sz="2400" i="1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Old Dominion University</a:t>
            </a:r>
          </a:p>
          <a:p>
            <a:pPr eaLnBrk="1" hangingPunct="1"/>
            <a:r>
              <a:rPr lang="en-US" sz="2400" i="1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for the Run Groups</a:t>
            </a:r>
            <a:endParaRPr lang="en-US" sz="2400" dirty="0">
              <a:solidFill>
                <a:srgbClr val="2426FF"/>
              </a:solidFill>
              <a:latin typeface="Arial" charset="0"/>
              <a:ea typeface="Osaka" charset="0"/>
              <a:cs typeface="Osak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8ABE61-E29C-E7EF-6C20-E16FE41FC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9426"/>
                    </a14:imgEffect>
                    <a14:imgEffect>
                      <a14:saturation sat="2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" y="2228280"/>
            <a:ext cx="4454203" cy="3292522"/>
          </a:xfrm>
          <a:prstGeom prst="rect">
            <a:avLst/>
          </a:prstGeom>
          <a:noFill/>
          <a:effectLst>
            <a:glow rad="63500">
              <a:schemeClr val="accent1">
                <a:lumMod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B3BDB1E6-7315-1615-C912-BF4484DA2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9417"/>
                    </a14:imgEffect>
                    <a14:imgEffect>
                      <a14:saturation sat="1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545" y="2208031"/>
            <a:ext cx="4454204" cy="3312772"/>
          </a:xfrm>
          <a:prstGeom prst="rect">
            <a:avLst/>
          </a:prstGeom>
          <a:noFill/>
          <a:effectLst>
            <a:glow rad="76200">
              <a:srgbClr val="00B0F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027EF3A-51EA-5B09-3B02-E5B31046A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976"/>
                    </a14:imgEffect>
                    <a14:imgEffect>
                      <a14:saturation sat="17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078" y="2208030"/>
            <a:ext cx="3865522" cy="3312772"/>
          </a:xfrm>
          <a:prstGeom prst="rect">
            <a:avLst/>
          </a:prstGeom>
          <a:noFill/>
          <a:effectLst>
            <a:glow rad="76200">
              <a:srgbClr val="7030A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3EBAEE-3360-0350-259E-D87C1346E5EC}"/>
              </a:ext>
            </a:extLst>
          </p:cNvPr>
          <p:cNvSpPr txBox="1"/>
          <p:nvPr/>
        </p:nvSpPr>
        <p:spPr>
          <a:xfrm>
            <a:off x="152399" y="2620542"/>
            <a:ext cx="2176302" cy="1131712"/>
          </a:xfrm>
          <a:prstGeom prst="rect">
            <a:avLst/>
          </a:prstGeom>
          <a:noFill/>
          <a:ln w="2222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endParaRPr lang="en-US" dirty="0">
              <a:ln w="0"/>
              <a:solidFill>
                <a:srgbClr val="FFFF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endParaRPr lang="en-US" dirty="0">
              <a:ln w="0"/>
              <a:solidFill>
                <a:srgbClr val="FFFF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Beamline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7DA8F76-A989-1556-3653-481CD0BEDD21}"/>
              </a:ext>
            </a:extLst>
          </p:cNvPr>
          <p:cNvCxnSpPr>
            <a:cxnSpLocks/>
          </p:cNvCxnSpPr>
          <p:nvPr/>
        </p:nvCxnSpPr>
        <p:spPr>
          <a:xfrm>
            <a:off x="152399" y="3469087"/>
            <a:ext cx="2176302" cy="133538"/>
          </a:xfrm>
          <a:prstGeom prst="straightConnector1">
            <a:avLst/>
          </a:prstGeom>
          <a:ln w="349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>
            <a:extLst>
              <a:ext uri="{FF2B5EF4-FFF2-40B4-BE49-F238E27FC236}">
                <a16:creationId xmlns:a16="http://schemas.microsoft.com/office/drawing/2014/main" id="{2EF4486A-5970-30CA-208C-B953F898B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971" y="2184461"/>
            <a:ext cx="1059003" cy="980653"/>
          </a:xfrm>
          <a:prstGeom prst="rect">
            <a:avLst/>
          </a:prstGeom>
          <a:noFill/>
          <a:ln w="44450">
            <a:solidFill>
              <a:srgbClr val="0BEAF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F81B3E8-4570-355F-C75D-405FB66BDAF4}"/>
              </a:ext>
            </a:extLst>
          </p:cNvPr>
          <p:cNvCxnSpPr/>
          <p:nvPr/>
        </p:nvCxnSpPr>
        <p:spPr>
          <a:xfrm>
            <a:off x="2379501" y="3993462"/>
            <a:ext cx="1175763" cy="0"/>
          </a:xfrm>
          <a:prstGeom prst="straightConnector1">
            <a:avLst/>
          </a:prstGeom>
          <a:ln w="31750">
            <a:solidFill>
              <a:srgbClr val="00E6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3017EEF-1603-A568-D6A4-288A53D415A4}"/>
              </a:ext>
            </a:extLst>
          </p:cNvPr>
          <p:cNvSpPr txBox="1"/>
          <p:nvPr/>
        </p:nvSpPr>
        <p:spPr>
          <a:xfrm>
            <a:off x="2588212" y="4053636"/>
            <a:ext cx="1175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Raster Magnets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FBA0C0-759A-A184-853E-73E615C92033}"/>
              </a:ext>
            </a:extLst>
          </p:cNvPr>
          <p:cNvSpPr txBox="1"/>
          <p:nvPr/>
        </p:nvSpPr>
        <p:spPr>
          <a:xfrm>
            <a:off x="5750266" y="2184461"/>
            <a:ext cx="2418221" cy="377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1 K Refrigerator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D62B49-B6BC-E6BE-5871-D05AB59A13E5}"/>
              </a:ext>
            </a:extLst>
          </p:cNvPr>
          <p:cNvSpPr txBox="1"/>
          <p:nvPr/>
        </p:nvSpPr>
        <p:spPr>
          <a:xfrm>
            <a:off x="6806618" y="3444292"/>
            <a:ext cx="1557561" cy="377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Electronics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25CE14-FE1D-C3F6-3A1A-36B715F9400B}"/>
              </a:ext>
            </a:extLst>
          </p:cNvPr>
          <p:cNvSpPr txBox="1"/>
          <p:nvPr/>
        </p:nvSpPr>
        <p:spPr>
          <a:xfrm>
            <a:off x="5140153" y="4820802"/>
            <a:ext cx="2418221" cy="62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Vibration isolated pump cart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500C3D-686D-0EAF-B1EF-6D874E338631}"/>
              </a:ext>
            </a:extLst>
          </p:cNvPr>
          <p:cNvSpPr txBox="1"/>
          <p:nvPr/>
        </p:nvSpPr>
        <p:spPr>
          <a:xfrm>
            <a:off x="9312151" y="2394850"/>
            <a:ext cx="2418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Inserted in CLAS12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483837-A0F3-1B92-DE3C-A02568C000EF}"/>
              </a:ext>
            </a:extLst>
          </p:cNvPr>
          <p:cNvSpPr txBox="1"/>
          <p:nvPr/>
        </p:nvSpPr>
        <p:spPr>
          <a:xfrm>
            <a:off x="10006960" y="4551176"/>
            <a:ext cx="2418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Target Sample Insertion 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B61CE-2B79-6D49-B95E-3F22BE262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44201"/>
            <a:ext cx="10363200" cy="1143000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007BE-7BEA-954F-9756-484F142DD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196" y="1342662"/>
            <a:ext cx="10363200" cy="4114800"/>
          </a:xfrm>
        </p:spPr>
        <p:txBody>
          <a:bodyPr/>
          <a:lstStyle/>
          <a:p>
            <a:r>
              <a:rPr lang="en-US" sz="2400" dirty="0"/>
              <a:t>Science goals of RG-C and G</a:t>
            </a:r>
          </a:p>
          <a:p>
            <a:pPr lvl="1"/>
            <a:r>
              <a:rPr lang="en-US" sz="1600" dirty="0"/>
              <a:t>Inclusive DIS -&gt; </a:t>
            </a:r>
            <a:r>
              <a:rPr lang="en-US" sz="1600" i="1" dirty="0"/>
              <a:t>g</a:t>
            </a:r>
            <a:r>
              <a:rPr lang="en-US" sz="1600" baseline="-25000" dirty="0"/>
              <a:t>1</a:t>
            </a:r>
            <a:r>
              <a:rPr lang="en-US" sz="1600" dirty="0"/>
              <a:t>, </a:t>
            </a:r>
            <a:r>
              <a:rPr lang="en-US" sz="1600" i="1" dirty="0"/>
              <a:t>A</a:t>
            </a:r>
            <a:r>
              <a:rPr lang="en-US" sz="1600" baseline="-25000" dirty="0"/>
              <a:t>1</a:t>
            </a:r>
            <a:r>
              <a:rPr lang="en-US" sz="1600" dirty="0"/>
              <a:t>, </a:t>
            </a:r>
            <a:r>
              <a:rPr lang="en-US" sz="1600" b="1" i="1" dirty="0">
                <a:solidFill>
                  <a:schemeClr val="bg1">
                    <a:lumMod val="10000"/>
                  </a:schemeClr>
                </a:solidFill>
              </a:rPr>
              <a:t>b</a:t>
            </a:r>
            <a:r>
              <a:rPr lang="en-US" sz="1600" b="1" baseline="-25000" dirty="0">
                <a:solidFill>
                  <a:schemeClr val="bg1">
                    <a:lumMod val="10000"/>
                  </a:schemeClr>
                </a:solidFill>
              </a:rPr>
              <a:t>1</a:t>
            </a:r>
            <a:r>
              <a:rPr lang="en-US" sz="1600" dirty="0"/>
              <a:t>?</a:t>
            </a:r>
          </a:p>
          <a:p>
            <a:pPr lvl="1"/>
            <a:r>
              <a:rPr lang="en-US" sz="1600" dirty="0"/>
              <a:t>Semi-inclusive DIS</a:t>
            </a:r>
          </a:p>
          <a:p>
            <a:pPr lvl="2"/>
            <a:r>
              <a:rPr lang="en-US" sz="1200" dirty="0"/>
              <a:t>TMDs, </a:t>
            </a:r>
            <a:r>
              <a:rPr lang="en-US" sz="1200" b="1" dirty="0">
                <a:solidFill>
                  <a:schemeClr val="bg1">
                    <a:lumMod val="10000"/>
                  </a:schemeClr>
                </a:solidFill>
              </a:rPr>
              <a:t>Tensor observables?</a:t>
            </a:r>
          </a:p>
          <a:p>
            <a:pPr lvl="2"/>
            <a:r>
              <a:rPr lang="en-US" sz="1200" dirty="0"/>
              <a:t>Fracture Functions</a:t>
            </a:r>
          </a:p>
          <a:p>
            <a:pPr lvl="2"/>
            <a:r>
              <a:rPr lang="en-US" sz="1200" dirty="0"/>
              <a:t>Two-hadron production</a:t>
            </a:r>
          </a:p>
          <a:p>
            <a:pPr lvl="1"/>
            <a:r>
              <a:rPr lang="en-US" sz="1600" dirty="0"/>
              <a:t>Exclusive Channels – DVMP, DVCS, TCS</a:t>
            </a:r>
          </a:p>
          <a:p>
            <a:pPr lvl="1"/>
            <a:r>
              <a:rPr lang="en-US" sz="1600" dirty="0"/>
              <a:t>Nuclear Binding modification of SSFs</a:t>
            </a:r>
          </a:p>
          <a:p>
            <a:r>
              <a:rPr lang="en-US" sz="2400" dirty="0"/>
              <a:t>Status of analysis projects</a:t>
            </a:r>
          </a:p>
          <a:p>
            <a:r>
              <a:rPr lang="en-US" sz="2400" dirty="0"/>
              <a:t>Status of Polarized Target</a:t>
            </a:r>
          </a:p>
          <a:p>
            <a:r>
              <a:rPr lang="en-US" sz="2400" dirty="0"/>
              <a:t>Outlook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CE2931-9620-BE6C-76B4-4578BF4FC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8218" y="1342662"/>
            <a:ext cx="7353782" cy="551533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C09EA73-4C6D-4F9D-9F6B-7AD030F8BE87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8808335" y="4363657"/>
            <a:ext cx="1359793" cy="1369631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4211A37-1634-0887-E450-D805A3438F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456" y="5330156"/>
            <a:ext cx="2828544" cy="1524144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92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4004" y="126838"/>
            <a:ext cx="10363200" cy="1143000"/>
          </a:xfrm>
        </p:spPr>
        <p:txBody>
          <a:bodyPr/>
          <a:lstStyle/>
          <a:p>
            <a:r>
              <a:rPr lang="en-US" dirty="0"/>
              <a:t>RG C Goals: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331" y="1124674"/>
            <a:ext cx="11088547" cy="3146385"/>
          </a:xfrm>
        </p:spPr>
        <p:txBody>
          <a:bodyPr/>
          <a:lstStyle/>
          <a:p>
            <a:r>
              <a:rPr lang="en-US" sz="2400" dirty="0"/>
              <a:t>Measure inclusive spin structure functions (A</a:t>
            </a:r>
            <a:r>
              <a:rPr lang="en-US" sz="2400" baseline="-25000" dirty="0"/>
              <a:t>1</a:t>
            </a:r>
            <a:r>
              <a:rPr lang="en-US" sz="2400" dirty="0"/>
              <a:t>, g</a:t>
            </a:r>
            <a:r>
              <a:rPr lang="en-US" sz="2400" baseline="-25000" dirty="0"/>
              <a:t>1</a:t>
            </a:r>
            <a:r>
              <a:rPr lang="en-US" sz="2400" dirty="0"/>
              <a:t>) of the </a:t>
            </a:r>
            <a:r>
              <a:rPr lang="en-US" sz="2400" b="1" dirty="0"/>
              <a:t>proton</a:t>
            </a:r>
            <a:r>
              <a:rPr lang="en-US" sz="2400" dirty="0"/>
              <a:t> (NH</a:t>
            </a:r>
            <a:r>
              <a:rPr lang="en-US" sz="2400" baseline="-25000" dirty="0"/>
              <a:t>3</a:t>
            </a:r>
            <a:r>
              <a:rPr lang="en-US" sz="2400" dirty="0"/>
              <a:t>) and </a:t>
            </a:r>
            <a:r>
              <a:rPr lang="en-US" sz="2400" b="1" dirty="0"/>
              <a:t>deuteron</a:t>
            </a:r>
            <a:r>
              <a:rPr lang="en-US" sz="2400" dirty="0"/>
              <a:t> (ND</a:t>
            </a:r>
            <a:r>
              <a:rPr lang="en-US" sz="2400" baseline="-25000" dirty="0"/>
              <a:t>3</a:t>
            </a:r>
            <a:r>
              <a:rPr lang="en-US" sz="2400" dirty="0"/>
              <a:t>) for PDF fits and sum rules; Combine with flavor tagging </a:t>
            </a:r>
            <a:br>
              <a:rPr lang="en-US" sz="2400" dirty="0"/>
            </a:br>
            <a:r>
              <a:rPr lang="en-US" sz="2400" dirty="0"/>
              <a:t>(π</a:t>
            </a:r>
            <a:r>
              <a:rPr lang="en-US" sz="2400" baseline="30000" dirty="0"/>
              <a:t>±</a:t>
            </a:r>
            <a:r>
              <a:rPr lang="en-US" sz="2400" dirty="0"/>
              <a:t>, K</a:t>
            </a:r>
            <a:r>
              <a:rPr lang="en-US" sz="2400" baseline="30000" dirty="0"/>
              <a:t>±</a:t>
            </a:r>
            <a:r>
              <a:rPr lang="en-US" sz="2400" dirty="0"/>
              <a:t>) to extract </a:t>
            </a:r>
            <a:r>
              <a:rPr lang="en-US" sz="2400" dirty="0" err="1">
                <a:latin typeface="Symbol" pitchFamily="2" charset="2"/>
              </a:rPr>
              <a:t>D</a:t>
            </a:r>
            <a:r>
              <a:rPr lang="en-US" sz="2400" i="1" dirty="0" err="1"/>
              <a:t>q</a:t>
            </a:r>
            <a:r>
              <a:rPr lang="en-US" sz="2400" dirty="0"/>
              <a:t> in the valence and moderate-</a:t>
            </a:r>
            <a:r>
              <a:rPr lang="en-US" sz="2400" i="1" dirty="0"/>
              <a:t>x</a:t>
            </a:r>
            <a:r>
              <a:rPr lang="en-US" sz="2400" dirty="0"/>
              <a:t> sea regions, constrain </a:t>
            </a:r>
            <a:r>
              <a:rPr lang="en-US" sz="2400" i="1" dirty="0">
                <a:latin typeface="Symbol" pitchFamily="2" charset="2"/>
              </a:rPr>
              <a:t>D</a:t>
            </a:r>
            <a:r>
              <a:rPr lang="en-US" sz="2400" i="1" dirty="0"/>
              <a:t>G</a:t>
            </a:r>
          </a:p>
          <a:p>
            <a:r>
              <a:rPr lang="en-US" sz="2400" dirty="0"/>
              <a:t>Measure spin- and transverse momentum-dependent (TMD) PDFs (SIDIS)</a:t>
            </a:r>
          </a:p>
          <a:p>
            <a:r>
              <a:rPr lang="en-US" sz="2400" dirty="0"/>
              <a:t>Study novel fracture functions and two-hadron production</a:t>
            </a:r>
          </a:p>
          <a:p>
            <a:r>
              <a:rPr lang="en-US" sz="2400" dirty="0"/>
              <a:t>Measure target single and beam/target double spin asymmetries in proton and neutron DVCS, pion and J/</a:t>
            </a:r>
            <a:r>
              <a:rPr lang="en-US" sz="2400" dirty="0">
                <a:latin typeface="Symbol" pitchFamily="2" charset="2"/>
              </a:rPr>
              <a:t>y</a:t>
            </a:r>
            <a:r>
              <a:rPr lang="en-US" sz="2400" dirty="0"/>
              <a:t> production, and TCS (e</a:t>
            </a:r>
            <a:r>
              <a:rPr lang="en-US" sz="2400" baseline="30000" dirty="0"/>
              <a:t>+</a:t>
            </a:r>
            <a:r>
              <a:rPr lang="en-US" sz="2400" dirty="0"/>
              <a:t> e</a:t>
            </a:r>
            <a:r>
              <a:rPr lang="en-US" sz="2400" baseline="30000" dirty="0"/>
              <a:t>-</a:t>
            </a:r>
            <a:r>
              <a:rPr lang="en-US" sz="2400" dirty="0"/>
              <a:t>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CDBD27-0965-1C99-8272-AD18D34496FF}"/>
              </a:ext>
            </a:extLst>
          </p:cNvPr>
          <p:cNvSpPr txBox="1">
            <a:spLocks/>
          </p:cNvSpPr>
          <p:nvPr/>
        </p:nvSpPr>
        <p:spPr bwMode="auto">
          <a:xfrm>
            <a:off x="914399" y="4125895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9pPr>
          </a:lstStyle>
          <a:p>
            <a:r>
              <a:rPr lang="en-US" kern="0" dirty="0"/>
              <a:t>RG G Goals: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2E64879-34C7-D059-C3D2-80452EAEEA00}"/>
              </a:ext>
            </a:extLst>
          </p:cNvPr>
          <p:cNvSpPr txBox="1">
            <a:spLocks/>
          </p:cNvSpPr>
          <p:nvPr/>
        </p:nvSpPr>
        <p:spPr bwMode="auto">
          <a:xfrm>
            <a:off x="671331" y="5142057"/>
            <a:ext cx="11088547" cy="1640711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kern="0" dirty="0"/>
              <a:t>Measure inclusive spin double-spin asymmetries and spin-dependent cross section differences for polarized electron scattering on polarized </a:t>
            </a:r>
            <a:r>
              <a:rPr lang="en-US" sz="2400" kern="0" baseline="30000" dirty="0"/>
              <a:t>7</a:t>
            </a:r>
            <a:r>
              <a:rPr lang="en-US" sz="2400" kern="0" dirty="0"/>
              <a:t>Li (</a:t>
            </a:r>
            <a:r>
              <a:rPr lang="en-US" sz="2400" kern="0" baseline="30000" dirty="0"/>
              <a:t>7</a:t>
            </a:r>
            <a:r>
              <a:rPr lang="en-US" sz="2400" kern="0" dirty="0"/>
              <a:t>LiD)</a:t>
            </a:r>
            <a:endParaRPr lang="en-US" sz="2400" i="1" kern="0" dirty="0"/>
          </a:p>
          <a:p>
            <a:r>
              <a:rPr lang="en-US" sz="2400" kern="0" dirty="0"/>
              <a:t>Compare with p (NH</a:t>
            </a:r>
            <a:r>
              <a:rPr lang="en-US" sz="2400" kern="0" baseline="-25000" dirty="0"/>
              <a:t>3</a:t>
            </a:r>
            <a:r>
              <a:rPr lang="en-US" sz="2400" kern="0" dirty="0"/>
              <a:t>) to extract POLARIZED EMC EFFECT on bound p in </a:t>
            </a:r>
            <a:r>
              <a:rPr lang="en-US" sz="2400" kern="0" baseline="30000" dirty="0"/>
              <a:t>7</a:t>
            </a:r>
            <a:r>
              <a:rPr lang="en-US" sz="2400" kern="0" dirty="0"/>
              <a:t>Li</a:t>
            </a:r>
          </a:p>
        </p:txBody>
      </p:sp>
    </p:spTree>
    <p:extLst>
      <p:ext uri="{BB962C8B-B14F-4D97-AF65-F5344CB8AC3E}">
        <p14:creationId xmlns:p14="http://schemas.microsoft.com/office/powerpoint/2010/main" val="16952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0E402-8A97-D244-A487-9A67B924046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777999" y="218204"/>
            <a:ext cx="8407400" cy="744537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Overview of RG-C </a:t>
            </a: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sz="2800" kern="12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DE5DE9-2B40-3C8A-C899-68B1DB410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733506"/>
            <a:ext cx="11724468" cy="259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42AEC8-D6BD-3EA9-4268-270088A48B13}"/>
              </a:ext>
            </a:extLst>
          </p:cNvPr>
          <p:cNvSpPr txBox="1"/>
          <p:nvPr/>
        </p:nvSpPr>
        <p:spPr>
          <a:xfrm>
            <a:off x="152400" y="4601130"/>
            <a:ext cx="11277600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8 experiments with a total of “916 PAC days worth” of proposed new data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Due to simultaneous data collection for all channels with CLAS12, originally approved request was 185 PAC days</a:t>
            </a:r>
          </a:p>
          <a:p>
            <a:pPr marL="628650" lvl="1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Including 120 PAC days on NH</a:t>
            </a:r>
            <a:r>
              <a:rPr lang="en-US" sz="1600" baseline="-25000" dirty="0"/>
              <a:t>3</a:t>
            </a:r>
            <a:r>
              <a:rPr lang="en-US" sz="1600" dirty="0"/>
              <a:t> originally requested for </a:t>
            </a:r>
            <a:r>
              <a:rPr lang="en-US" sz="1600" dirty="0" err="1"/>
              <a:t>pDVCS</a:t>
            </a:r>
            <a:r>
              <a:rPr lang="en-US" sz="1600" dirty="0"/>
              <a:t> (E12-06-119(b))</a:t>
            </a:r>
          </a:p>
          <a:p>
            <a:pPr marL="628650" lvl="1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Plus 60 more PAC days on ND</a:t>
            </a:r>
            <a:r>
              <a:rPr lang="en-US" sz="1600" baseline="-25000" dirty="0"/>
              <a:t>3</a:t>
            </a:r>
            <a:r>
              <a:rPr lang="en-US" sz="1600" dirty="0"/>
              <a:t> originally requested for DIS and </a:t>
            </a:r>
            <a:r>
              <a:rPr lang="en-US" sz="1600" dirty="0" err="1"/>
              <a:t>nDVCS</a:t>
            </a:r>
            <a:r>
              <a:rPr lang="en-US" sz="1600" dirty="0"/>
              <a:t> (E12-06-109/A)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120 PAC days reapproved by Jeopardy PAC48 in 2020, scheduled for 244 calendar days in June 2022 – March 2023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Due to extensive accelerator downtimes and major equipment failure (solenoid magnet power supply) only 80 PAC days of data collected. Jeopardy PAC in 2024 re-approved remaining 40 days, to be run consecutively with RG-G  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F1E15B-C3EC-B4DB-29D0-0C18C8D8D853}"/>
              </a:ext>
            </a:extLst>
          </p:cNvPr>
          <p:cNvSpPr txBox="1"/>
          <p:nvPr/>
        </p:nvSpPr>
        <p:spPr>
          <a:xfrm>
            <a:off x="152400" y="3424109"/>
            <a:ext cx="117244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Additional channels under analysis: Time-like Compton Scattering, Diffractive Vector Meson Production (e.g., </a:t>
            </a:r>
            <a:r>
              <a:rPr lang="en-US" sz="1600" dirty="0">
                <a:latin typeface="Symbol" pitchFamily="2" charset="2"/>
              </a:rPr>
              <a:t>r</a:t>
            </a:r>
            <a:r>
              <a:rPr lang="en-US" sz="1600" dirty="0"/>
              <a:t>), </a:t>
            </a:r>
            <a:r>
              <a:rPr lang="en-US" sz="1600" dirty="0">
                <a:latin typeface="Symbol" pitchFamily="2" charset="2"/>
              </a:rPr>
              <a:t>L</a:t>
            </a:r>
            <a:r>
              <a:rPr lang="en-US" sz="1600" dirty="0"/>
              <a:t> pol. Transfer, Tensor observables in SIDIS+DIS, exclusive π</a:t>
            </a:r>
            <a:r>
              <a:rPr lang="en-US" sz="1600" baseline="30000" dirty="0"/>
              <a:t>-</a:t>
            </a:r>
            <a:r>
              <a:rPr lang="en-US" sz="1600" dirty="0"/>
              <a:t> and π</a:t>
            </a:r>
            <a:r>
              <a:rPr lang="en-US" sz="1600" baseline="30000" dirty="0"/>
              <a:t>+</a:t>
            </a:r>
            <a:r>
              <a:rPr lang="en-US" sz="1600" dirty="0"/>
              <a:t>, DVCS on bound p in D,…  </a:t>
            </a:r>
            <a:r>
              <a:rPr lang="en-US" sz="1600" b="1" dirty="0"/>
              <a:t>+ 2 CAAs</a:t>
            </a:r>
            <a:r>
              <a:rPr lang="en-US" sz="16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Measurements of J/</a:t>
            </a:r>
            <a:r>
              <a:rPr lang="el-GR" sz="1600" dirty="0"/>
              <a:t>ψ </a:t>
            </a:r>
            <a:r>
              <a:rPr lang="en-US" sz="1600" dirty="0"/>
              <a:t>Polarization Observables (K. Gates)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10000"/>
                  </a:schemeClr>
                </a:solidFill>
              </a:rPr>
              <a:t>Spin 1 Transverse Momentum Dependent Tensor Structure Functions in CLAS12 (J. Poudel) </a:t>
            </a:r>
            <a:r>
              <a:rPr lang="en-US" sz="1400" dirty="0">
                <a:solidFill>
                  <a:schemeClr val="bg1">
                    <a:lumMod val="1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arXiv:2502.20044</a:t>
            </a:r>
            <a:r>
              <a:rPr lang="en-US" sz="1400" b="1" dirty="0">
                <a:solidFill>
                  <a:schemeClr val="bg1">
                    <a:lumMod val="10000"/>
                  </a:schemeClr>
                </a:solidFill>
              </a:rPr>
              <a:t> [hep-</a:t>
            </a:r>
            <a:r>
              <a:rPr lang="en-US" sz="1400" b="1" dirty="0" err="1">
                <a:solidFill>
                  <a:schemeClr val="bg1">
                    <a:lumMod val="10000"/>
                  </a:schemeClr>
                </a:solidFill>
              </a:rPr>
              <a:t>ph</a:t>
            </a:r>
            <a:r>
              <a:rPr lang="en-US" sz="1400" b="1" dirty="0">
                <a:solidFill>
                  <a:schemeClr val="bg1">
                    <a:lumMod val="10000"/>
                  </a:schemeClr>
                </a:solidFill>
              </a:rPr>
              <a:t>]</a:t>
            </a:r>
            <a:endParaRPr lang="en-US" sz="16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40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7FA116-834B-C945-B536-2319F30C9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8B6D1-727F-3E88-FC9A-316A912725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777999" y="218204"/>
            <a:ext cx="8407400" cy="744537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Overview of RG-G (Will Brooks, Contact) </a:t>
            </a: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sz="2800" kern="1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41EF25-27D5-7928-7069-1B6C78147C4E}"/>
              </a:ext>
            </a:extLst>
          </p:cNvPr>
          <p:cNvSpPr txBox="1"/>
          <p:nvPr/>
        </p:nvSpPr>
        <p:spPr>
          <a:xfrm>
            <a:off x="457200" y="5413678"/>
            <a:ext cx="11277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Experiment 12-14-001 approved by Jefferson Lab PAC 42 for 55 days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Jeopardy PACs in 2020 and 2024 reaffirmed goal and increased rating to A-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By running together with RG-C, minimize overhead and share data (NH</a:t>
            </a:r>
            <a:r>
              <a:rPr lang="en-US" sz="1600" baseline="-25000" dirty="0"/>
              <a:t>3</a:t>
            </a:r>
            <a:r>
              <a:rPr lang="en-US" sz="1600" dirty="0"/>
              <a:t>, auxiliary targets)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Only difference: Need standard RG-C target cell with </a:t>
            </a:r>
            <a:r>
              <a:rPr lang="en-US" sz="1600" baseline="30000" dirty="0"/>
              <a:t>7</a:t>
            </a:r>
            <a:r>
              <a:rPr lang="en-US" sz="1600" dirty="0"/>
              <a:t>LiD irradiated material, modified NMR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34CAEA-D5EF-8DB5-664F-82F0C0FF24B3}"/>
              </a:ext>
            </a:extLst>
          </p:cNvPr>
          <p:cNvSpPr txBox="1"/>
          <p:nvPr/>
        </p:nvSpPr>
        <p:spPr>
          <a:xfrm>
            <a:off x="457200" y="677166"/>
            <a:ext cx="117348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600" dirty="0"/>
              <a:t>First EMC puzzle: SFs of bound nucleons ≠ free nucleon SFs (suppressed at high 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  <a:p>
            <a:pPr>
              <a:spcBef>
                <a:spcPts val="1200"/>
              </a:spcBef>
            </a:pPr>
            <a:r>
              <a:rPr lang="en-US" sz="1600" dirty="0"/>
              <a:t>2</a:t>
            </a:r>
            <a:r>
              <a:rPr lang="en-US" sz="1600" baseline="30000" dirty="0"/>
              <a:t>nd</a:t>
            </a:r>
            <a:r>
              <a:rPr lang="en-US" sz="1600" dirty="0"/>
              <a:t> EMC puzzle: Sum of spins carried by quarks ≠ nucleon spin (</a:t>
            </a:r>
            <a:r>
              <a:rPr lang="en-US" sz="1600" dirty="0">
                <a:latin typeface="Symbol" pitchFamily="2" charset="2"/>
              </a:rPr>
              <a:t>DS</a:t>
            </a:r>
            <a:r>
              <a:rPr lang="en-US" sz="1600" dirty="0"/>
              <a:t> is only 30% of total)</a:t>
            </a:r>
          </a:p>
          <a:p>
            <a:pPr>
              <a:spcBef>
                <a:spcPts val="1200"/>
              </a:spcBef>
            </a:pPr>
            <a:r>
              <a:rPr lang="en-US" sz="1600" dirty="0"/>
              <a:t>EMC</a:t>
            </a:r>
            <a:r>
              <a:rPr lang="en-US" sz="1600" baseline="30000" dirty="0"/>
              <a:t>2</a:t>
            </a:r>
            <a:r>
              <a:rPr lang="en-US" sz="1600" dirty="0"/>
              <a:t>: Is spin fraction carried by quarks reduced even further in nuclei (beyond “nucleons-only” state-of-the-art nuclear models)?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D325F6-EE09-0515-A543-39A214650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022" y="1829846"/>
            <a:ext cx="4446061" cy="358383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A0506B5-922A-87B9-5C02-447C80827B69}"/>
              </a:ext>
            </a:extLst>
          </p:cNvPr>
          <p:cNvSpPr/>
          <p:nvPr/>
        </p:nvSpPr>
        <p:spPr>
          <a:xfrm>
            <a:off x="2193714" y="4177241"/>
            <a:ext cx="3369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Symbol" charset="2"/>
                <a:cs typeface="Symbol" charset="2"/>
              </a:rPr>
              <a:t>Ds</a:t>
            </a:r>
            <a:r>
              <a:rPr lang="en-US" dirty="0"/>
              <a:t> Ratio </a:t>
            </a:r>
            <a:r>
              <a:rPr lang="en-US" dirty="0">
                <a:sym typeface="Symbol" pitchFamily="2" charset="2"/>
              </a:rPr>
              <a:t></a:t>
            </a:r>
            <a:r>
              <a:rPr lang="en-US" dirty="0"/>
              <a:t> [N</a:t>
            </a:r>
            <a:r>
              <a:rPr lang="en-US" baseline="30000" dirty="0"/>
              <a:t>+</a:t>
            </a:r>
            <a:r>
              <a:rPr lang="en-US" dirty="0"/>
              <a:t>-N</a:t>
            </a:r>
            <a:r>
              <a:rPr lang="en-US" baseline="30000" dirty="0"/>
              <a:t>-</a:t>
            </a:r>
            <a:r>
              <a:rPr lang="en-US" dirty="0"/>
              <a:t>](</a:t>
            </a:r>
            <a:r>
              <a:rPr lang="en-US" baseline="30000" dirty="0"/>
              <a:t>7</a:t>
            </a:r>
            <a:r>
              <a:rPr lang="en-US" dirty="0"/>
              <a:t>Li) / [N</a:t>
            </a:r>
            <a:r>
              <a:rPr lang="en-US" baseline="30000" dirty="0"/>
              <a:t>+</a:t>
            </a:r>
            <a:r>
              <a:rPr lang="en-US" dirty="0"/>
              <a:t>-N</a:t>
            </a:r>
            <a:r>
              <a:rPr lang="en-US" baseline="30000" dirty="0"/>
              <a:t>-</a:t>
            </a:r>
            <a:r>
              <a:rPr lang="en-US" dirty="0"/>
              <a:t>](p)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5B57873-5FA1-D122-0BB0-741D7E8C75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9154" y="1829846"/>
            <a:ext cx="4446062" cy="358383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13DF7A4-11B8-5D60-FB0C-29492F575876}"/>
              </a:ext>
            </a:extLst>
          </p:cNvPr>
          <p:cNvSpPr/>
          <p:nvPr/>
        </p:nvSpPr>
        <p:spPr>
          <a:xfrm>
            <a:off x="8326108" y="4177241"/>
            <a:ext cx="2644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/>
              <a:t>A</a:t>
            </a:r>
            <a:r>
              <a:rPr lang="en-US" baseline="-25000" dirty="0"/>
              <a:t>||</a:t>
            </a:r>
            <a:r>
              <a:rPr lang="en-US" dirty="0"/>
              <a:t> Ratio </a:t>
            </a:r>
            <a:r>
              <a:rPr lang="en-US" dirty="0">
                <a:sym typeface="Symbol" pitchFamily="2" charset="2"/>
              </a:rPr>
              <a:t></a:t>
            </a:r>
            <a:r>
              <a:rPr lang="en-US" dirty="0"/>
              <a:t> A</a:t>
            </a:r>
            <a:r>
              <a:rPr lang="en-US" baseline="-25000" dirty="0"/>
              <a:t>||</a:t>
            </a:r>
            <a:r>
              <a:rPr lang="en-US" dirty="0"/>
              <a:t>(</a:t>
            </a:r>
            <a:r>
              <a:rPr lang="en-US" baseline="30000" dirty="0"/>
              <a:t>7</a:t>
            </a:r>
            <a:r>
              <a:rPr lang="en-US" dirty="0"/>
              <a:t>Li) / A</a:t>
            </a:r>
            <a:r>
              <a:rPr lang="en-US" baseline="-25000" dirty="0"/>
              <a:t>||</a:t>
            </a:r>
            <a:r>
              <a:rPr lang="en-US" dirty="0"/>
              <a:t>(p)</a:t>
            </a:r>
          </a:p>
        </p:txBody>
      </p:sp>
    </p:spTree>
    <p:extLst>
      <p:ext uri="{BB962C8B-B14F-4D97-AF65-F5344CB8AC3E}">
        <p14:creationId xmlns:p14="http://schemas.microsoft.com/office/powerpoint/2010/main" val="2551967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538BC-7FD9-364A-8D92-45506724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3616"/>
            <a:ext cx="12192000" cy="1143000"/>
          </a:xfrm>
        </p:spPr>
        <p:txBody>
          <a:bodyPr/>
          <a:lstStyle/>
          <a:p>
            <a:r>
              <a:rPr lang="en-US" sz="4000" dirty="0"/>
              <a:t>DIS: Valence quark polarization at high </a:t>
            </a:r>
            <a:r>
              <a:rPr lang="en-US" sz="4000" i="1" dirty="0"/>
              <a:t>x</a:t>
            </a:r>
            <a:br>
              <a:rPr lang="en-US" sz="4000" dirty="0"/>
            </a:br>
            <a:r>
              <a:rPr lang="en-US" sz="4000" dirty="0"/>
              <a:t>              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44A56C-1319-5841-87DD-9588DA8D87CB}"/>
              </a:ext>
            </a:extLst>
          </p:cNvPr>
          <p:cNvSpPr txBox="1"/>
          <p:nvPr/>
        </p:nvSpPr>
        <p:spPr>
          <a:xfrm>
            <a:off x="6631329" y="5657671"/>
            <a:ext cx="48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Full Data set (combined with Hall C </a:t>
            </a:r>
            <a:r>
              <a:rPr lang="en-US" sz="1800" baseline="30000" dirty="0"/>
              <a:t>3</a:t>
            </a:r>
            <a:r>
              <a:rPr lang="en-US" sz="1800" dirty="0"/>
              <a:t>He data already in hand) will significantly constrain  valence + sea quark and gluon PDF fits, higher twist effects and sum rules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E8A3DE-DA5E-4DA6-9F27-AD5FC2217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047" y="1666754"/>
            <a:ext cx="6024783" cy="38766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D8AC01-CF7F-C193-D4E4-3CE72ACB94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6492" y="1797030"/>
            <a:ext cx="5845508" cy="36161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6274DE-8905-87C7-0FEF-E7F8177B7C2E}"/>
              </a:ext>
            </a:extLst>
          </p:cNvPr>
          <p:cNvSpPr txBox="1"/>
          <p:nvPr/>
        </p:nvSpPr>
        <p:spPr>
          <a:xfrm>
            <a:off x="356550" y="1217270"/>
            <a:ext cx="114789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Preliminary Results from E12-06-110 in Hall C. Talk by Jian-ping Chen at the JLUO meeting last week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E0494A05-5DD8-40F0-A999-3CFEB89FE569}"/>
              </a:ext>
            </a:extLst>
          </p:cNvPr>
          <p:cNvSpPr/>
          <p:nvPr/>
        </p:nvSpPr>
        <p:spPr bwMode="auto">
          <a:xfrm>
            <a:off x="5926238" y="3831220"/>
            <a:ext cx="705091" cy="347241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011180-A8EF-567E-50EF-071147A6EA68}"/>
              </a:ext>
            </a:extLst>
          </p:cNvPr>
          <p:cNvSpPr txBox="1"/>
          <p:nvPr/>
        </p:nvSpPr>
        <p:spPr>
          <a:xfrm>
            <a:off x="143047" y="5741043"/>
            <a:ext cx="60247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Simultaneous extraction of Du/u and Dd/d requires equally precise data on proton and, as a systematic cross check, the deuteron</a:t>
            </a:r>
          </a:p>
        </p:txBody>
      </p:sp>
    </p:spTree>
    <p:extLst>
      <p:ext uri="{BB962C8B-B14F-4D97-AF65-F5344CB8AC3E}">
        <p14:creationId xmlns:p14="http://schemas.microsoft.com/office/powerpoint/2010/main" val="908795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2496" y="0"/>
            <a:ext cx="11277600" cy="6858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>
                <a:latin typeface="Times" charset="0"/>
              </a:rPr>
              <a:t>Preliminary Data from CLAS12 RG-C - DIS</a:t>
            </a:r>
          </a:p>
        </p:txBody>
      </p:sp>
      <p:sp>
        <p:nvSpPr>
          <p:cNvPr id="22530" name="Text Box 10"/>
          <p:cNvSpPr txBox="1">
            <a:spLocks noChangeArrowheads="1"/>
          </p:cNvSpPr>
          <p:nvPr/>
        </p:nvSpPr>
        <p:spPr bwMode="auto">
          <a:xfrm>
            <a:off x="1708906" y="990977"/>
            <a:ext cx="16764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>
                <a:solidFill>
                  <a:srgbClr val="FF5050"/>
                </a:solidFill>
                <a:latin typeface="Comic Sans MS" charset="0"/>
              </a:rPr>
              <a:t>Proton</a:t>
            </a:r>
          </a:p>
        </p:txBody>
      </p:sp>
      <p:sp>
        <p:nvSpPr>
          <p:cNvPr id="22531" name="Text Box 11"/>
          <p:cNvSpPr txBox="1">
            <a:spLocks noChangeArrowheads="1"/>
          </p:cNvSpPr>
          <p:nvPr/>
        </p:nvSpPr>
        <p:spPr bwMode="auto">
          <a:xfrm>
            <a:off x="7656448" y="990977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dirty="0">
                <a:solidFill>
                  <a:srgbClr val="FF5050"/>
                </a:solidFill>
                <a:latin typeface="Comic Sans MS" charset="0"/>
              </a:rPr>
              <a:t>Deuteron</a:t>
            </a:r>
          </a:p>
        </p:txBody>
      </p:sp>
      <p:sp>
        <p:nvSpPr>
          <p:cNvPr id="22532" name="Text Box 12"/>
          <p:cNvSpPr txBox="1">
            <a:spLocks noChangeArrowheads="1"/>
          </p:cNvSpPr>
          <p:nvPr/>
        </p:nvSpPr>
        <p:spPr bwMode="auto">
          <a:xfrm>
            <a:off x="5105400" y="662455"/>
            <a:ext cx="1828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solidFill>
                  <a:srgbClr val="760F9B"/>
                </a:solidFill>
                <a:latin typeface="Comic Sans MS" charset="0"/>
              </a:rPr>
              <a:t>W &gt; 2; Q</a:t>
            </a:r>
            <a:r>
              <a:rPr lang="en-US" sz="1800" baseline="30000" dirty="0">
                <a:solidFill>
                  <a:srgbClr val="760F9B"/>
                </a:solidFill>
                <a:latin typeface="Comic Sans MS" charset="0"/>
              </a:rPr>
              <a:t>2</a:t>
            </a:r>
            <a:r>
              <a:rPr lang="en-US" sz="1800" dirty="0">
                <a:solidFill>
                  <a:srgbClr val="760F9B"/>
                </a:solidFill>
                <a:latin typeface="Comic Sans MS" charset="0"/>
              </a:rPr>
              <a:t> &gt; 1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5C50847-B677-783F-CB6F-FC598E593313}"/>
              </a:ext>
            </a:extLst>
          </p:cNvPr>
          <p:cNvGrpSpPr/>
          <p:nvPr/>
        </p:nvGrpSpPr>
        <p:grpSpPr>
          <a:xfrm>
            <a:off x="0" y="1451252"/>
            <a:ext cx="5701201" cy="5285214"/>
            <a:chOff x="7931107" y="1682150"/>
            <a:chExt cx="9024021" cy="649531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91D73E8-8A97-6433-82DB-699AE5922D6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31107" y="1682150"/>
              <a:ext cx="9024021" cy="6495312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E989CA9-EF01-298D-9310-E4CB10CA5B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821610" y="2334340"/>
              <a:ext cx="3168575" cy="1152569"/>
            </a:xfrm>
            <a:prstGeom prst="rect">
              <a:avLst/>
            </a:prstGeom>
          </p:spPr>
        </p:pic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CC3C1BD-32F5-BC8C-0829-BFB3D792FE7D}"/>
                </a:ext>
              </a:extLst>
            </p:cNvPr>
            <p:cNvSpPr/>
            <p:nvPr/>
          </p:nvSpPr>
          <p:spPr>
            <a:xfrm>
              <a:off x="10896599" y="3281679"/>
              <a:ext cx="91440" cy="9144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3BD9D1B-5834-A073-7F06-609E0BAD7FE0}"/>
                </a:ext>
              </a:extLst>
            </p:cNvPr>
            <p:cNvSpPr txBox="1"/>
            <p:nvPr/>
          </p:nvSpPr>
          <p:spPr>
            <a:xfrm>
              <a:off x="10993118" y="3148057"/>
              <a:ext cx="1147033" cy="4264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dirty="0"/>
                <a:t>RGC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D4D75AE8-D576-58B1-46F0-337EAF10DB41}"/>
              </a:ext>
            </a:extLst>
          </p:cNvPr>
          <p:cNvSpPr txBox="1"/>
          <p:nvPr/>
        </p:nvSpPr>
        <p:spPr>
          <a:xfrm>
            <a:off x="4563723" y="4143844"/>
            <a:ext cx="614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SU(6)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D535E1-B87A-7779-0F2E-0D8F7D02D8D0}"/>
              </a:ext>
            </a:extLst>
          </p:cNvPr>
          <p:cNvSpPr txBox="1"/>
          <p:nvPr/>
        </p:nvSpPr>
        <p:spPr>
          <a:xfrm rot="20007147">
            <a:off x="2606272" y="4666145"/>
            <a:ext cx="2729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0000"/>
                </a:solidFill>
              </a:rPr>
              <a:t>VERY</a:t>
            </a:r>
          </a:p>
          <a:p>
            <a:pPr algn="ctr"/>
            <a:r>
              <a:rPr lang="en-US" sz="2400" dirty="0">
                <a:solidFill>
                  <a:srgbClr val="FF0000"/>
                </a:solidFill>
              </a:rPr>
              <a:t>PRELIMINARY!</a:t>
            </a:r>
          </a:p>
        </p:txBody>
      </p:sp>
      <p:pic>
        <p:nvPicPr>
          <p:cNvPr id="20" name="Google Shape;67;p13" title="download.png">
            <a:extLst>
              <a:ext uri="{FF2B5EF4-FFF2-40B4-BE49-F238E27FC236}">
                <a16:creationId xmlns:a16="http://schemas.microsoft.com/office/drawing/2014/main" id="{53883326-00F1-B0D1-5E98-2A44DEDE1D4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905500" y="1911902"/>
            <a:ext cx="6286500" cy="4946097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F9E4B4F-EC26-F576-A1E3-5C57A2785962}"/>
              </a:ext>
            </a:extLst>
          </p:cNvPr>
          <p:cNvSpPr txBox="1"/>
          <p:nvPr/>
        </p:nvSpPr>
        <p:spPr>
          <a:xfrm>
            <a:off x="9858924" y="1439677"/>
            <a:ext cx="515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Courtesy: Darren Upton (ODU)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6618EB6-E57C-0192-F795-9A489E73E286}"/>
              </a:ext>
            </a:extLst>
          </p:cNvPr>
          <p:cNvCxnSpPr>
            <a:cxnSpLocks/>
          </p:cNvCxnSpPr>
          <p:nvPr/>
        </p:nvCxnSpPr>
        <p:spPr bwMode="auto">
          <a:xfrm flipH="1">
            <a:off x="2547106" y="2641980"/>
            <a:ext cx="2558294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B430C96-6287-42C0-349E-6531573695F9}"/>
              </a:ext>
            </a:extLst>
          </p:cNvPr>
          <p:cNvSpPr txBox="1"/>
          <p:nvPr/>
        </p:nvSpPr>
        <p:spPr>
          <a:xfrm>
            <a:off x="4185689" y="1188228"/>
            <a:ext cx="1719811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See talk by Derek Holmberg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728A19-91E7-C5EB-ACD2-A7AA28C7589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>
            <a:fillRect/>
          </a:stretch>
        </p:blipFill>
        <p:spPr>
          <a:xfrm>
            <a:off x="1244600" y="2638905"/>
            <a:ext cx="3860800" cy="357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14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7524447-28BE-7D39-47DA-B9242B087E2D}"/>
              </a:ext>
            </a:extLst>
          </p:cNvPr>
          <p:cNvSpPr txBox="1"/>
          <p:nvPr/>
        </p:nvSpPr>
        <p:spPr>
          <a:xfrm>
            <a:off x="44602" y="0"/>
            <a:ext cx="1210279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/>
              <a:t>Extraction of spin-asymmetries in the production of</a:t>
            </a:r>
            <a:r>
              <a:rPr lang="en-US" sz="1600" dirty="0"/>
              <a:t> </a:t>
            </a:r>
            <a:r>
              <a:rPr lang="en-US" sz="1600" b="1" dirty="0"/>
              <a:t>exclusive mesons with a longitudinally polarized target</a:t>
            </a:r>
            <a:endParaRPr lang="en-US" sz="1600" dirty="0"/>
          </a:p>
          <a:p>
            <a:pPr algn="ctr"/>
            <a:r>
              <a:rPr lang="en-US" sz="1400" b="1" dirty="0"/>
              <a:t>Timothy B. Hayward, Harut Avakian, Maggie Kerr</a:t>
            </a:r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DA5140-3551-AD9B-2C01-85B290C00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780" y="791166"/>
            <a:ext cx="3683000" cy="2362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E25C3B-D6C2-ABBC-7A2C-ED0C017045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9462" y="791165"/>
            <a:ext cx="3285009" cy="236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3C5C70-FC2D-D689-94D5-9CE623319A95}"/>
              </a:ext>
            </a:extLst>
          </p:cNvPr>
          <p:cNvSpPr txBox="1"/>
          <p:nvPr/>
        </p:nvSpPr>
        <p:spPr>
          <a:xfrm>
            <a:off x="5448563" y="990074"/>
            <a:ext cx="1721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HERMES </a:t>
            </a:r>
            <a:r>
              <a:rPr lang="en-US" dirty="0">
                <a:latin typeface="Symbol" pitchFamily="2" charset="2"/>
              </a:rPr>
              <a:t>p</a:t>
            </a:r>
            <a:r>
              <a:rPr lang="en-US" baseline="30000" dirty="0"/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34D9F3-1107-F5EF-55C4-F41A221D6EAD}"/>
              </a:ext>
            </a:extLst>
          </p:cNvPr>
          <p:cNvSpPr txBox="1"/>
          <p:nvPr/>
        </p:nvSpPr>
        <p:spPr>
          <a:xfrm>
            <a:off x="7841153" y="771937"/>
            <a:ext cx="430624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The low statistics measurement from HERMES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shows a large negative asymmetry in the exclusive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region.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CLAS(12) BSA measurements had shown positive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asymmetry.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Traditionally BSA ~ TSA.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AF32DC-C146-3675-AAED-5BF8F0B9F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780" y="3189627"/>
            <a:ext cx="11116019" cy="35256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CD5ABF-58A9-111D-CDFF-99E22FC54301}"/>
              </a:ext>
            </a:extLst>
          </p:cNvPr>
          <p:cNvSpPr txBox="1"/>
          <p:nvPr/>
        </p:nvSpPr>
        <p:spPr>
          <a:xfrm>
            <a:off x="7222185" y="2991124"/>
            <a:ext cx="60949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Observation of negative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UL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sin</a:t>
            </a:r>
            <a:r>
              <a:rPr lang="en-US" dirty="0" err="1">
                <a:solidFill>
                  <a:srgbClr val="000000"/>
                </a:solidFill>
                <a:effectLst/>
                <a:latin typeface="Symbol" pitchFamily="2" charset="2"/>
              </a:rPr>
              <a:t>f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for low </a:t>
            </a:r>
            <a:r>
              <a:rPr lang="en-US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x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by HERMES is confirmed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39B4814-E6D9-331A-3A3C-04157A3C357D}"/>
              </a:ext>
            </a:extLst>
          </p:cNvPr>
          <p:cNvCxnSpPr>
            <a:cxnSpLocks/>
          </p:cNvCxnSpPr>
          <p:nvPr/>
        </p:nvCxnSpPr>
        <p:spPr bwMode="auto">
          <a:xfrm flipH="1">
            <a:off x="5934141" y="3268123"/>
            <a:ext cx="1393671" cy="197864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3FF0DB9-C914-BB7B-F54E-BC06D0837557}"/>
              </a:ext>
            </a:extLst>
          </p:cNvPr>
          <p:cNvCxnSpPr/>
          <p:nvPr/>
        </p:nvCxnSpPr>
        <p:spPr bwMode="auto">
          <a:xfrm flipH="1" flipV="1">
            <a:off x="5574687" y="2314378"/>
            <a:ext cx="1753125" cy="6767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1757063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5C499-D8E6-C3E8-C996-681C3C426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812413A-E443-847C-6304-5E8B35ECFC38}"/>
              </a:ext>
            </a:extLst>
          </p:cNvPr>
          <p:cNvSpPr txBox="1"/>
          <p:nvPr/>
        </p:nvSpPr>
        <p:spPr>
          <a:xfrm>
            <a:off x="44602" y="0"/>
            <a:ext cx="1210279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/>
              <a:t>Extraction of spin-asymmetries in the production of</a:t>
            </a:r>
            <a:r>
              <a:rPr lang="en-US" sz="1600" dirty="0"/>
              <a:t> </a:t>
            </a:r>
            <a:r>
              <a:rPr lang="en-US" sz="1600" b="1" dirty="0"/>
              <a:t>exclusive mesons with a longitudinally polarized target</a:t>
            </a:r>
            <a:endParaRPr lang="en-US" sz="1600" dirty="0"/>
          </a:p>
          <a:p>
            <a:pPr algn="ctr"/>
            <a:r>
              <a:rPr lang="en-US" sz="1400" b="1" dirty="0"/>
              <a:t>Timothy B. Hayward, Harut Avakian, Maggie Kerr</a:t>
            </a:r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9B1B89-DE05-7B61-44F9-561112D15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780" y="791166"/>
            <a:ext cx="3683000" cy="2362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B5CB93-4FBE-1729-7C24-3548981F1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9462" y="791165"/>
            <a:ext cx="3285009" cy="236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099D83-1A1C-3F59-4EB9-06EC63E93117}"/>
              </a:ext>
            </a:extLst>
          </p:cNvPr>
          <p:cNvSpPr txBox="1"/>
          <p:nvPr/>
        </p:nvSpPr>
        <p:spPr>
          <a:xfrm>
            <a:off x="5448563" y="990074"/>
            <a:ext cx="1721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HERMES </a:t>
            </a:r>
            <a:r>
              <a:rPr lang="en-US" dirty="0">
                <a:latin typeface="Symbol" pitchFamily="2" charset="2"/>
              </a:rPr>
              <a:t>p</a:t>
            </a:r>
            <a:r>
              <a:rPr lang="en-US" baseline="30000" dirty="0"/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D57983-4876-55E7-3AC6-746BA53F0EAF}"/>
              </a:ext>
            </a:extLst>
          </p:cNvPr>
          <p:cNvSpPr txBox="1"/>
          <p:nvPr/>
        </p:nvSpPr>
        <p:spPr>
          <a:xfrm>
            <a:off x="7841153" y="771937"/>
            <a:ext cx="430624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The low statistics measurement from HERMES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shows a large negative asymmetry in the exclusive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region.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CLAS(12) BSA measurements had shown positive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asymmetry.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Traditionally BSA ~ TSA.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CB7ED1-068A-834D-DAFF-6DF4847626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780" y="3189627"/>
            <a:ext cx="11116019" cy="35256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2AB6F87-29C9-4B14-B4D6-F24F39D5D0F4}"/>
              </a:ext>
            </a:extLst>
          </p:cNvPr>
          <p:cNvSpPr txBox="1"/>
          <p:nvPr/>
        </p:nvSpPr>
        <p:spPr>
          <a:xfrm>
            <a:off x="7222185" y="2991124"/>
            <a:ext cx="60949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Observation of negative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UL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sin</a:t>
            </a:r>
            <a:r>
              <a:rPr lang="en-US" dirty="0" err="1">
                <a:solidFill>
                  <a:srgbClr val="000000"/>
                </a:solidFill>
                <a:effectLst/>
                <a:latin typeface="Symbol" pitchFamily="2" charset="2"/>
              </a:rPr>
              <a:t>f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for low </a:t>
            </a:r>
            <a:r>
              <a:rPr lang="en-US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x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by HERMES is confirmed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6528F7C-47B4-0EA4-4BF9-161A1FAFDE96}"/>
              </a:ext>
            </a:extLst>
          </p:cNvPr>
          <p:cNvCxnSpPr>
            <a:cxnSpLocks/>
          </p:cNvCxnSpPr>
          <p:nvPr/>
        </p:nvCxnSpPr>
        <p:spPr bwMode="auto">
          <a:xfrm flipH="1">
            <a:off x="5934141" y="3268123"/>
            <a:ext cx="1393671" cy="197864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0115533-425E-BDBB-2F11-DFE9F7CB4978}"/>
              </a:ext>
            </a:extLst>
          </p:cNvPr>
          <p:cNvCxnSpPr/>
          <p:nvPr/>
        </p:nvCxnSpPr>
        <p:spPr bwMode="auto">
          <a:xfrm flipH="1" flipV="1">
            <a:off x="5574687" y="2314378"/>
            <a:ext cx="1753125" cy="6767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A8B1F3B-5FC6-ADE3-543A-21DD8710C2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A416A62-AC81-E6A1-5F29-709A48252DF8}"/>
              </a:ext>
            </a:extLst>
          </p:cNvPr>
          <p:cNvSpPr txBox="1"/>
          <p:nvPr/>
        </p:nvSpPr>
        <p:spPr>
          <a:xfrm>
            <a:off x="8546110" y="921564"/>
            <a:ext cx="4004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>
                    <a:lumMod val="75000"/>
                  </a:schemeClr>
                </a:solidFill>
              </a:rPr>
              <a:t>See Talk by Maggie Kerr</a:t>
            </a:r>
          </a:p>
        </p:txBody>
      </p:sp>
    </p:spTree>
    <p:extLst>
      <p:ext uri="{BB962C8B-B14F-4D97-AF65-F5344CB8AC3E}">
        <p14:creationId xmlns:p14="http://schemas.microsoft.com/office/powerpoint/2010/main" val="675259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1B3B9A-1471-3855-171D-510DB0684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216" y="0"/>
            <a:ext cx="9543688" cy="6949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847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Line 1"/>
          <p:cNvSpPr/>
          <p:nvPr/>
        </p:nvSpPr>
        <p:spPr>
          <a:xfrm>
            <a:off x="304800" y="621240"/>
            <a:ext cx="10727049" cy="0"/>
          </a:xfrm>
          <a:prstGeom prst="line">
            <a:avLst/>
          </a:prstGeom>
          <a:ln w="12600">
            <a:solidFill>
              <a:srgbClr val="000000"/>
            </a:solidFill>
            <a:round/>
            <a:tailEnd type="diamond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US" sz="1451"/>
          </a:p>
        </p:txBody>
      </p:sp>
      <p:sp>
        <p:nvSpPr>
          <p:cNvPr id="318" name="TextShape 2"/>
          <p:cNvSpPr txBox="1"/>
          <p:nvPr/>
        </p:nvSpPr>
        <p:spPr>
          <a:xfrm>
            <a:off x="164858" y="-7237"/>
            <a:ext cx="11722342" cy="651338"/>
          </a:xfrm>
          <a:prstGeom prst="rect">
            <a:avLst/>
          </a:prstGeom>
          <a:noFill/>
          <a:ln>
            <a:noFill/>
          </a:ln>
        </p:spPr>
        <p:txBody>
          <a:bodyPr lIns="108847" tIns="54423" rIns="108847" bIns="54423"/>
          <a:lstStyle/>
          <a:p>
            <a:r>
              <a:rPr lang="en-US" sz="3200" b="1" strike="noStrike" spc="-1" dirty="0">
                <a:latin typeface="Arial"/>
                <a:ea typeface="Noto Sans CJK SC"/>
              </a:rPr>
              <a:t>SIDIS </a:t>
            </a:r>
            <a:r>
              <a:rPr lang="en-US" sz="3200" b="1" strike="noStrike" spc="-1" dirty="0" err="1">
                <a:latin typeface="Arial"/>
                <a:ea typeface="Noto Sans CJK SC"/>
              </a:rPr>
              <a:t>Dihadron</a:t>
            </a:r>
            <a:r>
              <a:rPr lang="en-US" sz="3200" b="1" strike="noStrike" spc="-1" dirty="0">
                <a:latin typeface="Arial"/>
                <a:ea typeface="Noto Sans CJK SC"/>
              </a:rPr>
              <a:t> Production:</a:t>
            </a:r>
            <a:endParaRPr lang="en-US" sz="3200" b="0" strike="noStrike" spc="-1" dirty="0">
              <a:latin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6D7F81-4D76-337F-5614-CC06415BE6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9751754"/>
              </p:ext>
            </p:extLst>
          </p:nvPr>
        </p:nvGraphicFramePr>
        <p:xfrm>
          <a:off x="9372600" y="1522791"/>
          <a:ext cx="2817443" cy="2072640"/>
        </p:xfrm>
        <a:graphic>
          <a:graphicData uri="http://schemas.openxmlformats.org/drawingml/2006/table">
            <a:tbl>
              <a:tblPr/>
              <a:tblGrid>
                <a:gridCol w="704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4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45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38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424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U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L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T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U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ED1C24"/>
                          </a:solidFill>
                          <a:latin typeface="Arial"/>
                        </a:rPr>
                        <a:t>f</a:t>
                      </a:r>
                      <a:r>
                        <a:rPr lang="en-US" sz="1800" b="1" strike="noStrike" spc="-1" baseline="-3300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e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L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ED1C24"/>
                          </a:solidFill>
                          <a:latin typeface="Arial"/>
                        </a:rPr>
                        <a:t>g</a:t>
                      </a:r>
                      <a:r>
                        <a:rPr lang="en-US" sz="1800" b="1" strike="noStrike" spc="-1" baseline="-3300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h</a:t>
                      </a:r>
                      <a:r>
                        <a:rPr lang="en-US" sz="1800" b="1" strike="noStrike" spc="-1" baseline="-33000">
                          <a:solidFill>
                            <a:srgbClr val="0066B3"/>
                          </a:solidFill>
                          <a:latin typeface="Arial"/>
                        </a:rPr>
                        <a:t>L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T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g</a:t>
                      </a:r>
                      <a:r>
                        <a:rPr lang="en-US" sz="1800" b="1" strike="noStrike" spc="-1" baseline="-33000">
                          <a:solidFill>
                            <a:srgbClr val="0066B3"/>
                          </a:solidFill>
                          <a:latin typeface="Arial"/>
                        </a:rPr>
                        <a:t>T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 dirty="0">
                          <a:solidFill>
                            <a:srgbClr val="ED1C24"/>
                          </a:solidFill>
                          <a:latin typeface="Arial"/>
                        </a:rPr>
                        <a:t>h</a:t>
                      </a:r>
                      <a:r>
                        <a:rPr lang="en-US" sz="1800" b="1" strike="noStrike" spc="-1" baseline="-33000" dirty="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 dirty="0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Shape 6">
            <a:extLst>
              <a:ext uri="{FF2B5EF4-FFF2-40B4-BE49-F238E27FC236}">
                <a16:creationId xmlns:a16="http://schemas.microsoft.com/office/drawing/2014/main" id="{7366F35F-9661-20C3-E3C9-8C9B0832AF5E}"/>
              </a:ext>
            </a:extLst>
          </p:cNvPr>
          <p:cNvSpPr txBox="1"/>
          <p:nvPr/>
        </p:nvSpPr>
        <p:spPr>
          <a:xfrm>
            <a:off x="9801867" y="685800"/>
            <a:ext cx="1645920" cy="7675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r>
              <a:rPr lang="en-US" sz="1600" b="1" strike="noStrike" spc="-1" dirty="0">
                <a:latin typeface="Arial"/>
              </a:rPr>
              <a:t>Collinear PDFs</a:t>
            </a:r>
            <a:endParaRPr lang="en-US" sz="1600" b="0" strike="noStrike" spc="-1" dirty="0">
              <a:latin typeface="Arial"/>
            </a:endParaRPr>
          </a:p>
          <a:p>
            <a:r>
              <a:rPr lang="en-US" sz="1600" b="1" strike="noStrike" spc="-1" dirty="0">
                <a:latin typeface="Arial"/>
              </a:rPr>
              <a:t>– </a:t>
            </a:r>
            <a:r>
              <a:rPr lang="en-US" sz="1600" b="1" strike="noStrike" spc="-1" dirty="0">
                <a:solidFill>
                  <a:srgbClr val="ED1C24"/>
                </a:solidFill>
                <a:latin typeface="Arial"/>
              </a:rPr>
              <a:t>Twist-2</a:t>
            </a:r>
            <a:endParaRPr lang="en-US" sz="1600" b="0" strike="noStrike" spc="-1" dirty="0">
              <a:latin typeface="Arial"/>
            </a:endParaRPr>
          </a:p>
          <a:p>
            <a:r>
              <a:rPr lang="en-US" sz="1600" b="1" strike="noStrike" spc="-1" dirty="0">
                <a:latin typeface="Arial"/>
              </a:rPr>
              <a:t>– </a:t>
            </a:r>
            <a:r>
              <a:rPr lang="en-US" sz="1600" b="1" strike="noStrike" spc="-1" dirty="0">
                <a:solidFill>
                  <a:srgbClr val="0066B3"/>
                </a:solidFill>
                <a:latin typeface="Arial"/>
              </a:rPr>
              <a:t>Twist-3</a:t>
            </a:r>
            <a:endParaRPr lang="en-US" sz="1600" b="0" strike="noStrike" spc="-1" dirty="0">
              <a:latin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978D9B-3F12-0AAA-4E6D-16CF0CEEF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324" y="37803"/>
            <a:ext cx="3204747" cy="5383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4212BC-32E7-8215-B42A-8C10AD28F9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3272" y="56885"/>
            <a:ext cx="3278728" cy="2710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02E631-7345-73C1-DFEE-C15BC8F61B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3272" y="384215"/>
            <a:ext cx="678180" cy="1807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416BA3-E15F-C886-BF8A-C876AA28A4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2599" y="3627186"/>
            <a:ext cx="2716193" cy="14154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E305F0-C136-7AA8-5D18-3F716DE78B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59747" y="5074360"/>
            <a:ext cx="2916718" cy="15228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FA3F8DE-61A9-1ED0-F250-537B1183BC7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858" y="715842"/>
            <a:ext cx="3418100" cy="36865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F3EEC29-6E57-AB6A-0CA4-75C9AF49E0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52597" y="715842"/>
            <a:ext cx="3346516" cy="368653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ACE3C13-7EAF-722B-EE3F-9F424E539DF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57309" y="4147478"/>
            <a:ext cx="2520469" cy="27105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1D3811C-A7DD-327E-0F34-0D85A768FA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0820" y="5042603"/>
            <a:ext cx="1599637" cy="2939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C2BA34-BE99-0C26-2636-335FCCA315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67933" y="1393620"/>
            <a:ext cx="2068534" cy="3760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6788CDC-FC1A-41F0-1B46-7305D06A796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99114" y="1482559"/>
            <a:ext cx="2161656" cy="121434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5430D8D-3B02-C904-DE6E-67F1881B5F35}"/>
              </a:ext>
            </a:extLst>
          </p:cNvPr>
          <p:cNvCxnSpPr/>
          <p:nvPr/>
        </p:nvCxnSpPr>
        <p:spPr bwMode="auto">
          <a:xfrm>
            <a:off x="8913272" y="1921397"/>
            <a:ext cx="2742434" cy="7870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C0BA4CC-E4D6-2835-0878-89B8E46F283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86471" y="4657022"/>
            <a:ext cx="2468155" cy="1358984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84FD25B-16CA-F750-AAC8-B3D2B0A6EACA}"/>
              </a:ext>
            </a:extLst>
          </p:cNvPr>
          <p:cNvCxnSpPr>
            <a:cxnSpLocks/>
          </p:cNvCxnSpPr>
          <p:nvPr/>
        </p:nvCxnSpPr>
        <p:spPr bwMode="auto">
          <a:xfrm flipV="1">
            <a:off x="8115131" y="2951544"/>
            <a:ext cx="2916718" cy="21367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AE179CF4-E34E-6C3C-69C2-96AD24B17D8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01380" y="1712802"/>
            <a:ext cx="1888571" cy="41719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A0CC28D-2569-0903-C8A7-07EB675A4E2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04800" y="4141011"/>
            <a:ext cx="2627121" cy="271052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F02BA57-4F54-0177-12D5-963097BF976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2415" y="4439395"/>
            <a:ext cx="884837" cy="6002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5FFCE7-4F20-2589-84AE-9E1CC1E304F3}"/>
              </a:ext>
            </a:extLst>
          </p:cNvPr>
          <p:cNvSpPr txBox="1"/>
          <p:nvPr/>
        </p:nvSpPr>
        <p:spPr>
          <a:xfrm>
            <a:off x="7359067" y="664943"/>
            <a:ext cx="2282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DIS2026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76C4A-AB45-29AA-C065-D75F89A23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A2CD62B-86C2-BC63-54C6-F833E2575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304" y="33906"/>
            <a:ext cx="10363200" cy="1143000"/>
          </a:xfrm>
        </p:spPr>
        <p:txBody>
          <a:bodyPr/>
          <a:lstStyle/>
          <a:p>
            <a:pPr algn="ctr"/>
            <a:r>
              <a:rPr lang="en-US" dirty="0"/>
              <a:t>DVCS on p in D - Some 2d binning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4D12032-79FC-3A7E-C3FC-684806A11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12</a:t>
            </a:fld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0FB602-3ED8-77E6-DA55-623A593C709D}"/>
              </a:ext>
            </a:extLst>
          </p:cNvPr>
          <p:cNvGrpSpPr/>
          <p:nvPr/>
        </p:nvGrpSpPr>
        <p:grpSpPr>
          <a:xfrm>
            <a:off x="3631956" y="3885898"/>
            <a:ext cx="7719937" cy="2632638"/>
            <a:chOff x="2920756" y="4132696"/>
            <a:chExt cx="7719937" cy="2632638"/>
          </a:xfrm>
        </p:grpSpPr>
        <p:pic>
          <p:nvPicPr>
            <p:cNvPr id="7" name="Picture 6" descr="Chart, scatter chart&#10;&#10;AI-generated content may be incorrect.">
              <a:extLst>
                <a:ext uri="{FF2B5EF4-FFF2-40B4-BE49-F238E27FC236}">
                  <a16:creationId xmlns:a16="http://schemas.microsoft.com/office/drawing/2014/main" id="{44F3611F-197A-4F7C-498F-97BB9E8915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7545"/>
            <a:stretch>
              <a:fillRect/>
            </a:stretch>
          </p:blipFill>
          <p:spPr>
            <a:xfrm>
              <a:off x="2920756" y="4169356"/>
              <a:ext cx="2545875" cy="2595978"/>
            </a:xfrm>
            <a:prstGeom prst="rect">
              <a:avLst/>
            </a:prstGeom>
          </p:spPr>
        </p:pic>
        <p:pic>
          <p:nvPicPr>
            <p:cNvPr id="49" name="Picture 48" descr="Chart, scatter chart&#10;&#10;AI-generated content may be incorrect.">
              <a:extLst>
                <a:ext uri="{FF2B5EF4-FFF2-40B4-BE49-F238E27FC236}">
                  <a16:creationId xmlns:a16="http://schemas.microsoft.com/office/drawing/2014/main" id="{AAC57F7F-69BB-E75B-B786-35329E632E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8444"/>
            <a:stretch>
              <a:fillRect/>
            </a:stretch>
          </p:blipFill>
          <p:spPr>
            <a:xfrm>
              <a:off x="5486399" y="4132696"/>
              <a:ext cx="2590543" cy="2595977"/>
            </a:xfrm>
            <a:prstGeom prst="rect">
              <a:avLst/>
            </a:prstGeom>
          </p:spPr>
        </p:pic>
        <p:pic>
          <p:nvPicPr>
            <p:cNvPr id="3" name="Picture 2" descr="Chart, scatter chart&#10;&#10;AI-generated content may be incorrect.">
              <a:extLst>
                <a:ext uri="{FF2B5EF4-FFF2-40B4-BE49-F238E27FC236}">
                  <a16:creationId xmlns:a16="http://schemas.microsoft.com/office/drawing/2014/main" id="{BECDC3C6-FC4F-8801-722A-0948F365323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50401"/>
            <a:stretch>
              <a:fillRect/>
            </a:stretch>
          </p:blipFill>
          <p:spPr>
            <a:xfrm>
              <a:off x="7987880" y="4320075"/>
              <a:ext cx="2652813" cy="230769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6A14A354-15E4-4912-F620-4E99FACCE64B}"/>
              </a:ext>
            </a:extLst>
          </p:cNvPr>
          <p:cNvSpPr txBox="1"/>
          <p:nvPr/>
        </p:nvSpPr>
        <p:spPr>
          <a:xfrm>
            <a:off x="1198576" y="4354903"/>
            <a:ext cx="2336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KM15: free protons</a:t>
            </a:r>
          </a:p>
          <a:p>
            <a:r>
              <a:rPr lang="en-US" dirty="0"/>
              <a:t>RGC: protons in D</a:t>
            </a:r>
          </a:p>
        </p:txBody>
      </p:sp>
      <p:pic>
        <p:nvPicPr>
          <p:cNvPr id="16" name="Picture 15" descr="Chart, surface chart&#10;&#10;AI-generated content may be incorrect.">
            <a:extLst>
              <a:ext uri="{FF2B5EF4-FFF2-40B4-BE49-F238E27FC236}">
                <a16:creationId xmlns:a16="http://schemas.microsoft.com/office/drawing/2014/main" id="{2F9B3667-2BE1-9D3A-CC78-60DC30D929D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65171"/>
          <a:stretch>
            <a:fillRect/>
          </a:stretch>
        </p:blipFill>
        <p:spPr>
          <a:xfrm>
            <a:off x="9086835" y="1553591"/>
            <a:ext cx="2966873" cy="2036679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481529AA-DB86-1D0A-9F36-39DD4B71B2A5}"/>
              </a:ext>
            </a:extLst>
          </p:cNvPr>
          <p:cNvGrpSpPr/>
          <p:nvPr/>
        </p:nvGrpSpPr>
        <p:grpSpPr>
          <a:xfrm>
            <a:off x="462530" y="1103980"/>
            <a:ext cx="8158827" cy="2867890"/>
            <a:chOff x="318708" y="1405006"/>
            <a:chExt cx="8158827" cy="286789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E7B9484A-FA1D-2632-DABC-1C4AE772C4CF}"/>
                </a:ext>
              </a:extLst>
            </p:cNvPr>
            <p:cNvGrpSpPr/>
            <p:nvPr/>
          </p:nvGrpSpPr>
          <p:grpSpPr>
            <a:xfrm>
              <a:off x="318708" y="1854617"/>
              <a:ext cx="8051394" cy="2418279"/>
              <a:chOff x="405314" y="1350606"/>
              <a:chExt cx="8379802" cy="2418286"/>
            </a:xfrm>
          </p:grpSpPr>
          <p:pic>
            <p:nvPicPr>
              <p:cNvPr id="4" name="Picture 3" descr="Chart, line chart&#10;&#10;AI-generated content may be incorrect.">
                <a:extLst>
                  <a:ext uri="{FF2B5EF4-FFF2-40B4-BE49-F238E27FC236}">
                    <a16:creationId xmlns:a16="http://schemas.microsoft.com/office/drawing/2014/main" id="{24F56C35-EEBE-D018-73FD-ADD2CAD728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022405" y="1374706"/>
                <a:ext cx="2878073" cy="2340181"/>
              </a:xfrm>
              <a:prstGeom prst="rect">
                <a:avLst/>
              </a:prstGeom>
            </p:spPr>
          </p:pic>
          <p:pic>
            <p:nvPicPr>
              <p:cNvPr id="5" name="Picture 4" descr="Chart, line chart&#10;&#10;AI-generated content may be incorrect.">
                <a:extLst>
                  <a:ext uri="{FF2B5EF4-FFF2-40B4-BE49-F238E27FC236}">
                    <a16:creationId xmlns:a16="http://schemas.microsoft.com/office/drawing/2014/main" id="{9BDAAD9B-B261-E396-6D14-FC59C1E6E1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05314" y="1411559"/>
                <a:ext cx="2859487" cy="2357333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31FE9BD-C2CA-B7AF-3113-8AD2375699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900478" y="1350606"/>
                <a:ext cx="2884638" cy="2314746"/>
              </a:xfrm>
              <a:prstGeom prst="rect">
                <a:avLst/>
              </a:prstGeom>
            </p:spPr>
          </p:pic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1C2CAAA-3D5E-C4F0-B96B-1AB3CA009037}"/>
                </a:ext>
              </a:extLst>
            </p:cNvPr>
            <p:cNvGrpSpPr/>
            <p:nvPr/>
          </p:nvGrpSpPr>
          <p:grpSpPr>
            <a:xfrm>
              <a:off x="600482" y="1405006"/>
              <a:ext cx="7877053" cy="394267"/>
              <a:chOff x="781018" y="1095640"/>
              <a:chExt cx="7807570" cy="394267"/>
            </a:xfrm>
          </p:grpSpPr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949594D2-DBC2-015E-E35E-2D078905D4E0}"/>
                  </a:ext>
                </a:extLst>
              </p:cNvPr>
              <p:cNvCxnSpPr/>
              <p:nvPr/>
            </p:nvCxnSpPr>
            <p:spPr>
              <a:xfrm>
                <a:off x="781018" y="1489907"/>
                <a:ext cx="7793501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F42EA2F-1CE6-0364-C665-69921C69D2A5}"/>
                  </a:ext>
                </a:extLst>
              </p:cNvPr>
              <p:cNvSpPr txBox="1"/>
              <p:nvPr/>
            </p:nvSpPr>
            <p:spPr>
              <a:xfrm>
                <a:off x="8103252" y="1095640"/>
                <a:ext cx="4853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-t</a:t>
                </a:r>
                <a:endParaRPr lang="en-US" baseline="30000" dirty="0"/>
              </a:p>
            </p:txBody>
          </p: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3E8CF57-3899-CA18-838F-6D4A8F551F4D}"/>
              </a:ext>
            </a:extLst>
          </p:cNvPr>
          <p:cNvSpPr txBox="1"/>
          <p:nvPr/>
        </p:nvSpPr>
        <p:spPr>
          <a:xfrm>
            <a:off x="462530" y="5001234"/>
            <a:ext cx="25145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Courtesy </a:t>
            </a:r>
            <a:r>
              <a:rPr lang="en-US" sz="1600" dirty="0" err="1"/>
              <a:t>Noëmie</a:t>
            </a:r>
            <a:r>
              <a:rPr lang="en-US" sz="1600" dirty="0"/>
              <a:t> </a:t>
            </a:r>
            <a:r>
              <a:rPr lang="en-US" sz="1600" dirty="0" err="1"/>
              <a:t>Pilleux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6016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2760D-C834-D457-7688-DA51EF2AB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618" y="61125"/>
            <a:ext cx="5977218" cy="1143000"/>
          </a:xfrm>
        </p:spPr>
        <p:txBody>
          <a:bodyPr/>
          <a:lstStyle/>
          <a:p>
            <a:r>
              <a:rPr lang="en-US" dirty="0"/>
              <a:t>TSA in </a:t>
            </a:r>
            <a:r>
              <a:rPr lang="en-US" dirty="0" err="1"/>
              <a:t>Timelike</a:t>
            </a:r>
            <a:r>
              <a:rPr lang="en-US" dirty="0"/>
              <a:t> DVCS</a:t>
            </a:r>
          </a:p>
        </p:txBody>
      </p:sp>
      <p:pic>
        <p:nvPicPr>
          <p:cNvPr id="3" name="Picture 2" descr="A table with text and numbers&#10;&#10;Description automatically generated">
            <a:extLst>
              <a:ext uri="{FF2B5EF4-FFF2-40B4-BE49-F238E27FC236}">
                <a16:creationId xmlns:a16="http://schemas.microsoft.com/office/drawing/2014/main" id="{F66CF060-03EB-D6B5-F7B2-7B0BFFAEF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5300787"/>
            <a:ext cx="4005655" cy="1381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36C82E0-4194-8F08-EBC4-180A8539EF40}"/>
              </a:ext>
            </a:extLst>
          </p:cNvPr>
          <p:cNvSpPr txBox="1"/>
          <p:nvPr/>
        </p:nvSpPr>
        <p:spPr>
          <a:xfrm>
            <a:off x="7708185" y="5018192"/>
            <a:ext cx="437586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cs typeface="Calibri"/>
              </a:rPr>
              <a:t>Summer22: </a:t>
            </a:r>
            <a:r>
              <a:rPr lang="en-US" dirty="0" err="1">
                <a:cs typeface="Calibri"/>
              </a:rPr>
              <a:t>approx</a:t>
            </a:r>
            <a:r>
              <a:rPr lang="en-US" dirty="0">
                <a:cs typeface="Calibri"/>
              </a:rPr>
              <a:t> 4mC accumulated charge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Full RGC dataset scaled to 13.06mC accumulated charge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Additional PAC days includes 20 additional days on NH3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Summer 2022 statistics too low for </a:t>
            </a:r>
            <a:r>
              <a:rPr lang="en-US" dirty="0" err="1">
                <a:ea typeface="Calibri"/>
                <a:cs typeface="Calibri"/>
              </a:rPr>
              <a:t>multidimentional</a:t>
            </a:r>
            <a:r>
              <a:rPr lang="en-US" dirty="0">
                <a:ea typeface="Calibri"/>
                <a:cs typeface="Calibri"/>
              </a:rPr>
              <a:t> binned analysis, but more statistics can allow for this for a better understanding of shape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07FF18-89F2-55A7-2E19-F08A94A8E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750" y="1128656"/>
            <a:ext cx="7588250" cy="37706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1DBA6-D80D-BF66-2CD2-EFD763096F7E}"/>
              </a:ext>
            </a:extLst>
          </p:cNvPr>
          <p:cNvSpPr txBox="1"/>
          <p:nvPr/>
        </p:nvSpPr>
        <p:spPr>
          <a:xfrm>
            <a:off x="8130" y="4427631"/>
            <a:ext cx="4095976" cy="19851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Dilution factor = 34%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Fiducial cuts as defined in RGA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All final state particles in the forward detector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a typeface="+mn-lt"/>
                <a:cs typeface="+mn-lt"/>
              </a:rPr>
              <a:t>2500 events pass cuts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Statistical errors dominate systematic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Statistical errors too large to extract meaningful TSA at present</a:t>
            </a:r>
          </a:p>
        </p:txBody>
      </p:sp>
      <p:pic>
        <p:nvPicPr>
          <p:cNvPr id="13" name="Picture 12" descr="A graph of different colored lines&#10;&#10;Description automatically generated">
            <a:extLst>
              <a:ext uri="{FF2B5EF4-FFF2-40B4-BE49-F238E27FC236}">
                <a16:creationId xmlns:a16="http://schemas.microsoft.com/office/drawing/2014/main" id="{69D6A8A8-AD74-062A-33F1-E73AEE81DF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3618" y="1134565"/>
            <a:ext cx="4623625" cy="30231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4E960F-EE9D-4904-8637-5209FB540144}"/>
              </a:ext>
            </a:extLst>
          </p:cNvPr>
          <p:cNvSpPr txBox="1"/>
          <p:nvPr/>
        </p:nvSpPr>
        <p:spPr>
          <a:xfrm>
            <a:off x="7358455" y="558574"/>
            <a:ext cx="4826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Courtesy Kaleigh Gates</a:t>
            </a:r>
          </a:p>
        </p:txBody>
      </p:sp>
    </p:spTree>
    <p:extLst>
      <p:ext uri="{BB962C8B-B14F-4D97-AF65-F5344CB8AC3E}">
        <p14:creationId xmlns:p14="http://schemas.microsoft.com/office/powerpoint/2010/main" val="2257825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FA72A-7154-4849-AE17-FE0737B81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813DAB-FC99-315D-BCC2-20D46B538A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50693" y="865256"/>
            <a:ext cx="3181682" cy="233571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82BB0462-6D1C-667B-6821-54ABBE84DA36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654644" y="43454"/>
                <a:ext cx="10953307" cy="863991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US" dirty="0"/>
                  <a:t> polarization in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𝑒𝑝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m:rPr>
                        <m:sty m:val="p"/>
                      </m:rPr>
                      <a:rPr lang="en-US">
                        <a:latin typeface="Cambria Math" panose="02040503050406030204" pitchFamily="18" charset="0"/>
                      </a:rPr>
                      <m:t>Λ</m:t>
                    </m:r>
                    <m:r>
                      <a:rPr lang="en-US" b="0" i="0" smtClean="0">
                        <a:latin typeface="Cambria Math" panose="02040503050406030204" pitchFamily="18" charset="0"/>
                      </a:rPr>
                      <m:t> −</m:t>
                    </m:r>
                    <m:r>
                      <m:rPr>
                        <m:sty m:val="p"/>
                      </m:rPr>
                      <a:rPr lang="en-US" b="0" i="0" smtClean="0">
                        <a:latin typeface="Cambria Math" panose="02040503050406030204" pitchFamily="18" charset="0"/>
                      </a:rPr>
                      <m:t>Li</m:t>
                    </m:r>
                    <m:r>
                      <a:rPr lang="en-US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b="0" i="0" smtClean="0">
                        <a:latin typeface="Cambria Math" panose="02040503050406030204" pitchFamily="18" charset="0"/>
                      </a:rPr>
                      <m:t>Xu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82BB0462-6D1C-667B-6821-54ABBE84DA3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654644" y="43454"/>
                <a:ext cx="10953307" cy="863991"/>
              </a:xfrm>
              <a:blipFill>
                <a:blip r:embed="rId4"/>
                <a:stretch>
                  <a:fillRect t="-8696" b="-275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37D04-D870-F61C-7DFE-812EC14EE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295DD-409D-7448-AC1C-2266D10A98C5}" type="slidenum">
              <a:rPr lang="en-CN" sz="1600" smtClean="0"/>
              <a:t>14</a:t>
            </a:fld>
            <a:endParaRPr lang="en-CN" sz="1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8E4225-740E-8999-8AF3-59832096587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54644" y="1032109"/>
                <a:ext cx="7497237" cy="5580507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US" sz="2200" dirty="0"/>
                  <a:t>Motivation: </a:t>
                </a:r>
                <a:r>
                  <a:rPr lang="en-US" sz="2000" dirty="0"/>
                  <a:t>Probe the origin of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US" sz="2000" dirty="0"/>
                  <a:t> transverse polarization</a:t>
                </a:r>
              </a:p>
              <a:p>
                <a:r>
                  <a:rPr lang="en-US" altLang="zh-CN" sz="2200" dirty="0"/>
                  <a:t>Approach: </a:t>
                </a:r>
                <a:r>
                  <a:rPr lang="en-US" altLang="zh-CN" sz="2000" dirty="0"/>
                  <a:t>Use a longitudinally polarized NH</a:t>
                </a:r>
                <a:r>
                  <a:rPr lang="en-US" altLang="zh-CN" sz="2000" baseline="-25000" dirty="0"/>
                  <a:t>3</a:t>
                </a:r>
                <a:r>
                  <a:rPr lang="en-US" altLang="zh-CN" sz="2000" dirty="0"/>
                  <a:t> target to study the spin transfer in the exclusive process</a:t>
                </a:r>
              </a:p>
              <a:p>
                <a:r>
                  <a:rPr lang="en-US" altLang="zh-CN" sz="2200" dirty="0"/>
                  <a:t>Analysis status</a:t>
                </a:r>
              </a:p>
              <a:p>
                <a:pPr lvl="1"/>
                <a:r>
                  <a:rPr lang="en-US" sz="2000" dirty="0"/>
                  <a:t>Event selection</a:t>
                </a:r>
                <a:endParaRPr lang="en-CN" sz="2000" dirty="0"/>
              </a:p>
              <a:p>
                <a:pPr lvl="2"/>
                <a:r>
                  <a:rPr lang="en-CN" dirty="0"/>
                  <a:t>Final states: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en-CN" dirty="0"/>
                  <a:t>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not required</a:t>
                </a:r>
                <a:r>
                  <a:rPr lang="en-CN" dirty="0"/>
                  <a:t>)</a:t>
                </a:r>
              </a:p>
              <a:p>
                <a:pPr lvl="2"/>
                <a:r>
                  <a:rPr lang="en-CN" dirty="0"/>
                  <a:t>Apply PID and fiducial selections, and exclusivity selections (e.g. </a:t>
                </a:r>
                <a14:m>
                  <m:oMath xmlns:m="http://schemas.openxmlformats.org/officeDocument/2006/math">
                    <m:r>
                      <a:rPr lang="en-US" altLang="zh-CN">
                        <a:latin typeface="Cambria Math" panose="02040503050406030204" pitchFamily="18" charset="0"/>
                      </a:rPr>
                      <m:t>−0</m:t>
                    </m:r>
                    <m:r>
                      <a:rPr lang="en-US">
                        <a:latin typeface="Cambria Math" panose="02040503050406030204" pitchFamily="18" charset="0"/>
                      </a:rPr>
                      <m:t>.02&lt;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𝑋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&lt;</m:t>
                    </m:r>
                    <m:r>
                      <a:rPr lang="en-US" altLang="zh-CN" i="1">
                        <a:latin typeface="Cambria Math" panose="02040503050406030204" pitchFamily="18" charset="0"/>
                      </a:rPr>
                      <m:t>0.06</m:t>
                    </m:r>
                    <m:r>
                      <a:rPr lang="zh-CN" altLang="en-US" i="1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altLang="zh-CN">
                        <a:latin typeface="Cambria Math" panose="02040503050406030204" pitchFamily="18" charset="0"/>
                      </a:rPr>
                      <m:t>Ge</m:t>
                    </m:r>
                    <m:sSup>
                      <m:sSupPr>
                        <m:ctrlPr>
                          <a:rPr lang="en-US" altLang="zh-C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altLang="zh-CN">
                            <a:latin typeface="Cambria Math" panose="02040503050406030204" pitchFamily="18" charset="0"/>
                          </a:rPr>
                          <m:t>V</m:t>
                        </m:r>
                      </m:e>
                      <m:sup>
                        <m:r>
                          <a:rPr lang="en-US" altLang="zh-CN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CN" dirty="0"/>
                  <a:t> for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𝑒𝑝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𝑝𝑋</m:t>
                    </m:r>
                  </m:oMath>
                </a14:m>
                <a:r>
                  <a:rPr lang="en-CN" dirty="0"/>
                  <a:t>)</a:t>
                </a: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2000" b="0" i="0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US" altLang="zh-CN" sz="2000" dirty="0"/>
                  <a:t> signal extraction</a:t>
                </a:r>
              </a:p>
              <a:p>
                <a:pPr lvl="2"/>
                <a:r>
                  <a:rPr lang="en-US" altLang="zh-CN" dirty="0"/>
                  <a:t>Perform the template fit to the </a:t>
                </a:r>
                <a:r>
                  <a:rPr lang="en-US" dirty="0"/>
                  <a:t>missing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𝑋</m:t>
                        </m:r>
                      </m:sub>
                    </m:sSub>
                  </m:oMath>
                </a14:m>
                <a:r>
                  <a:rPr lang="en-US" dirty="0"/>
                  <a:t> for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𝑒𝑝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𝑋</m:t>
                    </m:r>
                  </m:oMath>
                </a14:m>
                <a:endParaRPr lang="en-US" altLang="zh-CN" dirty="0"/>
              </a:p>
              <a:p>
                <a:pPr lvl="2"/>
                <a:r>
                  <a:rPr lang="en-US" altLang="zh-CN" dirty="0"/>
                  <a:t>Backgrounds: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altLang="zh-CN" b="0" i="0" smtClean="0">
                            <a:latin typeface="Cambria Math" panose="02040503050406030204" pitchFamily="18" charset="0"/>
                          </a:rPr>
                          <m:t>Σ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r>
                  <a:rPr lang="en-US" altLang="zh-CN" dirty="0"/>
                  <a:t> channel,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sSup>
                      <m:sSupPr>
                        <m:ctrlPr>
                          <a:rPr lang="en-US" altLang="zh-CN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en-US" altLang="zh-CN" dirty="0"/>
                  <a:t> with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en-US" altLang="zh-CN" dirty="0"/>
                  <a:t> misidentified 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en-US" altLang="zh-CN" dirty="0"/>
                  <a:t>, target background (modeled using C data)</a:t>
                </a:r>
              </a:p>
              <a:p>
                <a:r>
                  <a:rPr lang="en-US" altLang="zh-CN" sz="2200" dirty="0"/>
                  <a:t>Next to do</a:t>
                </a:r>
              </a:p>
              <a:p>
                <a:pPr lvl="1"/>
                <a:r>
                  <a:rPr lang="en-US" altLang="zh-CN" sz="2000" dirty="0"/>
                  <a:t>Extract the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2000" b="0" i="0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US" altLang="zh-CN" sz="2000" dirty="0"/>
                  <a:t> yield in each kinematic bin</a:t>
                </a:r>
              </a:p>
              <a:p>
                <a:pPr lvl="1"/>
                <a:r>
                  <a:rPr lang="en-US" altLang="zh-CN" sz="2000" dirty="0"/>
                  <a:t>Determine the acceptance correction</a:t>
                </a:r>
              </a:p>
              <a:p>
                <a:pPr lvl="1"/>
                <a:r>
                  <a:rPr lang="en-US" altLang="zh-CN" sz="2000" dirty="0"/>
                  <a:t>Extract the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2000" b="0" i="0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US" altLang="zh-CN" sz="2000" dirty="0"/>
                  <a:t> polarization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8E4225-740E-8999-8AF3-59832096587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4644" y="1032109"/>
                <a:ext cx="7497237" cy="5580507"/>
              </a:xfrm>
              <a:blipFill>
                <a:blip r:embed="rId5"/>
                <a:stretch>
                  <a:fillRect l="-508" t="-11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B35E45C6-1AFB-99CA-FCBA-E8D3F2463F5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241675" y="3708780"/>
            <a:ext cx="3199717" cy="232518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0168541-9BD4-30F5-ED74-3FDDE6DEFE19}"/>
                  </a:ext>
                </a:extLst>
              </p:cNvPr>
              <p:cNvSpPr txBox="1"/>
              <p:nvPr/>
            </p:nvSpPr>
            <p:spPr>
              <a:xfrm>
                <a:off x="8171543" y="3134041"/>
                <a:ext cx="3434572" cy="3731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Sup>
                      <m:sSubSupPr>
                        <m:ctrlPr>
                          <a:rPr lang="en-US" sz="18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sub>
                      <m:sup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US" sz="1800" dirty="0"/>
                  <a:t> for missing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en-CN" dirty="0"/>
                  <a:t> </a:t>
                </a:r>
                <a14:m>
                  <m:oMath xmlns:m="http://schemas.openxmlformats.org/officeDocument/2006/math">
                    <m:r>
                      <a:rPr lang="en-US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𝑒𝑝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𝑝𝑋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CN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0168541-9BD4-30F5-ED74-3FDDE6DEFE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1543" y="3134041"/>
                <a:ext cx="3434572" cy="373179"/>
              </a:xfrm>
              <a:prstGeom prst="rect">
                <a:avLst/>
              </a:prstGeom>
              <a:blipFill>
                <a:blip r:embed="rId7"/>
                <a:stretch>
                  <a:fillRect t="-6667" b="-26667"/>
                </a:stretch>
              </a:blipFill>
            </p:spPr>
            <p:txBody>
              <a:bodyPr/>
              <a:lstStyle/>
              <a:p>
                <a:r>
                  <a:rPr lang="en-CN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49C1070-2695-8C1D-765B-9547333B3EE5}"/>
                  </a:ext>
                </a:extLst>
              </p:cNvPr>
              <p:cNvSpPr txBox="1"/>
              <p:nvPr/>
            </p:nvSpPr>
            <p:spPr>
              <a:xfrm>
                <a:off x="8392857" y="5972940"/>
                <a:ext cx="3218458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1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sub>
                    </m:sSub>
                  </m:oMath>
                </a14:m>
                <a:r>
                  <a:rPr lang="en-US" sz="1800" dirty="0"/>
                  <a:t> for missing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b="0" i="0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CN" dirty="0"/>
                  <a:t> </a:t>
                </a:r>
                <a14:m>
                  <m:oMath xmlns:m="http://schemas.openxmlformats.org/officeDocument/2006/math">
                    <m:r>
                      <a:rPr lang="en-US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𝑒𝑝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𝑒</m:t>
                    </m:r>
                    <m:sSup>
                      <m:sSupPr>
                        <m:ctrlPr>
                          <a:rPr lang="en-US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p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CN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49C1070-2695-8C1D-765B-9547333B3E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2857" y="5972940"/>
                <a:ext cx="3218458" cy="369332"/>
              </a:xfrm>
              <a:prstGeom prst="rect">
                <a:avLst/>
              </a:prstGeom>
              <a:blipFill>
                <a:blip r:embed="rId8"/>
                <a:stretch>
                  <a:fillRect t="-6667" b="-26667"/>
                </a:stretch>
              </a:blipFill>
            </p:spPr>
            <p:txBody>
              <a:bodyPr/>
              <a:lstStyle/>
              <a:p>
                <a:r>
                  <a:rPr lang="en-CN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F9C78F9-2CD5-A068-BEC7-3ECA090CC6CA}"/>
              </a:ext>
            </a:extLst>
          </p:cNvPr>
          <p:cNvCxnSpPr/>
          <p:nvPr/>
        </p:nvCxnSpPr>
        <p:spPr>
          <a:xfrm>
            <a:off x="9862459" y="976942"/>
            <a:ext cx="0" cy="190777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813ED68-D1DC-61A6-0457-4F77FB5026AF}"/>
              </a:ext>
            </a:extLst>
          </p:cNvPr>
          <p:cNvCxnSpPr/>
          <p:nvPr/>
        </p:nvCxnSpPr>
        <p:spPr>
          <a:xfrm>
            <a:off x="10384973" y="976942"/>
            <a:ext cx="0" cy="190777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48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875B414-9970-61CA-143B-FCE64A11B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48" y="251239"/>
            <a:ext cx="11504904" cy="484748"/>
          </a:xfrm>
        </p:spPr>
        <p:txBody>
          <a:bodyPr/>
          <a:lstStyle/>
          <a:p>
            <a:r>
              <a:rPr lang="en-US"/>
              <a:t>Five year look ahead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5D1810-250C-F22C-671A-F66BBF043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097" y="-5817"/>
            <a:ext cx="11521440" cy="68638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DC8007B-B21B-F463-E7B9-B2D53216892C}"/>
              </a:ext>
            </a:extLst>
          </p:cNvPr>
          <p:cNvSpPr/>
          <p:nvPr/>
        </p:nvSpPr>
        <p:spPr>
          <a:xfrm>
            <a:off x="5816009" y="1362692"/>
            <a:ext cx="159489" cy="180753"/>
          </a:xfrm>
          <a:prstGeom prst="rect">
            <a:avLst/>
          </a:prstGeom>
          <a:solidFill>
            <a:srgbClr val="FF1F21"/>
          </a:solidFill>
          <a:ln>
            <a:solidFill>
              <a:schemeClr val="accent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5720" tIns="45720" rIns="4572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734F446-6386-5B38-EA67-A4BD83D1B780}"/>
              </a:ext>
            </a:extLst>
          </p:cNvPr>
          <p:cNvSpPr/>
          <p:nvPr/>
        </p:nvSpPr>
        <p:spPr>
          <a:xfrm>
            <a:off x="5721178" y="1531088"/>
            <a:ext cx="254320" cy="223571"/>
          </a:xfrm>
          <a:prstGeom prst="rect">
            <a:avLst/>
          </a:prstGeom>
          <a:solidFill>
            <a:srgbClr val="E3E3E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5720" tIns="45720" rIns="4572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AC8168-0F3C-33FD-7789-D03F3BF6E88E}"/>
              </a:ext>
            </a:extLst>
          </p:cNvPr>
          <p:cNvSpPr txBox="1"/>
          <p:nvPr/>
        </p:nvSpPr>
        <p:spPr>
          <a:xfrm rot="519674">
            <a:off x="7101446" y="1747720"/>
            <a:ext cx="306430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1600" dirty="0"/>
              <a:t>FY28 and Beyond Are Tentative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884A081-CCA0-D7CA-9C9C-E970DCDBEC5D}"/>
              </a:ext>
            </a:extLst>
          </p:cNvPr>
          <p:cNvCxnSpPr>
            <a:cxnSpLocks/>
          </p:cNvCxnSpPr>
          <p:nvPr/>
        </p:nvCxnSpPr>
        <p:spPr bwMode="auto">
          <a:xfrm flipV="1">
            <a:off x="6585995" y="2083443"/>
            <a:ext cx="509286" cy="686323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9314DE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83D1D6A-708D-62C9-E838-168286F7C976}"/>
              </a:ext>
            </a:extLst>
          </p:cNvPr>
          <p:cNvSpPr txBox="1"/>
          <p:nvPr/>
        </p:nvSpPr>
        <p:spPr>
          <a:xfrm>
            <a:off x="3921315" y="2615878"/>
            <a:ext cx="3599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The Future: RG-C coming back,     + RG-G</a:t>
            </a:r>
          </a:p>
        </p:txBody>
      </p:sp>
    </p:spTree>
    <p:extLst>
      <p:ext uri="{BB962C8B-B14F-4D97-AF65-F5344CB8AC3E}">
        <p14:creationId xmlns:p14="http://schemas.microsoft.com/office/powerpoint/2010/main" val="1049444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6CDFA9-428C-1E73-8C2E-273D5079D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333" y="-391169"/>
            <a:ext cx="9887497" cy="76403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C3B7D5-76FC-4406-F067-BB30C3988A0E}"/>
              </a:ext>
            </a:extLst>
          </p:cNvPr>
          <p:cNvSpPr txBox="1"/>
          <p:nvPr/>
        </p:nvSpPr>
        <p:spPr>
          <a:xfrm>
            <a:off x="1710834" y="-11577"/>
            <a:ext cx="1263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Status: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4D7933-907B-6D47-E9EE-775AA47371F6}"/>
              </a:ext>
            </a:extLst>
          </p:cNvPr>
          <p:cNvSpPr txBox="1"/>
          <p:nvPr/>
        </p:nvSpPr>
        <p:spPr>
          <a:xfrm>
            <a:off x="324091" y="544010"/>
            <a:ext cx="19908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Presently “mothballed”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Some minor modifications, extensive testing =&gt; re-installation</a:t>
            </a:r>
          </a:p>
        </p:txBody>
      </p:sp>
    </p:spTree>
    <p:extLst>
      <p:ext uri="{BB962C8B-B14F-4D97-AF65-F5344CB8AC3E}">
        <p14:creationId xmlns:p14="http://schemas.microsoft.com/office/powerpoint/2010/main" val="1033371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A268C-0A28-15E8-929A-7772A31CF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649"/>
            <a:ext cx="10363200" cy="1143000"/>
          </a:xfrm>
        </p:spPr>
        <p:txBody>
          <a:bodyPr/>
          <a:lstStyle/>
          <a:p>
            <a:r>
              <a:rPr lang="en-US" dirty="0"/>
              <a:t>Target performance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6A030-5A01-1AF4-6AC5-CDEC69273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52941"/>
            <a:ext cx="5792355" cy="388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5C7AD7-61FC-2631-A8C6-055E3B8BB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5400" y="2522735"/>
            <a:ext cx="6781799" cy="39164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92747E-9D5E-C8ED-8342-FAB823294409}"/>
              </a:ext>
            </a:extLst>
          </p:cNvPr>
          <p:cNvSpPr txBox="1"/>
          <p:nvPr/>
        </p:nvSpPr>
        <p:spPr>
          <a:xfrm>
            <a:off x="1676400" y="1689289"/>
            <a:ext cx="21336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1800" dirty="0"/>
              <a:t>PROTON (NH</a:t>
            </a:r>
            <a:r>
              <a:rPr lang="en-US" sz="1800" baseline="-25000" dirty="0"/>
              <a:t>3</a:t>
            </a:r>
            <a:r>
              <a:rPr lang="en-US" sz="1800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D33333-2390-1B18-70D6-5C8A5839B6CB}"/>
              </a:ext>
            </a:extLst>
          </p:cNvPr>
          <p:cNvSpPr txBox="1"/>
          <p:nvPr/>
        </p:nvSpPr>
        <p:spPr>
          <a:xfrm>
            <a:off x="7543800" y="1689289"/>
            <a:ext cx="2411071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1800" dirty="0"/>
              <a:t>DEUTERON (ND</a:t>
            </a:r>
            <a:r>
              <a:rPr lang="en-US" sz="1800" baseline="-25000" dirty="0"/>
              <a:t>3</a:t>
            </a:r>
            <a:r>
              <a:rPr lang="en-US" sz="1800" dirty="0"/>
              <a:t>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140D3B-E6DC-1FA5-B5AF-FE5BC46A9E92}"/>
              </a:ext>
            </a:extLst>
          </p:cNvPr>
          <p:cNvCxnSpPr>
            <a:cxnSpLocks/>
          </p:cNvCxnSpPr>
          <p:nvPr/>
        </p:nvCxnSpPr>
        <p:spPr bwMode="auto">
          <a:xfrm>
            <a:off x="617157" y="4701729"/>
            <a:ext cx="444167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A95D45C-E164-D9EA-3297-7579BF896F2A}"/>
              </a:ext>
            </a:extLst>
          </p:cNvPr>
          <p:cNvCxnSpPr>
            <a:cxnSpLocks/>
          </p:cNvCxnSpPr>
          <p:nvPr/>
        </p:nvCxnSpPr>
        <p:spPr bwMode="auto">
          <a:xfrm>
            <a:off x="5836856" y="46875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854CB6-4EB0-7884-1FC6-BB6C10DE5FC9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3954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536450C-8C0E-DEBC-BA36-24D2A3E436FD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9796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737C74-EA6A-B405-32A3-EA67EC1970C5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2684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167869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6AC14-C59A-7C49-2254-117095A19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8600" y="-320824"/>
            <a:ext cx="10363200" cy="1143000"/>
          </a:xfrm>
        </p:spPr>
        <p:txBody>
          <a:bodyPr/>
          <a:lstStyle/>
          <a:p>
            <a:r>
              <a:rPr lang="en-US" dirty="0"/>
              <a:t>Target Status and Prospect for 2027-8</a:t>
            </a:r>
          </a:p>
        </p:txBody>
      </p: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696D953F-2FA8-F680-3F7B-40766978E09E}"/>
              </a:ext>
            </a:extLst>
          </p:cNvPr>
          <p:cNvSpPr>
            <a:spLocks noGrp="1"/>
          </p:cNvSpPr>
          <p:nvPr>
            <p:ph type="chart" sz="half" idx="1"/>
          </p:nvPr>
        </p:nvSpPr>
        <p:spPr>
          <a:xfrm>
            <a:off x="457198" y="1136469"/>
            <a:ext cx="5537200" cy="5221458"/>
          </a:xfrm>
        </p:spPr>
        <p:txBody>
          <a:bodyPr/>
          <a:lstStyle/>
          <a:p>
            <a:r>
              <a:rPr lang="en-US" sz="1800" dirty="0"/>
              <a:t>Polarized target has performed well with a few exceptions:</a:t>
            </a:r>
          </a:p>
          <a:p>
            <a:pPr lvl="1"/>
            <a:r>
              <a:rPr lang="en-US" sz="1400" dirty="0"/>
              <a:t>Initial polarization of some material was very low </a:t>
            </a:r>
          </a:p>
          <a:p>
            <a:pPr lvl="1"/>
            <a:r>
              <a:rPr lang="en-US" sz="1400" dirty="0"/>
              <a:t>Some material was rather old and of unknown quality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=&gt; Need new material, better irradiation facility, ability to test polarizability on location - SEE </a:t>
            </a:r>
            <a:r>
              <a:rPr lang="en-US" sz="1400" dirty="0">
                <a:sym typeface="Wingdings" pitchFamily="2" charset="2"/>
              </a:rPr>
              <a:t></a:t>
            </a:r>
            <a:endParaRPr lang="en-US" sz="1400" dirty="0"/>
          </a:p>
          <a:p>
            <a:pPr lvl="1"/>
            <a:endParaRPr lang="en-US" sz="1400" dirty="0"/>
          </a:p>
          <a:p>
            <a:r>
              <a:rPr lang="en-US" sz="1800" dirty="0"/>
              <a:t>Target is in storage and can be reused with few to no modifications (remove mothballs and test all components). Present Plan: Summer/Fall 2027</a:t>
            </a:r>
          </a:p>
          <a:p>
            <a:r>
              <a:rPr lang="en-US" sz="1800" dirty="0"/>
              <a:t>Will work for both RG-C and RG-G (just replace NH</a:t>
            </a:r>
            <a:r>
              <a:rPr lang="en-US" sz="1800" baseline="-25000" dirty="0"/>
              <a:t>3</a:t>
            </a:r>
            <a:r>
              <a:rPr lang="en-US" sz="1800" dirty="0"/>
              <a:t>/ND</a:t>
            </a:r>
            <a:r>
              <a:rPr lang="en-US" sz="1800" baseline="-25000" dirty="0"/>
              <a:t>3</a:t>
            </a:r>
            <a:r>
              <a:rPr lang="en-US" sz="1800" dirty="0"/>
              <a:t> cells with </a:t>
            </a:r>
            <a:r>
              <a:rPr lang="en-US" sz="1800" baseline="30000" dirty="0"/>
              <a:t>7</a:t>
            </a:r>
            <a:r>
              <a:rPr lang="en-US" sz="1800" dirty="0"/>
              <a:t>LiD)</a:t>
            </a:r>
          </a:p>
          <a:p>
            <a:r>
              <a:rPr lang="en-US" sz="1800" dirty="0" err="1"/>
              <a:t>LiD</a:t>
            </a:r>
            <a:r>
              <a:rPr lang="en-US" sz="1800" dirty="0"/>
              <a:t>: Tsuneo </a:t>
            </a:r>
            <a:r>
              <a:rPr lang="en-US" sz="1800" dirty="0" err="1"/>
              <a:t>Kageya</a:t>
            </a:r>
            <a:r>
              <a:rPr lang="en-US" sz="1800" dirty="0"/>
              <a:t> (pol. Fusion project) + new staff scientist Hao Lu</a:t>
            </a:r>
          </a:p>
          <a:p>
            <a:r>
              <a:rPr lang="en-US" sz="1800" b="1" dirty="0"/>
              <a:t>See talk by Chris Keith earlier this afternoon</a:t>
            </a:r>
          </a:p>
          <a:p>
            <a:r>
              <a:rPr lang="en-US" sz="1800" dirty="0"/>
              <a:t>Will need ERR in 2027 to run in 2028</a:t>
            </a: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D4DFFE-3B21-7F82-EE94-E6DC7602BBD4}"/>
              </a:ext>
            </a:extLst>
          </p:cNvPr>
          <p:cNvSpPr txBox="1"/>
          <p:nvPr/>
        </p:nvSpPr>
        <p:spPr>
          <a:xfrm>
            <a:off x="6197602" y="790028"/>
            <a:ext cx="6033164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Proxima Nova Rg" panose="02000506030000020004" pitchFamily="2" charset="0"/>
              </a:rPr>
              <a:t>Irradiation: UITF?</a:t>
            </a:r>
          </a:p>
          <a:p>
            <a:r>
              <a:rPr lang="en-US" sz="1600" dirty="0">
                <a:latin typeface="Proxima Nova Rg" panose="02000506030000020004" pitchFamily="2" charset="0"/>
              </a:rPr>
              <a:t>Irradiate target materials with 1-10 µA electrons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Variable temperature cryostat and sample holder: Target Group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Helium transfer line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87C299-DEE1-E4D5-7D69-B4AC663EE25A}"/>
              </a:ext>
            </a:extLst>
          </p:cNvPr>
          <p:cNvSpPr txBox="1"/>
          <p:nvPr/>
        </p:nvSpPr>
        <p:spPr>
          <a:xfrm>
            <a:off x="8076705" y="2682790"/>
            <a:ext cx="1809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Proxima Nova Rg" panose="02000506030000020004" pitchFamily="2" charset="0"/>
              </a:rPr>
              <a:t>Variable temperature cryostat (3 – 300 K)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64DA7B-9B3A-6E6A-4FE1-A02469604FF4}"/>
              </a:ext>
            </a:extLst>
          </p:cNvPr>
          <p:cNvSpPr txBox="1"/>
          <p:nvPr/>
        </p:nvSpPr>
        <p:spPr>
          <a:xfrm>
            <a:off x="6197603" y="4151871"/>
            <a:ext cx="4369756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Proxima Nova Rg" panose="02000506030000020004" pitchFamily="2" charset="0"/>
              </a:rPr>
              <a:t>Target Development Lab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Measure polarization of irradiated target samples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Develop and test new NMR &amp; microwave </a:t>
            </a:r>
            <a:r>
              <a:rPr lang="en-US" sz="1400" dirty="0" err="1">
                <a:latin typeface="Proxima Nova Rg" panose="02000506030000020004" pitchFamily="2" charset="0"/>
              </a:rPr>
              <a:t>equipm</a:t>
            </a:r>
            <a:r>
              <a:rPr lang="en-US" sz="1400" dirty="0">
                <a:latin typeface="Proxima Nova Rg" panose="02000506030000020004" pitchFamily="2" charset="0"/>
              </a:rPr>
              <a:t>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EC31CE1-CAA5-41A1-D614-2963F1FE295E}"/>
              </a:ext>
            </a:extLst>
          </p:cNvPr>
          <p:cNvGrpSpPr/>
          <p:nvPr/>
        </p:nvGrpSpPr>
        <p:grpSpPr>
          <a:xfrm>
            <a:off x="9795145" y="59741"/>
            <a:ext cx="2440972" cy="743626"/>
            <a:chOff x="8663553" y="553527"/>
            <a:chExt cx="2440972" cy="743626"/>
          </a:xfrm>
        </p:grpSpPr>
        <p:pic>
          <p:nvPicPr>
            <p:cNvPr id="16" name="Picture 15" descr="A red line in a black background&#10;&#10;Description automatically generated">
              <a:extLst>
                <a:ext uri="{FF2B5EF4-FFF2-40B4-BE49-F238E27FC236}">
                  <a16:creationId xmlns:a16="http://schemas.microsoft.com/office/drawing/2014/main" id="{3C78F078-44BE-7B0A-DC67-3E03D139B2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608574" y="553527"/>
              <a:ext cx="1389035" cy="349621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CC1F28A-AE1D-CFAD-37EC-68055B1B7866}"/>
                </a:ext>
              </a:extLst>
            </p:cNvPr>
            <p:cNvSpPr txBox="1"/>
            <p:nvPr/>
          </p:nvSpPr>
          <p:spPr>
            <a:xfrm>
              <a:off x="8663553" y="773933"/>
              <a:ext cx="24409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2800" dirty="0">
                  <a:latin typeface="Trebuchet MS" panose="020B0703020202090204" pitchFamily="34" charset="0"/>
                </a:rPr>
                <a:t>Target Group</a:t>
              </a:r>
            </a:p>
          </p:txBody>
        </p:sp>
      </p:grpSp>
      <p:pic>
        <p:nvPicPr>
          <p:cNvPr id="18" name="Picture 17" descr="A white person standing on a blue floor&#10;&#10;Description automatically generated with medium confidence">
            <a:extLst>
              <a:ext uri="{FF2B5EF4-FFF2-40B4-BE49-F238E27FC236}">
                <a16:creationId xmlns:a16="http://schemas.microsoft.com/office/drawing/2014/main" id="{3E77DC2C-B3CB-5AD8-2978-6396393BBA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4991212"/>
            <a:ext cx="2333485" cy="1866788"/>
          </a:xfrm>
          <a:prstGeom prst="rect">
            <a:avLst/>
          </a:prstGeom>
        </p:spPr>
      </p:pic>
      <p:pic>
        <p:nvPicPr>
          <p:cNvPr id="19" name="Picture 18" descr="A person standing next to a large hole in a room&#10;&#10;Description automatically generated">
            <a:extLst>
              <a:ext uri="{FF2B5EF4-FFF2-40B4-BE49-F238E27FC236}">
                <a16:creationId xmlns:a16="http://schemas.microsoft.com/office/drawing/2014/main" id="{A5721701-3F78-6D71-9FBD-88E1E9D953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27" t="14280" r="12287" b="21215"/>
          <a:stretch/>
        </p:blipFill>
        <p:spPr>
          <a:xfrm>
            <a:off x="10447937" y="4197496"/>
            <a:ext cx="1744063" cy="25564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B81C11F-E3C2-D776-5A0A-79B0BBFEED7C}"/>
              </a:ext>
            </a:extLst>
          </p:cNvPr>
          <p:cNvSpPr txBox="1"/>
          <p:nvPr/>
        </p:nvSpPr>
        <p:spPr>
          <a:xfrm>
            <a:off x="8836081" y="6157872"/>
            <a:ext cx="1611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Proxima Nova Rg" panose="02000506030000020004" pitchFamily="2" charset="0"/>
              </a:rPr>
              <a:t>Cryogen-free 5 tesla superconducting magnet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7AF790-D8AC-65C2-9242-B0B684A7D914}"/>
              </a:ext>
            </a:extLst>
          </p:cNvPr>
          <p:cNvSpPr txBox="1"/>
          <p:nvPr/>
        </p:nvSpPr>
        <p:spPr>
          <a:xfrm>
            <a:off x="8616382" y="5138856"/>
            <a:ext cx="1831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Proxima Nova Rg" panose="02000506030000020004" pitchFamily="2" charset="0"/>
              </a:rPr>
              <a:t>Closed-cycle 1 K evaporation refrigerator</a:t>
            </a:r>
          </a:p>
          <a:p>
            <a:r>
              <a:rPr lang="en-US" sz="1200" dirty="0">
                <a:latin typeface="Proxima Nova Rg" panose="02000506030000020004" pitchFamily="2" charset="0"/>
              </a:rPr>
              <a:t>(under construction)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BA8D4AD-9E64-E4E4-CC1A-3C64AA82995F}"/>
              </a:ext>
            </a:extLst>
          </p:cNvPr>
          <p:cNvCxnSpPr>
            <a:cxnSpLocks/>
          </p:cNvCxnSpPr>
          <p:nvPr/>
        </p:nvCxnSpPr>
        <p:spPr bwMode="auto">
          <a:xfrm flipH="1">
            <a:off x="8658085" y="5788500"/>
            <a:ext cx="142214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B771187-DD70-1C0D-EB61-7C84E7BBFE28}"/>
              </a:ext>
            </a:extLst>
          </p:cNvPr>
          <p:cNvCxnSpPr>
            <a:cxnSpLocks/>
          </p:cNvCxnSpPr>
          <p:nvPr/>
        </p:nvCxnSpPr>
        <p:spPr bwMode="auto">
          <a:xfrm flipV="1">
            <a:off x="10134600" y="5638915"/>
            <a:ext cx="941717" cy="7190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4468510-5062-19D3-5BD5-E1A010BE08A3}"/>
              </a:ext>
            </a:extLst>
          </p:cNvPr>
          <p:cNvSpPr txBox="1"/>
          <p:nvPr/>
        </p:nvSpPr>
        <p:spPr>
          <a:xfrm>
            <a:off x="8658085" y="2039112"/>
            <a:ext cx="26621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Start irradiation in Fall 2026?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D7BC0-66F9-4426-8911-0A2237EFAC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1891" y="1867246"/>
            <a:ext cx="1647321" cy="221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703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3A42B-1C56-534F-8655-AECB5CAF6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363200" cy="1143000"/>
          </a:xfrm>
        </p:spPr>
        <p:txBody>
          <a:bodyPr/>
          <a:lstStyle/>
          <a:p>
            <a:r>
              <a:rPr lang="en-US" dirty="0"/>
              <a:t>Summary And 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D0CAD-EE24-8C45-9A27-D5195329E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223" y="1143000"/>
            <a:ext cx="10142755" cy="4783238"/>
          </a:xfrm>
        </p:spPr>
        <p:txBody>
          <a:bodyPr/>
          <a:lstStyle/>
          <a:p>
            <a:r>
              <a:rPr lang="en-US" sz="2000" dirty="0"/>
              <a:t>RG-C combines many highly rated experiments that will make crucial contributions to the core 12 GeV program at Jefferson Lab. Main Observables: </a:t>
            </a:r>
            <a:r>
              <a:rPr lang="en-US" sz="2000" i="1" dirty="0"/>
              <a:t>A</a:t>
            </a:r>
            <a:r>
              <a:rPr lang="en-US" sz="2000" baseline="-25000" dirty="0"/>
              <a:t>UL</a:t>
            </a:r>
            <a:r>
              <a:rPr lang="en-US" sz="2000" dirty="0"/>
              <a:t>, </a:t>
            </a:r>
            <a:r>
              <a:rPr lang="en-US" sz="2000" i="1" dirty="0"/>
              <a:t>A</a:t>
            </a:r>
            <a:r>
              <a:rPr lang="en-US" sz="2000" baseline="-25000" dirty="0"/>
              <a:t>LL</a:t>
            </a:r>
          </a:p>
          <a:p>
            <a:r>
              <a:rPr lang="en-US" sz="2000" dirty="0"/>
              <a:t>Tensor observables can be extracted by comparing ND</a:t>
            </a:r>
            <a:r>
              <a:rPr lang="en-US" sz="2000" baseline="-25000" dirty="0"/>
              <a:t>3</a:t>
            </a:r>
            <a:r>
              <a:rPr lang="en-US" sz="2000" dirty="0"/>
              <a:t> runs with different absolute polarization |</a:t>
            </a:r>
            <a:r>
              <a:rPr lang="en-US" sz="2000" dirty="0" err="1"/>
              <a:t>P</a:t>
            </a:r>
            <a:r>
              <a:rPr lang="en-US" sz="2000" baseline="-25000" dirty="0" err="1"/>
              <a:t>z</a:t>
            </a:r>
            <a:r>
              <a:rPr lang="en-US" sz="2000" dirty="0"/>
              <a:t>|, averaging over both signs.</a:t>
            </a:r>
            <a:endParaRPr lang="en-US" sz="1600" dirty="0"/>
          </a:p>
          <a:p>
            <a:r>
              <a:rPr lang="en-US" sz="2000" dirty="0"/>
              <a:t>RG-G will measure spin structure functions of bound protons for the first time</a:t>
            </a:r>
          </a:p>
          <a:p>
            <a:r>
              <a:rPr lang="en-US" sz="2000" dirty="0"/>
              <a:t>More statistics are crucial for multi-dimensional binning, statistics-starved channels (DVCS, TCS, K-SIDIS), and all Deuteron asymmetries</a:t>
            </a:r>
          </a:p>
          <a:p>
            <a:r>
              <a:rPr lang="en-US" sz="2000" dirty="0"/>
              <a:t>Remaining runtime for Run Group C (40 additional PAC days) was approved by Jeopardy PAC in 2024.</a:t>
            </a:r>
          </a:p>
          <a:p>
            <a:r>
              <a:rPr lang="en-US" sz="2000" dirty="0"/>
              <a:t>The longitudinally polarized target is mostly ready (tremendous investment by Lab and collaborators, including NSF MRI), but waiting for completion of all parts of </a:t>
            </a:r>
            <a:r>
              <a:rPr lang="en-US" sz="2000" baseline="30000" dirty="0"/>
              <a:t>7</a:t>
            </a:r>
            <a:r>
              <a:rPr lang="en-US" sz="2000" dirty="0"/>
              <a:t>LiD production and irradiation. Some modifications to NMR planned.</a:t>
            </a:r>
          </a:p>
          <a:p>
            <a:r>
              <a:rPr lang="en-US" sz="2000" dirty="0"/>
              <a:t>Best guess at this time: ERR sometime in CY 2027, scheduling request late in 2027. Potential run (total of 95 PAC Days = 6 months) in 2028.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D4808E-FC8C-37FE-2BCA-C953A701D64A}"/>
              </a:ext>
            </a:extLst>
          </p:cNvPr>
          <p:cNvSpPr txBox="1"/>
          <p:nvPr/>
        </p:nvSpPr>
        <p:spPr>
          <a:xfrm>
            <a:off x="163974" y="5926238"/>
            <a:ext cx="118640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NEED MORE COLLABORATORS. WILL START REGULAR RGC-2/RG-G MEETINGS SOON.</a:t>
            </a:r>
          </a:p>
        </p:txBody>
      </p:sp>
    </p:spTree>
    <p:extLst>
      <p:ext uri="{BB962C8B-B14F-4D97-AF65-F5344CB8AC3E}">
        <p14:creationId xmlns:p14="http://schemas.microsoft.com/office/powerpoint/2010/main" val="2126132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4D27B-87D3-D3D6-EC49-DD6CB4DDF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00BB1-8AE8-8655-963B-157A40792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Slides</a:t>
            </a:r>
          </a:p>
        </p:txBody>
      </p:sp>
    </p:spTree>
    <p:extLst>
      <p:ext uri="{BB962C8B-B14F-4D97-AF65-F5344CB8AC3E}">
        <p14:creationId xmlns:p14="http://schemas.microsoft.com/office/powerpoint/2010/main" val="549316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6E0C6-DE3D-30B4-3829-B1D32EB51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363200" cy="1143000"/>
          </a:xfrm>
        </p:spPr>
        <p:txBody>
          <a:bodyPr/>
          <a:lstStyle/>
          <a:p>
            <a:r>
              <a:rPr lang="en-US" dirty="0"/>
              <a:t>Polarized Target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588B1DE-1598-6DB1-69AE-C2F000BE2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525988"/>
            <a:ext cx="4073976" cy="2793677"/>
          </a:xfrm>
          <a:prstGeom prst="rect">
            <a:avLst/>
          </a:prstGeom>
          <a:noFill/>
          <a:effectLst>
            <a:glow rad="50800">
              <a:srgbClr val="FF00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EECF70-94A0-89EA-A2A9-2053835FE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176" y="1948892"/>
            <a:ext cx="5184576" cy="2793677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E2B2892-52E1-1F1B-AE53-CCA40F6A56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864" y="1263931"/>
            <a:ext cx="1358105" cy="127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918173AD-04F4-0BD0-4D38-BD8321E90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9764">
            <a:off x="7136168" y="2386527"/>
            <a:ext cx="1404254" cy="61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AD7B1F-D7BF-5954-0A05-141C8DCDCE3D}"/>
              </a:ext>
            </a:extLst>
          </p:cNvPr>
          <p:cNvSpPr txBox="1"/>
          <p:nvPr/>
        </p:nvSpPr>
        <p:spPr>
          <a:xfrm>
            <a:off x="7337511" y="1958036"/>
            <a:ext cx="864096" cy="37038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E9423F5F-0B18-79C9-738F-55CD511B9A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"/>
          <a:stretch/>
        </p:blipFill>
        <p:spPr bwMode="auto">
          <a:xfrm>
            <a:off x="63679" y="4329872"/>
            <a:ext cx="5184576" cy="2483197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B1BC00B-D9B6-2751-B946-78AF1644D19D}"/>
              </a:ext>
            </a:extLst>
          </p:cNvPr>
          <p:cNvSpPr txBox="1"/>
          <p:nvPr/>
        </p:nvSpPr>
        <p:spPr>
          <a:xfrm>
            <a:off x="4637631" y="2409558"/>
            <a:ext cx="1987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1 K Refrigerator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A33780-4222-FF3C-3B7C-AC60F845FFF8}"/>
              </a:ext>
            </a:extLst>
          </p:cNvPr>
          <p:cNvSpPr txBox="1"/>
          <p:nvPr/>
        </p:nvSpPr>
        <p:spPr>
          <a:xfrm>
            <a:off x="8882475" y="3225687"/>
            <a:ext cx="128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Electronics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F12D90-2049-E005-7470-597ECDBBB2CF}"/>
              </a:ext>
            </a:extLst>
          </p:cNvPr>
          <p:cNvSpPr txBox="1"/>
          <p:nvPr/>
        </p:nvSpPr>
        <p:spPr>
          <a:xfrm>
            <a:off x="7769559" y="4496998"/>
            <a:ext cx="1987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Vibration isolated pump cart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873D0F-AE82-6017-7A49-9521CA08A751}"/>
              </a:ext>
            </a:extLst>
          </p:cNvPr>
          <p:cNvSpPr txBox="1"/>
          <p:nvPr/>
        </p:nvSpPr>
        <p:spPr>
          <a:xfrm>
            <a:off x="7411071" y="1684832"/>
            <a:ext cx="966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Raster Magnet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54FA0A-8585-242C-4ACF-09BC433229E6}"/>
              </a:ext>
            </a:extLst>
          </p:cNvPr>
          <p:cNvSpPr txBox="1"/>
          <p:nvPr/>
        </p:nvSpPr>
        <p:spPr>
          <a:xfrm>
            <a:off x="4337979" y="3595539"/>
            <a:ext cx="1987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Superconducting CLAS12 Magnet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6FC3EEB-2FE2-EAF2-678D-CFD0850235ED}"/>
              </a:ext>
            </a:extLst>
          </p:cNvPr>
          <p:cNvCxnSpPr/>
          <p:nvPr/>
        </p:nvCxnSpPr>
        <p:spPr>
          <a:xfrm flipH="1" flipV="1">
            <a:off x="3737111" y="3226207"/>
            <a:ext cx="600868" cy="369332"/>
          </a:xfrm>
          <a:prstGeom prst="straightConnector1">
            <a:avLst/>
          </a:prstGeom>
          <a:ln w="47625">
            <a:solidFill>
              <a:srgbClr val="0BEAF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32B6AFD-A351-C1EE-74EA-55A57195C9D7}"/>
              </a:ext>
            </a:extLst>
          </p:cNvPr>
          <p:cNvCxnSpPr>
            <a:cxnSpLocks/>
          </p:cNvCxnSpPr>
          <p:nvPr/>
        </p:nvCxnSpPr>
        <p:spPr>
          <a:xfrm>
            <a:off x="4961247" y="2625156"/>
            <a:ext cx="72008" cy="425659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B44F90F-62A6-0FBC-6CAC-67072481F72C}"/>
              </a:ext>
            </a:extLst>
          </p:cNvPr>
          <p:cNvCxnSpPr>
            <a:cxnSpLocks/>
          </p:cNvCxnSpPr>
          <p:nvPr/>
        </p:nvCxnSpPr>
        <p:spPr>
          <a:xfrm flipH="1">
            <a:off x="7349764" y="2143227"/>
            <a:ext cx="70611" cy="339378"/>
          </a:xfrm>
          <a:prstGeom prst="straightConnector1">
            <a:avLst/>
          </a:prstGeom>
          <a:ln w="47625">
            <a:solidFill>
              <a:srgbClr val="00E6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DF34D6F-3BC4-1DA7-EAA1-6B0A665DA110}"/>
              </a:ext>
            </a:extLst>
          </p:cNvPr>
          <p:cNvCxnSpPr>
            <a:cxnSpLocks/>
            <a:stCxn id="11" idx="1"/>
          </p:cNvCxnSpPr>
          <p:nvPr/>
        </p:nvCxnSpPr>
        <p:spPr>
          <a:xfrm flipH="1" flipV="1">
            <a:off x="8490712" y="3392540"/>
            <a:ext cx="391763" cy="17813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B9CF8F6-3354-2078-25DF-B51B681D0725}"/>
              </a:ext>
            </a:extLst>
          </p:cNvPr>
          <p:cNvCxnSpPr>
            <a:cxnSpLocks/>
          </p:cNvCxnSpPr>
          <p:nvPr/>
        </p:nvCxnSpPr>
        <p:spPr>
          <a:xfrm flipH="1" flipV="1">
            <a:off x="7642495" y="4462962"/>
            <a:ext cx="251756" cy="241006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AB398A7-7BC7-6F79-D91B-57866EFBC74A}"/>
              </a:ext>
            </a:extLst>
          </p:cNvPr>
          <p:cNvSpPr txBox="1"/>
          <p:nvPr/>
        </p:nvSpPr>
        <p:spPr>
          <a:xfrm>
            <a:off x="1942797" y="6322640"/>
            <a:ext cx="64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ngsana New" panose="02020603050405020304" pitchFamily="18" charset="-34"/>
                <a:cs typeface="Angsana New" panose="02020603050405020304" pitchFamily="18" charset="-34"/>
              </a:rPr>
              <a:t>Irradiated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C825146-A978-555D-92AC-32C64D840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47293" y="5054599"/>
            <a:ext cx="2517867" cy="1734746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50800">
              <a:srgbClr val="FFFF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>
            <a:extLst>
              <a:ext uri="{FF2B5EF4-FFF2-40B4-BE49-F238E27FC236}">
                <a16:creationId xmlns:a16="http://schemas.microsoft.com/office/drawing/2014/main" id="{BD8DB0C2-2C9F-E73A-5A9D-74EB97DDE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30801" y="5000075"/>
            <a:ext cx="1797519" cy="1789270"/>
          </a:xfrm>
          <a:prstGeom prst="rect">
            <a:avLst/>
          </a:prstGeom>
          <a:noFill/>
          <a:effectLst>
            <a:glow rad="50800">
              <a:srgbClr val="7030A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>
            <a:extLst>
              <a:ext uri="{FF2B5EF4-FFF2-40B4-BE49-F238E27FC236}">
                <a16:creationId xmlns:a16="http://schemas.microsoft.com/office/drawing/2014/main" id="{DCA82429-DA09-15E9-2870-CD8159F9B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13897" y="5038805"/>
            <a:ext cx="2472567" cy="1774263"/>
          </a:xfrm>
          <a:prstGeom prst="rect">
            <a:avLst/>
          </a:prstGeom>
          <a:noFill/>
          <a:effectLst>
            <a:glow rad="50800">
              <a:srgbClr val="FFC0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>
            <a:extLst>
              <a:ext uri="{FF2B5EF4-FFF2-40B4-BE49-F238E27FC236}">
                <a16:creationId xmlns:a16="http://schemas.microsoft.com/office/drawing/2014/main" id="{A423EF5B-4651-C711-B16D-E333B9D632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4" r="7560"/>
          <a:stretch/>
        </p:blipFill>
        <p:spPr bwMode="auto">
          <a:xfrm>
            <a:off x="10330801" y="1930289"/>
            <a:ext cx="1800437" cy="2598069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12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Polarized EMC Effect - PR12-14-001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22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428" y="385827"/>
            <a:ext cx="8784538" cy="6325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35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Polarized EMC Effect - PR12-14-001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23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5163" y="566799"/>
            <a:ext cx="8374361" cy="608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087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B3799E-56F1-7364-83AB-61D19617F774}"/>
              </a:ext>
            </a:extLst>
          </p:cNvPr>
          <p:cNvSpPr txBox="1"/>
          <p:nvPr/>
        </p:nvSpPr>
        <p:spPr>
          <a:xfrm>
            <a:off x="1800012" y="732293"/>
            <a:ext cx="83899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C00000"/>
                </a:solidFill>
              </a:rPr>
              <a:t>No luck yet finding these compounds with these specific isotopes  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baseline="30000" dirty="0">
                <a:solidFill>
                  <a:srgbClr val="C00000"/>
                </a:solidFill>
              </a:rPr>
              <a:t>6</a:t>
            </a:r>
            <a:r>
              <a:rPr lang="en-US" sz="1600" dirty="0">
                <a:solidFill>
                  <a:srgbClr val="C00000"/>
                </a:solidFill>
              </a:rPr>
              <a:t>Li (&gt;95%)  and </a:t>
            </a:r>
            <a:r>
              <a:rPr lang="en-US" sz="1600" baseline="30000" dirty="0">
                <a:solidFill>
                  <a:srgbClr val="C00000"/>
                </a:solidFill>
              </a:rPr>
              <a:t>7</a:t>
            </a:r>
            <a:r>
              <a:rPr lang="en-US" sz="1600" dirty="0">
                <a:solidFill>
                  <a:srgbClr val="C00000"/>
                </a:solidFill>
              </a:rPr>
              <a:t>Li (&gt;99%) metals are commercially available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C00000"/>
                </a:solidFill>
              </a:rPr>
              <a:t>Lithium hydride is produced by heating lithium in a hydrogen atmosphere to 600-700 ℃  (anyone interested?)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DD100-4109-F498-7315-4D93C4871167}"/>
              </a:ext>
            </a:extLst>
          </p:cNvPr>
          <p:cNvSpPr txBox="1"/>
          <p:nvPr/>
        </p:nvSpPr>
        <p:spPr>
          <a:xfrm>
            <a:off x="2135574" y="1892224"/>
            <a:ext cx="53124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For optimum polarization, </a:t>
            </a:r>
            <a:r>
              <a:rPr lang="en-US" sz="1600" dirty="0" err="1"/>
              <a:t>LiH</a:t>
            </a:r>
            <a:r>
              <a:rPr lang="en-US" sz="1600" dirty="0"/>
              <a:t> should be irradiated with electrons at 180-190 K to a fluence of a few 10</a:t>
            </a:r>
            <a:r>
              <a:rPr lang="en-US" sz="1600" baseline="30000" dirty="0"/>
              <a:t>17</a:t>
            </a:r>
            <a:r>
              <a:rPr lang="en-US" sz="1600" dirty="0"/>
              <a:t> e</a:t>
            </a:r>
            <a:r>
              <a:rPr lang="en-US" sz="1600" baseline="30000" dirty="0"/>
              <a:t>-</a:t>
            </a:r>
            <a:r>
              <a:rPr lang="en-US" sz="1600" dirty="0"/>
              <a:t>/cm</a:t>
            </a:r>
            <a:r>
              <a:rPr lang="en-US" sz="1600" baseline="30000" dirty="0"/>
              <a:t>2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Where to irradiate?  (CEBAF injector?  Offsite?)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Requires a new, variable-temperature irradiation cryostat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7F30A6-2137-1787-5FF0-A047D61D5153}"/>
              </a:ext>
            </a:extLst>
          </p:cNvPr>
          <p:cNvSpPr txBox="1"/>
          <p:nvPr/>
        </p:nvSpPr>
        <p:spPr>
          <a:xfrm>
            <a:off x="2209743" y="2924709"/>
            <a:ext cx="4074227" cy="2746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Based on SLAC-E143 experience (</a:t>
            </a:r>
            <a:r>
              <a:rPr lang="en-US" sz="1600" u="sng" baseline="30000" dirty="0"/>
              <a:t>6</a:t>
            </a:r>
            <a:r>
              <a:rPr lang="en-US" sz="1600" u="sng" dirty="0"/>
              <a:t>LiD)</a:t>
            </a:r>
          </a:p>
          <a:p>
            <a:r>
              <a:rPr lang="en-US" sz="1400" dirty="0"/>
              <a:t>Expected polarizations at 1K, 5T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</a:rPr>
              <a:t>(NMR freq.)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Deuteron: 30% (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Lithium-6: 30%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Lithium-7: 60% </a:t>
            </a:r>
            <a:r>
              <a:rPr lang="en-US" sz="1400" dirty="0">
                <a:solidFill>
                  <a:schemeClr val="accent6">
                    <a:lumMod val="75000"/>
                  </a:schemeClr>
                </a:solidFill>
              </a:rPr>
              <a:t>(212.9 MHz)</a:t>
            </a:r>
            <a:endParaRPr lang="en-US" sz="1400" dirty="0">
              <a:solidFill>
                <a:srgbClr val="C00000"/>
              </a:solidFill>
            </a:endParaRP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Proton: 70% </a:t>
            </a:r>
            <a:r>
              <a:rPr lang="en-US" sz="1000" dirty="0">
                <a:solidFill>
                  <a:srgbClr val="C00000"/>
                </a:solidFill>
              </a:rPr>
              <a:t>(educated guess) </a:t>
            </a:r>
            <a:r>
              <a:rPr lang="en-US" sz="1000" dirty="0">
                <a:solidFill>
                  <a:schemeClr val="accent6">
                    <a:lumMod val="75000"/>
                  </a:schemeClr>
                </a:solidFill>
              </a:rPr>
              <a:t>(212.9 MHz)</a:t>
            </a:r>
          </a:p>
          <a:p>
            <a:pPr lvl="1" indent="-334566"/>
            <a:endParaRPr lang="en-US" sz="700" dirty="0">
              <a:solidFill>
                <a:srgbClr val="C00000"/>
              </a:solidFill>
            </a:endParaRPr>
          </a:p>
          <a:p>
            <a:pPr marL="8335" lvl="1" indent="-8335"/>
            <a:r>
              <a:rPr lang="en-US" sz="1400" dirty="0"/>
              <a:t>Polarization is slower, but the radiation resistance is at least 5x better than ammonia.</a:t>
            </a:r>
          </a:p>
          <a:p>
            <a:pPr marL="8335" lvl="1" indent="-8335"/>
            <a:endParaRPr lang="en-US" sz="1050" dirty="0"/>
          </a:p>
          <a:p>
            <a:pPr marL="8335" lvl="1" indent="-8335"/>
            <a:r>
              <a:rPr lang="en-US" sz="1400" dirty="0"/>
              <a:t>Can be annealed at 185 K for 20 minutes, albeit with diminishing returns.</a:t>
            </a:r>
          </a:p>
          <a:p>
            <a:pPr marL="8335" lvl="1" indent="-8335"/>
            <a:endParaRPr lang="en-US" sz="1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5C4018-4072-3F82-4A7F-4C2FA637CDCE}"/>
              </a:ext>
            </a:extLst>
          </p:cNvPr>
          <p:cNvSpPr txBox="1"/>
          <p:nvPr/>
        </p:nvSpPr>
        <p:spPr>
          <a:xfrm>
            <a:off x="6582131" y="4523794"/>
            <a:ext cx="350048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Nuclear spins in lithium hydride conform to the</a:t>
            </a:r>
          </a:p>
          <a:p>
            <a:r>
              <a:rPr lang="en-US" sz="1050" dirty="0"/>
              <a:t> </a:t>
            </a:r>
            <a:r>
              <a:rPr lang="en-US" sz="1050" i="1" dirty="0"/>
              <a:t>Equal Spin Temperature </a:t>
            </a:r>
            <a:r>
              <a:rPr lang="en-US" sz="1050" dirty="0"/>
              <a:t>model</a:t>
            </a:r>
          </a:p>
          <a:p>
            <a:pPr marL="557213" lvl="1" indent="-214313">
              <a:buFont typeface="Wingdings" pitchFamily="2" charset="2"/>
              <a:buChar char="Ø"/>
            </a:pPr>
            <a:r>
              <a:rPr lang="en-US" sz="1050" dirty="0">
                <a:solidFill>
                  <a:srgbClr val="C00000"/>
                </a:solidFill>
              </a:rPr>
              <a:t>Measure one polarization, calculate the other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A3FB0C-A1A9-814A-5492-D029C94D8493}"/>
              </a:ext>
            </a:extLst>
          </p:cNvPr>
          <p:cNvGrpSpPr/>
          <p:nvPr/>
        </p:nvGrpSpPr>
        <p:grpSpPr>
          <a:xfrm>
            <a:off x="7491863" y="1701835"/>
            <a:ext cx="3147229" cy="2775839"/>
            <a:chOff x="5071670" y="3044802"/>
            <a:chExt cx="1736704" cy="151923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855CD98-8660-A813-9116-6ABC7383EE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71670" y="3107967"/>
              <a:ext cx="1736704" cy="1456065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333E623-EA39-3082-4054-EAFA021071B8}"/>
                </a:ext>
              </a:extLst>
            </p:cNvPr>
            <p:cNvSpPr txBox="1"/>
            <p:nvPr/>
          </p:nvSpPr>
          <p:spPr>
            <a:xfrm>
              <a:off x="5315066" y="3044802"/>
              <a:ext cx="1493307" cy="1516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dirty="0" err="1"/>
                <a:t>Bueltmann</a:t>
              </a:r>
              <a:r>
                <a:rPr lang="en-US" dirty="0"/>
                <a:t>: 1K, 5T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5FB1F00-CEF8-7D9E-AF5F-390C2A19BF70}"/>
              </a:ext>
            </a:extLst>
          </p:cNvPr>
          <p:cNvGrpSpPr/>
          <p:nvPr/>
        </p:nvGrpSpPr>
        <p:grpSpPr>
          <a:xfrm>
            <a:off x="7017063" y="5100875"/>
            <a:ext cx="2888937" cy="1681903"/>
            <a:chOff x="5047464" y="5258514"/>
            <a:chExt cx="1825482" cy="1534586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770B18DC-4EED-91DE-3C02-0C04ECF7AA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7464" y="5258514"/>
              <a:ext cx="1825482" cy="1534586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3124325-B514-8E8A-D501-98CF12BB9123}"/>
                </a:ext>
              </a:extLst>
            </p:cNvPr>
            <p:cNvSpPr txBox="1"/>
            <p:nvPr/>
          </p:nvSpPr>
          <p:spPr>
            <a:xfrm>
              <a:off x="5588414" y="5431429"/>
              <a:ext cx="947484" cy="231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dirty="0">
                  <a:solidFill>
                    <a:srgbClr val="C00000"/>
                  </a:solidFill>
                </a:rPr>
                <a:t>6 days @ 8 </a:t>
              </a:r>
              <a:r>
                <a:rPr lang="en-US" sz="1050" dirty="0" err="1">
                  <a:solidFill>
                    <a:srgbClr val="C00000"/>
                  </a:solidFill>
                </a:rPr>
                <a:t>nA</a:t>
              </a:r>
              <a:r>
                <a:rPr lang="en-US" sz="1050" dirty="0">
                  <a:solidFill>
                    <a:srgbClr val="C00000"/>
                  </a:solidFill>
                </a:rPr>
                <a:t>, ⌀2cm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9A81DBC-675A-5EEA-1BC4-746DDADB5245}"/>
                </a:ext>
              </a:extLst>
            </p:cNvPr>
            <p:cNvCxnSpPr>
              <a:cxnSpLocks/>
              <a:stCxn id="17" idx="1"/>
            </p:cNvCxnSpPr>
            <p:nvPr/>
          </p:nvCxnSpPr>
          <p:spPr>
            <a:xfrm flipH="1" flipV="1">
              <a:off x="5202167" y="5517991"/>
              <a:ext cx="386245" cy="29276"/>
            </a:xfrm>
            <a:prstGeom prst="straightConnector1">
              <a:avLst/>
            </a:prstGeom>
            <a:ln w="127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B0132E73-3BCC-A19D-EB03-0D321FC0E23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35897" y="5517991"/>
              <a:ext cx="244924" cy="29276"/>
            </a:xfrm>
            <a:prstGeom prst="straightConnector1">
              <a:avLst/>
            </a:prstGeom>
            <a:ln w="127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E3141BEC-EBE1-7FF8-392C-ACFF51D7968E}"/>
              </a:ext>
            </a:extLst>
          </p:cNvPr>
          <p:cNvSpPr txBox="1"/>
          <p:nvPr/>
        </p:nvSpPr>
        <p:spPr>
          <a:xfrm>
            <a:off x="7447977" y="5585854"/>
            <a:ext cx="22363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S. </a:t>
            </a:r>
            <a:r>
              <a:rPr lang="en-US" sz="900" dirty="0" err="1"/>
              <a:t>Bueltmann</a:t>
            </a:r>
            <a:r>
              <a:rPr lang="en-US" sz="900" dirty="0"/>
              <a:t>, SLAC-PUB-7904 (1998)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508E9-8642-C153-5B26-E6CEE1BA055C}"/>
              </a:ext>
            </a:extLst>
          </p:cNvPr>
          <p:cNvSpPr txBox="1"/>
          <p:nvPr/>
        </p:nvSpPr>
        <p:spPr>
          <a:xfrm>
            <a:off x="2209742" y="5549731"/>
            <a:ext cx="1875508" cy="116955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u="sng" dirty="0"/>
              <a:t>NMR Freq. @ 5 T </a:t>
            </a:r>
          </a:p>
          <a:p>
            <a:r>
              <a:rPr lang="en-US" sz="1400" dirty="0">
                <a:solidFill>
                  <a:srgbClr val="C00000"/>
                </a:solidFill>
              </a:rPr>
              <a:t>Proton: 212.9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Lithium-7: 82.7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Deuteron: 32.7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Lithium-6: 31.3 MHz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477720-482D-BFA1-B2C0-9C6D6E234C75}"/>
              </a:ext>
            </a:extLst>
          </p:cNvPr>
          <p:cNvSpPr txBox="1"/>
          <p:nvPr/>
        </p:nvSpPr>
        <p:spPr>
          <a:xfrm>
            <a:off x="2135575" y="228601"/>
            <a:ext cx="79356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What about the required Li-hydride/deuteride target material?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3D84D2-A104-33D7-7B47-55BFE29981BF}"/>
              </a:ext>
            </a:extLst>
          </p:cNvPr>
          <p:cNvSpPr txBox="1"/>
          <p:nvPr/>
        </p:nvSpPr>
        <p:spPr>
          <a:xfrm>
            <a:off x="4239955" y="5500179"/>
            <a:ext cx="19698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Requires 3 different NMR coils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C64DF8-E0E2-277F-06AF-1524EAE99907}"/>
              </a:ext>
            </a:extLst>
          </p:cNvPr>
          <p:cNvSpPr txBox="1"/>
          <p:nvPr/>
        </p:nvSpPr>
        <p:spPr>
          <a:xfrm rot="16200000">
            <a:off x="6230504" y="5753852"/>
            <a:ext cx="1169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 Polarization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4A9CF22-F9C2-22E2-EACC-0A185D65CCF8}"/>
              </a:ext>
            </a:extLst>
          </p:cNvPr>
          <p:cNvSpPr txBox="1"/>
          <p:nvPr/>
        </p:nvSpPr>
        <p:spPr>
          <a:xfrm>
            <a:off x="9144000" y="6629401"/>
            <a:ext cx="1495092" cy="276999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Dose [10</a:t>
            </a:r>
            <a:r>
              <a:rPr lang="en-US" baseline="30000" dirty="0"/>
              <a:t>15</a:t>
            </a:r>
            <a:r>
              <a:rPr lang="en-US" dirty="0"/>
              <a:t> e</a:t>
            </a:r>
            <a:r>
              <a:rPr lang="en-US" baseline="30000" dirty="0"/>
              <a:t>-</a:t>
            </a:r>
            <a:r>
              <a:rPr lang="en-US" dirty="0"/>
              <a:t>/cm</a:t>
            </a:r>
            <a:r>
              <a:rPr lang="en-US" baseline="30000" dirty="0"/>
              <a:t>2</a:t>
            </a:r>
            <a:r>
              <a:rPr lang="en-US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4226968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/>
          <p:cNvSpPr txBox="1"/>
          <p:nvPr/>
        </p:nvSpPr>
        <p:spPr>
          <a:xfrm>
            <a:off x="2435884" y="728415"/>
            <a:ext cx="5946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aramond" charset="0"/>
                <a:ea typeface="Garamond" charset="0"/>
                <a:cs typeface="Garamond" charset="0"/>
              </a:rPr>
              <a:t>DNP of Lithium Hydride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1" y="1515715"/>
            <a:ext cx="1345428" cy="134542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728" y="2958323"/>
            <a:ext cx="1884028" cy="26634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291" y="1001623"/>
            <a:ext cx="2457709" cy="27264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6493" y="2857085"/>
            <a:ext cx="2457883" cy="292557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575969" y="1495932"/>
            <a:ext cx="45158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Under 1K/5T conditions, </a:t>
            </a:r>
            <a:r>
              <a:rPr lang="en-US" sz="1400" baseline="30000" dirty="0">
                <a:latin typeface="Avenir Book" charset="0"/>
                <a:ea typeface="Avenir Book" charset="0"/>
                <a:cs typeface="Avenir Book" charset="0"/>
              </a:rPr>
              <a:t>7</a:t>
            </a:r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Li has been polarized to about 80% and </a:t>
            </a:r>
            <a:r>
              <a:rPr lang="en-US" sz="1400" baseline="30000" dirty="0">
                <a:latin typeface="Avenir Book" charset="0"/>
                <a:ea typeface="Avenir Book" charset="0"/>
                <a:cs typeface="Avenir Book" charset="0"/>
              </a:rPr>
              <a:t>6</a:t>
            </a:r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Li to 30%.</a:t>
            </a:r>
          </a:p>
          <a:p>
            <a:endParaRPr lang="en-US" sz="1400" dirty="0">
              <a:latin typeface="Avenir Book" charset="0"/>
              <a:ea typeface="Avenir Book" charset="0"/>
              <a:cs typeface="Avenir Book" charset="0"/>
            </a:endParaRPr>
          </a:p>
          <a:p>
            <a:pPr algn="r"/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Optimal polarization requires pre-irradiating the samples in a narrow temperature band around 185 K.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01756" y="4395178"/>
            <a:ext cx="35786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This can be performed at the UITF, using a custom-built, variable-temperature irradiation cryostat.</a:t>
            </a:r>
          </a:p>
          <a:p>
            <a:endParaRPr lang="en-US" sz="1400" dirty="0">
              <a:latin typeface="Avenir Book" charset="0"/>
              <a:ea typeface="Avenir Book" charset="0"/>
              <a:cs typeface="Avenir Book" charset="0"/>
            </a:endParaRPr>
          </a:p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Photos and drawings: Scott Reeve, U. Bonn.</a:t>
            </a:r>
          </a:p>
        </p:txBody>
      </p:sp>
    </p:spTree>
    <p:extLst>
      <p:ext uri="{BB962C8B-B14F-4D97-AF65-F5344CB8AC3E}">
        <p14:creationId xmlns:p14="http://schemas.microsoft.com/office/powerpoint/2010/main" val="17671616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FE0ABF-6B5A-35AF-1F10-F5017F084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28" r="8041" b="17999"/>
          <a:stretch/>
        </p:blipFill>
        <p:spPr>
          <a:xfrm>
            <a:off x="0" y="2441593"/>
            <a:ext cx="8962916" cy="422470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1FA447E-2F03-4F1B-8DB9-CCE527ABF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94" y="8896"/>
            <a:ext cx="8585127" cy="1164301"/>
          </a:xfrm>
        </p:spPr>
        <p:txBody>
          <a:bodyPr/>
          <a:lstStyle/>
          <a:p>
            <a:r>
              <a:rPr lang="en-US" sz="4000" dirty="0"/>
              <a:t>PDF uncertainties WITHOUT INCLUSIVE RG-C data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739A-80A2-BB17-EE0F-1B999D92A144}"/>
              </a:ext>
            </a:extLst>
          </p:cNvPr>
          <p:cNvSpPr txBox="1"/>
          <p:nvPr/>
        </p:nvSpPr>
        <p:spPr>
          <a:xfrm>
            <a:off x="400508" y="2335590"/>
            <a:ext cx="555728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E.R. Nocera</a:t>
            </a:r>
            <a:r>
              <a:rPr lang="en-US" sz="1100" dirty="0"/>
              <a:t>, </a:t>
            </a:r>
            <a:r>
              <a:rPr lang="en-US" sz="1600" dirty="0">
                <a:solidFill>
                  <a:srgbClr val="7F7F7F"/>
                </a:solidFill>
                <a:effectLst/>
                <a:latin typeface="Times"/>
              </a:rPr>
              <a:t>arXiv:1410.7290v2 [hep-</a:t>
            </a:r>
            <a:r>
              <a:rPr lang="en-US" sz="1600" dirty="0" err="1">
                <a:solidFill>
                  <a:srgbClr val="7F7F7F"/>
                </a:solidFill>
                <a:effectLst/>
                <a:latin typeface="Times"/>
              </a:rPr>
              <a:t>ph</a:t>
            </a:r>
            <a:r>
              <a:rPr lang="en-US" sz="1600" dirty="0">
                <a:solidFill>
                  <a:srgbClr val="7F7F7F"/>
                </a:solidFill>
                <a:effectLst/>
                <a:latin typeface="Times"/>
              </a:rPr>
              <a:t>] 23 Jan 2015 </a:t>
            </a:r>
            <a:endParaRPr lang="en-US" sz="1100" dirty="0"/>
          </a:p>
          <a:p>
            <a:endParaRPr lang="en-US" sz="11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043669-DECC-3991-BCB3-9D1E9AF93787}"/>
              </a:ext>
            </a:extLst>
          </p:cNvPr>
          <p:cNvSpPr txBox="1"/>
          <p:nvPr/>
        </p:nvSpPr>
        <p:spPr>
          <a:xfrm>
            <a:off x="5264614" y="2081675"/>
            <a:ext cx="692738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E.R. Nocera: </a:t>
            </a:r>
            <a:r>
              <a:rPr lang="en-US" sz="1400" dirty="0">
                <a:effectLst/>
                <a:latin typeface="CMBX12"/>
              </a:rPr>
              <a:t>Impact of Recent RHIC Data on Helicity-Dependent Parton Distribution Functions, </a:t>
            </a:r>
            <a:endParaRPr lang="en-US" sz="1800" dirty="0"/>
          </a:p>
          <a:p>
            <a:pPr algn="r"/>
            <a:r>
              <a:rPr lang="en-US" sz="1400" dirty="0">
                <a:solidFill>
                  <a:srgbClr val="7F7F7F"/>
                </a:solidFill>
                <a:effectLst/>
                <a:latin typeface="Times"/>
              </a:rPr>
              <a:t>arXiv:1702.05077v1 [hep-</a:t>
            </a:r>
            <a:r>
              <a:rPr lang="en-US" sz="1400" dirty="0" err="1">
                <a:solidFill>
                  <a:srgbClr val="7F7F7F"/>
                </a:solidFill>
                <a:effectLst/>
                <a:latin typeface="Times"/>
              </a:rPr>
              <a:t>ph</a:t>
            </a:r>
            <a:r>
              <a:rPr lang="en-US" sz="1400" dirty="0">
                <a:solidFill>
                  <a:srgbClr val="7F7F7F"/>
                </a:solidFill>
                <a:effectLst/>
                <a:latin typeface="Times"/>
              </a:rPr>
              <a:t>] 16 Feb 2017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022C10-1797-B87B-965E-7ED1D184FF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6421" y="8896"/>
            <a:ext cx="3666686" cy="214673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9105CC3-51D6-E630-6FC0-983953A949E1}"/>
              </a:ext>
            </a:extLst>
          </p:cNvPr>
          <p:cNvSpPr txBox="1"/>
          <p:nvPr/>
        </p:nvSpPr>
        <p:spPr>
          <a:xfrm>
            <a:off x="10249786" y="637953"/>
            <a:ext cx="815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JAM’22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37B1E8D-351E-C95D-AF2C-A1DF407A5A74}"/>
              </a:ext>
            </a:extLst>
          </p:cNvPr>
          <p:cNvCxnSpPr>
            <a:cxnSpLocks/>
          </p:cNvCxnSpPr>
          <p:nvPr/>
        </p:nvCxnSpPr>
        <p:spPr bwMode="auto">
          <a:xfrm>
            <a:off x="8668748" y="2371327"/>
            <a:ext cx="404368" cy="51953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74B4ED93-735B-D7AE-C5F1-0E90FB0F87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0164" y="2658374"/>
            <a:ext cx="32258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7696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6878" y="274638"/>
            <a:ext cx="8585127" cy="596552"/>
          </a:xfrm>
        </p:spPr>
        <p:txBody>
          <a:bodyPr/>
          <a:lstStyle/>
          <a:p>
            <a:r>
              <a:rPr lang="en-US" sz="4000" dirty="0"/>
              <a:t>Improvement in PDF uncertainties from INCLUSIVE RG-C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05146"/>
            <a:ext cx="9144000" cy="533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56603" y="6481742"/>
            <a:ext cx="57903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Relative uncertainties on polarized PDFs with various data sets (Courtesy N. Sato)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2E2A55-01E2-AA4E-8475-85AC3551D64C}"/>
              </a:ext>
            </a:extLst>
          </p:cNvPr>
          <p:cNvSpPr/>
          <p:nvPr/>
        </p:nvSpPr>
        <p:spPr bwMode="auto">
          <a:xfrm>
            <a:off x="6477000" y="4572000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4971FA-7E8B-D042-A359-12F106915F30}"/>
              </a:ext>
            </a:extLst>
          </p:cNvPr>
          <p:cNvSpPr/>
          <p:nvPr/>
        </p:nvSpPr>
        <p:spPr bwMode="auto">
          <a:xfrm>
            <a:off x="6477000" y="1524000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0D5140-D33C-8A4F-8228-EED5B08DEEF6}"/>
              </a:ext>
            </a:extLst>
          </p:cNvPr>
          <p:cNvSpPr/>
          <p:nvPr/>
        </p:nvSpPr>
        <p:spPr bwMode="auto">
          <a:xfrm>
            <a:off x="2209800" y="2081645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B6041E-FE8A-214E-B688-9BA6B66F11F0}"/>
              </a:ext>
            </a:extLst>
          </p:cNvPr>
          <p:cNvSpPr/>
          <p:nvPr/>
        </p:nvSpPr>
        <p:spPr bwMode="auto">
          <a:xfrm>
            <a:off x="2209800" y="4550263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803211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BB75E2-BC07-2A41-905D-793D3729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390679"/>
            <a:ext cx="4340614" cy="34330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F932CB-FF2C-1C41-AB09-CE4D6A3C91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4395" y="362759"/>
            <a:ext cx="3009129" cy="33181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D8534F-3797-7B41-A42C-83CA4C45A4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1" y="94904"/>
            <a:ext cx="3801979" cy="304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400CB8-82A4-624E-84E2-720BC00706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2309" y="528436"/>
            <a:ext cx="1257300" cy="190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864C06-83D4-2F4E-8F55-B35E64B0DB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36407" y="1066800"/>
            <a:ext cx="4382326" cy="4114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A993B3-3AAD-864C-9FD7-2F74DF9728D6}"/>
              </a:ext>
            </a:extLst>
          </p:cNvPr>
          <p:cNvSpPr txBox="1"/>
          <p:nvPr/>
        </p:nvSpPr>
        <p:spPr>
          <a:xfrm>
            <a:off x="1612607" y="203179"/>
            <a:ext cx="3657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JAM 2017 </a:t>
            </a:r>
          </a:p>
          <a:p>
            <a:r>
              <a:rPr lang="en-US" dirty="0"/>
              <a:t>J. J. </a:t>
            </a:r>
            <a:r>
              <a:rPr lang="en-US" dirty="0" err="1"/>
              <a:t>Ethier</a:t>
            </a:r>
            <a:r>
              <a:rPr lang="en-US" dirty="0"/>
              <a:t>, N. Sato, W. </a:t>
            </a:r>
            <a:r>
              <a:rPr lang="en-US" dirty="0" err="1"/>
              <a:t>Melnitchouk</a:t>
            </a:r>
            <a:br>
              <a:rPr lang="en-US" dirty="0"/>
            </a:br>
            <a:r>
              <a:rPr lang="en-US" dirty="0"/>
              <a:t>Phys. Rev. Lett. </a:t>
            </a:r>
            <a:r>
              <a:rPr lang="en-US" b="1" dirty="0"/>
              <a:t>119</a:t>
            </a:r>
            <a:r>
              <a:rPr lang="en-US" dirty="0"/>
              <a:t>, 132001 (2017), </a:t>
            </a:r>
            <a:r>
              <a:rPr lang="en-US" i="1" dirty="0"/>
              <a:t>arXiv:1705.05889 [hep-</a:t>
            </a:r>
            <a:r>
              <a:rPr lang="en-US" i="1" dirty="0" err="1"/>
              <a:t>ph</a:t>
            </a:r>
            <a:r>
              <a:rPr lang="en-US" i="1" dirty="0"/>
              <a:t>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6410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1" y="0"/>
            <a:ext cx="9158989" cy="1143000"/>
          </a:xfrm>
        </p:spPr>
        <p:txBody>
          <a:bodyPr/>
          <a:lstStyle/>
          <a:p>
            <a:r>
              <a:rPr lang="en-US" sz="4000" dirty="0"/>
              <a:t>PDFs from SEMI-inclusive RG-C data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7673" y="1222047"/>
            <a:ext cx="3209292" cy="25674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053" y="1209348"/>
            <a:ext cx="3176018" cy="26006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1946" y="4152278"/>
            <a:ext cx="7465996" cy="27057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74058" y="3782947"/>
            <a:ext cx="54232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Only K</a:t>
            </a:r>
            <a:r>
              <a:rPr lang="en-US" baseline="30000" dirty="0"/>
              <a:t>-</a:t>
            </a:r>
            <a:r>
              <a:rPr lang="en-US" dirty="0"/>
              <a:t> production on D is uniquely sensitive to </a:t>
            </a:r>
            <a:r>
              <a:rPr lang="en-US" dirty="0">
                <a:latin typeface="Symbol" charset="2"/>
                <a:cs typeface="Symbol" charset="2"/>
              </a:rPr>
              <a:t>D</a:t>
            </a:r>
            <a:r>
              <a:rPr lang="en-US" dirty="0"/>
              <a:t>s (</a:t>
            </a:r>
            <a:r>
              <a:rPr lang="en-US" dirty="0">
                <a:latin typeface="Symbol" charset="2"/>
                <a:cs typeface="Symbol" charset="2"/>
              </a:rPr>
              <a:t>D</a:t>
            </a:r>
            <a:r>
              <a:rPr lang="en-US" dirty="0"/>
              <a:t>u and </a:t>
            </a:r>
            <a:r>
              <a:rPr lang="en-US" dirty="0" err="1">
                <a:latin typeface="Symbol" charset="2"/>
                <a:cs typeface="Symbol" charset="2"/>
              </a:rPr>
              <a:t>D</a:t>
            </a:r>
            <a:r>
              <a:rPr lang="en-US" dirty="0" err="1"/>
              <a:t>d</a:t>
            </a:r>
            <a:r>
              <a:rPr lang="en-US" dirty="0"/>
              <a:t> largely cancel)</a:t>
            </a:r>
          </a:p>
        </p:txBody>
      </p:sp>
    </p:spTree>
    <p:extLst>
      <p:ext uri="{BB962C8B-B14F-4D97-AF65-F5344CB8AC3E}">
        <p14:creationId xmlns:p14="http://schemas.microsoft.com/office/powerpoint/2010/main" val="19220179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983673" y="86995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60" name="Picture 5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1" y="1440717"/>
            <a:ext cx="7687909" cy="4441009"/>
          </a:xfrm>
          <a:prstGeom prst="rect">
            <a:avLst/>
          </a:prstGeom>
        </p:spPr>
      </p:pic>
      <p:cxnSp>
        <p:nvCxnSpPr>
          <p:cNvPr id="67" name="Straight Arrow Connector 66"/>
          <p:cNvCxnSpPr>
            <a:cxnSpLocks/>
          </p:cNvCxnSpPr>
          <p:nvPr/>
        </p:nvCxnSpPr>
        <p:spPr>
          <a:xfrm>
            <a:off x="3065214" y="2031018"/>
            <a:ext cx="273640" cy="242374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 flipH="1">
            <a:off x="6057616" y="1966224"/>
            <a:ext cx="653" cy="9832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cxnSpLocks/>
          </p:cNvCxnSpPr>
          <p:nvPr/>
        </p:nvCxnSpPr>
        <p:spPr>
          <a:xfrm flipH="1">
            <a:off x="8807317" y="2155681"/>
            <a:ext cx="840105" cy="75462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>
            <a:cxnSpLocks/>
          </p:cNvCxnSpPr>
          <p:nvPr/>
        </p:nvCxnSpPr>
        <p:spPr>
          <a:xfrm>
            <a:off x="3223662" y="3398213"/>
            <a:ext cx="582827" cy="38520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cxnSpLocks/>
          </p:cNvCxnSpPr>
          <p:nvPr/>
        </p:nvCxnSpPr>
        <p:spPr>
          <a:xfrm flipV="1">
            <a:off x="7038791" y="4520625"/>
            <a:ext cx="425981" cy="44734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cxnSpLocks/>
          </p:cNvCxnSpPr>
          <p:nvPr/>
        </p:nvCxnSpPr>
        <p:spPr>
          <a:xfrm flipH="1">
            <a:off x="10246765" y="3748543"/>
            <a:ext cx="252660" cy="9848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1727970" y="3104981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>
                <a:latin typeface="Helvetica" charset="0"/>
                <a:ea typeface="Helvetica" charset="0"/>
                <a:cs typeface="Helvetica" charset="0"/>
              </a:rPr>
              <a:t>Slow Controls + EPICS</a:t>
            </a:r>
            <a:endParaRPr lang="en-US" sz="9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8797293" y="1890394"/>
            <a:ext cx="1559720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NMR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788586" y="1650073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Pumping System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5907745" y="4876800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>
                <a:latin typeface="Helvetica" charset="0"/>
                <a:ea typeface="Helvetica" charset="0"/>
                <a:cs typeface="Helvetica" charset="0"/>
              </a:rPr>
              <a:t>1K Refrigerator</a:t>
            </a:r>
            <a:endParaRPr lang="en-US" sz="9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5177096" y="1811928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Microwaves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8650098" y="3429000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5 T Solenoid (FROST)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983673" y="582969"/>
            <a:ext cx="833972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The target is &gt; 90% complete and has been successfully tested at </a:t>
            </a:r>
            <a:r>
              <a:rPr lang="en-US" sz="1500" dirty="0" err="1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JLab</a:t>
            </a:r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 on three occasions.</a:t>
            </a:r>
          </a:p>
          <a:p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Additional cool-down tests are scheduled for 2020 and 2021. Full “dress rehearsal” September 2021 in the EEL. Ready for installation immediately after Summer Run 2021 (RG-M) ends.</a:t>
            </a:r>
            <a:endParaRPr lang="en-US" sz="1500" dirty="0">
              <a:solidFill>
                <a:srgbClr val="80000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32" name="Picture 10" descr="UVA_Logo.png">
            <a:extLst>
              <a:ext uri="{FF2B5EF4-FFF2-40B4-BE49-F238E27FC236}">
                <a16:creationId xmlns:a16="http://schemas.microsoft.com/office/drawing/2014/main" id="{377BF7F9-6BF3-644B-9877-FE7123556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212" y="5935243"/>
            <a:ext cx="1937118" cy="748698"/>
          </a:xfrm>
          <a:prstGeom prst="rect">
            <a:avLst/>
          </a:prstGeom>
        </p:spPr>
      </p:pic>
      <p:pic>
        <p:nvPicPr>
          <p:cNvPr id="33" name="Picture 11" descr="ODU_Logo.png">
            <a:extLst>
              <a:ext uri="{FF2B5EF4-FFF2-40B4-BE49-F238E27FC236}">
                <a16:creationId xmlns:a16="http://schemas.microsoft.com/office/drawing/2014/main" id="{E11AE553-C653-8449-AA9A-70F52E7A7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6787" y="5998321"/>
            <a:ext cx="1685218" cy="729551"/>
          </a:xfrm>
          <a:prstGeom prst="rect">
            <a:avLst/>
          </a:prstGeom>
        </p:spPr>
      </p:pic>
      <p:pic>
        <p:nvPicPr>
          <p:cNvPr id="34" name="Picture 12" descr="JLab_transparent.png">
            <a:extLst>
              <a:ext uri="{FF2B5EF4-FFF2-40B4-BE49-F238E27FC236}">
                <a16:creationId xmlns:a16="http://schemas.microsoft.com/office/drawing/2014/main" id="{EC6CF458-280E-674A-98E0-FC0E2F4340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4681" y="6195516"/>
            <a:ext cx="1760787" cy="444862"/>
          </a:xfrm>
          <a:prstGeom prst="rect">
            <a:avLst/>
          </a:prstGeom>
        </p:spPr>
      </p:pic>
      <p:pic>
        <p:nvPicPr>
          <p:cNvPr id="35" name="Picture 13" descr="cnu-logo.jpg">
            <a:extLst>
              <a:ext uri="{FF2B5EF4-FFF2-40B4-BE49-F238E27FC236}">
                <a16:creationId xmlns:a16="http://schemas.microsoft.com/office/drawing/2014/main" id="{EA426E1B-B675-224A-A91B-BA509DC6BD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2370" y="5891313"/>
            <a:ext cx="1905631" cy="83655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8576A77-BC61-864E-8E00-1F84528A66AA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13 of 20</a:t>
            </a:r>
          </a:p>
        </p:txBody>
      </p:sp>
    </p:spTree>
    <p:extLst>
      <p:ext uri="{BB962C8B-B14F-4D97-AF65-F5344CB8AC3E}">
        <p14:creationId xmlns:p14="http://schemas.microsoft.com/office/powerpoint/2010/main" val="18498438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50794" y="533400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1026" name="Picture 2" descr="https://lh4.googleusercontent.com/ncOjzs5spmdFhy1eizmFmUcKP2eCDWL74LC1idcNDB5NFnPiJ_H5mEmBtscGBjTJiIRX-q-niGTq6Crjldo--Cm6N3zq0zPFtt3uVm0aVzPbo2UtGWvmFrdl_rgztRekuJ5Y2_6fu2k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40" b="18078"/>
          <a:stretch/>
        </p:blipFill>
        <p:spPr bwMode="auto">
          <a:xfrm>
            <a:off x="2440257" y="2747354"/>
            <a:ext cx="4617275" cy="208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s://lh5.googleusercontent.com/HObyuanVa96PFj0phb6zPCjAYqyOndaStEwg2KOLw11y62-0iHTA52Yma1A5ZO_41xtm30DP9za2VDdhYGQ1XaBg9yytTqQRS04rXMKhPMgpxN2mH_VS9CsgngRnjn4VxUruPmCj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534" y="2996041"/>
            <a:ext cx="3031722" cy="185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2438401" y="1378126"/>
            <a:ext cx="7335611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Horizontal 1 K refrigerator: constructed and tested</a:t>
            </a:r>
            <a:r>
              <a:rPr lang="en-US" sz="900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. </a:t>
            </a: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 </a:t>
            </a:r>
            <a:endParaRPr lang="en-US" dirty="0">
              <a:solidFill>
                <a:srgbClr val="002060"/>
              </a:solidFill>
              <a:latin typeface="Helvetica"/>
              <a:ea typeface="Helvetica" charset="0"/>
              <a:cs typeface="Helvetica" charset="0"/>
            </a:endParaRPr>
          </a:p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Meets or exceeds all design parameters.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Stable &amp; reproducible operation;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Base temperature below 1 K;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Cooling power of 0.6 W at 1.0 K, 1 W at 1.1 K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Max. helium consumption &lt; 5 liters/</a:t>
            </a:r>
            <a:r>
              <a:rPr lang="en-US" dirty="0" err="1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hr</a:t>
            </a:r>
            <a:endParaRPr lang="en-US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885" y="1868452"/>
            <a:ext cx="2649023" cy="10243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DD0176-57B5-D64C-A3BE-3CA20FC06DF8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14 of 20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AEC1C7-A7A6-AE41-9256-C93197555D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4600" y="4965700"/>
            <a:ext cx="7747000" cy="189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7276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71575" y="26650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106" y="1981711"/>
            <a:ext cx="2060480" cy="154264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388" y="1605258"/>
            <a:ext cx="2460051" cy="252221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2432" y="2333165"/>
            <a:ext cx="2400300" cy="1819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B888B60-8102-E64C-90B2-120D3D863D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7779" y="4284703"/>
            <a:ext cx="3533396" cy="25222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85E7BD-3F35-9E4C-BFA4-3EAE5FE88C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4184373"/>
            <a:ext cx="3161038" cy="23778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08AE6F-F39B-BB44-AA44-EA13199292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187" y="3733800"/>
            <a:ext cx="2997200" cy="21717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9F10BA1-9BE5-DE44-912A-BAF0B70313D9}"/>
              </a:ext>
            </a:extLst>
          </p:cNvPr>
          <p:cNvSpPr txBox="1"/>
          <p:nvPr/>
        </p:nvSpPr>
        <p:spPr>
          <a:xfrm>
            <a:off x="1600201" y="371476"/>
            <a:ext cx="8940569" cy="11233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Polarizations are measured using prototypes of a new NMR Q-meter developed by the </a:t>
            </a:r>
            <a:r>
              <a:rPr lang="en-US" dirty="0" err="1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JLab</a:t>
            </a: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Target and Fast Electronics Groups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Meets or exceeds performance of the 40-yr old Liverpool Q-meter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Has remote-control capabilities not present on Liverpool version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Modular for easy repair, modification, and upgrading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R&amp;D will continue on new version with faster, higher-resolution ADCs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All-digital version is under design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262875" y="990682"/>
            <a:ext cx="3376822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We have dynamically polarized ⌀2 x 4 cm</a:t>
            </a:r>
            <a:r>
              <a:rPr lang="en-US" sz="1100" baseline="300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2</a:t>
            </a: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samples of 5-min. epoxy doped with TEMPO radical</a:t>
            </a:r>
          </a:p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(chosen for convenience) ➔ 30%-40%</a:t>
            </a:r>
          </a:p>
          <a:p>
            <a:endParaRPr lang="en-US" sz="1000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Switch to butanol and NH3 for upcoming tests</a:t>
            </a:r>
            <a:endParaRPr lang="en-US" sz="1800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6980E0-823D-FA46-AE8B-D84BCA14A929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 of 20</a:t>
            </a:r>
          </a:p>
        </p:txBody>
      </p:sp>
    </p:spTree>
    <p:extLst>
      <p:ext uri="{BB962C8B-B14F-4D97-AF65-F5344CB8AC3E}">
        <p14:creationId xmlns:p14="http://schemas.microsoft.com/office/powerpoint/2010/main" val="7914301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060275" y="209512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150452" y="689733"/>
            <a:ext cx="6388556" cy="7617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The CLAS12 5 T solenoid will be used to polarize the target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Field uniformity is ok for protons </a:t>
            </a:r>
            <a:r>
              <a:rPr lang="mr-IN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–</a:t>
            </a: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should be improved to optimize the deuteron polarization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Superconducting shim coils will be installed inside the the 1 K cryostat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Demonstrated the efficacy of this approach</a:t>
            </a:r>
            <a:endParaRPr lang="en-US" sz="1050" i="1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 r="14881" b="11161"/>
          <a:stretch>
            <a:fillRect/>
          </a:stretch>
        </p:blipFill>
        <p:spPr>
          <a:xfrm>
            <a:off x="2150452" y="1624385"/>
            <a:ext cx="1599272" cy="222555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419" y="3959050"/>
            <a:ext cx="2007339" cy="16797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535" y="1627431"/>
            <a:ext cx="2132933" cy="3794500"/>
          </a:xfrm>
          <a:prstGeom prst="rect">
            <a:avLst/>
          </a:prstGeom>
        </p:spPr>
      </p:pic>
      <p:pic>
        <p:nvPicPr>
          <p:cNvPr id="13" name="Picture 2" descr="https://lh3.googleusercontent.com/FCUeBLXGDBfkky5qu_T8pyCndOrkYYBJQPB2DGZgV6Mp4LkaQJHYUHZpO8TLzuBo2kQGJICGCiaSHbCpXvzbeEXSPt1E5nvxP_Cwu66XASrcthBzL8NNT8KOEgnYtSkHWLRNPI157Gs">
            <a:extLst>
              <a:ext uri="{FF2B5EF4-FFF2-40B4-BE49-F238E27FC236}">
                <a16:creationId xmlns:a16="http://schemas.microsoft.com/office/drawing/2014/main" id="{89D089DD-618E-3840-B15F-E624D4DA8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00800" y="2335349"/>
            <a:ext cx="4190999" cy="216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751FF6-A7A1-A643-BF13-0448161091B3}"/>
              </a:ext>
            </a:extLst>
          </p:cNvPr>
          <p:cNvSpPr txBox="1"/>
          <p:nvPr/>
        </p:nvSpPr>
        <p:spPr>
          <a:xfrm>
            <a:off x="6881340" y="3855450"/>
            <a:ext cx="800610" cy="6001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Pump Cart</a:t>
            </a:r>
          </a:p>
          <a:p>
            <a:pPr algn="ctr"/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(on rails)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5B2ADF-0A7C-D748-93CF-CB28173B0061}"/>
              </a:ext>
            </a:extLst>
          </p:cNvPr>
          <p:cNvSpPr txBox="1"/>
          <p:nvPr/>
        </p:nvSpPr>
        <p:spPr>
          <a:xfrm>
            <a:off x="9292978" y="1657504"/>
            <a:ext cx="111268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Electronics Cart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AFE613-760C-4747-9964-DAF0B597887E}"/>
              </a:ext>
            </a:extLst>
          </p:cNvPr>
          <p:cNvSpPr txBox="1"/>
          <p:nvPr/>
        </p:nvSpPr>
        <p:spPr>
          <a:xfrm>
            <a:off x="6682345" y="1574345"/>
            <a:ext cx="1710161" cy="6001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Support &amp; adjustment frame</a:t>
            </a:r>
          </a:p>
          <a:p>
            <a:pPr algn="ctr"/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(on rails)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1969E2F-B5C5-3146-8BA2-D02D27B332DE}"/>
              </a:ext>
            </a:extLst>
          </p:cNvPr>
          <p:cNvCxnSpPr/>
          <p:nvPr/>
        </p:nvCxnSpPr>
        <p:spPr>
          <a:xfrm flipV="1">
            <a:off x="8083138" y="4079732"/>
            <a:ext cx="571500" cy="151600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4CC8040-A48B-A446-A02E-70D54718872B}"/>
              </a:ext>
            </a:extLst>
          </p:cNvPr>
          <p:cNvCxnSpPr/>
          <p:nvPr/>
        </p:nvCxnSpPr>
        <p:spPr>
          <a:xfrm>
            <a:off x="7701797" y="2201030"/>
            <a:ext cx="454232" cy="332391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51E16D-F85A-F148-8DE1-CE1BD399E3D2}"/>
              </a:ext>
            </a:extLst>
          </p:cNvPr>
          <p:cNvCxnSpPr>
            <a:cxnSpLocks/>
          </p:cNvCxnSpPr>
          <p:nvPr/>
        </p:nvCxnSpPr>
        <p:spPr>
          <a:xfrm>
            <a:off x="9677401" y="2088735"/>
            <a:ext cx="171919" cy="1215457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" descr="https://lh4.googleusercontent.com/jRguLPzhB9aQ7BuLL2FzVPDl1GZNXrTLvctzIGE4OhXSIwVIvBGUg5zj9lGSWHOnkWZAfjWLiy9ZnCd4MKES4P2xHxlPToZctDIW3M-BJi0XI7WTXmpxeIGXBKFc_gNHGjWKfGtXHSs">
            <a:extLst>
              <a:ext uri="{FF2B5EF4-FFF2-40B4-BE49-F238E27FC236}">
                <a16:creationId xmlns:a16="http://schemas.microsoft.com/office/drawing/2014/main" id="{2CA96E3C-B872-374A-8C02-79C16C4D1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32" b="6045"/>
          <a:stretch/>
        </p:blipFill>
        <p:spPr bwMode="auto">
          <a:xfrm>
            <a:off x="6401849" y="4568919"/>
            <a:ext cx="4046684" cy="213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32952D1-7A7F-A54B-968B-FB3216FE5CC8}"/>
              </a:ext>
            </a:extLst>
          </p:cNvPr>
          <p:cNvSpPr txBox="1"/>
          <p:nvPr/>
        </p:nvSpPr>
        <p:spPr>
          <a:xfrm>
            <a:off x="1723874" y="5747928"/>
            <a:ext cx="4372127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Target insertion cart for CLAS12: ~75% complete.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Fast, easy insertion and removal of target cryostat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Six-axis adjustment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1E10023-CB07-EC4F-8117-FEF47F8F83AB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16 of 20</a:t>
            </a:r>
          </a:p>
        </p:txBody>
      </p:sp>
    </p:spTree>
    <p:extLst>
      <p:ext uri="{BB962C8B-B14F-4D97-AF65-F5344CB8AC3E}">
        <p14:creationId xmlns:p14="http://schemas.microsoft.com/office/powerpoint/2010/main" val="27718397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BEADD-63C1-E543-8E91-8A70818AB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311" y="0"/>
            <a:ext cx="7772400" cy="914400"/>
          </a:xfrm>
        </p:spPr>
        <p:txBody>
          <a:bodyPr/>
          <a:lstStyle/>
          <a:p>
            <a:r>
              <a:rPr lang="en-US" sz="3600" dirty="0" err="1"/>
              <a:t>Møller</a:t>
            </a:r>
            <a:r>
              <a:rPr lang="en-US" sz="3600" dirty="0"/>
              <a:t> Shield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D26077-2797-D141-9C50-00FDB3B33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0636" y="775445"/>
            <a:ext cx="4259182" cy="33259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8F467C-5DFA-E84F-AC6F-5E82CDB4AA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676401" y="775444"/>
            <a:ext cx="4139111" cy="3200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DBC015-9DBB-CA4F-9DEF-B0FED90EC6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3200" y="4101357"/>
            <a:ext cx="3565608" cy="27566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CA46F2-EBF0-B749-A026-61E26E5657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8637" y="3975844"/>
            <a:ext cx="4666595" cy="288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9102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Polarized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Standard CLAS12 longitudinally polarized target</a:t>
            </a:r>
          </a:p>
          <a:p>
            <a:pPr lvl="1"/>
            <a:r>
              <a:rPr lang="en-US" dirty="0"/>
              <a:t>two-cell design to minimize systematic errors for SSAs</a:t>
            </a:r>
          </a:p>
          <a:p>
            <a:pPr lvl="1"/>
            <a:r>
              <a:rPr lang="en-US" dirty="0"/>
              <a:t>here: use one cell for </a:t>
            </a:r>
            <a:r>
              <a:rPr lang="en-US" baseline="30000" dirty="0"/>
              <a:t>7</a:t>
            </a:r>
            <a:r>
              <a:rPr lang="en-US" dirty="0"/>
              <a:t>LiD, the other for reference (either </a:t>
            </a:r>
            <a:r>
              <a:rPr lang="en-US" baseline="30000" dirty="0"/>
              <a:t>6</a:t>
            </a:r>
            <a:r>
              <a:rPr lang="en-US" dirty="0"/>
              <a:t>LiH or </a:t>
            </a:r>
            <a:r>
              <a:rPr lang="en-US" baseline="30000" dirty="0"/>
              <a:t>14</a:t>
            </a:r>
            <a:r>
              <a:rPr lang="en-US" dirty="0"/>
              <a:t>NH</a:t>
            </a:r>
            <a:r>
              <a:rPr lang="en-US" baseline="-25000" dirty="0"/>
              <a:t>3</a:t>
            </a:r>
            <a:r>
              <a:rPr lang="en-US" dirty="0"/>
              <a:t>).</a:t>
            </a:r>
          </a:p>
          <a:p>
            <a:pPr lvl="1"/>
            <a:r>
              <a:rPr lang="en-US" dirty="0"/>
              <a:t>Measure ratios of cross section differences (</a:t>
            </a:r>
            <a:r>
              <a:rPr lang="en-US" dirty="0">
                <a:latin typeface="Symbol" charset="2"/>
                <a:cs typeface="Symbol" charset="2"/>
              </a:rPr>
              <a:t>s</a:t>
            </a:r>
            <a:r>
              <a:rPr lang="en-US" baseline="30000" dirty="0"/>
              <a:t>↑↓</a:t>
            </a:r>
            <a:r>
              <a:rPr lang="en-US" dirty="0"/>
              <a:t> - </a:t>
            </a:r>
            <a:r>
              <a:rPr lang="en-US" dirty="0">
                <a:latin typeface="Symbol" charset="2"/>
                <a:cs typeface="Symbol" charset="2"/>
              </a:rPr>
              <a:t>s</a:t>
            </a:r>
            <a:r>
              <a:rPr lang="en-US" baseline="30000" dirty="0"/>
              <a:t>↑↑</a:t>
            </a:r>
            <a:r>
              <a:rPr lang="en-US" dirty="0"/>
              <a:t>) and of asymmetries (</a:t>
            </a:r>
            <a:r>
              <a:rPr lang="en-US" i="1" dirty="0"/>
              <a:t>A</a:t>
            </a:r>
            <a:r>
              <a:rPr lang="en-US" baseline="-25000" dirty="0"/>
              <a:t>||</a:t>
            </a:r>
            <a:r>
              <a:rPr lang="en-US" dirty="0"/>
              <a:t>) to minimize systematic errors</a:t>
            </a:r>
          </a:p>
          <a:p>
            <a:pPr lvl="1"/>
            <a:r>
              <a:rPr lang="en-US" dirty="0"/>
              <a:t>half-way through experiment, exchange target materials to further reduce systematic effects </a:t>
            </a:r>
            <a:br>
              <a:rPr lang="en-US" dirty="0"/>
            </a:br>
            <a:r>
              <a:rPr lang="en-US" dirty="0"/>
              <a:t>(different acceptance, NMR response, …)</a:t>
            </a:r>
          </a:p>
          <a:p>
            <a:pPr lvl="1"/>
            <a:r>
              <a:rPr lang="en-US" dirty="0"/>
              <a:t>Measure polarization via NMR </a:t>
            </a:r>
            <a:br>
              <a:rPr lang="en-US" dirty="0"/>
            </a:br>
            <a:r>
              <a:rPr lang="en-US" dirty="0"/>
              <a:t>and via (quasi-)elastic scattering</a:t>
            </a:r>
            <a:br>
              <a:rPr lang="en-US" dirty="0"/>
            </a:br>
            <a:r>
              <a:rPr lang="en-US" baseline="30000" dirty="0"/>
              <a:t>7</a:t>
            </a:r>
            <a:r>
              <a:rPr lang="en-US" dirty="0"/>
              <a:t>Li(</a:t>
            </a:r>
            <a:r>
              <a:rPr lang="en-US" dirty="0" err="1"/>
              <a:t>e,e’p</a:t>
            </a:r>
            <a:r>
              <a:rPr lang="en-US" dirty="0"/>
              <a:t>), H(</a:t>
            </a:r>
            <a:r>
              <a:rPr lang="en-US" dirty="0" err="1"/>
              <a:t>e,e’p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Use software cut on vertex to minimize </a:t>
            </a:r>
            <a:br>
              <a:rPr lang="en-US" dirty="0"/>
            </a:br>
            <a:r>
              <a:rPr lang="en-US" dirty="0"/>
              <a:t>and determine DF (will be large for 7Li!)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35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12776"/>
          <a:stretch/>
        </p:blipFill>
        <p:spPr>
          <a:xfrm>
            <a:off x="7447730" y="4166192"/>
            <a:ext cx="2870200" cy="26918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FA6464-5602-FE52-920B-C24511326CC3}"/>
              </a:ext>
            </a:extLst>
          </p:cNvPr>
          <p:cNvSpPr txBox="1"/>
          <p:nvPr/>
        </p:nvSpPr>
        <p:spPr>
          <a:xfrm>
            <a:off x="7235590" y="4066309"/>
            <a:ext cx="3082340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Goertz: 0.3 K, 2.5 T</a:t>
            </a:r>
          </a:p>
        </p:txBody>
      </p:sp>
    </p:spTree>
    <p:extLst>
      <p:ext uri="{BB962C8B-B14F-4D97-AF65-F5344CB8AC3E}">
        <p14:creationId xmlns:p14="http://schemas.microsoft.com/office/powerpoint/2010/main" val="2640737058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Blank Presentation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1462</TotalTime>
  <Words>2954</Words>
  <Application>Microsoft Macintosh PowerPoint</Application>
  <PresentationFormat>Widescreen</PresentationFormat>
  <Paragraphs>337</Paragraphs>
  <Slides>35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52" baseType="lpstr">
      <vt:lpstr>ＭＳ Ｐゴシック</vt:lpstr>
      <vt:lpstr>Angsana New</vt:lpstr>
      <vt:lpstr>Arial</vt:lpstr>
      <vt:lpstr>Avenir Book</vt:lpstr>
      <vt:lpstr>Calibri</vt:lpstr>
      <vt:lpstr>Cambria Math</vt:lpstr>
      <vt:lpstr>CMBX12</vt:lpstr>
      <vt:lpstr>Comic Sans MS</vt:lpstr>
      <vt:lpstr>Courier New</vt:lpstr>
      <vt:lpstr>Garamond</vt:lpstr>
      <vt:lpstr>Helvetica</vt:lpstr>
      <vt:lpstr>Proxima Nova Rg</vt:lpstr>
      <vt:lpstr>Symbol</vt:lpstr>
      <vt:lpstr>Times</vt:lpstr>
      <vt:lpstr>Trebuchet MS</vt:lpstr>
      <vt:lpstr>Wingdings</vt:lpstr>
      <vt:lpstr>Blank Presentation</vt:lpstr>
      <vt:lpstr>CLAS12 Run Groups C and G Status and Outlook CLAS Collaboration Meeting June 19 – July 2, 2026</vt:lpstr>
      <vt:lpstr>Overview</vt:lpstr>
      <vt:lpstr>RG C Goals:</vt:lpstr>
      <vt:lpstr>Overview of RG-C  </vt:lpstr>
      <vt:lpstr>Overview of RG-G (Will Brooks, Contact)  </vt:lpstr>
      <vt:lpstr>DIS: Valence quark polarization at high x                       </vt:lpstr>
      <vt:lpstr>Preliminary Data from CLAS12 RG-C - DIS</vt:lpstr>
      <vt:lpstr>PowerPoint Presentation</vt:lpstr>
      <vt:lpstr>PowerPoint Presentation</vt:lpstr>
      <vt:lpstr>PowerPoint Presentation</vt:lpstr>
      <vt:lpstr>PowerPoint Presentation</vt:lpstr>
      <vt:lpstr>DVCS on p in D - Some 2d binning</vt:lpstr>
      <vt:lpstr>TSA in Timelike DVCS</vt:lpstr>
      <vt:lpstr>Λ polarization in ep→eK^+ Λ -Li Xu</vt:lpstr>
      <vt:lpstr>Five year look ahead</vt:lpstr>
      <vt:lpstr>PowerPoint Presentation</vt:lpstr>
      <vt:lpstr>Target performance</vt:lpstr>
      <vt:lpstr>Target Status and Prospect for 2027-8</vt:lpstr>
      <vt:lpstr>Summary And Outlook</vt:lpstr>
      <vt:lpstr>Backup Slides</vt:lpstr>
      <vt:lpstr>Polarized Target</vt:lpstr>
      <vt:lpstr>PowerPoint Presentation</vt:lpstr>
      <vt:lpstr>PowerPoint Presentation</vt:lpstr>
      <vt:lpstr>PowerPoint Presentation</vt:lpstr>
      <vt:lpstr>PowerPoint Presentation</vt:lpstr>
      <vt:lpstr>PDF uncertainties WITHOUT INCLUSIVE RG-C data</vt:lpstr>
      <vt:lpstr>Improvement in PDF uncertainties from INCLUSIVE RG-C data</vt:lpstr>
      <vt:lpstr>PowerPoint Presentation</vt:lpstr>
      <vt:lpstr>PDFs from SEMI-inclusive RG-C data</vt:lpstr>
      <vt:lpstr>PowerPoint Presentation</vt:lpstr>
      <vt:lpstr>PowerPoint Presentation</vt:lpstr>
      <vt:lpstr>PowerPoint Presentation</vt:lpstr>
      <vt:lpstr>PowerPoint Presentation</vt:lpstr>
      <vt:lpstr>Møller Shield</vt:lpstr>
      <vt:lpstr>Polarized target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CLAS12 Run Group C Jeopardy Review PAC 48 September 25, 2020</dc:title>
  <dc:creator>Kuhn, Sebastian E.</dc:creator>
  <cp:lastModifiedBy>Kuhn, Sebastian E.</cp:lastModifiedBy>
  <cp:revision>98</cp:revision>
  <cp:lastPrinted>2026-05-27T19:10:17Z</cp:lastPrinted>
  <dcterms:created xsi:type="dcterms:W3CDTF">2020-09-22T18:47:31Z</dcterms:created>
  <dcterms:modified xsi:type="dcterms:W3CDTF">2026-06-29T14:59:15Z</dcterms:modified>
</cp:coreProperties>
</file>