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538" r:id="rId2"/>
    <p:sldId id="685" r:id="rId3"/>
    <p:sldId id="672" r:id="rId4"/>
    <p:sldId id="736" r:id="rId5"/>
    <p:sldId id="692" r:id="rId6"/>
    <p:sldId id="737" r:id="rId7"/>
    <p:sldId id="738" r:id="rId8"/>
    <p:sldId id="693" r:id="rId9"/>
    <p:sldId id="695" r:id="rId10"/>
    <p:sldId id="784" r:id="rId11"/>
    <p:sldId id="792" r:id="rId12"/>
    <p:sldId id="793" r:id="rId13"/>
    <p:sldId id="809" r:id="rId14"/>
    <p:sldId id="257" r:id="rId15"/>
    <p:sldId id="781" r:id="rId16"/>
    <p:sldId id="816" r:id="rId17"/>
    <p:sldId id="817" r:id="rId18"/>
    <p:sldId id="818" r:id="rId19"/>
    <p:sldId id="819" r:id="rId20"/>
    <p:sldId id="820" r:id="rId21"/>
    <p:sldId id="821" r:id="rId22"/>
    <p:sldId id="822" r:id="rId23"/>
    <p:sldId id="823" r:id="rId24"/>
    <p:sldId id="824" r:id="rId25"/>
    <p:sldId id="813" r:id="rId26"/>
    <p:sldId id="814" r:id="rId27"/>
    <p:sldId id="815" r:id="rId28"/>
    <p:sldId id="632" r:id="rId29"/>
    <p:sldId id="810" r:id="rId30"/>
    <p:sldId id="552" r:id="rId31"/>
    <p:sldId id="604" r:id="rId32"/>
    <p:sldId id="671" r:id="rId33"/>
    <p:sldId id="589" r:id="rId34"/>
    <p:sldId id="694" r:id="rId35"/>
    <p:sldId id="785" r:id="rId36"/>
    <p:sldId id="786" r:id="rId37"/>
    <p:sldId id="787" r:id="rId38"/>
    <p:sldId id="690" r:id="rId39"/>
    <p:sldId id="808" r:id="rId40"/>
    <p:sldId id="696" r:id="rId41"/>
    <p:sldId id="702" r:id="rId42"/>
    <p:sldId id="703" r:id="rId43"/>
    <p:sldId id="701" r:id="rId44"/>
    <p:sldId id="590" r:id="rId45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701" kern="1200">
        <a:solidFill>
          <a:schemeClr val="tx1"/>
        </a:solidFill>
        <a:latin typeface="Baskerville Old Face" charset="0"/>
        <a:ea typeface="ＭＳ Ｐゴシック" charset="0"/>
        <a:cs typeface="ＭＳ Ｐゴシック" charset="0"/>
      </a:defRPr>
    </a:lvl1pPr>
    <a:lvl2pPr marL="377549" algn="l" rtl="0" eaLnBrk="0" fontAlgn="base" hangingPunct="0">
      <a:spcBef>
        <a:spcPct val="0"/>
      </a:spcBef>
      <a:spcAft>
        <a:spcPct val="0"/>
      </a:spcAft>
      <a:defRPr sz="1701" kern="1200">
        <a:solidFill>
          <a:schemeClr val="tx1"/>
        </a:solidFill>
        <a:latin typeface="Baskerville Old Face" charset="0"/>
        <a:ea typeface="ＭＳ Ｐゴシック" charset="0"/>
        <a:cs typeface="ＭＳ Ｐゴシック" charset="0"/>
      </a:defRPr>
    </a:lvl2pPr>
    <a:lvl3pPr marL="755099" algn="l" rtl="0" eaLnBrk="0" fontAlgn="base" hangingPunct="0">
      <a:spcBef>
        <a:spcPct val="0"/>
      </a:spcBef>
      <a:spcAft>
        <a:spcPct val="0"/>
      </a:spcAft>
      <a:defRPr sz="1701" kern="1200">
        <a:solidFill>
          <a:schemeClr val="tx1"/>
        </a:solidFill>
        <a:latin typeface="Baskerville Old Face" charset="0"/>
        <a:ea typeface="ＭＳ Ｐゴシック" charset="0"/>
        <a:cs typeface="ＭＳ Ｐゴシック" charset="0"/>
      </a:defRPr>
    </a:lvl3pPr>
    <a:lvl4pPr marL="1132648" algn="l" rtl="0" eaLnBrk="0" fontAlgn="base" hangingPunct="0">
      <a:spcBef>
        <a:spcPct val="0"/>
      </a:spcBef>
      <a:spcAft>
        <a:spcPct val="0"/>
      </a:spcAft>
      <a:defRPr sz="1701" kern="1200">
        <a:solidFill>
          <a:schemeClr val="tx1"/>
        </a:solidFill>
        <a:latin typeface="Baskerville Old Face" charset="0"/>
        <a:ea typeface="ＭＳ Ｐゴシック" charset="0"/>
        <a:cs typeface="ＭＳ Ｐゴシック" charset="0"/>
      </a:defRPr>
    </a:lvl4pPr>
    <a:lvl5pPr marL="1510199" algn="l" rtl="0" eaLnBrk="0" fontAlgn="base" hangingPunct="0">
      <a:spcBef>
        <a:spcPct val="0"/>
      </a:spcBef>
      <a:spcAft>
        <a:spcPct val="0"/>
      </a:spcAft>
      <a:defRPr sz="1701" kern="1200">
        <a:solidFill>
          <a:schemeClr val="tx1"/>
        </a:solidFill>
        <a:latin typeface="Baskerville Old Face" charset="0"/>
        <a:ea typeface="ＭＳ Ｐゴシック" charset="0"/>
        <a:cs typeface="ＭＳ Ｐゴシック" charset="0"/>
      </a:defRPr>
    </a:lvl5pPr>
    <a:lvl6pPr marL="1887748" algn="l" defTabSz="377549" rtl="0" eaLnBrk="1" latinLnBrk="0" hangingPunct="1">
      <a:defRPr sz="1701" kern="1200">
        <a:solidFill>
          <a:schemeClr val="tx1"/>
        </a:solidFill>
        <a:latin typeface="Baskerville Old Face" charset="0"/>
        <a:ea typeface="ＭＳ Ｐゴシック" charset="0"/>
        <a:cs typeface="ＭＳ Ｐゴシック" charset="0"/>
      </a:defRPr>
    </a:lvl6pPr>
    <a:lvl7pPr marL="2265298" algn="l" defTabSz="377549" rtl="0" eaLnBrk="1" latinLnBrk="0" hangingPunct="1">
      <a:defRPr sz="1701" kern="1200">
        <a:solidFill>
          <a:schemeClr val="tx1"/>
        </a:solidFill>
        <a:latin typeface="Baskerville Old Face" charset="0"/>
        <a:ea typeface="ＭＳ Ｐゴシック" charset="0"/>
        <a:cs typeface="ＭＳ Ｐゴシック" charset="0"/>
      </a:defRPr>
    </a:lvl7pPr>
    <a:lvl8pPr marL="2642848" algn="l" defTabSz="377549" rtl="0" eaLnBrk="1" latinLnBrk="0" hangingPunct="1">
      <a:defRPr sz="1701" kern="1200">
        <a:solidFill>
          <a:schemeClr val="tx1"/>
        </a:solidFill>
        <a:latin typeface="Baskerville Old Face" charset="0"/>
        <a:ea typeface="ＭＳ Ｐゴシック" charset="0"/>
        <a:cs typeface="ＭＳ Ｐゴシック" charset="0"/>
      </a:defRPr>
    </a:lvl8pPr>
    <a:lvl9pPr marL="3020396" algn="l" defTabSz="377549" rtl="0" eaLnBrk="1" latinLnBrk="0" hangingPunct="1">
      <a:defRPr sz="1701" kern="1200">
        <a:solidFill>
          <a:schemeClr val="tx1"/>
        </a:solidFill>
        <a:latin typeface="Baskerville Old Face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D4CC"/>
    <a:srgbClr val="070090"/>
    <a:srgbClr val="000090"/>
    <a:srgbClr val="4684FF"/>
    <a:srgbClr val="ECED89"/>
    <a:srgbClr val="478BB0"/>
    <a:srgbClr val="417EF6"/>
    <a:srgbClr val="622000"/>
    <a:srgbClr val="00C301"/>
    <a:srgbClr val="3465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ile medio 2 - Color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F1AB2-1976-4502-BF36-3FF5EA218861}" styleName="Stile medio 4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E171933-4619-4E11-9A3F-F7608DF75F80}" styleName="Stile medio 1 - Color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0A1B5D5-9B99-4C35-A422-299274C87663}" styleName="Stile medio 1 - Color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46F890A9-2807-4EBB-B81D-B2AA78EC7F39}" styleName="Stile scuro 2 - Colore 5/Color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51" autoAdjust="0"/>
    <p:restoredTop sz="92291" autoAdjust="0"/>
  </p:normalViewPr>
  <p:slideViewPr>
    <p:cSldViewPr>
      <p:cViewPr varScale="1">
        <p:scale>
          <a:sx n="139" d="100"/>
          <a:sy n="139" d="100"/>
        </p:scale>
        <p:origin x="168" y="21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1080"/>
    </p:cViewPr>
  </p:sorterViewPr>
  <p:notesViewPr>
    <p:cSldViewPr snapToGrid="0" snapToObjects="1">
      <p:cViewPr varScale="1">
        <p:scale>
          <a:sx n="71" d="100"/>
          <a:sy n="71" d="100"/>
        </p:scale>
        <p:origin x="-2920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E93F53-B49A-804E-BC6A-F0ED6EA4BF3D}" type="datetimeFigureOut">
              <a:rPr lang="it-IT" smtClean="0"/>
              <a:pPr/>
              <a:t>30/06/26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it-IT"/>
              <a:t>Annalisa D'Angelo - The Baryon Spectroscopy program at Jlab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35857E-9874-8743-BDA0-1B245D94B24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569408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r>
              <a:rPr lang="en-US"/>
              <a:t>Annalisa D'Angelo - The Baryon Spectroscopy program at Jlab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13F845E0-32E9-9948-A60B-2F8D6AAAFCD0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28102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fontAlgn="base">
      <a:spcBef>
        <a:spcPct val="30000"/>
      </a:spcBef>
      <a:spcAft>
        <a:spcPct val="0"/>
      </a:spcAft>
      <a:defRPr sz="972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377549" algn="l" rtl="0" fontAlgn="base">
      <a:spcBef>
        <a:spcPct val="30000"/>
      </a:spcBef>
      <a:spcAft>
        <a:spcPct val="0"/>
      </a:spcAft>
      <a:defRPr sz="972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755099" algn="l" rtl="0" fontAlgn="base">
      <a:spcBef>
        <a:spcPct val="30000"/>
      </a:spcBef>
      <a:spcAft>
        <a:spcPct val="0"/>
      </a:spcAft>
      <a:defRPr sz="972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132648" algn="l" rtl="0" fontAlgn="base">
      <a:spcBef>
        <a:spcPct val="30000"/>
      </a:spcBef>
      <a:spcAft>
        <a:spcPct val="0"/>
      </a:spcAft>
      <a:defRPr sz="972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510199" algn="l" rtl="0" fontAlgn="base">
      <a:spcBef>
        <a:spcPct val="30000"/>
      </a:spcBef>
      <a:spcAft>
        <a:spcPct val="0"/>
      </a:spcAft>
      <a:defRPr sz="972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1887748" algn="l" defTabSz="377549" rtl="0" eaLnBrk="1" latinLnBrk="0" hangingPunct="1">
      <a:defRPr sz="972" kern="1200">
        <a:solidFill>
          <a:schemeClr val="tx1"/>
        </a:solidFill>
        <a:latin typeface="+mn-lt"/>
        <a:ea typeface="+mn-ea"/>
        <a:cs typeface="+mn-cs"/>
      </a:defRPr>
    </a:lvl6pPr>
    <a:lvl7pPr marL="2265298" algn="l" defTabSz="377549" rtl="0" eaLnBrk="1" latinLnBrk="0" hangingPunct="1">
      <a:defRPr sz="972" kern="1200">
        <a:solidFill>
          <a:schemeClr val="tx1"/>
        </a:solidFill>
        <a:latin typeface="+mn-lt"/>
        <a:ea typeface="+mn-ea"/>
        <a:cs typeface="+mn-cs"/>
      </a:defRPr>
    </a:lvl7pPr>
    <a:lvl8pPr marL="2642848" algn="l" defTabSz="377549" rtl="0" eaLnBrk="1" latinLnBrk="0" hangingPunct="1">
      <a:defRPr sz="972" kern="1200">
        <a:solidFill>
          <a:schemeClr val="tx1"/>
        </a:solidFill>
        <a:latin typeface="+mn-lt"/>
        <a:ea typeface="+mn-ea"/>
        <a:cs typeface="+mn-cs"/>
      </a:defRPr>
    </a:lvl8pPr>
    <a:lvl9pPr marL="3020396" algn="l" defTabSz="377549" rtl="0" eaLnBrk="1" latinLnBrk="0" hangingPunct="1">
      <a:defRPr sz="97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Annalisa D'Angelo - The Baryon Spectroscopy program at Jlab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F845E0-32E9-9948-A60B-2F8D6AAAFCD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2849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4CEB08-1A5B-8E71-0350-42F97A172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E7D91A-FFF3-7BA5-563A-DE1CA5F218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3F3C7F-4870-F37E-078C-4EE3997060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E3F790-D01A-A00E-3743-E64FA7DE14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5146C-2381-E845-AEC8-0B41B418726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908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E71D7F-223A-9C8E-0402-EEA517682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3E5AD8-6E28-FF81-E7BD-ACA14BA33A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CFE8ED-AE01-BB5B-4AB1-498C4578E0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F66D47-DC63-F440-562F-07660841C0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5146C-2381-E845-AEC8-0B41B418726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9914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7361BC-925F-ED4D-A273-9CA14E890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BA2EA7-067F-7FAC-573D-51CCD87EFE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D7CBA2-06BF-9A42-C5BE-2C8E866961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4FD21F-095E-8667-6A58-135A20AA31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5146C-2381-E845-AEC8-0B41B418726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5149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526778-7B1C-EDAD-0024-68F36329B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F3022D-B768-FA11-2A0D-69B00DEF20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DF0C17-68C0-0657-32E9-E07A72DD52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78EC17-40C3-5870-2A21-FE03E9E152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5146C-2381-E845-AEC8-0B41B4187267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0086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69318D-7776-1042-692E-FDDEFACE0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1B14DC-C393-8BA7-ECD1-4BB83D5B9C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0AC8BC-5CD9-F713-F030-5CE34C8F37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BE48E2-39F7-0027-5457-747FF75E9A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5146C-2381-E845-AEC8-0B41B4187267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0332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1D9232-F7DE-1359-7C5B-E00F7448D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BB6A2F-0A31-4C28-0836-32AFBB1AD3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55C2C2-7429-B8C0-98CD-B0ACDF238E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A8B31D-B407-DCAF-41E7-5A43B739E7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5146C-2381-E845-AEC8-0B41B4187267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8688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5146C-2381-E845-AEC8-0B41B4187267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88BCEF-3D51-DD30-62E3-151FFE41A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225541-4F30-1466-22E2-3E0BC07B7E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699112-04E7-D2C3-BEE7-DF47B7630D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EA0E81-4AF5-BE2A-85F8-FCAFA8818F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5146C-2381-E845-AEC8-0B41B418726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0769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5146C-2381-E845-AEC8-0B41B4187267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5146C-2381-E845-AEC8-0B41B4187267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5146C-2381-E845-AEC8-0B41B418726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1779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5146C-2381-E845-AEC8-0B41B4187267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D305BF-BB42-164B-93B3-B3BA46BE1A81}" type="slidenum">
              <a:rPr lang="en-US">
                <a:latin typeface="Arial" pitchFamily="-65" charset="0"/>
              </a:rPr>
              <a:pPr/>
              <a:t>33</a:t>
            </a:fld>
            <a:endParaRPr lang="en-US">
              <a:latin typeface="Arial" pitchFamily="-65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7388"/>
            <a:ext cx="6096000" cy="3429000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  <a:noFill/>
          <a:ln/>
        </p:spPr>
        <p:txBody>
          <a:bodyPr/>
          <a:lstStyle/>
          <a:p>
            <a:r>
              <a:rPr lang="en-US" b="1" dirty="0">
                <a:latin typeface="Arial" pitchFamily="-65" charset="0"/>
              </a:rPr>
              <a:t>The nucleon matrix element of the energy-momentum tensor is known to contain 3 form factors</a:t>
            </a:r>
            <a:r>
              <a:rPr lang="en-US" dirty="0">
                <a:latin typeface="Arial" pitchFamily="-65" charset="0"/>
              </a:rPr>
              <a:t>. They</a:t>
            </a:r>
            <a:r>
              <a:rPr lang="en-US" baseline="0" dirty="0">
                <a:latin typeface="Arial" pitchFamily="-65" charset="0"/>
              </a:rPr>
              <a:t> describe ….. and can only be measured directly in elastic graviton-nucleon scattering.  </a:t>
            </a:r>
            <a:r>
              <a:rPr lang="en-US" dirty="0">
                <a:latin typeface="Arial" pitchFamily="-65" charset="0"/>
              </a:rPr>
              <a:t>However, these form factors appear as moments of the </a:t>
            </a:r>
            <a:r>
              <a:rPr lang="en-US" dirty="0" err="1">
                <a:latin typeface="Arial" pitchFamily="-65" charset="0"/>
              </a:rPr>
              <a:t>unpolarized</a:t>
            </a:r>
            <a:r>
              <a:rPr lang="en-US" dirty="0">
                <a:latin typeface="Arial" pitchFamily="-65" charset="0"/>
              </a:rPr>
              <a:t> GPDs as shown here. The quark angular momentum in the nucleon is given by the 2</a:t>
            </a:r>
            <a:r>
              <a:rPr lang="en-US" baseline="30000" dirty="0">
                <a:latin typeface="Arial" pitchFamily="-65" charset="0"/>
              </a:rPr>
              <a:t>nd</a:t>
            </a:r>
            <a:r>
              <a:rPr lang="en-US" dirty="0">
                <a:latin typeface="Arial" pitchFamily="-65" charset="0"/>
              </a:rPr>
              <a:t> moment of the sum of GPD H and E. The mass and pressure distribution of the quarks are given by the 2</a:t>
            </a:r>
            <a:r>
              <a:rPr lang="en-US" baseline="30000" dirty="0">
                <a:latin typeface="Arial" pitchFamily="-65" charset="0"/>
              </a:rPr>
              <a:t>nd</a:t>
            </a:r>
            <a:r>
              <a:rPr lang="en-US" dirty="0">
                <a:latin typeface="Arial" pitchFamily="-65" charset="0"/>
              </a:rPr>
              <a:t> moment of H where the pressure is probed by parameter xi.  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5146C-2381-E845-AEC8-0B41B4187267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8919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55E780-5F70-CD84-BBA4-BC085C449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02B529-F7C2-1117-3A25-25F527A90F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99B923-BD75-28D1-EF63-3D3E8508D4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6D8DBB-78B6-B90B-20F0-B6D76BBF1B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5146C-2381-E845-AEC8-0B41B4187267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1114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7F7C98-05FC-93E7-28F5-5E06C9F37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A05841-955C-C321-0A78-EB6A8D5332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E68A33-0848-E727-5950-B0EFA754F1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F85465-B023-C9B9-1D32-08623ED2AC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5146C-2381-E845-AEC8-0B41B4187267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4082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DBAC62-489B-96D9-C65B-55ED43D32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0584CD-A37A-BD3C-C419-D9EB7B6492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7F63BF-5B15-B6F6-C8BF-4194C9FB15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2B43C6-C842-639C-06EB-41CADBCED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5146C-2381-E845-AEC8-0B41B4187267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127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5146C-2381-E845-AEC8-0B41B4187267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373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5146C-2381-E845-AEC8-0B41B4187267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6698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5146C-2381-E845-AEC8-0B41B4187267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4534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5146C-2381-E845-AEC8-0B41B4187267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350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5146C-2381-E845-AEC8-0B41B418726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0657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5146C-2381-E845-AEC8-0B41B4187267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8585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5146C-2381-E845-AEC8-0B41B4187267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6608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756" y="8685553"/>
            <a:ext cx="2971697" cy="4568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9842" tIns="44922" rIns="89842" bIns="44922"/>
          <a:lstStyle/>
          <a:p>
            <a:pPr algn="ctr" eaLnBrk="0" hangingPunct="0"/>
            <a:fld id="{6BB2F47E-F193-4D70-B546-24E07DA967B7}" type="slidenum">
              <a:rPr lang="en-US"/>
              <a:pPr algn="ctr" eaLnBrk="0" hangingPunct="0"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99C253-F22A-2973-C50C-05D1DF8D5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B8AB4D-6228-04FA-038F-6B0E41C768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4A4D3E-0C05-3845-FB44-74C424F889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E1E3ED-1B2A-9D6B-E8D9-AFC50966CF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5146C-2381-E845-AEC8-0B41B418726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3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D23EF1-2535-448A-B1CB-711992A1A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FC70E6-ECB0-44B7-4BDF-16AADCCBE7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2AA929-F224-4899-99B0-3AF65A1D26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9EC03F-6075-C92E-A251-077B7BD405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5146C-2381-E845-AEC8-0B41B418726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187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5146C-2381-E845-AEC8-0B41B418726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7618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5146C-2381-E845-AEC8-0B41B418726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007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4E23F9-0996-90AD-3968-B0B1B420B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D00FD5-71D6-8634-532C-2EDE9FF0AD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DE5976-CDDF-D735-C1DC-E94088B1F7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6FAEE0-9653-1E02-4F6E-3666C97DDC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5146C-2381-E845-AEC8-0B41B418726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9213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5F94B6-2BBC-3FE7-79E3-A00ECC146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172367-4977-3C69-5822-26EC8480DA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817FD5-1154-9D5A-C1DC-465FE52FF3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E3582-D638-4828-B8FC-11CFB8FC4F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5146C-2381-E845-AEC8-0B41B418726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225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656" y="1597938"/>
            <a:ext cx="7772688" cy="1102259"/>
          </a:xfrm>
          <a:prstGeom prst="rect">
            <a:avLst/>
          </a:prstGeom>
        </p:spPr>
        <p:txBody>
          <a:bodyPr lIns="91412" tIns="45705" rIns="91412" bIns="45705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315" y="2915217"/>
            <a:ext cx="6401376" cy="1313885"/>
          </a:xfrm>
          <a:prstGeom prst="rect">
            <a:avLst/>
          </a:prstGeom>
        </p:spPr>
        <p:txBody>
          <a:bodyPr lIns="91412" tIns="45705" rIns="91412" bIns="45705"/>
          <a:lstStyle>
            <a:lvl1pPr marL="0" indent="0" algn="ctr">
              <a:buNone/>
              <a:defRPr/>
            </a:lvl1pPr>
            <a:lvl2pPr marL="330477" indent="0" algn="ctr">
              <a:buNone/>
              <a:defRPr/>
            </a:lvl2pPr>
            <a:lvl3pPr marL="660956" indent="0" algn="ctr">
              <a:buNone/>
              <a:defRPr/>
            </a:lvl3pPr>
            <a:lvl4pPr marL="991434" indent="0" algn="ctr">
              <a:buNone/>
              <a:defRPr/>
            </a:lvl4pPr>
            <a:lvl5pPr marL="1321913" indent="0" algn="ctr">
              <a:buNone/>
              <a:defRPr/>
            </a:lvl5pPr>
            <a:lvl6pPr marL="1652392" indent="0" algn="ctr">
              <a:buNone/>
              <a:defRPr/>
            </a:lvl6pPr>
            <a:lvl7pPr marL="1982870" indent="0" algn="ctr">
              <a:buNone/>
              <a:defRPr/>
            </a:lvl7pPr>
            <a:lvl8pPr marL="2313348" indent="0" algn="ctr">
              <a:buNone/>
              <a:defRPr/>
            </a:lvl8pPr>
            <a:lvl9pPr marL="2643825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184F22-47CE-E84F-AE27-D9117E68BE8E}" type="slidenum">
              <a:rPr lang="en-US"/>
              <a:pPr/>
              <a:t>‹N›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64425" y="4920639"/>
            <a:ext cx="5898050" cy="222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88963" tIns="44479" rIns="88963" bIns="44479" numCol="1" anchor="t" anchorCtr="0" compatLnSpc="1">
            <a:prstTxWarp prst="textNoShape">
              <a:avLst/>
            </a:prstTxWarp>
          </a:bodyPr>
          <a:lstStyle>
            <a:lvl1pPr algn="ctr" defTabSz="629974">
              <a:defRPr sz="638">
                <a:solidFill>
                  <a:srgbClr val="800000"/>
                </a:solidFill>
              </a:defRPr>
            </a:lvl1pPr>
          </a:lstStyle>
          <a:p>
            <a:r>
              <a:rPr lang="en-US"/>
              <a:t>CLAS Collaboration Meeting   -   Run Group K Status Update -  July 1st, 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40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656" y="457203"/>
            <a:ext cx="7772688" cy="857816"/>
          </a:xfrm>
          <a:prstGeom prst="rect">
            <a:avLst/>
          </a:prstGeom>
        </p:spPr>
        <p:txBody>
          <a:bodyPr lIns="91412" tIns="45705" rIns="91412" bIns="45705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5656" y="1485902"/>
            <a:ext cx="7772688" cy="3086099"/>
          </a:xfrm>
          <a:prstGeom prst="rect">
            <a:avLst/>
          </a:prstGeom>
        </p:spPr>
        <p:txBody>
          <a:bodyPr lIns="91412" tIns="45705" rIns="91412" bIns="45705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E123A2-8C0A-B24D-ABFA-7CF5F3B53C08}" type="slidenum">
              <a:rPr lang="en-US"/>
              <a:pPr/>
              <a:t>‹N›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64425" y="4920639"/>
            <a:ext cx="5898050" cy="222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88963" tIns="44479" rIns="88963" bIns="44479" numCol="1" anchor="t" anchorCtr="0" compatLnSpc="1">
            <a:prstTxWarp prst="textNoShape">
              <a:avLst/>
            </a:prstTxWarp>
          </a:bodyPr>
          <a:lstStyle>
            <a:lvl1pPr algn="ctr" defTabSz="629974">
              <a:defRPr sz="638">
                <a:solidFill>
                  <a:srgbClr val="800000"/>
                </a:solidFill>
                <a:latin typeface="+mn-lt"/>
              </a:defRPr>
            </a:lvl1pPr>
          </a:lstStyle>
          <a:p>
            <a:r>
              <a:rPr lang="en-US"/>
              <a:t>CLAS Collaboration Meeting   -   Run Group K Status Update -  July 1st, 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67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1668" y="3305647"/>
            <a:ext cx="7772688" cy="1020779"/>
          </a:xfrm>
          <a:prstGeom prst="rect">
            <a:avLst/>
          </a:prstGeom>
        </p:spPr>
        <p:txBody>
          <a:bodyPr lIns="91412" tIns="45705" rIns="91412" bIns="45705" anchor="t"/>
          <a:lstStyle>
            <a:lvl1pPr algn="l">
              <a:defRPr sz="2907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1668" y="2179624"/>
            <a:ext cx="7772688" cy="1126025"/>
          </a:xfrm>
          <a:prstGeom prst="rect">
            <a:avLst/>
          </a:prstGeom>
        </p:spPr>
        <p:txBody>
          <a:bodyPr lIns="91412" tIns="45705" rIns="91412" bIns="45705" anchor="b"/>
          <a:lstStyle>
            <a:lvl1pPr marL="0" indent="0">
              <a:buNone/>
              <a:defRPr sz="1489"/>
            </a:lvl1pPr>
            <a:lvl2pPr marL="330477" indent="0">
              <a:buNone/>
              <a:defRPr sz="1347"/>
            </a:lvl2pPr>
            <a:lvl3pPr marL="660956" indent="0">
              <a:buNone/>
              <a:defRPr sz="1205"/>
            </a:lvl3pPr>
            <a:lvl4pPr marL="991434" indent="0">
              <a:buNone/>
              <a:defRPr sz="993"/>
            </a:lvl4pPr>
            <a:lvl5pPr marL="1321913" indent="0">
              <a:buNone/>
              <a:defRPr sz="993"/>
            </a:lvl5pPr>
            <a:lvl6pPr marL="1652392" indent="0">
              <a:buNone/>
              <a:defRPr sz="993"/>
            </a:lvl6pPr>
            <a:lvl7pPr marL="1982870" indent="0">
              <a:buNone/>
              <a:defRPr sz="993"/>
            </a:lvl7pPr>
            <a:lvl8pPr marL="2313348" indent="0">
              <a:buNone/>
              <a:defRPr sz="993"/>
            </a:lvl8pPr>
            <a:lvl9pPr marL="2643825" indent="0">
              <a:buNone/>
              <a:defRPr sz="993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C2AE66-D61E-114C-BD1D-1D06A91F5DC7}" type="slidenum">
              <a:rPr lang="en-US"/>
              <a:pPr/>
              <a:t>‹N›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64425" y="4920639"/>
            <a:ext cx="5898050" cy="222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88963" tIns="44479" rIns="88963" bIns="44479" numCol="1" anchor="t" anchorCtr="0" compatLnSpc="1">
            <a:prstTxWarp prst="textNoShape">
              <a:avLst/>
            </a:prstTxWarp>
          </a:bodyPr>
          <a:lstStyle>
            <a:lvl1pPr algn="ctr" defTabSz="629974">
              <a:defRPr sz="638">
                <a:solidFill>
                  <a:srgbClr val="800000"/>
                </a:solidFill>
              </a:defRPr>
            </a:lvl1pPr>
          </a:lstStyle>
          <a:p>
            <a:r>
              <a:rPr lang="en-US"/>
              <a:t>CLAS Collaboration Meeting   -   Run Group K Status Update -  July 1st, 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55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656" y="457203"/>
            <a:ext cx="7772688" cy="857816"/>
          </a:xfrm>
          <a:prstGeom prst="rect">
            <a:avLst/>
          </a:prstGeom>
        </p:spPr>
        <p:txBody>
          <a:bodyPr lIns="91412" tIns="45705" rIns="91412" bIns="45705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657" y="1485902"/>
            <a:ext cx="3817202" cy="3086099"/>
          </a:xfrm>
          <a:prstGeom prst="rect">
            <a:avLst/>
          </a:prstGeom>
        </p:spPr>
        <p:txBody>
          <a:bodyPr lIns="91412" tIns="45705" rIns="91412" bIns="45705"/>
          <a:lstStyle>
            <a:lvl1pPr>
              <a:defRPr sz="2056"/>
            </a:lvl1pPr>
            <a:lvl2pPr>
              <a:defRPr sz="1702"/>
            </a:lvl2pPr>
            <a:lvl3pPr>
              <a:defRPr sz="1489"/>
            </a:lvl3pPr>
            <a:lvl4pPr>
              <a:defRPr sz="1347"/>
            </a:lvl4pPr>
            <a:lvl5pPr>
              <a:defRPr sz="1347"/>
            </a:lvl5pPr>
            <a:lvl6pPr>
              <a:defRPr sz="1347"/>
            </a:lvl6pPr>
            <a:lvl7pPr>
              <a:defRPr sz="1347"/>
            </a:lvl7pPr>
            <a:lvl8pPr>
              <a:defRPr sz="1347"/>
            </a:lvl8pPr>
            <a:lvl9pPr>
              <a:defRPr sz="1347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1143" y="1485902"/>
            <a:ext cx="3817202" cy="3086099"/>
          </a:xfrm>
          <a:prstGeom prst="rect">
            <a:avLst/>
          </a:prstGeom>
        </p:spPr>
        <p:txBody>
          <a:bodyPr lIns="91412" tIns="45705" rIns="91412" bIns="45705"/>
          <a:lstStyle>
            <a:lvl1pPr>
              <a:defRPr sz="2056"/>
            </a:lvl1pPr>
            <a:lvl2pPr>
              <a:defRPr sz="1702"/>
            </a:lvl2pPr>
            <a:lvl3pPr>
              <a:defRPr sz="1489"/>
            </a:lvl3pPr>
            <a:lvl4pPr>
              <a:defRPr sz="1347"/>
            </a:lvl4pPr>
            <a:lvl5pPr>
              <a:defRPr sz="1347"/>
            </a:lvl5pPr>
            <a:lvl6pPr>
              <a:defRPr sz="1347"/>
            </a:lvl6pPr>
            <a:lvl7pPr>
              <a:defRPr sz="1347"/>
            </a:lvl7pPr>
            <a:lvl8pPr>
              <a:defRPr sz="1347"/>
            </a:lvl8pPr>
            <a:lvl9pPr>
              <a:defRPr sz="1347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2DC3F1-72C8-4647-8286-71C37469022E}" type="slidenum">
              <a:rPr lang="en-US"/>
              <a:pPr/>
              <a:t>‹N›</a:t>
            </a:fld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64425" y="4920639"/>
            <a:ext cx="5898050" cy="222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88963" tIns="44479" rIns="88963" bIns="44479" numCol="1" anchor="t" anchorCtr="0" compatLnSpc="1">
            <a:prstTxWarp prst="textNoShape">
              <a:avLst/>
            </a:prstTxWarp>
          </a:bodyPr>
          <a:lstStyle>
            <a:lvl1pPr algn="ctr" defTabSz="629974">
              <a:defRPr sz="638">
                <a:solidFill>
                  <a:srgbClr val="800000"/>
                </a:solidFill>
              </a:defRPr>
            </a:lvl1pPr>
          </a:lstStyle>
          <a:p>
            <a:r>
              <a:rPr lang="en-US"/>
              <a:t>CLAS Collaboration Meeting   -   Run Group K Status Update -  July 1st, 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59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6628" y="205968"/>
            <a:ext cx="8230752" cy="857816"/>
          </a:xfrm>
          <a:prstGeom prst="rect">
            <a:avLst/>
          </a:prstGeom>
        </p:spPr>
        <p:txBody>
          <a:bodyPr lIns="91412" tIns="45705" rIns="91412" bIns="45705"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6627" y="1150923"/>
            <a:ext cx="4040472" cy="479833"/>
          </a:xfrm>
          <a:prstGeom prst="rect">
            <a:avLst/>
          </a:prstGeom>
        </p:spPr>
        <p:txBody>
          <a:bodyPr lIns="91412" tIns="45705" rIns="91412" bIns="45705" anchor="b"/>
          <a:lstStyle>
            <a:lvl1pPr marL="0" indent="0">
              <a:buNone/>
              <a:defRPr sz="1702" b="1"/>
            </a:lvl1pPr>
            <a:lvl2pPr marL="330477" indent="0">
              <a:buNone/>
              <a:defRPr sz="1489" b="1"/>
            </a:lvl2pPr>
            <a:lvl3pPr marL="660956" indent="0">
              <a:buNone/>
              <a:defRPr sz="1347" b="1"/>
            </a:lvl3pPr>
            <a:lvl4pPr marL="991434" indent="0">
              <a:buNone/>
              <a:defRPr sz="1205" b="1"/>
            </a:lvl4pPr>
            <a:lvl5pPr marL="1321913" indent="0">
              <a:buNone/>
              <a:defRPr sz="1205" b="1"/>
            </a:lvl5pPr>
            <a:lvl6pPr marL="1652392" indent="0">
              <a:buNone/>
              <a:defRPr sz="1205" b="1"/>
            </a:lvl6pPr>
            <a:lvl7pPr marL="1982870" indent="0">
              <a:buNone/>
              <a:defRPr sz="1205" b="1"/>
            </a:lvl7pPr>
            <a:lvl8pPr marL="2313348" indent="0">
              <a:buNone/>
              <a:defRPr sz="1205" b="1"/>
            </a:lvl8pPr>
            <a:lvl9pPr marL="2643825" indent="0">
              <a:buNone/>
              <a:defRPr sz="1205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6627" y="1630758"/>
            <a:ext cx="4040472" cy="2963878"/>
          </a:xfrm>
          <a:prstGeom prst="rect">
            <a:avLst/>
          </a:prstGeom>
        </p:spPr>
        <p:txBody>
          <a:bodyPr lIns="91412" tIns="45705" rIns="91412" bIns="45705"/>
          <a:lstStyle>
            <a:lvl1pPr>
              <a:defRPr sz="1702"/>
            </a:lvl1pPr>
            <a:lvl2pPr>
              <a:defRPr sz="1489"/>
            </a:lvl2pPr>
            <a:lvl3pPr>
              <a:defRPr sz="1347"/>
            </a:lvl3pPr>
            <a:lvl4pPr>
              <a:defRPr sz="1205"/>
            </a:lvl4pPr>
            <a:lvl5pPr>
              <a:defRPr sz="1205"/>
            </a:lvl5pPr>
            <a:lvl6pPr>
              <a:defRPr sz="1205"/>
            </a:lvl6pPr>
            <a:lvl7pPr>
              <a:defRPr sz="1205"/>
            </a:lvl7pPr>
            <a:lvl8pPr>
              <a:defRPr sz="1205"/>
            </a:lvl8pPr>
            <a:lvl9pPr>
              <a:defRPr sz="120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467" y="1150923"/>
            <a:ext cx="4041913" cy="479833"/>
          </a:xfrm>
          <a:prstGeom prst="rect">
            <a:avLst/>
          </a:prstGeom>
        </p:spPr>
        <p:txBody>
          <a:bodyPr lIns="91412" tIns="45705" rIns="91412" bIns="45705" anchor="b"/>
          <a:lstStyle>
            <a:lvl1pPr marL="0" indent="0">
              <a:buNone/>
              <a:defRPr sz="1702" b="1"/>
            </a:lvl1pPr>
            <a:lvl2pPr marL="330477" indent="0">
              <a:buNone/>
              <a:defRPr sz="1489" b="1"/>
            </a:lvl2pPr>
            <a:lvl3pPr marL="660956" indent="0">
              <a:buNone/>
              <a:defRPr sz="1347" b="1"/>
            </a:lvl3pPr>
            <a:lvl4pPr marL="991434" indent="0">
              <a:buNone/>
              <a:defRPr sz="1205" b="1"/>
            </a:lvl4pPr>
            <a:lvl5pPr marL="1321913" indent="0">
              <a:buNone/>
              <a:defRPr sz="1205" b="1"/>
            </a:lvl5pPr>
            <a:lvl6pPr marL="1652392" indent="0">
              <a:buNone/>
              <a:defRPr sz="1205" b="1"/>
            </a:lvl6pPr>
            <a:lvl7pPr marL="1982870" indent="0">
              <a:buNone/>
              <a:defRPr sz="1205" b="1"/>
            </a:lvl7pPr>
            <a:lvl8pPr marL="2313348" indent="0">
              <a:buNone/>
              <a:defRPr sz="1205" b="1"/>
            </a:lvl8pPr>
            <a:lvl9pPr marL="2643825" indent="0">
              <a:buNone/>
              <a:defRPr sz="1205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467" y="1630758"/>
            <a:ext cx="4041913" cy="2963878"/>
          </a:xfrm>
          <a:prstGeom prst="rect">
            <a:avLst/>
          </a:prstGeom>
        </p:spPr>
        <p:txBody>
          <a:bodyPr lIns="91412" tIns="45705" rIns="91412" bIns="45705"/>
          <a:lstStyle>
            <a:lvl1pPr>
              <a:defRPr sz="1702"/>
            </a:lvl1pPr>
            <a:lvl2pPr>
              <a:defRPr sz="1489"/>
            </a:lvl2pPr>
            <a:lvl3pPr>
              <a:defRPr sz="1347"/>
            </a:lvl3pPr>
            <a:lvl4pPr>
              <a:defRPr sz="1205"/>
            </a:lvl4pPr>
            <a:lvl5pPr>
              <a:defRPr sz="1205"/>
            </a:lvl5pPr>
            <a:lvl6pPr>
              <a:defRPr sz="1205"/>
            </a:lvl6pPr>
            <a:lvl7pPr>
              <a:defRPr sz="1205"/>
            </a:lvl7pPr>
            <a:lvl8pPr>
              <a:defRPr sz="1205"/>
            </a:lvl8pPr>
            <a:lvl9pPr>
              <a:defRPr sz="120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D290C6-414F-AF4B-8A7F-56CEE257135F}" type="slidenum">
              <a:rPr lang="en-US"/>
              <a:pPr/>
              <a:t>‹N›</a:t>
            </a:fld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3"/>
          </p:nvPr>
        </p:nvSpPr>
        <p:spPr bwMode="auto">
          <a:xfrm>
            <a:off x="1464425" y="4920639"/>
            <a:ext cx="5898050" cy="222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88963" tIns="44479" rIns="88963" bIns="44479" numCol="1" anchor="t" anchorCtr="0" compatLnSpc="1">
            <a:prstTxWarp prst="textNoShape">
              <a:avLst/>
            </a:prstTxWarp>
          </a:bodyPr>
          <a:lstStyle>
            <a:lvl1pPr algn="ctr" defTabSz="629974">
              <a:defRPr sz="638">
                <a:solidFill>
                  <a:srgbClr val="800000"/>
                </a:solidFill>
              </a:defRPr>
            </a:lvl1pPr>
          </a:lstStyle>
          <a:p>
            <a:r>
              <a:rPr lang="en-US"/>
              <a:t>CLAS Collaboration Meeting   -   Run Group K Status Update -  July 1st, 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9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656" y="457203"/>
            <a:ext cx="7772688" cy="857816"/>
          </a:xfrm>
          <a:prstGeom prst="rect">
            <a:avLst/>
          </a:prstGeom>
        </p:spPr>
        <p:txBody>
          <a:bodyPr lIns="91412" tIns="45705" rIns="91412" bIns="45705"/>
          <a:lstStyle/>
          <a:p>
            <a:r>
              <a:rPr lang="it-IT"/>
              <a:t>Fare clic per modificare stile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FA604B-4CD7-0A40-9B60-C2927277B8B9}" type="slidenum">
              <a:rPr lang="en-US"/>
              <a:pPr/>
              <a:t>‹N›</a:t>
            </a:fld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64425" y="4920639"/>
            <a:ext cx="5898050" cy="222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88963" tIns="44479" rIns="88963" bIns="44479" numCol="1" anchor="t" anchorCtr="0" compatLnSpc="1">
            <a:prstTxWarp prst="textNoShape">
              <a:avLst/>
            </a:prstTxWarp>
          </a:bodyPr>
          <a:lstStyle>
            <a:lvl1pPr algn="ctr" defTabSz="629974">
              <a:defRPr sz="638">
                <a:solidFill>
                  <a:srgbClr val="800000"/>
                </a:solidFill>
              </a:defRPr>
            </a:lvl1pPr>
          </a:lstStyle>
          <a:p>
            <a:r>
              <a:rPr lang="en-US"/>
              <a:t>CLAS Collaboration Meeting   -   Run Group K Status Update -  July 1st, 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48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FEDEE0-F139-4643-B219-03D91C3D227A}" type="slidenum">
              <a:rPr lang="en-US"/>
              <a:pPr/>
              <a:t>‹N›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64425" y="4920639"/>
            <a:ext cx="5898050" cy="222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88963" tIns="44479" rIns="88963" bIns="44479" numCol="1" anchor="t" anchorCtr="0" compatLnSpc="1">
            <a:prstTxWarp prst="textNoShape">
              <a:avLst/>
            </a:prstTxWarp>
          </a:bodyPr>
          <a:lstStyle>
            <a:lvl1pPr algn="ctr" defTabSz="629974">
              <a:defRPr sz="638">
                <a:solidFill>
                  <a:srgbClr val="800000"/>
                </a:solidFill>
              </a:defRPr>
            </a:lvl1pPr>
          </a:lstStyle>
          <a:p>
            <a:r>
              <a:rPr lang="en-US" dirty="0"/>
              <a:t>CLAS Collaboration Meeting   -   Run Group K Status Update -  July 1</a:t>
            </a:r>
            <a:r>
              <a:rPr lang="en-US" baseline="30000" dirty="0"/>
              <a:t>st</a:t>
            </a:r>
            <a:r>
              <a:rPr lang="en-US" dirty="0"/>
              <a:t>, 2026</a:t>
            </a:r>
          </a:p>
        </p:txBody>
      </p:sp>
    </p:spTree>
    <p:extLst>
      <p:ext uri="{BB962C8B-B14F-4D97-AF65-F5344CB8AC3E}">
        <p14:creationId xmlns:p14="http://schemas.microsoft.com/office/powerpoint/2010/main" val="148922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64425" y="4920639"/>
            <a:ext cx="5898050" cy="222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88963" tIns="44479" rIns="88963" bIns="44479" numCol="1" anchor="t" anchorCtr="0" compatLnSpc="1">
            <a:prstTxWarp prst="textNoShape">
              <a:avLst/>
            </a:prstTxWarp>
          </a:bodyPr>
          <a:lstStyle>
            <a:lvl1pPr algn="ctr" defTabSz="629974">
              <a:defRPr sz="638">
                <a:solidFill>
                  <a:srgbClr val="800000"/>
                </a:solidFill>
                <a:latin typeface="+mn-lt"/>
              </a:defRPr>
            </a:lvl1pPr>
          </a:lstStyle>
          <a:p>
            <a:r>
              <a:rPr lang="en-US"/>
              <a:t>CLAS Collaboration Meeting   -   Run Group K Status Update -  July 1st, 2026</a:t>
            </a:r>
            <a:endParaRPr lang="en-US" dirty="0">
              <a:latin typeface="+mn-lt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89315" y="4920638"/>
            <a:ext cx="444182" cy="21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88963" tIns="44479" rIns="88963" bIns="44479" numCol="1" anchor="t" anchorCtr="0" compatLnSpc="1">
            <a:prstTxWarp prst="textNoShape">
              <a:avLst/>
            </a:prstTxWarp>
          </a:bodyPr>
          <a:lstStyle>
            <a:lvl1pPr algn="r" defTabSz="629974">
              <a:defRPr sz="922">
                <a:solidFill>
                  <a:srgbClr val="800000"/>
                </a:solidFill>
                <a:latin typeface="+mn-lt"/>
              </a:defRPr>
            </a:lvl1pPr>
          </a:lstStyle>
          <a:p>
            <a:fld id="{D5EF5FDC-2BB6-0D43-901C-C2A2504697D9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3774" y="4762015"/>
            <a:ext cx="830226" cy="357363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4" name="Connettore 1 3"/>
          <p:cNvCxnSpPr/>
          <p:nvPr userDrawn="1"/>
        </p:nvCxnSpPr>
        <p:spPr bwMode="auto">
          <a:xfrm>
            <a:off x="1401006" y="4920639"/>
            <a:ext cx="678592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" name="Titolo 1"/>
          <p:cNvSpPr txBox="1">
            <a:spLocks/>
          </p:cNvSpPr>
          <p:nvPr userDrawn="1"/>
        </p:nvSpPr>
        <p:spPr>
          <a:xfrm>
            <a:off x="766807" y="12032"/>
            <a:ext cx="7772688" cy="357440"/>
          </a:xfrm>
          <a:prstGeom prst="rect">
            <a:avLst/>
          </a:prstGeom>
        </p:spPr>
        <p:txBody>
          <a:bodyPr lIns="64823" tIns="32411" rIns="64823" bIns="32411"/>
          <a:lstStyle>
            <a:lvl1pPr algn="ctr" defTabSz="888690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888690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defTabSz="888690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defTabSz="888690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defTabSz="888690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66198" algn="ctr" defTabSz="888690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32396" algn="ctr" defTabSz="888690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98593" algn="ctr" defTabSz="888690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64792" algn="ctr" defTabSz="888690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endParaRPr lang="it-IT" sz="2836" dirty="0"/>
          </a:p>
        </p:txBody>
      </p:sp>
      <p:pic>
        <p:nvPicPr>
          <p:cNvPr id="8" name="Picture 9" descr="JLab_logo.jpg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4811182"/>
            <a:ext cx="1320763" cy="332318"/>
          </a:xfrm>
          <a:prstGeom prst="rect">
            <a:avLst/>
          </a:prstGeom>
          <a:ln>
            <a:noFill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dt="0"/>
  <p:txStyles>
    <p:titleStyle>
      <a:lvl1pPr algn="ctr" defTabSz="629974" rtl="0" fontAlgn="base">
        <a:spcBef>
          <a:spcPct val="0"/>
        </a:spcBef>
        <a:spcAft>
          <a:spcPct val="0"/>
        </a:spcAft>
        <a:defRPr sz="3049">
          <a:solidFill>
            <a:schemeClr val="tx2"/>
          </a:solidFill>
          <a:latin typeface="+mj-lt"/>
          <a:ea typeface="+mj-ea"/>
          <a:cs typeface="+mj-cs"/>
        </a:defRPr>
      </a:lvl1pPr>
      <a:lvl2pPr algn="ctr" defTabSz="629974" rtl="0" fontAlgn="base">
        <a:spcBef>
          <a:spcPct val="0"/>
        </a:spcBef>
        <a:spcAft>
          <a:spcPct val="0"/>
        </a:spcAft>
        <a:defRPr sz="3049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629974" rtl="0" fontAlgn="base">
        <a:spcBef>
          <a:spcPct val="0"/>
        </a:spcBef>
        <a:spcAft>
          <a:spcPct val="0"/>
        </a:spcAft>
        <a:defRPr sz="3049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629974" rtl="0" fontAlgn="base">
        <a:spcBef>
          <a:spcPct val="0"/>
        </a:spcBef>
        <a:spcAft>
          <a:spcPct val="0"/>
        </a:spcAft>
        <a:defRPr sz="3049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629974" rtl="0" fontAlgn="base">
        <a:spcBef>
          <a:spcPct val="0"/>
        </a:spcBef>
        <a:spcAft>
          <a:spcPct val="0"/>
        </a:spcAft>
        <a:defRPr sz="3049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330477" algn="ctr" defTabSz="629974" rtl="0" fontAlgn="base">
        <a:spcBef>
          <a:spcPct val="0"/>
        </a:spcBef>
        <a:spcAft>
          <a:spcPct val="0"/>
        </a:spcAft>
        <a:defRPr sz="3049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660956" algn="ctr" defTabSz="629974" rtl="0" fontAlgn="base">
        <a:spcBef>
          <a:spcPct val="0"/>
        </a:spcBef>
        <a:spcAft>
          <a:spcPct val="0"/>
        </a:spcAft>
        <a:defRPr sz="3049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991434" algn="ctr" defTabSz="629974" rtl="0" fontAlgn="base">
        <a:spcBef>
          <a:spcPct val="0"/>
        </a:spcBef>
        <a:spcAft>
          <a:spcPct val="0"/>
        </a:spcAft>
        <a:defRPr sz="3049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321913" algn="ctr" defTabSz="629974" rtl="0" fontAlgn="base">
        <a:spcBef>
          <a:spcPct val="0"/>
        </a:spcBef>
        <a:spcAft>
          <a:spcPct val="0"/>
        </a:spcAft>
        <a:defRPr sz="3049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237532" indent="-237532" algn="l" defTabSz="629974" rtl="0" fontAlgn="base">
        <a:spcBef>
          <a:spcPct val="20000"/>
        </a:spcBef>
        <a:spcAft>
          <a:spcPct val="0"/>
        </a:spcAft>
        <a:buChar char="•"/>
        <a:defRPr sz="2269">
          <a:solidFill>
            <a:schemeClr val="tx1"/>
          </a:solidFill>
          <a:latin typeface="+mn-lt"/>
          <a:ea typeface="+mn-ea"/>
          <a:cs typeface="+mn-cs"/>
        </a:defRPr>
      </a:lvl1pPr>
      <a:lvl2pPr marL="511782" indent="-195073" algn="l" defTabSz="629974" rtl="0" fontAlgn="base">
        <a:spcBef>
          <a:spcPct val="20000"/>
        </a:spcBef>
        <a:spcAft>
          <a:spcPct val="0"/>
        </a:spcAft>
        <a:buChar char="–"/>
        <a:defRPr sz="2056">
          <a:solidFill>
            <a:schemeClr val="tx1"/>
          </a:solidFill>
          <a:latin typeface="+mn-lt"/>
          <a:ea typeface="+mn-ea"/>
        </a:defRPr>
      </a:lvl2pPr>
      <a:lvl3pPr marL="788328" indent="-158353" algn="l" defTabSz="629974" rtl="0" fontAlgn="base">
        <a:spcBef>
          <a:spcPct val="20000"/>
        </a:spcBef>
        <a:spcAft>
          <a:spcPct val="0"/>
        </a:spcAft>
        <a:buChar char="•"/>
        <a:defRPr sz="1631">
          <a:solidFill>
            <a:schemeClr val="tx1"/>
          </a:solidFill>
          <a:latin typeface="+mn-lt"/>
          <a:ea typeface="+mn-ea"/>
        </a:defRPr>
      </a:lvl3pPr>
      <a:lvl4pPr marL="1102743" indent="-157207" algn="l" defTabSz="629974" rtl="0" fontAlgn="base">
        <a:spcBef>
          <a:spcPct val="20000"/>
        </a:spcBef>
        <a:spcAft>
          <a:spcPct val="0"/>
        </a:spcAft>
        <a:buChar char="–"/>
        <a:defRPr sz="1418">
          <a:solidFill>
            <a:schemeClr val="tx1"/>
          </a:solidFill>
          <a:latin typeface="+mn-lt"/>
          <a:ea typeface="+mn-ea"/>
        </a:defRPr>
      </a:lvl4pPr>
      <a:lvl5pPr marL="1418302" indent="-156059" algn="l" defTabSz="629974" rtl="0" fontAlgn="base">
        <a:spcBef>
          <a:spcPct val="20000"/>
        </a:spcBef>
        <a:spcAft>
          <a:spcPct val="0"/>
        </a:spcAft>
        <a:buChar char="»"/>
        <a:defRPr sz="1418">
          <a:solidFill>
            <a:schemeClr val="tx1"/>
          </a:solidFill>
          <a:latin typeface="+mn-lt"/>
          <a:ea typeface="+mn-ea"/>
        </a:defRPr>
      </a:lvl5pPr>
      <a:lvl6pPr marL="1748781" indent="-156059" algn="l" defTabSz="629974" rtl="0" fontAlgn="base">
        <a:spcBef>
          <a:spcPct val="20000"/>
        </a:spcBef>
        <a:spcAft>
          <a:spcPct val="0"/>
        </a:spcAft>
        <a:buChar char="»"/>
        <a:defRPr sz="1418">
          <a:solidFill>
            <a:schemeClr val="tx1"/>
          </a:solidFill>
          <a:latin typeface="+mn-lt"/>
          <a:ea typeface="+mn-ea"/>
        </a:defRPr>
      </a:lvl6pPr>
      <a:lvl7pPr marL="2079259" indent="-156059" algn="l" defTabSz="629974" rtl="0" fontAlgn="base">
        <a:spcBef>
          <a:spcPct val="20000"/>
        </a:spcBef>
        <a:spcAft>
          <a:spcPct val="0"/>
        </a:spcAft>
        <a:buChar char="»"/>
        <a:defRPr sz="1418">
          <a:solidFill>
            <a:schemeClr val="tx1"/>
          </a:solidFill>
          <a:latin typeface="+mn-lt"/>
          <a:ea typeface="+mn-ea"/>
        </a:defRPr>
      </a:lvl7pPr>
      <a:lvl8pPr marL="2409736" indent="-156059" algn="l" defTabSz="629974" rtl="0" fontAlgn="base">
        <a:spcBef>
          <a:spcPct val="20000"/>
        </a:spcBef>
        <a:spcAft>
          <a:spcPct val="0"/>
        </a:spcAft>
        <a:buChar char="»"/>
        <a:defRPr sz="1418">
          <a:solidFill>
            <a:schemeClr val="tx1"/>
          </a:solidFill>
          <a:latin typeface="+mn-lt"/>
          <a:ea typeface="+mn-ea"/>
        </a:defRPr>
      </a:lvl8pPr>
      <a:lvl9pPr marL="2740216" indent="-156059" algn="l" defTabSz="629974" rtl="0" fontAlgn="base">
        <a:spcBef>
          <a:spcPct val="20000"/>
        </a:spcBef>
        <a:spcAft>
          <a:spcPct val="0"/>
        </a:spcAft>
        <a:buChar char="»"/>
        <a:defRPr sz="141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330477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1pPr>
      <a:lvl2pPr marL="330477" algn="l" defTabSz="330477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2pPr>
      <a:lvl3pPr marL="660956" algn="l" defTabSz="330477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3pPr>
      <a:lvl4pPr marL="991434" algn="l" defTabSz="330477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4pPr>
      <a:lvl5pPr marL="1321913" algn="l" defTabSz="330477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5pPr>
      <a:lvl6pPr marL="1652392" algn="l" defTabSz="330477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6pPr>
      <a:lvl7pPr marL="1982870" algn="l" defTabSz="330477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7pPr>
      <a:lvl8pPr marL="2313348" algn="l" defTabSz="330477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8pPr>
      <a:lvl9pPr marL="2643825" algn="l" defTabSz="330477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3" Type="http://schemas.openxmlformats.org/officeDocument/2006/relationships/image" Target="../media/image54.png"/><Relationship Id="rId7" Type="http://schemas.openxmlformats.org/officeDocument/2006/relationships/image" Target="../media/image62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3" Type="http://schemas.openxmlformats.org/officeDocument/2006/relationships/image" Target="../media/image54.png"/><Relationship Id="rId7" Type="http://schemas.openxmlformats.org/officeDocument/2006/relationships/image" Target="../media/image62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0.png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3"/>
          </p:nvPr>
        </p:nvSpPr>
        <p:spPr>
          <a:xfrm>
            <a:off x="2069923" y="4920638"/>
            <a:ext cx="4748840" cy="222862"/>
          </a:xfrm>
        </p:spPr>
        <p:txBody>
          <a:bodyPr/>
          <a:lstStyle/>
          <a:p>
            <a:r>
              <a:rPr lang="en-US">
                <a:solidFill>
                  <a:srgbClr val="800040"/>
                </a:solidFill>
              </a:rPr>
              <a:t>CLAS Collaboration Meeting   -   Run Group K Status Update -  July 1st, 2026</a:t>
            </a:r>
            <a:endParaRPr lang="en-US" dirty="0">
              <a:solidFill>
                <a:srgbClr val="800040"/>
              </a:solidFill>
            </a:endParaRPr>
          </a:p>
        </p:txBody>
      </p:sp>
      <p:grpSp>
        <p:nvGrpSpPr>
          <p:cNvPr id="3" name="Group 69"/>
          <p:cNvGrpSpPr>
            <a:grpSpLocks/>
          </p:cNvGrpSpPr>
          <p:nvPr/>
        </p:nvGrpSpPr>
        <p:grpSpPr bwMode="auto">
          <a:xfrm>
            <a:off x="1331640" y="0"/>
            <a:ext cx="6025410" cy="1377554"/>
            <a:chOff x="792" y="-43"/>
            <a:chExt cx="3980" cy="1157"/>
          </a:xfrm>
        </p:grpSpPr>
        <p:sp>
          <p:nvSpPr>
            <p:cNvPr id="4" name="Rectangle 70"/>
            <p:cNvSpPr>
              <a:spLocks noChangeArrowheads="1"/>
            </p:cNvSpPr>
            <p:nvPr/>
          </p:nvSpPr>
          <p:spPr bwMode="auto">
            <a:xfrm>
              <a:off x="1030" y="-43"/>
              <a:ext cx="3737" cy="900"/>
            </a:xfrm>
            <a:prstGeom prst="rect">
              <a:avLst/>
            </a:prstGeom>
            <a:gradFill rotWithShape="1">
              <a:gsLst>
                <a:gs pos="0">
                  <a:srgbClr val="0066CC"/>
                </a:gs>
                <a:gs pos="100000">
                  <a:srgbClr val="00003E"/>
                </a:gs>
              </a:gsLst>
              <a:lin ang="0" scaled="1"/>
            </a:gradFill>
            <a:ln>
              <a:noFill/>
            </a:ln>
            <a:effectLst>
              <a:outerShdw blurRad="63500" dist="107763" dir="2700000" algn="ctr" rotWithShape="0">
                <a:schemeClr val="tx1">
                  <a:alpha val="50000"/>
                </a:schemeClr>
              </a:outerShdw>
            </a:effectLst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 sz="1206"/>
            </a:p>
          </p:txBody>
        </p:sp>
        <p:sp>
          <p:nvSpPr>
            <p:cNvPr id="5" name="Rectangle 71"/>
            <p:cNvSpPr>
              <a:spLocks noChangeArrowheads="1"/>
            </p:cNvSpPr>
            <p:nvPr/>
          </p:nvSpPr>
          <p:spPr bwMode="auto">
            <a:xfrm>
              <a:off x="792" y="-23"/>
              <a:ext cx="3980" cy="11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Hall B - Run Group K  </a:t>
              </a:r>
            </a:p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Color Confinement and Strong QCD</a:t>
              </a:r>
            </a:p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Status Update</a:t>
              </a:r>
            </a:p>
            <a:p>
              <a:pPr algn="ctr"/>
              <a:endParaRPr lang="en-US" sz="2198" b="1" dirty="0">
                <a:solidFill>
                  <a:schemeClr val="bg1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EDEE0-F139-4643-B219-03D91C3D227A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14831" y="1186490"/>
            <a:ext cx="5112568" cy="2649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086" tIns="31541" rIns="63086" bIns="31541">
            <a:spAutoFit/>
          </a:bodyPr>
          <a:lstStyle>
            <a:lvl1pPr defTabSz="8715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38150" defTabSz="8715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871538" defTabSz="8715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308100" defTabSz="8715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746250" defTabSz="8715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203450" defTabSz="871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660650" defTabSz="871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17850" defTabSz="871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75050" defTabSz="871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1210872" indent="-1210872"/>
            <a:r>
              <a:rPr lang="en-US" sz="1200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E12-16-010</a:t>
            </a:r>
            <a:r>
              <a:rPr lang="en-US" sz="1200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200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Search for Hybrid Baryons in Hall B with CLAS12 </a:t>
            </a:r>
          </a:p>
          <a:p>
            <a:pPr marL="1210872" indent="-1210872"/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		Annalisa D’Angelo</a:t>
            </a:r>
          </a:p>
          <a:p>
            <a:pPr marL="1210872" indent="-1210872"/>
            <a:endParaRPr lang="it-IT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10872" indent="-1210872"/>
            <a:r>
              <a:rPr lang="en-US" sz="1200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E12-16-010A</a:t>
            </a:r>
            <a:r>
              <a:rPr lang="en-US" sz="1200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200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Nucleon Resonance Structure Studies Via Exclusive KY </a:t>
            </a:r>
            <a:r>
              <a:rPr lang="en-US" sz="1200" dirty="0" err="1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Electroproduction</a:t>
            </a:r>
            <a:r>
              <a:rPr lang="en-US" sz="1200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6.6 </a:t>
            </a:r>
            <a:r>
              <a:rPr lang="en-US" sz="1200" dirty="0" err="1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GeV</a:t>
            </a:r>
            <a:r>
              <a:rPr lang="en-US" sz="1200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8.8 </a:t>
            </a:r>
            <a:r>
              <a:rPr lang="en-US" sz="1200" dirty="0" err="1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GeV</a:t>
            </a:r>
            <a:r>
              <a:rPr lang="en-US" sz="1200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210872" indent="-1210872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		Daniel Carman</a:t>
            </a:r>
          </a:p>
          <a:p>
            <a:pPr marL="1210872" indent="-1210872"/>
            <a:endParaRPr lang="it-IT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10872" indent="-1210872"/>
            <a:r>
              <a:rPr lang="en-US" sz="1200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E12-16-010B       	</a:t>
            </a:r>
            <a:r>
              <a:rPr lang="en-US" sz="1200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Deeply Virtual Compton Scattering with CLAS12 at 6.6 GeV and 8.8 GeV </a:t>
            </a:r>
          </a:p>
          <a:p>
            <a:pPr marL="1210872" indent="-1210872"/>
            <a:r>
              <a:rPr lang="en-US" sz="1200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Latifa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Elouadrhiri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10872" indent="-1210872"/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10872" indent="-1210872"/>
            <a:r>
              <a:rPr lang="en-US" sz="1200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E12-16-010C       	</a:t>
            </a:r>
            <a:r>
              <a:rPr lang="en-US" sz="1200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Separation of the </a:t>
            </a:r>
            <a:r>
              <a:rPr lang="el-GR" sz="1200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lang="en-US" sz="1200" baseline="-25000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1200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l-GR" sz="1200" dirty="0" err="1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lang="el-GR" sz="1200" baseline="-25000" dirty="0" err="1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lang="el-GR" sz="1200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contributions to the production of hadrons in electroproduction</a:t>
            </a:r>
          </a:p>
          <a:p>
            <a:pPr marL="1210872" indent="-1210872"/>
            <a:r>
              <a:rPr lang="en-US" sz="1200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Tim Hayward,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Harut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Avakian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758707" y="3806838"/>
            <a:ext cx="209506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Approved: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r>
              <a:rPr lang="en-GB" sz="1400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 PAC days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at 8.8 </a:t>
            </a:r>
            <a:r>
              <a:rPr lang="en-GB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GeV</a:t>
            </a:r>
            <a:endParaRPr lang="en-GB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400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 PAC days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at 6.6 </a:t>
            </a:r>
            <a:r>
              <a:rPr lang="en-GB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GeV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</a:p>
        </p:txBody>
      </p:sp>
      <p:sp>
        <p:nvSpPr>
          <p:cNvPr id="8" name="Rettangolo 7"/>
          <p:cNvSpPr/>
          <p:nvPr/>
        </p:nvSpPr>
        <p:spPr>
          <a:xfrm>
            <a:off x="3397644" y="3834828"/>
            <a:ext cx="245565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Assigned Fall 2018:</a:t>
            </a:r>
            <a:endParaRPr lang="en-GB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400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5.5 PAC days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at </a:t>
            </a:r>
            <a:r>
              <a:rPr lang="en-GB" sz="1400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7.5 GeV</a:t>
            </a:r>
          </a:p>
          <a:p>
            <a:r>
              <a:rPr lang="en-GB" sz="1400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4.0 PAC days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at 6.5 GeV      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8750FBB-5B7A-35C3-24C6-BC1E322D2409}"/>
              </a:ext>
            </a:extLst>
          </p:cNvPr>
          <p:cNvSpPr/>
          <p:nvPr/>
        </p:nvSpPr>
        <p:spPr>
          <a:xfrm>
            <a:off x="6076504" y="3647146"/>
            <a:ext cx="30173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Assigned Spring 2024:</a:t>
            </a:r>
            <a:endParaRPr lang="en-GB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400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PAC days commissioning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at 6.5 GeV</a:t>
            </a:r>
          </a:p>
          <a:p>
            <a:r>
              <a:rPr lang="en-GB" sz="1400" dirty="0">
                <a:solidFill>
                  <a:srgbClr val="00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16.5 PAC days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at 6.4 GeV</a:t>
            </a:r>
          </a:p>
          <a:p>
            <a:r>
              <a:rPr lang="en-GB" sz="1400" dirty="0">
                <a:solidFill>
                  <a:srgbClr val="07009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13.5 PAC day at </a:t>
            </a: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8.5 GeV   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C631D662-B75B-3B17-E9BD-AD65CA0DA1CB}"/>
                  </a:ext>
                </a:extLst>
              </p:cNvPr>
              <p:cNvSpPr txBox="1"/>
              <p:nvPr/>
            </p:nvSpPr>
            <p:spPr>
              <a:xfrm>
                <a:off x="626744" y="4601253"/>
                <a:ext cx="7997459" cy="307777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rgbClr val="070090"/>
                    </a:solidFill>
                    <a:latin typeface="+mj-lt"/>
                  </a:rPr>
                  <a:t>Gran Total: </a:t>
                </a:r>
                <a:r>
                  <a:rPr lang="en-US" sz="1400" b="1" dirty="0">
                    <a:solidFill>
                      <a:srgbClr val="C00000"/>
                    </a:solidFill>
                    <a:latin typeface="+mj-lt"/>
                  </a:rPr>
                  <a:t>42 PAC days of  collected data </a:t>
                </a:r>
                <a:r>
                  <a:rPr lang="en-US" sz="1400" dirty="0">
                    <a:latin typeface="+mj-lt"/>
                  </a:rPr>
                  <a:t>+ 30 PAC days of assigned data </a:t>
                </a:r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400" dirty="0">
                    <a:latin typeface="+mj-lt"/>
                  </a:rPr>
                  <a:t> </a:t>
                </a:r>
                <a:r>
                  <a:rPr lang="en-US" sz="1400" b="1" dirty="0">
                    <a:solidFill>
                      <a:srgbClr val="070090"/>
                    </a:solidFill>
                    <a:latin typeface="+mj-lt"/>
                  </a:rPr>
                  <a:t>72 PAC days globally assigned</a:t>
                </a:r>
                <a:endParaRPr lang="en-US" sz="1400" dirty="0">
                  <a:latin typeface="+mj-lt"/>
                </a:endParaRPr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C631D662-B75B-3B17-E9BD-AD65CA0DA1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744" y="4601253"/>
                <a:ext cx="7997459" cy="307777"/>
              </a:xfrm>
              <a:prstGeom prst="rect">
                <a:avLst/>
              </a:prstGeom>
              <a:blipFill>
                <a:blip r:embed="rId3"/>
                <a:stretch>
                  <a:fillRect b="-19231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Immagine 13" descr="Immagine che contiene testo, schermata, grafica&#10;&#10;Descrizione generata automaticamente">
            <a:extLst>
              <a:ext uri="{FF2B5EF4-FFF2-40B4-BE49-F238E27FC236}">
                <a16:creationId xmlns:a16="http://schemas.microsoft.com/office/drawing/2014/main" id="{5AD4DCBB-6B6B-3711-5493-7A11C1A46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7399" y="1237939"/>
            <a:ext cx="3766454" cy="209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61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B61D5-147D-FBB2-412A-D16C3B330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31">
            <a:extLst>
              <a:ext uri="{FF2B5EF4-FFF2-40B4-BE49-F238E27FC236}">
                <a16:creationId xmlns:a16="http://schemas.microsoft.com/office/drawing/2014/main" id="{3FB9B3FF-D0A5-9D0C-911E-4149821607C0}"/>
              </a:ext>
            </a:extLst>
          </p:cNvPr>
          <p:cNvCxnSpPr>
            <a:cxnSpLocks/>
          </p:cNvCxnSpPr>
          <p:nvPr/>
        </p:nvCxnSpPr>
        <p:spPr>
          <a:xfrm>
            <a:off x="0" y="609623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3C060A99-94D9-6138-2AE2-A4B2645EC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10</a:t>
            </a:fld>
            <a:endParaRPr lang="it-IT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1C26FE7-2B31-8C9B-28FC-C496D2C8A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4471" y="40409"/>
            <a:ext cx="9344025" cy="654131"/>
          </a:xfrm>
          <a:ln>
            <a:noFill/>
          </a:ln>
        </p:spPr>
        <p:txBody>
          <a:bodyPr lIns="100735" tIns="50367" rIns="100735" bIns="50367">
            <a:normAutofit/>
          </a:bodyPr>
          <a:lstStyle/>
          <a:p>
            <a:r>
              <a:rPr lang="en-US" sz="2700" b="1" dirty="0">
                <a:solidFill>
                  <a:srgbClr val="800000"/>
                </a:solidFill>
              </a:rPr>
              <a:t>Spring 2024 RG-K trains: total output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91A38-FB81-6EAA-9FEE-1DCB11A7037F}"/>
              </a:ext>
            </a:extLst>
          </p:cNvPr>
          <p:cNvSpPr txBox="1">
            <a:spLocks/>
          </p:cNvSpPr>
          <p:nvPr/>
        </p:nvSpPr>
        <p:spPr bwMode="auto">
          <a:xfrm>
            <a:off x="8163891" y="6683917"/>
            <a:ext cx="504332" cy="297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88963" tIns="44479" rIns="88963" bIns="44479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629974" rtl="0" eaLnBrk="0" fontAlgn="base" hangingPunct="0">
              <a:spcBef>
                <a:spcPct val="0"/>
              </a:spcBef>
              <a:spcAft>
                <a:spcPct val="0"/>
              </a:spcAft>
              <a:defRPr sz="922" kern="1200">
                <a:solidFill>
                  <a:srgbClr val="8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377549" algn="l" rtl="0" eaLnBrk="0" fontAlgn="base" hangingPunct="0">
              <a:spcBef>
                <a:spcPct val="0"/>
              </a:spcBef>
              <a:spcAft>
                <a:spcPct val="0"/>
              </a:spcAft>
              <a:defRPr sz="1701" kern="1200">
                <a:solidFill>
                  <a:schemeClr val="tx1"/>
                </a:solidFill>
                <a:latin typeface="Baskerville Old Face" charset="0"/>
                <a:ea typeface="ＭＳ Ｐゴシック" charset="0"/>
                <a:cs typeface="ＭＳ Ｐゴシック" charset="0"/>
              </a:defRPr>
            </a:lvl2pPr>
            <a:lvl3pPr marL="755099" algn="l" rtl="0" eaLnBrk="0" fontAlgn="base" hangingPunct="0">
              <a:spcBef>
                <a:spcPct val="0"/>
              </a:spcBef>
              <a:spcAft>
                <a:spcPct val="0"/>
              </a:spcAft>
              <a:defRPr sz="1701" kern="1200">
                <a:solidFill>
                  <a:schemeClr val="tx1"/>
                </a:solidFill>
                <a:latin typeface="Baskerville Old Face" charset="0"/>
                <a:ea typeface="ＭＳ Ｐゴシック" charset="0"/>
                <a:cs typeface="ＭＳ Ｐゴシック" charset="0"/>
              </a:defRPr>
            </a:lvl3pPr>
            <a:lvl4pPr marL="1132648" algn="l" rtl="0" eaLnBrk="0" fontAlgn="base" hangingPunct="0">
              <a:spcBef>
                <a:spcPct val="0"/>
              </a:spcBef>
              <a:spcAft>
                <a:spcPct val="0"/>
              </a:spcAft>
              <a:defRPr sz="1701" kern="1200">
                <a:solidFill>
                  <a:schemeClr val="tx1"/>
                </a:solidFill>
                <a:latin typeface="Baskerville Old Face" charset="0"/>
                <a:ea typeface="ＭＳ Ｐゴシック" charset="0"/>
                <a:cs typeface="ＭＳ Ｐゴシック" charset="0"/>
              </a:defRPr>
            </a:lvl4pPr>
            <a:lvl5pPr marL="1510199" algn="l" rtl="0" eaLnBrk="0" fontAlgn="base" hangingPunct="0">
              <a:spcBef>
                <a:spcPct val="0"/>
              </a:spcBef>
              <a:spcAft>
                <a:spcPct val="0"/>
              </a:spcAft>
              <a:defRPr sz="1701" kern="1200">
                <a:solidFill>
                  <a:schemeClr val="tx1"/>
                </a:solidFill>
                <a:latin typeface="Baskerville Old Face" charset="0"/>
                <a:ea typeface="ＭＳ Ｐゴシック" charset="0"/>
                <a:cs typeface="ＭＳ Ｐゴシック" charset="0"/>
              </a:defRPr>
            </a:lvl5pPr>
            <a:lvl6pPr marL="1887748" algn="l" defTabSz="377549" rtl="0" eaLnBrk="1" latinLnBrk="0" hangingPunct="1">
              <a:defRPr sz="1701" kern="1200">
                <a:solidFill>
                  <a:schemeClr val="tx1"/>
                </a:solidFill>
                <a:latin typeface="Baskerville Old Face" charset="0"/>
                <a:ea typeface="ＭＳ Ｐゴシック" charset="0"/>
                <a:cs typeface="ＭＳ Ｐゴシック" charset="0"/>
              </a:defRPr>
            </a:lvl6pPr>
            <a:lvl7pPr marL="2265298" algn="l" defTabSz="377549" rtl="0" eaLnBrk="1" latinLnBrk="0" hangingPunct="1">
              <a:defRPr sz="1701" kern="1200">
                <a:solidFill>
                  <a:schemeClr val="tx1"/>
                </a:solidFill>
                <a:latin typeface="Baskerville Old Face" charset="0"/>
                <a:ea typeface="ＭＳ Ｐゴシック" charset="0"/>
                <a:cs typeface="ＭＳ Ｐゴシック" charset="0"/>
              </a:defRPr>
            </a:lvl7pPr>
            <a:lvl8pPr marL="2642848" algn="l" defTabSz="377549" rtl="0" eaLnBrk="1" latinLnBrk="0" hangingPunct="1">
              <a:defRPr sz="1701" kern="1200">
                <a:solidFill>
                  <a:schemeClr val="tx1"/>
                </a:solidFill>
                <a:latin typeface="Baskerville Old Face" charset="0"/>
                <a:ea typeface="ＭＳ Ｐゴシック" charset="0"/>
                <a:cs typeface="ＭＳ Ｐゴシック" charset="0"/>
              </a:defRPr>
            </a:lvl8pPr>
            <a:lvl9pPr marL="3020396" algn="l" defTabSz="377549" rtl="0" eaLnBrk="1" latinLnBrk="0" hangingPunct="1">
              <a:defRPr sz="1701" kern="1200">
                <a:solidFill>
                  <a:schemeClr val="tx1"/>
                </a:solidFill>
                <a:latin typeface="Baskerville Old Face" charset="0"/>
                <a:ea typeface="ＭＳ Ｐゴシック" charset="0"/>
                <a:cs typeface="ＭＳ Ｐゴシック" charset="0"/>
              </a:defRPr>
            </a:lvl9pPr>
          </a:lstStyle>
          <a:p>
            <a:fld id="{7C838BDD-2A9B-A643-A699-54CA44B406CD}" type="slidenum">
              <a:rPr lang="en-US"/>
              <a:pPr/>
              <a:t>10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9" name="Tabella 8">
                <a:extLst>
                  <a:ext uri="{FF2B5EF4-FFF2-40B4-BE49-F238E27FC236}">
                    <a16:creationId xmlns:a16="http://schemas.microsoft.com/office/drawing/2014/main" id="{0935A58D-25C7-EADB-E4B8-DFA4227E216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77893244"/>
                  </p:ext>
                </p:extLst>
              </p:nvPr>
            </p:nvGraphicFramePr>
            <p:xfrm>
              <a:off x="559027" y="1081203"/>
              <a:ext cx="7857029" cy="3566160"/>
            </p:xfrm>
            <a:graphic>
              <a:graphicData uri="http://schemas.openxmlformats.org/drawingml/2006/table">
                <a:tbl>
                  <a:tblPr firstRow="1" bandRow="1">
                    <a:tableStyleId>{C083E6E3-FA7D-4D7B-A595-EF9225AFEA82}</a:tableStyleId>
                  </a:tblPr>
                  <a:tblGrid>
                    <a:gridCol w="129728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06141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95367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63214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948262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964255">
                      <a:extLst>
                        <a:ext uri="{9D8B030D-6E8A-4147-A177-3AD203B41FA5}">
                          <a16:colId xmlns:a16="http://schemas.microsoft.com/office/drawing/2014/main" val="993066743"/>
                        </a:ext>
                      </a:extLst>
                    </a:gridCol>
                  </a:tblGrid>
                  <a:tr h="274320">
                    <a:tc>
                      <a:txBody>
                        <a:bodyPr/>
                        <a:lstStyle/>
                        <a:p>
                          <a:pPr marL="0" marR="0" lvl="0" indent="0" algn="l" defTabSz="3304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b="1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591 </a:t>
                          </a:r>
                          <a:r>
                            <a:rPr lang="it-IT" sz="1200" dirty="0"/>
                            <a:t>GB</a:t>
                          </a:r>
                          <a:endParaRPr lang="it-IT" sz="12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100%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DST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it-IT" sz="1200" dirty="0"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Custom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 err="1">
                              <a:latin typeface="+mn-lt"/>
                            </a:rPr>
                            <a:t>Projected</a:t>
                          </a:r>
                          <a:r>
                            <a:rPr lang="it-IT" sz="1200" dirty="0">
                              <a:latin typeface="+mn-lt"/>
                            </a:rPr>
                            <a:t> Total </a:t>
                          </a:r>
                          <a:r>
                            <a:rPr lang="it-IT" sz="1200" dirty="0" err="1">
                              <a:latin typeface="+mn-lt"/>
                            </a:rPr>
                            <a:t>Skim</a:t>
                          </a:r>
                          <a:r>
                            <a:rPr lang="it-IT" sz="1200" dirty="0">
                              <a:latin typeface="+mn-lt"/>
                            </a:rPr>
                            <a:t> size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0" marR="0" indent="0" algn="l" defTabSz="46605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baseline="0" dirty="0"/>
                            <a:t>4.1 GB</a:t>
                          </a:r>
                          <a:endParaRPr lang="it-IT" sz="1200" dirty="0"/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0.69%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6605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b="1" dirty="0">
                              <a:latin typeface="+mn-lt"/>
                            </a:rPr>
                            <a:t>skim4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kern="1200" dirty="0" err="1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</a:rPr>
                            <a:t>Jpsi</a:t>
                          </a:r>
                          <a:r>
                            <a:rPr lang="en-US" sz="12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</a:rPr>
                            <a:t> TCS Wagon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yes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0.78 TB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solidFill>
                                <a:srgbClr val="000000"/>
                              </a:solidFill>
                            </a:rPr>
                            <a:t>29 GB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solidFill>
                                <a:srgbClr val="000000"/>
                              </a:solidFill>
                              <a:latin typeface="+mn-lt"/>
                            </a:rPr>
                            <a:t>4.5%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6605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b="1" dirty="0">
                              <a:latin typeface="+mn-lt"/>
                            </a:rPr>
                            <a:t>skim5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+mn-lt"/>
                            </a:rPr>
                            <a:t>Pi0PWagon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yes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 5.1 TB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it-IT" sz="1200" b="0" dirty="0"/>
                            <a:t>18 GB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3.0%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b="1" dirty="0">
                              <a:latin typeface="+mn-lt"/>
                            </a:rPr>
                            <a:t>skim6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3304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kern="1200" dirty="0" err="1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ElastWagon</a:t>
                          </a:r>
                          <a:endParaRPr lang="it-IT" sz="1200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Yes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3.4 TB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solidFill>
                                <a:srgbClr val="000000"/>
                              </a:solidFill>
                            </a:rPr>
                            <a:t>0.387 GB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solidFill>
                                <a:srgbClr val="000000"/>
                              </a:solidFill>
                              <a:latin typeface="+mn-lt"/>
                            </a:rPr>
                            <a:t>0.07%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6605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b="1" dirty="0">
                              <a:latin typeface="+mn-lt"/>
                            </a:rPr>
                            <a:t>skim7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+mn-lt"/>
                            </a:rPr>
                            <a:t>K+ K- p (</a:t>
                          </a:r>
                          <a14:m>
                            <m:oMath xmlns:m="http://schemas.openxmlformats.org/officeDocument/2006/math">
                              <m:r>
                                <a:rPr lang="en-US" sz="1200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US" sz="1200" b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US" sz="1200" dirty="0"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no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0.07 TB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005379998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it-IT" sz="1200" b="0" dirty="0"/>
                            <a:t>0.766 GB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0.13%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b="1" dirty="0">
                              <a:latin typeface="+mn-lt"/>
                            </a:rPr>
                            <a:t>skim8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3304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kern="1200" dirty="0" err="1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KpKpWagon</a:t>
                          </a:r>
                          <a:endParaRPr lang="it-IT" sz="1200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no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0.15 TB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221578676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solidFill>
                                <a:schemeClr val="tx1"/>
                              </a:solidFill>
                            </a:rPr>
                            <a:t>0.558 GB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solidFill>
                                <a:schemeClr val="tx1"/>
                              </a:solidFill>
                            </a:rPr>
                            <a:t>0.09%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6605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b="1" dirty="0"/>
                            <a:t>skim16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/>
                            <a:t>DVCS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/>
                            <a:t>yes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/>
                            <a:t>0.11 TB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261933933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solidFill>
                                <a:schemeClr val="tx1"/>
                              </a:solidFill>
                            </a:rPr>
                            <a:t>0.396 GB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solidFill>
                                <a:schemeClr val="tx1"/>
                              </a:solidFill>
                            </a:rPr>
                            <a:t>0.07%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6605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b="1" dirty="0"/>
                            <a:t>skim18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/>
                            <a:t>DV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it-IT" sz="12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20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sz="1200" b="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oMath>
                          </a14:m>
                          <a:r>
                            <a:rPr lang="it-IT" sz="1200" dirty="0"/>
                            <a:t>p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/>
                            <a:t>yes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/>
                            <a:t>0.08 TB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37371729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0" marR="0" indent="0" algn="l" defTabSz="46605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dirty="0">
                              <a:solidFill>
                                <a:schemeClr val="tx1"/>
                              </a:solidFill>
                            </a:rPr>
                            <a:t>23 GB 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solidFill>
                                <a:schemeClr val="tx1"/>
                              </a:solidFill>
                            </a:rPr>
                            <a:t>3.8%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6605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b="1" dirty="0"/>
                            <a:t>skim21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/>
                            <a:t>e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it-IT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K</m:t>
                                  </m:r>
                                </m:e>
                                <m:sup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+ </m:t>
                                  </m:r>
                                </m:sup>
                              </m:sSup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</m:oMath>
                          </a14:m>
                          <a:r>
                            <a:rPr lang="it-IT" sz="1200" dirty="0"/>
                            <a:t>e FD)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/>
                            <a:t>yes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/>
                            <a:t>4.4 TB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862219295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0" marR="0" lvl="0" indent="0" algn="l" defTabSz="3304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dirty="0">
                              <a:solidFill>
                                <a:schemeClr val="tx1"/>
                              </a:solidFill>
                            </a:rPr>
                            <a:t>4.1 GB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D4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0.7 %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D4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b="1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skim1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D4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SIDIS (10%)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D4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no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D4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0.8 TB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D4C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72183764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it-IT" sz="1200" baseline="0" dirty="0"/>
                            <a:t>4.0 GB</a:t>
                          </a:r>
                          <a:endParaRPr lang="it-IT" sz="1200" dirty="0"/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D4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0.7%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D4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6605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b="1" dirty="0">
                              <a:latin typeface="+mn-lt"/>
                            </a:rPr>
                            <a:t>skim3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D4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3304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dirty="0">
                              <a:latin typeface="+mn-lt"/>
                            </a:rPr>
                            <a:t>Lambda Wagon</a:t>
                          </a:r>
                          <a:r>
                            <a:rPr lang="it-IT" sz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(10%)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D4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yes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D4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0.8 TB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D4C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88259769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0" marR="0" indent="0" algn="l" defTabSz="46605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dirty="0">
                              <a:solidFill>
                                <a:schemeClr val="tx1"/>
                              </a:solidFill>
                            </a:rPr>
                            <a:t>5.1 GB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D4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solidFill>
                                <a:schemeClr val="tx1"/>
                              </a:solidFill>
                            </a:rPr>
                            <a:t>0.9%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D4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6605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b="1" dirty="0"/>
                            <a:t>skim30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D4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it-IT" sz="12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20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sz="12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it-IT" sz="12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20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it-IT" sz="120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lang="en-US" sz="12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oMath>
                          </a14:m>
                          <a:r>
                            <a:rPr lang="en-US" sz="1200" b="0" i="0" dirty="0">
                              <a:latin typeface="+mn-lt"/>
                              <a:ea typeface="Cambria Math" panose="02040503050406030204" pitchFamily="18" charset="0"/>
                            </a:rPr>
                            <a:t>  (RGK) (10%)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D4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/>
                            <a:t>Yes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D4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1 TB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D4C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4881210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solidFill>
                                <a:srgbClr val="000000"/>
                              </a:solidFill>
                            </a:rPr>
                            <a:t>89.4 GB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0F5F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solidFill>
                                <a:srgbClr val="000000"/>
                              </a:solidFill>
                              <a:latin typeface="+mn-lt"/>
                            </a:rPr>
                            <a:t>15 %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0F5F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6605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b="1" dirty="0">
                              <a:latin typeface="+mn-lt"/>
                            </a:rPr>
                            <a:t>TOTAL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0F5F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200" dirty="0"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0F5F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 sz="1200" dirty="0"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0F5F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16.7 TB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0F5F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00001669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9" name="Tabella 8">
                <a:extLst>
                  <a:ext uri="{FF2B5EF4-FFF2-40B4-BE49-F238E27FC236}">
                    <a16:creationId xmlns:a16="http://schemas.microsoft.com/office/drawing/2014/main" id="{0935A58D-25C7-EADB-E4B8-DFA4227E216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77893244"/>
                  </p:ext>
                </p:extLst>
              </p:nvPr>
            </p:nvGraphicFramePr>
            <p:xfrm>
              <a:off x="559027" y="1081203"/>
              <a:ext cx="7857029" cy="3566160"/>
            </p:xfrm>
            <a:graphic>
              <a:graphicData uri="http://schemas.openxmlformats.org/drawingml/2006/table">
                <a:tbl>
                  <a:tblPr firstRow="1" bandRow="1">
                    <a:tableStyleId>{C083E6E3-FA7D-4D7B-A595-EF9225AFEA82}</a:tableStyleId>
                  </a:tblPr>
                  <a:tblGrid>
                    <a:gridCol w="129728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06141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95367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63214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948262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964255">
                      <a:extLst>
                        <a:ext uri="{9D8B030D-6E8A-4147-A177-3AD203B41FA5}">
                          <a16:colId xmlns:a16="http://schemas.microsoft.com/office/drawing/2014/main" val="993066743"/>
                        </a:ext>
                      </a:extLst>
                    </a:gridCol>
                  </a:tblGrid>
                  <a:tr h="274320">
                    <a:tc>
                      <a:txBody>
                        <a:bodyPr/>
                        <a:lstStyle/>
                        <a:p>
                          <a:pPr marL="0" marR="0" lvl="0" indent="0" algn="l" defTabSz="3304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b="1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591 </a:t>
                          </a:r>
                          <a:r>
                            <a:rPr lang="it-IT" sz="1200" dirty="0"/>
                            <a:t>GB</a:t>
                          </a:r>
                          <a:endParaRPr lang="it-IT" sz="12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100%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DST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it-IT" sz="1200" dirty="0"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Custom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 err="1">
                              <a:latin typeface="+mn-lt"/>
                            </a:rPr>
                            <a:t>Projected</a:t>
                          </a:r>
                          <a:r>
                            <a:rPr lang="it-IT" sz="1200" dirty="0">
                              <a:latin typeface="+mn-lt"/>
                            </a:rPr>
                            <a:t> Total </a:t>
                          </a:r>
                          <a:r>
                            <a:rPr lang="it-IT" sz="1200" dirty="0" err="1">
                              <a:latin typeface="+mn-lt"/>
                            </a:rPr>
                            <a:t>Skim</a:t>
                          </a:r>
                          <a:r>
                            <a:rPr lang="it-IT" sz="1200" dirty="0">
                              <a:latin typeface="+mn-lt"/>
                            </a:rPr>
                            <a:t> size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0" marR="0" indent="0" algn="l" defTabSz="46605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baseline="0" dirty="0"/>
                            <a:t>4.1 GB</a:t>
                          </a:r>
                          <a:endParaRPr lang="it-IT" sz="1200" dirty="0"/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0.69%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6605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b="1" dirty="0">
                              <a:latin typeface="+mn-lt"/>
                            </a:rPr>
                            <a:t>skim4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kern="1200" dirty="0" err="1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</a:rPr>
                            <a:t>Jpsi</a:t>
                          </a:r>
                          <a:r>
                            <a:rPr lang="en-US" sz="12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</a:rPr>
                            <a:t> TCS Wagon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yes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0.78 TB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solidFill>
                                <a:srgbClr val="000000"/>
                              </a:solidFill>
                            </a:rPr>
                            <a:t>29 GB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solidFill>
                                <a:srgbClr val="000000"/>
                              </a:solidFill>
                              <a:latin typeface="+mn-lt"/>
                            </a:rPr>
                            <a:t>4.5%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6605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b="1" dirty="0">
                              <a:latin typeface="+mn-lt"/>
                            </a:rPr>
                            <a:t>skim5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+mn-lt"/>
                            </a:rPr>
                            <a:t>Pi0PWagon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yes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 5.1 TB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it-IT" sz="1200" b="0" dirty="0"/>
                            <a:t>18 GB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3.0%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b="1" dirty="0">
                              <a:latin typeface="+mn-lt"/>
                            </a:rPr>
                            <a:t>skim6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3304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kern="1200" dirty="0" err="1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ElastWagon</a:t>
                          </a:r>
                          <a:endParaRPr lang="it-IT" sz="1200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Yes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3.4 TB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solidFill>
                                <a:srgbClr val="000000"/>
                              </a:solidFill>
                            </a:rPr>
                            <a:t>0.387 GB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solidFill>
                                <a:srgbClr val="000000"/>
                              </a:solidFill>
                              <a:latin typeface="+mn-lt"/>
                            </a:rPr>
                            <a:t>0.07%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6605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b="1" dirty="0">
                              <a:latin typeface="+mn-lt"/>
                            </a:rPr>
                            <a:t>skim7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3876" t="-400000" r="-179845" b="-80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no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0.07 TB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005379998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it-IT" sz="1200" b="0" dirty="0"/>
                            <a:t>0.766 GB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0.13%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b="1" dirty="0">
                              <a:latin typeface="+mn-lt"/>
                            </a:rPr>
                            <a:t>skim8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3304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kern="1200" dirty="0" err="1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KpKpWagon</a:t>
                          </a:r>
                          <a:endParaRPr lang="it-IT" sz="1200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no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0.15 TB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221578676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solidFill>
                                <a:schemeClr val="tx1"/>
                              </a:solidFill>
                            </a:rPr>
                            <a:t>0.558 GB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solidFill>
                                <a:schemeClr val="tx1"/>
                              </a:solidFill>
                            </a:rPr>
                            <a:t>0.09%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6605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b="1" dirty="0"/>
                            <a:t>skim16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/>
                            <a:t>DVCS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/>
                            <a:t>yes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/>
                            <a:t>0.11 TB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261933933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solidFill>
                                <a:schemeClr val="tx1"/>
                              </a:solidFill>
                            </a:rPr>
                            <a:t>0.396 GB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solidFill>
                                <a:schemeClr val="tx1"/>
                              </a:solidFill>
                            </a:rPr>
                            <a:t>0.07%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6605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b="1" dirty="0"/>
                            <a:t>skim18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3876" t="-695455" r="-179845" b="-5090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/>
                            <a:t>yes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/>
                            <a:t>0.08 TB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37371729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0" marR="0" indent="0" algn="l" defTabSz="46605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dirty="0">
                              <a:solidFill>
                                <a:schemeClr val="tx1"/>
                              </a:solidFill>
                            </a:rPr>
                            <a:t>23 GB 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solidFill>
                                <a:schemeClr val="tx1"/>
                              </a:solidFill>
                            </a:rPr>
                            <a:t>3.8%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6605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b="1" dirty="0"/>
                            <a:t>skim21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3876" t="-795455" r="-179845" b="-4090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/>
                            <a:t>yes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/>
                            <a:t>4.4 TB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862219295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0" marR="0" lvl="0" indent="0" algn="l" defTabSz="3304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dirty="0">
                              <a:solidFill>
                                <a:schemeClr val="tx1"/>
                              </a:solidFill>
                            </a:rPr>
                            <a:t>4.1 GB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D4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0.7 %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D4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b="1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skim1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D4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SIDIS (10%)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D4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no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D4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0.8 TB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D4C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72183764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it-IT" sz="1200" baseline="0" dirty="0"/>
                            <a:t>4.0 GB</a:t>
                          </a:r>
                          <a:endParaRPr lang="it-IT" sz="1200" dirty="0"/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D4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0.7%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D4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6605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b="1" dirty="0">
                              <a:latin typeface="+mn-lt"/>
                            </a:rPr>
                            <a:t>skim3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D4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3304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dirty="0">
                              <a:latin typeface="+mn-lt"/>
                            </a:rPr>
                            <a:t>Lambda Wagon</a:t>
                          </a:r>
                          <a:r>
                            <a:rPr lang="it-IT" sz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(10%)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D4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yes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D4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0.8 TB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D4C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88259769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0" marR="0" indent="0" algn="l" defTabSz="46605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dirty="0">
                              <a:solidFill>
                                <a:schemeClr val="tx1"/>
                              </a:solidFill>
                            </a:rPr>
                            <a:t>5.1 GB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D4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solidFill>
                                <a:schemeClr val="tx1"/>
                              </a:solidFill>
                            </a:rPr>
                            <a:t>0.9%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D4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6605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b="1" dirty="0"/>
                            <a:t>skim30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D4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3876" t="-1142857" r="-179845" b="-1238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/>
                            <a:t>Yes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D4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1 TB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D4C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4881210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solidFill>
                                <a:srgbClr val="000000"/>
                              </a:solidFill>
                            </a:rPr>
                            <a:t>89.4 GB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0F5F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solidFill>
                                <a:srgbClr val="000000"/>
                              </a:solidFill>
                              <a:latin typeface="+mn-lt"/>
                            </a:rPr>
                            <a:t>15 %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0F5F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6605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b="1" dirty="0">
                              <a:latin typeface="+mn-lt"/>
                            </a:rPr>
                            <a:t>TOTAL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0F5F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200" dirty="0"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0F5F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 sz="1200" dirty="0"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0F5F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16.7 TB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0F5F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0000166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5920B7F-5C03-2FB8-92E5-85E6E7F1CBFD}"/>
              </a:ext>
            </a:extLst>
          </p:cNvPr>
          <p:cNvSpPr txBox="1"/>
          <p:nvPr/>
        </p:nvSpPr>
        <p:spPr>
          <a:xfrm>
            <a:off x="0" y="640750"/>
            <a:ext cx="8892480" cy="4154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2100" b="1" dirty="0">
                <a:latin typeface="+mn-lt"/>
              </a:rPr>
              <a:t>     3 </a:t>
            </a:r>
            <a:r>
              <a:rPr lang="it-IT" sz="2100" b="1" dirty="0" err="1">
                <a:latin typeface="+mn-lt"/>
              </a:rPr>
              <a:t>Passes</a:t>
            </a:r>
            <a:r>
              <a:rPr lang="it-IT" sz="2100" b="1" dirty="0">
                <a:latin typeface="+mn-lt"/>
              </a:rPr>
              <a:t> 6.4 GeV   -  </a:t>
            </a:r>
            <a:r>
              <a:rPr lang="it-IT" sz="2100" b="1" dirty="0" err="1">
                <a:latin typeface="+mn-lt"/>
              </a:rPr>
              <a:t>run</a:t>
            </a:r>
            <a:r>
              <a:rPr lang="it-IT" sz="2100" b="1" dirty="0">
                <a:latin typeface="+mn-lt"/>
              </a:rPr>
              <a:t> 19571.   216 M events    (2.73 KB/</a:t>
            </a:r>
            <a:r>
              <a:rPr lang="it-IT" sz="2100" b="1" dirty="0" err="1">
                <a:latin typeface="+mn-lt"/>
              </a:rPr>
              <a:t>ev</a:t>
            </a:r>
            <a:r>
              <a:rPr lang="it-IT" sz="2100" b="1" dirty="0">
                <a:latin typeface="+mn-lt"/>
              </a:rPr>
              <a:t>)  Total = 114 TB   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075578A5-244D-205D-EFE4-9B94B4ED7E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CLAS Collaboration Meeting   -   Run Group K Status Update -  July 1st, 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49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426E9-1CF5-1144-57BC-8F1466F12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31">
            <a:extLst>
              <a:ext uri="{FF2B5EF4-FFF2-40B4-BE49-F238E27FC236}">
                <a16:creationId xmlns:a16="http://schemas.microsoft.com/office/drawing/2014/main" id="{417AB593-A1C5-7A39-8020-F9CC368280B6}"/>
              </a:ext>
            </a:extLst>
          </p:cNvPr>
          <p:cNvCxnSpPr>
            <a:cxnSpLocks/>
          </p:cNvCxnSpPr>
          <p:nvPr/>
        </p:nvCxnSpPr>
        <p:spPr>
          <a:xfrm>
            <a:off x="0" y="609623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9FFF062C-6B38-EB27-59DE-C47E548DD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11</a:t>
            </a:fld>
            <a:endParaRPr lang="it-IT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2BF6FF0-BB61-4C06-AA10-08E1B8F9D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0025" y="40732"/>
            <a:ext cx="9344025" cy="588683"/>
          </a:xfrm>
          <a:ln>
            <a:noFill/>
          </a:ln>
        </p:spPr>
        <p:txBody>
          <a:bodyPr lIns="100735" tIns="50367" rIns="100735" bIns="50367">
            <a:normAutofit/>
          </a:bodyPr>
          <a:lstStyle/>
          <a:p>
            <a:r>
              <a:rPr lang="en-US" sz="2700" b="1" dirty="0">
                <a:solidFill>
                  <a:srgbClr val="800000"/>
                </a:solidFill>
              </a:rPr>
              <a:t>Spring 2024 RG-K trains: total output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016F1-2811-9504-8B20-6FE2DEE2775E}"/>
              </a:ext>
            </a:extLst>
          </p:cNvPr>
          <p:cNvSpPr txBox="1">
            <a:spLocks/>
          </p:cNvSpPr>
          <p:nvPr/>
        </p:nvSpPr>
        <p:spPr bwMode="auto">
          <a:xfrm>
            <a:off x="8163891" y="6683917"/>
            <a:ext cx="504332" cy="297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88963" tIns="44479" rIns="88963" bIns="44479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629974" rtl="0" eaLnBrk="0" fontAlgn="base" hangingPunct="0">
              <a:spcBef>
                <a:spcPct val="0"/>
              </a:spcBef>
              <a:spcAft>
                <a:spcPct val="0"/>
              </a:spcAft>
              <a:defRPr sz="922" kern="1200">
                <a:solidFill>
                  <a:srgbClr val="8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377549" algn="l" rtl="0" eaLnBrk="0" fontAlgn="base" hangingPunct="0">
              <a:spcBef>
                <a:spcPct val="0"/>
              </a:spcBef>
              <a:spcAft>
                <a:spcPct val="0"/>
              </a:spcAft>
              <a:defRPr sz="1701" kern="1200">
                <a:solidFill>
                  <a:schemeClr val="tx1"/>
                </a:solidFill>
                <a:latin typeface="Baskerville Old Face" charset="0"/>
                <a:ea typeface="ＭＳ Ｐゴシック" charset="0"/>
                <a:cs typeface="ＭＳ Ｐゴシック" charset="0"/>
              </a:defRPr>
            </a:lvl2pPr>
            <a:lvl3pPr marL="755099" algn="l" rtl="0" eaLnBrk="0" fontAlgn="base" hangingPunct="0">
              <a:spcBef>
                <a:spcPct val="0"/>
              </a:spcBef>
              <a:spcAft>
                <a:spcPct val="0"/>
              </a:spcAft>
              <a:defRPr sz="1701" kern="1200">
                <a:solidFill>
                  <a:schemeClr val="tx1"/>
                </a:solidFill>
                <a:latin typeface="Baskerville Old Face" charset="0"/>
                <a:ea typeface="ＭＳ Ｐゴシック" charset="0"/>
                <a:cs typeface="ＭＳ Ｐゴシック" charset="0"/>
              </a:defRPr>
            </a:lvl3pPr>
            <a:lvl4pPr marL="1132648" algn="l" rtl="0" eaLnBrk="0" fontAlgn="base" hangingPunct="0">
              <a:spcBef>
                <a:spcPct val="0"/>
              </a:spcBef>
              <a:spcAft>
                <a:spcPct val="0"/>
              </a:spcAft>
              <a:defRPr sz="1701" kern="1200">
                <a:solidFill>
                  <a:schemeClr val="tx1"/>
                </a:solidFill>
                <a:latin typeface="Baskerville Old Face" charset="0"/>
                <a:ea typeface="ＭＳ Ｐゴシック" charset="0"/>
                <a:cs typeface="ＭＳ Ｐゴシック" charset="0"/>
              </a:defRPr>
            </a:lvl4pPr>
            <a:lvl5pPr marL="1510199" algn="l" rtl="0" eaLnBrk="0" fontAlgn="base" hangingPunct="0">
              <a:spcBef>
                <a:spcPct val="0"/>
              </a:spcBef>
              <a:spcAft>
                <a:spcPct val="0"/>
              </a:spcAft>
              <a:defRPr sz="1701" kern="1200">
                <a:solidFill>
                  <a:schemeClr val="tx1"/>
                </a:solidFill>
                <a:latin typeface="Baskerville Old Face" charset="0"/>
                <a:ea typeface="ＭＳ Ｐゴシック" charset="0"/>
                <a:cs typeface="ＭＳ Ｐゴシック" charset="0"/>
              </a:defRPr>
            </a:lvl5pPr>
            <a:lvl6pPr marL="1887748" algn="l" defTabSz="377549" rtl="0" eaLnBrk="1" latinLnBrk="0" hangingPunct="1">
              <a:defRPr sz="1701" kern="1200">
                <a:solidFill>
                  <a:schemeClr val="tx1"/>
                </a:solidFill>
                <a:latin typeface="Baskerville Old Face" charset="0"/>
                <a:ea typeface="ＭＳ Ｐゴシック" charset="0"/>
                <a:cs typeface="ＭＳ Ｐゴシック" charset="0"/>
              </a:defRPr>
            </a:lvl6pPr>
            <a:lvl7pPr marL="2265298" algn="l" defTabSz="377549" rtl="0" eaLnBrk="1" latinLnBrk="0" hangingPunct="1">
              <a:defRPr sz="1701" kern="1200">
                <a:solidFill>
                  <a:schemeClr val="tx1"/>
                </a:solidFill>
                <a:latin typeface="Baskerville Old Face" charset="0"/>
                <a:ea typeface="ＭＳ Ｐゴシック" charset="0"/>
                <a:cs typeface="ＭＳ Ｐゴシック" charset="0"/>
              </a:defRPr>
            </a:lvl7pPr>
            <a:lvl8pPr marL="2642848" algn="l" defTabSz="377549" rtl="0" eaLnBrk="1" latinLnBrk="0" hangingPunct="1">
              <a:defRPr sz="1701" kern="1200">
                <a:solidFill>
                  <a:schemeClr val="tx1"/>
                </a:solidFill>
                <a:latin typeface="Baskerville Old Face" charset="0"/>
                <a:ea typeface="ＭＳ Ｐゴシック" charset="0"/>
                <a:cs typeface="ＭＳ Ｐゴシック" charset="0"/>
              </a:defRPr>
            </a:lvl8pPr>
            <a:lvl9pPr marL="3020396" algn="l" defTabSz="377549" rtl="0" eaLnBrk="1" latinLnBrk="0" hangingPunct="1">
              <a:defRPr sz="1701" kern="1200">
                <a:solidFill>
                  <a:schemeClr val="tx1"/>
                </a:solidFill>
                <a:latin typeface="Baskerville Old Face" charset="0"/>
                <a:ea typeface="ＭＳ Ｐゴシック" charset="0"/>
                <a:cs typeface="ＭＳ Ｐゴシック" charset="0"/>
              </a:defRPr>
            </a:lvl9pPr>
          </a:lstStyle>
          <a:p>
            <a:fld id="{7C838BDD-2A9B-A643-A699-54CA44B406CD}" type="slidenum">
              <a:rPr lang="en-US"/>
              <a:pPr/>
              <a:t>11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9" name="Tabella 8">
                <a:extLst>
                  <a:ext uri="{FF2B5EF4-FFF2-40B4-BE49-F238E27FC236}">
                    <a16:creationId xmlns:a16="http://schemas.microsoft.com/office/drawing/2014/main" id="{9A8DE5D3-2AB4-51E8-0C73-1A6BC78DCA1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71612038"/>
                  </p:ext>
                </p:extLst>
              </p:nvPr>
            </p:nvGraphicFramePr>
            <p:xfrm>
              <a:off x="559027" y="1081203"/>
              <a:ext cx="7857029" cy="3566160"/>
            </p:xfrm>
            <a:graphic>
              <a:graphicData uri="http://schemas.openxmlformats.org/drawingml/2006/table">
                <a:tbl>
                  <a:tblPr firstRow="1" bandRow="1">
                    <a:tableStyleId>{C083E6E3-FA7D-4D7B-A595-EF9225AFEA82}</a:tableStyleId>
                  </a:tblPr>
                  <a:tblGrid>
                    <a:gridCol w="129728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06141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95367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63214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948262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964255">
                      <a:extLst>
                        <a:ext uri="{9D8B030D-6E8A-4147-A177-3AD203B41FA5}">
                          <a16:colId xmlns:a16="http://schemas.microsoft.com/office/drawing/2014/main" val="993066743"/>
                        </a:ext>
                      </a:extLst>
                    </a:gridCol>
                  </a:tblGrid>
                  <a:tr h="274320">
                    <a:tc>
                      <a:txBody>
                        <a:bodyPr/>
                        <a:lstStyle/>
                        <a:p>
                          <a:pPr marL="0" marR="0" lvl="0" indent="0" algn="l" defTabSz="3304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b="1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590 </a:t>
                          </a:r>
                          <a:r>
                            <a:rPr lang="it-IT" sz="1200" dirty="0"/>
                            <a:t>GB</a:t>
                          </a:r>
                          <a:endParaRPr lang="it-IT" sz="12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100%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DST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it-IT" sz="1200" dirty="0"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Custom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 err="1">
                              <a:latin typeface="+mn-lt"/>
                            </a:rPr>
                            <a:t>Projected</a:t>
                          </a:r>
                          <a:r>
                            <a:rPr lang="it-IT" sz="1200" dirty="0">
                              <a:latin typeface="+mn-lt"/>
                            </a:rPr>
                            <a:t> Total </a:t>
                          </a:r>
                          <a:r>
                            <a:rPr lang="it-IT" sz="1200" dirty="0" err="1">
                              <a:latin typeface="+mn-lt"/>
                            </a:rPr>
                            <a:t>Skim</a:t>
                          </a:r>
                          <a:r>
                            <a:rPr lang="it-IT" sz="1200" dirty="0">
                              <a:latin typeface="+mn-lt"/>
                            </a:rPr>
                            <a:t> size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0" marR="0" indent="0" algn="l" defTabSz="46605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dirty="0"/>
                            <a:t> 5.5 </a:t>
                          </a:r>
                          <a:r>
                            <a:rPr lang="it-IT" sz="1200" baseline="0" dirty="0"/>
                            <a:t>GB</a:t>
                          </a:r>
                          <a:endParaRPr lang="it-IT" sz="1200" dirty="0"/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0.93 %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6605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b="1" dirty="0">
                              <a:latin typeface="+mn-lt"/>
                            </a:rPr>
                            <a:t>skim4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kern="1200" dirty="0" err="1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</a:rPr>
                            <a:t>Jpsi</a:t>
                          </a:r>
                          <a:r>
                            <a:rPr lang="en-US" sz="12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</a:rPr>
                            <a:t> TCS Wagon</a:t>
                          </a:r>
                          <a:endParaRPr lang="en-US" sz="12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yes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0.6 TB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solidFill>
                                <a:srgbClr val="000000"/>
                              </a:solidFill>
                            </a:rPr>
                            <a:t>25 GB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solidFill>
                                <a:srgbClr val="000000"/>
                              </a:solidFill>
                              <a:latin typeface="+mn-lt"/>
                            </a:rPr>
                            <a:t>4.24%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6605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b="1" dirty="0">
                              <a:latin typeface="+mn-lt"/>
                            </a:rPr>
                            <a:t>skim5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+mn-lt"/>
                            </a:rPr>
                            <a:t>Pi0PWagon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yes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2.7 TB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solidFill>
                                <a:srgbClr val="000000"/>
                              </a:solidFill>
                            </a:rPr>
                            <a:t> 4.2 GB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solidFill>
                                <a:srgbClr val="000000"/>
                              </a:solidFill>
                              <a:latin typeface="+mn-lt"/>
                            </a:rPr>
                            <a:t>0.71%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b="1" dirty="0">
                              <a:latin typeface="+mn-lt"/>
                            </a:rPr>
                            <a:t>skim6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3304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kern="1200" dirty="0" err="1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ElastWagon</a:t>
                          </a:r>
                          <a:endParaRPr lang="it-IT" sz="1200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yes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0.46 TB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solidFill>
                                <a:srgbClr val="000000"/>
                              </a:solidFill>
                            </a:rPr>
                            <a:t> 0.475 GB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solidFill>
                                <a:srgbClr val="000000"/>
                              </a:solidFill>
                              <a:latin typeface="+mn-lt"/>
                            </a:rPr>
                            <a:t>0.08%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6605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b="1" dirty="0">
                              <a:latin typeface="+mn-lt"/>
                            </a:rPr>
                            <a:t>skim7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+mn-lt"/>
                            </a:rPr>
                            <a:t>K+ K- p (</a:t>
                          </a:r>
                          <a14:m>
                            <m:oMath xmlns:m="http://schemas.openxmlformats.org/officeDocument/2006/math">
                              <m:r>
                                <a:rPr lang="en-US" sz="1200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US" sz="1200" b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US" sz="1200" dirty="0"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no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0.05 TB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005379998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it-IT" sz="1200" b="0" dirty="0"/>
                            <a:t>0.853 GB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0.14%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b="1" dirty="0">
                              <a:latin typeface="+mn-lt"/>
                            </a:rPr>
                            <a:t>skim8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3304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kern="1200" dirty="0" err="1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KpKpWagon</a:t>
                          </a:r>
                          <a:endParaRPr lang="it-IT" sz="1200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no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0.09 TB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221578676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solidFill>
                                <a:schemeClr val="tx1"/>
                              </a:solidFill>
                            </a:rPr>
                            <a:t>0.749 GB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solidFill>
                                <a:schemeClr val="tx1"/>
                              </a:solidFill>
                            </a:rPr>
                            <a:t>0.12%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6605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b="1" dirty="0"/>
                            <a:t>skim16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/>
                            <a:t>DVCS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/>
                            <a:t>yes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/>
                            <a:t>0.08 TB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261933933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solidFill>
                                <a:schemeClr val="tx1"/>
                              </a:solidFill>
                            </a:rPr>
                            <a:t>0.648 GB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solidFill>
                                <a:schemeClr val="tx1"/>
                              </a:solidFill>
                            </a:rPr>
                            <a:t>0.11%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6605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b="1" dirty="0"/>
                            <a:t>skim18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/>
                            <a:t>DV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it-IT" sz="12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20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sz="1200" b="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oMath>
                          </a14:m>
                          <a:r>
                            <a:rPr lang="it-IT" sz="1200" dirty="0"/>
                            <a:t>p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/>
                            <a:t>yes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/>
                            <a:t>0.07 TB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37371729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0" marR="0" indent="0" algn="l" defTabSz="46605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dirty="0">
                              <a:solidFill>
                                <a:schemeClr val="tx1"/>
                              </a:solidFill>
                            </a:rPr>
                            <a:t> 27 GB 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solidFill>
                                <a:schemeClr val="tx1"/>
                              </a:solidFill>
                            </a:rPr>
                            <a:t>4.6%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6605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b="1" dirty="0"/>
                            <a:t>skim21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/>
                            <a:t>e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it-IT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K</m:t>
                                  </m:r>
                                </m:e>
                                <m:sup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+ </m:t>
                                  </m:r>
                                </m:sup>
                              </m:sSup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</m:oMath>
                          </a14:m>
                          <a:r>
                            <a:rPr lang="it-IT" sz="1200" dirty="0"/>
                            <a:t>e FD)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/>
                            <a:t>yes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/>
                            <a:t>2.97 TB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862219295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solidFill>
                                <a:schemeClr val="tx1"/>
                              </a:solidFill>
                            </a:rPr>
                            <a:t> 10.4 GB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D4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17.6%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D4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b="1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skim1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D4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SIDIS (10%)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D4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no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D4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1.1 TB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D4C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72183764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it-IT" sz="1200" baseline="0" dirty="0"/>
                            <a:t> 4.7 GB</a:t>
                          </a:r>
                          <a:endParaRPr lang="it-IT" sz="1200" dirty="0"/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D4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8%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D4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6605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b="1" dirty="0">
                              <a:latin typeface="+mn-lt"/>
                            </a:rPr>
                            <a:t>skim3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D4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3304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dirty="0">
                              <a:latin typeface="+mn-lt"/>
                            </a:rPr>
                            <a:t>Lambda Wagon</a:t>
                          </a:r>
                          <a:r>
                            <a:rPr lang="it-IT" sz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(10%)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D4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yes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D4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0.5 TB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D4C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88259769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0" marR="0" indent="0" algn="l" defTabSz="46605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dirty="0">
                              <a:solidFill>
                                <a:schemeClr val="tx1"/>
                              </a:solidFill>
                            </a:rPr>
                            <a:t> 4.3 GB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D4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solidFill>
                                <a:schemeClr val="tx1"/>
                              </a:solidFill>
                            </a:rPr>
                            <a:t>7.3%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D4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6605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b="1" dirty="0"/>
                            <a:t>skim30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D4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it-IT" sz="12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20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sz="12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it-IT" sz="12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20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it-IT" sz="120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lang="en-US" sz="12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oMath>
                          </a14:m>
                          <a:r>
                            <a:rPr lang="en-US" sz="1200" b="0" i="0" dirty="0">
                              <a:latin typeface="+mn-lt"/>
                              <a:ea typeface="Cambria Math" panose="02040503050406030204" pitchFamily="18" charset="0"/>
                            </a:rPr>
                            <a:t>  (RGK) (10%)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D4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/>
                            <a:t>Yes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D4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0.5 TB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D4C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4881210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solidFill>
                                <a:srgbClr val="000000"/>
                              </a:solidFill>
                            </a:rPr>
                            <a:t>83.8 GB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0F5F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solidFill>
                                <a:srgbClr val="000000"/>
                              </a:solidFill>
                              <a:latin typeface="+mn-lt"/>
                            </a:rPr>
                            <a:t>14.2 %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0F5F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6605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b="1" dirty="0">
                              <a:latin typeface="+mn-lt"/>
                            </a:rPr>
                            <a:t>TOTAL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0F5F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200" dirty="0"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0F5F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 sz="1200" dirty="0"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0F5F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9.2 TB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0F5F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00001669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9" name="Tabella 8">
                <a:extLst>
                  <a:ext uri="{FF2B5EF4-FFF2-40B4-BE49-F238E27FC236}">
                    <a16:creationId xmlns:a16="http://schemas.microsoft.com/office/drawing/2014/main" id="{9A8DE5D3-2AB4-51E8-0C73-1A6BC78DCA1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71612038"/>
                  </p:ext>
                </p:extLst>
              </p:nvPr>
            </p:nvGraphicFramePr>
            <p:xfrm>
              <a:off x="559027" y="1081203"/>
              <a:ext cx="7857029" cy="3566160"/>
            </p:xfrm>
            <a:graphic>
              <a:graphicData uri="http://schemas.openxmlformats.org/drawingml/2006/table">
                <a:tbl>
                  <a:tblPr firstRow="1" bandRow="1">
                    <a:tableStyleId>{C083E6E3-FA7D-4D7B-A595-EF9225AFEA82}</a:tableStyleId>
                  </a:tblPr>
                  <a:tblGrid>
                    <a:gridCol w="1297283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06141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953677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63214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948262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964255">
                      <a:extLst>
                        <a:ext uri="{9D8B030D-6E8A-4147-A177-3AD203B41FA5}">
                          <a16:colId xmlns:a16="http://schemas.microsoft.com/office/drawing/2014/main" val="993066743"/>
                        </a:ext>
                      </a:extLst>
                    </a:gridCol>
                  </a:tblGrid>
                  <a:tr h="274320">
                    <a:tc>
                      <a:txBody>
                        <a:bodyPr/>
                        <a:lstStyle/>
                        <a:p>
                          <a:pPr marL="0" marR="0" lvl="0" indent="0" algn="l" defTabSz="3304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b="1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590 </a:t>
                          </a:r>
                          <a:r>
                            <a:rPr lang="it-IT" sz="1200" dirty="0"/>
                            <a:t>GB</a:t>
                          </a:r>
                          <a:endParaRPr lang="it-IT" sz="1200" b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100%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DST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it-IT" sz="1200" dirty="0"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Custom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 err="1">
                              <a:latin typeface="+mn-lt"/>
                            </a:rPr>
                            <a:t>Projected</a:t>
                          </a:r>
                          <a:r>
                            <a:rPr lang="it-IT" sz="1200" dirty="0">
                              <a:latin typeface="+mn-lt"/>
                            </a:rPr>
                            <a:t> Total </a:t>
                          </a:r>
                          <a:r>
                            <a:rPr lang="it-IT" sz="1200" dirty="0" err="1">
                              <a:latin typeface="+mn-lt"/>
                            </a:rPr>
                            <a:t>Skim</a:t>
                          </a:r>
                          <a:r>
                            <a:rPr lang="it-IT" sz="1200" dirty="0">
                              <a:latin typeface="+mn-lt"/>
                            </a:rPr>
                            <a:t> size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0" marR="0" indent="0" algn="l" defTabSz="46605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dirty="0"/>
                            <a:t> 5.5 </a:t>
                          </a:r>
                          <a:r>
                            <a:rPr lang="it-IT" sz="1200" baseline="0" dirty="0"/>
                            <a:t>GB</a:t>
                          </a:r>
                          <a:endParaRPr lang="it-IT" sz="1200" dirty="0"/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0.93 %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6605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b="1" dirty="0">
                              <a:latin typeface="+mn-lt"/>
                            </a:rPr>
                            <a:t>skim4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kern="1200" dirty="0" err="1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</a:rPr>
                            <a:t>Jpsi</a:t>
                          </a:r>
                          <a:r>
                            <a:rPr lang="en-US" sz="12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</a:rPr>
                            <a:t> TCS Wagon</a:t>
                          </a:r>
                          <a:endParaRPr lang="en-US" sz="12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yes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0.6 TB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solidFill>
                                <a:srgbClr val="000000"/>
                              </a:solidFill>
                            </a:rPr>
                            <a:t>25 GB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solidFill>
                                <a:srgbClr val="000000"/>
                              </a:solidFill>
                              <a:latin typeface="+mn-lt"/>
                            </a:rPr>
                            <a:t>4.24%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6605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b="1" dirty="0">
                              <a:latin typeface="+mn-lt"/>
                            </a:rPr>
                            <a:t>skim5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+mn-lt"/>
                            </a:rPr>
                            <a:t>Pi0PWagon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yes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2.7 TB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solidFill>
                                <a:srgbClr val="000000"/>
                              </a:solidFill>
                            </a:rPr>
                            <a:t> 4.2 GB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solidFill>
                                <a:srgbClr val="000000"/>
                              </a:solidFill>
                              <a:latin typeface="+mn-lt"/>
                            </a:rPr>
                            <a:t>0.71%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b="1" dirty="0">
                              <a:latin typeface="+mn-lt"/>
                            </a:rPr>
                            <a:t>skim6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3304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kern="1200" dirty="0" err="1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ElastWagon</a:t>
                          </a:r>
                          <a:endParaRPr lang="it-IT" sz="1200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yes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0.46 TB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11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solidFill>
                                <a:srgbClr val="000000"/>
                              </a:solidFill>
                            </a:rPr>
                            <a:t> 0.475 GB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solidFill>
                                <a:srgbClr val="000000"/>
                              </a:solidFill>
                              <a:latin typeface="+mn-lt"/>
                            </a:rPr>
                            <a:t>0.08%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6605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b="1" dirty="0">
                              <a:latin typeface="+mn-lt"/>
                            </a:rPr>
                            <a:t>skim7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3876" t="-400000" r="-179845" b="-80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no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0.05 TB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005379998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it-IT" sz="1200" b="0" dirty="0"/>
                            <a:t>0.853 GB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0.14%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b="1" dirty="0">
                              <a:latin typeface="+mn-lt"/>
                            </a:rPr>
                            <a:t>skim8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3304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kern="1200" dirty="0" err="1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KpKpWagon</a:t>
                          </a:r>
                          <a:endParaRPr lang="it-IT" sz="1200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no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0.09 TB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221578676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solidFill>
                                <a:schemeClr val="tx1"/>
                              </a:solidFill>
                            </a:rPr>
                            <a:t>0.749 GB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solidFill>
                                <a:schemeClr val="tx1"/>
                              </a:solidFill>
                            </a:rPr>
                            <a:t>0.12%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6605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b="1" dirty="0"/>
                            <a:t>skim16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/>
                            <a:t>DVCS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/>
                            <a:t>yes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/>
                            <a:t>0.08 TB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261933933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solidFill>
                                <a:schemeClr val="tx1"/>
                              </a:solidFill>
                            </a:rPr>
                            <a:t>0.648 GB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solidFill>
                                <a:schemeClr val="tx1"/>
                              </a:solidFill>
                            </a:rPr>
                            <a:t>0.11%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6605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b="1" dirty="0"/>
                            <a:t>skim18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3876" t="-695455" r="-179845" b="-5090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/>
                            <a:t>yes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/>
                            <a:t>0.07 TB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37371729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0" marR="0" indent="0" algn="l" defTabSz="46605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dirty="0">
                              <a:solidFill>
                                <a:schemeClr val="tx1"/>
                              </a:solidFill>
                            </a:rPr>
                            <a:t> 27 GB 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solidFill>
                                <a:schemeClr val="tx1"/>
                              </a:solidFill>
                            </a:rPr>
                            <a:t>4.6%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6605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b="1" dirty="0"/>
                            <a:t>skim21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3876" t="-795455" r="-179845" b="-4090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/>
                            <a:t>yes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/>
                            <a:t>2.97 TB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862219295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solidFill>
                                <a:schemeClr val="tx1"/>
                              </a:solidFill>
                            </a:rPr>
                            <a:t> 10.4 GB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D4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17.6%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D4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b="1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skim1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D4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SIDIS (10%)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D4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no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D4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1.1 TB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D4C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72183764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it-IT" sz="1200" baseline="0" dirty="0"/>
                            <a:t> 4.7 GB</a:t>
                          </a:r>
                          <a:endParaRPr lang="it-IT" sz="1200" dirty="0"/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D4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8%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D4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6605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b="1" dirty="0">
                              <a:latin typeface="+mn-lt"/>
                            </a:rPr>
                            <a:t>skim3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D4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3304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dirty="0">
                              <a:latin typeface="+mn-lt"/>
                            </a:rPr>
                            <a:t>Lambda Wagon</a:t>
                          </a:r>
                          <a:r>
                            <a:rPr lang="it-IT" sz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(10%)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D4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yes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D4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0.5 TB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D4C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88259769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marL="0" marR="0" indent="0" algn="l" defTabSz="46605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dirty="0">
                              <a:solidFill>
                                <a:schemeClr val="tx1"/>
                              </a:solidFill>
                            </a:rPr>
                            <a:t> 4.3 GB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D4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solidFill>
                                <a:schemeClr val="tx1"/>
                              </a:solidFill>
                            </a:rPr>
                            <a:t>7.3%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D4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6605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b="1" dirty="0"/>
                            <a:t>skim30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D4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03876" t="-1142857" r="-179845" b="-1238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/>
                            <a:t>Yes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D4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0.5 TB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2D4C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4881210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solidFill>
                                <a:srgbClr val="000000"/>
                              </a:solidFill>
                            </a:rPr>
                            <a:t>83.8 GB</a:t>
                          </a:r>
                        </a:p>
                      </a:txBody>
                      <a:tcPr>
                        <a:lnL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0F5F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solidFill>
                                <a:srgbClr val="000000"/>
                              </a:solidFill>
                              <a:latin typeface="+mn-lt"/>
                            </a:rPr>
                            <a:t>14.2 %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0F5F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46605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200" b="1" dirty="0">
                              <a:latin typeface="+mn-lt"/>
                            </a:rPr>
                            <a:t>TOTAL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0F5F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1200" dirty="0"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0F5F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 sz="1200" dirty="0">
                            <a:latin typeface="+mn-lt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0F5F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latin typeface="+mn-lt"/>
                            </a:rPr>
                            <a:t>9.2 TB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rgbClr r="0" g="0" b="0"/>
                          </a:solidFill>
                          <a:prstDash val="sysDash"/>
                          <a:round/>
                          <a:headEnd type="none" w="med" len="med"/>
                          <a:tailEnd type="none" w="med" len="med"/>
                        </a:lnL>
                        <a:lnR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E0F5F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0000166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CasellaDiTesto 1">
            <a:extLst>
              <a:ext uri="{FF2B5EF4-FFF2-40B4-BE49-F238E27FC236}">
                <a16:creationId xmlns:a16="http://schemas.microsoft.com/office/drawing/2014/main" id="{6F51ECCD-7EC6-19AF-1503-0529AA81C1B6}"/>
              </a:ext>
            </a:extLst>
          </p:cNvPr>
          <p:cNvSpPr txBox="1"/>
          <p:nvPr/>
        </p:nvSpPr>
        <p:spPr>
          <a:xfrm>
            <a:off x="396181" y="649206"/>
            <a:ext cx="8019875" cy="4154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2100" b="1" dirty="0">
                <a:latin typeface="+mn-lt"/>
              </a:rPr>
              <a:t>     4 </a:t>
            </a:r>
            <a:r>
              <a:rPr lang="it-IT" sz="2100" b="1" dirty="0" err="1">
                <a:latin typeface="+mn-lt"/>
              </a:rPr>
              <a:t>Passes</a:t>
            </a:r>
            <a:r>
              <a:rPr lang="it-IT" sz="2100" b="1" dirty="0">
                <a:latin typeface="+mn-lt"/>
              </a:rPr>
              <a:t> 8.4 GeV   -  </a:t>
            </a:r>
            <a:r>
              <a:rPr lang="it-IT" sz="2100" b="1" dirty="0" err="1">
                <a:latin typeface="+mn-lt"/>
              </a:rPr>
              <a:t>run</a:t>
            </a:r>
            <a:r>
              <a:rPr lang="it-IT" sz="2100" b="1" dirty="0">
                <a:latin typeface="+mn-lt"/>
              </a:rPr>
              <a:t> 19833  194 M Events.        (3 KB/</a:t>
            </a:r>
            <a:r>
              <a:rPr lang="it-IT" sz="2100" b="1" dirty="0" err="1">
                <a:latin typeface="+mn-lt"/>
              </a:rPr>
              <a:t>ev</a:t>
            </a:r>
            <a:r>
              <a:rPr lang="it-IT" sz="2100" b="1" dirty="0">
                <a:latin typeface="+mn-lt"/>
              </a:rPr>
              <a:t>)   65 TB 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D7D0C25-6B63-2DCB-9B79-7A23AB0E61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CLAS Collaboration Meeting   -   Run Group K Status Update -  July 1st, 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48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E352DC-6265-3AEA-A096-4E634F623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31">
            <a:extLst>
              <a:ext uri="{FF2B5EF4-FFF2-40B4-BE49-F238E27FC236}">
                <a16:creationId xmlns:a16="http://schemas.microsoft.com/office/drawing/2014/main" id="{FA15140B-6376-542D-C661-EE84B70A7C4C}"/>
              </a:ext>
            </a:extLst>
          </p:cNvPr>
          <p:cNvCxnSpPr>
            <a:cxnSpLocks/>
          </p:cNvCxnSpPr>
          <p:nvPr/>
        </p:nvCxnSpPr>
        <p:spPr>
          <a:xfrm>
            <a:off x="0" y="609623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06F85353-D269-D708-04CC-2886D1ED7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12</a:t>
            </a:fld>
            <a:endParaRPr lang="it-IT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DFE7CEC-8CBD-F50C-2A18-4EA46F2AF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0025" y="11627"/>
            <a:ext cx="9344025" cy="702168"/>
          </a:xfrm>
          <a:ln>
            <a:noFill/>
          </a:ln>
        </p:spPr>
        <p:txBody>
          <a:bodyPr lIns="100735" tIns="50367" rIns="100735" bIns="50367">
            <a:normAutofit/>
          </a:bodyPr>
          <a:lstStyle/>
          <a:p>
            <a:r>
              <a:rPr lang="en-US" sz="2700" b="1" dirty="0">
                <a:solidFill>
                  <a:srgbClr val="800000"/>
                </a:solidFill>
              </a:rPr>
              <a:t>Spring 2024 RG-K Data Processing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B8EB9E-2D55-7A64-2518-9401F9EFB3BA}"/>
              </a:ext>
            </a:extLst>
          </p:cNvPr>
          <p:cNvSpPr txBox="1">
            <a:spLocks/>
          </p:cNvSpPr>
          <p:nvPr/>
        </p:nvSpPr>
        <p:spPr bwMode="auto">
          <a:xfrm>
            <a:off x="8163891" y="6683917"/>
            <a:ext cx="504332" cy="297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88963" tIns="44479" rIns="88963" bIns="44479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629974" rtl="0" eaLnBrk="0" fontAlgn="base" hangingPunct="0">
              <a:spcBef>
                <a:spcPct val="0"/>
              </a:spcBef>
              <a:spcAft>
                <a:spcPct val="0"/>
              </a:spcAft>
              <a:defRPr sz="922" kern="1200">
                <a:solidFill>
                  <a:srgbClr val="800000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377549" algn="l" rtl="0" eaLnBrk="0" fontAlgn="base" hangingPunct="0">
              <a:spcBef>
                <a:spcPct val="0"/>
              </a:spcBef>
              <a:spcAft>
                <a:spcPct val="0"/>
              </a:spcAft>
              <a:defRPr sz="1701" kern="1200">
                <a:solidFill>
                  <a:schemeClr val="tx1"/>
                </a:solidFill>
                <a:latin typeface="Baskerville Old Face" charset="0"/>
                <a:ea typeface="ＭＳ Ｐゴシック" charset="0"/>
                <a:cs typeface="ＭＳ Ｐゴシック" charset="0"/>
              </a:defRPr>
            </a:lvl2pPr>
            <a:lvl3pPr marL="755099" algn="l" rtl="0" eaLnBrk="0" fontAlgn="base" hangingPunct="0">
              <a:spcBef>
                <a:spcPct val="0"/>
              </a:spcBef>
              <a:spcAft>
                <a:spcPct val="0"/>
              </a:spcAft>
              <a:defRPr sz="1701" kern="1200">
                <a:solidFill>
                  <a:schemeClr val="tx1"/>
                </a:solidFill>
                <a:latin typeface="Baskerville Old Face" charset="0"/>
                <a:ea typeface="ＭＳ Ｐゴシック" charset="0"/>
                <a:cs typeface="ＭＳ Ｐゴシック" charset="0"/>
              </a:defRPr>
            </a:lvl3pPr>
            <a:lvl4pPr marL="1132648" algn="l" rtl="0" eaLnBrk="0" fontAlgn="base" hangingPunct="0">
              <a:spcBef>
                <a:spcPct val="0"/>
              </a:spcBef>
              <a:spcAft>
                <a:spcPct val="0"/>
              </a:spcAft>
              <a:defRPr sz="1701" kern="1200">
                <a:solidFill>
                  <a:schemeClr val="tx1"/>
                </a:solidFill>
                <a:latin typeface="Baskerville Old Face" charset="0"/>
                <a:ea typeface="ＭＳ Ｐゴシック" charset="0"/>
                <a:cs typeface="ＭＳ Ｐゴシック" charset="0"/>
              </a:defRPr>
            </a:lvl4pPr>
            <a:lvl5pPr marL="1510199" algn="l" rtl="0" eaLnBrk="0" fontAlgn="base" hangingPunct="0">
              <a:spcBef>
                <a:spcPct val="0"/>
              </a:spcBef>
              <a:spcAft>
                <a:spcPct val="0"/>
              </a:spcAft>
              <a:defRPr sz="1701" kern="1200">
                <a:solidFill>
                  <a:schemeClr val="tx1"/>
                </a:solidFill>
                <a:latin typeface="Baskerville Old Face" charset="0"/>
                <a:ea typeface="ＭＳ Ｐゴシック" charset="0"/>
                <a:cs typeface="ＭＳ Ｐゴシック" charset="0"/>
              </a:defRPr>
            </a:lvl5pPr>
            <a:lvl6pPr marL="1887748" algn="l" defTabSz="377549" rtl="0" eaLnBrk="1" latinLnBrk="0" hangingPunct="1">
              <a:defRPr sz="1701" kern="1200">
                <a:solidFill>
                  <a:schemeClr val="tx1"/>
                </a:solidFill>
                <a:latin typeface="Baskerville Old Face" charset="0"/>
                <a:ea typeface="ＭＳ Ｐゴシック" charset="0"/>
                <a:cs typeface="ＭＳ Ｐゴシック" charset="0"/>
              </a:defRPr>
            </a:lvl6pPr>
            <a:lvl7pPr marL="2265298" algn="l" defTabSz="377549" rtl="0" eaLnBrk="1" latinLnBrk="0" hangingPunct="1">
              <a:defRPr sz="1701" kern="1200">
                <a:solidFill>
                  <a:schemeClr val="tx1"/>
                </a:solidFill>
                <a:latin typeface="Baskerville Old Face" charset="0"/>
                <a:ea typeface="ＭＳ Ｐゴシック" charset="0"/>
                <a:cs typeface="ＭＳ Ｐゴシック" charset="0"/>
              </a:defRPr>
            </a:lvl7pPr>
            <a:lvl8pPr marL="2642848" algn="l" defTabSz="377549" rtl="0" eaLnBrk="1" latinLnBrk="0" hangingPunct="1">
              <a:defRPr sz="1701" kern="1200">
                <a:solidFill>
                  <a:schemeClr val="tx1"/>
                </a:solidFill>
                <a:latin typeface="Baskerville Old Face" charset="0"/>
                <a:ea typeface="ＭＳ Ｐゴシック" charset="0"/>
                <a:cs typeface="ＭＳ Ｐゴシック" charset="0"/>
              </a:defRPr>
            </a:lvl8pPr>
            <a:lvl9pPr marL="3020396" algn="l" defTabSz="377549" rtl="0" eaLnBrk="1" latinLnBrk="0" hangingPunct="1">
              <a:defRPr sz="1701" kern="1200">
                <a:solidFill>
                  <a:schemeClr val="tx1"/>
                </a:solidFill>
                <a:latin typeface="Baskerville Old Face" charset="0"/>
                <a:ea typeface="ＭＳ Ｐゴシック" charset="0"/>
                <a:cs typeface="ＭＳ Ｐゴシック" charset="0"/>
              </a:defRPr>
            </a:lvl9pPr>
          </a:lstStyle>
          <a:p>
            <a:fld id="{7C838BDD-2A9B-A643-A699-54CA44B406CD}" type="slidenum">
              <a:rPr lang="en-US"/>
              <a:pPr/>
              <a:t>12</a:t>
            </a:fld>
            <a:endParaRPr lang="en-US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112DA49-6555-10CF-502A-683036526945}"/>
              </a:ext>
            </a:extLst>
          </p:cNvPr>
          <p:cNvSpPr txBox="1"/>
          <p:nvPr/>
        </p:nvSpPr>
        <p:spPr>
          <a:xfrm>
            <a:off x="5490103" y="795835"/>
            <a:ext cx="3214598" cy="4850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76" dirty="0">
                <a:latin typeface="Calibri" panose="020F0502020204030204" pitchFamily="34" charset="0"/>
                <a:cs typeface="Calibri" panose="020F0502020204030204" pitchFamily="34" charset="0"/>
              </a:rPr>
              <a:t>Data processing started on April 1</a:t>
            </a:r>
            <a:r>
              <a:rPr lang="en-US" sz="1276" baseline="30000" dirty="0"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1276" dirty="0">
                <a:latin typeface="Calibri" panose="020F0502020204030204" pitchFamily="34" charset="0"/>
                <a:cs typeface="Calibri" panose="020F0502020204030204" pitchFamily="34" charset="0"/>
              </a:rPr>
              <a:t> ,2026</a:t>
            </a:r>
          </a:p>
          <a:p>
            <a:r>
              <a:rPr lang="en-US" sz="1276" dirty="0">
                <a:latin typeface="Calibri" panose="020F0502020204030204" pitchFamily="34" charset="0"/>
                <a:cs typeface="Calibri" panose="020F0502020204030204" pitchFamily="34" charset="0"/>
              </a:rPr>
              <a:t>	Ended on June 7</a:t>
            </a:r>
            <a:r>
              <a:rPr lang="en-US" sz="1276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276" dirty="0">
                <a:latin typeface="Calibri" panose="020F0502020204030204" pitchFamily="34" charset="0"/>
                <a:cs typeface="Calibri" panose="020F0502020204030204" pitchFamily="34" charset="0"/>
              </a:rPr>
              <a:t> – (9.5 weeks)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AF8BC52-3758-D7E0-2C36-6C63D861B1AB}"/>
              </a:ext>
            </a:extLst>
          </p:cNvPr>
          <p:cNvSpPr txBox="1"/>
          <p:nvPr/>
        </p:nvSpPr>
        <p:spPr>
          <a:xfrm>
            <a:off x="5989914" y="1203478"/>
            <a:ext cx="1442254" cy="2886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76" dirty="0">
                <a:solidFill>
                  <a:srgbClr val="0070C0"/>
                </a:solidFill>
                <a:latin typeface="+mn-lt"/>
              </a:rPr>
              <a:t>Is 100% completed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BC6FC3A-7FE1-1868-6BA2-C4E7831BA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65" y="710352"/>
            <a:ext cx="5239016" cy="306746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E43ED54-1CAB-A2B0-5D42-5B9F4FF03B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11" y="3829162"/>
            <a:ext cx="5215570" cy="62352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AC583578-C08A-8C36-4391-12F3FF7027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832" y="2081616"/>
            <a:ext cx="5860165" cy="2267251"/>
          </a:xfrm>
          <a:prstGeom prst="rect">
            <a:avLst/>
          </a:prstGeom>
        </p:spPr>
      </p:pic>
      <p:sp>
        <p:nvSpPr>
          <p:cNvPr id="13" name="Ovale 12">
            <a:extLst>
              <a:ext uri="{FF2B5EF4-FFF2-40B4-BE49-F238E27FC236}">
                <a16:creationId xmlns:a16="http://schemas.microsoft.com/office/drawing/2014/main" id="{4F91273F-1A01-274E-9B78-1882456FC91E}"/>
              </a:ext>
            </a:extLst>
          </p:cNvPr>
          <p:cNvSpPr/>
          <p:nvPr/>
        </p:nvSpPr>
        <p:spPr bwMode="auto">
          <a:xfrm>
            <a:off x="5436096" y="2499742"/>
            <a:ext cx="224201" cy="144016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" b="0" i="0" u="none" strike="noStrike" cap="none" normalizeH="0" baseline="0">
              <a:ln>
                <a:noFill/>
              </a:ln>
              <a:solidFill>
                <a:srgbClr val="800000"/>
              </a:solidFill>
              <a:effectLst/>
              <a:latin typeface="Baskerville Old Fac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C61CBA0-FADD-C9E0-40A2-BF377967F553}"/>
              </a:ext>
            </a:extLst>
          </p:cNvPr>
          <p:cNvSpPr txBox="1"/>
          <p:nvPr/>
        </p:nvSpPr>
        <p:spPr>
          <a:xfrm>
            <a:off x="6154414" y="1487542"/>
            <a:ext cx="21680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noProof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the exception of 1 file</a:t>
            </a:r>
          </a:p>
        </p:txBody>
      </p:sp>
      <p:sp>
        <p:nvSpPr>
          <p:cNvPr id="15" name="Segnaposto piè di pagina 14">
            <a:extLst>
              <a:ext uri="{FF2B5EF4-FFF2-40B4-BE49-F238E27FC236}">
                <a16:creationId xmlns:a16="http://schemas.microsoft.com/office/drawing/2014/main" id="{3CF18DB6-7D80-A98D-F645-A1B1FF3627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CLAS Collaboration Meeting   -   Run Group K Status Update -  July 1st, 2026</a:t>
            </a:r>
            <a:endParaRPr lang="en-US" dirty="0"/>
          </a:p>
        </p:txBody>
      </p:sp>
      <p:cxnSp>
        <p:nvCxnSpPr>
          <p:cNvPr id="17" name="Connettore diritto a freccia 16">
            <a:extLst>
              <a:ext uri="{FF2B5EF4-FFF2-40B4-BE49-F238E27FC236}">
                <a16:creationId xmlns:a16="http://schemas.microsoft.com/office/drawing/2014/main" id="{86300FD0-0067-70DA-25C9-1648A4DB4A81}"/>
              </a:ext>
            </a:extLst>
          </p:cNvPr>
          <p:cNvCxnSpPr/>
          <p:nvPr/>
        </p:nvCxnSpPr>
        <p:spPr bwMode="auto">
          <a:xfrm flipH="1">
            <a:off x="5660297" y="1795319"/>
            <a:ext cx="927927" cy="70442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132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FD187C-858B-26D5-FE14-FBB799EAF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31">
            <a:extLst>
              <a:ext uri="{FF2B5EF4-FFF2-40B4-BE49-F238E27FC236}">
                <a16:creationId xmlns:a16="http://schemas.microsoft.com/office/drawing/2014/main" id="{DE8D0B0B-3889-851E-EE98-8EE270948DD1}"/>
              </a:ext>
            </a:extLst>
          </p:cNvPr>
          <p:cNvCxnSpPr>
            <a:cxnSpLocks/>
          </p:cNvCxnSpPr>
          <p:nvPr/>
        </p:nvCxnSpPr>
        <p:spPr>
          <a:xfrm>
            <a:off x="0" y="478175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itle 1">
            <a:extLst>
              <a:ext uri="{FF2B5EF4-FFF2-40B4-BE49-F238E27FC236}">
                <a16:creationId xmlns:a16="http://schemas.microsoft.com/office/drawing/2014/main" id="{254A546D-E274-5DCF-0185-ACF52116CB32}"/>
              </a:ext>
            </a:extLst>
          </p:cNvPr>
          <p:cNvSpPr txBox="1">
            <a:spLocks/>
          </p:cNvSpPr>
          <p:nvPr/>
        </p:nvSpPr>
        <p:spPr>
          <a:xfrm>
            <a:off x="997605" y="2"/>
            <a:ext cx="7148792" cy="541136"/>
          </a:xfrm>
          <a:prstGeom prst="rect">
            <a:avLst/>
          </a:prstGeom>
        </p:spPr>
        <p:txBody>
          <a:bodyPr lIns="64823" tIns="32411" rIns="64823" bIns="32411">
            <a:normAutofit/>
          </a:bodyPr>
          <a:lstStyle>
            <a:lvl1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66125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32251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98375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64502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553" b="1" dirty="0">
                <a:solidFill>
                  <a:srgbClr val="C00000"/>
                </a:solidFill>
                <a:latin typeface="Calibri" pitchFamily="34" charset="0"/>
              </a:rPr>
              <a:t>RG-K Production – KY Data analysis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DAEE8B1-0DE3-C616-93CA-52E0BA3DA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69826" y="4932265"/>
            <a:ext cx="357635" cy="211235"/>
          </a:xfrm>
        </p:spPr>
        <p:txBody>
          <a:bodyPr/>
          <a:lstStyle/>
          <a:p>
            <a:fld id="{B2E123A2-8C0A-B24D-ABFA-7CF5F3B53C08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19AE316-A4DD-0279-975A-6C68987C3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18860" y="4920638"/>
            <a:ext cx="4748840" cy="222862"/>
          </a:xfrm>
        </p:spPr>
        <p:txBody>
          <a:bodyPr/>
          <a:lstStyle/>
          <a:p>
            <a:r>
              <a:rPr lang="en-US"/>
              <a:t>CLAS Collaboration Meeting   -   Run Group K Status Update -  July 1st, 2026</a:t>
            </a:r>
            <a:endParaRPr lang="en-US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248612B-AAA7-4843-7D48-2270305B89CA}"/>
              </a:ext>
            </a:extLst>
          </p:cNvPr>
          <p:cNvSpPr txBox="1"/>
          <p:nvPr/>
        </p:nvSpPr>
        <p:spPr>
          <a:xfrm>
            <a:off x="131596" y="4577870"/>
            <a:ext cx="18722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+mn-lt"/>
              </a:rPr>
              <a:t>By: Daniel Carman</a:t>
            </a: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63B78CF0-BB5C-B162-8EBD-57B0F57FE75D}"/>
              </a:ext>
            </a:extLst>
          </p:cNvPr>
          <p:cNvGrpSpPr/>
          <p:nvPr/>
        </p:nvGrpSpPr>
        <p:grpSpPr>
          <a:xfrm>
            <a:off x="2776954" y="478175"/>
            <a:ext cx="6201398" cy="4099695"/>
            <a:chOff x="34796" y="411425"/>
            <a:chExt cx="6214139" cy="4222850"/>
          </a:xfrm>
        </p:grpSpPr>
        <p:pic>
          <p:nvPicPr>
            <p:cNvPr id="5" name="Immagine 4" descr="Immagine che contiene diagramma, testo, modello&#10;&#10;Descrizione generata automaticamente">
              <a:extLst>
                <a:ext uri="{FF2B5EF4-FFF2-40B4-BE49-F238E27FC236}">
                  <a16:creationId xmlns:a16="http://schemas.microsoft.com/office/drawing/2014/main" id="{617340D7-0EBA-9E26-B01A-1BE20EDE09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796" y="731563"/>
              <a:ext cx="4222910" cy="3902712"/>
            </a:xfrm>
            <a:prstGeom prst="rect">
              <a:avLst/>
            </a:prstGeom>
          </p:spPr>
        </p:pic>
        <p:pic>
          <p:nvPicPr>
            <p:cNvPr id="7" name="Immagine 6" descr="Immagine che contiene diagramma, Diagramma, testo, linea&#10;&#10;Descrizione generata automaticamente">
              <a:extLst>
                <a:ext uri="{FF2B5EF4-FFF2-40B4-BE49-F238E27FC236}">
                  <a16:creationId xmlns:a16="http://schemas.microsoft.com/office/drawing/2014/main" id="{9844117C-FC75-A13A-B61E-3A6D3872D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09074" y="615877"/>
              <a:ext cx="2139861" cy="4012240"/>
            </a:xfrm>
            <a:prstGeom prst="rect">
              <a:avLst/>
            </a:prstGeom>
          </p:spPr>
        </p:pic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99EE7DC2-DF61-5923-D2F1-B144FF7CE6C9}"/>
                </a:ext>
              </a:extLst>
            </p:cNvPr>
            <p:cNvSpPr txBox="1"/>
            <p:nvPr/>
          </p:nvSpPr>
          <p:spPr>
            <a:xfrm>
              <a:off x="441282" y="411425"/>
              <a:ext cx="972644" cy="3170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n-lt"/>
                </a:rPr>
                <a:t>Forward k</a:t>
              </a:r>
              <a:r>
                <a:rPr lang="en-US" sz="1400" baseline="30000" dirty="0">
                  <a:latin typeface="+mn-lt"/>
                </a:rPr>
                <a:t>+</a:t>
              </a:r>
              <a:endParaRPr lang="en-US" sz="1400" dirty="0">
                <a:latin typeface="+mn-lt"/>
              </a:endParaRP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8281918E-5BBD-B995-4FC0-938765246A67}"/>
                </a:ext>
              </a:extLst>
            </p:cNvPr>
            <p:cNvSpPr txBox="1"/>
            <p:nvPr/>
          </p:nvSpPr>
          <p:spPr>
            <a:xfrm>
              <a:off x="2146251" y="421528"/>
              <a:ext cx="1696506" cy="3170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n-lt"/>
                </a:rPr>
                <a:t>forward k</a:t>
              </a:r>
              <a:r>
                <a:rPr lang="en-US" sz="1400" baseline="30000" dirty="0">
                  <a:latin typeface="+mn-lt"/>
                </a:rPr>
                <a:t>+</a:t>
              </a:r>
              <a:r>
                <a:rPr lang="en-US" sz="1400" dirty="0">
                  <a:latin typeface="+mn-lt"/>
                </a:rPr>
                <a:t> forward p</a:t>
              </a: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3399281F-9499-28F3-EF15-D1540DE70826}"/>
                </a:ext>
              </a:extLst>
            </p:cNvPr>
            <p:cNvSpPr txBox="1"/>
            <p:nvPr/>
          </p:nvSpPr>
          <p:spPr>
            <a:xfrm>
              <a:off x="4217160" y="428528"/>
              <a:ext cx="1626151" cy="3170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n-lt"/>
                </a:rPr>
                <a:t>forward k</a:t>
              </a:r>
              <a:r>
                <a:rPr lang="en-US" sz="1400" baseline="30000" dirty="0">
                  <a:latin typeface="+mn-lt"/>
                </a:rPr>
                <a:t>+</a:t>
              </a:r>
              <a:r>
                <a:rPr lang="en-US" sz="1400" dirty="0">
                  <a:latin typeface="+mn-lt"/>
                </a:rPr>
                <a:t> central p</a:t>
              </a:r>
            </a:p>
          </p:txBody>
        </p:sp>
      </p:grpSp>
      <p:pic>
        <p:nvPicPr>
          <p:cNvPr id="19" name="Immagine 18" descr="Immagine che contiene testo, schermata, Policromia&#10;&#10;Descrizione generata automaticamente">
            <a:extLst>
              <a:ext uri="{FF2B5EF4-FFF2-40B4-BE49-F238E27FC236}">
                <a16:creationId xmlns:a16="http://schemas.microsoft.com/office/drawing/2014/main" id="{EB1601C8-6186-4148-1DEA-497147F8C7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733" y="553429"/>
            <a:ext cx="1911825" cy="1899164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A5A7F757-E4BB-B1D8-6A81-8AD60852EC7D}"/>
              </a:ext>
            </a:extLst>
          </p:cNvPr>
          <p:cNvSpPr/>
          <p:nvPr/>
        </p:nvSpPr>
        <p:spPr bwMode="auto">
          <a:xfrm>
            <a:off x="2776954" y="4442464"/>
            <a:ext cx="4214252" cy="22286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" b="0" i="0" u="none" strike="noStrike" cap="none" normalizeH="0" baseline="0">
              <a:ln>
                <a:noFill/>
              </a:ln>
              <a:solidFill>
                <a:srgbClr val="800000"/>
              </a:solidFill>
              <a:effectLst/>
              <a:latin typeface="Baskerville Old Fac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345117E9-9C84-5196-E552-B6D753EEDE85}"/>
              </a:ext>
            </a:extLst>
          </p:cNvPr>
          <p:cNvSpPr txBox="1"/>
          <p:nvPr/>
        </p:nvSpPr>
        <p:spPr>
          <a:xfrm>
            <a:off x="2640278" y="4571891"/>
            <a:ext cx="184731" cy="3540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4" name="Immagine 23" descr="Immagine che contiene testo, Carattere, schermata, Rettangolo&#10;&#10;Descrizione generata automaticamente">
            <a:extLst>
              <a:ext uri="{FF2B5EF4-FFF2-40B4-BE49-F238E27FC236}">
                <a16:creationId xmlns:a16="http://schemas.microsoft.com/office/drawing/2014/main" id="{7DCA6DBF-F517-34B4-526A-86725E7D52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1680" y="536310"/>
            <a:ext cx="1504066" cy="684253"/>
          </a:xfrm>
          <a:prstGeom prst="rect">
            <a:avLst/>
          </a:prstGeom>
        </p:spPr>
      </p:pic>
      <p:grpSp>
        <p:nvGrpSpPr>
          <p:cNvPr id="26" name="Gruppo 25">
            <a:extLst>
              <a:ext uri="{FF2B5EF4-FFF2-40B4-BE49-F238E27FC236}">
                <a16:creationId xmlns:a16="http://schemas.microsoft.com/office/drawing/2014/main" id="{1C291EF1-8B42-A9B2-4EDA-CB1BEAF1BB6F}"/>
              </a:ext>
            </a:extLst>
          </p:cNvPr>
          <p:cNvGrpSpPr/>
          <p:nvPr/>
        </p:nvGrpSpPr>
        <p:grpSpPr>
          <a:xfrm>
            <a:off x="281669" y="2355726"/>
            <a:ext cx="2260659" cy="2230576"/>
            <a:chOff x="281669" y="2355726"/>
            <a:chExt cx="2260659" cy="2230576"/>
          </a:xfrm>
        </p:grpSpPr>
        <p:pic>
          <p:nvPicPr>
            <p:cNvPr id="16" name="Immagine 15" descr="Immagine che contiene testo, Policromia, schermata&#10;&#10;Descrizione generata automaticamente">
              <a:extLst>
                <a:ext uri="{FF2B5EF4-FFF2-40B4-BE49-F238E27FC236}">
                  <a16:creationId xmlns:a16="http://schemas.microsoft.com/office/drawing/2014/main" id="{0535D34D-DED5-2AAC-A76F-3BAA2E5E9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1669" y="2450420"/>
              <a:ext cx="2260659" cy="2135882"/>
            </a:xfrm>
            <a:prstGeom prst="rect">
              <a:avLst/>
            </a:prstGeom>
          </p:spPr>
        </p:pic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FE0BFB02-49F1-F95C-ADB0-6912D62B9506}"/>
                </a:ext>
              </a:extLst>
            </p:cNvPr>
            <p:cNvSpPr/>
            <p:nvPr/>
          </p:nvSpPr>
          <p:spPr bwMode="auto">
            <a:xfrm>
              <a:off x="1907704" y="2355726"/>
              <a:ext cx="197854" cy="9469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" b="0" i="0" u="none" strike="noStrike" cap="none" normalizeH="0" baseline="0">
                <a:ln>
                  <a:noFill/>
                </a:ln>
                <a:solidFill>
                  <a:srgbClr val="800000"/>
                </a:solidFill>
                <a:effectLst/>
                <a:latin typeface="Baskerville Old Face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1A84283D-F3BE-9340-5125-B07772EDAE79}"/>
              </a:ext>
            </a:extLst>
          </p:cNvPr>
          <p:cNvSpPr txBox="1"/>
          <p:nvPr/>
        </p:nvSpPr>
        <p:spPr>
          <a:xfrm>
            <a:off x="2922959" y="4531576"/>
            <a:ext cx="43483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Resolution is improved with higher DC HV settings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E97C8EE6-3D38-CE85-78D4-F0726F8952D7}"/>
              </a:ext>
            </a:extLst>
          </p:cNvPr>
          <p:cNvSpPr txBox="1"/>
          <p:nvPr/>
        </p:nvSpPr>
        <p:spPr>
          <a:xfrm>
            <a:off x="3753066" y="2149992"/>
            <a:ext cx="8370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+mn-lt"/>
              </a:rPr>
              <a:t>Fall 2018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12767492-325A-9F67-9A25-6FDAE5B0FB5E}"/>
              </a:ext>
            </a:extLst>
          </p:cNvPr>
          <p:cNvSpPr txBox="1"/>
          <p:nvPr/>
        </p:nvSpPr>
        <p:spPr>
          <a:xfrm>
            <a:off x="7266199" y="2142643"/>
            <a:ext cx="8370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+mn-lt"/>
              </a:rPr>
              <a:t>Fall 2018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D8104142-FA31-FF5E-B3B7-803108C12E81}"/>
              </a:ext>
            </a:extLst>
          </p:cNvPr>
          <p:cNvSpPr txBox="1"/>
          <p:nvPr/>
        </p:nvSpPr>
        <p:spPr>
          <a:xfrm>
            <a:off x="5184412" y="2149992"/>
            <a:ext cx="8370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+mn-lt"/>
              </a:rPr>
              <a:t>Fall 2018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74C1D981-2178-F620-C0A2-30F0855C6F3E}"/>
              </a:ext>
            </a:extLst>
          </p:cNvPr>
          <p:cNvSpPr txBox="1"/>
          <p:nvPr/>
        </p:nvSpPr>
        <p:spPr>
          <a:xfrm>
            <a:off x="3710803" y="4012189"/>
            <a:ext cx="1050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+mn-lt"/>
              </a:rPr>
              <a:t>Spring 2024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A9B98ECB-C057-DBA1-4D17-AFFF35D59BD0}"/>
              </a:ext>
            </a:extLst>
          </p:cNvPr>
          <p:cNvSpPr txBox="1"/>
          <p:nvPr/>
        </p:nvSpPr>
        <p:spPr>
          <a:xfrm>
            <a:off x="4995546" y="3870520"/>
            <a:ext cx="1050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+mn-lt"/>
              </a:rPr>
              <a:t>Spring 2024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89A8739D-11FA-2D10-C2DB-CF248F78BA29}"/>
              </a:ext>
            </a:extLst>
          </p:cNvPr>
          <p:cNvSpPr txBox="1"/>
          <p:nvPr/>
        </p:nvSpPr>
        <p:spPr>
          <a:xfrm>
            <a:off x="7100731" y="3970667"/>
            <a:ext cx="1050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+mn-lt"/>
              </a:rPr>
              <a:t>Spring 2024</a:t>
            </a:r>
          </a:p>
        </p:txBody>
      </p:sp>
    </p:spTree>
    <p:extLst>
      <p:ext uri="{BB962C8B-B14F-4D97-AF65-F5344CB8AC3E}">
        <p14:creationId xmlns:p14="http://schemas.microsoft.com/office/powerpoint/2010/main" val="287689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17F59-6E46-3CC1-E608-A4AE48859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2D9C3D0-EF7B-F4F2-C789-45E0C6068D13}"/>
              </a:ext>
            </a:extLst>
          </p:cNvPr>
          <p:cNvSpPr txBox="1"/>
          <p:nvPr/>
        </p:nvSpPr>
        <p:spPr>
          <a:xfrm>
            <a:off x="2247372" y="103242"/>
            <a:ext cx="51652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RG-K Spr24 KY Validation Studies</a:t>
            </a:r>
          </a:p>
        </p:txBody>
      </p:sp>
      <p:pic>
        <p:nvPicPr>
          <p:cNvPr id="6" name="Picture 5" descr="Diagram&#10;&#10;AI-generated content may be incorrect.">
            <a:extLst>
              <a:ext uri="{FF2B5EF4-FFF2-40B4-BE49-F238E27FC236}">
                <a16:creationId xmlns:a16="http://schemas.microsoft.com/office/drawing/2014/main" id="{E34A81BD-F904-5862-DC64-966895959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558" y="1015951"/>
            <a:ext cx="3550820" cy="3840480"/>
          </a:xfrm>
          <a:prstGeom prst="rect">
            <a:avLst/>
          </a:prstGeom>
        </p:spPr>
      </p:pic>
      <p:pic>
        <p:nvPicPr>
          <p:cNvPr id="8" name="Picture 7" descr="Chart&#10;&#10;AI-generated content may be incorrect.">
            <a:extLst>
              <a:ext uri="{FF2B5EF4-FFF2-40B4-BE49-F238E27FC236}">
                <a16:creationId xmlns:a16="http://schemas.microsoft.com/office/drawing/2014/main" id="{B612D61D-B7BC-12E9-04E0-12730C497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4981" y="1002634"/>
            <a:ext cx="3541076" cy="38747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F7DBB3-B1F1-0FBD-381C-C47575C69D3E}"/>
              </a:ext>
            </a:extLst>
          </p:cNvPr>
          <p:cNvSpPr txBox="1"/>
          <p:nvPr/>
        </p:nvSpPr>
        <p:spPr>
          <a:xfrm>
            <a:off x="2989555" y="2809783"/>
            <a:ext cx="918839" cy="288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76" dirty="0">
                <a:solidFill>
                  <a:srgbClr val="C00000"/>
                </a:solidFill>
                <a:latin typeface="Comic Sans MS" panose="030F0902030302020204" pitchFamily="66" charset="0"/>
              </a:rPr>
              <a:t>11.5 MeV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B69DE3-1168-7C2A-2072-BFE74B1B97FB}"/>
              </a:ext>
            </a:extLst>
          </p:cNvPr>
          <p:cNvSpPr txBox="1"/>
          <p:nvPr/>
        </p:nvSpPr>
        <p:spPr>
          <a:xfrm>
            <a:off x="7338504" y="2809783"/>
            <a:ext cx="918839" cy="288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76" dirty="0">
                <a:solidFill>
                  <a:srgbClr val="C00000"/>
                </a:solidFill>
                <a:latin typeface="Comic Sans MS" panose="030F0902030302020204" pitchFamily="66" charset="0"/>
              </a:rPr>
              <a:t>15.4 MeV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FBAF2B-5DB8-309F-5A4A-8D8962DEA7C6}"/>
              </a:ext>
            </a:extLst>
          </p:cNvPr>
          <p:cNvSpPr txBox="1"/>
          <p:nvPr/>
        </p:nvSpPr>
        <p:spPr>
          <a:xfrm>
            <a:off x="2010370" y="685800"/>
            <a:ext cx="925286" cy="288669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76" dirty="0">
                <a:solidFill>
                  <a:srgbClr val="9437FF"/>
                </a:solidFill>
                <a:latin typeface="Comic Sans MS" panose="030F0902030302020204" pitchFamily="66" charset="0"/>
              </a:rPr>
              <a:t>6.4 GeV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1C8AF7-592C-A5F3-26C4-AF79808712D9}"/>
              </a:ext>
            </a:extLst>
          </p:cNvPr>
          <p:cNvSpPr txBox="1"/>
          <p:nvPr/>
        </p:nvSpPr>
        <p:spPr>
          <a:xfrm>
            <a:off x="6487358" y="688653"/>
            <a:ext cx="925286" cy="288669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76" dirty="0">
                <a:solidFill>
                  <a:srgbClr val="9437FF"/>
                </a:solidFill>
                <a:latin typeface="Comic Sans MS" panose="030F0902030302020204" pitchFamily="66" charset="0"/>
              </a:rPr>
              <a:t>8.5 GeV</a:t>
            </a:r>
          </a:p>
        </p:txBody>
      </p:sp>
      <p:cxnSp>
        <p:nvCxnSpPr>
          <p:cNvPr id="2" name="Straight Connector 31">
            <a:extLst>
              <a:ext uri="{FF2B5EF4-FFF2-40B4-BE49-F238E27FC236}">
                <a16:creationId xmlns:a16="http://schemas.microsoft.com/office/drawing/2014/main" id="{5E160917-79F0-C11A-95B4-4E2B106563F1}"/>
              </a:ext>
            </a:extLst>
          </p:cNvPr>
          <p:cNvCxnSpPr>
            <a:cxnSpLocks/>
          </p:cNvCxnSpPr>
          <p:nvPr/>
        </p:nvCxnSpPr>
        <p:spPr>
          <a:xfrm>
            <a:off x="0" y="478175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041BCC8-A338-01F1-EBB2-395113DB7378}"/>
              </a:ext>
            </a:extLst>
          </p:cNvPr>
          <p:cNvSpPr txBox="1"/>
          <p:nvPr/>
        </p:nvSpPr>
        <p:spPr>
          <a:xfrm>
            <a:off x="7549953" y="170398"/>
            <a:ext cx="18722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+mn-lt"/>
              </a:rPr>
              <a:t>By: Daniel Carman</a:t>
            </a:r>
          </a:p>
        </p:txBody>
      </p:sp>
    </p:spTree>
    <p:extLst>
      <p:ext uri="{BB962C8B-B14F-4D97-AF65-F5344CB8AC3E}">
        <p14:creationId xmlns:p14="http://schemas.microsoft.com/office/powerpoint/2010/main" val="365427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61DABC-0459-5AB6-23A1-74A1BF96E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31">
            <a:extLst>
              <a:ext uri="{FF2B5EF4-FFF2-40B4-BE49-F238E27FC236}">
                <a16:creationId xmlns:a16="http://schemas.microsoft.com/office/drawing/2014/main" id="{9DA280CF-6495-448F-CAA6-43CC63F3C21F}"/>
              </a:ext>
            </a:extLst>
          </p:cNvPr>
          <p:cNvCxnSpPr>
            <a:cxnSpLocks/>
          </p:cNvCxnSpPr>
          <p:nvPr/>
        </p:nvCxnSpPr>
        <p:spPr>
          <a:xfrm>
            <a:off x="0" y="609623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itle 1">
            <a:extLst>
              <a:ext uri="{FF2B5EF4-FFF2-40B4-BE49-F238E27FC236}">
                <a16:creationId xmlns:a16="http://schemas.microsoft.com/office/drawing/2014/main" id="{E88E287F-84EC-01DE-AE3F-6B83F542E765}"/>
              </a:ext>
            </a:extLst>
          </p:cNvPr>
          <p:cNvSpPr txBox="1">
            <a:spLocks/>
          </p:cNvSpPr>
          <p:nvPr/>
        </p:nvSpPr>
        <p:spPr>
          <a:xfrm>
            <a:off x="997605" y="2"/>
            <a:ext cx="7148792" cy="541136"/>
          </a:xfrm>
          <a:prstGeom prst="rect">
            <a:avLst/>
          </a:prstGeom>
        </p:spPr>
        <p:txBody>
          <a:bodyPr lIns="64823" tIns="32411" rIns="64823" bIns="32411">
            <a:normAutofit/>
          </a:bodyPr>
          <a:lstStyle>
            <a:lvl1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66125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32251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98375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64502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553" b="1" dirty="0">
                <a:solidFill>
                  <a:srgbClr val="070090"/>
                </a:solidFill>
                <a:latin typeface="Calibri" pitchFamily="34" charset="0"/>
              </a:rPr>
              <a:t>Run Group K  On-going analyses 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0201B4C5-DBEF-95BD-BAB4-605418130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15</a:t>
            </a:fld>
            <a:endParaRPr lang="it-IT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1" name="Tabella 10">
                <a:extLst>
                  <a:ext uri="{FF2B5EF4-FFF2-40B4-BE49-F238E27FC236}">
                    <a16:creationId xmlns:a16="http://schemas.microsoft.com/office/drawing/2014/main" id="{C69D627B-2FAD-2EF4-84EF-ADEC0F56476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84930763"/>
                  </p:ext>
                </p:extLst>
              </p:nvPr>
            </p:nvGraphicFramePr>
            <p:xfrm>
              <a:off x="806313" y="628600"/>
              <a:ext cx="6683002" cy="401299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650554">
                      <a:extLst>
                        <a:ext uri="{9D8B030D-6E8A-4147-A177-3AD203B41FA5}">
                          <a16:colId xmlns:a16="http://schemas.microsoft.com/office/drawing/2014/main" val="2392986677"/>
                        </a:ext>
                      </a:extLst>
                    </a:gridCol>
                    <a:gridCol w="4032448">
                      <a:extLst>
                        <a:ext uri="{9D8B030D-6E8A-4147-A177-3AD203B41FA5}">
                          <a16:colId xmlns:a16="http://schemas.microsoft.com/office/drawing/2014/main" val="3673229779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solidFill>
                                <a:srgbClr val="0070C0"/>
                              </a:solidFill>
                              <a:latin typeface="+mn-lt"/>
                            </a:rPr>
                            <a:t>Student</a:t>
                          </a:r>
                          <a:r>
                            <a:rPr lang="en-US" sz="1200" dirty="0">
                              <a:solidFill>
                                <a:srgbClr val="C00000"/>
                              </a:solidFill>
                              <a:latin typeface="+mn-lt"/>
                            </a:rPr>
                            <a:t>/</a:t>
                          </a:r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Scientist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solidFill>
                                <a:srgbClr val="C00000"/>
                              </a:solidFill>
                              <a:latin typeface="+mn-lt"/>
                            </a:rPr>
                            <a:t>Topic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59743865"/>
                      </a:ext>
                    </a:extLst>
                  </a:tr>
                  <a:tr h="282863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solidFill>
                                <a:srgbClr val="0070C0"/>
                              </a:solidFill>
                              <a:latin typeface="+mn-lt"/>
                            </a:rPr>
                            <a:t>Chiara Ammendola - Roma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𝑒𝑝</m:t>
                                    </m:r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→</m:t>
                                    </m:r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m:rPr>
                                    <m:sty m:val="p"/>
                                  </m:rPr>
                                  <a:rPr lang="el-GR" sz="120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n-US" sz="12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520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200" dirty="0">
                            <a:solidFill>
                              <a:srgbClr val="0070C0"/>
                            </a:solidFill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57759430"/>
                      </a:ext>
                    </a:extLst>
                  </a:tr>
                  <a:tr h="288032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solidFill>
                                <a:srgbClr val="0070C0"/>
                              </a:solidFill>
                              <a:latin typeface="+mn-lt"/>
                            </a:rPr>
                            <a:t>Joshua Artem Tan - JLAB/ </a:t>
                          </a:r>
                          <a:r>
                            <a:rPr lang="en-US" sz="1200" dirty="0" err="1">
                              <a:latin typeface="+mn-lt"/>
                            </a:rPr>
                            <a:t>Sangbaek</a:t>
                          </a:r>
                          <a:r>
                            <a:rPr lang="en-US" sz="1200" dirty="0">
                              <a:latin typeface="+mn-lt"/>
                            </a:rPr>
                            <a:t> Lee</a:t>
                          </a:r>
                          <a:endParaRPr lang="en-US" sz="1200" dirty="0">
                            <a:solidFill>
                              <a:srgbClr val="0070C0"/>
                            </a:solidFill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3304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solidFill>
                                <a:srgbClr val="0070C0"/>
                              </a:solidFill>
                              <a:latin typeface="+mn-lt"/>
                            </a:rPr>
                            <a:t>DVCS Beam Spin Asymmetry</a:t>
                          </a:r>
                          <a:endParaRPr lang="en-US" sz="120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37167464"/>
                      </a:ext>
                    </a:extLst>
                  </a:tr>
                  <a:tr h="288032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solidFill>
                                <a:srgbClr val="0070C0"/>
                              </a:solidFill>
                              <a:latin typeface="+mn-lt"/>
                            </a:rPr>
                            <a:t>Story Frantzen - MIT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solidFill>
                                <a:srgbClr val="0070C0"/>
                              </a:solidFill>
                              <a:latin typeface="+mn-lt"/>
                            </a:rPr>
                            <a:t>DV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20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sz="12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200" dirty="0">
                              <a:solidFill>
                                <a:srgbClr val="0070C0"/>
                              </a:solidFill>
                              <a:latin typeface="+mn-lt"/>
                            </a:rPr>
                            <a:t>p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7432399"/>
                      </a:ext>
                    </a:extLst>
                  </a:tr>
                  <a:tr h="288032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solidFill>
                                <a:srgbClr val="0070C0"/>
                              </a:solidFill>
                              <a:latin typeface="+mn-lt"/>
                            </a:rPr>
                            <a:t>Bianca Gualtieri - FIU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𝑒𝑝</m:t>
                                    </m:r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→</m:t>
                                    </m:r>
                                    <m:sSup>
                                      <m:sSupPr>
                                        <m:ctrlPr>
                                          <a:rPr lang="en-US" sz="1200" b="0" i="1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200" b="0" i="1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lang="en-US" sz="1200" b="0" i="1" smtClean="0">
                                            <a:solidFill>
                                              <a:srgbClr val="0070C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Ξ</m:t>
                                    </m:r>
                                  </m:e>
                                  <m:sup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200" dirty="0">
                            <a:solidFill>
                              <a:srgbClr val="0070C0"/>
                            </a:solidFill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325359"/>
                      </a:ext>
                    </a:extLst>
                  </a:tr>
                  <a:tr h="288032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solidFill>
                                <a:srgbClr val="0070C0"/>
                              </a:solidFill>
                              <a:latin typeface="+mn-lt"/>
                            </a:rPr>
                            <a:t>Tatsuhiro </a:t>
                          </a:r>
                          <a:r>
                            <a:rPr lang="en-US" sz="1200" dirty="0" err="1">
                              <a:solidFill>
                                <a:srgbClr val="0070C0"/>
                              </a:solidFill>
                              <a:latin typeface="+mn-lt"/>
                            </a:rPr>
                            <a:t>Ishige</a:t>
                          </a:r>
                          <a:endParaRPr lang="en-US" sz="1200" dirty="0">
                            <a:solidFill>
                              <a:srgbClr val="0070C0"/>
                            </a:solidFill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𝑒𝑝</m:t>
                                    </m:r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→</m:t>
                                    </m:r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l-GR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1405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200" dirty="0">
                            <a:solidFill>
                              <a:srgbClr val="0070C0"/>
                            </a:solidFill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08106978"/>
                      </a:ext>
                    </a:extLst>
                  </a:tr>
                  <a:tr h="288032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solidFill>
                                <a:srgbClr val="0070C0"/>
                              </a:solidFill>
                              <a:latin typeface="+mn-lt"/>
                            </a:rPr>
                            <a:t>Maggie Kerr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:r>
                            <a:rPr lang="en-US" sz="1200" dirty="0">
                              <a:solidFill>
                                <a:srgbClr val="0070C0"/>
                              </a:solidFill>
                              <a:latin typeface="+mn-lt"/>
                            </a:rPr>
                            <a:t>TCS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51818633"/>
                      </a:ext>
                    </a:extLst>
                  </a:tr>
                  <a:tr h="288032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solidFill>
                                <a:srgbClr val="0070C0"/>
                              </a:solidFill>
                              <a:latin typeface="+mn-lt"/>
                            </a:rPr>
                            <a:t>Anastasya Pavlova – MSU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𝑒𝑝</m:t>
                                    </m:r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→</m:t>
                                    </m:r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oMath>
                            </m:oMathPara>
                          </a14:m>
                          <a:endParaRPr lang="en-US" sz="1200" dirty="0">
                            <a:solidFill>
                              <a:srgbClr val="0070C0"/>
                            </a:solidFill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16973843"/>
                      </a:ext>
                    </a:extLst>
                  </a:tr>
                  <a:tr h="288032"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solidFill>
                                <a:srgbClr val="0070C0"/>
                              </a:solidFill>
                              <a:latin typeface="+mn-lt"/>
                            </a:rPr>
                            <a:t>Stepan Savkin </a:t>
                          </a:r>
                          <a:r>
                            <a:rPr lang="en-US" sz="1200" dirty="0">
                              <a:solidFill>
                                <a:srgbClr val="0070C0"/>
                              </a:solidFill>
                              <a:latin typeface="+mn-lt"/>
                            </a:rPr>
                            <a:t>– MSU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𝑒𝑝</m:t>
                                    </m:r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→</m:t>
                                    </m:r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oMath>
                            </m:oMathPara>
                          </a14:m>
                          <a:endParaRPr lang="en-US" sz="1200" dirty="0">
                            <a:solidFill>
                              <a:srgbClr val="0070C0"/>
                            </a:solidFill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07666247"/>
                      </a:ext>
                    </a:extLst>
                  </a:tr>
                  <a:tr h="288032">
                    <a:tc>
                      <a:txBody>
                        <a:bodyPr/>
                        <a:lstStyle/>
                        <a:p>
                          <a:r>
                            <a:rPr lang="en-US" sz="1200" dirty="0" err="1">
                              <a:solidFill>
                                <a:srgbClr val="0070C0"/>
                              </a:solidFill>
                              <a:latin typeface="+mn-lt"/>
                            </a:rPr>
                            <a:t>Yijie</a:t>
                          </a:r>
                          <a:r>
                            <a:rPr lang="en-US" sz="1200" dirty="0">
                              <a:solidFill>
                                <a:srgbClr val="0070C0"/>
                              </a:solidFill>
                              <a:latin typeface="+mn-lt"/>
                            </a:rPr>
                            <a:t> Wang - MIT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solidFill>
                                <a:srgbClr val="0070C0"/>
                              </a:solidFill>
                              <a:latin typeface="+mn-lt"/>
                            </a:rPr>
                            <a:t>DVCS Cross Section and Elastic Scattering </a:t>
                          </a:r>
                          <a:r>
                            <a:rPr lang="en-US" sz="1200" dirty="0" err="1">
                              <a:solidFill>
                                <a:srgbClr val="0070C0"/>
                              </a:solidFill>
                              <a:latin typeface="+mn-lt"/>
                            </a:rPr>
                            <a:t>xsec</a:t>
                          </a:r>
                          <a:endParaRPr lang="en-US" sz="1200" dirty="0">
                            <a:solidFill>
                              <a:srgbClr val="0070C0"/>
                            </a:solidFill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73897070"/>
                      </a:ext>
                    </a:extLst>
                  </a:tr>
                  <a:tr h="288032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+mn-lt"/>
                            </a:rPr>
                            <a:t>Harut Avagyan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+mn-lt"/>
                            </a:rPr>
                            <a:t>SIDIS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32472967"/>
                      </a:ext>
                    </a:extLst>
                  </a:tr>
                  <a:tr h="287456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+mn-lt"/>
                            </a:rPr>
                            <a:t>Dan Carman/Lucilla Lanza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𝑒𝑝</m:t>
                                  </m:r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→</m:t>
                                  </m:r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           [</m:t>
                              </m:r>
                              <m:r>
                                <m:rPr>
                                  <m:sty m:val="p"/>
                                </m:rPr>
                                <a:rPr lang="el-GR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  <m:d>
                                <m:dPr>
                                  <m:ctrlPr>
                                    <a:rPr lang="en-US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1116</m:t>
                                  </m:r>
                                </m:e>
                              </m:d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m:rPr>
                                  <m:sty m:val="p"/>
                                </m:rPr>
                                <a:rPr lang="el-GR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Σ</m:t>
                              </m:r>
                              <m:d>
                                <m:dPr>
                                  <m:ctrlPr>
                                    <a:rPr lang="en-US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1193</m:t>
                                  </m:r>
                                </m:e>
                              </m:d>
                            </m:oMath>
                          </a14:m>
                          <a:r>
                            <a:rPr lang="en-US" sz="1200" dirty="0">
                              <a:latin typeface="+mn-lt"/>
                            </a:rPr>
                            <a:t>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20970834"/>
                      </a:ext>
                    </a:extLst>
                  </a:tr>
                  <a:tr h="288032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+mn-lt"/>
                            </a:rPr>
                            <a:t>Krishna Neupane/Bhawani Singh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+mn-lt"/>
                            </a:rPr>
                            <a:t>DV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m:rPr>
                                  <m:sty m:val="p"/>
                                </m:rPr>
                                <a:rPr lang="en-US" sz="12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p</m:t>
                              </m:r>
                            </m:oMath>
                          </a14:m>
                          <a:endParaRPr lang="en-US" sz="120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61871776"/>
                      </a:ext>
                    </a:extLst>
                  </a:tr>
                  <a:tr h="288032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+mn-lt"/>
                            </a:rPr>
                            <a:t>Veronique Ziegler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𝑒𝑝</m:t>
                                    </m:r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→</m:t>
                                    </m:r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′</m:t>
                                    </m:r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m:rPr>
                                    <m:sty m:val="p"/>
                                  </m:rPr>
                                  <a:rPr lang="el-GR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Λ</m:t>
                                </m:r>
                                <m:r>
                                  <a:rPr lang="el-GR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  <m:sSup>
                                  <m:sSupPr>
                                    <m:ctrlPr>
                                      <a:rPr lang="en-US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20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18246359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1" name="Tabella 10">
                <a:extLst>
                  <a:ext uri="{FF2B5EF4-FFF2-40B4-BE49-F238E27FC236}">
                    <a16:creationId xmlns:a16="http://schemas.microsoft.com/office/drawing/2014/main" id="{C69D627B-2FAD-2EF4-84EF-ADEC0F56476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84930763"/>
                  </p:ext>
                </p:extLst>
              </p:nvPr>
            </p:nvGraphicFramePr>
            <p:xfrm>
              <a:off x="806313" y="628600"/>
              <a:ext cx="6683002" cy="401299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650554">
                      <a:extLst>
                        <a:ext uri="{9D8B030D-6E8A-4147-A177-3AD203B41FA5}">
                          <a16:colId xmlns:a16="http://schemas.microsoft.com/office/drawing/2014/main" val="2392986677"/>
                        </a:ext>
                      </a:extLst>
                    </a:gridCol>
                    <a:gridCol w="4032448">
                      <a:extLst>
                        <a:ext uri="{9D8B030D-6E8A-4147-A177-3AD203B41FA5}">
                          <a16:colId xmlns:a16="http://schemas.microsoft.com/office/drawing/2014/main" val="3673229779"/>
                        </a:ext>
                      </a:extLst>
                    </a:gridCol>
                  </a:tblGrid>
                  <a:tr h="274320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solidFill>
                                <a:srgbClr val="0070C0"/>
                              </a:solidFill>
                              <a:latin typeface="+mn-lt"/>
                            </a:rPr>
                            <a:t>Student</a:t>
                          </a:r>
                          <a:r>
                            <a:rPr lang="en-US" sz="1200" dirty="0">
                              <a:solidFill>
                                <a:srgbClr val="C00000"/>
                              </a:solidFill>
                              <a:latin typeface="+mn-lt"/>
                            </a:rPr>
                            <a:t>/</a:t>
                          </a:r>
                          <a:r>
                            <a:rPr lang="en-US" sz="12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Scientist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solidFill>
                                <a:srgbClr val="C00000"/>
                              </a:solidFill>
                              <a:latin typeface="+mn-lt"/>
                            </a:rPr>
                            <a:t>Topic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59743865"/>
                      </a:ext>
                    </a:extLst>
                  </a:tr>
                  <a:tr h="282863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solidFill>
                                <a:srgbClr val="0070C0"/>
                              </a:solidFill>
                              <a:latin typeface="+mn-lt"/>
                            </a:rPr>
                            <a:t>Chiara Ammendola - Roma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3"/>
                          <a:stretch>
                            <a:fillRect l="-66038" t="-104545" r="-629" b="-125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57759430"/>
                      </a:ext>
                    </a:extLst>
                  </a:tr>
                  <a:tr h="288032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solidFill>
                                <a:srgbClr val="0070C0"/>
                              </a:solidFill>
                              <a:latin typeface="+mn-lt"/>
                            </a:rPr>
                            <a:t>Joshua Artem Tan - JLAB/ </a:t>
                          </a:r>
                          <a:r>
                            <a:rPr lang="en-US" sz="1200" dirty="0" err="1">
                              <a:latin typeface="+mn-lt"/>
                            </a:rPr>
                            <a:t>Sangbaek</a:t>
                          </a:r>
                          <a:r>
                            <a:rPr lang="en-US" sz="1200" dirty="0">
                              <a:latin typeface="+mn-lt"/>
                            </a:rPr>
                            <a:t> Lee</a:t>
                          </a:r>
                          <a:endParaRPr lang="en-US" sz="1200" dirty="0">
                            <a:solidFill>
                              <a:srgbClr val="0070C0"/>
                            </a:solidFill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3304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solidFill>
                                <a:srgbClr val="0070C0"/>
                              </a:solidFill>
                              <a:latin typeface="+mn-lt"/>
                            </a:rPr>
                            <a:t>DVCS Beam Spin Asymmetry</a:t>
                          </a:r>
                          <a:endParaRPr lang="en-US" sz="1200" dirty="0"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37167464"/>
                      </a:ext>
                    </a:extLst>
                  </a:tr>
                  <a:tr h="288032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solidFill>
                                <a:srgbClr val="0070C0"/>
                              </a:solidFill>
                              <a:latin typeface="+mn-lt"/>
                            </a:rPr>
                            <a:t>Story Frantzen - MIT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3"/>
                          <a:stretch>
                            <a:fillRect l="-66038" t="-295652" r="-629" b="-9956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7432399"/>
                      </a:ext>
                    </a:extLst>
                  </a:tr>
                  <a:tr h="288032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solidFill>
                                <a:srgbClr val="0070C0"/>
                              </a:solidFill>
                              <a:latin typeface="+mn-lt"/>
                            </a:rPr>
                            <a:t>Bianca Gualtieri - FIU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3"/>
                          <a:stretch>
                            <a:fillRect l="-66038" t="-413636" r="-629" b="-94090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325359"/>
                      </a:ext>
                    </a:extLst>
                  </a:tr>
                  <a:tr h="288032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solidFill>
                                <a:srgbClr val="0070C0"/>
                              </a:solidFill>
                              <a:latin typeface="+mn-lt"/>
                            </a:rPr>
                            <a:t>Tatsuhiro </a:t>
                          </a:r>
                          <a:r>
                            <a:rPr lang="en-US" sz="1200" dirty="0" err="1">
                              <a:solidFill>
                                <a:srgbClr val="0070C0"/>
                              </a:solidFill>
                              <a:latin typeface="+mn-lt"/>
                            </a:rPr>
                            <a:t>Ishige</a:t>
                          </a:r>
                          <a:endParaRPr lang="en-US" sz="1200" dirty="0">
                            <a:solidFill>
                              <a:srgbClr val="0070C0"/>
                            </a:solidFill>
                            <a:latin typeface="+mn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3"/>
                          <a:stretch>
                            <a:fillRect l="-66038" t="-491304" r="-629" b="-8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08106978"/>
                      </a:ext>
                    </a:extLst>
                  </a:tr>
                  <a:tr h="288032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solidFill>
                                <a:srgbClr val="0070C0"/>
                              </a:solidFill>
                              <a:latin typeface="+mn-lt"/>
                            </a:rPr>
                            <a:t>Maggie Kerr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:r>
                            <a:rPr lang="en-US" sz="1200" dirty="0">
                              <a:solidFill>
                                <a:srgbClr val="0070C0"/>
                              </a:solidFill>
                              <a:latin typeface="+mn-lt"/>
                            </a:rPr>
                            <a:t>TCS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51818633"/>
                      </a:ext>
                    </a:extLst>
                  </a:tr>
                  <a:tr h="288032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solidFill>
                                <a:srgbClr val="0070C0"/>
                              </a:solidFill>
                              <a:latin typeface="+mn-lt"/>
                            </a:rPr>
                            <a:t>Anastasya Pavlova – MSU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3"/>
                          <a:stretch>
                            <a:fillRect l="-66038" t="-691304" r="-629" b="-6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16973843"/>
                      </a:ext>
                    </a:extLst>
                  </a:tr>
                  <a:tr h="288032">
                    <a:tc>
                      <a:txBody>
                        <a:bodyPr/>
                        <a:lstStyle/>
                        <a:p>
                          <a:r>
                            <a:rPr lang="it-IT" sz="1200" dirty="0">
                              <a:solidFill>
                                <a:srgbClr val="0070C0"/>
                              </a:solidFill>
                              <a:latin typeface="+mn-lt"/>
                            </a:rPr>
                            <a:t>Stepan Savkin </a:t>
                          </a:r>
                          <a:r>
                            <a:rPr lang="en-US" sz="1200" dirty="0">
                              <a:solidFill>
                                <a:srgbClr val="0070C0"/>
                              </a:solidFill>
                              <a:latin typeface="+mn-lt"/>
                            </a:rPr>
                            <a:t>– MSU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3"/>
                          <a:stretch>
                            <a:fillRect l="-66038" t="-827273" r="-629" b="-52727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07666247"/>
                      </a:ext>
                    </a:extLst>
                  </a:tr>
                  <a:tr h="288032">
                    <a:tc>
                      <a:txBody>
                        <a:bodyPr/>
                        <a:lstStyle/>
                        <a:p>
                          <a:r>
                            <a:rPr lang="en-US" sz="1200" dirty="0" err="1">
                              <a:solidFill>
                                <a:srgbClr val="0070C0"/>
                              </a:solidFill>
                              <a:latin typeface="+mn-lt"/>
                            </a:rPr>
                            <a:t>Yijie</a:t>
                          </a:r>
                          <a:r>
                            <a:rPr lang="en-US" sz="1200" dirty="0">
                              <a:solidFill>
                                <a:srgbClr val="0070C0"/>
                              </a:solidFill>
                              <a:latin typeface="+mn-lt"/>
                            </a:rPr>
                            <a:t> Wang - MIT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solidFill>
                                <a:srgbClr val="0070C0"/>
                              </a:solidFill>
                              <a:latin typeface="+mn-lt"/>
                            </a:rPr>
                            <a:t>DVCS Cross Section and Elastic Scattering </a:t>
                          </a:r>
                          <a:r>
                            <a:rPr lang="en-US" sz="1200" dirty="0" err="1">
                              <a:solidFill>
                                <a:srgbClr val="0070C0"/>
                              </a:solidFill>
                              <a:latin typeface="+mn-lt"/>
                            </a:rPr>
                            <a:t>xsec</a:t>
                          </a:r>
                          <a:endParaRPr lang="en-US" sz="1200" dirty="0">
                            <a:solidFill>
                              <a:srgbClr val="0070C0"/>
                            </a:solidFill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73897070"/>
                      </a:ext>
                    </a:extLst>
                  </a:tr>
                  <a:tr h="288032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+mn-lt"/>
                            </a:rPr>
                            <a:t>Harut Avagyan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+mn-lt"/>
                            </a:rPr>
                            <a:t>SIDIS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32472967"/>
                      </a:ext>
                    </a:extLst>
                  </a:tr>
                  <a:tr h="287456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+mn-lt"/>
                            </a:rPr>
                            <a:t>Dan Carman/Lucilla Lanza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3"/>
                          <a:stretch>
                            <a:fillRect l="-66038" t="-1136364" r="-629" b="-2181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20970834"/>
                      </a:ext>
                    </a:extLst>
                  </a:tr>
                  <a:tr h="288032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+mn-lt"/>
                            </a:rPr>
                            <a:t>Krishna Neupane/Bhawani Singh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3"/>
                          <a:stretch>
                            <a:fillRect l="-66038" t="-1182609" r="-629" b="-10869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61871776"/>
                      </a:ext>
                    </a:extLst>
                  </a:tr>
                  <a:tr h="288032"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latin typeface="+mn-lt"/>
                            </a:rPr>
                            <a:t>Veronique Ziegler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3"/>
                          <a:stretch>
                            <a:fillRect l="-66038" t="-1282609" r="-629" b="-869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1824635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CasellaDiTesto 1">
            <a:extLst>
              <a:ext uri="{FF2B5EF4-FFF2-40B4-BE49-F238E27FC236}">
                <a16:creationId xmlns:a16="http://schemas.microsoft.com/office/drawing/2014/main" id="{7A720A2E-EBE5-2F1B-CF40-C8F41B05D46E}"/>
              </a:ext>
            </a:extLst>
          </p:cNvPr>
          <p:cNvSpPr txBox="1"/>
          <p:nvPr/>
        </p:nvSpPr>
        <p:spPr>
          <a:xfrm>
            <a:off x="0" y="4566567"/>
            <a:ext cx="8938152" cy="3540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+mn-lt"/>
              </a:rPr>
              <a:t>Most analyses profit from the availability of data at 3, 4 and 5 passes combining RGK and RGA data 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96B99AF-103A-D4D6-0C80-84098D85C5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CLAS Collaboration Meeting   -   Run Group K Status Update -  July 1st, 2026</a:t>
            </a:r>
            <a:endParaRPr lang="en-US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C517C14-CDEF-E262-6F75-D10C4D069264}"/>
              </a:ext>
            </a:extLst>
          </p:cNvPr>
          <p:cNvSpPr txBox="1"/>
          <p:nvPr/>
        </p:nvSpPr>
        <p:spPr>
          <a:xfrm>
            <a:off x="7478390" y="2165538"/>
            <a:ext cx="1372683" cy="3540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Tuesday Talks</a:t>
            </a:r>
          </a:p>
        </p:txBody>
      </p:sp>
      <p:cxnSp>
        <p:nvCxnSpPr>
          <p:cNvPr id="9" name="Connettore diritto a freccia 8">
            <a:extLst>
              <a:ext uri="{FF2B5EF4-FFF2-40B4-BE49-F238E27FC236}">
                <a16:creationId xmlns:a16="http://schemas.microsoft.com/office/drawing/2014/main" id="{FBCEFB6F-9185-9E9B-CB44-7ECF519F18DF}"/>
              </a:ext>
            </a:extLst>
          </p:cNvPr>
          <p:cNvCxnSpPr/>
          <p:nvPr/>
        </p:nvCxnSpPr>
        <p:spPr bwMode="auto">
          <a:xfrm flipH="1" flipV="1">
            <a:off x="5868144" y="987574"/>
            <a:ext cx="1800200" cy="10081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Connettore diritto a freccia 12">
            <a:extLst>
              <a:ext uri="{FF2B5EF4-FFF2-40B4-BE49-F238E27FC236}">
                <a16:creationId xmlns:a16="http://schemas.microsoft.com/office/drawing/2014/main" id="{4C3C7BC3-AA03-9BCC-B015-95954568C15C}"/>
              </a:ext>
            </a:extLst>
          </p:cNvPr>
          <p:cNvCxnSpPr>
            <a:cxnSpLocks/>
            <a:stCxn id="5" idx="1"/>
          </p:cNvCxnSpPr>
          <p:nvPr/>
        </p:nvCxnSpPr>
        <p:spPr bwMode="auto">
          <a:xfrm flipH="1">
            <a:off x="5364088" y="2342574"/>
            <a:ext cx="2114302" cy="19601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Connettore diritto a freccia 15">
            <a:extLst>
              <a:ext uri="{FF2B5EF4-FFF2-40B4-BE49-F238E27FC236}">
                <a16:creationId xmlns:a16="http://schemas.microsoft.com/office/drawing/2014/main" id="{34A4E52F-FA82-D44F-2E66-CA81F78A2197}"/>
              </a:ext>
            </a:extLst>
          </p:cNvPr>
          <p:cNvCxnSpPr>
            <a:cxnSpLocks/>
          </p:cNvCxnSpPr>
          <p:nvPr/>
        </p:nvCxnSpPr>
        <p:spPr bwMode="auto">
          <a:xfrm flipH="1">
            <a:off x="6300192" y="2494974"/>
            <a:ext cx="1330598" cy="14449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Connettore diritto a freccia 18">
            <a:extLst>
              <a:ext uri="{FF2B5EF4-FFF2-40B4-BE49-F238E27FC236}">
                <a16:creationId xmlns:a16="http://schemas.microsoft.com/office/drawing/2014/main" id="{C222E3B6-28BB-A42C-91ED-304591D3C862}"/>
              </a:ext>
            </a:extLst>
          </p:cNvPr>
          <p:cNvCxnSpPr>
            <a:cxnSpLocks/>
          </p:cNvCxnSpPr>
          <p:nvPr/>
        </p:nvCxnSpPr>
        <p:spPr bwMode="auto">
          <a:xfrm flipH="1">
            <a:off x="6588224" y="2569120"/>
            <a:ext cx="1224136" cy="172485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2422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6F07FC-480B-BDB5-F3E1-0366F6333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55" y="1062720"/>
            <a:ext cx="2074922" cy="2674620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631FF8-C902-53B1-350B-CF12D2310A85}"/>
              </a:ext>
            </a:extLst>
          </p:cNvPr>
          <p:cNvSpPr txBox="1"/>
          <p:nvPr/>
        </p:nvSpPr>
        <p:spPr>
          <a:xfrm>
            <a:off x="0" y="63255"/>
            <a:ext cx="7697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2400" b="1" dirty="0">
                <a:solidFill>
                  <a:srgbClr val="002060"/>
                </a:solidFill>
                <a:latin typeface="+mn-lt"/>
              </a:rPr>
              <a:t>KY Electroproduction Studies with CLAS12 – RG-K Dataset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A56304-2213-0960-1652-23CF300C153B}"/>
              </a:ext>
            </a:extLst>
          </p:cNvPr>
          <p:cNvSpPr txBox="1"/>
          <p:nvPr/>
        </p:nvSpPr>
        <p:spPr>
          <a:xfrm>
            <a:off x="653451" y="769909"/>
            <a:ext cx="23291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200" dirty="0">
                <a:solidFill>
                  <a:srgbClr val="C00000"/>
                </a:solidFill>
                <a:latin typeface="Comic Sans MS" panose="030F0902030302020204" pitchFamily="66" charset="0"/>
              </a:rPr>
              <a:t>Proposal to PAC44, July 2016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DD5ED8F-3ED1-2F35-DBD8-DEA5F0872B87}"/>
              </a:ext>
            </a:extLst>
          </p:cNvPr>
          <p:cNvGraphicFramePr>
            <a:graphicFrameLocks noGrp="1"/>
          </p:cNvGraphicFramePr>
          <p:nvPr/>
        </p:nvGraphicFramePr>
        <p:xfrm>
          <a:off x="4649348" y="839744"/>
          <a:ext cx="3280418" cy="19735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5072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27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44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59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omic Sans MS" panose="030F0902030302020204" pitchFamily="66" charset="0"/>
                        </a:rPr>
                        <a:t>#</a:t>
                      </a:r>
                      <a:endParaRPr lang="en-US" sz="1400" b="0" dirty="0">
                        <a:solidFill>
                          <a:srgbClr val="000090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68580" marR="68580" marT="34290" marB="34290"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omic Sans MS" panose="030F0902030302020204" pitchFamily="66" charset="0"/>
                        </a:rPr>
                        <a:t>Run</a:t>
                      </a:r>
                      <a:endParaRPr lang="en-US" sz="1400" b="0" dirty="0">
                        <a:solidFill>
                          <a:srgbClr val="000090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latin typeface="Comic Sans MS" panose="030F0902030302020204" pitchFamily="66" charset="0"/>
                        </a:rPr>
                        <a:t>E</a:t>
                      </a:r>
                      <a:r>
                        <a:rPr lang="en-US" sz="1400" b="0" baseline="-25000" dirty="0">
                          <a:latin typeface="Comic Sans MS" panose="030F0902030302020204" pitchFamily="66" charset="0"/>
                        </a:rPr>
                        <a:t>b </a:t>
                      </a:r>
                      <a:r>
                        <a:rPr lang="en-US" sz="1400" b="0" baseline="0" dirty="0">
                          <a:latin typeface="Comic Sans MS" panose="030F0902030302020204" pitchFamily="66" charset="0"/>
                        </a:rPr>
                        <a:t>(GeV)</a:t>
                      </a:r>
                      <a:endParaRPr lang="en-US" sz="1400" b="0" baseline="0" dirty="0">
                        <a:solidFill>
                          <a:srgbClr val="000090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Comic Sans MS" panose="030F0902030302020204" pitchFamily="66" charset="0"/>
                        </a:rPr>
                        <a:t>Trig. (M)</a:t>
                      </a:r>
                      <a:endParaRPr lang="en-US" sz="1400" b="0" dirty="0">
                        <a:solidFill>
                          <a:srgbClr val="000090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8F00"/>
                          </a:solidFill>
                          <a:latin typeface="Comic Sans MS" panose="030F0902030302020204" pitchFamily="66" charset="0"/>
                        </a:rPr>
                        <a:t>1</a:t>
                      </a:r>
                    </a:p>
                  </a:txBody>
                  <a:tcPr marL="68580" marR="68580" marT="34290" marB="34290"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8F00"/>
                          </a:solidFill>
                          <a:latin typeface="Comic Sans MS" panose="030F0902030302020204" pitchFamily="66" charset="0"/>
                        </a:rPr>
                        <a:t>RG-K Win18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8F00"/>
                          </a:solidFill>
                          <a:latin typeface="Comic Sans MS" panose="030F0902030302020204" pitchFamily="66" charset="0"/>
                        </a:rPr>
                        <a:t>6.535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8F00"/>
                          </a:solidFill>
                          <a:latin typeface="Comic Sans MS" panose="030F0902030302020204" pitchFamily="66" charset="0"/>
                        </a:rPr>
                        <a:t>7.8G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8F00"/>
                          </a:solidFill>
                          <a:latin typeface="Comic Sans MS" panose="030F0902030302020204" pitchFamily="66" charset="0"/>
                        </a:rPr>
                        <a:t>2</a:t>
                      </a:r>
                    </a:p>
                  </a:txBody>
                  <a:tcPr marL="68580" marR="68580" marT="34290" marB="34290"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8F00"/>
                          </a:solidFill>
                          <a:latin typeface="Comic Sans MS" panose="030F0902030302020204" pitchFamily="66" charset="0"/>
                        </a:rPr>
                        <a:t>7.546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8F00"/>
                          </a:solidFill>
                          <a:latin typeface="Comic Sans MS" panose="030F0902030302020204" pitchFamily="66" charset="0"/>
                        </a:rPr>
                        <a:t>7.8G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945200"/>
                          </a:solidFill>
                          <a:latin typeface="Comic Sans MS" panose="030F0902030302020204" pitchFamily="66" charset="0"/>
                        </a:rPr>
                        <a:t>3</a:t>
                      </a:r>
                    </a:p>
                  </a:txBody>
                  <a:tcPr marL="68580" marR="68580" marT="34290" marB="34290"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945200"/>
                          </a:solidFill>
                          <a:latin typeface="Comic Sans MS" panose="030F0902030302020204" pitchFamily="66" charset="0"/>
                        </a:rPr>
                        <a:t>RG-K Spr24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945200"/>
                          </a:solidFill>
                          <a:latin typeface="Comic Sans MS" panose="030F0902030302020204" pitchFamily="66" charset="0"/>
                        </a:rPr>
                        <a:t>6.394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945200"/>
                          </a:solidFill>
                          <a:latin typeface="Comic Sans MS" panose="030F0902030302020204" pitchFamily="66" charset="0"/>
                        </a:rPr>
                        <a:t>38.3G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34335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945200"/>
                          </a:solidFill>
                          <a:latin typeface="Comic Sans MS" panose="030F0902030302020204" pitchFamily="66" charset="0"/>
                        </a:rPr>
                        <a:t>4</a:t>
                      </a:r>
                    </a:p>
                  </a:txBody>
                  <a:tcPr marL="68580" marR="68580" marT="34290" marB="34290"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rgbClr val="945200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945200"/>
                          </a:solidFill>
                          <a:latin typeface="Comic Sans MS" panose="030F0902030302020204" pitchFamily="66" charset="0"/>
                        </a:rPr>
                        <a:t>8.478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945200"/>
                          </a:solidFill>
                          <a:latin typeface="Comic Sans MS" panose="030F0902030302020204" pitchFamily="66" charset="0"/>
                        </a:rPr>
                        <a:t>21.7G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166891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Comic Sans MS" panose="030F0902030302020204" pitchFamily="66" charset="0"/>
                        </a:rPr>
                        <a:t>5</a:t>
                      </a:r>
                    </a:p>
                  </a:txBody>
                  <a:tcPr marL="68580" marR="68580" marT="34290" marB="34290"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79">
                        <a:alpha val="50196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Comic Sans MS" panose="030F0902030302020204" pitchFamily="66" charset="0"/>
                        </a:rPr>
                        <a:t>RG-K 2027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7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Comic Sans MS" panose="030F0902030302020204" pitchFamily="66" charset="0"/>
                        </a:rPr>
                        <a:t>6.6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7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Comic Sans MS" panose="030F0902030302020204" pitchFamily="66" charset="0"/>
                        </a:rPr>
                        <a:t>TBD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79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943743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Comic Sans MS" panose="030F0902030302020204" pitchFamily="66" charset="0"/>
                        </a:rPr>
                        <a:t>6</a:t>
                      </a:r>
                    </a:p>
                  </a:txBody>
                  <a:tcPr marL="68580" marR="68580" marT="34290" marB="34290"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79">
                        <a:alpha val="50196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rgbClr val="945200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Comic Sans MS" panose="030F0902030302020204" pitchFamily="66" charset="0"/>
                        </a:rPr>
                        <a:t>8.8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7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Comic Sans MS" panose="030F0902030302020204" pitchFamily="66" charset="0"/>
                        </a:rPr>
                        <a:t>TBD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79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992172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EECAA80-8288-F21D-0881-25A8D82B44AC}"/>
              </a:ext>
            </a:extLst>
          </p:cNvPr>
          <p:cNvSpPr txBox="1"/>
          <p:nvPr/>
        </p:nvSpPr>
        <p:spPr>
          <a:xfrm>
            <a:off x="3448405" y="2943763"/>
            <a:ext cx="5641676" cy="167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1350" u="sng" dirty="0">
                <a:latin typeface="Comic Sans MS" panose="030F0902030302020204" pitchFamily="66" charset="0"/>
              </a:rPr>
              <a:t>RG-K Win18 data analysis</a:t>
            </a:r>
            <a:r>
              <a:rPr lang="en-US" sz="1350" dirty="0">
                <a:latin typeface="Comic Sans MS" panose="030F0902030302020204" pitchFamily="66" charset="0"/>
              </a:rPr>
              <a:t>:</a:t>
            </a: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350">
                <a:latin typeface="Comic Sans MS" panose="030F0902030302020204" pitchFamily="66" charset="0"/>
              </a:rPr>
              <a:t>D.S. Carman </a:t>
            </a:r>
            <a:r>
              <a:rPr lang="en-US" sz="1350" i="1">
                <a:latin typeface="Comic Sans MS" panose="030F0902030302020204" pitchFamily="66" charset="0"/>
              </a:rPr>
              <a:t>et al. (CLAS Collaboration)</a:t>
            </a:r>
            <a:r>
              <a:rPr lang="en-US" sz="1350">
                <a:latin typeface="Comic Sans MS" panose="030F0902030302020204" pitchFamily="66" charset="0"/>
              </a:rPr>
              <a:t>, "</a:t>
            </a:r>
            <a:r>
              <a:rPr lang="en-US" sz="135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902030302020204" pitchFamily="66" charset="0"/>
              </a:rPr>
              <a:t>Recoil Polarization in K</a:t>
            </a:r>
            <a:r>
              <a:rPr lang="en-US" sz="1350" baseline="3000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902030302020204" pitchFamily="66" charset="0"/>
              </a:rPr>
              <a:t>+</a:t>
            </a:r>
            <a:r>
              <a:rPr lang="en-US" sz="135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902030302020204" pitchFamily="66" charset="0"/>
              </a:rPr>
              <a:t>Y Electroproduction in the Nucleon Resonance Region with CLAS12</a:t>
            </a:r>
            <a:r>
              <a:rPr lang="en-US" sz="1350">
                <a:latin typeface="Comic Sans MS" panose="030F0902030302020204" pitchFamily="66" charset="0"/>
              </a:rPr>
              <a:t>", PRC 112, 035206 (2025).</a:t>
            </a:r>
          </a:p>
          <a:p>
            <a:pPr marL="214313" indent="-214313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350">
                <a:latin typeface="Comic Sans MS" panose="030F0902030302020204" pitchFamily="66" charset="0"/>
              </a:rPr>
              <a:t>D.S. Carman </a:t>
            </a:r>
            <a:r>
              <a:rPr lang="en-US" sz="1350" i="1">
                <a:latin typeface="Comic Sans MS" panose="030F0902030302020204" pitchFamily="66" charset="0"/>
              </a:rPr>
              <a:t>et al. (CLAS Collaboration)</a:t>
            </a:r>
            <a:r>
              <a:rPr lang="en-US" sz="1350">
                <a:latin typeface="Comic Sans MS" panose="030F0902030302020204" pitchFamily="66" charset="0"/>
              </a:rPr>
              <a:t>, "</a:t>
            </a:r>
            <a:r>
              <a:rPr lang="en-US" sz="135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902030302020204" pitchFamily="66" charset="0"/>
              </a:rPr>
              <a:t>Beam-Recoil Transferred Polarization in K</a:t>
            </a:r>
            <a:r>
              <a:rPr lang="en-US" sz="1350" baseline="3000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902030302020204" pitchFamily="66" charset="0"/>
              </a:rPr>
              <a:t>+</a:t>
            </a:r>
            <a:r>
              <a:rPr lang="en-US" sz="135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902030302020204" pitchFamily="66" charset="0"/>
              </a:rPr>
              <a:t>Y Electroproduction in the Nucleon Resonance Region with CLAS12</a:t>
            </a:r>
            <a:r>
              <a:rPr lang="en-US" sz="1350">
                <a:latin typeface="Comic Sans MS" panose="030F0902030302020204" pitchFamily="66" charset="0"/>
              </a:rPr>
              <a:t>", PRC 105, 065201 (2022).</a:t>
            </a:r>
            <a:endParaRPr lang="en-US" sz="1350" dirty="0">
              <a:latin typeface="Comic Sans MS" panose="030F09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280A71-C63C-B9D6-AF6D-75B698241352}"/>
              </a:ext>
            </a:extLst>
          </p:cNvPr>
          <p:cNvSpPr txBox="1"/>
          <p:nvPr/>
        </p:nvSpPr>
        <p:spPr>
          <a:xfrm>
            <a:off x="122927" y="3790740"/>
            <a:ext cx="3118449" cy="987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1350" u="sng" dirty="0">
                <a:latin typeface="Comic Sans MS" panose="030F0902030302020204" pitchFamily="66" charset="0"/>
              </a:rPr>
              <a:t>Program goal</a:t>
            </a:r>
            <a:r>
              <a:rPr lang="en-US" sz="1350" dirty="0">
                <a:latin typeface="Comic Sans MS" panose="030F0902030302020204" pitchFamily="66" charset="0"/>
              </a:rPr>
              <a:t>:</a:t>
            </a:r>
          </a:p>
          <a:p>
            <a:pPr>
              <a:spcAft>
                <a:spcPts val="0"/>
              </a:spcAft>
            </a:pPr>
            <a:r>
              <a:rPr lang="en-US" sz="1350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902030302020204" pitchFamily="66" charset="0"/>
              </a:rPr>
              <a:t>Study spectrum and structure of N* states for comparison to </a:t>
            </a:r>
            <a:r>
              <a:rPr lang="en-US" sz="1350" dirty="0">
                <a:solidFill>
                  <a:schemeClr val="accent6">
                    <a:lumMod val="60000"/>
                    <a:lumOff val="40000"/>
                  </a:schemeClr>
                </a:solidFill>
                <a:latin typeface="Symbol" pitchFamily="2" charset="2"/>
              </a:rPr>
              <a:t>p</a:t>
            </a:r>
            <a:r>
              <a:rPr lang="en-US" sz="1350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902030302020204" pitchFamily="66" charset="0"/>
              </a:rPr>
              <a:t>N and </a:t>
            </a:r>
            <a:r>
              <a:rPr lang="en-US" sz="1350" dirty="0">
                <a:solidFill>
                  <a:schemeClr val="accent6">
                    <a:lumMod val="60000"/>
                    <a:lumOff val="40000"/>
                  </a:schemeClr>
                </a:solidFill>
                <a:latin typeface="Symbol" pitchFamily="2" charset="2"/>
              </a:rPr>
              <a:t>pp</a:t>
            </a:r>
            <a:r>
              <a:rPr lang="en-US" sz="1350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902030302020204" pitchFamily="66" charset="0"/>
              </a:rPr>
              <a:t>N channels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2B8E62DA-7293-B808-5B4E-428A98D59792}"/>
              </a:ext>
            </a:extLst>
          </p:cNvPr>
          <p:cNvSpPr/>
          <p:nvPr/>
        </p:nvSpPr>
        <p:spPr bwMode="auto">
          <a:xfrm>
            <a:off x="4153463" y="1799864"/>
            <a:ext cx="407598" cy="252323"/>
          </a:xfrm>
          <a:prstGeom prst="rightArrow">
            <a:avLst/>
          </a:prstGeom>
          <a:solidFill>
            <a:srgbClr val="FFC000"/>
          </a:solidFill>
          <a:ln w="254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defTabSz="685800"/>
            <a:endParaRPr lang="en-US" sz="2400" b="1">
              <a:latin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C3B9D6-F6AC-5984-5366-4643091484F8}"/>
              </a:ext>
            </a:extLst>
          </p:cNvPr>
          <p:cNvSpPr txBox="1"/>
          <p:nvPr/>
        </p:nvSpPr>
        <p:spPr>
          <a:xfrm>
            <a:off x="3306071" y="1706734"/>
            <a:ext cx="808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1200" dirty="0">
                <a:solidFill>
                  <a:srgbClr val="C00000"/>
                </a:solidFill>
                <a:latin typeface="Comic Sans MS" panose="030F0902030302020204" pitchFamily="66" charset="0"/>
              </a:rPr>
              <a:t>current focus</a:t>
            </a:r>
          </a:p>
        </p:txBody>
      </p:sp>
      <p:cxnSp>
        <p:nvCxnSpPr>
          <p:cNvPr id="2" name="Straight Connector 31">
            <a:extLst>
              <a:ext uri="{FF2B5EF4-FFF2-40B4-BE49-F238E27FC236}">
                <a16:creationId xmlns:a16="http://schemas.microsoft.com/office/drawing/2014/main" id="{57A39804-24C4-C4B6-B3A7-74D3C17F2E4B}"/>
              </a:ext>
            </a:extLst>
          </p:cNvPr>
          <p:cNvCxnSpPr>
            <a:cxnSpLocks/>
          </p:cNvCxnSpPr>
          <p:nvPr/>
        </p:nvCxnSpPr>
        <p:spPr>
          <a:xfrm>
            <a:off x="0" y="609623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451C1CC-DA36-E12C-EA97-6043E72198AD}"/>
              </a:ext>
            </a:extLst>
          </p:cNvPr>
          <p:cNvSpPr txBox="1"/>
          <p:nvPr/>
        </p:nvSpPr>
        <p:spPr>
          <a:xfrm>
            <a:off x="7530984" y="125113"/>
            <a:ext cx="1541897" cy="3540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+mn-lt"/>
              </a:rPr>
              <a:t>By Dan Carman</a:t>
            </a:r>
          </a:p>
        </p:txBody>
      </p:sp>
    </p:spTree>
    <p:extLst>
      <p:ext uri="{BB962C8B-B14F-4D97-AF65-F5344CB8AC3E}">
        <p14:creationId xmlns:p14="http://schemas.microsoft.com/office/powerpoint/2010/main" val="154158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F56E0-D025-5F6D-8E17-96CD6A5CB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5773E075-5961-DFD1-2900-0E51F9F322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297" y="710646"/>
            <a:ext cx="2784970" cy="4114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58D89E-F6D2-8072-38F1-193537BD5155}"/>
              </a:ext>
            </a:extLst>
          </p:cNvPr>
          <p:cNvSpPr txBox="1"/>
          <p:nvPr/>
        </p:nvSpPr>
        <p:spPr>
          <a:xfrm>
            <a:off x="811189" y="102870"/>
            <a:ext cx="7525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3339A"/>
                </a:solidFill>
                <a:latin typeface="+mj-lt"/>
              </a:rPr>
              <a:t>RG-K KY Binning and Yields – 6.4 GeV</a:t>
            </a:r>
          </a:p>
        </p:txBody>
      </p:sp>
      <p:pic>
        <p:nvPicPr>
          <p:cNvPr id="4" name="Picture 3" descr="Chart&#10;&#10;AI-generated content may be incorrect.">
            <a:extLst>
              <a:ext uri="{FF2B5EF4-FFF2-40B4-BE49-F238E27FC236}">
                <a16:creationId xmlns:a16="http://schemas.microsoft.com/office/drawing/2014/main" id="{D3C8D03F-FB1B-FC6F-3BA1-6ECABF82A256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rcRect l="850" r="54830"/>
          <a:stretch>
            <a:fillRect/>
          </a:stretch>
        </p:blipFill>
        <p:spPr>
          <a:xfrm>
            <a:off x="90575" y="1605758"/>
            <a:ext cx="2194560" cy="32918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4EB5F23-B775-AA5C-1B54-93539A3660C5}"/>
              </a:ext>
            </a:extLst>
          </p:cNvPr>
          <p:cNvSpPr txBox="1"/>
          <p:nvPr/>
        </p:nvSpPr>
        <p:spPr>
          <a:xfrm>
            <a:off x="329686" y="698740"/>
            <a:ext cx="1980029" cy="1079783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1200" dirty="0">
                <a:latin typeface="Comic Sans MS" panose="030F0902030302020204" pitchFamily="66" charset="0"/>
              </a:rPr>
              <a:t>Spr24 datasets allow fine binning in the relevant kinematic variables: </a:t>
            </a:r>
          </a:p>
          <a:p>
            <a:pPr algn="ctr">
              <a:spcAft>
                <a:spcPts val="450"/>
              </a:spcAft>
            </a:pPr>
            <a:r>
              <a:rPr lang="en-US" sz="1200" dirty="0">
                <a:solidFill>
                  <a:srgbClr val="008000"/>
                </a:solidFill>
                <a:latin typeface="Comic Sans MS" panose="030F0902030302020204" pitchFamily="66" charset="0"/>
              </a:rPr>
              <a:t>Q</a:t>
            </a:r>
            <a:r>
              <a:rPr lang="en-US" sz="1200" baseline="30000" dirty="0">
                <a:solidFill>
                  <a:srgbClr val="008000"/>
                </a:solidFill>
                <a:latin typeface="Comic Sans MS" panose="030F0902030302020204" pitchFamily="66" charset="0"/>
              </a:rPr>
              <a:t>2</a:t>
            </a:r>
            <a:r>
              <a:rPr lang="en-US" sz="1200" dirty="0">
                <a:solidFill>
                  <a:srgbClr val="008000"/>
                </a:solidFill>
                <a:latin typeface="Comic Sans MS" panose="030F0902030302020204" pitchFamily="66" charset="0"/>
              </a:rPr>
              <a:t>, W, cos </a:t>
            </a:r>
            <a:r>
              <a:rPr lang="en-US" sz="1200" dirty="0">
                <a:solidFill>
                  <a:srgbClr val="008000"/>
                </a:solidFill>
                <a:latin typeface="Symbol" pitchFamily="2" charset="2"/>
              </a:rPr>
              <a:t>q</a:t>
            </a:r>
            <a:r>
              <a:rPr lang="en-US" sz="1200" baseline="-25000" dirty="0">
                <a:solidFill>
                  <a:srgbClr val="008000"/>
                </a:solidFill>
                <a:latin typeface="Comic Sans MS" panose="030F0902030302020204" pitchFamily="66" charset="0"/>
              </a:rPr>
              <a:t>K</a:t>
            </a:r>
            <a:r>
              <a:rPr lang="en-US" sz="1200" baseline="30000" dirty="0">
                <a:solidFill>
                  <a:srgbClr val="008000"/>
                </a:solidFill>
                <a:latin typeface="Comic Sans MS" panose="030F0902030302020204" pitchFamily="66" charset="0"/>
              </a:rPr>
              <a:t>c.m.</a:t>
            </a:r>
            <a:r>
              <a:rPr lang="en-US" sz="1200" dirty="0">
                <a:solidFill>
                  <a:srgbClr val="008000"/>
                </a:solidFill>
                <a:latin typeface="Comic Sans MS" panose="030F0902030302020204" pitchFamily="66" charset="0"/>
              </a:rPr>
              <a:t>, </a:t>
            </a:r>
            <a:r>
              <a:rPr lang="en-US" sz="1200" dirty="0">
                <a:solidFill>
                  <a:srgbClr val="008000"/>
                </a:solidFill>
                <a:latin typeface="Symbol" pitchFamily="2" charset="2"/>
              </a:rPr>
              <a:t>F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E89698-08AD-6D46-6C42-2211DA3458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450" y="698740"/>
            <a:ext cx="2848393" cy="4114800"/>
          </a:xfrm>
          <a:prstGeom prst="rect">
            <a:avLst/>
          </a:prstGeom>
        </p:spPr>
      </p:pic>
      <p:pic>
        <p:nvPicPr>
          <p:cNvPr id="12" name="Picture 11" descr="Chart, bar chart&#10;&#10;AI-generated content may be incorrect.">
            <a:extLst>
              <a:ext uri="{FF2B5EF4-FFF2-40B4-BE49-F238E27FC236}">
                <a16:creationId xmlns:a16="http://schemas.microsoft.com/office/drawing/2014/main" id="{4A4B7D64-8BD6-35A8-4F68-E4252161A5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2058" y="3254422"/>
            <a:ext cx="333038" cy="1474470"/>
          </a:xfrm>
          <a:prstGeom prst="rect">
            <a:avLst/>
          </a:prstGeom>
        </p:spPr>
      </p:pic>
      <p:pic>
        <p:nvPicPr>
          <p:cNvPr id="16" name="Picture 15" descr="Chart, bar chart&#10;&#10;AI-generated content may be incorrect.">
            <a:extLst>
              <a:ext uri="{FF2B5EF4-FFF2-40B4-BE49-F238E27FC236}">
                <a16:creationId xmlns:a16="http://schemas.microsoft.com/office/drawing/2014/main" id="{D7D44B73-0BC4-FF04-F47D-D7EE7B908E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3433" y="1651481"/>
            <a:ext cx="333038" cy="1474470"/>
          </a:xfrm>
          <a:prstGeom prst="rect">
            <a:avLst/>
          </a:prstGeom>
        </p:spPr>
      </p:pic>
      <p:cxnSp>
        <p:nvCxnSpPr>
          <p:cNvPr id="2" name="Straight Connector 31">
            <a:extLst>
              <a:ext uri="{FF2B5EF4-FFF2-40B4-BE49-F238E27FC236}">
                <a16:creationId xmlns:a16="http://schemas.microsoft.com/office/drawing/2014/main" id="{D4AF2245-8A24-8485-28EC-3008EC0C07F5}"/>
              </a:ext>
            </a:extLst>
          </p:cNvPr>
          <p:cNvCxnSpPr>
            <a:cxnSpLocks/>
          </p:cNvCxnSpPr>
          <p:nvPr/>
        </p:nvCxnSpPr>
        <p:spPr>
          <a:xfrm>
            <a:off x="0" y="609623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BC49E46-BB95-2188-BA72-A6F9F6502299}"/>
              </a:ext>
            </a:extLst>
          </p:cNvPr>
          <p:cNvSpPr txBox="1"/>
          <p:nvPr/>
        </p:nvSpPr>
        <p:spPr>
          <a:xfrm>
            <a:off x="7530984" y="125113"/>
            <a:ext cx="1541897" cy="3540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+mn-lt"/>
              </a:rPr>
              <a:t>By Dan Carman</a:t>
            </a:r>
          </a:p>
        </p:txBody>
      </p:sp>
    </p:spTree>
    <p:extLst>
      <p:ext uri="{BB962C8B-B14F-4D97-AF65-F5344CB8AC3E}">
        <p14:creationId xmlns:p14="http://schemas.microsoft.com/office/powerpoint/2010/main" val="426856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9BC916-695C-1557-BD9F-EF122DCFAB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95AF2566-8F55-7B7D-B5D1-2AF723561F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682" y="691596"/>
            <a:ext cx="2769535" cy="4107942"/>
          </a:xfrm>
          <a:prstGeom prst="rect">
            <a:avLst/>
          </a:prstGeom>
        </p:spPr>
      </p:pic>
      <p:pic>
        <p:nvPicPr>
          <p:cNvPr id="8" name="Picture 7" descr="Chart&#10;&#10;AI-generated content may be incorrect.">
            <a:extLst>
              <a:ext uri="{FF2B5EF4-FFF2-40B4-BE49-F238E27FC236}">
                <a16:creationId xmlns:a16="http://schemas.microsoft.com/office/drawing/2014/main" id="{938475E0-A21F-C867-2B67-A20B7A5312BA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rcRect l="47575" r="8390"/>
          <a:stretch>
            <a:fillRect/>
          </a:stretch>
        </p:blipFill>
        <p:spPr>
          <a:xfrm>
            <a:off x="129394" y="1606461"/>
            <a:ext cx="2206613" cy="3291840"/>
          </a:xfrm>
          <a:prstGeom prst="rect">
            <a:avLst/>
          </a:prstGeom>
        </p:spPr>
      </p:pic>
      <p:pic>
        <p:nvPicPr>
          <p:cNvPr id="7" name="Picture 6" descr="Chart, bar chart&#10;&#10;AI-generated content may be incorrect.">
            <a:extLst>
              <a:ext uri="{FF2B5EF4-FFF2-40B4-BE49-F238E27FC236}">
                <a16:creationId xmlns:a16="http://schemas.microsoft.com/office/drawing/2014/main" id="{E2DE53A5-B451-B506-4684-894132557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6007" y="3251682"/>
            <a:ext cx="333038" cy="14744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AD1897-DF97-F2CB-71DF-D0852D0B31EB}"/>
              </a:ext>
            </a:extLst>
          </p:cNvPr>
          <p:cNvSpPr txBox="1"/>
          <p:nvPr/>
        </p:nvSpPr>
        <p:spPr>
          <a:xfrm>
            <a:off x="811189" y="102870"/>
            <a:ext cx="7525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3339A"/>
                </a:solidFill>
                <a:latin typeface="+mj-lt"/>
              </a:rPr>
              <a:t>RG-K KY Binning and Yields – 8.5 GeV</a:t>
            </a:r>
          </a:p>
        </p:txBody>
      </p:sp>
      <p:pic>
        <p:nvPicPr>
          <p:cNvPr id="17" name="Picture 16" descr="Chart, bar chart&#10;&#10;AI-generated content may be incorrect.">
            <a:extLst>
              <a:ext uri="{FF2B5EF4-FFF2-40B4-BE49-F238E27FC236}">
                <a16:creationId xmlns:a16="http://schemas.microsoft.com/office/drawing/2014/main" id="{B2ED678C-FC8A-FB2C-CEA9-712B312F33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6007" y="1691837"/>
            <a:ext cx="333038" cy="14744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B6FF791-3376-E437-384D-CDBCDA7C8CBC}"/>
              </a:ext>
            </a:extLst>
          </p:cNvPr>
          <p:cNvSpPr txBox="1"/>
          <p:nvPr/>
        </p:nvSpPr>
        <p:spPr>
          <a:xfrm>
            <a:off x="329686" y="698740"/>
            <a:ext cx="1980029" cy="107978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1200" dirty="0">
                <a:latin typeface="Comic Sans MS" panose="030F0902030302020204" pitchFamily="66" charset="0"/>
              </a:rPr>
              <a:t>Spr24 datasets allow fine binning in the relevant kinematic variables: </a:t>
            </a:r>
          </a:p>
          <a:p>
            <a:pPr algn="ctr">
              <a:spcAft>
                <a:spcPts val="450"/>
              </a:spcAft>
            </a:pPr>
            <a:r>
              <a:rPr lang="en-US" sz="1200" dirty="0">
                <a:solidFill>
                  <a:srgbClr val="008000"/>
                </a:solidFill>
                <a:latin typeface="Comic Sans MS" panose="030F0902030302020204" pitchFamily="66" charset="0"/>
              </a:rPr>
              <a:t>Q</a:t>
            </a:r>
            <a:r>
              <a:rPr lang="en-US" sz="1200" baseline="30000" dirty="0">
                <a:solidFill>
                  <a:srgbClr val="008000"/>
                </a:solidFill>
                <a:latin typeface="Comic Sans MS" panose="030F0902030302020204" pitchFamily="66" charset="0"/>
              </a:rPr>
              <a:t>2</a:t>
            </a:r>
            <a:r>
              <a:rPr lang="en-US" sz="1200" dirty="0">
                <a:solidFill>
                  <a:srgbClr val="008000"/>
                </a:solidFill>
                <a:latin typeface="Comic Sans MS" panose="030F0902030302020204" pitchFamily="66" charset="0"/>
              </a:rPr>
              <a:t>, W, cos </a:t>
            </a:r>
            <a:r>
              <a:rPr lang="en-US" sz="1200" dirty="0">
                <a:solidFill>
                  <a:srgbClr val="008000"/>
                </a:solidFill>
                <a:latin typeface="Symbol" pitchFamily="2" charset="2"/>
              </a:rPr>
              <a:t>q</a:t>
            </a:r>
            <a:r>
              <a:rPr lang="en-US" sz="1200" baseline="-25000" dirty="0">
                <a:solidFill>
                  <a:srgbClr val="008000"/>
                </a:solidFill>
                <a:latin typeface="Comic Sans MS" panose="030F0902030302020204" pitchFamily="66" charset="0"/>
              </a:rPr>
              <a:t>K</a:t>
            </a:r>
            <a:r>
              <a:rPr lang="en-US" sz="1200" baseline="30000" dirty="0">
                <a:solidFill>
                  <a:srgbClr val="008000"/>
                </a:solidFill>
                <a:latin typeface="Comic Sans MS" panose="030F0902030302020204" pitchFamily="66" charset="0"/>
              </a:rPr>
              <a:t>c.m.</a:t>
            </a:r>
            <a:r>
              <a:rPr lang="en-US" sz="1200" dirty="0">
                <a:solidFill>
                  <a:srgbClr val="008000"/>
                </a:solidFill>
                <a:latin typeface="Comic Sans MS" panose="030F0902030302020204" pitchFamily="66" charset="0"/>
              </a:rPr>
              <a:t>, </a:t>
            </a:r>
            <a:r>
              <a:rPr lang="en-US" sz="1200" dirty="0">
                <a:solidFill>
                  <a:srgbClr val="008000"/>
                </a:solidFill>
                <a:latin typeface="Symbol" pitchFamily="2" charset="2"/>
              </a:rPr>
              <a:t>F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C6290E6-38DF-E307-AE1D-EC2035F1E4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906" y="691596"/>
            <a:ext cx="2792903" cy="4114800"/>
          </a:xfrm>
          <a:prstGeom prst="rect">
            <a:avLst/>
          </a:prstGeom>
        </p:spPr>
      </p:pic>
      <p:cxnSp>
        <p:nvCxnSpPr>
          <p:cNvPr id="3" name="Straight Connector 31">
            <a:extLst>
              <a:ext uri="{FF2B5EF4-FFF2-40B4-BE49-F238E27FC236}">
                <a16:creationId xmlns:a16="http://schemas.microsoft.com/office/drawing/2014/main" id="{768B224E-3EA2-41BC-C40D-879426CF3B8D}"/>
              </a:ext>
            </a:extLst>
          </p:cNvPr>
          <p:cNvCxnSpPr>
            <a:cxnSpLocks/>
          </p:cNvCxnSpPr>
          <p:nvPr/>
        </p:nvCxnSpPr>
        <p:spPr>
          <a:xfrm>
            <a:off x="0" y="609623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0FA80FE-F715-BC30-2249-8B92EA1112B8}"/>
              </a:ext>
            </a:extLst>
          </p:cNvPr>
          <p:cNvSpPr txBox="1"/>
          <p:nvPr/>
        </p:nvSpPr>
        <p:spPr>
          <a:xfrm>
            <a:off x="7530984" y="125113"/>
            <a:ext cx="1541897" cy="3540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+mn-lt"/>
              </a:rPr>
              <a:t>By Dan Carman</a:t>
            </a:r>
          </a:p>
        </p:txBody>
      </p:sp>
    </p:spTree>
    <p:extLst>
      <p:ext uri="{BB962C8B-B14F-4D97-AF65-F5344CB8AC3E}">
        <p14:creationId xmlns:p14="http://schemas.microsoft.com/office/powerpoint/2010/main" val="14944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EF9945-E03D-1A33-230F-590E9876ADC5}"/>
              </a:ext>
            </a:extLst>
          </p:cNvPr>
          <p:cNvSpPr txBox="1"/>
          <p:nvPr/>
        </p:nvSpPr>
        <p:spPr>
          <a:xfrm>
            <a:off x="811189" y="102870"/>
            <a:ext cx="7525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3339A"/>
                </a:solidFill>
                <a:latin typeface="+mj-lt"/>
              </a:rPr>
              <a:t>K</a:t>
            </a:r>
            <a:r>
              <a:rPr lang="en-US" sz="2400" b="1" baseline="30000" dirty="0">
                <a:solidFill>
                  <a:srgbClr val="33339A"/>
                </a:solidFill>
                <a:latin typeface="+mj-lt"/>
              </a:rPr>
              <a:t>+</a:t>
            </a:r>
            <a:r>
              <a:rPr lang="en-US" sz="2400" b="1" dirty="0">
                <a:solidFill>
                  <a:srgbClr val="33339A"/>
                </a:solidFill>
                <a:latin typeface="Symbol" pitchFamily="2" charset="2"/>
              </a:rPr>
              <a:t>L</a:t>
            </a:r>
            <a:r>
              <a:rPr lang="en-US" sz="2400" b="1" dirty="0">
                <a:solidFill>
                  <a:srgbClr val="33339A"/>
                </a:solidFill>
                <a:latin typeface="+mj-lt"/>
              </a:rPr>
              <a:t> Structure Functions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61D511-C3AB-385F-C344-59B3488CC3A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372" y="704897"/>
            <a:ext cx="6535256" cy="4114800"/>
          </a:xfrm>
          <a:prstGeom prst="rect">
            <a:avLst/>
          </a:prstGeom>
        </p:spPr>
      </p:pic>
      <p:pic>
        <p:nvPicPr>
          <p:cNvPr id="10" name="Picture 9" descr="File:First Look Logo.jpg - Wikimedia Commons">
            <a:extLst>
              <a:ext uri="{FF2B5EF4-FFF2-40B4-BE49-F238E27FC236}">
                <a16:creationId xmlns:a16="http://schemas.microsoft.com/office/drawing/2014/main" id="{020DA759-2D7B-9E6A-45FC-8A08680DD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9934" y="102870"/>
            <a:ext cx="1525754" cy="411480"/>
          </a:xfrm>
          <a:prstGeom prst="rect">
            <a:avLst/>
          </a:prstGeom>
        </p:spPr>
      </p:pic>
      <p:cxnSp>
        <p:nvCxnSpPr>
          <p:cNvPr id="3" name="Straight Connector 31">
            <a:extLst>
              <a:ext uri="{FF2B5EF4-FFF2-40B4-BE49-F238E27FC236}">
                <a16:creationId xmlns:a16="http://schemas.microsoft.com/office/drawing/2014/main" id="{56CB69F2-32C6-3397-9F64-0EFC25579BC4}"/>
              </a:ext>
            </a:extLst>
          </p:cNvPr>
          <p:cNvCxnSpPr>
            <a:cxnSpLocks/>
          </p:cNvCxnSpPr>
          <p:nvPr/>
        </p:nvCxnSpPr>
        <p:spPr>
          <a:xfrm>
            <a:off x="0" y="609623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A6C5988-2D75-CEF4-A1EB-EFF91CACE8D1}"/>
              </a:ext>
            </a:extLst>
          </p:cNvPr>
          <p:cNvSpPr txBox="1"/>
          <p:nvPr/>
        </p:nvSpPr>
        <p:spPr>
          <a:xfrm>
            <a:off x="683568" y="102870"/>
            <a:ext cx="1541897" cy="3540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+mn-lt"/>
              </a:rPr>
              <a:t>By Dan Carman</a:t>
            </a:r>
          </a:p>
        </p:txBody>
      </p:sp>
    </p:spTree>
    <p:extLst>
      <p:ext uri="{BB962C8B-B14F-4D97-AF65-F5344CB8AC3E}">
        <p14:creationId xmlns:p14="http://schemas.microsoft.com/office/powerpoint/2010/main" val="345970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953" y="115268"/>
            <a:ext cx="6626098" cy="857250"/>
          </a:xfrm>
          <a:ln>
            <a:noFill/>
          </a:ln>
        </p:spPr>
        <p:txBody>
          <a:bodyPr lIns="71434" tIns="35717" rIns="71434" bIns="35717">
            <a:normAutofit/>
          </a:bodyPr>
          <a:lstStyle/>
          <a:p>
            <a:r>
              <a:rPr lang="en-US" sz="3120" b="1" dirty="0">
                <a:solidFill>
                  <a:srgbClr val="800000"/>
                </a:solidFill>
              </a:rPr>
              <a:t>Main Questions to Address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835615"/>
            <a:ext cx="8928991" cy="3727584"/>
          </a:xfrm>
        </p:spPr>
        <p:txBody>
          <a:bodyPr lIns="71434" tIns="35717" rIns="71434" bIns="35717">
            <a:noAutofit/>
          </a:bodyPr>
          <a:lstStyle/>
          <a:p>
            <a:r>
              <a:rPr lang="en-US" sz="1702" dirty="0">
                <a:cs typeface="Chalkboard"/>
              </a:rPr>
              <a:t>The N* spectrum: what is </a:t>
            </a:r>
            <a:r>
              <a:rPr lang="en-US" sz="1702" dirty="0">
                <a:solidFill>
                  <a:srgbClr val="000000"/>
                </a:solidFill>
                <a:cs typeface="Chalkboard"/>
              </a:rPr>
              <a:t>the role of glue</a:t>
            </a:r>
            <a:r>
              <a:rPr lang="en-US" sz="1702" dirty="0">
                <a:cs typeface="Chalkboard"/>
              </a:rPr>
              <a:t>?</a:t>
            </a:r>
          </a:p>
          <a:p>
            <a:pPr marL="1269391" indent="0">
              <a:buNone/>
            </a:pPr>
            <a:r>
              <a:rPr lang="en-US" sz="1702" b="1" dirty="0">
                <a:solidFill>
                  <a:srgbClr val="000090"/>
                </a:solidFill>
                <a:cs typeface="Chalkboard"/>
              </a:rPr>
              <a:t>Search for new baryon states - </a:t>
            </a:r>
            <a:r>
              <a:rPr lang="en-US" sz="1702" dirty="0">
                <a:solidFill>
                  <a:srgbClr val="800000"/>
                </a:solidFill>
                <a:cs typeface="Comic Sans MS"/>
              </a:rPr>
              <a:t>E12-16-010</a:t>
            </a:r>
          </a:p>
          <a:p>
            <a:pPr marL="1269391" indent="0">
              <a:buNone/>
            </a:pPr>
            <a:endParaRPr lang="en-US" sz="1702" b="1" dirty="0">
              <a:solidFill>
                <a:srgbClr val="000090"/>
              </a:solidFill>
              <a:cs typeface="Chalkboard"/>
            </a:endParaRPr>
          </a:p>
          <a:p>
            <a:r>
              <a:rPr lang="en-US" sz="1702" dirty="0">
                <a:cs typeface="Chalkboard"/>
              </a:rPr>
              <a:t>How does meson-baryon cloud emerge</a:t>
            </a:r>
            <a:r>
              <a:rPr lang="en-US" sz="1702" dirty="0">
                <a:solidFill>
                  <a:srgbClr val="000000"/>
                </a:solidFill>
                <a:cs typeface="Chalkboard"/>
              </a:rPr>
              <a:t>? 			</a:t>
            </a:r>
          </a:p>
          <a:p>
            <a:pPr marL="1269391" indent="0">
              <a:buNone/>
            </a:pPr>
            <a:r>
              <a:rPr lang="en-US" sz="1702" b="1" dirty="0">
                <a:solidFill>
                  <a:srgbClr val="000090"/>
                </a:solidFill>
                <a:cs typeface="Chalkboard"/>
              </a:rPr>
              <a:t>Measure the Q</a:t>
            </a:r>
            <a:r>
              <a:rPr lang="en-US" sz="1702" b="1" baseline="30000" dirty="0">
                <a:solidFill>
                  <a:srgbClr val="000090"/>
                </a:solidFill>
                <a:cs typeface="Chalkboard"/>
              </a:rPr>
              <a:t>2</a:t>
            </a:r>
            <a:r>
              <a:rPr lang="en-US" sz="1702" b="1" dirty="0">
                <a:solidFill>
                  <a:srgbClr val="000090"/>
                </a:solidFill>
                <a:cs typeface="Chalkboard"/>
              </a:rPr>
              <a:t> dependence of electrocoupling amplitudes - </a:t>
            </a:r>
            <a:r>
              <a:rPr lang="en-US" sz="1702" dirty="0">
                <a:solidFill>
                  <a:srgbClr val="800000"/>
                </a:solidFill>
                <a:cs typeface="Comic Sans MS"/>
              </a:rPr>
              <a:t>E12-16-010A</a:t>
            </a:r>
          </a:p>
          <a:p>
            <a:pPr marL="1269391" indent="0">
              <a:buNone/>
            </a:pPr>
            <a:endParaRPr lang="en-US" sz="1702" dirty="0">
              <a:latin typeface="Chalkboard"/>
              <a:cs typeface="Chalkboard"/>
            </a:endParaRPr>
          </a:p>
          <a:p>
            <a:r>
              <a:rPr lang="en-US" sz="1702" dirty="0"/>
              <a:t>How is color confinement realized in the force and pressure distributions resulting in stable nucleons</a:t>
            </a:r>
            <a:r>
              <a:rPr lang="en-US" sz="1702" dirty="0">
                <a:cs typeface="Chalkboard"/>
              </a:rPr>
              <a:t>?</a:t>
            </a:r>
            <a:r>
              <a:rPr lang="en-US" sz="1702" dirty="0">
                <a:solidFill>
                  <a:srgbClr val="800000"/>
                </a:solidFill>
                <a:cs typeface="Chalkboard"/>
              </a:rPr>
              <a:t> </a:t>
            </a:r>
          </a:p>
          <a:p>
            <a:pPr marL="252078" indent="0">
              <a:buNone/>
            </a:pPr>
            <a:r>
              <a:rPr lang="en-US" sz="1702" b="1" dirty="0">
                <a:solidFill>
                  <a:srgbClr val="000090"/>
                </a:solidFill>
                <a:cs typeface="Chalkboard"/>
              </a:rPr>
              <a:t>		Study GPDs and their moments from DVCS - </a:t>
            </a:r>
            <a:r>
              <a:rPr lang="en-US" sz="1702" dirty="0">
                <a:solidFill>
                  <a:srgbClr val="800000"/>
                </a:solidFill>
                <a:cs typeface="Comic Sans MS"/>
              </a:rPr>
              <a:t>E12-16-010B</a:t>
            </a:r>
            <a:endParaRPr lang="en-US" sz="1702" b="1" dirty="0">
              <a:solidFill>
                <a:srgbClr val="000090"/>
              </a:solidFill>
              <a:cs typeface="Chalkboard"/>
            </a:endParaRPr>
          </a:p>
          <a:p>
            <a:endParaRPr lang="en-US" sz="1702" dirty="0">
              <a:cs typeface="Chalkboard"/>
            </a:endParaRPr>
          </a:p>
          <a:p>
            <a:r>
              <a:rPr lang="en-US" sz="1702" dirty="0">
                <a:cs typeface="Chalkboard"/>
              </a:rPr>
              <a:t>What is the 3D internal structure of the nucleon?</a:t>
            </a:r>
            <a:r>
              <a:rPr lang="en-US" sz="1702" dirty="0">
                <a:solidFill>
                  <a:srgbClr val="800000"/>
                </a:solidFill>
                <a:cs typeface="Chalkboard"/>
              </a:rPr>
              <a:t> </a:t>
            </a:r>
          </a:p>
          <a:p>
            <a:pPr marL="252078" indent="0">
              <a:buNone/>
            </a:pPr>
            <a:r>
              <a:rPr lang="en-US" sz="1702" b="1" dirty="0">
                <a:solidFill>
                  <a:srgbClr val="000090"/>
                </a:solidFill>
                <a:cs typeface="Chalkboard"/>
              </a:rPr>
              <a:t>		Study the nucleon structure function from SIDIS - </a:t>
            </a:r>
            <a:r>
              <a:rPr lang="en-US" sz="1702" dirty="0">
                <a:solidFill>
                  <a:srgbClr val="800000"/>
                </a:solidFill>
                <a:cs typeface="Comic Sans MS"/>
              </a:rPr>
              <a:t>E12-16-010C</a:t>
            </a:r>
          </a:p>
          <a:p>
            <a:pPr marL="252078" indent="0">
              <a:buNone/>
            </a:pPr>
            <a:endParaRPr lang="en-US" sz="1702" dirty="0">
              <a:solidFill>
                <a:srgbClr val="800000"/>
              </a:solidFill>
              <a:cs typeface="Comic Sans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38BDD-2A9B-A643-A699-54CA44B406CD}" type="slidenum">
              <a:rPr lang="en-US" smtClean="0"/>
              <a:pPr/>
              <a:t>2</a:t>
            </a:fld>
            <a:endParaRPr lang="en-US"/>
          </a:p>
        </p:txBody>
      </p:sp>
      <p:cxnSp>
        <p:nvCxnSpPr>
          <p:cNvPr id="8" name="Straight Connector 31"/>
          <p:cNvCxnSpPr>
            <a:cxnSpLocks/>
          </p:cNvCxnSpPr>
          <p:nvPr/>
        </p:nvCxnSpPr>
        <p:spPr>
          <a:xfrm>
            <a:off x="144" y="699542"/>
            <a:ext cx="9143856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egnaposto piè di pagina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CLAS Collaboration Meeting   -   Run Group K Status Update -  July 1st, 2026</a:t>
            </a:r>
            <a:endParaRPr lang="en-US" dirty="0"/>
          </a:p>
        </p:txBody>
      </p:sp>
      <p:cxnSp>
        <p:nvCxnSpPr>
          <p:cNvPr id="5" name="Connettore 2 4"/>
          <p:cNvCxnSpPr/>
          <p:nvPr/>
        </p:nvCxnSpPr>
        <p:spPr bwMode="auto">
          <a:xfrm>
            <a:off x="395536" y="1347614"/>
            <a:ext cx="663816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cxnSp>
      <p:cxnSp>
        <p:nvCxnSpPr>
          <p:cNvPr id="11" name="Connettore 2 10"/>
          <p:cNvCxnSpPr/>
          <p:nvPr/>
        </p:nvCxnSpPr>
        <p:spPr bwMode="auto">
          <a:xfrm>
            <a:off x="395536" y="2283718"/>
            <a:ext cx="663816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cxnSp>
      <p:cxnSp>
        <p:nvCxnSpPr>
          <p:cNvPr id="12" name="Connettore 2 11"/>
          <p:cNvCxnSpPr/>
          <p:nvPr/>
        </p:nvCxnSpPr>
        <p:spPr bwMode="auto">
          <a:xfrm>
            <a:off x="395536" y="3435846"/>
            <a:ext cx="663816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cxn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3B7A81F8-F90F-C941-F98E-361E9A210BD5}"/>
              </a:ext>
            </a:extLst>
          </p:cNvPr>
          <p:cNvCxnSpPr/>
          <p:nvPr/>
        </p:nvCxnSpPr>
        <p:spPr bwMode="auto">
          <a:xfrm>
            <a:off x="395536" y="4443958"/>
            <a:ext cx="663816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00445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DCDE6-BC98-D243-5709-F166D01DE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4F70CCC-BFBC-6AFD-9718-F9B8E83FF026}"/>
              </a:ext>
            </a:extLst>
          </p:cNvPr>
          <p:cNvSpPr txBox="1"/>
          <p:nvPr/>
        </p:nvSpPr>
        <p:spPr>
          <a:xfrm>
            <a:off x="811189" y="102870"/>
            <a:ext cx="7525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3339A"/>
                </a:solidFill>
                <a:latin typeface="+mj-lt"/>
              </a:rPr>
              <a:t>K</a:t>
            </a:r>
            <a:r>
              <a:rPr lang="en-US" sz="2400" b="1" baseline="30000" dirty="0">
                <a:solidFill>
                  <a:srgbClr val="33339A"/>
                </a:solidFill>
                <a:latin typeface="+mj-lt"/>
              </a:rPr>
              <a:t>+</a:t>
            </a:r>
            <a:r>
              <a:rPr lang="en-US" sz="2400" b="1" dirty="0">
                <a:solidFill>
                  <a:srgbClr val="33339A"/>
                </a:solidFill>
                <a:latin typeface="Symbol" pitchFamily="2" charset="2"/>
              </a:rPr>
              <a:t>S</a:t>
            </a:r>
            <a:r>
              <a:rPr lang="en-US" sz="2400" b="1" baseline="30000" dirty="0">
                <a:solidFill>
                  <a:srgbClr val="33339A"/>
                </a:solidFill>
                <a:latin typeface="+mj-lt"/>
              </a:rPr>
              <a:t>0</a:t>
            </a:r>
            <a:r>
              <a:rPr lang="en-US" sz="2400" b="1" dirty="0">
                <a:solidFill>
                  <a:srgbClr val="33339A"/>
                </a:solidFill>
                <a:latin typeface="+mj-lt"/>
              </a:rPr>
              <a:t> Structure Functions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6C37A6-4C24-4486-8AF4-60BED1924EC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15" y="654712"/>
            <a:ext cx="7332369" cy="4114800"/>
          </a:xfrm>
          <a:prstGeom prst="rect">
            <a:avLst/>
          </a:prstGeom>
        </p:spPr>
      </p:pic>
      <p:pic>
        <p:nvPicPr>
          <p:cNvPr id="10" name="Picture 9" descr="File:First Look Logo.jpg - Wikimedia Commons">
            <a:extLst>
              <a:ext uri="{FF2B5EF4-FFF2-40B4-BE49-F238E27FC236}">
                <a16:creationId xmlns:a16="http://schemas.microsoft.com/office/drawing/2014/main" id="{4A54B69D-18F4-680F-8B46-2D8FCC969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9934" y="102870"/>
            <a:ext cx="1525754" cy="411480"/>
          </a:xfrm>
          <a:prstGeom prst="rect">
            <a:avLst/>
          </a:prstGeom>
        </p:spPr>
      </p:pic>
      <p:cxnSp>
        <p:nvCxnSpPr>
          <p:cNvPr id="2" name="Straight Connector 31">
            <a:extLst>
              <a:ext uri="{FF2B5EF4-FFF2-40B4-BE49-F238E27FC236}">
                <a16:creationId xmlns:a16="http://schemas.microsoft.com/office/drawing/2014/main" id="{3C1A30B8-D8EC-6608-1DB2-DBE4B829A51A}"/>
              </a:ext>
            </a:extLst>
          </p:cNvPr>
          <p:cNvCxnSpPr>
            <a:cxnSpLocks/>
          </p:cNvCxnSpPr>
          <p:nvPr/>
        </p:nvCxnSpPr>
        <p:spPr>
          <a:xfrm>
            <a:off x="0" y="609623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6182A2C-56AE-D7E7-545E-B9EFCAB93999}"/>
              </a:ext>
            </a:extLst>
          </p:cNvPr>
          <p:cNvSpPr txBox="1"/>
          <p:nvPr/>
        </p:nvSpPr>
        <p:spPr>
          <a:xfrm>
            <a:off x="323528" y="131574"/>
            <a:ext cx="1541897" cy="3540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+mn-lt"/>
              </a:rPr>
              <a:t>By Dan Carman</a:t>
            </a:r>
          </a:p>
        </p:txBody>
      </p:sp>
    </p:spTree>
    <p:extLst>
      <p:ext uri="{BB962C8B-B14F-4D97-AF65-F5344CB8AC3E}">
        <p14:creationId xmlns:p14="http://schemas.microsoft.com/office/powerpoint/2010/main" val="216105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DE4FC-0EF0-699F-6E03-CEC7BECE2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95F72C7-EF8B-EC97-2B35-34710CB709AE}"/>
              </a:ext>
            </a:extLst>
          </p:cNvPr>
          <p:cNvSpPr txBox="1"/>
          <p:nvPr/>
        </p:nvSpPr>
        <p:spPr>
          <a:xfrm>
            <a:off x="1840434" y="72618"/>
            <a:ext cx="5463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118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 of KY on-going analysis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8DFA14-DA7D-2677-B1EE-29CE0DACBA03}"/>
              </a:ext>
            </a:extLst>
          </p:cNvPr>
          <p:cNvSpPr txBox="1"/>
          <p:nvPr/>
        </p:nvSpPr>
        <p:spPr>
          <a:xfrm>
            <a:off x="481718" y="760303"/>
            <a:ext cx="8180564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indent="-128588">
              <a:spcAft>
                <a:spcPts val="9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350" dirty="0">
                <a:latin typeface="Comic Sans MS" panose="030F0902030302020204" pitchFamily="66" charset="0"/>
              </a:rPr>
              <a:t>Recent work has focused on developing the cross section extraction code/scripts. A preliminary extraction of the K</a:t>
            </a:r>
            <a:r>
              <a:rPr lang="en-US" sz="1350" baseline="30000" dirty="0">
                <a:latin typeface="Comic Sans MS" panose="030F0902030302020204" pitchFamily="66" charset="0"/>
              </a:rPr>
              <a:t>+</a:t>
            </a:r>
            <a:r>
              <a:rPr lang="en-US" sz="1350" dirty="0">
                <a:latin typeface="Symbol" pitchFamily="2" charset="2"/>
              </a:rPr>
              <a:t>L</a:t>
            </a:r>
            <a:r>
              <a:rPr lang="en-US" sz="1350" dirty="0">
                <a:latin typeface="Comic Sans MS" panose="030F0902030302020204" pitchFamily="66" charset="0"/>
              </a:rPr>
              <a:t> and K</a:t>
            </a:r>
            <a:r>
              <a:rPr lang="en-US" sz="1350" baseline="30000" dirty="0">
                <a:latin typeface="Comic Sans MS" panose="030F0902030302020204" pitchFamily="66" charset="0"/>
              </a:rPr>
              <a:t>+</a:t>
            </a:r>
            <a:r>
              <a:rPr lang="en-US" sz="1350" dirty="0">
                <a:latin typeface="Symbol" pitchFamily="2" charset="2"/>
              </a:rPr>
              <a:t>S</a:t>
            </a:r>
            <a:r>
              <a:rPr lang="en-US" sz="1350" baseline="30000" dirty="0">
                <a:latin typeface="Comic Sans MS" panose="030F0902030302020204" pitchFamily="66" charset="0"/>
              </a:rPr>
              <a:t>0</a:t>
            </a:r>
            <a:r>
              <a:rPr lang="en-US" sz="1350" dirty="0">
                <a:latin typeface="Comic Sans MS" panose="030F0902030302020204" pitchFamily="66" charset="0"/>
              </a:rPr>
              <a:t> differential cross sections and separated structure functions has been completed for the 6.395 GeV and 8.478 GeV RG-K Spr24 datasets</a:t>
            </a:r>
          </a:p>
          <a:p>
            <a:pPr marL="471488" lvl="1" indent="-128588">
              <a:spcAft>
                <a:spcPts val="45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9051"/>
                </a:solidFill>
                <a:latin typeface="Comic Sans MS" panose="030F0902030302020204" pitchFamily="66" charset="0"/>
              </a:rPr>
              <a:t>Two topologies have been combined: e’K</a:t>
            </a:r>
            <a:r>
              <a:rPr lang="en-US" sz="1350" baseline="30000" dirty="0">
                <a:solidFill>
                  <a:srgbClr val="009051"/>
                </a:solidFill>
                <a:latin typeface="Comic Sans MS" panose="030F0902030302020204" pitchFamily="66" charset="0"/>
              </a:rPr>
              <a:t>+</a:t>
            </a:r>
            <a:r>
              <a:rPr lang="en-US" sz="1350" baseline="-25000" dirty="0">
                <a:solidFill>
                  <a:srgbClr val="009051"/>
                </a:solidFill>
                <a:latin typeface="Comic Sans MS" panose="030F0902030302020204" pitchFamily="66" charset="0"/>
              </a:rPr>
              <a:t>F</a:t>
            </a:r>
            <a:r>
              <a:rPr lang="en-US" sz="1350" dirty="0">
                <a:solidFill>
                  <a:srgbClr val="009051"/>
                </a:solidFill>
                <a:latin typeface="Comic Sans MS" panose="030F0902030302020204" pitchFamily="66" charset="0"/>
              </a:rPr>
              <a:t> and e’K</a:t>
            </a:r>
            <a:r>
              <a:rPr lang="en-US" sz="1350" baseline="30000" dirty="0">
                <a:solidFill>
                  <a:srgbClr val="009051"/>
                </a:solidFill>
                <a:latin typeface="Comic Sans MS" panose="030F0902030302020204" pitchFamily="66" charset="0"/>
              </a:rPr>
              <a:t>+</a:t>
            </a:r>
            <a:r>
              <a:rPr lang="en-US" sz="1350" baseline="-25000" dirty="0">
                <a:solidFill>
                  <a:srgbClr val="009051"/>
                </a:solidFill>
                <a:latin typeface="Comic Sans MS" panose="030F0902030302020204" pitchFamily="66" charset="0"/>
              </a:rPr>
              <a:t>C</a:t>
            </a:r>
            <a:r>
              <a:rPr lang="en-US" sz="1350" dirty="0">
                <a:solidFill>
                  <a:srgbClr val="009051"/>
                </a:solidFill>
                <a:latin typeface="Comic Sans MS" panose="030F0902030302020204" pitchFamily="66" charset="0"/>
              </a:rPr>
              <a:t>p</a:t>
            </a:r>
            <a:r>
              <a:rPr lang="en-US" sz="1350" baseline="-25000" dirty="0">
                <a:solidFill>
                  <a:srgbClr val="009051"/>
                </a:solidFill>
                <a:latin typeface="Comic Sans MS" panose="030F0902030302020204" pitchFamily="66" charset="0"/>
              </a:rPr>
              <a:t>F</a:t>
            </a:r>
          </a:p>
          <a:p>
            <a:pPr marL="471488" lvl="1" indent="-128588">
              <a:spcAft>
                <a:spcPts val="450"/>
              </a:spcAft>
              <a:buClr>
                <a:srgbClr val="7030A0"/>
              </a:buClr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9051"/>
                </a:solidFill>
                <a:latin typeface="Comic Sans MS" panose="030F0902030302020204" pitchFamily="66" charset="0"/>
              </a:rPr>
              <a:t>Note that the proton requirement is necessary in the e’K</a:t>
            </a:r>
            <a:r>
              <a:rPr lang="en-US" sz="1350" baseline="30000" dirty="0">
                <a:solidFill>
                  <a:srgbClr val="009051"/>
                </a:solidFill>
                <a:latin typeface="Comic Sans MS" panose="030F0902030302020204" pitchFamily="66" charset="0"/>
              </a:rPr>
              <a:t>+</a:t>
            </a:r>
            <a:r>
              <a:rPr lang="en-US" sz="1350" baseline="-25000" dirty="0">
                <a:solidFill>
                  <a:srgbClr val="009051"/>
                </a:solidFill>
                <a:latin typeface="Comic Sans MS" panose="030F0902030302020204" pitchFamily="66" charset="0"/>
              </a:rPr>
              <a:t>C</a:t>
            </a:r>
            <a:r>
              <a:rPr lang="en-US" sz="1350" dirty="0">
                <a:solidFill>
                  <a:srgbClr val="009051"/>
                </a:solidFill>
                <a:latin typeface="Comic Sans MS" panose="030F0902030302020204" pitchFamily="66" charset="0"/>
              </a:rPr>
              <a:t> topology due to the overwhelming background</a:t>
            </a:r>
          </a:p>
          <a:p>
            <a:pPr marL="128588" indent="-128588">
              <a:spcBef>
                <a:spcPts val="450"/>
              </a:spcBef>
              <a:spcAft>
                <a:spcPts val="45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350" dirty="0">
                <a:latin typeface="Comic Sans MS" panose="030F0902030302020204" pitchFamily="66" charset="0"/>
              </a:rPr>
              <a:t>From the differential cross sections, a </a:t>
            </a:r>
            <a:r>
              <a:rPr lang="en-US" sz="1350" dirty="0">
                <a:latin typeface="Symbol" pitchFamily="2" charset="2"/>
              </a:rPr>
              <a:t>F</a:t>
            </a:r>
            <a:r>
              <a:rPr lang="en-US" sz="1350" dirty="0">
                <a:latin typeface="Comic Sans MS" panose="030F0902030302020204" pitchFamily="66" charset="0"/>
              </a:rPr>
              <a:t> moment analysis was carried out to extract </a:t>
            </a:r>
            <a:r>
              <a:rPr lang="en-US" sz="1350" dirty="0">
                <a:latin typeface="Symbol" pitchFamily="2" charset="2"/>
              </a:rPr>
              <a:t>s</a:t>
            </a:r>
            <a:r>
              <a:rPr lang="en-US" sz="1350" baseline="-25000" dirty="0">
                <a:latin typeface="Comic Sans MS" panose="030F0902030302020204" pitchFamily="66" charset="0"/>
              </a:rPr>
              <a:t>U</a:t>
            </a:r>
            <a:r>
              <a:rPr lang="en-US" sz="1350" dirty="0">
                <a:latin typeface="Comic Sans MS" panose="030F0902030302020204" pitchFamily="66" charset="0"/>
              </a:rPr>
              <a:t> = </a:t>
            </a:r>
            <a:r>
              <a:rPr lang="en-US" sz="1350" dirty="0">
                <a:latin typeface="Symbol" pitchFamily="2" charset="2"/>
              </a:rPr>
              <a:t>s</a:t>
            </a:r>
            <a:r>
              <a:rPr lang="en-US" sz="1350" baseline="-25000" dirty="0">
                <a:latin typeface="Comic Sans MS" panose="030F0902030302020204" pitchFamily="66" charset="0"/>
              </a:rPr>
              <a:t>T</a:t>
            </a:r>
            <a:r>
              <a:rPr lang="en-US" sz="1350" dirty="0">
                <a:latin typeface="Comic Sans MS" panose="030F0902030302020204" pitchFamily="66" charset="0"/>
              </a:rPr>
              <a:t> + </a:t>
            </a:r>
            <a:r>
              <a:rPr lang="en-US" sz="1350" dirty="0">
                <a:latin typeface="Symbol" pitchFamily="2" charset="2"/>
              </a:rPr>
              <a:t>es</a:t>
            </a:r>
            <a:r>
              <a:rPr lang="en-US" sz="1350" baseline="-25000" dirty="0">
                <a:latin typeface="Comic Sans MS" panose="030F0902030302020204" pitchFamily="66" charset="0"/>
              </a:rPr>
              <a:t>L</a:t>
            </a:r>
            <a:r>
              <a:rPr lang="en-US" sz="1350" dirty="0">
                <a:latin typeface="Comic Sans MS" panose="030F0902030302020204" pitchFamily="66" charset="0"/>
              </a:rPr>
              <a:t>, </a:t>
            </a:r>
            <a:r>
              <a:rPr lang="en-US" sz="1350" dirty="0">
                <a:latin typeface="Symbol" pitchFamily="2" charset="2"/>
              </a:rPr>
              <a:t>s</a:t>
            </a:r>
            <a:r>
              <a:rPr lang="en-US" sz="1350" baseline="-25000" dirty="0">
                <a:latin typeface="Comic Sans MS" panose="030F0902030302020204" pitchFamily="66" charset="0"/>
              </a:rPr>
              <a:t>LT</a:t>
            </a:r>
            <a:r>
              <a:rPr lang="en-US" sz="1350" dirty="0">
                <a:latin typeface="Comic Sans MS" panose="030F0902030302020204" pitchFamily="66" charset="0"/>
              </a:rPr>
              <a:t>, and </a:t>
            </a:r>
            <a:r>
              <a:rPr lang="en-US" sz="1350" dirty="0">
                <a:latin typeface="Symbol" pitchFamily="2" charset="2"/>
              </a:rPr>
              <a:t>s</a:t>
            </a:r>
            <a:r>
              <a:rPr lang="en-US" sz="1350" baseline="-25000" dirty="0">
                <a:latin typeface="Comic Sans MS" panose="030F0902030302020204" pitchFamily="66" charset="0"/>
              </a:rPr>
              <a:t>TT</a:t>
            </a:r>
          </a:p>
          <a:p>
            <a:pPr marL="128588" indent="-128588">
              <a:spcBef>
                <a:spcPts val="450"/>
              </a:spcBef>
              <a:spcAft>
                <a:spcPts val="45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350" dirty="0">
                <a:latin typeface="Comic Sans MS" panose="030F0902030302020204" pitchFamily="66" charset="0"/>
              </a:rPr>
              <a:t>All of this is great for initial data validation but much work ahead:</a:t>
            </a:r>
          </a:p>
          <a:p>
            <a:pPr marL="646510" indent="-173831">
              <a:spcBef>
                <a:spcPts val="450"/>
              </a:spcBef>
              <a:spcAft>
                <a:spcPts val="450"/>
              </a:spcAft>
              <a:buClr>
                <a:srgbClr val="9437FF"/>
              </a:buClr>
              <a:buSzPct val="70000"/>
              <a:buFont typeface="Wingdings" pitchFamily="2" charset="2"/>
              <a:buChar char="Ø"/>
              <a:tabLst>
                <a:tab pos="340519" algn="l"/>
              </a:tabLst>
            </a:pPr>
            <a:r>
              <a:rPr lang="en-US" sz="1350" dirty="0">
                <a:solidFill>
                  <a:srgbClr val="945200"/>
                </a:solidFill>
                <a:latin typeface="Comic Sans MS" panose="030F0902030302020204" pitchFamily="66" charset="0"/>
              </a:rPr>
              <a:t>Yield fitting has not been attempted</a:t>
            </a:r>
          </a:p>
          <a:p>
            <a:pPr marL="646510" indent="-173831">
              <a:spcBef>
                <a:spcPts val="450"/>
              </a:spcBef>
              <a:spcAft>
                <a:spcPts val="450"/>
              </a:spcAft>
              <a:buClr>
                <a:srgbClr val="9437FF"/>
              </a:buClr>
              <a:buSzPct val="70000"/>
              <a:buFont typeface="Wingdings" pitchFamily="2" charset="2"/>
              <a:buChar char="Ø"/>
              <a:tabLst>
                <a:tab pos="340519" algn="l"/>
              </a:tabLst>
            </a:pPr>
            <a:r>
              <a:rPr lang="en-US" sz="1350" dirty="0">
                <a:solidFill>
                  <a:srgbClr val="945200"/>
                </a:solidFill>
                <a:latin typeface="Comic Sans MS" panose="030F0902030302020204" pitchFamily="66" charset="0"/>
              </a:rPr>
              <a:t>Radiative correction model (EXCLURAD) now being integrated into event generator</a:t>
            </a:r>
            <a:endParaRPr lang="en-US" sz="1350" dirty="0">
              <a:solidFill>
                <a:srgbClr val="945200"/>
              </a:solidFill>
              <a:latin typeface="Symbol" pitchFamily="2" charset="2"/>
            </a:endParaRPr>
          </a:p>
          <a:p>
            <a:pPr marL="646510" indent="-173831">
              <a:spcBef>
                <a:spcPts val="450"/>
              </a:spcBef>
              <a:spcAft>
                <a:spcPts val="450"/>
              </a:spcAft>
              <a:buClr>
                <a:srgbClr val="9437FF"/>
              </a:buClr>
              <a:buSzPct val="70000"/>
              <a:buFont typeface="Wingdings" pitchFamily="2" charset="2"/>
              <a:buChar char="Ø"/>
              <a:tabLst>
                <a:tab pos="340519" algn="l"/>
              </a:tabLst>
            </a:pPr>
            <a:r>
              <a:rPr lang="en-US" sz="1350" dirty="0">
                <a:solidFill>
                  <a:srgbClr val="945200"/>
                </a:solidFill>
                <a:latin typeface="Comic Sans MS" panose="030F0902030302020204" pitchFamily="66" charset="0"/>
              </a:rPr>
              <a:t>Event selection and analysis cuts have not been optimized</a:t>
            </a:r>
          </a:p>
          <a:p>
            <a:pPr marL="646510" indent="-173831">
              <a:spcBef>
                <a:spcPts val="450"/>
              </a:spcBef>
              <a:spcAft>
                <a:spcPts val="450"/>
              </a:spcAft>
              <a:buClr>
                <a:srgbClr val="9437FF"/>
              </a:buClr>
              <a:buSzPct val="70000"/>
              <a:buFont typeface="Wingdings" pitchFamily="2" charset="2"/>
              <a:buChar char="Ø"/>
              <a:tabLst>
                <a:tab pos="340519" algn="l"/>
              </a:tabLst>
            </a:pPr>
            <a:r>
              <a:rPr lang="en-US" sz="1350" dirty="0">
                <a:solidFill>
                  <a:srgbClr val="945200"/>
                </a:solidFill>
                <a:latin typeface="Comic Sans MS" panose="030F0902030302020204" pitchFamily="66" charset="0"/>
              </a:rPr>
              <a:t>Momentum corrections have not been developed</a:t>
            </a:r>
          </a:p>
          <a:p>
            <a:pPr marL="646510" indent="-173831">
              <a:spcBef>
                <a:spcPts val="450"/>
              </a:spcBef>
              <a:spcAft>
                <a:spcPts val="450"/>
              </a:spcAft>
              <a:buClr>
                <a:srgbClr val="9437FF"/>
              </a:buClr>
              <a:buSzPct val="70000"/>
              <a:buFont typeface="Wingdings" pitchFamily="2" charset="2"/>
              <a:buChar char="Ø"/>
              <a:tabLst>
                <a:tab pos="340519" algn="l"/>
              </a:tabLst>
            </a:pPr>
            <a:r>
              <a:rPr lang="en-US" sz="1350" dirty="0">
                <a:solidFill>
                  <a:srgbClr val="945200"/>
                </a:solidFill>
                <a:latin typeface="Comic Sans MS" panose="030F0902030302020204" pitchFamily="66" charset="0"/>
              </a:rPr>
              <a:t>Still a long way to go, but a promising start for RG-K Spr24 KY analysis …</a:t>
            </a:r>
          </a:p>
        </p:txBody>
      </p:sp>
      <p:cxnSp>
        <p:nvCxnSpPr>
          <p:cNvPr id="3" name="Straight Connector 31">
            <a:extLst>
              <a:ext uri="{FF2B5EF4-FFF2-40B4-BE49-F238E27FC236}">
                <a16:creationId xmlns:a16="http://schemas.microsoft.com/office/drawing/2014/main" id="{FC960E7E-3F43-A590-9438-9BE7240C26A6}"/>
              </a:ext>
            </a:extLst>
          </p:cNvPr>
          <p:cNvCxnSpPr>
            <a:cxnSpLocks/>
          </p:cNvCxnSpPr>
          <p:nvPr/>
        </p:nvCxnSpPr>
        <p:spPr>
          <a:xfrm>
            <a:off x="0" y="609623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9715593-6567-49C8-9944-8525AB322099}"/>
              </a:ext>
            </a:extLst>
          </p:cNvPr>
          <p:cNvSpPr txBox="1"/>
          <p:nvPr/>
        </p:nvSpPr>
        <p:spPr>
          <a:xfrm>
            <a:off x="179512" y="104873"/>
            <a:ext cx="1541897" cy="3540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+mn-lt"/>
              </a:rPr>
              <a:t>By Dan Carman</a:t>
            </a:r>
          </a:p>
        </p:txBody>
      </p:sp>
    </p:spTree>
    <p:extLst>
      <p:ext uri="{BB962C8B-B14F-4D97-AF65-F5344CB8AC3E}">
        <p14:creationId xmlns:p14="http://schemas.microsoft.com/office/powerpoint/2010/main" val="349168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658D50-FB1B-5E8E-0469-0D52966B0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31">
            <a:extLst>
              <a:ext uri="{FF2B5EF4-FFF2-40B4-BE49-F238E27FC236}">
                <a16:creationId xmlns:a16="http://schemas.microsoft.com/office/drawing/2014/main" id="{DA1DB5E7-6E4B-D490-647B-937BE3D9D479}"/>
              </a:ext>
            </a:extLst>
          </p:cNvPr>
          <p:cNvCxnSpPr>
            <a:cxnSpLocks/>
          </p:cNvCxnSpPr>
          <p:nvPr/>
        </p:nvCxnSpPr>
        <p:spPr>
          <a:xfrm>
            <a:off x="0" y="609623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378845C9-FBB5-DB8C-41ED-5F45994A7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609623"/>
            <a:ext cx="7772400" cy="445162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5AA46BD-9976-3B1F-09D5-B9E1722403FA}"/>
              </a:ext>
            </a:extLst>
          </p:cNvPr>
          <p:cNvSpPr txBox="1"/>
          <p:nvPr/>
        </p:nvSpPr>
        <p:spPr>
          <a:xfrm>
            <a:off x="1693222" y="33831"/>
            <a:ext cx="57575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noProof="1">
                <a:solidFill>
                  <a:srgbClr val="C00000"/>
                </a:solidFill>
                <a:effectLst/>
                <a:latin typeface="Helvetica Neue" panose="02000503000000020004" pitchFamily="2" charset="0"/>
              </a:rPr>
              <a:t>Exclusive </a:t>
            </a:r>
            <a:r>
              <a:rPr lang="en-US" sz="2800" b="1" noProof="1">
                <a:solidFill>
                  <a:srgbClr val="C00000"/>
                </a:solidFill>
                <a:effectLst/>
                <a:latin typeface="Lucida Grande" panose="020B0600040502020204" pitchFamily="34" charset="0"/>
              </a:rPr>
              <a:t>ϕ</a:t>
            </a:r>
            <a:r>
              <a:rPr lang="en-US" sz="2800" noProof="1">
                <a:solidFill>
                  <a:srgbClr val="C00000"/>
                </a:solidFill>
                <a:effectLst/>
                <a:latin typeface="Helvetica Neue" panose="02000503000000020004" pitchFamily="2" charset="0"/>
              </a:rPr>
              <a:t> electroproduction 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A930F1D-2306-FA46-8053-0FF25CC6B629}"/>
              </a:ext>
            </a:extLst>
          </p:cNvPr>
          <p:cNvSpPr txBox="1"/>
          <p:nvPr/>
        </p:nvSpPr>
        <p:spPr>
          <a:xfrm>
            <a:off x="7236296" y="118405"/>
            <a:ext cx="1736757" cy="3540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+mn-lt"/>
              </a:rPr>
              <a:t>By Bhawani Singh</a:t>
            </a:r>
          </a:p>
        </p:txBody>
      </p:sp>
    </p:spTree>
    <p:extLst>
      <p:ext uri="{BB962C8B-B14F-4D97-AF65-F5344CB8AC3E}">
        <p14:creationId xmlns:p14="http://schemas.microsoft.com/office/powerpoint/2010/main" val="1343352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A2E58-7319-4111-5B3C-D43C62A82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31">
            <a:extLst>
              <a:ext uri="{FF2B5EF4-FFF2-40B4-BE49-F238E27FC236}">
                <a16:creationId xmlns:a16="http://schemas.microsoft.com/office/drawing/2014/main" id="{D11ED476-0773-3C51-B698-B932D99EE69A}"/>
              </a:ext>
            </a:extLst>
          </p:cNvPr>
          <p:cNvCxnSpPr>
            <a:cxnSpLocks/>
          </p:cNvCxnSpPr>
          <p:nvPr/>
        </p:nvCxnSpPr>
        <p:spPr>
          <a:xfrm>
            <a:off x="0" y="609623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C597626-54FC-E8CA-6574-EFE6F807CEA7}"/>
              </a:ext>
            </a:extLst>
          </p:cNvPr>
          <p:cNvSpPr txBox="1"/>
          <p:nvPr/>
        </p:nvSpPr>
        <p:spPr>
          <a:xfrm>
            <a:off x="1693222" y="33831"/>
            <a:ext cx="57575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noProof="1">
                <a:solidFill>
                  <a:srgbClr val="C00000"/>
                </a:solidFill>
                <a:effectLst/>
                <a:latin typeface="Helvetica Neue" panose="02000503000000020004" pitchFamily="2" charset="0"/>
              </a:rPr>
              <a:t>Exclusive </a:t>
            </a:r>
            <a:r>
              <a:rPr lang="en-US" sz="2800" b="1" noProof="1">
                <a:solidFill>
                  <a:srgbClr val="C00000"/>
                </a:solidFill>
                <a:effectLst/>
                <a:latin typeface="Lucida Grande" panose="020B0600040502020204" pitchFamily="34" charset="0"/>
              </a:rPr>
              <a:t>ϕ</a:t>
            </a:r>
            <a:r>
              <a:rPr lang="en-US" sz="2800" noProof="1">
                <a:solidFill>
                  <a:srgbClr val="C00000"/>
                </a:solidFill>
                <a:effectLst/>
                <a:latin typeface="Helvetica Neue" panose="02000503000000020004" pitchFamily="2" charset="0"/>
              </a:rPr>
              <a:t> electroproduction 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91664BB-A6CF-DB36-F01A-1911A161B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576461"/>
            <a:ext cx="7772400" cy="419854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3D87A12-2951-B954-11CC-0F79F2BB2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700" y="1889131"/>
            <a:ext cx="6300700" cy="298270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745A281-A28E-28C4-5130-FADDB9A72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80" y="1277587"/>
            <a:ext cx="1392762" cy="64470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658BCAF-C66D-1397-2F4A-24B778ED03C5}"/>
              </a:ext>
            </a:extLst>
          </p:cNvPr>
          <p:cNvSpPr txBox="1"/>
          <p:nvPr/>
        </p:nvSpPr>
        <p:spPr>
          <a:xfrm>
            <a:off x="7236296" y="118405"/>
            <a:ext cx="1736757" cy="3540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+mn-lt"/>
              </a:rPr>
              <a:t>By Bhawani Singh</a:t>
            </a:r>
          </a:p>
        </p:txBody>
      </p:sp>
    </p:spTree>
    <p:extLst>
      <p:ext uri="{BB962C8B-B14F-4D97-AF65-F5344CB8AC3E}">
        <p14:creationId xmlns:p14="http://schemas.microsoft.com/office/powerpoint/2010/main" val="2208301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9795D-355F-E660-D94B-1B4909643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31">
            <a:extLst>
              <a:ext uri="{FF2B5EF4-FFF2-40B4-BE49-F238E27FC236}">
                <a16:creationId xmlns:a16="http://schemas.microsoft.com/office/drawing/2014/main" id="{AB340761-6143-02B9-0829-E016700077B3}"/>
              </a:ext>
            </a:extLst>
          </p:cNvPr>
          <p:cNvCxnSpPr>
            <a:cxnSpLocks/>
          </p:cNvCxnSpPr>
          <p:nvPr/>
        </p:nvCxnSpPr>
        <p:spPr>
          <a:xfrm>
            <a:off x="0" y="609623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71F90A4-4EE5-C637-0DFD-59FAB77CEE00}"/>
              </a:ext>
            </a:extLst>
          </p:cNvPr>
          <p:cNvSpPr txBox="1"/>
          <p:nvPr/>
        </p:nvSpPr>
        <p:spPr>
          <a:xfrm>
            <a:off x="1693222" y="33831"/>
            <a:ext cx="57575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noProof="1">
                <a:solidFill>
                  <a:srgbClr val="C00000"/>
                </a:solidFill>
                <a:effectLst/>
                <a:latin typeface="Helvetica Neue" panose="02000503000000020004" pitchFamily="2" charset="0"/>
              </a:rPr>
              <a:t>Exclusive </a:t>
            </a:r>
            <a:r>
              <a:rPr lang="en-US" sz="2800" b="1" noProof="1">
                <a:solidFill>
                  <a:srgbClr val="C00000"/>
                </a:solidFill>
                <a:effectLst/>
                <a:latin typeface="Lucida Grande" panose="020B0600040502020204" pitchFamily="34" charset="0"/>
              </a:rPr>
              <a:t>ϕ</a:t>
            </a:r>
            <a:r>
              <a:rPr lang="en-US" sz="2800" noProof="1">
                <a:solidFill>
                  <a:srgbClr val="C00000"/>
                </a:solidFill>
                <a:effectLst/>
                <a:latin typeface="Helvetica Neue" panose="02000503000000020004" pitchFamily="2" charset="0"/>
              </a:rPr>
              <a:t> electroproduction 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4D36BF5-8FC3-FEE7-6F3F-62C084253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699543"/>
            <a:ext cx="7171500" cy="4086851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EC0258E-81BB-CB60-F2EB-58892CD2323E}"/>
              </a:ext>
            </a:extLst>
          </p:cNvPr>
          <p:cNvSpPr txBox="1"/>
          <p:nvPr/>
        </p:nvSpPr>
        <p:spPr>
          <a:xfrm>
            <a:off x="7236296" y="118405"/>
            <a:ext cx="1736757" cy="3540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+mn-lt"/>
              </a:rPr>
              <a:t>By Bhawani Singh</a:t>
            </a:r>
          </a:p>
        </p:txBody>
      </p:sp>
    </p:spTree>
    <p:extLst>
      <p:ext uri="{BB962C8B-B14F-4D97-AF65-F5344CB8AC3E}">
        <p14:creationId xmlns:p14="http://schemas.microsoft.com/office/powerpoint/2010/main" val="1548349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2A4900-30BE-4E73-3E73-F47F66C47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E1FB3550-19AD-023A-78D7-76F22FA50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D4F4077-FD0E-6C36-6C28-3083F4A4BA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CLAS Collaboration Meeting   -   Run Group K Status Update -  July 1st, 2026</a:t>
            </a:r>
            <a:endParaRPr lang="en-US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D70384D-92D9-E615-5AAF-5A9C4AE1E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780" y="11627"/>
            <a:ext cx="8532440" cy="4803076"/>
          </a:xfrm>
          <a:prstGeom prst="rect">
            <a:avLst/>
          </a:prstGeom>
        </p:spPr>
      </p:pic>
      <p:cxnSp>
        <p:nvCxnSpPr>
          <p:cNvPr id="18" name="Straight Connector 31">
            <a:extLst>
              <a:ext uri="{FF2B5EF4-FFF2-40B4-BE49-F238E27FC236}">
                <a16:creationId xmlns:a16="http://schemas.microsoft.com/office/drawing/2014/main" id="{59DCBF0D-9623-4907-6D3A-62756B54DE69}"/>
              </a:ext>
            </a:extLst>
          </p:cNvPr>
          <p:cNvCxnSpPr>
            <a:cxnSpLocks/>
          </p:cNvCxnSpPr>
          <p:nvPr/>
        </p:nvCxnSpPr>
        <p:spPr>
          <a:xfrm>
            <a:off x="0" y="609623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5685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15B39-EC69-A989-1A19-2539FF6DD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CF7263B8-4642-8FF9-4DCB-5D7F99772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283E58F-7779-8F38-1548-E55D6FE8B0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CLAS Collaboration Meeting   -   Run Group K Status Update -  July 1st, 2026</a:t>
            </a:r>
            <a:endParaRPr lang="en-US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4ADB9E4-71EF-EC7C-4A72-1DEE03D326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31" y="11626"/>
            <a:ext cx="8513416" cy="4792367"/>
          </a:xfrm>
          <a:prstGeom prst="rect">
            <a:avLst/>
          </a:prstGeom>
        </p:spPr>
      </p:pic>
      <p:cxnSp>
        <p:nvCxnSpPr>
          <p:cNvPr id="18" name="Straight Connector 31">
            <a:extLst>
              <a:ext uri="{FF2B5EF4-FFF2-40B4-BE49-F238E27FC236}">
                <a16:creationId xmlns:a16="http://schemas.microsoft.com/office/drawing/2014/main" id="{AD4591F0-061C-3C5A-7577-7145749164B0}"/>
              </a:ext>
            </a:extLst>
          </p:cNvPr>
          <p:cNvCxnSpPr>
            <a:cxnSpLocks/>
          </p:cNvCxnSpPr>
          <p:nvPr/>
        </p:nvCxnSpPr>
        <p:spPr>
          <a:xfrm>
            <a:off x="0" y="609623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2407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8CC9B0-6190-7073-3CA7-B189D3FE1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B31BD7F1-6581-7548-4472-16BC021BF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27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AFD988B-829A-4640-E3EB-7610206FCF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CLAS Collaboration Meeting   -   Run Group K Status Update -  July 1st, 2026</a:t>
            </a:r>
            <a:endParaRPr lang="en-US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FC64E71-0A92-2B8C-B1AC-CD65A69CB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31" y="11626"/>
            <a:ext cx="8513416" cy="4792367"/>
          </a:xfrm>
          <a:prstGeom prst="rect">
            <a:avLst/>
          </a:prstGeom>
        </p:spPr>
      </p:pic>
      <p:cxnSp>
        <p:nvCxnSpPr>
          <p:cNvPr id="18" name="Straight Connector 31">
            <a:extLst>
              <a:ext uri="{FF2B5EF4-FFF2-40B4-BE49-F238E27FC236}">
                <a16:creationId xmlns:a16="http://schemas.microsoft.com/office/drawing/2014/main" id="{FA91C44D-083A-164D-CD69-B7F405C23C55}"/>
              </a:ext>
            </a:extLst>
          </p:cNvPr>
          <p:cNvCxnSpPr>
            <a:cxnSpLocks/>
          </p:cNvCxnSpPr>
          <p:nvPr/>
        </p:nvCxnSpPr>
        <p:spPr>
          <a:xfrm>
            <a:off x="0" y="609623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5460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Footer Placeholder 50"/>
          <p:cNvSpPr>
            <a:spLocks noGrp="1"/>
          </p:cNvSpPr>
          <p:nvPr>
            <p:ph type="ftr" sz="quarter" idx="3"/>
          </p:nvPr>
        </p:nvSpPr>
        <p:spPr>
          <a:xfrm>
            <a:off x="2069923" y="4920638"/>
            <a:ext cx="4748840" cy="222862"/>
          </a:xfrm>
        </p:spPr>
        <p:txBody>
          <a:bodyPr/>
          <a:lstStyle/>
          <a:p>
            <a:r>
              <a:rPr lang="en-US"/>
              <a:t>CLAS Collaboration Meeting   -   Run Group K Status Update -  July 1st, 2026</a:t>
            </a:r>
            <a:endParaRPr lang="en-US" dirty="0"/>
          </a:p>
        </p:txBody>
      </p:sp>
      <p:cxnSp>
        <p:nvCxnSpPr>
          <p:cNvPr id="18" name="Straight Connector 31"/>
          <p:cNvCxnSpPr>
            <a:cxnSpLocks/>
          </p:cNvCxnSpPr>
          <p:nvPr/>
        </p:nvCxnSpPr>
        <p:spPr>
          <a:xfrm>
            <a:off x="0" y="478175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123A2-8C0A-B24D-ABFA-7CF5F3B53C08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1" name="Title 1"/>
          <p:cNvSpPr txBox="1">
            <a:spLocks/>
          </p:cNvSpPr>
          <p:nvPr/>
        </p:nvSpPr>
        <p:spPr>
          <a:xfrm>
            <a:off x="997605" y="2"/>
            <a:ext cx="7148792" cy="541136"/>
          </a:xfrm>
          <a:prstGeom prst="rect">
            <a:avLst/>
          </a:prstGeom>
        </p:spPr>
        <p:txBody>
          <a:bodyPr lIns="64823" tIns="32411" rIns="64823" bIns="32411">
            <a:normAutofit/>
          </a:bodyPr>
          <a:lstStyle>
            <a:lvl1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66125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32251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98375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64502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553" b="1" dirty="0">
                <a:solidFill>
                  <a:srgbClr val="C00000"/>
                </a:solidFill>
                <a:latin typeface="Calibri" pitchFamily="34" charset="0"/>
              </a:rPr>
              <a:t>Conclusions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107504" y="1203598"/>
            <a:ext cx="885698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43150" indent="-243150">
              <a:buFont typeface="Wingdings" charset="2"/>
              <a:buChar char="ü"/>
            </a:pPr>
            <a:r>
              <a:rPr lang="en-US" sz="2000" dirty="0">
                <a:latin typeface="+mj-lt"/>
              </a:rPr>
              <a:t>Run group K has successfully collected 50 % of the data at </a:t>
            </a:r>
            <a:r>
              <a:rPr lang="en-US" sz="2000" dirty="0">
                <a:solidFill>
                  <a:srgbClr val="800000"/>
                </a:solidFill>
                <a:latin typeface="+mj-lt"/>
              </a:rPr>
              <a:t>3 and 4 passes</a:t>
            </a:r>
            <a:endParaRPr lang="en-US" sz="2000" dirty="0">
              <a:latin typeface="+mj-lt"/>
            </a:endParaRPr>
          </a:p>
          <a:p>
            <a:pPr marL="243150" indent="-243150">
              <a:buFont typeface="Wingdings" charset="2"/>
              <a:buChar char="ü"/>
            </a:pPr>
            <a:endParaRPr lang="en-US" sz="2000" dirty="0">
              <a:latin typeface="+mj-lt"/>
            </a:endParaRPr>
          </a:p>
          <a:p>
            <a:pPr marL="243150" indent="-243150">
              <a:buClr>
                <a:schemeClr val="tx1"/>
              </a:buClr>
              <a:buFont typeface="Wingdings" charset="2"/>
              <a:buChar char="ü"/>
            </a:pPr>
            <a:r>
              <a:rPr lang="en-US" sz="2000" dirty="0">
                <a:solidFill>
                  <a:srgbClr val="0070C0"/>
                </a:solidFill>
                <a:latin typeface="+mj-lt"/>
              </a:rPr>
              <a:t>Full luminosity has been reached at </a:t>
            </a:r>
            <a:r>
              <a:rPr lang="en-US" sz="2000" dirty="0">
                <a:solidFill>
                  <a:srgbClr val="0070C0"/>
                </a:solidFill>
                <a:latin typeface="+mn-lt"/>
              </a:rPr>
              <a:t>8.5 GeV with FT - OFF</a:t>
            </a:r>
          </a:p>
          <a:p>
            <a:endParaRPr lang="en-US" sz="2000" dirty="0">
              <a:latin typeface="+mj-lt"/>
            </a:endParaRPr>
          </a:p>
          <a:p>
            <a:pPr marL="243150" indent="-243150">
              <a:buFont typeface="Wingdings" charset="2"/>
              <a:buChar char="ü"/>
            </a:pPr>
            <a:r>
              <a:rPr lang="en-US" sz="2000" dirty="0">
                <a:latin typeface="+mj-lt"/>
              </a:rPr>
              <a:t>Fall 2023 and Spring 2024 Pass1 and Train skimming is complete.</a:t>
            </a:r>
          </a:p>
          <a:p>
            <a:pPr marL="243150" indent="-243150">
              <a:buFont typeface="Wingdings" charset="2"/>
              <a:buChar char="ü"/>
            </a:pPr>
            <a:endParaRPr lang="en-US" sz="2000" dirty="0">
              <a:solidFill>
                <a:srgbClr val="0070C0"/>
              </a:solidFill>
              <a:latin typeface="+mj-lt"/>
            </a:endParaRPr>
          </a:p>
          <a:p>
            <a:pPr marL="243150" indent="-243150">
              <a:buFont typeface="Wingdings" charset="2"/>
              <a:buChar char="ü"/>
            </a:pPr>
            <a:r>
              <a:rPr lang="en-US" sz="2000" dirty="0">
                <a:solidFill>
                  <a:srgbClr val="0070C0"/>
                </a:solidFill>
                <a:latin typeface="+mj-lt"/>
              </a:rPr>
              <a:t>Data quality is improved compared with Fall2018 dataset.</a:t>
            </a:r>
          </a:p>
          <a:p>
            <a:pPr marL="243150" indent="-243150">
              <a:buFont typeface="Wingdings" charset="2"/>
              <a:buChar char="ü"/>
            </a:pPr>
            <a:endParaRPr lang="en-US" sz="2000" dirty="0">
              <a:latin typeface="+mj-lt"/>
            </a:endParaRPr>
          </a:p>
          <a:p>
            <a:pPr marL="243150" indent="-243150">
              <a:buFont typeface="Wingdings" charset="2"/>
              <a:buChar char="ü"/>
            </a:pPr>
            <a:r>
              <a:rPr lang="en-US" sz="2000" dirty="0">
                <a:latin typeface="+mj-lt"/>
              </a:rPr>
              <a:t>Data analysis on several channels, in addition to the flagship proposals, is on-going.</a:t>
            </a:r>
          </a:p>
          <a:p>
            <a:pPr marL="243150" indent="-243150">
              <a:buFont typeface="Wingdings" charset="2"/>
              <a:buChar char="ü"/>
            </a:pP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3895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ADB77-031E-2D00-8DAB-66EC90E58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Footer Placeholder 50">
            <a:extLst>
              <a:ext uri="{FF2B5EF4-FFF2-40B4-BE49-F238E27FC236}">
                <a16:creationId xmlns:a16="http://schemas.microsoft.com/office/drawing/2014/main" id="{FE36F004-F81B-AADE-5851-2B02AEA90D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69923" y="4920638"/>
            <a:ext cx="4748840" cy="222862"/>
          </a:xfrm>
        </p:spPr>
        <p:txBody>
          <a:bodyPr/>
          <a:lstStyle/>
          <a:p>
            <a:r>
              <a:rPr lang="en-US"/>
              <a:t>CLAS Collaboration Meeting   -   Run Group K Status Update -  July 1st, 2026</a:t>
            </a:r>
            <a:endParaRPr lang="en-US" dirty="0"/>
          </a:p>
        </p:txBody>
      </p:sp>
      <p:cxnSp>
        <p:nvCxnSpPr>
          <p:cNvPr id="18" name="Straight Connector 31">
            <a:extLst>
              <a:ext uri="{FF2B5EF4-FFF2-40B4-BE49-F238E27FC236}">
                <a16:creationId xmlns:a16="http://schemas.microsoft.com/office/drawing/2014/main" id="{4BBCA2C9-356F-1C68-5DDC-55F4927856E7}"/>
              </a:ext>
            </a:extLst>
          </p:cNvPr>
          <p:cNvCxnSpPr>
            <a:cxnSpLocks/>
          </p:cNvCxnSpPr>
          <p:nvPr/>
        </p:nvCxnSpPr>
        <p:spPr>
          <a:xfrm>
            <a:off x="0" y="478175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C04BF6C-29CA-7A7B-9E56-6046241A3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123A2-8C0A-B24D-ABFA-7CF5F3B53C08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4CC0FA8F-CFBF-0E6A-2BE5-EE4FFA25F991}"/>
              </a:ext>
            </a:extLst>
          </p:cNvPr>
          <p:cNvSpPr txBox="1">
            <a:spLocks/>
          </p:cNvSpPr>
          <p:nvPr/>
        </p:nvSpPr>
        <p:spPr>
          <a:xfrm>
            <a:off x="784705" y="2211710"/>
            <a:ext cx="7148792" cy="541136"/>
          </a:xfrm>
          <a:prstGeom prst="rect">
            <a:avLst/>
          </a:prstGeom>
        </p:spPr>
        <p:txBody>
          <a:bodyPr lIns="64823" tIns="32411" rIns="64823" bIns="32411">
            <a:normAutofit/>
          </a:bodyPr>
          <a:lstStyle>
            <a:lvl1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66125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32251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98375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64502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553" b="1" dirty="0">
                <a:solidFill>
                  <a:srgbClr val="C00000"/>
                </a:solidFill>
                <a:latin typeface="Calibri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67039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0835" y="41278"/>
            <a:ext cx="7362331" cy="479822"/>
          </a:xfrm>
          <a:ln>
            <a:solidFill>
              <a:srgbClr val="FFFFFF"/>
            </a:solidFill>
          </a:ln>
        </p:spPr>
        <p:txBody>
          <a:bodyPr lIns="71434" tIns="35717" rIns="71434" bIns="35717">
            <a:normAutofit fontScale="90000"/>
          </a:bodyPr>
          <a:lstStyle/>
          <a:p>
            <a:r>
              <a:rPr lang="en-US" b="1" dirty="0">
                <a:solidFill>
                  <a:srgbClr val="800000"/>
                </a:solidFill>
              </a:rPr>
              <a:t>Run Group Proposal (RG K)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50793" y="478176"/>
            <a:ext cx="6642099" cy="410366"/>
          </a:xfrm>
          <a:prstGeom prst="rect">
            <a:avLst/>
          </a:prstGeom>
          <a:noFill/>
        </p:spPr>
        <p:txBody>
          <a:bodyPr wrap="square" lIns="71434" tIns="35717" rIns="71434" bIns="35717" rtlCol="0">
            <a:spAutoFit/>
          </a:bodyPr>
          <a:lstStyle/>
          <a:p>
            <a:pPr algn="ctr">
              <a:spcAft>
                <a:spcPts val="1407"/>
              </a:spcAft>
            </a:pPr>
            <a:r>
              <a:rPr lang="en-US" sz="2198" b="1" dirty="0">
                <a:solidFill>
                  <a:srgbClr val="000090"/>
                </a:solidFill>
                <a:latin typeface="+mj-lt"/>
              </a:rPr>
              <a:t>“Color Confinement and Strong QCD”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9810465"/>
                  </p:ext>
                </p:extLst>
              </p:nvPr>
            </p:nvGraphicFramePr>
            <p:xfrm>
              <a:off x="107504" y="981392"/>
              <a:ext cx="8928991" cy="210854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5618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27280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510238">
                    <a:tc>
                      <a:txBody>
                        <a:bodyPr/>
                        <a:lstStyle/>
                        <a:p>
                          <a:r>
                            <a:rPr lang="en-US" sz="1100" b="1" dirty="0">
                              <a:solidFill>
                                <a:schemeClr val="tx1"/>
                              </a:solidFill>
                              <a:latin typeface="+mn-lt"/>
                              <a:cs typeface="Comic Sans MS"/>
                            </a:rPr>
                            <a:t>Hybrid Baryons</a:t>
                          </a:r>
                        </a:p>
                        <a:p>
                          <a:r>
                            <a:rPr lang="en-US" sz="1100" b="0" dirty="0">
                              <a:solidFill>
                                <a:schemeClr val="tx1"/>
                              </a:solidFill>
                              <a:latin typeface="+mn-lt"/>
                              <a:cs typeface="Comic Sans MS"/>
                            </a:rPr>
                            <a:t>E12-16-010</a:t>
                          </a:r>
                        </a:p>
                      </a:txBody>
                      <a:tcPr marL="73624" marR="73624" marT="34290" marB="34290">
                        <a:lnL w="12700" cap="flat" cmpd="sng" algn="ctr">
                          <a:solidFill>
                            <a:srgbClr val="00009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9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9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9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11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Search for hybrid baryons (qqqg) focusing on 0.05 GeV</a:t>
                          </a:r>
                          <a:r>
                            <a:rPr lang="en-US" sz="1100" b="0" baseline="300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2</a:t>
                          </a:r>
                          <a:r>
                            <a:rPr lang="en-US" sz="11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&lt; Q</a:t>
                          </a:r>
                          <a:r>
                            <a:rPr lang="en-US" sz="1100" b="0" baseline="300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2</a:t>
                          </a:r>
                          <a:r>
                            <a:rPr lang="en-US" sz="11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&lt; 2.0 GeV</a:t>
                          </a:r>
                          <a:r>
                            <a:rPr lang="en-US" sz="1100" b="0" baseline="300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2</a:t>
                          </a:r>
                          <a:r>
                            <a:rPr lang="en-US" sz="11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in mass range from 1.8 to 3 GeV in KΛ, Nππ, Nπ</a:t>
                          </a:r>
                          <a:r>
                            <a:rPr lang="en-US" sz="1100" b="0" baseline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    </a:t>
                          </a:r>
                        </a:p>
                        <a:p>
                          <a:pPr algn="just"/>
                          <a:r>
                            <a:rPr lang="en-US" sz="1100" b="0" i="1" baseline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(A. </a:t>
                          </a:r>
                          <a:r>
                            <a:rPr lang="en-US" sz="1100" b="0" i="1" baseline="0" dirty="0" err="1">
                              <a:solidFill>
                                <a:schemeClr val="tx1"/>
                              </a:solidFill>
                              <a:latin typeface="+mn-lt"/>
                            </a:rPr>
                            <a:t>D’Angelo</a:t>
                          </a:r>
                          <a:r>
                            <a:rPr lang="en-US" sz="1100" b="0" i="1" baseline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,  V. </a:t>
                          </a:r>
                          <a:r>
                            <a:rPr lang="en-US" sz="1100" b="0" i="1" baseline="0" dirty="0" err="1">
                              <a:solidFill>
                                <a:schemeClr val="tx1"/>
                              </a:solidFill>
                              <a:latin typeface="+mn-lt"/>
                            </a:rPr>
                            <a:t>Burkert</a:t>
                          </a:r>
                          <a:r>
                            <a:rPr lang="en-US" sz="1100" b="0" i="1" baseline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, D.S. Carman, V. </a:t>
                          </a:r>
                          <a:r>
                            <a:rPr lang="en-US" sz="1100" b="0" i="1" baseline="0" dirty="0" err="1">
                              <a:solidFill>
                                <a:schemeClr val="tx1"/>
                              </a:solidFill>
                              <a:latin typeface="+mn-lt"/>
                            </a:rPr>
                            <a:t>Mokeev</a:t>
                          </a:r>
                          <a:r>
                            <a:rPr lang="en-US" sz="1100" b="0" i="1" baseline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, R. </a:t>
                          </a:r>
                          <a:r>
                            <a:rPr lang="en-US" sz="1100" b="0" i="1" baseline="0" dirty="0" err="1">
                              <a:solidFill>
                                <a:schemeClr val="tx1"/>
                              </a:solidFill>
                              <a:latin typeface="+mn-lt"/>
                            </a:rPr>
                            <a:t>Gothe</a:t>
                          </a:r>
                          <a:r>
                            <a:rPr lang="en-US" sz="1100" b="0" i="1" baseline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)</a:t>
                          </a:r>
                          <a:endParaRPr lang="en-US" sz="1100" b="0" i="1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73624" marR="73624" marT="34290" marB="34290">
                        <a:lnL w="12700" cap="flat" cmpd="sng" algn="ctr">
                          <a:solidFill>
                            <a:srgbClr val="00009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9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9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9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608075">
                    <a:tc>
                      <a:txBody>
                        <a:bodyPr/>
                        <a:lstStyle/>
                        <a:p>
                          <a:r>
                            <a:rPr lang="en-US" sz="1100" b="1" dirty="0">
                              <a:solidFill>
                                <a:srgbClr val="000090"/>
                              </a:solidFill>
                              <a:latin typeface="+mn-lt"/>
                              <a:cs typeface="Comic Sans MS"/>
                            </a:rPr>
                            <a:t>KY </a:t>
                          </a:r>
                          <a:r>
                            <a:rPr lang="en-US" sz="1100" b="1" dirty="0" err="1">
                              <a:solidFill>
                                <a:srgbClr val="000090"/>
                              </a:solidFill>
                              <a:latin typeface="+mn-lt"/>
                              <a:cs typeface="Comic Sans MS"/>
                            </a:rPr>
                            <a:t>Electroproduction</a:t>
                          </a:r>
                          <a:endParaRPr lang="en-US" sz="1100" b="1" dirty="0">
                            <a:solidFill>
                              <a:srgbClr val="000090"/>
                            </a:solidFill>
                            <a:latin typeface="+mn-lt"/>
                            <a:cs typeface="Comic Sans MS"/>
                          </a:endParaRPr>
                        </a:p>
                        <a:p>
                          <a:r>
                            <a:rPr lang="en-US" sz="1100" dirty="0">
                              <a:solidFill>
                                <a:srgbClr val="000090"/>
                              </a:solidFill>
                              <a:latin typeface="+mn-lt"/>
                              <a:cs typeface="Comic Sans MS"/>
                            </a:rPr>
                            <a:t>E12-16-010A</a:t>
                          </a:r>
                        </a:p>
                      </a:txBody>
                      <a:tcPr marL="73624" marR="73624" marT="34290" marB="34290">
                        <a:lnL w="12700" cap="flat" cmpd="sng" algn="ctr">
                          <a:solidFill>
                            <a:srgbClr val="00009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9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9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9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Arial"/>
                            <a:buNone/>
                          </a:pPr>
                          <a:r>
                            <a:rPr lang="en-US" sz="1100" b="0" dirty="0">
                              <a:solidFill>
                                <a:srgbClr val="000090"/>
                              </a:solidFill>
                              <a:latin typeface="+mn-lt"/>
                            </a:rPr>
                            <a:t>Study N* structure for states that couple to KY through measurements of cross sections and polarization</a:t>
                          </a:r>
                          <a:r>
                            <a:rPr lang="en-US" sz="1100" b="0" baseline="0" dirty="0">
                              <a:solidFill>
                                <a:srgbClr val="000090"/>
                              </a:solidFill>
                              <a:latin typeface="+mn-lt"/>
                            </a:rPr>
                            <a:t> </a:t>
                          </a:r>
                          <a:r>
                            <a:rPr lang="en-US" sz="1100" b="0" dirty="0">
                              <a:solidFill>
                                <a:srgbClr val="000090"/>
                              </a:solidFill>
                              <a:latin typeface="+mn-lt"/>
                            </a:rPr>
                            <a:t>observables that will</a:t>
                          </a:r>
                          <a:r>
                            <a:rPr lang="en-US" sz="1100" b="0" baseline="0" dirty="0">
                              <a:solidFill>
                                <a:srgbClr val="000090"/>
                              </a:solidFill>
                              <a:latin typeface="+mn-lt"/>
                            </a:rPr>
                            <a:t> </a:t>
                          </a:r>
                          <a:r>
                            <a:rPr lang="en-US" sz="1100" b="0" dirty="0">
                              <a:solidFill>
                                <a:srgbClr val="000090"/>
                              </a:solidFill>
                              <a:latin typeface="+mn-lt"/>
                            </a:rPr>
                            <a:t>yield Q</a:t>
                          </a:r>
                          <a:r>
                            <a:rPr lang="en-US" sz="1100" b="0" baseline="30000" dirty="0">
                              <a:solidFill>
                                <a:srgbClr val="000090"/>
                              </a:solidFill>
                              <a:latin typeface="+mn-lt"/>
                            </a:rPr>
                            <a:t>2 </a:t>
                          </a:r>
                          <a:r>
                            <a:rPr lang="en-US" sz="1100" b="0" dirty="0">
                              <a:solidFill>
                                <a:srgbClr val="000090"/>
                              </a:solidFill>
                              <a:latin typeface="+mn-lt"/>
                            </a:rPr>
                            <a:t>evolution of electrocoupling amplitudes    </a:t>
                          </a:r>
                        </a:p>
                        <a:p>
                          <a:pPr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Arial"/>
                            <a:buNone/>
                          </a:pPr>
                          <a:r>
                            <a:rPr lang="en-US" sz="1100" b="0" i="1" dirty="0">
                              <a:solidFill>
                                <a:srgbClr val="000090"/>
                              </a:solidFill>
                              <a:latin typeface="+mn-lt"/>
                            </a:rPr>
                            <a:t>(D.S. Carman, </a:t>
                          </a:r>
                          <a:r>
                            <a:rPr lang="en-US" sz="1100" b="0" i="1" baseline="0" dirty="0">
                              <a:solidFill>
                                <a:srgbClr val="000090"/>
                              </a:solidFill>
                              <a:latin typeface="+mn-lt"/>
                            </a:rPr>
                            <a:t>V. </a:t>
                          </a:r>
                          <a:r>
                            <a:rPr lang="en-US" sz="1100" b="0" i="1" baseline="0" dirty="0" err="1">
                              <a:solidFill>
                                <a:srgbClr val="000090"/>
                              </a:solidFill>
                              <a:latin typeface="+mn-lt"/>
                            </a:rPr>
                            <a:t>Mokeev</a:t>
                          </a:r>
                          <a:r>
                            <a:rPr lang="en-US" sz="1100" b="0" i="1" baseline="0" dirty="0">
                              <a:solidFill>
                                <a:srgbClr val="000090"/>
                              </a:solidFill>
                              <a:latin typeface="+mn-lt"/>
                            </a:rPr>
                            <a:t>, R. </a:t>
                          </a:r>
                          <a:r>
                            <a:rPr lang="en-US" sz="1100" b="0" i="1" baseline="0" dirty="0" err="1">
                              <a:solidFill>
                                <a:srgbClr val="000090"/>
                              </a:solidFill>
                              <a:latin typeface="+mn-lt"/>
                            </a:rPr>
                            <a:t>Gothe</a:t>
                          </a:r>
                          <a:r>
                            <a:rPr lang="en-US" sz="1100" b="0" i="1" dirty="0">
                              <a:solidFill>
                                <a:srgbClr val="000090"/>
                              </a:solidFill>
                              <a:latin typeface="+mn-lt"/>
                            </a:rPr>
                            <a:t>)</a:t>
                          </a:r>
                        </a:p>
                      </a:txBody>
                      <a:tcPr marL="73624" marR="73624" marT="34290" marB="34290">
                        <a:lnL w="12700" cap="flat" cmpd="sng" algn="ctr">
                          <a:solidFill>
                            <a:srgbClr val="00009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9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9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9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18729">
                    <a:tc>
                      <a:txBody>
                        <a:bodyPr/>
                        <a:lstStyle/>
                        <a:p>
                          <a:r>
                            <a:rPr lang="en-US" sz="1100" b="1" dirty="0">
                              <a:solidFill>
                                <a:srgbClr val="800000"/>
                              </a:solidFill>
                              <a:latin typeface="+mn-lt"/>
                              <a:cs typeface="Comic Sans MS"/>
                            </a:rPr>
                            <a:t>DVCS</a:t>
                          </a:r>
                        </a:p>
                        <a:p>
                          <a:r>
                            <a:rPr lang="en-US" sz="1100" dirty="0">
                              <a:solidFill>
                                <a:srgbClr val="800000"/>
                              </a:solidFill>
                              <a:latin typeface="+mn-lt"/>
                              <a:cs typeface="Comic Sans MS"/>
                            </a:rPr>
                            <a:t>E12-16-010B</a:t>
                          </a:r>
                        </a:p>
                      </a:txBody>
                      <a:tcPr marL="73624" marR="73624" marT="34290" marB="34290">
                        <a:lnL w="12700" cap="flat" cmpd="sng" algn="ctr">
                          <a:solidFill>
                            <a:srgbClr val="00009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9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9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9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  <a:buFont typeface="Arial"/>
                            <a:buNone/>
                          </a:pPr>
                          <a:r>
                            <a:rPr lang="en-US" sz="1100" b="0" dirty="0">
                              <a:solidFill>
                                <a:srgbClr val="800000"/>
                              </a:solidFill>
                              <a:latin typeface="+mn-lt"/>
                            </a:rPr>
                            <a:t>Access GPDs H, E,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̃"/>
                                  <m:ctrlPr>
                                    <a:rPr lang="en-US" sz="1100" b="0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100" b="0" i="0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</m:acc>
                            </m:oMath>
                          </a14:m>
                          <a:r>
                            <a:rPr lang="en-US" sz="1100" b="0" dirty="0">
                              <a:solidFill>
                                <a:srgbClr val="800000"/>
                              </a:solidFill>
                              <a:latin typeface="+mn-lt"/>
                            </a:rPr>
                            <a:t>, 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̃"/>
                                  <m:ctrlPr>
                                    <a:rPr lang="en-US" sz="1100" b="0" i="1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100" b="0" i="0" smtClean="0">
                                      <a:solidFill>
                                        <a:srgbClr val="8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</m:e>
                              </m:acc>
                            </m:oMath>
                          </a14:m>
                          <a:r>
                            <a:rPr lang="en-US" sz="1100" b="0" i="0" dirty="0">
                              <a:solidFill>
                                <a:srgbClr val="800000"/>
                              </a:solidFill>
                              <a:latin typeface="+mn-lt"/>
                            </a:rPr>
                            <a:t> </a:t>
                          </a:r>
                          <a:r>
                            <a:rPr lang="en-US" sz="1100" b="0" dirty="0">
                              <a:solidFill>
                                <a:srgbClr val="800000"/>
                              </a:solidFill>
                              <a:latin typeface="+mn-lt"/>
                            </a:rPr>
                            <a:t>using DVCS process ep </a:t>
                          </a:r>
                          <a14:m>
                            <m:oMath xmlns:m="http://schemas.openxmlformats.org/officeDocument/2006/math">
                              <m:r>
                                <a:rPr lang="en-US" sz="1100" b="0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sz="1100" b="0" dirty="0">
                              <a:solidFill>
                                <a:srgbClr val="800000"/>
                              </a:solidFill>
                              <a:latin typeface="+mn-lt"/>
                              <a:sym typeface="Wingdings"/>
                            </a:rPr>
                            <a:t> ep</a:t>
                          </a:r>
                          <a:r>
                            <a:rPr lang="en-US" sz="1100" b="0" dirty="0">
                              <a:solidFill>
                                <a:srgbClr val="800000"/>
                              </a:solidFill>
                              <a:latin typeface="Symbol" charset="2"/>
                              <a:cs typeface="Symbol" charset="2"/>
                              <a:sym typeface="Wingdings"/>
                            </a:rPr>
                            <a:t>g</a:t>
                          </a:r>
                          <a:r>
                            <a:rPr lang="en-US" sz="1100" b="0" dirty="0">
                              <a:solidFill>
                                <a:srgbClr val="800000"/>
                              </a:solidFill>
                              <a:latin typeface="+mn-lt"/>
                              <a:sym typeface="Wingdings"/>
                            </a:rPr>
                            <a:t> and the DVMP process ep </a:t>
                          </a:r>
                          <a14:m>
                            <m:oMath xmlns:m="http://schemas.openxmlformats.org/officeDocument/2006/math">
                              <m:r>
                                <a:rPr lang="en-US" sz="1100" b="0" i="1" smtClean="0">
                                  <a:solidFill>
                                    <a:srgbClr val="8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/>
                                </a:rPr>
                                <m:t>→</m:t>
                              </m:r>
                            </m:oMath>
                          </a14:m>
                          <a:r>
                            <a:rPr lang="en-US" sz="1100" b="0" dirty="0">
                              <a:solidFill>
                                <a:srgbClr val="800000"/>
                              </a:solidFill>
                              <a:latin typeface="+mn-lt"/>
                              <a:sym typeface="Wingdings"/>
                            </a:rPr>
                            <a:t> ep</a:t>
                          </a:r>
                          <a:r>
                            <a:rPr lang="en-US" sz="1100" b="0" dirty="0">
                              <a:solidFill>
                                <a:srgbClr val="800000"/>
                              </a:solidFill>
                              <a:latin typeface="Symbol" charset="2"/>
                              <a:cs typeface="Symbol" charset="2"/>
                              <a:sym typeface="Wingdings"/>
                            </a:rPr>
                            <a:t>p</a:t>
                          </a:r>
                          <a:r>
                            <a:rPr lang="en-US" sz="1100" b="0" baseline="30000" dirty="0">
                              <a:solidFill>
                                <a:srgbClr val="800000"/>
                              </a:solidFill>
                              <a:latin typeface="+mn-lt"/>
                              <a:sym typeface="Wingdings"/>
                            </a:rPr>
                            <a:t>0</a:t>
                          </a:r>
                          <a:r>
                            <a:rPr lang="en-US" sz="1100" b="0" baseline="0" dirty="0">
                              <a:solidFill>
                                <a:srgbClr val="800000"/>
                              </a:solidFill>
                              <a:latin typeface="+mn-lt"/>
                              <a:sym typeface="Wingdings"/>
                            </a:rPr>
                            <a:t>    </a:t>
                          </a:r>
                        </a:p>
                        <a:p>
                          <a:pPr>
                            <a:spcAft>
                              <a:spcPts val="0"/>
                            </a:spcAft>
                            <a:buFont typeface="Arial"/>
                            <a:buNone/>
                          </a:pPr>
                          <a:r>
                            <a:rPr lang="en-US" sz="1100" b="0" i="1" baseline="0" dirty="0">
                              <a:solidFill>
                                <a:srgbClr val="800000"/>
                              </a:solidFill>
                              <a:latin typeface="+mn-lt"/>
                              <a:sym typeface="Wingdings"/>
                            </a:rPr>
                            <a:t>(</a:t>
                          </a:r>
                          <a:r>
                            <a:rPr lang="en-US" sz="1100" b="0" i="1" baseline="0" dirty="0" err="1">
                              <a:solidFill>
                                <a:srgbClr val="800000"/>
                              </a:solidFill>
                              <a:latin typeface="+mn-lt"/>
                              <a:sym typeface="Wingdings"/>
                            </a:rPr>
                            <a:t>L.Elouadrhiri</a:t>
                          </a:r>
                          <a:r>
                            <a:rPr lang="en-US" sz="1100" b="0" i="1" baseline="0" dirty="0">
                              <a:solidFill>
                                <a:srgbClr val="800000"/>
                              </a:solidFill>
                              <a:latin typeface="+mn-lt"/>
                              <a:sym typeface="Wingdings"/>
                            </a:rPr>
                            <a:t>, F.X. </a:t>
                          </a:r>
                          <a:r>
                            <a:rPr lang="en-US" sz="1100" b="0" i="1" baseline="0" dirty="0" err="1">
                              <a:solidFill>
                                <a:srgbClr val="800000"/>
                              </a:solidFill>
                              <a:latin typeface="+mn-lt"/>
                              <a:sym typeface="Wingdings"/>
                            </a:rPr>
                            <a:t>Girod</a:t>
                          </a:r>
                          <a:r>
                            <a:rPr lang="en-US" sz="1100" b="0" i="1" baseline="0" dirty="0">
                              <a:solidFill>
                                <a:srgbClr val="800000"/>
                              </a:solidFill>
                              <a:latin typeface="+mn-lt"/>
                              <a:sym typeface="Wingdings"/>
                            </a:rPr>
                            <a:t>)</a:t>
                          </a:r>
                          <a:endParaRPr lang="en-US" sz="1100" b="0" i="1" baseline="30000" dirty="0">
                            <a:solidFill>
                              <a:srgbClr val="800000"/>
                            </a:solidFill>
                            <a:latin typeface="+mn-lt"/>
                          </a:endParaRPr>
                        </a:p>
                      </a:txBody>
                      <a:tcPr marL="73624" marR="73624" marT="34290" marB="34290">
                        <a:lnL w="12700" cap="flat" cmpd="sng" algn="ctr">
                          <a:solidFill>
                            <a:srgbClr val="00009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9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9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9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557372">
                    <a:tc>
                      <a:txBody>
                        <a:bodyPr/>
                        <a:lstStyle/>
                        <a:p>
                          <a:r>
                            <a:rPr lang="en-US" sz="1100" b="1" dirty="0">
                              <a:solidFill>
                                <a:srgbClr val="0070C0"/>
                              </a:solidFill>
                              <a:latin typeface="+mn-lt"/>
                              <a:cs typeface="Comic Sans MS"/>
                            </a:rPr>
                            <a:t>SIDIS</a:t>
                          </a:r>
                        </a:p>
                        <a:p>
                          <a:pPr marL="0" marR="0" lvl="0" indent="0" algn="l" defTabSz="46605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100" dirty="0">
                              <a:solidFill>
                                <a:srgbClr val="0070C0"/>
                              </a:solidFill>
                              <a:latin typeface="+mn-lt"/>
                              <a:cs typeface="Comic Sans MS"/>
                            </a:rPr>
                            <a:t>E12-16-010C</a:t>
                          </a:r>
                        </a:p>
                      </a:txBody>
                      <a:tcPr marL="73624" marR="73624" marT="34290" marB="34290">
                        <a:lnL w="12700" cap="flat" cmpd="sng" algn="ctr">
                          <a:solidFill>
                            <a:srgbClr val="00009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9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9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9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kern="1200" dirty="0">
                              <a:solidFill>
                                <a:srgbClr val="0070C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Measure the proton structure functions in the deep-inelastic scattering by Rosenbluth separation performed combining RG-K and RG-A data on semi-inclusive electro-production of hadrons.</a:t>
                          </a:r>
                          <a:endParaRPr lang="en-US" sz="1100" kern="1200" noProof="0" dirty="0">
                            <a:solidFill>
                              <a:srgbClr val="0070C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r>
                            <a:rPr lang="en-US" sz="1100" kern="1200" noProof="0" dirty="0">
                              <a:solidFill>
                                <a:srgbClr val="0070C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(</a:t>
                          </a:r>
                          <a:r>
                            <a:rPr lang="en-US" sz="1100" i="1" kern="1200" noProof="0" dirty="0">
                              <a:solidFill>
                                <a:srgbClr val="0070C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T. </a:t>
                          </a:r>
                          <a:r>
                            <a:rPr lang="en-US" sz="1100" i="1" dirty="0">
                              <a:solidFill>
                                <a:srgbClr val="0070C0"/>
                              </a:solidFill>
                              <a:latin typeface="+mn-lt"/>
                            </a:rPr>
                            <a:t>Hayward, </a:t>
                          </a:r>
                          <a:r>
                            <a:rPr lang="en-US" sz="1100" i="1" dirty="0" err="1">
                              <a:solidFill>
                                <a:srgbClr val="0070C0"/>
                              </a:solidFill>
                              <a:latin typeface="+mn-lt"/>
                            </a:rPr>
                            <a:t>Harut</a:t>
                          </a:r>
                          <a:r>
                            <a:rPr lang="en-US" sz="1100" i="1" dirty="0">
                              <a:solidFill>
                                <a:srgbClr val="0070C0"/>
                              </a:solidFill>
                              <a:latin typeface="+mn-lt"/>
                            </a:rPr>
                            <a:t> Avakian</a:t>
                          </a:r>
                          <a:r>
                            <a:rPr lang="en-US" sz="1100" dirty="0">
                              <a:solidFill>
                                <a:srgbClr val="0070C0"/>
                              </a:solidFill>
                              <a:latin typeface="+mn-lt"/>
                            </a:rPr>
                            <a:t>)</a:t>
                          </a:r>
                          <a:endParaRPr lang="en-US" sz="1100" kern="1200" noProof="0" dirty="0">
                            <a:solidFill>
                              <a:srgbClr val="0070C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73624" marR="73624" marT="34290" marB="34290">
                        <a:lnL w="12700" cap="flat" cmpd="sng" algn="ctr">
                          <a:solidFill>
                            <a:srgbClr val="00009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9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9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9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1825821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9810465"/>
                  </p:ext>
                </p:extLst>
              </p:nvPr>
            </p:nvGraphicFramePr>
            <p:xfrm>
              <a:off x="107504" y="981392"/>
              <a:ext cx="8928991" cy="210854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5618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27280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510238">
                    <a:tc>
                      <a:txBody>
                        <a:bodyPr/>
                        <a:lstStyle/>
                        <a:p>
                          <a:r>
                            <a:rPr lang="en-US" sz="1100" b="1" dirty="0">
                              <a:solidFill>
                                <a:schemeClr val="tx1"/>
                              </a:solidFill>
                              <a:latin typeface="+mn-lt"/>
                              <a:cs typeface="Comic Sans MS"/>
                            </a:rPr>
                            <a:t>Hybrid Baryons</a:t>
                          </a:r>
                        </a:p>
                        <a:p>
                          <a:r>
                            <a:rPr lang="en-US" sz="1100" b="0" dirty="0">
                              <a:solidFill>
                                <a:schemeClr val="tx1"/>
                              </a:solidFill>
                              <a:latin typeface="+mn-lt"/>
                              <a:cs typeface="Comic Sans MS"/>
                            </a:rPr>
                            <a:t>E12-16-010</a:t>
                          </a:r>
                        </a:p>
                      </a:txBody>
                      <a:tcPr marL="73624" marR="73624" marT="34290" marB="34290">
                        <a:lnL w="12700" cap="flat" cmpd="sng" algn="ctr">
                          <a:solidFill>
                            <a:srgbClr val="00009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9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9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9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11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Search for hybrid baryons (qqqg) focusing on 0.05 GeV</a:t>
                          </a:r>
                          <a:r>
                            <a:rPr lang="en-US" sz="1100" b="0" baseline="300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2</a:t>
                          </a:r>
                          <a:r>
                            <a:rPr lang="en-US" sz="11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&lt; Q</a:t>
                          </a:r>
                          <a:r>
                            <a:rPr lang="en-US" sz="1100" b="0" baseline="300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2</a:t>
                          </a:r>
                          <a:r>
                            <a:rPr lang="en-US" sz="11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&lt; 2.0 GeV</a:t>
                          </a:r>
                          <a:r>
                            <a:rPr lang="en-US" sz="1100" b="0" baseline="3000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2</a:t>
                          </a:r>
                          <a:r>
                            <a:rPr lang="en-US" sz="1100" b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in mass range from 1.8 to 3 GeV in KΛ, Nππ, Nπ</a:t>
                          </a:r>
                          <a:r>
                            <a:rPr lang="en-US" sz="1100" b="0" baseline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     </a:t>
                          </a:r>
                        </a:p>
                        <a:p>
                          <a:pPr algn="just"/>
                          <a:r>
                            <a:rPr lang="en-US" sz="1100" b="0" i="1" baseline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(A. </a:t>
                          </a:r>
                          <a:r>
                            <a:rPr lang="en-US" sz="1100" b="0" i="1" baseline="0" dirty="0" err="1">
                              <a:solidFill>
                                <a:schemeClr val="tx1"/>
                              </a:solidFill>
                              <a:latin typeface="+mn-lt"/>
                            </a:rPr>
                            <a:t>D’Angelo</a:t>
                          </a:r>
                          <a:r>
                            <a:rPr lang="en-US" sz="1100" b="0" i="1" baseline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,  V. </a:t>
                          </a:r>
                          <a:r>
                            <a:rPr lang="en-US" sz="1100" b="0" i="1" baseline="0" dirty="0" err="1">
                              <a:solidFill>
                                <a:schemeClr val="tx1"/>
                              </a:solidFill>
                              <a:latin typeface="+mn-lt"/>
                            </a:rPr>
                            <a:t>Burkert</a:t>
                          </a:r>
                          <a:r>
                            <a:rPr lang="en-US" sz="1100" b="0" i="1" baseline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, D.S. Carman, V. </a:t>
                          </a:r>
                          <a:r>
                            <a:rPr lang="en-US" sz="1100" b="0" i="1" baseline="0" dirty="0" err="1">
                              <a:solidFill>
                                <a:schemeClr val="tx1"/>
                              </a:solidFill>
                              <a:latin typeface="+mn-lt"/>
                            </a:rPr>
                            <a:t>Mokeev</a:t>
                          </a:r>
                          <a:r>
                            <a:rPr lang="en-US" sz="1100" b="0" i="1" baseline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, R. </a:t>
                          </a:r>
                          <a:r>
                            <a:rPr lang="en-US" sz="1100" b="0" i="1" baseline="0" dirty="0" err="1">
                              <a:solidFill>
                                <a:schemeClr val="tx1"/>
                              </a:solidFill>
                              <a:latin typeface="+mn-lt"/>
                            </a:rPr>
                            <a:t>Gothe</a:t>
                          </a:r>
                          <a:r>
                            <a:rPr lang="en-US" sz="1100" b="0" i="1" baseline="0" dirty="0">
                              <a:solidFill>
                                <a:schemeClr val="tx1"/>
                              </a:solidFill>
                              <a:latin typeface="+mn-lt"/>
                            </a:rPr>
                            <a:t>)</a:t>
                          </a:r>
                          <a:endParaRPr lang="en-US" sz="1100" b="0" i="1" dirty="0">
                            <a:solidFill>
                              <a:schemeClr val="tx1"/>
                            </a:solidFill>
                            <a:latin typeface="+mn-lt"/>
                          </a:endParaRPr>
                        </a:p>
                      </a:txBody>
                      <a:tcPr marL="73624" marR="73624" marT="34290" marB="34290">
                        <a:lnL w="12700" cap="flat" cmpd="sng" algn="ctr">
                          <a:solidFill>
                            <a:srgbClr val="00009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9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9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9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608075">
                    <a:tc>
                      <a:txBody>
                        <a:bodyPr/>
                        <a:lstStyle/>
                        <a:p>
                          <a:r>
                            <a:rPr lang="en-US" sz="1100" b="1" dirty="0">
                              <a:solidFill>
                                <a:srgbClr val="000090"/>
                              </a:solidFill>
                              <a:latin typeface="+mn-lt"/>
                              <a:cs typeface="Comic Sans MS"/>
                            </a:rPr>
                            <a:t>KY </a:t>
                          </a:r>
                          <a:r>
                            <a:rPr lang="en-US" sz="1100" b="1" dirty="0" err="1">
                              <a:solidFill>
                                <a:srgbClr val="000090"/>
                              </a:solidFill>
                              <a:latin typeface="+mn-lt"/>
                              <a:cs typeface="Comic Sans MS"/>
                            </a:rPr>
                            <a:t>Electroproduction</a:t>
                          </a:r>
                          <a:endParaRPr lang="en-US" sz="1100" b="1" dirty="0">
                            <a:solidFill>
                              <a:srgbClr val="000090"/>
                            </a:solidFill>
                            <a:latin typeface="+mn-lt"/>
                            <a:cs typeface="Comic Sans MS"/>
                          </a:endParaRPr>
                        </a:p>
                        <a:p>
                          <a:r>
                            <a:rPr lang="en-US" sz="1100" dirty="0">
                              <a:solidFill>
                                <a:srgbClr val="000090"/>
                              </a:solidFill>
                              <a:latin typeface="+mn-lt"/>
                              <a:cs typeface="Comic Sans MS"/>
                            </a:rPr>
                            <a:t>E12-16-010A</a:t>
                          </a:r>
                        </a:p>
                      </a:txBody>
                      <a:tcPr marL="73624" marR="73624" marT="34290" marB="34290">
                        <a:lnL w="12700" cap="flat" cmpd="sng" algn="ctr">
                          <a:solidFill>
                            <a:srgbClr val="00009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9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9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9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Arial"/>
                            <a:buNone/>
                          </a:pPr>
                          <a:r>
                            <a:rPr lang="en-US" sz="1100" b="0" dirty="0">
                              <a:solidFill>
                                <a:srgbClr val="000090"/>
                              </a:solidFill>
                              <a:latin typeface="+mn-lt"/>
                            </a:rPr>
                            <a:t>Study N* structure for states that couple to KY through measurements of cross sections and polarization</a:t>
                          </a:r>
                          <a:r>
                            <a:rPr lang="en-US" sz="1100" b="0" baseline="0" dirty="0">
                              <a:solidFill>
                                <a:srgbClr val="000090"/>
                              </a:solidFill>
                              <a:latin typeface="+mn-lt"/>
                            </a:rPr>
                            <a:t> </a:t>
                          </a:r>
                          <a:r>
                            <a:rPr lang="en-US" sz="1100" b="0" dirty="0">
                              <a:solidFill>
                                <a:srgbClr val="000090"/>
                              </a:solidFill>
                              <a:latin typeface="+mn-lt"/>
                            </a:rPr>
                            <a:t>observables that will</a:t>
                          </a:r>
                          <a:r>
                            <a:rPr lang="en-US" sz="1100" b="0" baseline="0" dirty="0">
                              <a:solidFill>
                                <a:srgbClr val="000090"/>
                              </a:solidFill>
                              <a:latin typeface="+mn-lt"/>
                            </a:rPr>
                            <a:t> </a:t>
                          </a:r>
                          <a:r>
                            <a:rPr lang="en-US" sz="1100" b="0" dirty="0">
                              <a:solidFill>
                                <a:srgbClr val="000090"/>
                              </a:solidFill>
                              <a:latin typeface="+mn-lt"/>
                            </a:rPr>
                            <a:t>yield Q</a:t>
                          </a:r>
                          <a:r>
                            <a:rPr lang="en-US" sz="1100" b="0" baseline="30000" dirty="0">
                              <a:solidFill>
                                <a:srgbClr val="000090"/>
                              </a:solidFill>
                              <a:latin typeface="+mn-lt"/>
                            </a:rPr>
                            <a:t>2 </a:t>
                          </a:r>
                          <a:r>
                            <a:rPr lang="en-US" sz="1100" b="0" dirty="0">
                              <a:solidFill>
                                <a:srgbClr val="000090"/>
                              </a:solidFill>
                              <a:latin typeface="+mn-lt"/>
                            </a:rPr>
                            <a:t>evolution of electrocoupling amplitudes    </a:t>
                          </a:r>
                        </a:p>
                        <a:p>
                          <a:pPr algn="just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Font typeface="Arial"/>
                            <a:buNone/>
                          </a:pPr>
                          <a:r>
                            <a:rPr lang="en-US" sz="1100" b="0" i="1" dirty="0">
                              <a:solidFill>
                                <a:srgbClr val="000090"/>
                              </a:solidFill>
                              <a:latin typeface="+mn-lt"/>
                            </a:rPr>
                            <a:t>(D.S. Carman, </a:t>
                          </a:r>
                          <a:r>
                            <a:rPr lang="en-US" sz="1100" b="0" i="1" baseline="0" dirty="0">
                              <a:solidFill>
                                <a:srgbClr val="000090"/>
                              </a:solidFill>
                              <a:latin typeface="+mn-lt"/>
                            </a:rPr>
                            <a:t>V. </a:t>
                          </a:r>
                          <a:r>
                            <a:rPr lang="en-US" sz="1100" b="0" i="1" baseline="0" dirty="0" err="1">
                              <a:solidFill>
                                <a:srgbClr val="000090"/>
                              </a:solidFill>
                              <a:latin typeface="+mn-lt"/>
                            </a:rPr>
                            <a:t>Mokeev</a:t>
                          </a:r>
                          <a:r>
                            <a:rPr lang="en-US" sz="1100" b="0" i="1" baseline="0" dirty="0">
                              <a:solidFill>
                                <a:srgbClr val="000090"/>
                              </a:solidFill>
                              <a:latin typeface="+mn-lt"/>
                            </a:rPr>
                            <a:t>, R. </a:t>
                          </a:r>
                          <a:r>
                            <a:rPr lang="en-US" sz="1100" b="0" i="1" baseline="0" dirty="0" err="1">
                              <a:solidFill>
                                <a:srgbClr val="000090"/>
                              </a:solidFill>
                              <a:latin typeface="+mn-lt"/>
                            </a:rPr>
                            <a:t>Gothe</a:t>
                          </a:r>
                          <a:r>
                            <a:rPr lang="en-US" sz="1100" b="0" i="1" dirty="0">
                              <a:solidFill>
                                <a:srgbClr val="000090"/>
                              </a:solidFill>
                              <a:latin typeface="+mn-lt"/>
                            </a:rPr>
                            <a:t>)</a:t>
                          </a:r>
                        </a:p>
                      </a:txBody>
                      <a:tcPr marL="73624" marR="73624" marT="34290" marB="34290">
                        <a:lnL w="12700" cap="flat" cmpd="sng" algn="ctr">
                          <a:solidFill>
                            <a:srgbClr val="00009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9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9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9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18729">
                    <a:tc>
                      <a:txBody>
                        <a:bodyPr/>
                        <a:lstStyle/>
                        <a:p>
                          <a:r>
                            <a:rPr lang="en-US" sz="1100" b="1" dirty="0">
                              <a:solidFill>
                                <a:srgbClr val="800000"/>
                              </a:solidFill>
                              <a:latin typeface="+mn-lt"/>
                              <a:cs typeface="Comic Sans MS"/>
                            </a:rPr>
                            <a:t>DVCS</a:t>
                          </a:r>
                        </a:p>
                        <a:p>
                          <a:r>
                            <a:rPr lang="en-US" sz="1100" dirty="0">
                              <a:solidFill>
                                <a:srgbClr val="800000"/>
                              </a:solidFill>
                              <a:latin typeface="+mn-lt"/>
                              <a:cs typeface="Comic Sans MS"/>
                            </a:rPr>
                            <a:t>E12-16-010B</a:t>
                          </a:r>
                        </a:p>
                      </a:txBody>
                      <a:tcPr marL="73624" marR="73624" marT="34290" marB="34290">
                        <a:lnL w="12700" cap="flat" cmpd="sng" algn="ctr">
                          <a:solidFill>
                            <a:srgbClr val="00009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9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9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9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73624" marR="73624" marT="34290" marB="34290">
                        <a:lnL w="12700" cap="flat" cmpd="sng" algn="ctr">
                          <a:solidFill>
                            <a:srgbClr val="00009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9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9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9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3037" t="-272727" r="-175" b="-1484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571500">
                    <a:tc>
                      <a:txBody>
                        <a:bodyPr/>
                        <a:lstStyle/>
                        <a:p>
                          <a:r>
                            <a:rPr lang="en-US" sz="1100" b="1" dirty="0">
                              <a:solidFill>
                                <a:srgbClr val="0070C0"/>
                              </a:solidFill>
                              <a:latin typeface="+mn-lt"/>
                              <a:cs typeface="Comic Sans MS"/>
                            </a:rPr>
                            <a:t>SIDIS</a:t>
                          </a:r>
                        </a:p>
                        <a:p>
                          <a:pPr marL="0" marR="0" lvl="0" indent="0" algn="l" defTabSz="466052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100" dirty="0">
                              <a:solidFill>
                                <a:srgbClr val="0070C0"/>
                              </a:solidFill>
                              <a:latin typeface="+mn-lt"/>
                              <a:cs typeface="Comic Sans MS"/>
                            </a:rPr>
                            <a:t>E12-16-010C</a:t>
                          </a:r>
                        </a:p>
                      </a:txBody>
                      <a:tcPr marL="73624" marR="73624" marT="34290" marB="34290">
                        <a:lnL w="12700" cap="flat" cmpd="sng" algn="ctr">
                          <a:solidFill>
                            <a:srgbClr val="00009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9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9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9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100" kern="1200" dirty="0">
                              <a:solidFill>
                                <a:srgbClr val="0070C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Measure the proton structure functions in the deep-inelastic scattering by Rosenbluth separation performed combining RG-K and RG-A data on semi-inclusive electro-production of hadrons.</a:t>
                          </a:r>
                          <a:endParaRPr lang="en-US" sz="1100" kern="1200" noProof="0" dirty="0">
                            <a:solidFill>
                              <a:srgbClr val="0070C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r>
                            <a:rPr lang="en-US" sz="1100" kern="1200" noProof="0" dirty="0">
                              <a:solidFill>
                                <a:srgbClr val="0070C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(</a:t>
                          </a:r>
                          <a:r>
                            <a:rPr lang="en-US" sz="1100" i="1" kern="1200" noProof="0" dirty="0">
                              <a:solidFill>
                                <a:srgbClr val="0070C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T. </a:t>
                          </a:r>
                          <a:r>
                            <a:rPr lang="en-US" sz="1100" i="1" dirty="0">
                              <a:solidFill>
                                <a:srgbClr val="0070C0"/>
                              </a:solidFill>
                              <a:latin typeface="+mn-lt"/>
                            </a:rPr>
                            <a:t>Hayward, </a:t>
                          </a:r>
                          <a:r>
                            <a:rPr lang="en-US" sz="1100" i="1" dirty="0" err="1">
                              <a:solidFill>
                                <a:srgbClr val="0070C0"/>
                              </a:solidFill>
                              <a:latin typeface="+mn-lt"/>
                            </a:rPr>
                            <a:t>Harut</a:t>
                          </a:r>
                          <a:r>
                            <a:rPr lang="en-US" sz="1100" i="1" dirty="0">
                              <a:solidFill>
                                <a:srgbClr val="0070C0"/>
                              </a:solidFill>
                              <a:latin typeface="+mn-lt"/>
                            </a:rPr>
                            <a:t> Avakian</a:t>
                          </a:r>
                          <a:r>
                            <a:rPr lang="en-US" sz="1100" dirty="0">
                              <a:solidFill>
                                <a:srgbClr val="0070C0"/>
                              </a:solidFill>
                              <a:latin typeface="+mn-lt"/>
                            </a:rPr>
                            <a:t>)</a:t>
                          </a:r>
                          <a:endParaRPr lang="en-US" sz="1100" kern="1200" noProof="0" dirty="0">
                            <a:solidFill>
                              <a:srgbClr val="0070C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73624" marR="73624" marT="34290" marB="34290">
                        <a:lnL w="12700" cap="flat" cmpd="sng" algn="ctr">
                          <a:solidFill>
                            <a:srgbClr val="00009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9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9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9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18258216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7143422"/>
              </p:ext>
            </p:extLst>
          </p:nvPr>
        </p:nvGraphicFramePr>
        <p:xfrm>
          <a:off x="107504" y="3265194"/>
          <a:ext cx="2502076" cy="133623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5020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9983">
                <a:tc>
                  <a:txBody>
                    <a:bodyPr/>
                    <a:lstStyle/>
                    <a:p>
                      <a:pPr algn="ctr"/>
                      <a:r>
                        <a:rPr lang="en-US" sz="1400" b="0" baseline="0" dirty="0">
                          <a:solidFill>
                            <a:srgbClr val="800000"/>
                          </a:solidFill>
                          <a:latin typeface="+mn-lt"/>
                          <a:cs typeface="Comic Sans MS"/>
                        </a:rPr>
                        <a:t>100 days </a:t>
                      </a:r>
                    </a:p>
                    <a:p>
                      <a:pPr algn="ctr"/>
                      <a:r>
                        <a:rPr lang="en-US" sz="1200" b="0" baseline="0" dirty="0">
                          <a:solidFill>
                            <a:srgbClr val="800000"/>
                          </a:solidFill>
                          <a:latin typeface="+mn-lt"/>
                          <a:cs typeface="Comic Sans MS"/>
                        </a:rPr>
                        <a:t>approved by PAC 44 and </a:t>
                      </a:r>
                    </a:p>
                    <a:p>
                      <a:pPr algn="ctr"/>
                      <a:r>
                        <a:rPr lang="en-US" sz="1200" b="0" baseline="0" dirty="0">
                          <a:solidFill>
                            <a:srgbClr val="800000"/>
                          </a:solidFill>
                          <a:latin typeface="+mn-lt"/>
                          <a:cs typeface="Comic Sans MS"/>
                        </a:rPr>
                        <a:t>confirmed by PAC 48 (Jeopardy) </a:t>
                      </a:r>
                      <a:endParaRPr lang="en-US" sz="1200" b="0" dirty="0">
                        <a:solidFill>
                          <a:srgbClr val="800000"/>
                        </a:solidFill>
                        <a:latin typeface="+mn-lt"/>
                        <a:cs typeface="Comic Sans MS"/>
                      </a:endParaRPr>
                    </a:p>
                  </a:txBody>
                  <a:tcPr marL="73624" marR="73624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265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0090"/>
                          </a:solidFill>
                        </a:rPr>
                        <a:t>E</a:t>
                      </a:r>
                      <a:r>
                        <a:rPr lang="en-US" sz="1400" baseline="-25000" dirty="0">
                          <a:solidFill>
                            <a:srgbClr val="000090"/>
                          </a:solidFill>
                        </a:rPr>
                        <a:t>b</a:t>
                      </a:r>
                      <a:r>
                        <a:rPr lang="en-US" sz="1400" dirty="0">
                          <a:solidFill>
                            <a:srgbClr val="000090"/>
                          </a:solidFill>
                        </a:rPr>
                        <a:t> = 6.6 GeV, 50 days – 3 passes</a:t>
                      </a:r>
                    </a:p>
                  </a:txBody>
                  <a:tcPr marL="73624" marR="73624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4265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0090"/>
                          </a:solidFill>
                        </a:rPr>
                        <a:t>E</a:t>
                      </a:r>
                      <a:r>
                        <a:rPr lang="en-US" sz="1400" baseline="-25000" dirty="0">
                          <a:solidFill>
                            <a:srgbClr val="000090"/>
                          </a:solidFill>
                        </a:rPr>
                        <a:t>b</a:t>
                      </a:r>
                      <a:r>
                        <a:rPr lang="en-US" sz="1400" dirty="0">
                          <a:solidFill>
                            <a:srgbClr val="000090"/>
                          </a:solidFill>
                        </a:rPr>
                        <a:t> = 8.8 GeV,</a:t>
                      </a:r>
                      <a:r>
                        <a:rPr lang="en-US" sz="1400" baseline="0" dirty="0">
                          <a:solidFill>
                            <a:srgbClr val="000090"/>
                          </a:solidFill>
                        </a:rPr>
                        <a:t> 50 days – 4 passes</a:t>
                      </a:r>
                      <a:endParaRPr lang="en-US" sz="1400" dirty="0">
                        <a:solidFill>
                          <a:srgbClr val="000090"/>
                        </a:solidFill>
                      </a:endParaRPr>
                    </a:p>
                  </a:txBody>
                  <a:tcPr marL="73624" marR="73624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38BDD-2A9B-A643-A699-54CA44B406CD}" type="slidenum">
              <a:rPr lang="en-US" smtClean="0"/>
              <a:pPr/>
              <a:t>3</a:t>
            </a:fld>
            <a:endParaRPr lang="en-US"/>
          </a:p>
        </p:txBody>
      </p:sp>
      <p:cxnSp>
        <p:nvCxnSpPr>
          <p:cNvPr id="15" name="Straight Connector 31"/>
          <p:cNvCxnSpPr>
            <a:cxnSpLocks/>
          </p:cNvCxnSpPr>
          <p:nvPr/>
        </p:nvCxnSpPr>
        <p:spPr>
          <a:xfrm>
            <a:off x="0" y="93774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CLAS Collaboration Meeting   -   Run Group K Status Update -  July 1st, 2026</a:t>
            </a:r>
            <a:endParaRPr lang="en-US" dirty="0"/>
          </a:p>
        </p:txBody>
      </p:sp>
      <p:graphicFrame>
        <p:nvGraphicFramePr>
          <p:cNvPr id="14" name="Tabel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290535"/>
              </p:ext>
            </p:extLst>
          </p:nvPr>
        </p:nvGraphicFramePr>
        <p:xfrm>
          <a:off x="2915816" y="3133585"/>
          <a:ext cx="6120679" cy="1599449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2133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073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7756">
                <a:tc gridSpan="2">
                  <a:txBody>
                    <a:bodyPr/>
                    <a:lstStyle/>
                    <a:p>
                      <a:pPr algn="ctr"/>
                      <a:r>
                        <a:rPr lang="it-IT" sz="1100" dirty="0"/>
                        <a:t>RUN CONDITIONS</a:t>
                      </a:r>
                    </a:p>
                  </a:txBody>
                  <a:tcPr marL="64843" marR="64843" marT="32421" marB="3242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noProof="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756">
                <a:tc>
                  <a:txBody>
                    <a:bodyPr/>
                    <a:lstStyle/>
                    <a:p>
                      <a:r>
                        <a:rPr lang="en-US" sz="1100" dirty="0"/>
                        <a:t>Torus Current</a:t>
                      </a:r>
                      <a:endParaRPr lang="it-IT" sz="1100" dirty="0"/>
                    </a:p>
                  </a:txBody>
                  <a:tcPr marL="64843" marR="64843" marT="32421" marB="3242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it-IT" sz="1100" dirty="0"/>
                        <a:t> </a:t>
                      </a:r>
                      <a:r>
                        <a:rPr lang="it-IT" sz="1100" b="0" dirty="0"/>
                        <a:t>100% (3375 A)  -  </a:t>
                      </a:r>
                      <a:r>
                        <a:rPr lang="it-IT" sz="1100" dirty="0">
                          <a:solidFill>
                            <a:srgbClr val="800000"/>
                          </a:solidFill>
                        </a:rPr>
                        <a:t>negative </a:t>
                      </a:r>
                      <a:r>
                        <a:rPr lang="en-US" sz="1100" noProof="0" dirty="0">
                          <a:solidFill>
                            <a:srgbClr val="800000"/>
                          </a:solidFill>
                        </a:rPr>
                        <a:t>out-bending</a:t>
                      </a:r>
                    </a:p>
                  </a:txBody>
                  <a:tcPr marL="64843" marR="64843" marT="32421" marB="32421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756">
                <a:tc>
                  <a:txBody>
                    <a:bodyPr/>
                    <a:lstStyle/>
                    <a:p>
                      <a:r>
                        <a:rPr lang="en-US" sz="1100" b="1" noProof="0" dirty="0"/>
                        <a:t>Solenoid</a:t>
                      </a:r>
                    </a:p>
                  </a:txBody>
                  <a:tcPr marL="64843" marR="64843" marT="32421" marB="3242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it-IT" sz="1100" dirty="0"/>
                        <a:t> -100 %</a:t>
                      </a:r>
                    </a:p>
                  </a:txBody>
                  <a:tcPr marL="64843" marR="64843" marT="32421" marB="32421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756">
                <a:tc>
                  <a:txBody>
                    <a:bodyPr/>
                    <a:lstStyle/>
                    <a:p>
                      <a:r>
                        <a:rPr lang="it-IT" sz="1100" b="1" dirty="0"/>
                        <a:t>FT</a:t>
                      </a:r>
                      <a:r>
                        <a:rPr lang="it-IT" sz="1100" dirty="0"/>
                        <a:t> </a:t>
                      </a:r>
                    </a:p>
                  </a:txBody>
                  <a:tcPr marL="64843" marR="64843" marT="32421" marB="3242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it-IT" sz="1100" b="1" dirty="0">
                          <a:solidFill>
                            <a:srgbClr val="000090"/>
                          </a:solidFill>
                        </a:rPr>
                        <a:t>ON @ 7.5 GeV   </a:t>
                      </a:r>
                      <a:r>
                        <a:rPr lang="it-IT" sz="1100" b="1" dirty="0">
                          <a:solidFill>
                            <a:srgbClr val="800000"/>
                          </a:solidFill>
                        </a:rPr>
                        <a:t>-&gt;  OFF @ 6.5 GeV and 8.5 GeV</a:t>
                      </a:r>
                    </a:p>
                  </a:txBody>
                  <a:tcPr marL="64843" marR="64843" marT="32421" marB="32421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7756">
                <a:tc>
                  <a:txBody>
                    <a:bodyPr/>
                    <a:lstStyle/>
                    <a:p>
                      <a:pPr marL="0" marR="0" indent="0" algn="l" defTabSz="4660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/>
                        <a:t>Beam/Target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 marL="64843" marR="64843" marT="32421" marB="3242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l" defTabSz="4660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Polarized electrons, un-polarized LH</a:t>
                      </a:r>
                      <a:r>
                        <a:rPr lang="en-US" sz="1100" baseline="-25000" dirty="0"/>
                        <a:t>2</a:t>
                      </a:r>
                      <a:r>
                        <a:rPr lang="en-US" sz="1100" dirty="0"/>
                        <a:t> target</a:t>
                      </a:r>
                    </a:p>
                  </a:txBody>
                  <a:tcPr marL="64843" marR="64843" marT="32421" marB="32421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0669">
                <a:tc>
                  <a:txBody>
                    <a:bodyPr/>
                    <a:lstStyle/>
                    <a:p>
                      <a:pPr marL="0" marR="0" indent="0" algn="l" defTabSz="4660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latin typeface="+mn-lt"/>
                        </a:rPr>
                        <a:t>Luminosity</a:t>
                      </a:r>
                    </a:p>
                  </a:txBody>
                  <a:tcPr marL="64843" marR="64843" marT="32421" marB="3242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4660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dirty="0"/>
                        <a:t>~</a:t>
                      </a:r>
                      <a:r>
                        <a:rPr lang="en-US" sz="1100" baseline="0" dirty="0"/>
                        <a:t> 5 </a:t>
                      </a:r>
                      <a:r>
                        <a:rPr lang="en-US" sz="1100" dirty="0"/>
                        <a:t>10 </a:t>
                      </a:r>
                      <a:r>
                        <a:rPr lang="en-US" sz="1100" baseline="30000" dirty="0"/>
                        <a:t>34 </a:t>
                      </a:r>
                      <a:r>
                        <a:rPr lang="en-US" sz="1100" dirty="0">
                          <a:latin typeface="+mn-lt"/>
                        </a:rPr>
                        <a:t>cm</a:t>
                      </a:r>
                      <a:r>
                        <a:rPr lang="en-US" sz="1100" baseline="30000" dirty="0">
                          <a:latin typeface="+mn-lt"/>
                        </a:rPr>
                        <a:t>-2</a:t>
                      </a:r>
                      <a:r>
                        <a:rPr lang="en-US" sz="1100" dirty="0">
                          <a:latin typeface="+mn-lt"/>
                        </a:rPr>
                        <a:t>s</a:t>
                      </a:r>
                      <a:r>
                        <a:rPr lang="en-US" sz="1100" baseline="30000" dirty="0">
                          <a:latin typeface="+mn-lt"/>
                        </a:rPr>
                        <a:t>-1  </a:t>
                      </a:r>
                      <a:r>
                        <a:rPr lang="en-US" sz="1100" baseline="0" dirty="0">
                          <a:latin typeface="+mn-lt"/>
                        </a:rPr>
                        <a:t>@ </a:t>
                      </a:r>
                      <a:r>
                        <a:rPr lang="en-US" sz="1100" baseline="30000" dirty="0">
                          <a:latin typeface="+mn-lt"/>
                        </a:rPr>
                        <a:t> </a:t>
                      </a:r>
                      <a:r>
                        <a:rPr lang="it-IT" sz="1100" b="0" dirty="0">
                          <a:solidFill>
                            <a:schemeClr val="tx1"/>
                          </a:solidFill>
                        </a:rPr>
                        <a:t>7.5 GeV </a:t>
                      </a:r>
                      <a:r>
                        <a:rPr lang="en-US" sz="1100" b="0" baseline="0" dirty="0">
                          <a:solidFill>
                            <a:schemeClr val="tx1"/>
                          </a:solidFill>
                        </a:rPr>
                        <a:t>   </a:t>
                      </a:r>
                      <a:r>
                        <a:rPr lang="en-US" sz="1100" dirty="0"/>
                        <a:t>~</a:t>
                      </a:r>
                      <a:r>
                        <a:rPr lang="en-US" sz="1100" baseline="0" dirty="0"/>
                        <a:t> 0.87 </a:t>
                      </a:r>
                      <a:r>
                        <a:rPr lang="en-US" sz="1100" dirty="0"/>
                        <a:t>10 </a:t>
                      </a:r>
                      <a:r>
                        <a:rPr lang="en-US" sz="1100" baseline="30000" dirty="0"/>
                        <a:t>34 </a:t>
                      </a:r>
                      <a:r>
                        <a:rPr lang="en-US" sz="1100" dirty="0">
                          <a:latin typeface="+mn-lt"/>
                        </a:rPr>
                        <a:t>cm</a:t>
                      </a:r>
                      <a:r>
                        <a:rPr lang="en-US" sz="1100" baseline="30000" dirty="0">
                          <a:latin typeface="+mn-lt"/>
                        </a:rPr>
                        <a:t>-2</a:t>
                      </a:r>
                      <a:r>
                        <a:rPr lang="en-US" sz="1100" dirty="0">
                          <a:latin typeface="+mn-lt"/>
                        </a:rPr>
                        <a:t>s</a:t>
                      </a:r>
                      <a:r>
                        <a:rPr lang="en-US" sz="1100" baseline="30000" dirty="0">
                          <a:latin typeface="+mn-lt"/>
                        </a:rPr>
                        <a:t>-1  </a:t>
                      </a:r>
                      <a:r>
                        <a:rPr lang="en-US" sz="1100" baseline="0" dirty="0">
                          <a:latin typeface="+mn-lt"/>
                        </a:rPr>
                        <a:t>@ </a:t>
                      </a:r>
                      <a:r>
                        <a:rPr lang="it-IT" sz="11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6.</a:t>
                      </a:r>
                      <a:r>
                        <a:rPr lang="it-IT" sz="1100" b="0" dirty="0">
                          <a:solidFill>
                            <a:schemeClr val="tx1"/>
                          </a:solidFill>
                        </a:rPr>
                        <a:t>5 GeV </a:t>
                      </a:r>
                      <a:r>
                        <a:rPr lang="en-US" sz="1100" b="0" baseline="0" dirty="0">
                          <a:solidFill>
                            <a:schemeClr val="tx1"/>
                          </a:solidFill>
                        </a:rPr>
                        <a:t>   </a:t>
                      </a:r>
                    </a:p>
                    <a:p>
                      <a:pPr marL="0" marR="0" indent="0" algn="l" defTabSz="4660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0.87 10 </a:t>
                      </a:r>
                      <a:r>
                        <a:rPr lang="en-US" sz="1100" baseline="30000" dirty="0"/>
                        <a:t>35 </a:t>
                      </a:r>
                      <a:r>
                        <a:rPr lang="en-US" sz="1100" dirty="0">
                          <a:latin typeface="+mn-lt"/>
                        </a:rPr>
                        <a:t>cm</a:t>
                      </a:r>
                      <a:r>
                        <a:rPr lang="en-US" sz="1100" baseline="30000" dirty="0">
                          <a:latin typeface="+mn-lt"/>
                        </a:rPr>
                        <a:t>-2</a:t>
                      </a:r>
                      <a:r>
                        <a:rPr lang="en-US" sz="1100" dirty="0">
                          <a:latin typeface="+mn-lt"/>
                        </a:rPr>
                        <a:t>s</a:t>
                      </a:r>
                      <a:r>
                        <a:rPr lang="en-US" sz="1100" baseline="30000" dirty="0">
                          <a:latin typeface="+mn-lt"/>
                        </a:rPr>
                        <a:t>-1  </a:t>
                      </a:r>
                      <a:r>
                        <a:rPr lang="en-US" sz="1100" baseline="0" dirty="0">
                          <a:latin typeface="+mn-lt"/>
                        </a:rPr>
                        <a:t>@ </a:t>
                      </a:r>
                      <a:r>
                        <a:rPr lang="en-US" sz="1100" baseline="30000" dirty="0">
                          <a:latin typeface="+mn-lt"/>
                        </a:rPr>
                        <a:t> </a:t>
                      </a:r>
                      <a:r>
                        <a:rPr lang="it-IT" sz="11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6</a:t>
                      </a:r>
                      <a:r>
                        <a:rPr lang="it-IT" sz="1100" b="0" dirty="0">
                          <a:solidFill>
                            <a:schemeClr val="tx1"/>
                          </a:solidFill>
                        </a:rPr>
                        <a:t>.4 GeV    </a:t>
                      </a:r>
                      <a:r>
                        <a:rPr lang="en-US" sz="1100" dirty="0">
                          <a:solidFill>
                            <a:srgbClr val="C00000"/>
                          </a:solidFill>
                        </a:rPr>
                        <a:t>10 </a:t>
                      </a:r>
                      <a:r>
                        <a:rPr lang="en-US" sz="1100" baseline="30000" dirty="0">
                          <a:solidFill>
                            <a:srgbClr val="C00000"/>
                          </a:solidFill>
                        </a:rPr>
                        <a:t>35 </a:t>
                      </a:r>
                      <a:r>
                        <a:rPr lang="en-US" sz="1100" dirty="0">
                          <a:solidFill>
                            <a:srgbClr val="C00000"/>
                          </a:solidFill>
                          <a:latin typeface="+mn-lt"/>
                        </a:rPr>
                        <a:t>cm</a:t>
                      </a:r>
                      <a:r>
                        <a:rPr lang="en-US" sz="1100" baseline="30000" dirty="0">
                          <a:solidFill>
                            <a:srgbClr val="C00000"/>
                          </a:solidFill>
                          <a:latin typeface="+mn-lt"/>
                        </a:rPr>
                        <a:t>-2</a:t>
                      </a:r>
                      <a:r>
                        <a:rPr lang="en-US" sz="1100" dirty="0">
                          <a:solidFill>
                            <a:srgbClr val="C00000"/>
                          </a:solidFill>
                          <a:latin typeface="+mn-lt"/>
                        </a:rPr>
                        <a:t>s</a:t>
                      </a:r>
                      <a:r>
                        <a:rPr lang="en-US" sz="1100" baseline="30000" dirty="0">
                          <a:solidFill>
                            <a:srgbClr val="C00000"/>
                          </a:solidFill>
                          <a:latin typeface="+mn-lt"/>
                        </a:rPr>
                        <a:t>-1</a:t>
                      </a:r>
                      <a:r>
                        <a:rPr lang="en-US" sz="1100" baseline="0" dirty="0">
                          <a:solidFill>
                            <a:srgbClr val="C00000"/>
                          </a:solidFill>
                          <a:latin typeface="+mn-lt"/>
                        </a:rPr>
                        <a:t>@</a:t>
                      </a:r>
                      <a:r>
                        <a:rPr lang="it-IT" sz="1100" b="0" dirty="0">
                          <a:solidFill>
                            <a:srgbClr val="C00000"/>
                          </a:solidFill>
                        </a:rPr>
                        <a:t>8.5 GeV        </a:t>
                      </a:r>
                      <a:r>
                        <a:rPr lang="it-IT" sz="1100" b="1" dirty="0">
                          <a:solidFill>
                            <a:srgbClr val="800000"/>
                          </a:solidFill>
                        </a:rPr>
                        <a:t>FULL LUMINOSITY</a:t>
                      </a:r>
                      <a:endParaRPr lang="en-US" sz="1100" b="1" baseline="0" dirty="0">
                        <a:solidFill>
                          <a:srgbClr val="800000"/>
                        </a:solidFill>
                      </a:endParaRPr>
                    </a:p>
                  </a:txBody>
                  <a:tcPr marL="64843" marR="64843" marT="32421" marB="32421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579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297" y="529239"/>
            <a:ext cx="5255886" cy="3406251"/>
          </a:xfrm>
          <a:prstGeom prst="rect">
            <a:avLst/>
          </a:prstGeom>
          <a:ln>
            <a:noFill/>
          </a:ln>
          <a:effectLst/>
        </p:spPr>
      </p:pic>
      <p:sp>
        <p:nvSpPr>
          <p:cNvPr id="22" name="TextBox 21"/>
          <p:cNvSpPr txBox="1"/>
          <p:nvPr/>
        </p:nvSpPr>
        <p:spPr>
          <a:xfrm>
            <a:off x="1434894" y="3948912"/>
            <a:ext cx="6513617" cy="907745"/>
          </a:xfrm>
          <a:prstGeom prst="rect">
            <a:avLst/>
          </a:prstGeom>
          <a:noFill/>
        </p:spPr>
        <p:txBody>
          <a:bodyPr wrap="square" lIns="71434" tIns="35717" rIns="71434" bIns="35717" rtlCol="0">
            <a:spAutoFit/>
          </a:bodyPr>
          <a:lstStyle/>
          <a:p>
            <a:pPr>
              <a:spcAft>
                <a:spcPts val="921"/>
              </a:spcAft>
            </a:pPr>
            <a:r>
              <a:rPr lang="en-US" sz="1560" b="1" dirty="0">
                <a:solidFill>
                  <a:srgbClr val="000090"/>
                </a:solidFill>
                <a:latin typeface="+mn-lt"/>
              </a:rPr>
              <a:t>Hybrid states have same J</a:t>
            </a:r>
            <a:r>
              <a:rPr lang="en-US" sz="1560" b="1" baseline="30000" dirty="0">
                <a:solidFill>
                  <a:srgbClr val="000090"/>
                </a:solidFill>
                <a:latin typeface="+mn-lt"/>
              </a:rPr>
              <a:t>P</a:t>
            </a:r>
            <a:r>
              <a:rPr lang="en-US" sz="1560" b="1" dirty="0">
                <a:solidFill>
                  <a:srgbClr val="000090"/>
                </a:solidFill>
                <a:latin typeface="+mn-lt"/>
              </a:rPr>
              <a:t> values as </a:t>
            </a:r>
            <a:r>
              <a:rPr lang="en-US" sz="1560" b="1" dirty="0" err="1">
                <a:solidFill>
                  <a:srgbClr val="000090"/>
                </a:solidFill>
                <a:latin typeface="+mn-lt"/>
              </a:rPr>
              <a:t>qqq</a:t>
            </a:r>
            <a:r>
              <a:rPr lang="en-US" sz="1560" b="1" dirty="0">
                <a:solidFill>
                  <a:srgbClr val="000090"/>
                </a:solidFill>
                <a:latin typeface="+mn-lt"/>
              </a:rPr>
              <a:t> baryons</a:t>
            </a:r>
            <a:r>
              <a:rPr lang="en-US" sz="1560" dirty="0">
                <a:solidFill>
                  <a:srgbClr val="000090"/>
                </a:solidFill>
                <a:latin typeface="+mn-lt"/>
              </a:rPr>
              <a:t>. </a:t>
            </a:r>
            <a:r>
              <a:rPr lang="en-US" sz="1560" b="1" dirty="0">
                <a:solidFill>
                  <a:srgbClr val="000090"/>
                </a:solidFill>
                <a:latin typeface="+mn-lt"/>
              </a:rPr>
              <a:t>How to identify them?</a:t>
            </a:r>
            <a:endParaRPr lang="en-US" sz="1560" dirty="0">
              <a:solidFill>
                <a:srgbClr val="000090"/>
              </a:solidFill>
              <a:latin typeface="+mn-lt"/>
            </a:endParaRPr>
          </a:p>
          <a:p>
            <a:pPr indent="-243075">
              <a:buFont typeface="Arial"/>
              <a:buChar char="•"/>
            </a:pPr>
            <a:r>
              <a:rPr lang="en-US" sz="1560" dirty="0">
                <a:solidFill>
                  <a:srgbClr val="800000"/>
                </a:solidFill>
                <a:latin typeface="+mn-lt"/>
              </a:rPr>
              <a:t>Overpopulation of N </a:t>
            </a:r>
            <a:r>
              <a:rPr lang="en-US" sz="1205" dirty="0">
                <a:solidFill>
                  <a:srgbClr val="800000"/>
                </a:solidFill>
                <a:latin typeface="+mn-lt"/>
              </a:rPr>
              <a:t>1/2</a:t>
            </a:r>
            <a:r>
              <a:rPr lang="en-US" sz="1560" baseline="30000" dirty="0">
                <a:solidFill>
                  <a:srgbClr val="800000"/>
                </a:solidFill>
                <a:latin typeface="+mn-lt"/>
              </a:rPr>
              <a:t>+</a:t>
            </a:r>
            <a:r>
              <a:rPr lang="en-US" sz="1560" dirty="0">
                <a:solidFill>
                  <a:srgbClr val="800000"/>
                </a:solidFill>
                <a:latin typeface="+mn-lt"/>
              </a:rPr>
              <a:t> and N</a:t>
            </a:r>
            <a:r>
              <a:rPr lang="en-US" sz="1205" dirty="0">
                <a:solidFill>
                  <a:srgbClr val="800000"/>
                </a:solidFill>
                <a:latin typeface="+mn-lt"/>
              </a:rPr>
              <a:t> 3/2</a:t>
            </a:r>
            <a:r>
              <a:rPr lang="en-US" sz="1560" baseline="30000" dirty="0">
                <a:solidFill>
                  <a:srgbClr val="800000"/>
                </a:solidFill>
                <a:latin typeface="+mn-lt"/>
              </a:rPr>
              <a:t>+</a:t>
            </a:r>
            <a:r>
              <a:rPr lang="en-US" sz="1560" dirty="0">
                <a:solidFill>
                  <a:srgbClr val="800000"/>
                </a:solidFill>
                <a:latin typeface="+mn-lt"/>
              </a:rPr>
              <a:t> states compared to QM projections. </a:t>
            </a:r>
            <a:r>
              <a:rPr lang="en-US" sz="1560" dirty="0">
                <a:solidFill>
                  <a:schemeClr val="bg1"/>
                </a:solidFill>
                <a:latin typeface="+mn-lt"/>
              </a:rPr>
              <a:t>?</a:t>
            </a:r>
          </a:p>
          <a:p>
            <a:pPr indent="-243075">
              <a:buFont typeface="Arial"/>
              <a:buChar char="•"/>
            </a:pPr>
            <a:r>
              <a:rPr lang="en-US" sz="1560" b="1" dirty="0">
                <a:latin typeface="+mn-lt"/>
              </a:rPr>
              <a:t>A</a:t>
            </a:r>
            <a:r>
              <a:rPr lang="en-US" sz="1560" b="1" baseline="-25000" dirty="0">
                <a:latin typeface="+mn-lt"/>
              </a:rPr>
              <a:t>1/2</a:t>
            </a:r>
            <a:r>
              <a:rPr lang="en-US" sz="1560" b="1" dirty="0">
                <a:latin typeface="+mn-lt"/>
              </a:rPr>
              <a:t>  (A</a:t>
            </a:r>
            <a:r>
              <a:rPr lang="en-US" sz="1560" b="1" baseline="-25000" dirty="0">
                <a:latin typeface="+mn-lt"/>
              </a:rPr>
              <a:t>3/2</a:t>
            </a:r>
            <a:r>
              <a:rPr lang="en-US" sz="1560" b="1" dirty="0">
                <a:latin typeface="+mn-lt"/>
              </a:rPr>
              <a:t>) and S</a:t>
            </a:r>
            <a:r>
              <a:rPr lang="en-US" sz="1560" b="1" baseline="-25000" dirty="0">
                <a:latin typeface="+mn-lt"/>
              </a:rPr>
              <a:t>1/2</a:t>
            </a:r>
            <a:r>
              <a:rPr lang="en-US" sz="1560" b="1" dirty="0">
                <a:latin typeface="+mn-lt"/>
              </a:rPr>
              <a:t> show different Q</a:t>
            </a:r>
            <a:r>
              <a:rPr lang="en-US" sz="1560" b="1" baseline="30000" dirty="0">
                <a:latin typeface="+mn-lt"/>
              </a:rPr>
              <a:t>2</a:t>
            </a:r>
            <a:r>
              <a:rPr lang="en-US" sz="1560" b="1" dirty="0">
                <a:latin typeface="+mn-lt"/>
              </a:rPr>
              <a:t> evolution. Can we do it?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0835" y="0"/>
            <a:ext cx="7362331" cy="628650"/>
          </a:xfrm>
        </p:spPr>
        <p:txBody>
          <a:bodyPr>
            <a:normAutofit/>
          </a:bodyPr>
          <a:lstStyle/>
          <a:p>
            <a:r>
              <a:rPr lang="en-US" sz="2553" b="1" dirty="0">
                <a:solidFill>
                  <a:srgbClr val="000090"/>
                </a:solidFill>
              </a:rPr>
              <a:t>Hybrid Baryons in LQCD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6971953" y="1141992"/>
            <a:ext cx="1133301" cy="1480821"/>
            <a:chOff x="8784086" y="1610420"/>
            <a:chExt cx="1598164" cy="2088232"/>
          </a:xfrm>
        </p:grpSpPr>
        <p:sp>
          <p:nvSpPr>
            <p:cNvPr id="4" name="Rettangolo 3"/>
            <p:cNvSpPr/>
            <p:nvPr/>
          </p:nvSpPr>
          <p:spPr bwMode="auto">
            <a:xfrm>
              <a:off x="8791526" y="1610420"/>
              <a:ext cx="1590724" cy="20882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4843" tIns="32421" rIns="64843" bIns="32421" numCol="1" rtlCol="0" anchor="t" anchorCtr="0" compatLnSpc="1">
              <a:prstTxWarp prst="textNoShape">
                <a:avLst/>
              </a:prstTxWarp>
            </a:bodyPr>
            <a:lstStyle/>
            <a:p>
              <a:pPr defTabSz="648200"/>
              <a:endParaRPr lang="it-IT" sz="284">
                <a:solidFill>
                  <a:srgbClr val="800000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16134" y="2042468"/>
              <a:ext cx="663310" cy="349232"/>
            </a:xfrm>
            <a:prstGeom prst="rect">
              <a:avLst/>
            </a:prstGeom>
            <a:ln w="28575" cmpd="sng">
              <a:noFill/>
            </a:ln>
          </p:spPr>
        </p:pic>
        <p:pic>
          <p:nvPicPr>
            <p:cNvPr id="10" name="Picture 9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44126" y="3050580"/>
              <a:ext cx="807508" cy="31833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8784087" y="2297966"/>
              <a:ext cx="1528626" cy="378621"/>
            </a:xfrm>
            <a:prstGeom prst="rect">
              <a:avLst/>
            </a:prstGeom>
            <a:noFill/>
          </p:spPr>
          <p:txBody>
            <a:bodyPr wrap="none" lIns="71457" tIns="35728" rIns="71457" bIns="35728" rtlCol="0">
              <a:spAutoFit/>
            </a:bodyPr>
            <a:lstStyle/>
            <a:p>
              <a:r>
                <a:rPr lang="en-US" sz="1206" dirty="0"/>
                <a:t> </a:t>
              </a:r>
              <a:r>
                <a:rPr lang="en-US" sz="1276" dirty="0">
                  <a:latin typeface="+mn-lt"/>
                </a:rPr>
                <a:t>regular states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784086" y="3251386"/>
              <a:ext cx="1459634" cy="378621"/>
            </a:xfrm>
            <a:prstGeom prst="rect">
              <a:avLst/>
            </a:prstGeom>
            <a:noFill/>
          </p:spPr>
          <p:txBody>
            <a:bodyPr wrap="none" lIns="71457" tIns="35728" rIns="71457" bIns="35728" rtlCol="0">
              <a:spAutoFit/>
            </a:bodyPr>
            <a:lstStyle/>
            <a:p>
              <a:r>
                <a:rPr lang="en-US" sz="1206" dirty="0">
                  <a:solidFill>
                    <a:srgbClr val="0000FF"/>
                  </a:solidFill>
                </a:rPr>
                <a:t> </a:t>
              </a:r>
              <a:r>
                <a:rPr lang="en-US" sz="1276" dirty="0">
                  <a:solidFill>
                    <a:srgbClr val="0000FF"/>
                  </a:solidFill>
                  <a:latin typeface="+mn-lt"/>
                </a:rPr>
                <a:t>hybrid states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048672" y="529238"/>
            <a:ext cx="3056161" cy="235894"/>
          </a:xfrm>
          <a:prstGeom prst="rect">
            <a:avLst/>
          </a:prstGeom>
          <a:noFill/>
        </p:spPr>
        <p:txBody>
          <a:bodyPr wrap="square" lIns="71434" tIns="35717" rIns="71434" bIns="35717" rtlCol="0">
            <a:spAutoFit/>
          </a:bodyPr>
          <a:lstStyle/>
          <a:p>
            <a:r>
              <a:rPr lang="en-US" sz="1064" b="1" dirty="0">
                <a:solidFill>
                  <a:srgbClr val="000090"/>
                </a:solidFill>
                <a:latin typeface="+mn-lt"/>
              </a:rPr>
              <a:t>J.J. </a:t>
            </a:r>
            <a:r>
              <a:rPr lang="en-US" sz="1064" b="1" dirty="0" err="1">
                <a:solidFill>
                  <a:srgbClr val="000090"/>
                </a:solidFill>
                <a:latin typeface="+mn-lt"/>
              </a:rPr>
              <a:t>Dudek</a:t>
            </a:r>
            <a:r>
              <a:rPr lang="en-US" sz="1064" b="1" dirty="0">
                <a:solidFill>
                  <a:srgbClr val="000090"/>
                </a:solidFill>
                <a:latin typeface="+mn-lt"/>
              </a:rPr>
              <a:t> and R.G. Edwards,  PRD85, 054016 (2012)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2376302" y="2010060"/>
            <a:ext cx="643125" cy="1283134"/>
            <a:chOff x="1803400" y="2807494"/>
            <a:chExt cx="798760" cy="1891506"/>
          </a:xfrm>
        </p:grpSpPr>
        <p:cxnSp>
          <p:nvCxnSpPr>
            <p:cNvPr id="15" name="Straight Arrow Connector 14"/>
            <p:cNvCxnSpPr/>
            <p:nvPr/>
          </p:nvCxnSpPr>
          <p:spPr>
            <a:xfrm rot="5400000">
              <a:off x="1074341" y="3752453"/>
              <a:ext cx="1891506" cy="1588"/>
            </a:xfrm>
            <a:prstGeom prst="straightConnector1">
              <a:avLst/>
            </a:prstGeom>
            <a:ln w="28575" cap="flat" cmpd="sng" algn="ctr">
              <a:solidFill>
                <a:srgbClr val="00000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1803400" y="3822699"/>
              <a:ext cx="798760" cy="40965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6" dirty="0">
                  <a:solidFill>
                    <a:srgbClr val="0000FF"/>
                  </a:solidFill>
                  <a:latin typeface="+mn-lt"/>
                </a:rPr>
                <a:t>1.3GeV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588261" y="3542527"/>
            <a:ext cx="261283" cy="257695"/>
          </a:xfrm>
          <a:prstGeom prst="rect">
            <a:avLst/>
          </a:prstGeom>
          <a:noFill/>
        </p:spPr>
        <p:txBody>
          <a:bodyPr wrap="none" lIns="71434" tIns="35717" rIns="71434" bIns="35717" rtlCol="0">
            <a:spAutoFit/>
          </a:bodyPr>
          <a:lstStyle/>
          <a:p>
            <a:r>
              <a:rPr lang="en-US" sz="1206" dirty="0"/>
              <a:t>N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1360552" y="1448371"/>
            <a:ext cx="1145251" cy="746936"/>
            <a:chOff x="114300" y="2487535"/>
            <a:chExt cx="1422400" cy="1088934"/>
          </a:xfrm>
        </p:grpSpPr>
        <p:sp>
          <p:nvSpPr>
            <p:cNvPr id="18" name="TextBox 17"/>
            <p:cNvSpPr txBox="1"/>
            <p:nvPr/>
          </p:nvSpPr>
          <p:spPr>
            <a:xfrm>
              <a:off x="114300" y="2933700"/>
              <a:ext cx="184667" cy="405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206" dirty="0"/>
            </a:p>
          </p:txBody>
        </p:sp>
        <p:sp>
          <p:nvSpPr>
            <p:cNvPr id="20" name="Left Brace 19"/>
            <p:cNvSpPr/>
            <p:nvPr/>
          </p:nvSpPr>
          <p:spPr>
            <a:xfrm>
              <a:off x="1079500" y="2731294"/>
              <a:ext cx="457200" cy="635238"/>
            </a:xfrm>
            <a:prstGeom prst="leftBrac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6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34299" y="2487535"/>
              <a:ext cx="1055584" cy="1088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18" dirty="0">
                  <a:solidFill>
                    <a:srgbClr val="0000FF"/>
                  </a:solidFill>
                  <a:latin typeface="+mn-lt"/>
                </a:rPr>
                <a:t>clustered</a:t>
              </a:r>
            </a:p>
            <a:p>
              <a:r>
                <a:rPr lang="en-US" sz="1418" dirty="0">
                  <a:solidFill>
                    <a:srgbClr val="0000FF"/>
                  </a:solidFill>
                  <a:latin typeface="+mn-lt"/>
                </a:rPr>
                <a:t>in mass</a:t>
              </a:r>
            </a:p>
          </p:txBody>
        </p:sp>
      </p:grpSp>
      <p:sp>
        <p:nvSpPr>
          <p:cNvPr id="24" name="Footer Placeholder 23"/>
          <p:cNvSpPr>
            <a:spLocks noGrp="1"/>
          </p:cNvSpPr>
          <p:nvPr>
            <p:ph type="ftr" sz="quarter" idx="3"/>
          </p:nvPr>
        </p:nvSpPr>
        <p:spPr>
          <a:xfrm>
            <a:off x="2069923" y="4920638"/>
            <a:ext cx="4748840" cy="222862"/>
          </a:xfrm>
        </p:spPr>
        <p:txBody>
          <a:bodyPr/>
          <a:lstStyle/>
          <a:p>
            <a:r>
              <a:rPr lang="en-US">
                <a:solidFill>
                  <a:srgbClr val="800000"/>
                </a:solidFill>
              </a:rPr>
              <a:t>CLAS Collaboration Meeting   -   Run Group K Status Update -  July 1st, 2026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265624" y="580302"/>
            <a:ext cx="625164" cy="257695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lIns="71434" tIns="35717" rIns="71434" bIns="35717" rtlCol="0">
            <a:spAutoFit/>
          </a:bodyPr>
          <a:lstStyle/>
          <a:p>
            <a:r>
              <a:rPr lang="en-US" sz="1206" dirty="0"/>
              <a:t>LQCD </a:t>
            </a:r>
          </a:p>
        </p:txBody>
      </p:sp>
      <p:cxnSp>
        <p:nvCxnSpPr>
          <p:cNvPr id="25" name="Straight Connector 31"/>
          <p:cNvCxnSpPr>
            <a:cxnSpLocks/>
          </p:cNvCxnSpPr>
          <p:nvPr/>
        </p:nvCxnSpPr>
        <p:spPr>
          <a:xfrm>
            <a:off x="0" y="478175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ttangolo 2"/>
          <p:cNvSpPr/>
          <p:nvPr/>
        </p:nvSpPr>
        <p:spPr>
          <a:xfrm>
            <a:off x="6716637" y="3031316"/>
            <a:ext cx="1378696" cy="807197"/>
          </a:xfrm>
          <a:prstGeom prst="rect">
            <a:avLst/>
          </a:prstGeom>
        </p:spPr>
        <p:txBody>
          <a:bodyPr wrap="square" lIns="64823" tIns="32411" rIns="64823" bIns="32411">
            <a:spAutoFit/>
          </a:bodyPr>
          <a:lstStyle/>
          <a:p>
            <a:pPr algn="ctr"/>
            <a:r>
              <a:rPr lang="en-US" sz="1205" b="1" dirty="0">
                <a:solidFill>
                  <a:srgbClr val="800000"/>
                </a:solidFill>
                <a:latin typeface="Calibri" pitchFamily="34" charset="0"/>
              </a:rPr>
              <a:t>The nucleon mass is shifted ~300 MeV to higher masses</a:t>
            </a:r>
          </a:p>
        </p:txBody>
      </p:sp>
      <p:sp>
        <p:nvSpPr>
          <p:cNvPr id="6" name="Ovale 5"/>
          <p:cNvSpPr/>
          <p:nvPr/>
        </p:nvSpPr>
        <p:spPr bwMode="auto">
          <a:xfrm>
            <a:off x="5593256" y="3490880"/>
            <a:ext cx="1072319" cy="357440"/>
          </a:xfrm>
          <a:prstGeom prst="ellipse">
            <a:avLst/>
          </a:prstGeom>
          <a:noFill/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823" tIns="32411" rIns="64823" bIns="32411" numCol="1" rtlCol="0" anchor="t" anchorCtr="0" compatLnSpc="1">
            <a:prstTxWarp prst="textNoShape">
              <a:avLst/>
            </a:prstTxWarp>
          </a:bodyPr>
          <a:lstStyle/>
          <a:p>
            <a:pPr defTabSz="648200"/>
            <a:endParaRPr lang="it-IT" sz="284">
              <a:solidFill>
                <a:srgbClr val="800000"/>
              </a:solidFill>
            </a:endParaRPr>
          </a:p>
        </p:txBody>
      </p:sp>
      <p:cxnSp>
        <p:nvCxnSpPr>
          <p:cNvPr id="14" name="Connettore 2 13"/>
          <p:cNvCxnSpPr/>
          <p:nvPr/>
        </p:nvCxnSpPr>
        <p:spPr bwMode="auto">
          <a:xfrm flipH="1">
            <a:off x="6665575" y="3644069"/>
            <a:ext cx="357440" cy="5106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" name="Segnaposto numero diapositiva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123A2-8C0A-B24D-ABFA-7CF5F3B53C08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78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955" y="26712"/>
            <a:ext cx="6626098" cy="541136"/>
          </a:xfrm>
        </p:spPr>
        <p:txBody>
          <a:bodyPr>
            <a:normAutofit fontScale="90000"/>
          </a:bodyPr>
          <a:lstStyle/>
          <a:p>
            <a:r>
              <a:rPr lang="en-US" sz="3120" b="1" dirty="0">
                <a:solidFill>
                  <a:srgbClr val="000090"/>
                </a:solidFill>
                <a:latin typeface="+mn-lt"/>
                <a:cs typeface="Arial"/>
              </a:rPr>
              <a:t>Separating q</a:t>
            </a:r>
            <a:r>
              <a:rPr lang="en-US" sz="3120" b="1" baseline="30000" dirty="0">
                <a:solidFill>
                  <a:srgbClr val="000090"/>
                </a:solidFill>
                <a:latin typeface="+mn-lt"/>
                <a:cs typeface="Arial"/>
              </a:rPr>
              <a:t>3</a:t>
            </a:r>
            <a:r>
              <a:rPr lang="en-US" sz="3120" b="1" dirty="0">
                <a:solidFill>
                  <a:srgbClr val="FF0000"/>
                </a:solidFill>
                <a:latin typeface="+mn-lt"/>
                <a:cs typeface="Arial"/>
              </a:rPr>
              <a:t>g</a:t>
            </a:r>
            <a:r>
              <a:rPr lang="en-US" sz="3120" b="1" dirty="0">
                <a:solidFill>
                  <a:srgbClr val="000090"/>
                </a:solidFill>
                <a:latin typeface="+mn-lt"/>
                <a:cs typeface="Arial"/>
              </a:rPr>
              <a:t> from q</a:t>
            </a:r>
            <a:r>
              <a:rPr lang="en-US" sz="3120" b="1" baseline="30000" dirty="0">
                <a:solidFill>
                  <a:srgbClr val="000090"/>
                </a:solidFill>
                <a:latin typeface="+mn-lt"/>
                <a:cs typeface="Arial"/>
              </a:rPr>
              <a:t>3</a:t>
            </a:r>
            <a:r>
              <a:rPr lang="en-US" sz="3120" b="1" dirty="0">
                <a:solidFill>
                  <a:srgbClr val="000090"/>
                </a:solidFill>
                <a:latin typeface="+mn-lt"/>
                <a:cs typeface="Arial"/>
              </a:rPr>
              <a:t> States?</a:t>
            </a:r>
            <a:r>
              <a:rPr lang="en-US" sz="2553" b="1" dirty="0">
                <a:solidFill>
                  <a:srgbClr val="000090"/>
                </a:solidFill>
                <a:latin typeface="+mn-lt"/>
                <a:cs typeface="Arial"/>
              </a:rPr>
              <a:t> </a:t>
            </a:r>
            <a:br>
              <a:rPr lang="en-US" sz="2553" b="1" dirty="0">
                <a:solidFill>
                  <a:srgbClr val="000090"/>
                </a:solidFill>
                <a:latin typeface="+mn-lt"/>
                <a:cs typeface="Arial"/>
              </a:rPr>
            </a:br>
            <a:endParaRPr lang="en-US" sz="2553" b="1" dirty="0">
              <a:solidFill>
                <a:srgbClr val="800000"/>
              </a:solidFill>
              <a:latin typeface="+mn-lt"/>
              <a:cs typeface="Arial"/>
            </a:endParaRPr>
          </a:p>
        </p:txBody>
      </p:sp>
      <p:sp>
        <p:nvSpPr>
          <p:cNvPr id="51" name="Footer Placeholder 50"/>
          <p:cNvSpPr>
            <a:spLocks noGrp="1"/>
          </p:cNvSpPr>
          <p:nvPr>
            <p:ph type="ftr" sz="quarter" idx="3"/>
          </p:nvPr>
        </p:nvSpPr>
        <p:spPr>
          <a:xfrm>
            <a:off x="2069923" y="4920638"/>
            <a:ext cx="4748840" cy="222862"/>
          </a:xfrm>
        </p:spPr>
        <p:txBody>
          <a:bodyPr/>
          <a:lstStyle/>
          <a:p>
            <a:r>
              <a:rPr lang="en-US"/>
              <a:t>CLAS Collaboration Meeting   -   Run Group K Status Update -  July 1st, 2026</a:t>
            </a:r>
          </a:p>
        </p:txBody>
      </p:sp>
      <p:cxnSp>
        <p:nvCxnSpPr>
          <p:cNvPr id="18" name="Straight Connector 31"/>
          <p:cNvCxnSpPr>
            <a:cxnSpLocks/>
          </p:cNvCxnSpPr>
          <p:nvPr/>
        </p:nvCxnSpPr>
        <p:spPr>
          <a:xfrm>
            <a:off x="0" y="561990"/>
            <a:ext cx="9144000" cy="5858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19"/>
          <p:cNvGrpSpPr>
            <a:grpSpLocks noChangeAspect="1"/>
          </p:cNvGrpSpPr>
          <p:nvPr/>
        </p:nvGrpSpPr>
        <p:grpSpPr>
          <a:xfrm>
            <a:off x="4806556" y="1165838"/>
            <a:ext cx="2583776" cy="2655549"/>
            <a:chOff x="3747542" y="1863079"/>
            <a:chExt cx="2790475" cy="3078897"/>
          </a:xfrm>
        </p:grpSpPr>
        <p:pic>
          <p:nvPicPr>
            <p:cNvPr id="32" name="Picture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47542" y="1863079"/>
              <a:ext cx="2790475" cy="3078897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>
              <a:off x="3937804" y="3497083"/>
              <a:ext cx="324827" cy="26572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txBody>
            <a:bodyPr wrap="none" lIns="64791" tIns="32395" rIns="64791" bIns="32395" rtlCol="0">
              <a:spAutoFit/>
            </a:bodyPr>
            <a:lstStyle/>
            <a:p>
              <a:pPr defTabSz="647998"/>
              <a:r>
                <a:rPr lang="en-US" sz="1064" dirty="0">
                  <a:solidFill>
                    <a:srgbClr val="000000"/>
                  </a:solidFill>
                </a:rPr>
                <a:t>q</a:t>
              </a:r>
              <a:r>
                <a:rPr lang="en-US" sz="1064" baseline="30000" dirty="0">
                  <a:solidFill>
                    <a:srgbClr val="000000"/>
                  </a:solidFill>
                </a:rPr>
                <a:t>3</a:t>
              </a:r>
              <a:r>
                <a:rPr lang="en-US" sz="1064" dirty="0">
                  <a:solidFill>
                    <a:srgbClr val="FF0000"/>
                  </a:solidFill>
                </a:rPr>
                <a:t>g</a:t>
              </a:r>
            </a:p>
          </p:txBody>
        </p:sp>
        <p:sp>
          <p:nvSpPr>
            <p:cNvPr id="39" name="TextBox 53"/>
            <p:cNvSpPr txBox="1"/>
            <p:nvPr/>
          </p:nvSpPr>
          <p:spPr>
            <a:xfrm>
              <a:off x="5079361" y="2952415"/>
              <a:ext cx="264234" cy="26572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txBody>
            <a:bodyPr wrap="none" lIns="64791" tIns="32395" rIns="64791" bIns="32395" rtlCol="0">
              <a:spAutoFit/>
            </a:bodyPr>
            <a:lstStyle/>
            <a:p>
              <a:pPr defTabSz="647998"/>
              <a:r>
                <a:rPr lang="en-US" sz="1064" dirty="0">
                  <a:solidFill>
                    <a:srgbClr val="000000"/>
                  </a:solidFill>
                </a:rPr>
                <a:t>q</a:t>
              </a:r>
              <a:r>
                <a:rPr lang="en-US" sz="1064" baseline="30000" dirty="0">
                  <a:solidFill>
                    <a:srgbClr val="000000"/>
                  </a:solidFill>
                </a:rPr>
                <a:t>3</a:t>
              </a:r>
              <a:endParaRPr lang="en-US" sz="1064" dirty="0">
                <a:solidFill>
                  <a:srgbClr val="FF0000"/>
                </a:solidFill>
              </a:endParaRPr>
            </a:p>
          </p:txBody>
        </p:sp>
      </p:grp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123A2-8C0A-B24D-ABFA-7CF5F3B53C08}" type="slidenum">
              <a:rPr lang="en-US" smtClean="0"/>
              <a:pPr/>
              <a:t>31</a:t>
            </a:fld>
            <a:endParaRPr lang="en-US" dirty="0"/>
          </a:p>
        </p:txBody>
      </p:sp>
      <p:grpSp>
        <p:nvGrpSpPr>
          <p:cNvPr id="5" name="Group 18"/>
          <p:cNvGrpSpPr>
            <a:grpSpLocks noChangeAspect="1"/>
          </p:cNvGrpSpPr>
          <p:nvPr/>
        </p:nvGrpSpPr>
        <p:grpSpPr>
          <a:xfrm>
            <a:off x="1482292" y="1174742"/>
            <a:ext cx="2571081" cy="2642500"/>
            <a:chOff x="509062" y="1886814"/>
            <a:chExt cx="2776763" cy="3063768"/>
          </a:xfrm>
        </p:grpSpPr>
        <p:pic>
          <p:nvPicPr>
            <p:cNvPr id="31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9062" y="1886814"/>
              <a:ext cx="2776763" cy="3063768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1622233" y="3148528"/>
              <a:ext cx="324827" cy="26572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txBody>
            <a:bodyPr wrap="none" lIns="64791" tIns="32395" rIns="64791" bIns="32395" rtlCol="0">
              <a:spAutoFit/>
            </a:bodyPr>
            <a:lstStyle/>
            <a:p>
              <a:pPr defTabSz="647998"/>
              <a:r>
                <a:rPr lang="en-US" sz="1064" dirty="0">
                  <a:solidFill>
                    <a:srgbClr val="000000"/>
                  </a:solidFill>
                </a:rPr>
                <a:t>q</a:t>
              </a:r>
              <a:r>
                <a:rPr lang="en-US" sz="1064" baseline="30000" dirty="0">
                  <a:solidFill>
                    <a:srgbClr val="000000"/>
                  </a:solidFill>
                </a:rPr>
                <a:t>3</a:t>
              </a:r>
              <a:r>
                <a:rPr lang="en-US" sz="1064" dirty="0">
                  <a:solidFill>
                    <a:srgbClr val="FF0000"/>
                  </a:solidFill>
                </a:rPr>
                <a:t>g</a:t>
              </a:r>
            </a:p>
          </p:txBody>
        </p:sp>
        <p:sp>
          <p:nvSpPr>
            <p:cNvPr id="38" name="TextBox 53"/>
            <p:cNvSpPr txBox="1"/>
            <p:nvPr/>
          </p:nvSpPr>
          <p:spPr>
            <a:xfrm>
              <a:off x="2288887" y="2271576"/>
              <a:ext cx="264233" cy="26572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txBody>
            <a:bodyPr wrap="none" lIns="64791" tIns="32395" rIns="64791" bIns="32395" rtlCol="0">
              <a:spAutoFit/>
            </a:bodyPr>
            <a:lstStyle/>
            <a:p>
              <a:pPr defTabSz="647998"/>
              <a:r>
                <a:rPr lang="en-US" sz="1064" dirty="0">
                  <a:solidFill>
                    <a:srgbClr val="000000"/>
                  </a:solidFill>
                </a:rPr>
                <a:t>q</a:t>
              </a:r>
              <a:r>
                <a:rPr lang="en-US" sz="1064" baseline="30000" dirty="0">
                  <a:solidFill>
                    <a:srgbClr val="000000"/>
                  </a:solidFill>
                </a:rPr>
                <a:t>3</a:t>
              </a:r>
              <a:endParaRPr lang="en-US" sz="1064" dirty="0">
                <a:solidFill>
                  <a:srgbClr val="FF0000"/>
                </a:solidFill>
              </a:endParaRPr>
            </a:p>
          </p:txBody>
        </p:sp>
        <p:sp>
          <p:nvSpPr>
            <p:cNvPr id="33" name="TextBox 8"/>
            <p:cNvSpPr txBox="1"/>
            <p:nvPr/>
          </p:nvSpPr>
          <p:spPr>
            <a:xfrm>
              <a:off x="998660" y="3934176"/>
              <a:ext cx="268468" cy="283831"/>
            </a:xfrm>
            <a:prstGeom prst="rect">
              <a:avLst/>
            </a:prstGeom>
            <a:noFill/>
          </p:spPr>
          <p:txBody>
            <a:bodyPr wrap="none" lIns="58795" tIns="29397" rIns="58795" bIns="29397" rtlCol="0">
              <a:spAutoFit/>
            </a:bodyPr>
            <a:lstStyle/>
            <a:p>
              <a:pPr defTabSz="647998"/>
              <a:r>
                <a:rPr lang="en-US" sz="1205" i="1" dirty="0">
                  <a:solidFill>
                    <a:srgbClr val="000000"/>
                  </a:solidFill>
                </a:rPr>
                <a:t>q</a:t>
              </a:r>
              <a:r>
                <a:rPr lang="en-US" sz="1205" i="1" baseline="30000" dirty="0">
                  <a:solidFill>
                    <a:srgbClr val="000000"/>
                  </a:solidFill>
                </a:rPr>
                <a:t>3</a:t>
              </a:r>
            </a:p>
          </p:txBody>
        </p:sp>
        <p:sp>
          <p:nvSpPr>
            <p:cNvPr id="35" name="Left Brace 9"/>
            <p:cNvSpPr>
              <a:spLocks noChangeAspect="1"/>
            </p:cNvSpPr>
            <p:nvPr/>
          </p:nvSpPr>
          <p:spPr>
            <a:xfrm>
              <a:off x="1274166" y="3973674"/>
              <a:ext cx="189256" cy="258177"/>
            </a:xfrm>
            <a:prstGeom prst="leftBrac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58795" tIns="29397" rIns="58795" bIns="29397" rtlCol="0" anchor="ctr"/>
            <a:lstStyle/>
            <a:p>
              <a:pPr algn="ctr" defTabSz="647998"/>
              <a:endParaRPr lang="en-US" sz="1206" dirty="0">
                <a:solidFill>
                  <a:srgbClr val="000000"/>
                </a:solidFill>
              </a:endParaRPr>
            </a:p>
          </p:txBody>
        </p:sp>
      </p:grpSp>
      <p:sp>
        <p:nvSpPr>
          <p:cNvPr id="48" name="Text Box 4"/>
          <p:cNvSpPr txBox="1">
            <a:spLocks noChangeArrowheads="1"/>
          </p:cNvSpPr>
          <p:nvPr/>
        </p:nvSpPr>
        <p:spPr bwMode="auto">
          <a:xfrm>
            <a:off x="894189" y="4478097"/>
            <a:ext cx="7355622" cy="37987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71401" tIns="35700" rIns="71401" bIns="35700">
            <a:prstTxWarp prst="textNoShape">
              <a:avLst/>
            </a:prstTxWarp>
            <a:spAutoFit/>
          </a:bodyPr>
          <a:lstStyle/>
          <a:p>
            <a:pPr defTabSz="647998"/>
            <a:r>
              <a:rPr lang="en-US" sz="2000" b="1" dirty="0">
                <a:solidFill>
                  <a:srgbClr val="800000"/>
                </a:solidFill>
                <a:latin typeface="+mn-lt"/>
              </a:rPr>
              <a:t>For hybrid “Roper”,  A</a:t>
            </a:r>
            <a:r>
              <a:rPr lang="en-US" sz="2000" b="1" baseline="-25000" dirty="0">
                <a:solidFill>
                  <a:srgbClr val="800000"/>
                </a:solidFill>
                <a:latin typeface="+mn-lt"/>
              </a:rPr>
              <a:t>1/2</a:t>
            </a:r>
            <a:r>
              <a:rPr lang="en-US" sz="2000" b="1" dirty="0">
                <a:solidFill>
                  <a:srgbClr val="800000"/>
                </a:solidFill>
                <a:latin typeface="+mn-lt"/>
              </a:rPr>
              <a:t>(Q</a:t>
            </a:r>
            <a:r>
              <a:rPr lang="en-US" sz="2000" b="1" baseline="30000" dirty="0">
                <a:solidFill>
                  <a:srgbClr val="800000"/>
                </a:solidFill>
                <a:latin typeface="+mn-lt"/>
              </a:rPr>
              <a:t>2</a:t>
            </a:r>
            <a:r>
              <a:rPr lang="en-US" sz="2000" b="1" dirty="0">
                <a:solidFill>
                  <a:srgbClr val="800000"/>
                </a:solidFill>
                <a:latin typeface="+mn-lt"/>
              </a:rPr>
              <a:t>) drops off faster with Q</a:t>
            </a:r>
            <a:r>
              <a:rPr lang="en-US" sz="2000" b="1" baseline="30000" dirty="0">
                <a:solidFill>
                  <a:srgbClr val="800000"/>
                </a:solidFill>
                <a:latin typeface="+mn-lt"/>
              </a:rPr>
              <a:t>2 </a:t>
            </a:r>
            <a:r>
              <a:rPr lang="en-US" sz="2000" b="1" dirty="0">
                <a:solidFill>
                  <a:srgbClr val="800000"/>
                </a:solidFill>
                <a:latin typeface="+mn-lt"/>
              </a:rPr>
              <a:t>and S</a:t>
            </a:r>
            <a:r>
              <a:rPr lang="en-US" sz="2000" b="1" baseline="-25000" dirty="0">
                <a:solidFill>
                  <a:srgbClr val="800000"/>
                </a:solidFill>
                <a:latin typeface="+mn-lt"/>
              </a:rPr>
              <a:t>1/2</a:t>
            </a:r>
            <a:r>
              <a:rPr lang="en-US" sz="2000" b="1" dirty="0">
                <a:solidFill>
                  <a:srgbClr val="800000"/>
                </a:solidFill>
                <a:latin typeface="+mn-lt"/>
              </a:rPr>
              <a:t>(Q</a:t>
            </a:r>
            <a:r>
              <a:rPr lang="en-US" sz="2000" b="1" baseline="30000" dirty="0">
                <a:solidFill>
                  <a:srgbClr val="800000"/>
                </a:solidFill>
                <a:latin typeface="+mn-lt"/>
              </a:rPr>
              <a:t>2</a:t>
            </a:r>
            <a:r>
              <a:rPr lang="en-US" sz="2000" b="1" dirty="0">
                <a:solidFill>
                  <a:srgbClr val="800000"/>
                </a:solidFill>
                <a:latin typeface="+mn-lt"/>
              </a:rPr>
              <a:t>) ~ 0.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71600" y="3847173"/>
            <a:ext cx="7465952" cy="687650"/>
          </a:xfrm>
          <a:prstGeom prst="rect">
            <a:avLst/>
          </a:prstGeom>
          <a:noFill/>
          <a:ln>
            <a:noFill/>
          </a:ln>
        </p:spPr>
        <p:txBody>
          <a:bodyPr wrap="square" lIns="71401" tIns="35700" rIns="71401" bIns="35700" rtlCol="0">
            <a:spAutoFit/>
          </a:bodyPr>
          <a:lstStyle/>
          <a:p>
            <a:pPr defTabSz="647998">
              <a:buClr>
                <a:srgbClr val="000000"/>
              </a:buClr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+mn-lt"/>
                <a:cs typeface="Calibri"/>
              </a:rPr>
              <a:t> </a:t>
            </a:r>
            <a:r>
              <a:rPr lang="en-US" sz="2000" dirty="0">
                <a:solidFill>
                  <a:srgbClr val="000090"/>
                </a:solidFill>
                <a:latin typeface="+mn-lt"/>
                <a:cs typeface="Calibri"/>
              </a:rPr>
              <a:t>A</a:t>
            </a:r>
            <a:r>
              <a:rPr lang="en-US" sz="2000" baseline="-25000" dirty="0">
                <a:solidFill>
                  <a:srgbClr val="000090"/>
                </a:solidFill>
                <a:latin typeface="+mn-lt"/>
                <a:cs typeface="Calibri"/>
              </a:rPr>
              <a:t>1/2</a:t>
            </a:r>
            <a:r>
              <a:rPr lang="en-US" sz="2000" dirty="0">
                <a:solidFill>
                  <a:srgbClr val="000090"/>
                </a:solidFill>
                <a:latin typeface="+mn-lt"/>
                <a:cs typeface="Calibri"/>
              </a:rPr>
              <a:t> and S</a:t>
            </a:r>
            <a:r>
              <a:rPr lang="en-US" sz="2000" baseline="-25000" dirty="0">
                <a:solidFill>
                  <a:srgbClr val="000090"/>
                </a:solidFill>
                <a:latin typeface="+mn-lt"/>
                <a:cs typeface="Calibri"/>
              </a:rPr>
              <a:t>1/2 </a:t>
            </a:r>
            <a:r>
              <a:rPr lang="en-US" sz="2000" dirty="0">
                <a:solidFill>
                  <a:srgbClr val="000090"/>
                </a:solidFill>
                <a:latin typeface="+mn-lt"/>
                <a:cs typeface="Calibri"/>
              </a:rPr>
              <a:t>amplitudes at high Q</a:t>
            </a:r>
            <a:r>
              <a:rPr lang="en-US" sz="2000" baseline="30000" dirty="0">
                <a:solidFill>
                  <a:srgbClr val="000090"/>
                </a:solidFill>
                <a:latin typeface="+mn-lt"/>
                <a:cs typeface="Calibri"/>
              </a:rPr>
              <a:t>2</a:t>
            </a:r>
            <a:r>
              <a:rPr lang="en-US" sz="2000" dirty="0">
                <a:solidFill>
                  <a:srgbClr val="000090"/>
                </a:solidFill>
                <a:latin typeface="+mn-lt"/>
                <a:cs typeface="Calibri"/>
              </a:rPr>
              <a:t> indicate 1</a:t>
            </a:r>
            <a:r>
              <a:rPr lang="en-US" sz="2000" baseline="30000" dirty="0">
                <a:solidFill>
                  <a:srgbClr val="000090"/>
                </a:solidFill>
                <a:latin typeface="+mn-lt"/>
                <a:cs typeface="Calibri"/>
              </a:rPr>
              <a:t>st</a:t>
            </a:r>
            <a:r>
              <a:rPr lang="en-US" sz="2000" dirty="0">
                <a:solidFill>
                  <a:srgbClr val="000090"/>
                </a:solidFill>
                <a:latin typeface="+mn-lt"/>
                <a:cs typeface="Calibri"/>
              </a:rPr>
              <a:t> radial q</a:t>
            </a:r>
            <a:r>
              <a:rPr lang="en-US" sz="2000" baseline="30000" dirty="0">
                <a:solidFill>
                  <a:srgbClr val="000090"/>
                </a:solidFill>
                <a:latin typeface="+mn-lt"/>
                <a:cs typeface="Calibri"/>
              </a:rPr>
              <a:t>3</a:t>
            </a:r>
            <a:r>
              <a:rPr lang="en-US" sz="2000" dirty="0">
                <a:solidFill>
                  <a:srgbClr val="000090"/>
                </a:solidFill>
                <a:latin typeface="+mn-lt"/>
                <a:cs typeface="Calibri"/>
              </a:rPr>
              <a:t> excitation </a:t>
            </a:r>
          </a:p>
          <a:p>
            <a:pPr defTabSz="647998">
              <a:buClr>
                <a:srgbClr val="000000"/>
              </a:buClr>
              <a:buFont typeface="Arial"/>
              <a:buChar char="•"/>
            </a:pPr>
            <a:r>
              <a:rPr lang="en-US" sz="2000" dirty="0">
                <a:solidFill>
                  <a:srgbClr val="000090"/>
                </a:solidFill>
                <a:latin typeface="+mn-lt"/>
                <a:cs typeface="Calibri"/>
              </a:rPr>
              <a:t> Significant meson-baryon coupling at small Q</a:t>
            </a:r>
            <a:r>
              <a:rPr lang="en-US" sz="2000" baseline="30000" dirty="0">
                <a:solidFill>
                  <a:srgbClr val="000090"/>
                </a:solidFill>
                <a:latin typeface="+mn-lt"/>
                <a:cs typeface="Calibri"/>
              </a:rPr>
              <a:t>2</a:t>
            </a:r>
            <a:r>
              <a:rPr lang="en-US" sz="2000" dirty="0">
                <a:solidFill>
                  <a:srgbClr val="000090"/>
                </a:solidFill>
                <a:latin typeface="+mn-lt"/>
                <a:cs typeface="Calibri"/>
              </a:rPr>
              <a:t>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84031" y="660411"/>
            <a:ext cx="7520624" cy="37993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lIns="71457" tIns="35728" rIns="71457" bIns="35728" rtlCol="0">
            <a:spAutoFit/>
          </a:bodyPr>
          <a:lstStyle/>
          <a:p>
            <a:r>
              <a:rPr lang="en-US" sz="2000" b="1" dirty="0">
                <a:latin typeface="+mn-lt"/>
              </a:rPr>
              <a:t>Precise CLAS results on </a:t>
            </a:r>
            <a:r>
              <a:rPr lang="en-US" sz="2000" b="1" dirty="0" err="1">
                <a:latin typeface="+mn-lt"/>
              </a:rPr>
              <a:t>electrocouplings</a:t>
            </a:r>
            <a:r>
              <a:rPr lang="en-US" sz="2000" b="1" dirty="0">
                <a:latin typeface="+mn-lt"/>
              </a:rPr>
              <a:t> clarified nature of the Roper </a:t>
            </a:r>
          </a:p>
        </p:txBody>
      </p:sp>
    </p:spTree>
    <p:extLst>
      <p:ext uri="{BB962C8B-B14F-4D97-AF65-F5344CB8AC3E}">
        <p14:creationId xmlns:p14="http://schemas.microsoft.com/office/powerpoint/2010/main" val="99443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Footer Placeholder 50"/>
          <p:cNvSpPr>
            <a:spLocks noGrp="1"/>
          </p:cNvSpPr>
          <p:nvPr>
            <p:ph type="ftr" sz="quarter" idx="3"/>
          </p:nvPr>
        </p:nvSpPr>
        <p:spPr>
          <a:xfrm>
            <a:off x="2069923" y="4920638"/>
            <a:ext cx="4748840" cy="222862"/>
          </a:xfrm>
        </p:spPr>
        <p:txBody>
          <a:bodyPr/>
          <a:lstStyle/>
          <a:p>
            <a:r>
              <a:rPr lang="it-IT"/>
              <a:t>CLAS Collaboration Meeting   -   Run Group K Status Update -  July 1st, 2026</a:t>
            </a:r>
            <a:endParaRPr lang="en-US"/>
          </a:p>
        </p:txBody>
      </p:sp>
      <p:cxnSp>
        <p:nvCxnSpPr>
          <p:cNvPr id="18" name="Straight Connector 31"/>
          <p:cNvCxnSpPr>
            <a:cxnSpLocks/>
          </p:cNvCxnSpPr>
          <p:nvPr/>
        </p:nvCxnSpPr>
        <p:spPr>
          <a:xfrm>
            <a:off x="0" y="56199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123A2-8C0A-B24D-ABFA-7CF5F3B53C08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814609" y="0"/>
            <a:ext cx="5568774" cy="340255"/>
          </a:xfrm>
        </p:spPr>
        <p:txBody>
          <a:bodyPr/>
          <a:lstStyle/>
          <a:p>
            <a:r>
              <a:rPr lang="en-US" sz="2836" b="1" dirty="0">
                <a:solidFill>
                  <a:srgbClr val="000090"/>
                </a:solidFill>
              </a:rPr>
              <a:t>Q</a:t>
            </a:r>
            <a:r>
              <a:rPr lang="en-US" sz="2836" b="1" baseline="30000" dirty="0">
                <a:solidFill>
                  <a:srgbClr val="000090"/>
                </a:solidFill>
              </a:rPr>
              <a:t>2</a:t>
            </a:r>
            <a:r>
              <a:rPr lang="en-US" sz="2836" b="1" dirty="0">
                <a:solidFill>
                  <a:srgbClr val="000090"/>
                </a:solidFill>
              </a:rPr>
              <a:t> Evolution of N* Electrocouplings</a:t>
            </a:r>
          </a:p>
        </p:txBody>
      </p:sp>
      <p:grpSp>
        <p:nvGrpSpPr>
          <p:cNvPr id="21" name="Gruppo 20"/>
          <p:cNvGrpSpPr/>
          <p:nvPr/>
        </p:nvGrpSpPr>
        <p:grpSpPr>
          <a:xfrm>
            <a:off x="1150793" y="733490"/>
            <a:ext cx="6847614" cy="2249338"/>
            <a:chOff x="431266" y="1139987"/>
            <a:chExt cx="8459322" cy="2465796"/>
          </a:xfrm>
        </p:grpSpPr>
        <p:pic>
          <p:nvPicPr>
            <p:cNvPr id="22" name="Picture 56" descr="roper_a12.pn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1266" y="1159340"/>
              <a:ext cx="2537460" cy="2198949"/>
            </a:xfrm>
            <a:prstGeom prst="rect">
              <a:avLst/>
            </a:prstGeom>
          </p:spPr>
        </p:pic>
        <p:pic>
          <p:nvPicPr>
            <p:cNvPr id="24" name="Picture 57" descr="d13_a12.png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19187" y="1155119"/>
              <a:ext cx="2537460" cy="2198949"/>
            </a:xfrm>
            <a:prstGeom prst="rect">
              <a:avLst/>
            </a:prstGeom>
          </p:spPr>
        </p:pic>
        <p:pic>
          <p:nvPicPr>
            <p:cNvPr id="25" name="Picture 58" descr="d15_a12.png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53128" y="1154568"/>
              <a:ext cx="2537460" cy="2198949"/>
            </a:xfrm>
            <a:prstGeom prst="rect">
              <a:avLst/>
            </a:prstGeom>
          </p:spPr>
        </p:pic>
        <p:sp>
          <p:nvSpPr>
            <p:cNvPr id="26" name="TextBox 28"/>
            <p:cNvSpPr txBox="1"/>
            <p:nvPr/>
          </p:nvSpPr>
          <p:spPr>
            <a:xfrm>
              <a:off x="4869531" y="1163064"/>
              <a:ext cx="1078460" cy="244751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008000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319"/>
                </a:spcAft>
              </a:pPr>
              <a:r>
                <a:rPr lang="en-US" sz="851" dirty="0">
                  <a:solidFill>
                    <a:srgbClr val="000090"/>
                  </a:solidFill>
                  <a:latin typeface="Comic Sans MS"/>
                  <a:cs typeface="Comic Sans MS"/>
                </a:rPr>
                <a:t>N(1520)3/2</a:t>
              </a:r>
              <a:r>
                <a:rPr lang="en-US" sz="851" baseline="30000" dirty="0">
                  <a:solidFill>
                    <a:srgbClr val="000090"/>
                  </a:solidFill>
                  <a:latin typeface="Comic Sans MS"/>
                  <a:cs typeface="Comic Sans MS"/>
                </a:rPr>
                <a:t>-</a:t>
              </a:r>
            </a:p>
          </p:txBody>
        </p:sp>
        <p:sp>
          <p:nvSpPr>
            <p:cNvPr id="27" name="TextBox 29"/>
            <p:cNvSpPr txBox="1"/>
            <p:nvPr/>
          </p:nvSpPr>
          <p:spPr>
            <a:xfrm>
              <a:off x="1944332" y="1181539"/>
              <a:ext cx="1019028" cy="244751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008000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319"/>
                </a:spcAft>
              </a:pPr>
              <a:r>
                <a:rPr lang="en-US" sz="851" dirty="0">
                  <a:solidFill>
                    <a:srgbClr val="000090"/>
                  </a:solidFill>
                  <a:latin typeface="Comic Sans MS"/>
                  <a:cs typeface="Comic Sans MS"/>
                </a:rPr>
                <a:t>N(1440)1/2</a:t>
              </a:r>
              <a:r>
                <a:rPr lang="en-US" sz="851" baseline="30000" dirty="0">
                  <a:solidFill>
                    <a:srgbClr val="000090"/>
                  </a:solidFill>
                  <a:latin typeface="Comic Sans MS"/>
                  <a:cs typeface="Comic Sans MS"/>
                </a:rPr>
                <a:t>+</a:t>
              </a:r>
            </a:p>
          </p:txBody>
        </p:sp>
        <p:sp>
          <p:nvSpPr>
            <p:cNvPr id="28" name="TextBox 31"/>
            <p:cNvSpPr txBox="1"/>
            <p:nvPr/>
          </p:nvSpPr>
          <p:spPr>
            <a:xfrm>
              <a:off x="563882" y="1139987"/>
              <a:ext cx="522594" cy="262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319"/>
                </a:spcAft>
              </a:pPr>
              <a:r>
                <a:rPr lang="en-US" sz="957" dirty="0">
                  <a:solidFill>
                    <a:srgbClr val="FF0000"/>
                  </a:solidFill>
                  <a:latin typeface="Comic Sans MS"/>
                  <a:cs typeface="Comic Sans MS"/>
                </a:rPr>
                <a:t>A</a:t>
              </a:r>
              <a:r>
                <a:rPr lang="en-US" sz="957" baseline="-25000" dirty="0">
                  <a:solidFill>
                    <a:srgbClr val="FF0000"/>
                  </a:solidFill>
                  <a:latin typeface="Comic Sans MS"/>
                  <a:cs typeface="Comic Sans MS"/>
                </a:rPr>
                <a:t>1/2</a:t>
              </a:r>
            </a:p>
          </p:txBody>
        </p:sp>
        <p:sp>
          <p:nvSpPr>
            <p:cNvPr id="29" name="TextBox 32"/>
            <p:cNvSpPr txBox="1"/>
            <p:nvPr/>
          </p:nvSpPr>
          <p:spPr>
            <a:xfrm>
              <a:off x="3819911" y="1139987"/>
              <a:ext cx="522594" cy="262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319"/>
                </a:spcAft>
              </a:pPr>
              <a:r>
                <a:rPr lang="en-US" sz="957" dirty="0">
                  <a:solidFill>
                    <a:srgbClr val="FF0000"/>
                  </a:solidFill>
                  <a:latin typeface="Comic Sans MS"/>
                  <a:cs typeface="Comic Sans MS"/>
                </a:rPr>
                <a:t>A</a:t>
              </a:r>
              <a:r>
                <a:rPr lang="en-US" sz="957" baseline="-25000" dirty="0">
                  <a:solidFill>
                    <a:srgbClr val="FF0000"/>
                  </a:solidFill>
                  <a:latin typeface="Comic Sans MS"/>
                  <a:cs typeface="Comic Sans MS"/>
                </a:rPr>
                <a:t>1/2</a:t>
              </a:r>
            </a:p>
          </p:txBody>
        </p:sp>
        <p:sp>
          <p:nvSpPr>
            <p:cNvPr id="30" name="TextBox 41"/>
            <p:cNvSpPr txBox="1"/>
            <p:nvPr/>
          </p:nvSpPr>
          <p:spPr>
            <a:xfrm>
              <a:off x="6789772" y="1139987"/>
              <a:ext cx="522594" cy="262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319"/>
                </a:spcAft>
              </a:pPr>
              <a:r>
                <a:rPr lang="en-US" sz="957" dirty="0">
                  <a:solidFill>
                    <a:srgbClr val="FF0000"/>
                  </a:solidFill>
                  <a:latin typeface="Comic Sans MS"/>
                  <a:cs typeface="Comic Sans MS"/>
                </a:rPr>
                <a:t>A</a:t>
              </a:r>
              <a:r>
                <a:rPr lang="en-US" sz="957" baseline="-25000" dirty="0">
                  <a:solidFill>
                    <a:srgbClr val="FF0000"/>
                  </a:solidFill>
                  <a:latin typeface="Comic Sans MS"/>
                  <a:cs typeface="Comic Sans MS"/>
                </a:rPr>
                <a:t>1/2</a:t>
              </a:r>
            </a:p>
          </p:txBody>
        </p:sp>
        <p:sp>
          <p:nvSpPr>
            <p:cNvPr id="34" name="TextBox 42"/>
            <p:cNvSpPr txBox="1"/>
            <p:nvPr/>
          </p:nvSpPr>
          <p:spPr>
            <a:xfrm>
              <a:off x="7708847" y="1158973"/>
              <a:ext cx="1135105" cy="244751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008000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319"/>
                </a:spcAft>
              </a:pPr>
              <a:r>
                <a:rPr lang="en-US" sz="851" dirty="0">
                  <a:solidFill>
                    <a:srgbClr val="000090"/>
                  </a:solidFill>
                  <a:latin typeface="Comic Sans MS"/>
                  <a:cs typeface="Comic Sans MS"/>
                </a:rPr>
                <a:t>N(1675)5/2</a:t>
              </a:r>
              <a:r>
                <a:rPr lang="en-US" sz="851" baseline="30000" dirty="0">
                  <a:solidFill>
                    <a:srgbClr val="000090"/>
                  </a:solidFill>
                  <a:latin typeface="Comic Sans MS"/>
                  <a:cs typeface="Comic Sans MS"/>
                </a:rPr>
                <a:t>-</a:t>
              </a:r>
            </a:p>
          </p:txBody>
        </p:sp>
        <p:sp>
          <p:nvSpPr>
            <p:cNvPr id="36" name="TextBox 34"/>
            <p:cNvSpPr txBox="1"/>
            <p:nvPr/>
          </p:nvSpPr>
          <p:spPr>
            <a:xfrm>
              <a:off x="2010330" y="3371419"/>
              <a:ext cx="854578" cy="226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319"/>
                </a:spcAft>
              </a:pPr>
              <a:r>
                <a:rPr lang="en-US" sz="745" i="1" dirty="0">
                  <a:solidFill>
                    <a:srgbClr val="002060"/>
                  </a:solidFill>
                  <a:latin typeface="+mn-lt"/>
                </a:rPr>
                <a:t>Q</a:t>
              </a:r>
              <a:r>
                <a:rPr lang="en-US" sz="745" i="1" baseline="30000" dirty="0">
                  <a:solidFill>
                    <a:srgbClr val="002060"/>
                  </a:solidFill>
                  <a:latin typeface="+mn-lt"/>
                </a:rPr>
                <a:t>2</a:t>
              </a:r>
              <a:r>
                <a:rPr lang="en-US" sz="745" i="1" dirty="0">
                  <a:solidFill>
                    <a:srgbClr val="002060"/>
                  </a:solidFill>
                  <a:latin typeface="+mn-lt"/>
                </a:rPr>
                <a:t> (GeV</a:t>
              </a:r>
              <a:r>
                <a:rPr lang="en-US" sz="745" i="1" baseline="30000" dirty="0">
                  <a:solidFill>
                    <a:srgbClr val="002060"/>
                  </a:solidFill>
                  <a:latin typeface="+mn-lt"/>
                </a:rPr>
                <a:t>2</a:t>
              </a:r>
              <a:r>
                <a:rPr lang="en-US" sz="745" i="1" dirty="0">
                  <a:solidFill>
                    <a:srgbClr val="002060"/>
                  </a:solidFill>
                  <a:latin typeface="+mn-lt"/>
                </a:rPr>
                <a:t>)</a:t>
              </a:r>
            </a:p>
          </p:txBody>
        </p:sp>
        <p:sp>
          <p:nvSpPr>
            <p:cNvPr id="37" name="TextBox 51"/>
            <p:cNvSpPr txBox="1"/>
            <p:nvPr/>
          </p:nvSpPr>
          <p:spPr>
            <a:xfrm>
              <a:off x="5006185" y="3358142"/>
              <a:ext cx="950461" cy="226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319"/>
                </a:spcAft>
              </a:pPr>
              <a:r>
                <a:rPr lang="en-US" sz="745" i="1" dirty="0">
                  <a:solidFill>
                    <a:srgbClr val="002060"/>
                  </a:solidFill>
                  <a:latin typeface="+mn-lt"/>
                </a:rPr>
                <a:t>Q</a:t>
              </a:r>
              <a:r>
                <a:rPr lang="en-US" sz="745" i="1" baseline="30000" dirty="0">
                  <a:solidFill>
                    <a:srgbClr val="002060"/>
                  </a:solidFill>
                  <a:latin typeface="+mn-lt"/>
                </a:rPr>
                <a:t>2</a:t>
              </a:r>
              <a:r>
                <a:rPr lang="en-US" sz="745" i="1" dirty="0">
                  <a:solidFill>
                    <a:srgbClr val="002060"/>
                  </a:solidFill>
                  <a:latin typeface="+mn-lt"/>
                </a:rPr>
                <a:t> (GeV</a:t>
              </a:r>
              <a:r>
                <a:rPr lang="en-US" sz="745" i="1" baseline="30000" dirty="0">
                  <a:solidFill>
                    <a:srgbClr val="002060"/>
                  </a:solidFill>
                  <a:latin typeface="+mn-lt"/>
                </a:rPr>
                <a:t>2</a:t>
              </a:r>
              <a:r>
                <a:rPr lang="en-US" sz="745" i="1" dirty="0">
                  <a:solidFill>
                    <a:srgbClr val="002060"/>
                  </a:solidFill>
                  <a:latin typeface="+mn-lt"/>
                </a:rPr>
                <a:t>)</a:t>
              </a:r>
            </a:p>
          </p:txBody>
        </p:sp>
        <p:sp>
          <p:nvSpPr>
            <p:cNvPr id="40" name="TextBox 52"/>
            <p:cNvSpPr txBox="1"/>
            <p:nvPr/>
          </p:nvSpPr>
          <p:spPr>
            <a:xfrm>
              <a:off x="7882772" y="3378885"/>
              <a:ext cx="961179" cy="226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319"/>
                </a:spcAft>
              </a:pPr>
              <a:r>
                <a:rPr lang="en-US" sz="745" i="1" dirty="0">
                  <a:solidFill>
                    <a:srgbClr val="002060"/>
                  </a:solidFill>
                  <a:latin typeface="+mn-lt"/>
                </a:rPr>
                <a:t>Q</a:t>
              </a:r>
              <a:r>
                <a:rPr lang="en-US" sz="745" i="1" baseline="30000" dirty="0">
                  <a:solidFill>
                    <a:srgbClr val="002060"/>
                  </a:solidFill>
                  <a:latin typeface="+mn-lt"/>
                </a:rPr>
                <a:t>2</a:t>
              </a:r>
              <a:r>
                <a:rPr lang="en-US" sz="745" i="1" dirty="0">
                  <a:solidFill>
                    <a:srgbClr val="002060"/>
                  </a:solidFill>
                  <a:latin typeface="+mn-lt"/>
                </a:rPr>
                <a:t> (GeV</a:t>
              </a:r>
              <a:r>
                <a:rPr lang="en-US" sz="745" i="1" baseline="30000" dirty="0">
                  <a:solidFill>
                    <a:srgbClr val="002060"/>
                  </a:solidFill>
                  <a:latin typeface="+mn-lt"/>
                </a:rPr>
                <a:t>2</a:t>
              </a:r>
              <a:r>
                <a:rPr lang="en-US" sz="745" i="1" dirty="0">
                  <a:solidFill>
                    <a:srgbClr val="002060"/>
                  </a:solidFill>
                  <a:latin typeface="+mn-lt"/>
                </a:rPr>
                <a:t>)</a:t>
              </a:r>
            </a:p>
          </p:txBody>
        </p:sp>
        <p:cxnSp>
          <p:nvCxnSpPr>
            <p:cNvPr id="41" name="Straight Connector 26">
              <a:extLst>
                <a:ext uri="{FF2B5EF4-FFF2-40B4-BE49-F238E27FC236}">
                  <a16:creationId xmlns:a16="http://schemas.microsoft.com/office/drawing/2014/main" id="{7F4CBE9B-61F6-9143-B911-1C20F7E2B99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570482" y="1397111"/>
              <a:ext cx="0" cy="137160"/>
            </a:xfrm>
            <a:prstGeom prst="line">
              <a:avLst/>
            </a:prstGeom>
            <a:noFill/>
            <a:ln w="12700" cap="flat" cmpd="sng" algn="ctr">
              <a:solidFill>
                <a:srgbClr val="005BE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2" name="Triangle 3">
              <a:extLst>
                <a:ext uri="{FF2B5EF4-FFF2-40B4-BE49-F238E27FC236}">
                  <a16:creationId xmlns:a16="http://schemas.microsoft.com/office/drawing/2014/main" id="{83041172-D19A-7E47-82D0-3CAB82D3903B}"/>
                </a:ext>
              </a:extLst>
            </p:cNvPr>
            <p:cNvSpPr/>
            <p:nvPr/>
          </p:nvSpPr>
          <p:spPr bwMode="auto">
            <a:xfrm>
              <a:off x="1544735" y="1441688"/>
              <a:ext cx="48006" cy="48006"/>
            </a:xfrm>
            <a:prstGeom prst="triangle">
              <a:avLst/>
            </a:prstGeom>
            <a:solidFill>
              <a:srgbClr val="72F94C"/>
            </a:solidFill>
            <a:ln w="63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8632" tIns="24316" rIns="48632" bIns="24316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1702" dirty="0"/>
            </a:p>
          </p:txBody>
        </p:sp>
        <p:cxnSp>
          <p:nvCxnSpPr>
            <p:cNvPr id="43" name="Straight Connector 27">
              <a:extLst>
                <a:ext uri="{FF2B5EF4-FFF2-40B4-BE49-F238E27FC236}">
                  <a16:creationId xmlns:a16="http://schemas.microsoft.com/office/drawing/2014/main" id="{B8C126C7-B240-734B-9EB6-CB6CBA6EFB1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85906" y="1542111"/>
              <a:ext cx="0" cy="205740"/>
            </a:xfrm>
            <a:prstGeom prst="line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4" name="Triangle 18">
              <a:extLst>
                <a:ext uri="{FF2B5EF4-FFF2-40B4-BE49-F238E27FC236}">
                  <a16:creationId xmlns:a16="http://schemas.microsoft.com/office/drawing/2014/main" id="{B097B185-866F-8F4B-B4FE-D7BB6E0593F3}"/>
                </a:ext>
              </a:extLst>
            </p:cNvPr>
            <p:cNvSpPr/>
            <p:nvPr/>
          </p:nvSpPr>
          <p:spPr bwMode="auto">
            <a:xfrm>
              <a:off x="1761903" y="1615214"/>
              <a:ext cx="48006" cy="48006"/>
            </a:xfrm>
            <a:prstGeom prst="triangle">
              <a:avLst/>
            </a:prstGeom>
            <a:solidFill>
              <a:srgbClr val="72F94C"/>
            </a:solidFill>
            <a:ln w="63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8632" tIns="24316" rIns="48632" bIns="24316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1702" dirty="0"/>
            </a:p>
          </p:txBody>
        </p:sp>
        <p:cxnSp>
          <p:nvCxnSpPr>
            <p:cNvPr id="45" name="Straight Connector 30">
              <a:extLst>
                <a:ext uri="{FF2B5EF4-FFF2-40B4-BE49-F238E27FC236}">
                  <a16:creationId xmlns:a16="http://schemas.microsoft.com/office/drawing/2014/main" id="{1B405927-96BF-3F49-AC12-E3F19BE139A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988820" y="1730866"/>
              <a:ext cx="0" cy="123444"/>
            </a:xfrm>
            <a:prstGeom prst="line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6" name="Triangle 19">
              <a:extLst>
                <a:ext uri="{FF2B5EF4-FFF2-40B4-BE49-F238E27FC236}">
                  <a16:creationId xmlns:a16="http://schemas.microsoft.com/office/drawing/2014/main" id="{659CF719-AB57-874C-A290-F8C2BD04AE56}"/>
                </a:ext>
              </a:extLst>
            </p:cNvPr>
            <p:cNvSpPr/>
            <p:nvPr/>
          </p:nvSpPr>
          <p:spPr bwMode="auto">
            <a:xfrm>
              <a:off x="1963485" y="1766924"/>
              <a:ext cx="48006" cy="48006"/>
            </a:xfrm>
            <a:prstGeom prst="triangle">
              <a:avLst/>
            </a:prstGeom>
            <a:solidFill>
              <a:srgbClr val="72F94C"/>
            </a:solidFill>
            <a:ln w="63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8632" tIns="24316" rIns="48632" bIns="24316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1702" dirty="0"/>
            </a:p>
          </p:txBody>
        </p:sp>
        <p:cxnSp>
          <p:nvCxnSpPr>
            <p:cNvPr id="47" name="Straight Connector 33">
              <a:extLst>
                <a:ext uri="{FF2B5EF4-FFF2-40B4-BE49-F238E27FC236}">
                  <a16:creationId xmlns:a16="http://schemas.microsoft.com/office/drawing/2014/main" id="{B88C4A22-0DF1-7D47-90A0-76389B5312F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229592" y="1910427"/>
              <a:ext cx="0" cy="102870"/>
            </a:xfrm>
            <a:prstGeom prst="line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9" name="Triangle 21">
              <a:extLst>
                <a:ext uri="{FF2B5EF4-FFF2-40B4-BE49-F238E27FC236}">
                  <a16:creationId xmlns:a16="http://schemas.microsoft.com/office/drawing/2014/main" id="{3DACA24D-3CC7-134D-91DD-65942AC67E4D}"/>
                </a:ext>
              </a:extLst>
            </p:cNvPr>
            <p:cNvSpPr/>
            <p:nvPr/>
          </p:nvSpPr>
          <p:spPr bwMode="auto">
            <a:xfrm>
              <a:off x="2205589" y="1937337"/>
              <a:ext cx="48006" cy="48006"/>
            </a:xfrm>
            <a:prstGeom prst="triangle">
              <a:avLst/>
            </a:prstGeom>
            <a:solidFill>
              <a:srgbClr val="72F94C"/>
            </a:solidFill>
            <a:ln w="63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8632" tIns="24316" rIns="48632" bIns="24316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1702" dirty="0"/>
            </a:p>
          </p:txBody>
        </p:sp>
        <p:cxnSp>
          <p:nvCxnSpPr>
            <p:cNvPr id="50" name="Straight Connector 35">
              <a:extLst>
                <a:ext uri="{FF2B5EF4-FFF2-40B4-BE49-F238E27FC236}">
                  <a16:creationId xmlns:a16="http://schemas.microsoft.com/office/drawing/2014/main" id="{D65DFBCA-6166-884B-8381-D97BF4BEFAB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521575" y="1962383"/>
              <a:ext cx="0" cy="102870"/>
            </a:xfrm>
            <a:prstGeom prst="line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2" name="Triangle 22">
              <a:extLst>
                <a:ext uri="{FF2B5EF4-FFF2-40B4-BE49-F238E27FC236}">
                  <a16:creationId xmlns:a16="http://schemas.microsoft.com/office/drawing/2014/main" id="{B8D9D6E3-CE14-0442-953B-19C8E845709B}"/>
                </a:ext>
              </a:extLst>
            </p:cNvPr>
            <p:cNvSpPr/>
            <p:nvPr/>
          </p:nvSpPr>
          <p:spPr bwMode="auto">
            <a:xfrm>
              <a:off x="2497571" y="1989294"/>
              <a:ext cx="48006" cy="48006"/>
            </a:xfrm>
            <a:prstGeom prst="triangle">
              <a:avLst/>
            </a:prstGeom>
            <a:solidFill>
              <a:srgbClr val="72F94C"/>
            </a:solidFill>
            <a:ln w="63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8632" tIns="24316" rIns="48632" bIns="24316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1702" dirty="0"/>
            </a:p>
          </p:txBody>
        </p:sp>
        <p:cxnSp>
          <p:nvCxnSpPr>
            <p:cNvPr id="53" name="Straight Connector 44">
              <a:extLst>
                <a:ext uri="{FF2B5EF4-FFF2-40B4-BE49-F238E27FC236}">
                  <a16:creationId xmlns:a16="http://schemas.microsoft.com/office/drawing/2014/main" id="{91457104-76D9-0D4C-9BAC-E464B3A2408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608576" y="2133312"/>
              <a:ext cx="0" cy="102870"/>
            </a:xfrm>
            <a:prstGeom prst="line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5" name="Triangle 36">
              <a:extLst>
                <a:ext uri="{FF2B5EF4-FFF2-40B4-BE49-F238E27FC236}">
                  <a16:creationId xmlns:a16="http://schemas.microsoft.com/office/drawing/2014/main" id="{0AE8143F-868E-3345-AA94-30665642962F}"/>
                </a:ext>
              </a:extLst>
            </p:cNvPr>
            <p:cNvSpPr/>
            <p:nvPr/>
          </p:nvSpPr>
          <p:spPr bwMode="auto">
            <a:xfrm>
              <a:off x="4583546" y="2158363"/>
              <a:ext cx="48006" cy="48006"/>
            </a:xfrm>
            <a:prstGeom prst="triangle">
              <a:avLst/>
            </a:prstGeom>
            <a:solidFill>
              <a:srgbClr val="72F94C"/>
            </a:solidFill>
            <a:ln w="63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8632" tIns="24316" rIns="48632" bIns="24316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1702" dirty="0"/>
            </a:p>
          </p:txBody>
        </p:sp>
        <p:cxnSp>
          <p:nvCxnSpPr>
            <p:cNvPr id="57" name="Straight Connector 45">
              <a:extLst>
                <a:ext uri="{FF2B5EF4-FFF2-40B4-BE49-F238E27FC236}">
                  <a16:creationId xmlns:a16="http://schemas.microsoft.com/office/drawing/2014/main" id="{2B7CB6B5-1930-634C-8521-D9EC6FB4AE7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809955" y="2016917"/>
              <a:ext cx="0" cy="116586"/>
            </a:xfrm>
            <a:prstGeom prst="line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8" name="Triangle 37">
              <a:extLst>
                <a:ext uri="{FF2B5EF4-FFF2-40B4-BE49-F238E27FC236}">
                  <a16:creationId xmlns:a16="http://schemas.microsoft.com/office/drawing/2014/main" id="{00DEC1ED-387F-4046-80CF-622D608E76E0}"/>
                </a:ext>
              </a:extLst>
            </p:cNvPr>
            <p:cNvSpPr/>
            <p:nvPr/>
          </p:nvSpPr>
          <p:spPr bwMode="auto">
            <a:xfrm>
              <a:off x="4785952" y="2051207"/>
              <a:ext cx="48006" cy="48006"/>
            </a:xfrm>
            <a:prstGeom prst="triangle">
              <a:avLst/>
            </a:prstGeom>
            <a:solidFill>
              <a:srgbClr val="72F94C"/>
            </a:solidFill>
            <a:ln w="63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8632" tIns="24316" rIns="48632" bIns="24316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1702" dirty="0"/>
            </a:p>
          </p:txBody>
        </p:sp>
        <p:cxnSp>
          <p:nvCxnSpPr>
            <p:cNvPr id="59" name="Straight Connector 46">
              <a:extLst>
                <a:ext uri="{FF2B5EF4-FFF2-40B4-BE49-F238E27FC236}">
                  <a16:creationId xmlns:a16="http://schemas.microsoft.com/office/drawing/2014/main" id="{3D086E8F-05ED-4649-B428-291B40DB6BF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059986" y="1953513"/>
              <a:ext cx="0" cy="144018"/>
            </a:xfrm>
            <a:prstGeom prst="line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0" name="Triangle 38">
              <a:extLst>
                <a:ext uri="{FF2B5EF4-FFF2-40B4-BE49-F238E27FC236}">
                  <a16:creationId xmlns:a16="http://schemas.microsoft.com/office/drawing/2014/main" id="{C2001B84-35C8-7548-ACB5-0F38D710CB57}"/>
                </a:ext>
              </a:extLst>
            </p:cNvPr>
            <p:cNvSpPr/>
            <p:nvPr/>
          </p:nvSpPr>
          <p:spPr bwMode="auto">
            <a:xfrm>
              <a:off x="5035983" y="2005963"/>
              <a:ext cx="48006" cy="48006"/>
            </a:xfrm>
            <a:prstGeom prst="triangle">
              <a:avLst/>
            </a:prstGeom>
            <a:solidFill>
              <a:srgbClr val="72F94C"/>
            </a:solidFill>
            <a:ln w="63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8632" tIns="24316" rIns="48632" bIns="24316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1702" dirty="0"/>
            </a:p>
          </p:txBody>
        </p:sp>
        <p:cxnSp>
          <p:nvCxnSpPr>
            <p:cNvPr id="61" name="Straight Connector 47">
              <a:extLst>
                <a:ext uri="{FF2B5EF4-FFF2-40B4-BE49-F238E27FC236}">
                  <a16:creationId xmlns:a16="http://schemas.microsoft.com/office/drawing/2014/main" id="{A4D2D93C-636A-BA48-B120-52A8D803A81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331449" y="1896711"/>
              <a:ext cx="0" cy="116586"/>
            </a:xfrm>
            <a:prstGeom prst="line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2" name="Triangle 39">
              <a:extLst>
                <a:ext uri="{FF2B5EF4-FFF2-40B4-BE49-F238E27FC236}">
                  <a16:creationId xmlns:a16="http://schemas.microsoft.com/office/drawing/2014/main" id="{3C7A5E9A-F00E-CF44-B9CF-4AB9FCFE2B3B}"/>
                </a:ext>
              </a:extLst>
            </p:cNvPr>
            <p:cNvSpPr/>
            <p:nvPr/>
          </p:nvSpPr>
          <p:spPr bwMode="auto">
            <a:xfrm>
              <a:off x="5307446" y="1925000"/>
              <a:ext cx="48006" cy="48006"/>
            </a:xfrm>
            <a:prstGeom prst="triangle">
              <a:avLst/>
            </a:prstGeom>
            <a:solidFill>
              <a:srgbClr val="72F94C"/>
            </a:solidFill>
            <a:ln w="63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8632" tIns="24316" rIns="48632" bIns="24316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1702" dirty="0"/>
            </a:p>
          </p:txBody>
        </p:sp>
        <p:cxnSp>
          <p:nvCxnSpPr>
            <p:cNvPr id="63" name="Straight Connector 48">
              <a:extLst>
                <a:ext uri="{FF2B5EF4-FFF2-40B4-BE49-F238E27FC236}">
                  <a16:creationId xmlns:a16="http://schemas.microsoft.com/office/drawing/2014/main" id="{A335B03D-A8D2-7142-8755-17D62C0B2A4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660687" y="1905474"/>
              <a:ext cx="0" cy="82296"/>
            </a:xfrm>
            <a:prstGeom prst="line">
              <a:avLst/>
            </a:prstGeom>
            <a:noFill/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4" name="Triangle 40">
              <a:extLst>
                <a:ext uri="{FF2B5EF4-FFF2-40B4-BE49-F238E27FC236}">
                  <a16:creationId xmlns:a16="http://schemas.microsoft.com/office/drawing/2014/main" id="{722707C1-46E4-5A42-8860-FEE211E33161}"/>
                </a:ext>
              </a:extLst>
            </p:cNvPr>
            <p:cNvSpPr/>
            <p:nvPr/>
          </p:nvSpPr>
          <p:spPr bwMode="auto">
            <a:xfrm>
              <a:off x="5636058" y="1922619"/>
              <a:ext cx="48006" cy="48006"/>
            </a:xfrm>
            <a:prstGeom prst="triangle">
              <a:avLst/>
            </a:prstGeom>
            <a:solidFill>
              <a:srgbClr val="72F94C"/>
            </a:solidFill>
            <a:ln w="63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8632" tIns="24316" rIns="48632" bIns="24316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1702" dirty="0"/>
            </a:p>
          </p:txBody>
        </p:sp>
      </p:grpSp>
      <p:sp>
        <p:nvSpPr>
          <p:cNvPr id="65" name="TextBox 4"/>
          <p:cNvSpPr txBox="1"/>
          <p:nvPr/>
        </p:nvSpPr>
        <p:spPr>
          <a:xfrm>
            <a:off x="435661" y="2878127"/>
            <a:ext cx="73623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  <a:buClr>
                <a:srgbClr val="800000"/>
              </a:buClr>
              <a:buSzPct val="125000"/>
              <a:buFont typeface="Arial"/>
              <a:buChar char="•"/>
            </a:pPr>
            <a:r>
              <a:rPr lang="en-US" sz="1600" dirty="0">
                <a:latin typeface="+mn-lt"/>
              </a:rPr>
              <a:t> Electrocouplings reveal different interplay between meson cloud and quark core:</a:t>
            </a:r>
          </a:p>
          <a:p>
            <a:pPr marL="571096" lvl="1" indent="-58255">
              <a:spcBef>
                <a:spcPts val="319"/>
              </a:spcBef>
              <a:spcAft>
                <a:spcPts val="319"/>
              </a:spcAft>
              <a:buFontTx/>
              <a:buChar char="-"/>
            </a:pPr>
            <a:r>
              <a:rPr lang="en-US" sz="1600" dirty="0">
                <a:solidFill>
                  <a:srgbClr val="800000"/>
                </a:solidFill>
                <a:latin typeface="+mn-lt"/>
                <a:cs typeface="Comic Sans MS"/>
              </a:rPr>
              <a:t>Important to study different N* states vs. distance scale </a:t>
            </a:r>
          </a:p>
          <a:p>
            <a:pPr>
              <a:spcAft>
                <a:spcPts val="0"/>
              </a:spcAft>
              <a:buClr>
                <a:srgbClr val="800000"/>
              </a:buClr>
              <a:buSzPct val="125000"/>
              <a:buFont typeface="Arial"/>
              <a:buChar char="•"/>
            </a:pPr>
            <a:r>
              <a:rPr lang="en-US" sz="1600" dirty="0">
                <a:latin typeface="+mn-lt"/>
              </a:rPr>
              <a:t> Good agreement of the extracted N* electrocouplings from N</a:t>
            </a:r>
            <a:r>
              <a:rPr lang="en-US" sz="1600" dirty="0">
                <a:latin typeface="+mn-lt"/>
                <a:cs typeface="Symbol" charset="2"/>
              </a:rPr>
              <a:t>π</a:t>
            </a:r>
            <a:r>
              <a:rPr lang="en-US" sz="1600" dirty="0">
                <a:latin typeface="+mn-lt"/>
              </a:rPr>
              <a:t> and N</a:t>
            </a:r>
            <a:r>
              <a:rPr lang="en-US" sz="1600" dirty="0">
                <a:latin typeface="+mn-lt"/>
                <a:cs typeface="Symbol" charset="2"/>
              </a:rPr>
              <a:t>ππ:</a:t>
            </a:r>
          </a:p>
          <a:p>
            <a:pPr marL="240618" indent="-58255">
              <a:spcBef>
                <a:spcPts val="319"/>
              </a:spcBef>
              <a:spcAft>
                <a:spcPts val="319"/>
              </a:spcAft>
              <a:buFontTx/>
              <a:buChar char="-"/>
            </a:pPr>
            <a:r>
              <a:rPr lang="en-US" sz="1600" dirty="0">
                <a:solidFill>
                  <a:srgbClr val="000090"/>
                </a:solidFill>
                <a:latin typeface="+mn-lt"/>
                <a:cs typeface="Comic Sans MS"/>
              </a:rPr>
              <a:t>Compelling evidence for the reliability of the results</a:t>
            </a:r>
          </a:p>
          <a:p>
            <a:pPr marL="240618" indent="-58255">
              <a:spcAft>
                <a:spcPts val="638"/>
              </a:spcAft>
              <a:buFontTx/>
              <a:buChar char="-"/>
              <a:tabLst>
                <a:tab pos="153658" algn="l"/>
              </a:tabLst>
            </a:pPr>
            <a:r>
              <a:rPr lang="en-US" sz="1600" dirty="0">
                <a:solidFill>
                  <a:srgbClr val="000090"/>
                </a:solidFill>
                <a:latin typeface="+mn-lt"/>
                <a:cs typeface="Comic Sans MS"/>
              </a:rPr>
              <a:t>Channels have very different mechanisms for the non-resonant background</a:t>
            </a:r>
          </a:p>
        </p:txBody>
      </p:sp>
      <p:sp>
        <p:nvSpPr>
          <p:cNvPr id="7" name="Rettangolo 6"/>
          <p:cNvSpPr/>
          <p:nvPr/>
        </p:nvSpPr>
        <p:spPr>
          <a:xfrm>
            <a:off x="1323832" y="4325714"/>
            <a:ext cx="6842415" cy="616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60"/>
              </a:spcBef>
              <a:spcAft>
                <a:spcPts val="0"/>
              </a:spcAft>
            </a:pPr>
            <a:r>
              <a:rPr lang="en-US" sz="1702" b="1" dirty="0">
                <a:solidFill>
                  <a:srgbClr val="800000"/>
                </a:solidFill>
                <a:latin typeface="+mn-lt"/>
                <a:cs typeface="Comic Sans MS"/>
              </a:rPr>
              <a:t>Data from the KY channels is critical to provide an independent extraction of the </a:t>
            </a:r>
            <a:r>
              <a:rPr lang="en-US" sz="1702" b="1" dirty="0" err="1">
                <a:solidFill>
                  <a:srgbClr val="800000"/>
                </a:solidFill>
                <a:latin typeface="+mn-lt"/>
                <a:cs typeface="Comic Sans MS"/>
              </a:rPr>
              <a:t>electrocoupling</a:t>
            </a:r>
            <a:r>
              <a:rPr lang="en-US" sz="1702" b="1" dirty="0">
                <a:solidFill>
                  <a:srgbClr val="800000"/>
                </a:solidFill>
                <a:latin typeface="+mn-lt"/>
                <a:cs typeface="Comic Sans MS"/>
              </a:rPr>
              <a:t> amplitudes for the higher-lying N* states</a:t>
            </a:r>
          </a:p>
        </p:txBody>
      </p:sp>
    </p:spTree>
    <p:extLst>
      <p:ext uri="{BB962C8B-B14F-4D97-AF65-F5344CB8AC3E}">
        <p14:creationId xmlns:p14="http://schemas.microsoft.com/office/powerpoint/2010/main" val="91188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890835" y="0"/>
            <a:ext cx="7362331" cy="628650"/>
          </a:xfrm>
          <a:ln>
            <a:noFill/>
          </a:ln>
        </p:spPr>
        <p:txBody>
          <a:bodyPr lIns="71434" tIns="35717" rIns="71434" bIns="35717">
            <a:normAutofit/>
          </a:bodyPr>
          <a:lstStyle/>
          <a:p>
            <a:pPr>
              <a:defRPr/>
            </a:pPr>
            <a:r>
              <a:rPr lang="en-US" sz="3120" b="1" dirty="0">
                <a:solidFill>
                  <a:srgbClr val="800000"/>
                </a:solidFill>
                <a:latin typeface="+mn-lt"/>
              </a:rPr>
              <a:t>Accessing the Forces &amp; Pressure on Quarks</a:t>
            </a: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539552" y="1353504"/>
            <a:ext cx="4093999" cy="810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1434" tIns="35717" rIns="71434" bIns="35717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600" i="1" dirty="0">
                <a:solidFill>
                  <a:srgbClr val="FF0000"/>
                </a:solidFill>
                <a:latin typeface="+mn-lt"/>
                <a:cs typeface="Times New Roman"/>
              </a:rPr>
              <a:t>M</a:t>
            </a:r>
            <a:r>
              <a:rPr lang="en-US" sz="1600" i="1" baseline="-25000" dirty="0">
                <a:solidFill>
                  <a:srgbClr val="FF0000"/>
                </a:solidFill>
                <a:latin typeface="+mn-lt"/>
                <a:cs typeface="Times New Roman"/>
              </a:rPr>
              <a:t>2</a:t>
            </a:r>
            <a:r>
              <a:rPr lang="en-US" sz="1600" i="1" dirty="0">
                <a:solidFill>
                  <a:srgbClr val="FF0000"/>
                </a:solidFill>
                <a:latin typeface="+mn-lt"/>
                <a:cs typeface="Times New Roman"/>
              </a:rPr>
              <a:t>(t)</a:t>
            </a:r>
            <a:r>
              <a:rPr lang="en-US" sz="1600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1600" dirty="0">
                <a:latin typeface="+mn-lt"/>
              </a:rPr>
              <a:t>:  Mass distribution inside the nucleon</a:t>
            </a:r>
            <a:r>
              <a:rPr lang="en-US" sz="1600" i="1" dirty="0">
                <a:solidFill>
                  <a:srgbClr val="FF0000"/>
                </a:solidFill>
                <a:latin typeface="+mn-lt"/>
              </a:rPr>
              <a:t> </a:t>
            </a:r>
          </a:p>
          <a:p>
            <a:pPr eaLnBrk="1" hangingPunct="1"/>
            <a:r>
              <a:rPr lang="en-US" sz="1600" i="1" dirty="0">
                <a:solidFill>
                  <a:srgbClr val="FF0000"/>
                </a:solidFill>
                <a:latin typeface="+mn-lt"/>
                <a:cs typeface="Times New Roman"/>
              </a:rPr>
              <a:t>J (t)    </a:t>
            </a:r>
            <a:r>
              <a:rPr lang="en-US" sz="1600" dirty="0">
                <a:latin typeface="+mn-lt"/>
              </a:rPr>
              <a:t>:  Angular momentum distribution </a:t>
            </a:r>
          </a:p>
          <a:p>
            <a:pPr eaLnBrk="1" hangingPunct="1"/>
            <a:r>
              <a:rPr lang="en-US" sz="1600" b="1" i="1" dirty="0">
                <a:solidFill>
                  <a:srgbClr val="FF0000"/>
                </a:solidFill>
                <a:latin typeface="+mn-lt"/>
                <a:cs typeface="Times New Roman"/>
              </a:rPr>
              <a:t>d</a:t>
            </a:r>
            <a:r>
              <a:rPr lang="en-US" sz="1600" b="1" i="1" baseline="-25000" dirty="0">
                <a:solidFill>
                  <a:srgbClr val="FF0000"/>
                </a:solidFill>
                <a:latin typeface="+mn-lt"/>
                <a:cs typeface="Times New Roman"/>
              </a:rPr>
              <a:t>1</a:t>
            </a:r>
            <a:r>
              <a:rPr lang="en-US" sz="1600" b="1" i="1" dirty="0">
                <a:solidFill>
                  <a:srgbClr val="FF0000"/>
                </a:solidFill>
                <a:latin typeface="+mn-lt"/>
                <a:cs typeface="Times New Roman"/>
              </a:rPr>
              <a:t>(t)   </a:t>
            </a:r>
            <a:r>
              <a:rPr lang="en-US" sz="1600" b="1" dirty="0">
                <a:latin typeface="+mn-lt"/>
              </a:rPr>
              <a:t>: </a:t>
            </a:r>
            <a:r>
              <a:rPr lang="en-US" sz="1600" b="1" dirty="0">
                <a:solidFill>
                  <a:srgbClr val="000090"/>
                </a:solidFill>
                <a:latin typeface="+mn-lt"/>
              </a:rPr>
              <a:t>Shear forces and pressure distribution  </a:t>
            </a:r>
          </a:p>
        </p:txBody>
      </p:sp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539552" y="1053421"/>
            <a:ext cx="3788213" cy="318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1434" tIns="35717" rIns="71434" bIns="35717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600" dirty="0">
                <a:latin typeface="+mn-lt"/>
              </a:rPr>
              <a:t>Nucleon matrix element of EMT contains:</a:t>
            </a:r>
          </a:p>
        </p:txBody>
      </p:sp>
      <p:sp>
        <p:nvSpPr>
          <p:cNvPr id="12" name="Text Box 34"/>
          <p:cNvSpPr txBox="1">
            <a:spLocks noChangeArrowheads="1"/>
          </p:cNvSpPr>
          <p:nvPr/>
        </p:nvSpPr>
        <p:spPr bwMode="auto">
          <a:xfrm>
            <a:off x="993635" y="3321773"/>
            <a:ext cx="3440998" cy="639723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71434" tIns="35717" rIns="71434" bIns="35717">
            <a:prstTxWarp prst="textNoShape">
              <a:avLst/>
            </a:prstTxWarp>
            <a:spAutoFit/>
          </a:bodyPr>
          <a:lstStyle/>
          <a:p>
            <a:r>
              <a:rPr lang="en-US" sz="1844" dirty="0">
                <a:cs typeface="Times New Roman"/>
              </a:rPr>
              <a:t>Separate </a:t>
            </a:r>
            <a:r>
              <a:rPr lang="en-US" sz="1844" i="1" dirty="0">
                <a:solidFill>
                  <a:srgbClr val="FF0000"/>
                </a:solidFill>
                <a:cs typeface="Times New Roman"/>
              </a:rPr>
              <a:t>M</a:t>
            </a:r>
            <a:r>
              <a:rPr lang="en-US" sz="1844" i="1" baseline="-25000" dirty="0">
                <a:solidFill>
                  <a:srgbClr val="FF0000"/>
                </a:solidFill>
                <a:cs typeface="Times New Roman"/>
              </a:rPr>
              <a:t>2</a:t>
            </a:r>
            <a:r>
              <a:rPr lang="en-US" sz="1844" i="1" dirty="0">
                <a:solidFill>
                  <a:srgbClr val="FF0000"/>
                </a:solidFill>
                <a:cs typeface="Times New Roman"/>
              </a:rPr>
              <a:t>(t)</a:t>
            </a:r>
            <a:r>
              <a:rPr lang="en-US" sz="1844" dirty="0">
                <a:cs typeface="Times New Roman"/>
              </a:rPr>
              <a:t> and </a:t>
            </a:r>
            <a:r>
              <a:rPr lang="en-US" sz="1844" i="1" dirty="0">
                <a:solidFill>
                  <a:srgbClr val="FF0000"/>
                </a:solidFill>
                <a:cs typeface="Times New Roman"/>
              </a:rPr>
              <a:t>d</a:t>
            </a:r>
            <a:r>
              <a:rPr lang="en-US" sz="1844" i="1" baseline="-25000" dirty="0">
                <a:solidFill>
                  <a:srgbClr val="FF0000"/>
                </a:solidFill>
                <a:cs typeface="Times New Roman"/>
              </a:rPr>
              <a:t>1</a:t>
            </a:r>
            <a:r>
              <a:rPr lang="en-US" sz="1844" i="1" dirty="0">
                <a:solidFill>
                  <a:srgbClr val="FF0000"/>
                </a:solidFill>
                <a:cs typeface="Times New Roman"/>
              </a:rPr>
              <a:t>(t</a:t>
            </a:r>
            <a:r>
              <a:rPr lang="en-US" sz="1844" i="1" dirty="0">
                <a:solidFill>
                  <a:srgbClr val="FF0000"/>
                </a:solidFill>
              </a:rPr>
              <a:t>)</a:t>
            </a:r>
            <a:r>
              <a:rPr lang="en-US" sz="1844" dirty="0"/>
              <a:t> through measurements at small/large </a:t>
            </a:r>
            <a:r>
              <a:rPr lang="el-GR" sz="1844" i="1" dirty="0">
                <a:ea typeface="Times New Roman" pitchFamily="-65" charset="0"/>
                <a:cs typeface="Times New Roman" pitchFamily="-65" charset="0"/>
              </a:rPr>
              <a:t>ξ</a:t>
            </a:r>
            <a:r>
              <a:rPr lang="en-US" sz="1560" dirty="0"/>
              <a:t>. 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C1E93-2AB1-CC4C-BC58-C24D3D2E6267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331640" y="4306948"/>
            <a:ext cx="6772743" cy="355927"/>
          </a:xfrm>
          <a:prstGeom prst="rect">
            <a:avLst/>
          </a:prstGeom>
          <a:solidFill>
            <a:srgbClr val="CCFFCC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1434" tIns="35717" rIns="71434" bIns="35717" rtlCol="0">
            <a:spAutoFit/>
          </a:bodyPr>
          <a:lstStyle/>
          <a:p>
            <a:pPr algn="ctr"/>
            <a:r>
              <a:rPr lang="en-US" sz="1844" dirty="0">
                <a:solidFill>
                  <a:srgbClr val="0000FF"/>
                </a:solidFill>
                <a:latin typeface="+mn-lt"/>
              </a:rPr>
              <a:t>Measuring these form factors, we learn about confinement forces. </a:t>
            </a:r>
            <a:endParaRPr lang="en-US" sz="1844" dirty="0">
              <a:solidFill>
                <a:srgbClr val="55BADF"/>
              </a:solidFill>
              <a:latin typeface="+mn-lt"/>
            </a:endParaRPr>
          </a:p>
        </p:txBody>
      </p:sp>
      <p:cxnSp>
        <p:nvCxnSpPr>
          <p:cNvPr id="15" name="Straight Connector 31"/>
          <p:cNvCxnSpPr>
            <a:cxnSpLocks/>
          </p:cNvCxnSpPr>
          <p:nvPr/>
        </p:nvCxnSpPr>
        <p:spPr>
          <a:xfrm flipV="1">
            <a:off x="0" y="628650"/>
            <a:ext cx="9144000" cy="53777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CLAS Collaboration Meeting   -   Run Group K Status Update -  July 1st, 2026</a:t>
            </a:r>
            <a:endParaRPr lang="en-US" dirty="0"/>
          </a:p>
        </p:txBody>
      </p:sp>
      <p:pic>
        <p:nvPicPr>
          <p:cNvPr id="4" name="Immagine 3" descr="Schermata 2018-07-04 alle 16.09.3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9440" y="733489"/>
            <a:ext cx="3096221" cy="2916557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082628" y="3541944"/>
            <a:ext cx="2859885" cy="4850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76" dirty="0">
                <a:latin typeface="+mj-lt"/>
              </a:rPr>
              <a:t>V. D. </a:t>
            </a:r>
            <a:r>
              <a:rPr lang="it-IT" sz="1276" dirty="0" err="1">
                <a:latin typeface="+mj-lt"/>
              </a:rPr>
              <a:t>Burkert</a:t>
            </a:r>
            <a:r>
              <a:rPr lang="it-IT" sz="1276" dirty="0">
                <a:latin typeface="+mj-lt"/>
              </a:rPr>
              <a:t>, L. </a:t>
            </a:r>
            <a:r>
              <a:rPr lang="it-IT" sz="1276" dirty="0" err="1">
                <a:latin typeface="+mj-lt"/>
              </a:rPr>
              <a:t>Elouadrhiri</a:t>
            </a:r>
            <a:r>
              <a:rPr lang="it-IT" sz="1276" dirty="0">
                <a:latin typeface="+mj-lt"/>
              </a:rPr>
              <a:t> &amp; </a:t>
            </a:r>
            <a:r>
              <a:rPr lang="it-IT" sz="1276" dirty="0" err="1">
                <a:latin typeface="+mj-lt"/>
              </a:rPr>
              <a:t>F</a:t>
            </a:r>
            <a:r>
              <a:rPr lang="it-IT" sz="1276" dirty="0">
                <a:latin typeface="+mj-lt"/>
              </a:rPr>
              <a:t>. X. </a:t>
            </a:r>
            <a:r>
              <a:rPr lang="it-IT" sz="1276" dirty="0" err="1">
                <a:latin typeface="+mj-lt"/>
              </a:rPr>
              <a:t>Girod</a:t>
            </a:r>
            <a:r>
              <a:rPr lang="it-IT" sz="1276" dirty="0">
                <a:latin typeface="+mj-lt"/>
              </a:rPr>
              <a:t> </a:t>
            </a:r>
          </a:p>
          <a:p>
            <a:r>
              <a:rPr lang="it-IT" sz="1276" dirty="0">
                <a:latin typeface="+mj-lt"/>
              </a:rPr>
              <a:t>Nature, 557 396-399 (2018)</a:t>
            </a:r>
          </a:p>
        </p:txBody>
      </p:sp>
      <p:pic>
        <p:nvPicPr>
          <p:cNvPr id="6" name="Immagine 5" descr="Schermata 2018-07-04 alle 16.13.4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166" y="2508442"/>
            <a:ext cx="3007974" cy="6844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512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31"/>
          <p:cNvCxnSpPr>
            <a:cxnSpLocks/>
          </p:cNvCxnSpPr>
          <p:nvPr/>
        </p:nvCxnSpPr>
        <p:spPr>
          <a:xfrm>
            <a:off x="0" y="478175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itle 1"/>
          <p:cNvSpPr txBox="1">
            <a:spLocks/>
          </p:cNvSpPr>
          <p:nvPr/>
        </p:nvSpPr>
        <p:spPr>
          <a:xfrm>
            <a:off x="997605" y="2"/>
            <a:ext cx="7148792" cy="541136"/>
          </a:xfrm>
          <a:prstGeom prst="rect">
            <a:avLst/>
          </a:prstGeom>
        </p:spPr>
        <p:txBody>
          <a:bodyPr lIns="64823" tIns="32411" rIns="64823" bIns="32411">
            <a:normAutofit/>
          </a:bodyPr>
          <a:lstStyle>
            <a:lvl1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66125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32251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98375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64502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553" b="1" dirty="0">
                <a:solidFill>
                  <a:srgbClr val="000090"/>
                </a:solidFill>
                <a:latin typeface="Calibri" pitchFamily="34" charset="0"/>
              </a:rPr>
              <a:t>DC HV Scans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6869826" y="4932265"/>
            <a:ext cx="357635" cy="211235"/>
          </a:xfrm>
        </p:spPr>
        <p:txBody>
          <a:bodyPr/>
          <a:lstStyle/>
          <a:p>
            <a:fld id="{B2E123A2-8C0A-B24D-ABFA-7CF5F3B53C08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3"/>
          </p:nvPr>
        </p:nvSpPr>
        <p:spPr>
          <a:xfrm>
            <a:off x="2018860" y="4920638"/>
            <a:ext cx="4748840" cy="222862"/>
          </a:xfrm>
        </p:spPr>
        <p:txBody>
          <a:bodyPr/>
          <a:lstStyle/>
          <a:p>
            <a:r>
              <a:rPr lang="en-US"/>
              <a:t>CLAS Collaboration Meeting   -   Run Group K Status Update -  July 1st, 2026</a:t>
            </a:r>
            <a:endParaRPr lang="en-US" dirty="0"/>
          </a:p>
        </p:txBody>
      </p:sp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A50D2B43-6F6B-17E9-8E93-C77BCF5902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3255899"/>
              </p:ext>
            </p:extLst>
          </p:nvPr>
        </p:nvGraphicFramePr>
        <p:xfrm>
          <a:off x="7751" y="627534"/>
          <a:ext cx="4564250" cy="3238477"/>
        </p:xfrm>
        <a:graphic>
          <a:graphicData uri="http://schemas.openxmlformats.org/drawingml/2006/table">
            <a:tbl>
              <a:tblPr>
                <a:solidFill>
                  <a:schemeClr val="tx1">
                    <a:lumMod val="65000"/>
                    <a:lumOff val="35000"/>
                  </a:schemeClr>
                </a:solidFill>
                <a:tableStyleId>{5C22544A-7EE6-4342-B048-85BDC9FD1C3A}</a:tableStyleId>
              </a:tblPr>
              <a:tblGrid>
                <a:gridCol w="1145376">
                  <a:extLst>
                    <a:ext uri="{9D8B030D-6E8A-4147-A177-3AD203B41FA5}">
                      <a16:colId xmlns:a16="http://schemas.microsoft.com/office/drawing/2014/main" val="3040692543"/>
                    </a:ext>
                  </a:extLst>
                </a:gridCol>
                <a:gridCol w="1192630">
                  <a:extLst>
                    <a:ext uri="{9D8B030D-6E8A-4147-A177-3AD203B41FA5}">
                      <a16:colId xmlns:a16="http://schemas.microsoft.com/office/drawing/2014/main" val="1431322006"/>
                    </a:ext>
                  </a:extLst>
                </a:gridCol>
                <a:gridCol w="1033614">
                  <a:extLst>
                    <a:ext uri="{9D8B030D-6E8A-4147-A177-3AD203B41FA5}">
                      <a16:colId xmlns:a16="http://schemas.microsoft.com/office/drawing/2014/main" val="3917647118"/>
                    </a:ext>
                  </a:extLst>
                </a:gridCol>
                <a:gridCol w="1192630">
                  <a:extLst>
                    <a:ext uri="{9D8B030D-6E8A-4147-A177-3AD203B41FA5}">
                      <a16:colId xmlns:a16="http://schemas.microsoft.com/office/drawing/2014/main" val="1723657727"/>
                    </a:ext>
                  </a:extLst>
                </a:gridCol>
              </a:tblGrid>
              <a:tr h="3866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cap="none" spc="0" noProof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R1 DC HV setting</a:t>
                      </a:r>
                      <a:endParaRPr lang="en-US" sz="900" b="1" i="0" u="none" strike="noStrike" cap="none" spc="0" noProof="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786" marR="2786" marT="2786" marB="56772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cap="none" spc="0" noProof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R2 DC HV setting</a:t>
                      </a:r>
                      <a:endParaRPr lang="en-US" sz="900" b="1" i="0" u="none" strike="noStrike" cap="none" spc="0" noProof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786" marR="2786" marT="2786" marB="56772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cap="none" spc="0" noProof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R3 DC HV setting</a:t>
                      </a:r>
                      <a:endParaRPr lang="en-US" sz="900" b="1" i="0" u="none" strike="noStrike" cap="none" spc="0" noProof="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786" marR="2786" marT="2786" marB="56772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u="none" strike="noStrike" cap="none" spc="0" noProof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Current</a:t>
                      </a:r>
                      <a:endParaRPr lang="en-US" sz="900" b="1" i="0" u="none" strike="noStrike" cap="none" spc="0" noProof="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786" marR="2786" marT="2786" marB="56772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8658537"/>
                  </a:ext>
                </a:extLst>
              </a:tr>
              <a:tr h="237655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u="none" strike="noStrike" cap="none" spc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it-IT" sz="900" b="0" i="0" u="none" strike="noStrike" cap="none" spc="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786" marR="2786" marT="2786" marB="56772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u="none" strike="noStrike" cap="none" spc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11</a:t>
                      </a:r>
                      <a:endParaRPr lang="it-IT" sz="900" b="0" i="0" u="none" strike="noStrike" cap="none" spc="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786" marR="2786" marT="2786" marB="56772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u="none" strike="noStrike" cap="none" spc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11</a:t>
                      </a:r>
                      <a:endParaRPr lang="it-IT" sz="900" b="0" i="0" u="none" strike="noStrike" cap="none" spc="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786" marR="2786" marT="2786" marB="56772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u="none" strike="noStrike" cap="none" spc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40 nA</a:t>
                      </a:r>
                      <a:endParaRPr lang="it-IT" sz="900" b="0" i="0" u="none" strike="noStrike" cap="none" spc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786" marR="2786" marT="2786" marB="56772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8666362"/>
                  </a:ext>
                </a:extLst>
              </a:tr>
              <a:tr h="237655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u="none" strike="noStrike" cap="none" spc="0" dirty="0"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11</a:t>
                      </a:r>
                      <a:endParaRPr lang="it-IT" sz="900" b="0" i="0" u="none" strike="noStrike" cap="none" spc="0" dirty="0">
                        <a:solidFill>
                          <a:srgbClr val="FFFF00"/>
                        </a:solidFill>
                        <a:effectLst/>
                        <a:latin typeface="+mn-lt"/>
                      </a:endParaRPr>
                    </a:p>
                  </a:txBody>
                  <a:tcPr marL="2786" marR="2786" marT="2786" marB="56772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u="none" strike="noStrike" cap="none" spc="0" dirty="0"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12</a:t>
                      </a:r>
                      <a:endParaRPr lang="it-IT" sz="900" b="0" i="0" u="none" strike="noStrike" cap="none" spc="0" dirty="0">
                        <a:solidFill>
                          <a:srgbClr val="FFFF00"/>
                        </a:solidFill>
                        <a:effectLst/>
                        <a:latin typeface="+mn-lt"/>
                      </a:endParaRPr>
                    </a:p>
                  </a:txBody>
                  <a:tcPr marL="2786" marR="2786" marT="2786" marB="56772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u="none" strike="noStrike" cap="none" spc="0" dirty="0"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12</a:t>
                      </a:r>
                      <a:endParaRPr lang="it-IT" sz="900" b="0" i="0" u="none" strike="noStrike" cap="none" spc="0" dirty="0">
                        <a:solidFill>
                          <a:srgbClr val="FFFF00"/>
                        </a:solidFill>
                        <a:effectLst/>
                        <a:latin typeface="+mn-lt"/>
                      </a:endParaRPr>
                    </a:p>
                  </a:txBody>
                  <a:tcPr marL="2786" marR="2786" marT="2786" marB="56772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u="none" strike="noStrike" cap="none" spc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40 </a:t>
                      </a:r>
                      <a:r>
                        <a:rPr lang="it-IT" sz="900" u="none" strike="noStrike" cap="none" spc="0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nA</a:t>
                      </a:r>
                      <a:endParaRPr lang="it-IT" sz="900" b="0" i="0" u="none" strike="noStrike" cap="none" spc="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786" marR="2786" marT="2786" marB="56772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4368484"/>
                  </a:ext>
                </a:extLst>
              </a:tr>
              <a:tr h="237655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u="none" strike="noStrike" cap="none" spc="0" dirty="0"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it-IT" sz="900" b="0" i="0" u="none" strike="noStrike" cap="none" spc="0" dirty="0">
                        <a:solidFill>
                          <a:srgbClr val="FFFF00"/>
                        </a:solidFill>
                        <a:effectLst/>
                        <a:latin typeface="+mn-lt"/>
                      </a:endParaRPr>
                    </a:p>
                  </a:txBody>
                  <a:tcPr marL="2786" marR="2786" marT="2786" marB="56772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u="none" strike="noStrike" cap="none" spc="0" dirty="0"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it-IT" sz="900" b="0" i="0" u="none" strike="noStrike" cap="none" spc="0" dirty="0">
                        <a:solidFill>
                          <a:srgbClr val="FFFF00"/>
                        </a:solidFill>
                        <a:effectLst/>
                        <a:latin typeface="+mn-lt"/>
                      </a:endParaRPr>
                    </a:p>
                  </a:txBody>
                  <a:tcPr marL="2786" marR="2786" marT="2786" marB="56772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u="none" strike="noStrike" cap="none" spc="0" dirty="0"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it-IT" sz="900" b="0" i="0" u="none" strike="noStrike" cap="none" spc="0" dirty="0">
                        <a:solidFill>
                          <a:srgbClr val="FFFF00"/>
                        </a:solidFill>
                        <a:effectLst/>
                        <a:latin typeface="+mn-lt"/>
                      </a:endParaRPr>
                    </a:p>
                  </a:txBody>
                  <a:tcPr marL="2786" marR="2786" marT="2786" marB="56772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u="none" strike="noStrike" cap="none" spc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40 </a:t>
                      </a:r>
                      <a:r>
                        <a:rPr lang="it-IT" sz="900" u="none" strike="noStrike" cap="none" spc="0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nA</a:t>
                      </a:r>
                      <a:endParaRPr lang="it-IT" sz="900" b="0" i="0" u="none" strike="noStrike" cap="none" spc="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786" marR="2786" marT="2786" marB="56772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9042527"/>
                  </a:ext>
                </a:extLst>
              </a:tr>
              <a:tr h="237655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u="none" strike="noStrike" cap="none" spc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it-IT" sz="900" b="0" i="0" u="none" strike="noStrike" cap="none" spc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786" marR="2786" marT="2786" marB="56772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u="none" strike="noStrike" cap="none" spc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it-IT" sz="900" b="0" i="0" u="none" strike="noStrike" cap="none" spc="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786" marR="2786" marT="2786" marB="56772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u="none" strike="noStrike" cap="none" spc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it-IT" sz="900" b="0" i="0" u="none" strike="noStrike" cap="none" spc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786" marR="2786" marT="2786" marB="56772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u="none" strike="noStrike" cap="none" spc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40 nA</a:t>
                      </a:r>
                      <a:endParaRPr lang="it-IT" sz="900" b="0" i="0" u="none" strike="noStrike" cap="none" spc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786" marR="2786" marT="2786" marB="56772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0274560"/>
                  </a:ext>
                </a:extLst>
              </a:tr>
              <a:tr h="237655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u="none" strike="noStrike" cap="none" spc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it-IT" sz="900" b="0" i="0" u="none" strike="noStrike" cap="none" spc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786" marR="2786" marT="2786" marB="56772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u="none" strike="noStrike" cap="none" spc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it-IT" sz="900" b="0" i="0" u="none" strike="noStrike" cap="none" spc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786" marR="2786" marT="2786" marB="56772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u="none" strike="noStrike" cap="none" spc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11</a:t>
                      </a:r>
                      <a:endParaRPr lang="it-IT" sz="900" b="0" i="0" u="none" strike="noStrike" cap="none" spc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786" marR="2786" marT="2786" marB="56772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u="none" strike="noStrike" cap="none" spc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40 nA</a:t>
                      </a:r>
                      <a:endParaRPr lang="it-IT" sz="900" b="0" i="0" u="none" strike="noStrike" cap="none" spc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786" marR="2786" marT="2786" marB="56772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6579285"/>
                  </a:ext>
                </a:extLst>
              </a:tr>
              <a:tr h="237655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u="none" strike="noStrike" cap="none" spc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it-IT" sz="900" b="0" i="0" u="none" strike="noStrike" cap="none" spc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786" marR="2786" marT="2786" marB="56772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u="none" strike="noStrike" cap="none" spc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it-IT" sz="900" b="0" i="0" u="none" strike="noStrike" cap="none" spc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786" marR="2786" marT="2786" marB="56772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u="none" strike="noStrike" cap="none" spc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11</a:t>
                      </a:r>
                      <a:endParaRPr lang="it-IT" sz="900" b="0" i="0" u="none" strike="noStrike" cap="none" spc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786" marR="2786" marT="2786" marB="56772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u="none" strike="noStrike" cap="none" spc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40 nA</a:t>
                      </a:r>
                      <a:endParaRPr lang="it-IT" sz="900" b="0" i="0" u="none" strike="noStrike" cap="none" spc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786" marR="2786" marT="2786" marB="56772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8409310"/>
                  </a:ext>
                </a:extLst>
              </a:tr>
              <a:tr h="237655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u="none" strike="noStrike" cap="none" spc="0" dirty="0"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it-IT" sz="900" b="0" i="0" u="none" strike="noStrike" cap="none" spc="0" dirty="0">
                        <a:solidFill>
                          <a:srgbClr val="FFFF00"/>
                        </a:solidFill>
                        <a:effectLst/>
                        <a:latin typeface="+mn-lt"/>
                      </a:endParaRPr>
                    </a:p>
                  </a:txBody>
                  <a:tcPr marL="2786" marR="2786" marT="2786" marB="56772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u="none" strike="noStrike" cap="none" spc="0" dirty="0"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12</a:t>
                      </a:r>
                      <a:endParaRPr lang="it-IT" sz="900" b="0" i="0" u="none" strike="noStrike" cap="none" spc="0" dirty="0">
                        <a:solidFill>
                          <a:srgbClr val="FFFF00"/>
                        </a:solidFill>
                        <a:effectLst/>
                        <a:latin typeface="+mn-lt"/>
                      </a:endParaRPr>
                    </a:p>
                  </a:txBody>
                  <a:tcPr marL="2786" marR="2786" marT="2786" marB="56772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u="none" strike="noStrike" cap="none" spc="0" dirty="0">
                          <a:solidFill>
                            <a:srgbClr val="FFFF00"/>
                          </a:solidFill>
                          <a:effectLst/>
                          <a:latin typeface="+mn-lt"/>
                        </a:rPr>
                        <a:t>11</a:t>
                      </a:r>
                      <a:endParaRPr lang="it-IT" sz="900" b="0" i="0" u="none" strike="noStrike" cap="none" spc="0" dirty="0">
                        <a:solidFill>
                          <a:srgbClr val="FFFF00"/>
                        </a:solidFill>
                        <a:effectLst/>
                        <a:latin typeface="+mn-lt"/>
                      </a:endParaRPr>
                    </a:p>
                  </a:txBody>
                  <a:tcPr marL="2786" marR="2786" marT="2786" marB="56772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u="none" strike="noStrike" cap="none" spc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40 nA</a:t>
                      </a:r>
                      <a:endParaRPr lang="it-IT" sz="900" b="0" i="0" u="none" strike="noStrike" cap="none" spc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786" marR="2786" marT="2786" marB="56772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494801"/>
                  </a:ext>
                </a:extLst>
              </a:tr>
              <a:tr h="237655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u="none" strike="noStrike" cap="none" spc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it-IT" sz="900" b="0" i="0" u="none" strike="noStrike" cap="none" spc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786" marR="2786" marT="2786" marB="56772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u="none" strike="noStrike" cap="none" spc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11</a:t>
                      </a:r>
                      <a:endParaRPr lang="it-IT" sz="900" b="0" i="0" u="none" strike="noStrike" cap="none" spc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786" marR="2786" marT="2786" marB="56772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u="none" strike="noStrike" cap="none" spc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it-IT" sz="900" b="0" i="0" u="none" strike="noStrike" cap="none" spc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786" marR="2786" marT="2786" marB="56772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u="none" strike="noStrike" cap="none" spc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40 nA</a:t>
                      </a:r>
                      <a:endParaRPr lang="it-IT" sz="900" b="0" i="0" u="none" strike="noStrike" cap="none" spc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786" marR="2786" marT="2786" marB="56772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5793082"/>
                  </a:ext>
                </a:extLst>
              </a:tr>
              <a:tr h="237655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u="none" strike="noStrike" cap="none" spc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it-IT" sz="900" b="0" i="0" u="none" strike="noStrike" cap="none" spc="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786" marR="2786" marT="2786" marB="56772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u="none" strike="noStrike" cap="none" spc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11</a:t>
                      </a:r>
                      <a:endParaRPr lang="it-IT" sz="900" b="0" i="0" u="none" strike="noStrike" cap="none" spc="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786" marR="2786" marT="2786" marB="56772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u="none" strike="noStrike" cap="none" spc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12</a:t>
                      </a:r>
                      <a:endParaRPr lang="it-IT" sz="900" b="0" i="0" u="none" strike="noStrike" cap="none" spc="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786" marR="2786" marT="2786" marB="56772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u="none" strike="noStrike" cap="none" spc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40 nA</a:t>
                      </a:r>
                      <a:endParaRPr lang="it-IT" sz="900" b="0" i="0" u="none" strike="noStrike" cap="none" spc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786" marR="2786" marT="2786" marB="56772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9849729"/>
                  </a:ext>
                </a:extLst>
              </a:tr>
              <a:tr h="237655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u="none" strike="noStrike" cap="none" spc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12</a:t>
                      </a:r>
                      <a:endParaRPr lang="it-IT" sz="900" b="0" i="0" u="none" strike="noStrike" cap="none" spc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786" marR="2786" marT="2786" marB="56772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u="none" strike="noStrike" cap="none" spc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13</a:t>
                      </a:r>
                      <a:endParaRPr lang="it-IT" sz="900" b="0" i="0" u="none" strike="noStrike" cap="none" spc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786" marR="2786" marT="2786" marB="56772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u="none" strike="noStrike" cap="none" spc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13</a:t>
                      </a:r>
                      <a:endParaRPr lang="it-IT" sz="900" b="0" i="0" u="none" strike="noStrike" cap="none" spc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786" marR="2786" marT="2786" marB="56772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u="none" strike="noStrike" cap="none" spc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40 nA</a:t>
                      </a:r>
                      <a:endParaRPr lang="it-IT" sz="900" b="0" i="0" u="none" strike="noStrike" cap="none" spc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786" marR="2786" marT="2786" marB="56772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2042306"/>
                  </a:ext>
                </a:extLst>
              </a:tr>
              <a:tr h="237655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u="none" strike="noStrike" cap="none" spc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11</a:t>
                      </a:r>
                      <a:endParaRPr lang="it-IT" sz="900" b="0" i="0" u="none" strike="noStrike" cap="none" spc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786" marR="2786" marT="2786" marB="56772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u="none" strike="noStrike" cap="none" spc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11</a:t>
                      </a:r>
                      <a:endParaRPr lang="it-IT" sz="900" b="0" i="0" u="none" strike="noStrike" cap="none" spc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786" marR="2786" marT="2786" marB="56772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u="none" strike="noStrike" cap="none" spc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11</a:t>
                      </a:r>
                      <a:endParaRPr lang="it-IT" sz="900" b="0" i="0" u="none" strike="noStrike" cap="none" spc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786" marR="2786" marT="2786" marB="56772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u="none" strike="noStrike" cap="none" spc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40 </a:t>
                      </a:r>
                      <a:r>
                        <a:rPr lang="it-IT" sz="900" u="none" strike="noStrike" cap="none" spc="0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nA</a:t>
                      </a:r>
                      <a:endParaRPr lang="it-IT" sz="900" b="0" i="0" u="none" strike="noStrike" cap="none" spc="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786" marR="2786" marT="2786" marB="56772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0964053"/>
                  </a:ext>
                </a:extLst>
              </a:tr>
              <a:tr h="237655"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cap="none" spc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2786" marR="2786" marT="2786" marB="56772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cap="none" spc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2786" marR="2786" marT="2786" marB="56772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b="0" i="0" u="none" strike="noStrike" cap="none" spc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2786" marR="2786" marT="2786" marB="56772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900" u="none" strike="noStrike" cap="none" spc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40 </a:t>
                      </a:r>
                      <a:r>
                        <a:rPr lang="it-IT" sz="900" u="none" strike="noStrike" cap="none" spc="0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nA</a:t>
                      </a:r>
                      <a:endParaRPr lang="it-IT" sz="900" b="0" i="0" u="none" strike="noStrike" cap="none" spc="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2786" marR="2786" marT="2786" marB="56772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8762189"/>
                  </a:ext>
                </a:extLst>
              </a:tr>
            </a:tbl>
          </a:graphicData>
        </a:graphic>
      </p:graphicFrame>
      <p:pic>
        <p:nvPicPr>
          <p:cNvPr id="7" name="Immagine 6" descr="Immagine che contiene testo, linea, schermata, diagramma&#10;&#10;Descrizione generata automaticamente">
            <a:extLst>
              <a:ext uri="{FF2B5EF4-FFF2-40B4-BE49-F238E27FC236}">
                <a16:creationId xmlns:a16="http://schemas.microsoft.com/office/drawing/2014/main" id="{02C65B33-EC49-C08D-FDCE-BD73CAAA7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579" y="1032833"/>
            <a:ext cx="4404494" cy="2704099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2D5D4BD-A15F-58B6-519B-C170FCBD1209}"/>
              </a:ext>
            </a:extLst>
          </p:cNvPr>
          <p:cNvSpPr txBox="1"/>
          <p:nvPr/>
        </p:nvSpPr>
        <p:spPr>
          <a:xfrm>
            <a:off x="5148064" y="4011910"/>
            <a:ext cx="2209259" cy="3540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+mn-lt"/>
              </a:rPr>
              <a:t>By Florian </a:t>
            </a:r>
            <a:r>
              <a:rPr lang="en-US" dirty="0" err="1">
                <a:solidFill>
                  <a:srgbClr val="0070C0"/>
                </a:solidFill>
                <a:latin typeface="+mn-lt"/>
              </a:rPr>
              <a:t>Hauenstein</a:t>
            </a:r>
            <a:r>
              <a:rPr lang="en-US" dirty="0">
                <a:solidFill>
                  <a:srgbClr val="0070C0"/>
                </a:solidFill>
                <a:latin typeface="+mn-lt"/>
              </a:rPr>
              <a:t>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7B91E79-6951-3A20-890C-7D86238387CD}"/>
              </a:ext>
            </a:extLst>
          </p:cNvPr>
          <p:cNvSpPr txBox="1"/>
          <p:nvPr/>
        </p:nvSpPr>
        <p:spPr>
          <a:xfrm>
            <a:off x="179512" y="4188945"/>
            <a:ext cx="4750018" cy="3540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(10, 12, 11) – SPRING 2024 – 4-passes configuration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D8FED8B-94E0-1271-3CE0-1DA022F0ED71}"/>
              </a:ext>
            </a:extLst>
          </p:cNvPr>
          <p:cNvSpPr txBox="1"/>
          <p:nvPr/>
        </p:nvSpPr>
        <p:spPr>
          <a:xfrm>
            <a:off x="179512" y="3868151"/>
            <a:ext cx="4750018" cy="3540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(11, 12, 12) – SPRING 2024 – 3-passes configuration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C41CEE3-5E64-03D3-E81B-3BE4C29DE69F}"/>
              </a:ext>
            </a:extLst>
          </p:cNvPr>
          <p:cNvSpPr txBox="1"/>
          <p:nvPr/>
        </p:nvSpPr>
        <p:spPr>
          <a:xfrm>
            <a:off x="179512" y="4488289"/>
            <a:ext cx="3404073" cy="3540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(9, 10, 10) – FALL 2018 configuration</a:t>
            </a:r>
          </a:p>
        </p:txBody>
      </p:sp>
    </p:spTree>
    <p:extLst>
      <p:ext uri="{BB962C8B-B14F-4D97-AF65-F5344CB8AC3E}">
        <p14:creationId xmlns:p14="http://schemas.microsoft.com/office/powerpoint/2010/main" val="239186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148E89-5444-AF20-E315-A4BCF65AA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31">
            <a:extLst>
              <a:ext uri="{FF2B5EF4-FFF2-40B4-BE49-F238E27FC236}">
                <a16:creationId xmlns:a16="http://schemas.microsoft.com/office/drawing/2014/main" id="{B9277409-54F8-042E-C635-8B6F928CA469}"/>
              </a:ext>
            </a:extLst>
          </p:cNvPr>
          <p:cNvCxnSpPr>
            <a:cxnSpLocks/>
          </p:cNvCxnSpPr>
          <p:nvPr/>
        </p:nvCxnSpPr>
        <p:spPr>
          <a:xfrm>
            <a:off x="0" y="478175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itle 1">
            <a:extLst>
              <a:ext uri="{FF2B5EF4-FFF2-40B4-BE49-F238E27FC236}">
                <a16:creationId xmlns:a16="http://schemas.microsoft.com/office/drawing/2014/main" id="{B1B95B7B-D7C9-A0EC-A9D4-CBCAEB684357}"/>
              </a:ext>
            </a:extLst>
          </p:cNvPr>
          <p:cNvSpPr txBox="1">
            <a:spLocks/>
          </p:cNvSpPr>
          <p:nvPr/>
        </p:nvSpPr>
        <p:spPr>
          <a:xfrm>
            <a:off x="997605" y="2"/>
            <a:ext cx="7148792" cy="541136"/>
          </a:xfrm>
          <a:prstGeom prst="rect">
            <a:avLst/>
          </a:prstGeom>
        </p:spPr>
        <p:txBody>
          <a:bodyPr lIns="64823" tIns="32411" rIns="64823" bIns="32411">
            <a:normAutofit/>
          </a:bodyPr>
          <a:lstStyle>
            <a:lvl1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66125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32251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98375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64502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553" b="1" dirty="0">
                <a:solidFill>
                  <a:srgbClr val="000090"/>
                </a:solidFill>
                <a:latin typeface="Calibri" pitchFamily="34" charset="0"/>
              </a:rPr>
              <a:t>DC HV Scans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B606722-2C6F-FEB8-34F1-45BF928CF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69826" y="4932265"/>
            <a:ext cx="357635" cy="211235"/>
          </a:xfrm>
        </p:spPr>
        <p:txBody>
          <a:bodyPr/>
          <a:lstStyle/>
          <a:p>
            <a:fld id="{B2E123A2-8C0A-B24D-ABFA-7CF5F3B53C08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F54975D-41BA-A66C-AE0E-0333B61F7D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18860" y="4920638"/>
            <a:ext cx="4748840" cy="222862"/>
          </a:xfrm>
        </p:spPr>
        <p:txBody>
          <a:bodyPr/>
          <a:lstStyle/>
          <a:p>
            <a:r>
              <a:rPr lang="en-US"/>
              <a:t>CLAS Collaboration Meeting   -   Run Group K Status Update -  July 1st, 2026</a:t>
            </a:r>
            <a:endParaRPr lang="en-US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FC9565D-D12A-BE98-E7F8-3112AB8ED02D}"/>
              </a:ext>
            </a:extLst>
          </p:cNvPr>
          <p:cNvSpPr txBox="1"/>
          <p:nvPr/>
        </p:nvSpPr>
        <p:spPr>
          <a:xfrm>
            <a:off x="2711147" y="3402454"/>
            <a:ext cx="1956882" cy="3540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+mn-lt"/>
              </a:rPr>
              <a:t>By Krishna Neupane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445AEED-F2B7-C1E3-4CAC-1074F33B8F1A}"/>
              </a:ext>
            </a:extLst>
          </p:cNvPr>
          <p:cNvSpPr txBox="1"/>
          <p:nvPr/>
        </p:nvSpPr>
        <p:spPr>
          <a:xfrm>
            <a:off x="0" y="3805584"/>
            <a:ext cx="4750018" cy="3540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70090"/>
                </a:solidFill>
                <a:latin typeface="+mn-lt"/>
              </a:rPr>
              <a:t>(10, 12, 11) – SPRING 2024 – 4-passes configuration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838E45A-17B5-2899-EF41-FE1282CE0D95}"/>
              </a:ext>
            </a:extLst>
          </p:cNvPr>
          <p:cNvSpPr txBox="1"/>
          <p:nvPr/>
        </p:nvSpPr>
        <p:spPr>
          <a:xfrm>
            <a:off x="3552841" y="2727210"/>
            <a:ext cx="4750018" cy="35407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+mn-lt"/>
              </a:rPr>
              <a:t>(11, 12, 12) – SPRING 2024 – 3-passes configuration</a:t>
            </a: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7EF7AE7E-A0CD-46A1-BA90-0F6047944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3" y="619416"/>
            <a:ext cx="2774805" cy="271480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502FCB57-9523-3DB0-A253-C9E21EC58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086" y="597264"/>
            <a:ext cx="5609717" cy="222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E748AC3E-5EBB-1A2F-0DF9-806DE04DA2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1268" y="1019311"/>
            <a:ext cx="1202556" cy="158231"/>
          </a:xfrm>
          <a:prstGeom prst="rect">
            <a:avLst/>
          </a:prstGeom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0067DABE-E753-240D-4BE4-38116CC114CF}"/>
              </a:ext>
            </a:extLst>
          </p:cNvPr>
          <p:cNvSpPr/>
          <p:nvPr/>
        </p:nvSpPr>
        <p:spPr bwMode="auto">
          <a:xfrm>
            <a:off x="179512" y="1059582"/>
            <a:ext cx="2592288" cy="216024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" b="0" i="0" u="none" strike="noStrike" cap="none" normalizeH="0" baseline="0">
              <a:ln>
                <a:noFill/>
              </a:ln>
              <a:solidFill>
                <a:srgbClr val="800000"/>
              </a:solidFill>
              <a:effectLst/>
              <a:latin typeface="Baskerville Old Fac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7BF915E5-1F42-A4A0-08BA-EF9052FB4628}"/>
              </a:ext>
            </a:extLst>
          </p:cNvPr>
          <p:cNvSpPr/>
          <p:nvPr/>
        </p:nvSpPr>
        <p:spPr bwMode="auto">
          <a:xfrm>
            <a:off x="159201" y="2035424"/>
            <a:ext cx="2592288" cy="216024"/>
          </a:xfrm>
          <a:prstGeom prst="rect">
            <a:avLst/>
          </a:prstGeom>
          <a:noFill/>
          <a:ln w="57150" cap="flat" cmpd="sng" algn="ctr">
            <a:solidFill>
              <a:srgbClr val="07009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" b="0" i="0" u="none" strike="noStrike" cap="none" normalizeH="0" baseline="0">
              <a:ln>
                <a:noFill/>
              </a:ln>
              <a:solidFill>
                <a:srgbClr val="800000"/>
              </a:solidFill>
              <a:effectLst/>
              <a:latin typeface="Baskerville Old Face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1" name="Picture 7" descr="A graph of a graph&#10;&#10;AI-generated content may be incorrect.">
            <a:extLst>
              <a:ext uri="{FF2B5EF4-FFF2-40B4-BE49-F238E27FC236}">
                <a16:creationId xmlns:a16="http://schemas.microsoft.com/office/drawing/2014/main" id="{E069E3C8-8C04-5CD5-C4B9-930BFDD05F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7671" y="584090"/>
            <a:ext cx="2917846" cy="2221243"/>
          </a:xfrm>
          <a:prstGeom prst="rect">
            <a:avLst/>
          </a:prstGeom>
        </p:spPr>
      </p:pic>
      <p:pic>
        <p:nvPicPr>
          <p:cNvPr id="22" name="Picture 15" descr="A graph of a function&#10;&#10;AI-generated content may be incorrect.">
            <a:extLst>
              <a:ext uri="{FF2B5EF4-FFF2-40B4-BE49-F238E27FC236}">
                <a16:creationId xmlns:a16="http://schemas.microsoft.com/office/drawing/2014/main" id="{DA1D6405-9E02-E9E0-7C7E-05B4AF7189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4172" y="3015733"/>
            <a:ext cx="2443289" cy="18599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D03ED3A4-BE7A-0F20-12F4-380D06573D8E}"/>
                  </a:ext>
                </a:extLst>
              </p:cNvPr>
              <p:cNvSpPr txBox="1"/>
              <p:nvPr/>
            </p:nvSpPr>
            <p:spPr>
              <a:xfrm>
                <a:off x="276898" y="3379149"/>
                <a:ext cx="1411220" cy="3540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  <a:latin typeface="+mn-lt"/>
                  </a:rPr>
                  <a:t>ep</a:t>
                </a:r>
                <a14:m>
                  <m:oMath xmlns:m="http://schemas.openxmlformats.org/officeDocument/2006/math">
                    <m:r>
                      <a:rPr lang="en-US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ep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dirty="0">
                  <a:solidFill>
                    <a:srgbClr val="C00000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D03ED3A4-BE7A-0F20-12F4-380D06573D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898" y="3379149"/>
                <a:ext cx="1411220" cy="354071"/>
              </a:xfrm>
              <a:prstGeom prst="rect">
                <a:avLst/>
              </a:prstGeom>
              <a:blipFill>
                <a:blip r:embed="rId8"/>
                <a:stretch>
                  <a:fillRect l="-2679" t="-3448" b="-20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2A516CE1-BF5F-813A-54B1-F09C8A3FC73A}"/>
              </a:ext>
            </a:extLst>
          </p:cNvPr>
          <p:cNvSpPr txBox="1"/>
          <p:nvPr/>
        </p:nvSpPr>
        <p:spPr>
          <a:xfrm>
            <a:off x="7380312" y="3448620"/>
            <a:ext cx="1384049" cy="615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Proton missing mass</a:t>
            </a:r>
          </a:p>
        </p:txBody>
      </p:sp>
      <p:cxnSp>
        <p:nvCxnSpPr>
          <p:cNvPr id="26" name="Connettore diritto a freccia 25">
            <a:extLst>
              <a:ext uri="{FF2B5EF4-FFF2-40B4-BE49-F238E27FC236}">
                <a16:creationId xmlns:a16="http://schemas.microsoft.com/office/drawing/2014/main" id="{B58E1CB7-432D-ED7D-3320-5797B832E603}"/>
              </a:ext>
            </a:extLst>
          </p:cNvPr>
          <p:cNvCxnSpPr/>
          <p:nvPr/>
        </p:nvCxnSpPr>
        <p:spPr bwMode="auto">
          <a:xfrm>
            <a:off x="3491880" y="4371950"/>
            <a:ext cx="108012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44840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1F1EC-F6F2-C468-E04A-84E3EB11A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31">
            <a:extLst>
              <a:ext uri="{FF2B5EF4-FFF2-40B4-BE49-F238E27FC236}">
                <a16:creationId xmlns:a16="http://schemas.microsoft.com/office/drawing/2014/main" id="{0C2BE468-6DC1-A4C0-11AF-7FAB75AD10E0}"/>
              </a:ext>
            </a:extLst>
          </p:cNvPr>
          <p:cNvCxnSpPr>
            <a:cxnSpLocks/>
          </p:cNvCxnSpPr>
          <p:nvPr/>
        </p:nvCxnSpPr>
        <p:spPr>
          <a:xfrm>
            <a:off x="0" y="478175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itle 1">
            <a:extLst>
              <a:ext uri="{FF2B5EF4-FFF2-40B4-BE49-F238E27FC236}">
                <a16:creationId xmlns:a16="http://schemas.microsoft.com/office/drawing/2014/main" id="{5003A803-CC2C-FE9C-971B-89375F1F6AF2}"/>
              </a:ext>
            </a:extLst>
          </p:cNvPr>
          <p:cNvSpPr txBox="1">
            <a:spLocks/>
          </p:cNvSpPr>
          <p:nvPr/>
        </p:nvSpPr>
        <p:spPr>
          <a:xfrm>
            <a:off x="997605" y="2"/>
            <a:ext cx="7148792" cy="541136"/>
          </a:xfrm>
          <a:prstGeom prst="rect">
            <a:avLst/>
          </a:prstGeom>
        </p:spPr>
        <p:txBody>
          <a:bodyPr lIns="64823" tIns="32411" rIns="64823" bIns="32411">
            <a:normAutofit/>
          </a:bodyPr>
          <a:lstStyle>
            <a:lvl1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66125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32251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98375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64502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553" b="1" dirty="0">
                <a:solidFill>
                  <a:srgbClr val="000090"/>
                </a:solidFill>
                <a:latin typeface="Calibri" pitchFamily="34" charset="0"/>
              </a:rPr>
              <a:t>DC HV Scans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A06FDBCF-547B-CA79-404E-68A2921BB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69826" y="4932265"/>
            <a:ext cx="357635" cy="211235"/>
          </a:xfrm>
        </p:spPr>
        <p:txBody>
          <a:bodyPr/>
          <a:lstStyle/>
          <a:p>
            <a:fld id="{B2E123A2-8C0A-B24D-ABFA-7CF5F3B53C08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32E4326-7D2C-9175-326F-A0E932BB89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18860" y="4920638"/>
            <a:ext cx="4748840" cy="222862"/>
          </a:xfrm>
        </p:spPr>
        <p:txBody>
          <a:bodyPr/>
          <a:lstStyle/>
          <a:p>
            <a:r>
              <a:rPr lang="en-US"/>
              <a:t>CLAS Collaboration Meeting   -   Run Group K Status Update -  July 1st, 2026</a:t>
            </a:r>
            <a:endParaRPr lang="en-US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FCF2042-1260-0BEB-4710-5A8D79911712}"/>
              </a:ext>
            </a:extLst>
          </p:cNvPr>
          <p:cNvSpPr txBox="1"/>
          <p:nvPr/>
        </p:nvSpPr>
        <p:spPr>
          <a:xfrm>
            <a:off x="7308304" y="590556"/>
            <a:ext cx="1956882" cy="3540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+mn-lt"/>
              </a:rPr>
              <a:t>By Krishna Neupane</a:t>
            </a: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B51D5FC5-9182-459C-EB50-A4654E22A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3" y="619416"/>
            <a:ext cx="2286949" cy="2237501"/>
          </a:xfrm>
          <a:prstGeom prst="rect">
            <a:avLst/>
          </a:prstGeom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5CEA2614-A7D8-BA49-DF1A-0C33212CC164}"/>
              </a:ext>
            </a:extLst>
          </p:cNvPr>
          <p:cNvSpPr/>
          <p:nvPr/>
        </p:nvSpPr>
        <p:spPr bwMode="auto">
          <a:xfrm>
            <a:off x="133938" y="991746"/>
            <a:ext cx="2133806" cy="187066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" b="0" i="0" u="none" strike="noStrike" cap="none" normalizeH="0" baseline="0">
              <a:ln>
                <a:noFill/>
              </a:ln>
              <a:solidFill>
                <a:srgbClr val="800000"/>
              </a:solidFill>
              <a:effectLst/>
              <a:latin typeface="Baskerville Old Fac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98C0AF83-06D8-7CC8-1E53-4F0CF36B3D96}"/>
              </a:ext>
            </a:extLst>
          </p:cNvPr>
          <p:cNvSpPr/>
          <p:nvPr/>
        </p:nvSpPr>
        <p:spPr bwMode="auto">
          <a:xfrm>
            <a:off x="143508" y="1785526"/>
            <a:ext cx="2124236" cy="187066"/>
          </a:xfrm>
          <a:prstGeom prst="rect">
            <a:avLst/>
          </a:prstGeom>
          <a:noFill/>
          <a:ln w="57150" cap="flat" cmpd="sng" algn="ctr">
            <a:solidFill>
              <a:srgbClr val="07009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" b="0" i="0" u="none" strike="noStrike" cap="none" normalizeH="0" baseline="0">
              <a:ln>
                <a:noFill/>
              </a:ln>
              <a:solidFill>
                <a:srgbClr val="070090"/>
              </a:solidFill>
              <a:effectLst/>
              <a:latin typeface="Baskerville Old Face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5" descr="A graph with numbers and colored dots&#10;&#10;AI-generated content may be incorrect.">
            <a:extLst>
              <a:ext uri="{FF2B5EF4-FFF2-40B4-BE49-F238E27FC236}">
                <a16:creationId xmlns:a16="http://schemas.microsoft.com/office/drawing/2014/main" id="{68482EC7-3BD3-EFC2-9230-D212A8F4E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3678" y="2750643"/>
            <a:ext cx="3335944" cy="1986573"/>
          </a:xfrm>
          <a:prstGeom prst="rect">
            <a:avLst/>
          </a:prstGeom>
        </p:spPr>
      </p:pic>
      <p:pic>
        <p:nvPicPr>
          <p:cNvPr id="7" name="Picture 7" descr="A graph with numbers and colored dots&#10;&#10;AI-generated content may be incorrect.">
            <a:extLst>
              <a:ext uri="{FF2B5EF4-FFF2-40B4-BE49-F238E27FC236}">
                <a16:creationId xmlns:a16="http://schemas.microsoft.com/office/drawing/2014/main" id="{129DA0CF-B93E-41F5-7C86-89EA128D03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940" y="2806979"/>
            <a:ext cx="3443624" cy="2050697"/>
          </a:xfrm>
          <a:prstGeom prst="rect">
            <a:avLst/>
          </a:prstGeom>
        </p:spPr>
      </p:pic>
      <p:pic>
        <p:nvPicPr>
          <p:cNvPr id="9" name="Picture 9" descr="A graph with green and orange dots&#10;&#10;AI-generated content may be incorrect.">
            <a:extLst>
              <a:ext uri="{FF2B5EF4-FFF2-40B4-BE49-F238E27FC236}">
                <a16:creationId xmlns:a16="http://schemas.microsoft.com/office/drawing/2014/main" id="{03104754-35AF-14D7-AB17-A6F54C782A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856" y="565749"/>
            <a:ext cx="3816424" cy="2272701"/>
          </a:xfrm>
          <a:prstGeom prst="rect">
            <a:avLst/>
          </a:prstGeom>
        </p:spPr>
      </p:pic>
      <p:sp>
        <p:nvSpPr>
          <p:cNvPr id="12" name="Ovale 11">
            <a:extLst>
              <a:ext uri="{FF2B5EF4-FFF2-40B4-BE49-F238E27FC236}">
                <a16:creationId xmlns:a16="http://schemas.microsoft.com/office/drawing/2014/main" id="{F1C8584A-6F80-2EAB-C1E4-CC16564A41B5}"/>
              </a:ext>
            </a:extLst>
          </p:cNvPr>
          <p:cNvSpPr/>
          <p:nvPr/>
        </p:nvSpPr>
        <p:spPr bwMode="auto">
          <a:xfrm>
            <a:off x="6156176" y="1491630"/>
            <a:ext cx="216024" cy="216024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" b="0" i="0" u="none" strike="noStrike" cap="none" normalizeH="0" baseline="0">
              <a:ln>
                <a:noFill/>
              </a:ln>
              <a:solidFill>
                <a:srgbClr val="800000"/>
              </a:solidFill>
              <a:effectLst/>
              <a:latin typeface="Baskerville Old Fac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0EAB3F45-7AA8-1AE2-5BFA-DB9BC667905A}"/>
              </a:ext>
            </a:extLst>
          </p:cNvPr>
          <p:cNvSpPr/>
          <p:nvPr/>
        </p:nvSpPr>
        <p:spPr bwMode="auto">
          <a:xfrm>
            <a:off x="5508104" y="1491630"/>
            <a:ext cx="216024" cy="210469"/>
          </a:xfrm>
          <a:prstGeom prst="ellipse">
            <a:avLst/>
          </a:prstGeom>
          <a:noFill/>
          <a:ln w="28575" cap="flat" cmpd="sng" algn="ctr">
            <a:solidFill>
              <a:srgbClr val="07009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" b="0" i="0" u="none" strike="noStrike" cap="none" normalizeH="0" baseline="0">
              <a:ln>
                <a:noFill/>
              </a:ln>
              <a:solidFill>
                <a:srgbClr val="800000"/>
              </a:solidFill>
              <a:effectLst/>
              <a:latin typeface="Baskerville Old Face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42BCDE79-461E-344B-2475-404B249053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5816" y="3616929"/>
            <a:ext cx="254000" cy="254000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CC86FE0E-EF32-0335-D996-E3B6F7982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1452" y="3497679"/>
            <a:ext cx="254000" cy="254000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47C5C21D-DF3E-CCFA-A39B-CA5853E1A2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9752" y="3603296"/>
            <a:ext cx="254000" cy="254000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2CB44018-281F-C2E2-A817-99CFEB1F27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67700" y="3525213"/>
            <a:ext cx="254000" cy="254000"/>
          </a:xfrm>
          <a:prstGeom prst="rect">
            <a:avLst/>
          </a:prstGeom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4CD24070-DCD8-401D-8ED9-C4FAC65717A5}"/>
              </a:ext>
            </a:extLst>
          </p:cNvPr>
          <p:cNvSpPr txBox="1"/>
          <p:nvPr/>
        </p:nvSpPr>
        <p:spPr>
          <a:xfrm>
            <a:off x="2267744" y="918500"/>
            <a:ext cx="926857" cy="3540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+mn-lt"/>
              </a:rPr>
              <a:t>3 passes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D5E0F3E9-CAB9-328F-5B73-6969C2F1617C}"/>
              </a:ext>
            </a:extLst>
          </p:cNvPr>
          <p:cNvSpPr txBox="1"/>
          <p:nvPr/>
        </p:nvSpPr>
        <p:spPr>
          <a:xfrm>
            <a:off x="2294616" y="1687481"/>
            <a:ext cx="926857" cy="3540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70090"/>
                </a:solidFill>
                <a:latin typeface="+mn-lt"/>
              </a:rPr>
              <a:t>4 passes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B61751D3-A1E9-9DFC-A8B0-AB3B554FA423}"/>
              </a:ext>
            </a:extLst>
          </p:cNvPr>
          <p:cNvSpPr txBox="1"/>
          <p:nvPr/>
        </p:nvSpPr>
        <p:spPr>
          <a:xfrm>
            <a:off x="7139988" y="1419828"/>
            <a:ext cx="1951209" cy="615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DC HV has been optimized</a:t>
            </a:r>
          </a:p>
        </p:txBody>
      </p:sp>
    </p:spTree>
    <p:extLst>
      <p:ext uri="{BB962C8B-B14F-4D97-AF65-F5344CB8AC3E}">
        <p14:creationId xmlns:p14="http://schemas.microsoft.com/office/powerpoint/2010/main" val="193683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6830BA-0DA6-6C9E-7343-F9151FA2E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31">
            <a:extLst>
              <a:ext uri="{FF2B5EF4-FFF2-40B4-BE49-F238E27FC236}">
                <a16:creationId xmlns:a16="http://schemas.microsoft.com/office/drawing/2014/main" id="{043B9B1A-99F5-0D42-C881-6940787C7AC5}"/>
              </a:ext>
            </a:extLst>
          </p:cNvPr>
          <p:cNvCxnSpPr>
            <a:cxnSpLocks/>
          </p:cNvCxnSpPr>
          <p:nvPr/>
        </p:nvCxnSpPr>
        <p:spPr>
          <a:xfrm>
            <a:off x="0" y="478175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itle 1">
            <a:extLst>
              <a:ext uri="{FF2B5EF4-FFF2-40B4-BE49-F238E27FC236}">
                <a16:creationId xmlns:a16="http://schemas.microsoft.com/office/drawing/2014/main" id="{BDBE095F-2587-5D03-F342-D226A0B7C275}"/>
              </a:ext>
            </a:extLst>
          </p:cNvPr>
          <p:cNvSpPr txBox="1">
            <a:spLocks/>
          </p:cNvSpPr>
          <p:nvPr/>
        </p:nvSpPr>
        <p:spPr>
          <a:xfrm>
            <a:off x="997605" y="2"/>
            <a:ext cx="7148792" cy="541136"/>
          </a:xfrm>
          <a:prstGeom prst="rect">
            <a:avLst/>
          </a:prstGeom>
        </p:spPr>
        <p:txBody>
          <a:bodyPr lIns="64823" tIns="32411" rIns="64823" bIns="32411">
            <a:normAutofit/>
          </a:bodyPr>
          <a:lstStyle>
            <a:lvl1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66125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32251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98375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64502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553" b="1" dirty="0">
                <a:solidFill>
                  <a:srgbClr val="000090"/>
                </a:solidFill>
                <a:latin typeface="Calibri" pitchFamily="34" charset="0"/>
              </a:rPr>
              <a:t>DC HV Scans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1A151D1-F833-0AE9-FF23-A05C41295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69826" y="4932265"/>
            <a:ext cx="357635" cy="211235"/>
          </a:xfrm>
        </p:spPr>
        <p:txBody>
          <a:bodyPr/>
          <a:lstStyle/>
          <a:p>
            <a:fld id="{B2E123A2-8C0A-B24D-ABFA-7CF5F3B53C08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8A50B7E-7FDD-CB4F-66BC-1F3F5C4879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18860" y="4920638"/>
            <a:ext cx="4748840" cy="222862"/>
          </a:xfrm>
        </p:spPr>
        <p:txBody>
          <a:bodyPr/>
          <a:lstStyle/>
          <a:p>
            <a:r>
              <a:rPr lang="en-US"/>
              <a:t>CLAS Collaboration Meeting   -   Run Group K Status Update -  July 1st, 2026</a:t>
            </a:r>
            <a:endParaRPr lang="en-US" dirty="0"/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CF0AE2EB-CCE5-140C-63D1-38B625449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3" y="619416"/>
            <a:ext cx="2286949" cy="2237501"/>
          </a:xfrm>
          <a:prstGeom prst="rect">
            <a:avLst/>
          </a:prstGeom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144699C3-46A2-4663-CF40-2578C380C27B}"/>
              </a:ext>
            </a:extLst>
          </p:cNvPr>
          <p:cNvSpPr/>
          <p:nvPr/>
        </p:nvSpPr>
        <p:spPr bwMode="auto">
          <a:xfrm>
            <a:off x="133938" y="991746"/>
            <a:ext cx="2133806" cy="187066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" b="0" i="0" u="none" strike="noStrike" cap="none" normalizeH="0" baseline="0">
              <a:ln>
                <a:noFill/>
              </a:ln>
              <a:solidFill>
                <a:srgbClr val="800000"/>
              </a:solidFill>
              <a:effectLst/>
              <a:latin typeface="Baskerville Old Fac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8C0A2BD1-C593-6FC3-3466-B9F78B2E6755}"/>
              </a:ext>
            </a:extLst>
          </p:cNvPr>
          <p:cNvSpPr/>
          <p:nvPr/>
        </p:nvSpPr>
        <p:spPr bwMode="auto">
          <a:xfrm>
            <a:off x="126228" y="1778867"/>
            <a:ext cx="2124236" cy="187066"/>
          </a:xfrm>
          <a:prstGeom prst="rect">
            <a:avLst/>
          </a:prstGeom>
          <a:noFill/>
          <a:ln w="57150" cap="flat" cmpd="sng" algn="ctr">
            <a:solidFill>
              <a:srgbClr val="07009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" b="0" i="0" u="none" strike="noStrike" cap="none" normalizeH="0" baseline="0">
              <a:ln>
                <a:noFill/>
              </a:ln>
              <a:solidFill>
                <a:srgbClr val="070090"/>
              </a:solidFill>
              <a:effectLst/>
              <a:latin typeface="Baskerville Old Face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5" descr="A graph with numbers and colored dots&#10;&#10;AI-generated content may be incorrect.">
            <a:extLst>
              <a:ext uri="{FF2B5EF4-FFF2-40B4-BE49-F238E27FC236}">
                <a16:creationId xmlns:a16="http://schemas.microsoft.com/office/drawing/2014/main" id="{EE685C4A-7FAB-29F9-E40D-D264F1AA22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3678" y="2750643"/>
            <a:ext cx="3335944" cy="1986573"/>
          </a:xfrm>
          <a:prstGeom prst="rect">
            <a:avLst/>
          </a:prstGeom>
        </p:spPr>
      </p:pic>
      <p:pic>
        <p:nvPicPr>
          <p:cNvPr id="7" name="Picture 7" descr="A graph with numbers and colored dots&#10;&#10;AI-generated content may be incorrect.">
            <a:extLst>
              <a:ext uri="{FF2B5EF4-FFF2-40B4-BE49-F238E27FC236}">
                <a16:creationId xmlns:a16="http://schemas.microsoft.com/office/drawing/2014/main" id="{2B0759D3-56AE-B8C9-B1C9-B08C106AEC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940" y="2806979"/>
            <a:ext cx="3443624" cy="2050697"/>
          </a:xfrm>
          <a:prstGeom prst="rect">
            <a:avLst/>
          </a:prstGeom>
        </p:spPr>
      </p:pic>
      <p:pic>
        <p:nvPicPr>
          <p:cNvPr id="9" name="Picture 9" descr="A graph with green and orange dots&#10;&#10;AI-generated content may be incorrect.">
            <a:extLst>
              <a:ext uri="{FF2B5EF4-FFF2-40B4-BE49-F238E27FC236}">
                <a16:creationId xmlns:a16="http://schemas.microsoft.com/office/drawing/2014/main" id="{C662612D-6E72-1D68-B6FA-3BC9325BA1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856" y="565749"/>
            <a:ext cx="3816424" cy="2272701"/>
          </a:xfrm>
          <a:prstGeom prst="rect">
            <a:avLst/>
          </a:prstGeom>
        </p:spPr>
      </p:pic>
      <p:sp>
        <p:nvSpPr>
          <p:cNvPr id="12" name="Ovale 11">
            <a:extLst>
              <a:ext uri="{FF2B5EF4-FFF2-40B4-BE49-F238E27FC236}">
                <a16:creationId xmlns:a16="http://schemas.microsoft.com/office/drawing/2014/main" id="{8613D87D-5870-1609-3555-B27DE49CAE10}"/>
              </a:ext>
            </a:extLst>
          </p:cNvPr>
          <p:cNvSpPr/>
          <p:nvPr/>
        </p:nvSpPr>
        <p:spPr bwMode="auto">
          <a:xfrm>
            <a:off x="6156176" y="1491630"/>
            <a:ext cx="216024" cy="216024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" b="0" i="0" u="none" strike="noStrike" cap="none" normalizeH="0" baseline="0">
              <a:ln>
                <a:noFill/>
              </a:ln>
              <a:solidFill>
                <a:srgbClr val="800000"/>
              </a:solidFill>
              <a:effectLst/>
              <a:latin typeface="Baskerville Old Fac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8C17D981-50B5-BC12-B848-C1C03E547ED2}"/>
              </a:ext>
            </a:extLst>
          </p:cNvPr>
          <p:cNvSpPr/>
          <p:nvPr/>
        </p:nvSpPr>
        <p:spPr bwMode="auto">
          <a:xfrm>
            <a:off x="4887669" y="1447727"/>
            <a:ext cx="216024" cy="210469"/>
          </a:xfrm>
          <a:prstGeom prst="ellipse">
            <a:avLst/>
          </a:prstGeom>
          <a:noFill/>
          <a:ln w="28575" cap="flat" cmpd="sng" algn="ctr">
            <a:solidFill>
              <a:srgbClr val="07009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" b="0" i="0" u="none" strike="noStrike" cap="none" normalizeH="0" baseline="0">
              <a:ln>
                <a:noFill/>
              </a:ln>
              <a:solidFill>
                <a:srgbClr val="800000"/>
              </a:solidFill>
              <a:effectLst/>
              <a:latin typeface="Baskerville Old Face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5B3593C8-A7AA-EB66-E113-279542B1B7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5816" y="3616929"/>
            <a:ext cx="254000" cy="254000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0D8E6D5E-6310-92D8-BF1F-4C9C189B40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1452" y="3497679"/>
            <a:ext cx="254000" cy="254000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054C6230-F28E-CEAB-1E01-787C298C31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92692" y="3594063"/>
            <a:ext cx="254000" cy="254000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8B343751-DE0A-E602-C0F5-1975BC95DC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6106" y="3497679"/>
            <a:ext cx="254000" cy="254000"/>
          </a:xfrm>
          <a:prstGeom prst="rect">
            <a:avLst/>
          </a:prstGeom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BFB67B37-BE55-707E-ECA5-8BDAA9467F3F}"/>
              </a:ext>
            </a:extLst>
          </p:cNvPr>
          <p:cNvSpPr txBox="1"/>
          <p:nvPr/>
        </p:nvSpPr>
        <p:spPr>
          <a:xfrm>
            <a:off x="2267744" y="918500"/>
            <a:ext cx="926857" cy="3540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+mn-lt"/>
              </a:rPr>
              <a:t>3 passes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8E3E8104-747E-361D-161A-EB04B118FB58}"/>
              </a:ext>
            </a:extLst>
          </p:cNvPr>
          <p:cNvSpPr txBox="1"/>
          <p:nvPr/>
        </p:nvSpPr>
        <p:spPr>
          <a:xfrm>
            <a:off x="2323888" y="1713115"/>
            <a:ext cx="926857" cy="3540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70090"/>
                </a:solidFill>
                <a:latin typeface="+mn-lt"/>
              </a:rPr>
              <a:t>4 passes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1FC78502-E680-0BCA-4958-55D1B048F6C9}"/>
              </a:ext>
            </a:extLst>
          </p:cNvPr>
          <p:cNvSpPr txBox="1"/>
          <p:nvPr/>
        </p:nvSpPr>
        <p:spPr>
          <a:xfrm>
            <a:off x="7139988" y="1419828"/>
            <a:ext cx="1951209" cy="615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DC HV has been optimized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E030462-2D49-2231-6EDA-D5F6B0C89021}"/>
              </a:ext>
            </a:extLst>
          </p:cNvPr>
          <p:cNvSpPr txBox="1"/>
          <p:nvPr/>
        </p:nvSpPr>
        <p:spPr>
          <a:xfrm>
            <a:off x="7308304" y="590556"/>
            <a:ext cx="1956882" cy="3540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+mn-lt"/>
              </a:rPr>
              <a:t>By Krishna Neupane</a:t>
            </a:r>
          </a:p>
        </p:txBody>
      </p:sp>
    </p:spTree>
    <p:extLst>
      <p:ext uri="{BB962C8B-B14F-4D97-AF65-F5344CB8AC3E}">
        <p14:creationId xmlns:p14="http://schemas.microsoft.com/office/powerpoint/2010/main" val="124278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31"/>
          <p:cNvCxnSpPr>
            <a:cxnSpLocks/>
          </p:cNvCxnSpPr>
          <p:nvPr/>
        </p:nvCxnSpPr>
        <p:spPr>
          <a:xfrm>
            <a:off x="0" y="478175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itle 1"/>
          <p:cNvSpPr txBox="1">
            <a:spLocks/>
          </p:cNvSpPr>
          <p:nvPr/>
        </p:nvSpPr>
        <p:spPr>
          <a:xfrm>
            <a:off x="997605" y="2"/>
            <a:ext cx="7148792" cy="541136"/>
          </a:xfrm>
          <a:prstGeom prst="rect">
            <a:avLst/>
          </a:prstGeom>
        </p:spPr>
        <p:txBody>
          <a:bodyPr lIns="64823" tIns="32411" rIns="64823" bIns="32411">
            <a:normAutofit/>
          </a:bodyPr>
          <a:lstStyle>
            <a:lvl1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66125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32251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98375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64502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553" b="1" dirty="0">
                <a:solidFill>
                  <a:srgbClr val="000090"/>
                </a:solidFill>
                <a:latin typeface="Calibri" pitchFamily="34" charset="0"/>
              </a:rPr>
              <a:t>Trigger Validation Studies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6869826" y="4932265"/>
            <a:ext cx="357635" cy="211235"/>
          </a:xfrm>
        </p:spPr>
        <p:txBody>
          <a:bodyPr/>
          <a:lstStyle/>
          <a:p>
            <a:fld id="{B2E123A2-8C0A-B24D-ABFA-7CF5F3B53C08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3"/>
          </p:nvPr>
        </p:nvSpPr>
        <p:spPr>
          <a:xfrm>
            <a:off x="2018860" y="4920638"/>
            <a:ext cx="4748840" cy="222862"/>
          </a:xfrm>
        </p:spPr>
        <p:txBody>
          <a:bodyPr/>
          <a:lstStyle/>
          <a:p>
            <a:r>
              <a:rPr lang="en-US"/>
              <a:t>CLAS Collaboration Meeting   -   Run Group K Status Update -  July 1st, 2026</a:t>
            </a:r>
            <a:endParaRPr lang="en-US" dirty="0"/>
          </a:p>
        </p:txBody>
      </p:sp>
      <p:pic>
        <p:nvPicPr>
          <p:cNvPr id="23" name="Immagine 22" descr="Immagine che contiene testo, numero, Carattere, ricevuta&#10;&#10;Descrizione generata automaticamente">
            <a:extLst>
              <a:ext uri="{FF2B5EF4-FFF2-40B4-BE49-F238E27FC236}">
                <a16:creationId xmlns:a16="http://schemas.microsoft.com/office/drawing/2014/main" id="{53502DB0-8814-D9FB-8DB4-1514E309E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373" y="575550"/>
            <a:ext cx="4333610" cy="2195696"/>
          </a:xfrm>
          <a:prstGeom prst="rect">
            <a:avLst/>
          </a:prstGeom>
        </p:spPr>
      </p:pic>
      <p:pic>
        <p:nvPicPr>
          <p:cNvPr id="25" name="Immagine 24" descr="Immagine che contiene testo, schermata, diagramma, Diagramma&#10;&#10;Descrizione generata automaticamente">
            <a:extLst>
              <a:ext uri="{FF2B5EF4-FFF2-40B4-BE49-F238E27FC236}">
                <a16:creationId xmlns:a16="http://schemas.microsoft.com/office/drawing/2014/main" id="{F2CEDDC6-8D54-0937-9359-97DBEF7C0F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2695" y="587377"/>
            <a:ext cx="3816423" cy="3543821"/>
          </a:xfrm>
          <a:prstGeom prst="rect">
            <a:avLst/>
          </a:prstGeom>
        </p:spPr>
      </p:pic>
      <p:sp>
        <p:nvSpPr>
          <p:cNvPr id="28" name="Rettangolo 27">
            <a:extLst>
              <a:ext uri="{FF2B5EF4-FFF2-40B4-BE49-F238E27FC236}">
                <a16:creationId xmlns:a16="http://schemas.microsoft.com/office/drawing/2014/main" id="{5EE40212-DCDC-4920-5DD3-DCEA9D3D8D9C}"/>
              </a:ext>
            </a:extLst>
          </p:cNvPr>
          <p:cNvSpPr/>
          <p:nvPr/>
        </p:nvSpPr>
        <p:spPr bwMode="auto">
          <a:xfrm>
            <a:off x="552373" y="1105821"/>
            <a:ext cx="4296306" cy="72008"/>
          </a:xfrm>
          <a:prstGeom prst="rect">
            <a:avLst/>
          </a:prstGeom>
          <a:solidFill>
            <a:schemeClr val="accent1">
              <a:alpha val="37148"/>
            </a:schemeClr>
          </a:solidFill>
          <a:ln w="9525" cap="flat" cmpd="sng" algn="ctr">
            <a:solidFill>
              <a:srgbClr val="07009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" b="0" i="0" u="none" strike="noStrike" cap="none" normalizeH="0" baseline="0">
              <a:ln>
                <a:noFill/>
              </a:ln>
              <a:solidFill>
                <a:srgbClr val="800000"/>
              </a:solidFill>
              <a:effectLst/>
              <a:latin typeface="Baskerville Old Face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EC5EC134-D19F-44B4-11C3-CBFC5481CD7A}"/>
              </a:ext>
            </a:extLst>
          </p:cNvPr>
          <p:cNvCxnSpPr/>
          <p:nvPr/>
        </p:nvCxnSpPr>
        <p:spPr bwMode="auto">
          <a:xfrm>
            <a:off x="4885983" y="1177829"/>
            <a:ext cx="826792" cy="4320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7009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FE659846-3DC2-7A0E-62A9-D2F3F9732514}"/>
              </a:ext>
            </a:extLst>
          </p:cNvPr>
          <p:cNvCxnSpPr>
            <a:cxnSpLocks/>
          </p:cNvCxnSpPr>
          <p:nvPr/>
        </p:nvCxnSpPr>
        <p:spPr bwMode="auto">
          <a:xfrm>
            <a:off x="4885983" y="1185884"/>
            <a:ext cx="413396" cy="188646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7009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95991670-0C68-73A4-8FA1-D46310B67E70}"/>
              </a:ext>
            </a:extLst>
          </p:cNvPr>
          <p:cNvCxnSpPr>
            <a:cxnSpLocks/>
          </p:cNvCxnSpPr>
          <p:nvPr/>
        </p:nvCxnSpPr>
        <p:spPr bwMode="auto">
          <a:xfrm>
            <a:off x="4898804" y="1195470"/>
            <a:ext cx="3406259" cy="1298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7009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42" name="Gruppo 41">
            <a:extLst>
              <a:ext uri="{FF2B5EF4-FFF2-40B4-BE49-F238E27FC236}">
                <a16:creationId xmlns:a16="http://schemas.microsoft.com/office/drawing/2014/main" id="{2B40C752-51F0-A0E0-62DB-18CDC2F13F88}"/>
              </a:ext>
            </a:extLst>
          </p:cNvPr>
          <p:cNvGrpSpPr/>
          <p:nvPr/>
        </p:nvGrpSpPr>
        <p:grpSpPr>
          <a:xfrm>
            <a:off x="499017" y="2771246"/>
            <a:ext cx="4333610" cy="1437541"/>
            <a:chOff x="539552" y="2858281"/>
            <a:chExt cx="4333610" cy="1437541"/>
          </a:xfrm>
        </p:grpSpPr>
        <p:pic>
          <p:nvPicPr>
            <p:cNvPr id="27" name="Immagine 26" descr="Immagine che contiene testo, ricevuta, schermata, Carattere&#10;&#10;Descrizione generata automaticamente">
              <a:extLst>
                <a:ext uri="{FF2B5EF4-FFF2-40B4-BE49-F238E27FC236}">
                  <a16:creationId xmlns:a16="http://schemas.microsoft.com/office/drawing/2014/main" id="{6D781FA2-9D84-153E-3FE7-C36DF1647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9552" y="2858281"/>
              <a:ext cx="4333610" cy="1437541"/>
            </a:xfrm>
            <a:prstGeom prst="rect">
              <a:avLst/>
            </a:prstGeom>
          </p:spPr>
        </p:pic>
        <p:sp>
          <p:nvSpPr>
            <p:cNvPr id="36" name="Rettangolo 35">
              <a:extLst>
                <a:ext uri="{FF2B5EF4-FFF2-40B4-BE49-F238E27FC236}">
                  <a16:creationId xmlns:a16="http://schemas.microsoft.com/office/drawing/2014/main" id="{92CC766F-50DF-9365-9A27-FBC581002349}"/>
                </a:ext>
              </a:extLst>
            </p:cNvPr>
            <p:cNvSpPr/>
            <p:nvPr/>
          </p:nvSpPr>
          <p:spPr bwMode="auto">
            <a:xfrm>
              <a:off x="630946" y="3873357"/>
              <a:ext cx="4176464" cy="112784"/>
            </a:xfrm>
            <a:prstGeom prst="rect">
              <a:avLst/>
            </a:prstGeom>
            <a:solidFill>
              <a:srgbClr val="ECED89">
                <a:alpha val="37148"/>
              </a:srgbClr>
            </a:solidFill>
            <a:ln w="9525" cap="flat" cmpd="sng" algn="ctr">
              <a:solidFill>
                <a:srgbClr val="07009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" b="0" i="0" u="none" strike="noStrike" cap="none" normalizeH="0" baseline="0">
                <a:ln>
                  <a:noFill/>
                </a:ln>
                <a:solidFill>
                  <a:srgbClr val="800000"/>
                </a:solidFill>
                <a:effectLst/>
                <a:latin typeface="Baskerville Old Fac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7" name="Rettangolo 36">
              <a:extLst>
                <a:ext uri="{FF2B5EF4-FFF2-40B4-BE49-F238E27FC236}">
                  <a16:creationId xmlns:a16="http://schemas.microsoft.com/office/drawing/2014/main" id="{7E5C6125-AC5D-9174-0C68-8B38EEA6249C}"/>
                </a:ext>
              </a:extLst>
            </p:cNvPr>
            <p:cNvSpPr/>
            <p:nvPr/>
          </p:nvSpPr>
          <p:spPr bwMode="auto">
            <a:xfrm>
              <a:off x="630946" y="4084589"/>
              <a:ext cx="4176464" cy="112784"/>
            </a:xfrm>
            <a:prstGeom prst="rect">
              <a:avLst/>
            </a:prstGeom>
            <a:solidFill>
              <a:srgbClr val="ECED89">
                <a:alpha val="37148"/>
              </a:srgbClr>
            </a:solidFill>
            <a:ln w="9525" cap="flat" cmpd="sng" algn="ctr">
              <a:solidFill>
                <a:srgbClr val="07009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" b="0" i="0" u="none" strike="noStrike" cap="none" normalizeH="0" baseline="0">
                <a:ln>
                  <a:noFill/>
                </a:ln>
                <a:solidFill>
                  <a:srgbClr val="800000"/>
                </a:solidFill>
                <a:effectLst/>
                <a:latin typeface="Baskerville Old Face" charset="0"/>
                <a:ea typeface="ＭＳ Ｐゴシック" charset="0"/>
                <a:cs typeface="ＭＳ Ｐゴシック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C14A9634-F672-0BF7-41BD-FAE58CAACD11}"/>
                  </a:ext>
                </a:extLst>
              </p:cNvPr>
              <p:cNvSpPr txBox="1"/>
              <p:nvPr/>
            </p:nvSpPr>
            <p:spPr>
              <a:xfrm>
                <a:off x="3" y="4243986"/>
                <a:ext cx="8830944" cy="3540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+mn-lt"/>
                  </a:rPr>
                  <a:t>Optimized trigger was chosen: no DC roads, PCAL+ECAL threshold at 300 MeV, 2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+mn-lt"/>
                  </a:rPr>
                  <a:t>holdoff time</a:t>
                </a:r>
              </a:p>
            </p:txBody>
          </p:sp>
        </mc:Choice>
        <mc:Fallback xmlns=""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C14A9634-F672-0BF7-41BD-FAE58CAACD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" y="4243986"/>
                <a:ext cx="8830944" cy="354071"/>
              </a:xfrm>
              <a:prstGeom prst="rect">
                <a:avLst/>
              </a:prstGeom>
              <a:blipFill>
                <a:blip r:embed="rId6"/>
                <a:stretch>
                  <a:fillRect l="-431" t="-7143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D3E3CE37-3FED-80C0-B3F9-87A8BD963D79}"/>
              </a:ext>
            </a:extLst>
          </p:cNvPr>
          <p:cNvSpPr txBox="1"/>
          <p:nvPr/>
        </p:nvSpPr>
        <p:spPr>
          <a:xfrm>
            <a:off x="755576" y="4555577"/>
            <a:ext cx="6793848" cy="3540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+mj-lt"/>
              </a:rPr>
              <a:t>Trigger rates:  30 kHz @ 6.4 GeV and 20 kHz @8.5 GeV – Live times &gt; 90%</a:t>
            </a:r>
          </a:p>
        </p:txBody>
      </p:sp>
    </p:spTree>
    <p:extLst>
      <p:ext uri="{BB962C8B-B14F-4D97-AF65-F5344CB8AC3E}">
        <p14:creationId xmlns:p14="http://schemas.microsoft.com/office/powerpoint/2010/main" val="405679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schermata, linea, Diagramma&#10;&#10;Descrizione generata automaticamente">
            <a:extLst>
              <a:ext uri="{FF2B5EF4-FFF2-40B4-BE49-F238E27FC236}">
                <a16:creationId xmlns:a16="http://schemas.microsoft.com/office/drawing/2014/main" id="{BB7D3342-12E7-6738-7CBE-65C53C7F2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35" y="473697"/>
            <a:ext cx="8814738" cy="2089006"/>
          </a:xfrm>
          <a:prstGeom prst="rect">
            <a:avLst/>
          </a:prstGeom>
        </p:spPr>
      </p:pic>
      <p:cxnSp>
        <p:nvCxnSpPr>
          <p:cNvPr id="18" name="Straight Connector 31"/>
          <p:cNvCxnSpPr>
            <a:cxnSpLocks/>
          </p:cNvCxnSpPr>
          <p:nvPr/>
        </p:nvCxnSpPr>
        <p:spPr>
          <a:xfrm>
            <a:off x="0" y="478175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itle 1"/>
          <p:cNvSpPr txBox="1">
            <a:spLocks/>
          </p:cNvSpPr>
          <p:nvPr/>
        </p:nvSpPr>
        <p:spPr>
          <a:xfrm>
            <a:off x="997605" y="2"/>
            <a:ext cx="7148792" cy="541136"/>
          </a:xfrm>
          <a:prstGeom prst="rect">
            <a:avLst/>
          </a:prstGeom>
        </p:spPr>
        <p:txBody>
          <a:bodyPr lIns="64823" tIns="32411" rIns="64823" bIns="32411">
            <a:normAutofit/>
          </a:bodyPr>
          <a:lstStyle>
            <a:lvl1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66125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32251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98375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64502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553" b="1" dirty="0">
                <a:solidFill>
                  <a:srgbClr val="000090"/>
                </a:solidFill>
                <a:latin typeface="Calibri" pitchFamily="34" charset="0"/>
              </a:rPr>
              <a:t>RG-K Production – on-line timelines 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6869826" y="4932265"/>
            <a:ext cx="357635" cy="211235"/>
          </a:xfrm>
        </p:spPr>
        <p:txBody>
          <a:bodyPr/>
          <a:lstStyle/>
          <a:p>
            <a:fld id="{B2E123A2-8C0A-B24D-ABFA-7CF5F3B53C08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3"/>
          </p:nvPr>
        </p:nvSpPr>
        <p:spPr>
          <a:xfrm>
            <a:off x="2018860" y="4920638"/>
            <a:ext cx="4748840" cy="222862"/>
          </a:xfrm>
        </p:spPr>
        <p:txBody>
          <a:bodyPr/>
          <a:lstStyle/>
          <a:p>
            <a:r>
              <a:rPr lang="en-US"/>
              <a:t>CLAS Collaboration Meeting   -   Run Group K Status Update -  July 1st, 2026</a:t>
            </a:r>
            <a:endParaRPr lang="en-US" dirty="0"/>
          </a:p>
        </p:txBody>
      </p:sp>
      <p:pic>
        <p:nvPicPr>
          <p:cNvPr id="7" name="Immagine 6" descr="Immagine che contiene linea, schermata, testo, Diagramma&#10;&#10;Descrizione generata automaticamente">
            <a:extLst>
              <a:ext uri="{FF2B5EF4-FFF2-40B4-BE49-F238E27FC236}">
                <a16:creationId xmlns:a16="http://schemas.microsoft.com/office/drawing/2014/main" id="{74F02E95-31BC-9DDB-561C-61C66F96A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5" y="2539874"/>
            <a:ext cx="8922242" cy="25323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C5B8C622-A29B-BD47-D8C0-99471C47C50F}"/>
                  </a:ext>
                </a:extLst>
              </p:cNvPr>
              <p:cNvSpPr txBox="1"/>
              <p:nvPr/>
            </p:nvSpPr>
            <p:spPr>
              <a:xfrm>
                <a:off x="4675764" y="1019311"/>
                <a:ext cx="3028521" cy="3540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+mn-lt"/>
                  </a:rPr>
                  <a:t>Beam spin asymmetry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b="0" i="1" baseline="300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b="0" i="1" baseline="3000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  <a:latin typeface="+mn-lt"/>
                  </a:rPr>
                  <a:t>  </a:t>
                </a:r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C5B8C622-A29B-BD47-D8C0-99471C47C5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764" y="1019311"/>
                <a:ext cx="3028521" cy="354071"/>
              </a:xfrm>
              <a:prstGeom prst="rect">
                <a:avLst/>
              </a:prstGeom>
              <a:blipFill>
                <a:blip r:embed="rId5"/>
                <a:stretch>
                  <a:fillRect l="-1255" t="-6897" b="-20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asellaDiTesto 8">
            <a:extLst>
              <a:ext uri="{FF2B5EF4-FFF2-40B4-BE49-F238E27FC236}">
                <a16:creationId xmlns:a16="http://schemas.microsoft.com/office/drawing/2014/main" id="{8F5D1956-C567-FCB9-F31A-BA86498E637D}"/>
              </a:ext>
            </a:extLst>
          </p:cNvPr>
          <p:cNvSpPr txBox="1"/>
          <p:nvPr/>
        </p:nvSpPr>
        <p:spPr>
          <a:xfrm>
            <a:off x="467544" y="771550"/>
            <a:ext cx="1712648" cy="3540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Physics Timelines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846DE7A-B0D2-8794-A960-1BD32BE0725C}"/>
              </a:ext>
            </a:extLst>
          </p:cNvPr>
          <p:cNvSpPr txBox="1"/>
          <p:nvPr/>
        </p:nvSpPr>
        <p:spPr>
          <a:xfrm>
            <a:off x="357083" y="2915758"/>
            <a:ext cx="1855251" cy="3540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Detectors Timeline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8F79F37-003D-DD31-213E-995C1BB19931}"/>
              </a:ext>
            </a:extLst>
          </p:cNvPr>
          <p:cNvSpPr txBox="1"/>
          <p:nvPr/>
        </p:nvSpPr>
        <p:spPr>
          <a:xfrm>
            <a:off x="5076056" y="3018047"/>
            <a:ext cx="1466107" cy="3540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+mn-lt"/>
              </a:rPr>
              <a:t>ECAL sampling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2CBFDE5-729C-E0E7-E96E-FEF8FA72C034}"/>
              </a:ext>
            </a:extLst>
          </p:cNvPr>
          <p:cNvSpPr txBox="1"/>
          <p:nvPr/>
        </p:nvSpPr>
        <p:spPr>
          <a:xfrm>
            <a:off x="990075" y="4361574"/>
            <a:ext cx="7371377" cy="3540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+mn-lt"/>
              </a:rPr>
              <a:t>Spring 2024 data have been fully calibrated – in preparation for the PASS1 Review</a:t>
            </a:r>
          </a:p>
        </p:txBody>
      </p:sp>
    </p:spTree>
    <p:extLst>
      <p:ext uri="{BB962C8B-B14F-4D97-AF65-F5344CB8AC3E}">
        <p14:creationId xmlns:p14="http://schemas.microsoft.com/office/powerpoint/2010/main" val="102754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31"/>
          <p:cNvCxnSpPr>
            <a:cxnSpLocks/>
          </p:cNvCxnSpPr>
          <p:nvPr/>
        </p:nvCxnSpPr>
        <p:spPr>
          <a:xfrm>
            <a:off x="0" y="478175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itle 1"/>
          <p:cNvSpPr txBox="1">
            <a:spLocks/>
          </p:cNvSpPr>
          <p:nvPr/>
        </p:nvSpPr>
        <p:spPr>
          <a:xfrm>
            <a:off x="997606" y="3"/>
            <a:ext cx="7148792" cy="541136"/>
          </a:xfrm>
          <a:prstGeom prst="rect">
            <a:avLst/>
          </a:prstGeom>
        </p:spPr>
        <p:txBody>
          <a:bodyPr lIns="64823" tIns="32411" rIns="64823" bIns="32411">
            <a:normAutofit/>
          </a:bodyPr>
          <a:lstStyle>
            <a:lvl1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66125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32251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98375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64502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553" b="1" dirty="0">
                <a:solidFill>
                  <a:srgbClr val="C00000"/>
                </a:solidFill>
                <a:latin typeface="Calibri" pitchFamily="34" charset="0"/>
              </a:rPr>
              <a:t>Run Group K  - SPRING 2024 Data Taking Overview  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6869827" y="4932266"/>
            <a:ext cx="357635" cy="211235"/>
          </a:xfrm>
        </p:spPr>
        <p:txBody>
          <a:bodyPr/>
          <a:lstStyle/>
          <a:p>
            <a:fld id="{B2E123A2-8C0A-B24D-ABFA-7CF5F3B53C08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3"/>
          </p:nvPr>
        </p:nvSpPr>
        <p:spPr>
          <a:xfrm>
            <a:off x="2018860" y="4920639"/>
            <a:ext cx="4748840" cy="222862"/>
          </a:xfrm>
        </p:spPr>
        <p:txBody>
          <a:bodyPr/>
          <a:lstStyle/>
          <a:p>
            <a:r>
              <a:rPr lang="en-US"/>
              <a:t>CLAS Collaboration Meeting   -   Run Group K Status Update -  July 1st, 2026</a:t>
            </a:r>
            <a:endParaRPr lang="en-US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B86E04E-94BA-B413-92B7-1750A08A0FAB}"/>
              </a:ext>
            </a:extLst>
          </p:cNvPr>
          <p:cNvSpPr txBox="1"/>
          <p:nvPr/>
        </p:nvSpPr>
        <p:spPr>
          <a:xfrm>
            <a:off x="737574" y="590532"/>
            <a:ext cx="5022558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0090"/>
                </a:solidFill>
                <a:latin typeface="Calibri" pitchFamily="34" charset="0"/>
              </a:rPr>
              <a:t>January  14 – February 13, 2024 – 33 calendar days</a:t>
            </a:r>
          </a:p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Production </a:t>
            </a:r>
            <a:r>
              <a:rPr lang="en-US" sz="1800" b="1" dirty="0">
                <a:solidFill>
                  <a:srgbClr val="C00000"/>
                </a:solidFill>
                <a:latin typeface="Calibri" pitchFamily="34" charset="0"/>
              </a:rPr>
              <a:t> @ 3 Passes </a:t>
            </a:r>
            <a:r>
              <a:rPr lang="en-US" sz="2100" b="1" dirty="0">
                <a:solidFill>
                  <a:srgbClr val="C00000"/>
                </a:solidFill>
                <a:latin typeface="Calibri" pitchFamily="34" charset="0"/>
              </a:rPr>
              <a:t>E</a:t>
            </a:r>
            <a:r>
              <a:rPr lang="en-US" sz="2100" b="1" baseline="-25000" dirty="0">
                <a:solidFill>
                  <a:srgbClr val="C00000"/>
                </a:solidFill>
                <a:latin typeface="Calibri" pitchFamily="34" charset="0"/>
              </a:rPr>
              <a:t>b</a:t>
            </a:r>
            <a:r>
              <a:rPr lang="en-US" sz="2100" b="1" dirty="0">
                <a:solidFill>
                  <a:srgbClr val="C00000"/>
                </a:solidFill>
                <a:latin typeface="Calibri" pitchFamily="34" charset="0"/>
              </a:rPr>
              <a:t>=6.394 GeV</a:t>
            </a:r>
            <a:endParaRPr lang="en-US" sz="2100" dirty="0">
              <a:solidFill>
                <a:srgbClr val="C00000"/>
              </a:solidFill>
            </a:endParaRPr>
          </a:p>
        </p:txBody>
      </p:sp>
      <p:pic>
        <p:nvPicPr>
          <p:cNvPr id="5" name="Immagine 4" descr="Immagine che contiene testo, linea, Diagramma, schermata&#10;&#10;Descrizione generata automaticamente">
            <a:extLst>
              <a:ext uri="{FF2B5EF4-FFF2-40B4-BE49-F238E27FC236}">
                <a16:creationId xmlns:a16="http://schemas.microsoft.com/office/drawing/2014/main" id="{ED014D79-3FD4-DB45-61AD-1CB13CA776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12" y="1295881"/>
            <a:ext cx="6917019" cy="3425162"/>
          </a:xfrm>
          <a:prstGeom prst="rect">
            <a:avLst/>
          </a:prstGeom>
          <a:ln>
            <a:solidFill>
              <a:srgbClr val="070090"/>
            </a:solidFill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1DAB2C19-DD2A-849D-8457-A3E61A976418}"/>
              </a:ext>
            </a:extLst>
          </p:cNvPr>
          <p:cNvSpPr txBox="1"/>
          <p:nvPr/>
        </p:nvSpPr>
        <p:spPr>
          <a:xfrm>
            <a:off x="6988697" y="1019311"/>
            <a:ext cx="2234651" cy="37548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  <a:latin typeface="+mn-lt"/>
              </a:rPr>
              <a:t>3-passes</a:t>
            </a:r>
          </a:p>
          <a:p>
            <a:r>
              <a:rPr lang="en-US" sz="1400" dirty="0" err="1">
                <a:latin typeface="+mn-lt"/>
              </a:rPr>
              <a:t>E</a:t>
            </a:r>
            <a:r>
              <a:rPr lang="en-US" sz="1400" baseline="-25000" dirty="0" err="1">
                <a:latin typeface="+mn-lt"/>
              </a:rPr>
              <a:t>e</a:t>
            </a:r>
            <a:r>
              <a:rPr lang="en-US" sz="1400" baseline="-25000" dirty="0">
                <a:latin typeface="+mn-lt"/>
              </a:rPr>
              <a:t> </a:t>
            </a:r>
            <a:r>
              <a:rPr lang="en-US" sz="1400" dirty="0">
                <a:latin typeface="+mn-lt"/>
              </a:rPr>
              <a:t>= 6.39463 GeV</a:t>
            </a:r>
          </a:p>
          <a:p>
            <a:r>
              <a:rPr lang="en-US" sz="1400" dirty="0" err="1">
                <a:latin typeface="+mn-lt"/>
              </a:rPr>
              <a:t>I</a:t>
            </a:r>
            <a:r>
              <a:rPr lang="en-US" sz="1400" baseline="-25000" dirty="0" err="1">
                <a:latin typeface="+mn-lt"/>
              </a:rPr>
              <a:t>e</a:t>
            </a:r>
            <a:r>
              <a:rPr lang="en-US" sz="1400" dirty="0">
                <a:latin typeface="+mn-lt"/>
              </a:rPr>
              <a:t> = 65 </a:t>
            </a:r>
            <a:r>
              <a:rPr lang="en-US" sz="1400" dirty="0" err="1">
                <a:latin typeface="+mn-lt"/>
              </a:rPr>
              <a:t>nA</a:t>
            </a:r>
            <a:endParaRPr lang="en-US" sz="1400" dirty="0">
              <a:latin typeface="+mn-lt"/>
            </a:endParaRPr>
          </a:p>
          <a:p>
            <a:r>
              <a:rPr lang="en-US" sz="1400" dirty="0">
                <a:latin typeface="+mn-lt"/>
              </a:rPr>
              <a:t>Lum. = 0.87 10</a:t>
            </a:r>
            <a:r>
              <a:rPr lang="en-US" sz="1400" baseline="30000" dirty="0">
                <a:latin typeface="+mn-lt"/>
              </a:rPr>
              <a:t>35 </a:t>
            </a:r>
            <a:r>
              <a:rPr lang="en-US" sz="1400" dirty="0">
                <a:latin typeface="+mn-lt"/>
              </a:rPr>
              <a:t>cm</a:t>
            </a:r>
            <a:r>
              <a:rPr lang="en-US" sz="1400" baseline="30000" dirty="0">
                <a:latin typeface="+mn-lt"/>
              </a:rPr>
              <a:t>-2</a:t>
            </a:r>
            <a:r>
              <a:rPr lang="en-US" sz="1400" dirty="0">
                <a:latin typeface="+mn-lt"/>
              </a:rPr>
              <a:t> s</a:t>
            </a:r>
            <a:r>
              <a:rPr lang="en-US" sz="1400" baseline="30000" dirty="0">
                <a:latin typeface="+mn-lt"/>
              </a:rPr>
              <a:t>-1</a:t>
            </a:r>
            <a:endParaRPr lang="en-US" sz="1400" dirty="0">
              <a:latin typeface="+mn-lt"/>
            </a:endParaRPr>
          </a:p>
          <a:p>
            <a:endParaRPr lang="en-US" sz="1400" b="1" dirty="0">
              <a:latin typeface="+mn-lt"/>
            </a:endParaRPr>
          </a:p>
          <a:p>
            <a:r>
              <a:rPr lang="en-US" sz="1400" b="1" dirty="0">
                <a:latin typeface="+mn-lt"/>
              </a:rPr>
              <a:t>Run Range:</a:t>
            </a:r>
          </a:p>
          <a:p>
            <a:r>
              <a:rPr lang="en-US" sz="1400" dirty="0">
                <a:latin typeface="+mn-lt"/>
              </a:rPr>
              <a:t>19300 – 19659</a:t>
            </a:r>
          </a:p>
          <a:p>
            <a:r>
              <a:rPr lang="en-US" sz="1400" b="1" dirty="0">
                <a:solidFill>
                  <a:srgbClr val="0070C0"/>
                </a:solidFill>
                <a:latin typeface="+mn-lt"/>
              </a:rPr>
              <a:t>259</a:t>
            </a:r>
            <a:r>
              <a:rPr lang="en-US" sz="1400" dirty="0">
                <a:solidFill>
                  <a:srgbClr val="0070C0"/>
                </a:solidFill>
                <a:latin typeface="+mn-lt"/>
              </a:rPr>
              <a:t> Production Runs</a:t>
            </a:r>
          </a:p>
          <a:p>
            <a:r>
              <a:rPr lang="en-US" sz="1400" b="1" dirty="0">
                <a:solidFill>
                  <a:srgbClr val="C00000"/>
                </a:solidFill>
                <a:latin typeface="+mn-lt"/>
              </a:rPr>
              <a:t>38.3 G prod events</a:t>
            </a:r>
          </a:p>
          <a:p>
            <a:r>
              <a:rPr lang="en-US" sz="1400" b="1" dirty="0">
                <a:latin typeface="+mn-lt"/>
              </a:rPr>
              <a:t>10 </a:t>
            </a:r>
            <a:r>
              <a:rPr lang="en-US" sz="1400" dirty="0">
                <a:latin typeface="+mn-lt"/>
              </a:rPr>
              <a:t>Empty </a:t>
            </a:r>
            <a:r>
              <a:rPr lang="en-US" sz="1400" dirty="0" err="1">
                <a:latin typeface="+mn-lt"/>
              </a:rPr>
              <a:t>tgt</a:t>
            </a:r>
            <a:r>
              <a:rPr lang="en-US" sz="1400" dirty="0">
                <a:latin typeface="+mn-lt"/>
              </a:rPr>
              <a:t> runs @ 200 </a:t>
            </a:r>
            <a:r>
              <a:rPr lang="en-US" sz="1400" dirty="0" err="1">
                <a:latin typeface="+mn-lt"/>
              </a:rPr>
              <a:t>nA</a:t>
            </a:r>
            <a:endParaRPr lang="en-US" sz="1400" dirty="0">
              <a:latin typeface="+mn-lt"/>
            </a:endParaRPr>
          </a:p>
          <a:p>
            <a:r>
              <a:rPr lang="en-US" sz="1400" b="1" dirty="0">
                <a:latin typeface="+mn-lt"/>
              </a:rPr>
              <a:t>0.41 G ET events </a:t>
            </a:r>
            <a:r>
              <a:rPr lang="en-US" sz="1400" dirty="0">
                <a:latin typeface="+mn-lt"/>
              </a:rPr>
              <a:t>(~1% full)</a:t>
            </a:r>
          </a:p>
          <a:p>
            <a:endParaRPr lang="en-US" sz="1400" b="1" dirty="0">
              <a:solidFill>
                <a:srgbClr val="0070C0"/>
              </a:solidFill>
              <a:latin typeface="+mn-lt"/>
            </a:endParaRPr>
          </a:p>
          <a:p>
            <a:r>
              <a:rPr lang="en-US" sz="1400" b="1" dirty="0">
                <a:solidFill>
                  <a:srgbClr val="0070C0"/>
                </a:solidFill>
                <a:latin typeface="+mn-lt"/>
              </a:rPr>
              <a:t>Accumulated</a:t>
            </a:r>
          </a:p>
          <a:p>
            <a:r>
              <a:rPr lang="en-US" sz="1400" b="1" dirty="0">
                <a:solidFill>
                  <a:srgbClr val="0070C0"/>
                </a:solidFill>
                <a:latin typeface="+mn-lt"/>
              </a:rPr>
              <a:t>Charge:</a:t>
            </a:r>
          </a:p>
          <a:p>
            <a:r>
              <a:rPr lang="en-US" sz="1400" dirty="0">
                <a:latin typeface="+mn-lt"/>
              </a:rPr>
              <a:t>Full </a:t>
            </a:r>
            <a:r>
              <a:rPr lang="en-US" sz="1400" dirty="0" err="1">
                <a:latin typeface="+mn-lt"/>
              </a:rPr>
              <a:t>tgt</a:t>
            </a:r>
            <a:r>
              <a:rPr lang="en-US" sz="1400" dirty="0">
                <a:latin typeface="+mn-lt"/>
              </a:rPr>
              <a:t> = 91 </a:t>
            </a:r>
            <a:r>
              <a:rPr lang="en-US" sz="1400" dirty="0" err="1">
                <a:latin typeface="+mn-lt"/>
              </a:rPr>
              <a:t>mC</a:t>
            </a:r>
            <a:endParaRPr lang="en-US" sz="1400" dirty="0">
              <a:latin typeface="+mn-lt"/>
            </a:endParaRPr>
          </a:p>
          <a:p>
            <a:r>
              <a:rPr lang="en-US" sz="1400" dirty="0">
                <a:latin typeface="+mn-lt"/>
              </a:rPr>
              <a:t>Empty </a:t>
            </a:r>
            <a:r>
              <a:rPr lang="en-US" sz="1400" dirty="0" err="1">
                <a:latin typeface="+mn-lt"/>
              </a:rPr>
              <a:t>tgt</a:t>
            </a:r>
            <a:r>
              <a:rPr lang="en-US" sz="1400" dirty="0">
                <a:latin typeface="+mn-lt"/>
              </a:rPr>
              <a:t> = 10 </a:t>
            </a:r>
            <a:r>
              <a:rPr lang="en-US" sz="1400" dirty="0" err="1">
                <a:latin typeface="+mn-lt"/>
              </a:rPr>
              <a:t>mC</a:t>
            </a:r>
            <a:r>
              <a:rPr lang="en-US" sz="1400" dirty="0">
                <a:latin typeface="+mn-lt"/>
              </a:rPr>
              <a:t> </a:t>
            </a:r>
          </a:p>
          <a:p>
            <a:r>
              <a:rPr lang="en-US" sz="1400" dirty="0">
                <a:latin typeface="+mn-lt"/>
              </a:rPr>
              <a:t>Total = 101 </a:t>
            </a:r>
            <a:r>
              <a:rPr lang="en-US" sz="1400" dirty="0" err="1">
                <a:latin typeface="+mn-lt"/>
              </a:rPr>
              <a:t>mC</a:t>
            </a:r>
            <a:endParaRPr lang="en-US" sz="1400" dirty="0">
              <a:latin typeface="+mn-lt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3A398E4-D69C-88C9-1CAB-C803CDD66F2C}"/>
              </a:ext>
            </a:extLst>
          </p:cNvPr>
          <p:cNvSpPr txBox="1"/>
          <p:nvPr/>
        </p:nvSpPr>
        <p:spPr>
          <a:xfrm>
            <a:off x="899593" y="4302116"/>
            <a:ext cx="15841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70C0"/>
                </a:solidFill>
                <a:latin typeface="+mn-lt"/>
              </a:rPr>
              <a:t>38.3 G events</a:t>
            </a:r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2950EB30-F926-6270-AD71-2775C939020B}"/>
              </a:ext>
            </a:extLst>
          </p:cNvPr>
          <p:cNvCxnSpPr/>
          <p:nvPr/>
        </p:nvCxnSpPr>
        <p:spPr bwMode="auto">
          <a:xfrm>
            <a:off x="539553" y="4665325"/>
            <a:ext cx="316835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70C0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Rettangolo 1">
            <a:extLst>
              <a:ext uri="{FF2B5EF4-FFF2-40B4-BE49-F238E27FC236}">
                <a16:creationId xmlns:a16="http://schemas.microsoft.com/office/drawing/2014/main" id="{2DBE8E16-859D-AC9C-855B-3717473E7CC3}"/>
              </a:ext>
            </a:extLst>
          </p:cNvPr>
          <p:cNvSpPr/>
          <p:nvPr/>
        </p:nvSpPr>
        <p:spPr bwMode="auto">
          <a:xfrm>
            <a:off x="3707904" y="2011804"/>
            <a:ext cx="2862318" cy="263656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300">
              <a:solidFill>
                <a:srgbClr val="800000"/>
              </a:solidFill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ED668F32-90FC-A330-5AB5-ABD2C7F39692}"/>
              </a:ext>
            </a:extLst>
          </p:cNvPr>
          <p:cNvSpPr/>
          <p:nvPr/>
        </p:nvSpPr>
        <p:spPr bwMode="auto">
          <a:xfrm>
            <a:off x="4626006" y="1707654"/>
            <a:ext cx="756084" cy="27003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30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82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31"/>
          <p:cNvCxnSpPr>
            <a:cxnSpLocks/>
          </p:cNvCxnSpPr>
          <p:nvPr/>
        </p:nvCxnSpPr>
        <p:spPr>
          <a:xfrm>
            <a:off x="0" y="478175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itle 1"/>
          <p:cNvSpPr txBox="1">
            <a:spLocks/>
          </p:cNvSpPr>
          <p:nvPr/>
        </p:nvSpPr>
        <p:spPr>
          <a:xfrm>
            <a:off x="997605" y="2"/>
            <a:ext cx="7148792" cy="541136"/>
          </a:xfrm>
          <a:prstGeom prst="rect">
            <a:avLst/>
          </a:prstGeom>
        </p:spPr>
        <p:txBody>
          <a:bodyPr lIns="64823" tIns="32411" rIns="64823" bIns="32411">
            <a:normAutofit/>
          </a:bodyPr>
          <a:lstStyle>
            <a:lvl1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66125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32251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98375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64502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553" b="1" dirty="0">
                <a:solidFill>
                  <a:srgbClr val="000090"/>
                </a:solidFill>
                <a:latin typeface="Calibri" pitchFamily="34" charset="0"/>
              </a:rPr>
              <a:t>RG-K Production – on-line reconstruction 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6869826" y="4932265"/>
            <a:ext cx="357635" cy="211235"/>
          </a:xfrm>
        </p:spPr>
        <p:txBody>
          <a:bodyPr/>
          <a:lstStyle/>
          <a:p>
            <a:fld id="{B2E123A2-8C0A-B24D-ABFA-7CF5F3B53C08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3"/>
          </p:nvPr>
        </p:nvSpPr>
        <p:spPr>
          <a:xfrm>
            <a:off x="2018860" y="4920638"/>
            <a:ext cx="4748840" cy="222862"/>
          </a:xfrm>
        </p:spPr>
        <p:txBody>
          <a:bodyPr/>
          <a:lstStyle/>
          <a:p>
            <a:r>
              <a:rPr lang="en-US"/>
              <a:t>CLAS Collaboration Meeting   -   Run Group K Status Update -  July 1st, 2026</a:t>
            </a:r>
            <a:endParaRPr lang="en-US" dirty="0"/>
          </a:p>
        </p:txBody>
      </p:sp>
      <p:pic>
        <p:nvPicPr>
          <p:cNvPr id="5" name="Immagine 4" descr="Immagine che contiene testo, schermata, Carattere, diagramma&#10;&#10;Descrizione generata automaticamente">
            <a:extLst>
              <a:ext uri="{FF2B5EF4-FFF2-40B4-BE49-F238E27FC236}">
                <a16:creationId xmlns:a16="http://schemas.microsoft.com/office/drawing/2014/main" id="{5B42D100-21F5-02B6-A8D3-F1303C6EC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784" y="595884"/>
            <a:ext cx="8060432" cy="4095747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18FBEBA9-BF19-FDB6-E774-DF8A4F302221}"/>
              </a:ext>
            </a:extLst>
          </p:cNvPr>
          <p:cNvSpPr/>
          <p:nvPr/>
        </p:nvSpPr>
        <p:spPr bwMode="auto">
          <a:xfrm>
            <a:off x="3491880" y="699542"/>
            <a:ext cx="2160240" cy="19442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" b="0" i="0" u="none" strike="noStrike" cap="none" normalizeH="0" baseline="0" dirty="0">
              <a:ln>
                <a:noFill/>
              </a:ln>
              <a:solidFill>
                <a:srgbClr val="800000"/>
              </a:solidFill>
              <a:effectLst/>
              <a:latin typeface="Baskerville Old Fac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D88F107-6B17-F3DC-142B-1B4AD76C4BE2}"/>
              </a:ext>
            </a:extLst>
          </p:cNvPr>
          <p:cNvSpPr txBox="1"/>
          <p:nvPr/>
        </p:nvSpPr>
        <p:spPr>
          <a:xfrm>
            <a:off x="3635896" y="1239266"/>
            <a:ext cx="1728192" cy="615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+mn-lt"/>
              </a:rPr>
              <a:t>Thanks to Gagik </a:t>
            </a:r>
            <a:r>
              <a:rPr lang="en-US" dirty="0" err="1">
                <a:solidFill>
                  <a:srgbClr val="C00000"/>
                </a:solidFill>
                <a:latin typeface="+mn-lt"/>
              </a:rPr>
              <a:t>Gavalian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44694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31"/>
          <p:cNvCxnSpPr>
            <a:cxnSpLocks/>
          </p:cNvCxnSpPr>
          <p:nvPr/>
        </p:nvCxnSpPr>
        <p:spPr>
          <a:xfrm>
            <a:off x="0" y="478175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itle 1"/>
          <p:cNvSpPr txBox="1">
            <a:spLocks/>
          </p:cNvSpPr>
          <p:nvPr/>
        </p:nvSpPr>
        <p:spPr>
          <a:xfrm>
            <a:off x="997605" y="2"/>
            <a:ext cx="7148792" cy="541136"/>
          </a:xfrm>
          <a:prstGeom prst="rect">
            <a:avLst/>
          </a:prstGeom>
        </p:spPr>
        <p:txBody>
          <a:bodyPr lIns="64823" tIns="32411" rIns="64823" bIns="32411">
            <a:normAutofit/>
          </a:bodyPr>
          <a:lstStyle>
            <a:lvl1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66125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32251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98375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64502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553" b="1" dirty="0">
                <a:solidFill>
                  <a:srgbClr val="000090"/>
                </a:solidFill>
                <a:latin typeface="Calibri" pitchFamily="34" charset="0"/>
              </a:rPr>
              <a:t>RG-K Production – KY Data analysis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6869826" y="4932265"/>
            <a:ext cx="357635" cy="211235"/>
          </a:xfrm>
        </p:spPr>
        <p:txBody>
          <a:bodyPr/>
          <a:lstStyle/>
          <a:p>
            <a:fld id="{B2E123A2-8C0A-B24D-ABFA-7CF5F3B53C08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3"/>
          </p:nvPr>
        </p:nvSpPr>
        <p:spPr>
          <a:xfrm>
            <a:off x="2018860" y="4920638"/>
            <a:ext cx="4748840" cy="222862"/>
          </a:xfrm>
        </p:spPr>
        <p:txBody>
          <a:bodyPr/>
          <a:lstStyle/>
          <a:p>
            <a:r>
              <a:rPr lang="en-US"/>
              <a:t>CLAS Collaboration Meeting   -   Run Group K Status Update -  July 1st, 2026</a:t>
            </a:r>
            <a:endParaRPr lang="en-US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E81168D-70F8-CBB1-4A51-2D2029EFEA9D}"/>
              </a:ext>
            </a:extLst>
          </p:cNvPr>
          <p:cNvSpPr txBox="1"/>
          <p:nvPr/>
        </p:nvSpPr>
        <p:spPr>
          <a:xfrm>
            <a:off x="131596" y="4577870"/>
            <a:ext cx="18722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+mn-lt"/>
              </a:rPr>
              <a:t>By: Dan Carman</a:t>
            </a:r>
          </a:p>
        </p:txBody>
      </p:sp>
      <p:pic>
        <p:nvPicPr>
          <p:cNvPr id="8" name="Immagine 7" descr="Immagine che contiene diagramma, testo, modello&#10;&#10;Descrizione generata automaticamente">
            <a:extLst>
              <a:ext uri="{FF2B5EF4-FFF2-40B4-BE49-F238E27FC236}">
                <a16:creationId xmlns:a16="http://schemas.microsoft.com/office/drawing/2014/main" id="{D9077AB3-CE1A-112D-26ED-6B0273AFB7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787" y="673269"/>
            <a:ext cx="4097072" cy="3887359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80E1126-FFEC-AD2E-6D68-B92832250E85}"/>
              </a:ext>
            </a:extLst>
          </p:cNvPr>
          <p:cNvSpPr txBox="1"/>
          <p:nvPr/>
        </p:nvSpPr>
        <p:spPr>
          <a:xfrm>
            <a:off x="6553791" y="1707654"/>
            <a:ext cx="1144865" cy="3540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E= 6.4 GeV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CE9D9FC-DDAC-3647-40CD-1A3310EDA225}"/>
              </a:ext>
            </a:extLst>
          </p:cNvPr>
          <p:cNvSpPr txBox="1"/>
          <p:nvPr/>
        </p:nvSpPr>
        <p:spPr>
          <a:xfrm>
            <a:off x="6655028" y="2937289"/>
            <a:ext cx="1144865" cy="3540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+mn-lt"/>
              </a:rPr>
              <a:t>E= 8.5 GeV</a:t>
            </a:r>
          </a:p>
        </p:txBody>
      </p:sp>
      <p:pic>
        <p:nvPicPr>
          <p:cNvPr id="15" name="Immagine 14" descr="Immagine che contiene diagramma, Diagramma, testo, linea&#10;&#10;Descrizione generata automaticamente">
            <a:extLst>
              <a:ext uri="{FF2B5EF4-FFF2-40B4-BE49-F238E27FC236}">
                <a16:creationId xmlns:a16="http://schemas.microsoft.com/office/drawing/2014/main" id="{D5E11639-A6C7-F4D6-E938-62D1517E88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960" y="636524"/>
            <a:ext cx="2145730" cy="3795886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A2C67AD-B59C-855E-4BC0-54220E2E653E}"/>
              </a:ext>
            </a:extLst>
          </p:cNvPr>
          <p:cNvSpPr txBox="1"/>
          <p:nvPr/>
        </p:nvSpPr>
        <p:spPr>
          <a:xfrm>
            <a:off x="683568" y="443057"/>
            <a:ext cx="970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n-lt"/>
              </a:rPr>
              <a:t>Forward k</a:t>
            </a:r>
            <a:r>
              <a:rPr lang="en-US" sz="1400" baseline="30000" dirty="0">
                <a:latin typeface="+mn-lt"/>
              </a:rPr>
              <a:t>+</a:t>
            </a:r>
            <a:endParaRPr lang="en-US" sz="1400" dirty="0">
              <a:latin typeface="+mn-lt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295DB5E-401A-E2B1-ADB2-9107FA7E6EB3}"/>
              </a:ext>
            </a:extLst>
          </p:cNvPr>
          <p:cNvSpPr txBox="1"/>
          <p:nvPr/>
        </p:nvSpPr>
        <p:spPr>
          <a:xfrm>
            <a:off x="2385041" y="452865"/>
            <a:ext cx="16930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n-lt"/>
              </a:rPr>
              <a:t>forward k</a:t>
            </a:r>
            <a:r>
              <a:rPr lang="en-US" sz="1400" baseline="30000" dirty="0">
                <a:latin typeface="+mn-lt"/>
              </a:rPr>
              <a:t>+</a:t>
            </a:r>
            <a:r>
              <a:rPr lang="en-US" sz="1400" dirty="0">
                <a:latin typeface="+mn-lt"/>
              </a:rPr>
              <a:t> forward p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BD8830F0-07DA-2995-8F9E-E2DF5C44D4DF}"/>
              </a:ext>
            </a:extLst>
          </p:cNvPr>
          <p:cNvSpPr txBox="1"/>
          <p:nvPr/>
        </p:nvSpPr>
        <p:spPr>
          <a:xfrm>
            <a:off x="4451704" y="459661"/>
            <a:ext cx="16228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n-lt"/>
              </a:rPr>
              <a:t>forward k</a:t>
            </a:r>
            <a:r>
              <a:rPr lang="en-US" sz="1400" baseline="30000" dirty="0">
                <a:latin typeface="+mn-lt"/>
              </a:rPr>
              <a:t>+</a:t>
            </a:r>
            <a:r>
              <a:rPr lang="en-US" sz="1400" dirty="0">
                <a:latin typeface="+mn-lt"/>
              </a:rPr>
              <a:t> central p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419FC80-21B6-0566-2FD5-5C9149CA4261}"/>
              </a:ext>
            </a:extLst>
          </p:cNvPr>
          <p:cNvSpPr txBox="1"/>
          <p:nvPr/>
        </p:nvSpPr>
        <p:spPr>
          <a:xfrm>
            <a:off x="6174204" y="852273"/>
            <a:ext cx="2893741" cy="3540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+mn-lt"/>
              </a:rPr>
              <a:t>Comparison of 10 cooked files</a:t>
            </a:r>
          </a:p>
        </p:txBody>
      </p:sp>
    </p:spTree>
    <p:extLst>
      <p:ext uri="{BB962C8B-B14F-4D97-AF65-F5344CB8AC3E}">
        <p14:creationId xmlns:p14="http://schemas.microsoft.com/office/powerpoint/2010/main" val="267825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31"/>
          <p:cNvCxnSpPr>
            <a:cxnSpLocks/>
          </p:cNvCxnSpPr>
          <p:nvPr/>
        </p:nvCxnSpPr>
        <p:spPr>
          <a:xfrm>
            <a:off x="0" y="478175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itle 1"/>
          <p:cNvSpPr txBox="1">
            <a:spLocks/>
          </p:cNvSpPr>
          <p:nvPr/>
        </p:nvSpPr>
        <p:spPr>
          <a:xfrm>
            <a:off x="997605" y="2"/>
            <a:ext cx="7148792" cy="541136"/>
          </a:xfrm>
          <a:prstGeom prst="rect">
            <a:avLst/>
          </a:prstGeom>
        </p:spPr>
        <p:txBody>
          <a:bodyPr lIns="64823" tIns="32411" rIns="64823" bIns="32411">
            <a:normAutofit/>
          </a:bodyPr>
          <a:lstStyle>
            <a:lvl1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66125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32251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98375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64502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553" b="1" dirty="0">
                <a:solidFill>
                  <a:srgbClr val="000090"/>
                </a:solidFill>
                <a:latin typeface="Calibri" pitchFamily="34" charset="0"/>
              </a:rPr>
              <a:t>RG-K Production – on-line Data analysis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6869826" y="4932265"/>
            <a:ext cx="357635" cy="211235"/>
          </a:xfrm>
        </p:spPr>
        <p:txBody>
          <a:bodyPr/>
          <a:lstStyle/>
          <a:p>
            <a:fld id="{B2E123A2-8C0A-B24D-ABFA-7CF5F3B53C08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3"/>
          </p:nvPr>
        </p:nvSpPr>
        <p:spPr>
          <a:xfrm>
            <a:off x="2018860" y="4920638"/>
            <a:ext cx="4748840" cy="222862"/>
          </a:xfrm>
        </p:spPr>
        <p:txBody>
          <a:bodyPr/>
          <a:lstStyle/>
          <a:p>
            <a:r>
              <a:rPr lang="en-US"/>
              <a:t>CLAS Collaboration Meeting   -   Run Group K Status Update -  July 1st, 2026</a:t>
            </a:r>
            <a:endParaRPr lang="en-US" dirty="0"/>
          </a:p>
        </p:txBody>
      </p:sp>
      <p:pic>
        <p:nvPicPr>
          <p:cNvPr id="5" name="Immagine 4" descr="Immagine che contiene testo, diagramma, Diagramma, linea&#10;&#10;Descrizione generata automaticamente">
            <a:extLst>
              <a:ext uri="{FF2B5EF4-FFF2-40B4-BE49-F238E27FC236}">
                <a16:creationId xmlns:a16="http://schemas.microsoft.com/office/drawing/2014/main" id="{D38FBDA6-2C1C-9DC9-91F0-322685D16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034" y="693478"/>
            <a:ext cx="7772400" cy="382143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6B7D739E-AFC1-73C6-55C4-F7FCF3503173}"/>
              </a:ext>
            </a:extLst>
          </p:cNvPr>
          <p:cNvSpPr/>
          <p:nvPr/>
        </p:nvSpPr>
        <p:spPr bwMode="auto">
          <a:xfrm>
            <a:off x="2123728" y="693478"/>
            <a:ext cx="4746098" cy="457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" b="0" i="0" u="none" strike="noStrike" cap="none" normalizeH="0" baseline="0">
              <a:ln>
                <a:noFill/>
              </a:ln>
              <a:solidFill>
                <a:srgbClr val="800000"/>
              </a:solidFill>
              <a:effectLst/>
              <a:latin typeface="Baskerville Old Fac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A46FAD6-56D7-FFFD-9769-03E71D8A7C95}"/>
              </a:ext>
            </a:extLst>
          </p:cNvPr>
          <p:cNvSpPr txBox="1"/>
          <p:nvPr/>
        </p:nvSpPr>
        <p:spPr>
          <a:xfrm>
            <a:off x="5940152" y="4443958"/>
            <a:ext cx="14601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002060"/>
                </a:solidFill>
                <a:latin typeface="+mn-lt"/>
              </a:rPr>
              <a:t>Harut</a:t>
            </a:r>
            <a:r>
              <a:rPr lang="en-US" sz="16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+mn-lt"/>
              </a:rPr>
              <a:t>Havakian</a:t>
            </a:r>
            <a:endParaRPr lang="en-US" sz="1600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1973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31"/>
          <p:cNvCxnSpPr>
            <a:cxnSpLocks/>
          </p:cNvCxnSpPr>
          <p:nvPr/>
        </p:nvCxnSpPr>
        <p:spPr>
          <a:xfrm>
            <a:off x="0" y="478175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itle 1"/>
          <p:cNvSpPr txBox="1">
            <a:spLocks/>
          </p:cNvSpPr>
          <p:nvPr/>
        </p:nvSpPr>
        <p:spPr>
          <a:xfrm>
            <a:off x="997605" y="2"/>
            <a:ext cx="7148792" cy="541136"/>
          </a:xfrm>
          <a:prstGeom prst="rect">
            <a:avLst/>
          </a:prstGeom>
        </p:spPr>
        <p:txBody>
          <a:bodyPr lIns="64823" tIns="32411" rIns="64823" bIns="32411">
            <a:normAutofit/>
          </a:bodyPr>
          <a:lstStyle>
            <a:lvl1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66125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32251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98375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64502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553" b="1" dirty="0">
                <a:solidFill>
                  <a:srgbClr val="000090"/>
                </a:solidFill>
                <a:latin typeface="Calibri" pitchFamily="34" charset="0"/>
              </a:rPr>
              <a:t>RG-K Workforce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6869826" y="4932265"/>
            <a:ext cx="357635" cy="211235"/>
          </a:xfrm>
        </p:spPr>
        <p:txBody>
          <a:bodyPr/>
          <a:lstStyle/>
          <a:p>
            <a:fld id="{B2E123A2-8C0A-B24D-ABFA-7CF5F3B53C08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3"/>
          </p:nvPr>
        </p:nvSpPr>
        <p:spPr>
          <a:xfrm>
            <a:off x="2018860" y="4920638"/>
            <a:ext cx="4748840" cy="222862"/>
          </a:xfrm>
        </p:spPr>
        <p:txBody>
          <a:bodyPr/>
          <a:lstStyle/>
          <a:p>
            <a:r>
              <a:rPr lang="en-US"/>
              <a:t>CLAS Collaboration Meeting   -   Run Group K Status Update -  July 1st, 2026</a:t>
            </a:r>
            <a:endParaRPr lang="en-US" dirty="0"/>
          </a:p>
        </p:txBody>
      </p:sp>
      <p:pic>
        <p:nvPicPr>
          <p:cNvPr id="6" name="Immagine 5" descr="Immagine che contiene testo, grafica, Elementi grafici, Carattere&#10;&#10;Descrizione generata automaticamente">
            <a:extLst>
              <a:ext uri="{FF2B5EF4-FFF2-40B4-BE49-F238E27FC236}">
                <a16:creationId xmlns:a16="http://schemas.microsoft.com/office/drawing/2014/main" id="{361AF976-4E74-EF6D-28DF-E502AE306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612" y="699542"/>
            <a:ext cx="6490429" cy="313486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A44B66E-5288-53A7-4552-055A189DB82F}"/>
              </a:ext>
            </a:extLst>
          </p:cNvPr>
          <p:cNvSpPr txBox="1"/>
          <p:nvPr/>
        </p:nvSpPr>
        <p:spPr>
          <a:xfrm>
            <a:off x="323528" y="699542"/>
            <a:ext cx="2114425" cy="2971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+mn-lt"/>
              </a:rPr>
              <a:t>Analysis Coordinator:</a:t>
            </a:r>
          </a:p>
          <a:p>
            <a:r>
              <a:rPr lang="en-US" dirty="0">
                <a:latin typeface="+mn-lt"/>
              </a:rPr>
              <a:t>Annalisa D’Angelo</a:t>
            </a:r>
          </a:p>
          <a:p>
            <a:endParaRPr lang="en-US" dirty="0">
              <a:latin typeface="+mn-lt"/>
            </a:endParaRPr>
          </a:p>
          <a:p>
            <a:r>
              <a:rPr lang="en-US" b="1" dirty="0">
                <a:solidFill>
                  <a:srgbClr val="0070C0"/>
                </a:solidFill>
                <a:latin typeface="+mn-lt"/>
              </a:rPr>
              <a:t>Data Chef:</a:t>
            </a:r>
          </a:p>
          <a:p>
            <a:r>
              <a:rPr lang="en-US" dirty="0">
                <a:latin typeface="+mn-lt"/>
              </a:rPr>
              <a:t>Lucilla Lanza</a:t>
            </a:r>
          </a:p>
          <a:p>
            <a:endParaRPr lang="en-US" dirty="0">
              <a:latin typeface="+mn-lt"/>
            </a:endParaRPr>
          </a:p>
          <a:p>
            <a:r>
              <a:rPr lang="en-US" b="1" dirty="0">
                <a:solidFill>
                  <a:srgbClr val="C00000"/>
                </a:solidFill>
                <a:latin typeface="+mn-lt"/>
              </a:rPr>
              <a:t>Run Coordinators:</a:t>
            </a:r>
          </a:p>
          <a:p>
            <a:r>
              <a:rPr lang="en-US" dirty="0">
                <a:latin typeface="+mn-lt"/>
              </a:rPr>
              <a:t>Bill Briscoe</a:t>
            </a:r>
          </a:p>
          <a:p>
            <a:r>
              <a:rPr lang="en-US" dirty="0">
                <a:latin typeface="+mn-lt"/>
              </a:rPr>
              <a:t>Dan Carman</a:t>
            </a:r>
          </a:p>
          <a:p>
            <a:r>
              <a:rPr lang="en-US" dirty="0">
                <a:latin typeface="+mn-lt"/>
              </a:rPr>
              <a:t>Axel Schmidt</a:t>
            </a:r>
          </a:p>
          <a:p>
            <a:r>
              <a:rPr lang="en-US" dirty="0">
                <a:latin typeface="+mn-lt"/>
              </a:rPr>
              <a:t>Susan </a:t>
            </a:r>
            <a:r>
              <a:rPr lang="en-US" dirty="0" err="1">
                <a:latin typeface="+mn-lt"/>
              </a:rPr>
              <a:t>Schadmand</a:t>
            </a:r>
            <a:endParaRPr lang="en-US" dirty="0">
              <a:latin typeface="+mn-lt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E63DBB0-F8AE-F769-0E10-9A160495DB3E}"/>
              </a:ext>
            </a:extLst>
          </p:cNvPr>
          <p:cNvSpPr txBox="1"/>
          <p:nvPr/>
        </p:nvSpPr>
        <p:spPr>
          <a:xfrm>
            <a:off x="323528" y="3932934"/>
            <a:ext cx="4657044" cy="877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+mn-lt"/>
              </a:rPr>
              <a:t>Thanks to the Hall-B scientific staff</a:t>
            </a:r>
          </a:p>
          <a:p>
            <a:r>
              <a:rPr lang="en-US" dirty="0">
                <a:latin typeface="+mn-lt"/>
              </a:rPr>
              <a:t>Thanks to all the Hall-B Engineers and Technicians</a:t>
            </a:r>
          </a:p>
          <a:p>
            <a:r>
              <a:rPr lang="en-US" dirty="0">
                <a:solidFill>
                  <a:srgbClr val="0070C0"/>
                </a:solidFill>
                <a:latin typeface="+mn-lt"/>
              </a:rPr>
              <a:t>Thanks to all the Shift Takers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4A83F37-6F5B-DB8F-7B77-08FBE18B538E}"/>
              </a:ext>
            </a:extLst>
          </p:cNvPr>
          <p:cNvSpPr txBox="1"/>
          <p:nvPr/>
        </p:nvSpPr>
        <p:spPr>
          <a:xfrm>
            <a:off x="5502867" y="4093560"/>
            <a:ext cx="3091552" cy="3540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+mj-lt"/>
              </a:rPr>
              <a:t>Thanks to the PD: Daniel Carman</a:t>
            </a:r>
          </a:p>
        </p:txBody>
      </p:sp>
    </p:spTree>
    <p:extLst>
      <p:ext uri="{BB962C8B-B14F-4D97-AF65-F5344CB8AC3E}">
        <p14:creationId xmlns:p14="http://schemas.microsoft.com/office/powerpoint/2010/main" val="128226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Title 1"/>
          <p:cNvSpPr>
            <a:spLocks noGrp="1"/>
          </p:cNvSpPr>
          <p:nvPr>
            <p:ph type="title"/>
          </p:nvPr>
        </p:nvSpPr>
        <p:spPr>
          <a:xfrm>
            <a:off x="2591950" y="5168"/>
            <a:ext cx="4035370" cy="638175"/>
          </a:xfrm>
          <a:ln>
            <a:noFill/>
          </a:ln>
        </p:spPr>
        <p:txBody>
          <a:bodyPr lIns="71434" tIns="35717" rIns="71434" bIns="35717">
            <a:no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Equipment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90835" y="682426"/>
            <a:ext cx="1982638" cy="4113174"/>
          </a:xfrm>
          <a:prstGeom prst="rect">
            <a:avLst/>
          </a:prstGeom>
          <a:solidFill>
            <a:schemeClr val="tx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square" lIns="71434" tIns="35717" rIns="71434" bIns="35717">
            <a:spAutoFit/>
          </a:bodyPr>
          <a:lstStyle/>
          <a:p>
            <a:pPr eaLnBrk="0" hangingPunct="0">
              <a:spcBef>
                <a:spcPct val="15000"/>
              </a:spcBef>
            </a:pPr>
            <a:r>
              <a:rPr lang="en-US" sz="1135" u="sng" dirty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Forward Detector (FD)</a:t>
            </a:r>
          </a:p>
          <a:p>
            <a:pPr lvl="1" eaLnBrk="0" hangingPunct="0">
              <a:spcBef>
                <a:spcPct val="15000"/>
              </a:spcBef>
            </a:pPr>
            <a:r>
              <a:rPr lang="en-US" sz="922" dirty="0">
                <a:solidFill>
                  <a:srgbClr val="00F7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- TORUS magnet 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922" dirty="0">
                <a:solidFill>
                  <a:srgbClr val="00C6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HT Cherenkov Counter 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922" dirty="0">
                <a:solidFill>
                  <a:srgbClr val="00C6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Drift chamber system 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922" dirty="0">
                <a:solidFill>
                  <a:srgbClr val="00C6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LT Cherenkov Counter 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922" dirty="0">
                <a:solidFill>
                  <a:srgbClr val="00C6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Forward TOF System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922" dirty="0">
                <a:solidFill>
                  <a:srgbClr val="00C6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Pre-shower calorimeter 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922" dirty="0">
                <a:solidFill>
                  <a:srgbClr val="00C6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E.M. calorimeter  </a:t>
            </a:r>
          </a:p>
          <a:p>
            <a:pPr eaLnBrk="0" hangingPunct="0">
              <a:spcBef>
                <a:spcPct val="15000"/>
              </a:spcBef>
            </a:pPr>
            <a:r>
              <a:rPr lang="en-US" sz="1135" dirty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  </a:t>
            </a:r>
            <a:r>
              <a:rPr lang="en-US" sz="1135" u="sng" dirty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Central Detector (CD)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922" dirty="0">
                <a:solidFill>
                  <a:srgbClr val="00F7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SOLENOID magnet 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922" dirty="0">
                <a:solidFill>
                  <a:srgbClr val="00C6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Silicon Vertex Tracker 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922" dirty="0">
                <a:solidFill>
                  <a:schemeClr val="bg1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</a:t>
            </a:r>
            <a:r>
              <a:rPr lang="en-US" sz="922" dirty="0">
                <a:solidFill>
                  <a:srgbClr val="00D001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Central Time-of-Flight </a:t>
            </a:r>
          </a:p>
          <a:p>
            <a:pPr eaLnBrk="0" hangingPunct="0">
              <a:spcBef>
                <a:spcPct val="15000"/>
              </a:spcBef>
            </a:pPr>
            <a:r>
              <a:rPr lang="en-US" sz="922" dirty="0">
                <a:solidFill>
                  <a:srgbClr val="FFFFF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  </a:t>
            </a:r>
            <a:r>
              <a:rPr lang="en-US" sz="922" dirty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</a:t>
            </a:r>
            <a:r>
              <a:rPr lang="en-US" sz="1135" u="sng" dirty="0" err="1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Beamline</a:t>
            </a:r>
            <a:endParaRPr lang="en-US" sz="1135" u="sng" dirty="0">
              <a:solidFill>
                <a:srgbClr val="FFFF00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922" dirty="0">
                <a:solidFill>
                  <a:srgbClr val="00F7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</a:t>
            </a:r>
            <a:r>
              <a:rPr lang="en-US" sz="922" dirty="0" err="1">
                <a:solidFill>
                  <a:srgbClr val="00F7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Cryo</a:t>
            </a:r>
            <a:r>
              <a:rPr lang="en-US" sz="922" dirty="0">
                <a:solidFill>
                  <a:srgbClr val="00F7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Target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922" dirty="0">
                <a:solidFill>
                  <a:srgbClr val="00F7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</a:t>
            </a:r>
            <a:r>
              <a:rPr lang="en-US" sz="922" dirty="0" err="1">
                <a:solidFill>
                  <a:srgbClr val="00F7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Moller</a:t>
            </a:r>
            <a:r>
              <a:rPr lang="en-US" sz="922" dirty="0">
                <a:solidFill>
                  <a:srgbClr val="00F7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</a:t>
            </a:r>
            <a:r>
              <a:rPr lang="en-US" sz="922" dirty="0" err="1">
                <a:solidFill>
                  <a:srgbClr val="00F7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polarimeter</a:t>
            </a:r>
            <a:r>
              <a:rPr lang="en-US" sz="922" dirty="0">
                <a:solidFill>
                  <a:srgbClr val="00F7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</a:t>
            </a:r>
          </a:p>
          <a:p>
            <a:pPr lvl="1" eaLnBrk="0" hangingPunct="0">
              <a:spcBef>
                <a:spcPct val="15000"/>
              </a:spcBef>
            </a:pPr>
            <a:r>
              <a:rPr lang="en-US" sz="922" dirty="0">
                <a:solidFill>
                  <a:srgbClr val="00F7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- Shielding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r>
              <a:rPr lang="en-US" sz="922" dirty="0">
                <a:solidFill>
                  <a:srgbClr val="00F7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Photon Tagger</a:t>
            </a:r>
          </a:p>
          <a:p>
            <a:pPr lvl="1" eaLnBrk="0" hangingPunct="0">
              <a:spcBef>
                <a:spcPct val="15000"/>
              </a:spcBef>
              <a:buFontTx/>
              <a:buChar char="-"/>
            </a:pPr>
            <a:endParaRPr lang="en-US" sz="922" dirty="0">
              <a:solidFill>
                <a:srgbClr val="00F700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  <a:p>
            <a:pPr>
              <a:spcBef>
                <a:spcPct val="15000"/>
              </a:spcBef>
            </a:pPr>
            <a:r>
              <a:rPr lang="en-US" sz="1135" u="sng" dirty="0">
                <a:solidFill>
                  <a:srgbClr val="FFFF00"/>
                </a:solidFill>
                <a:latin typeface="+mn-lt"/>
                <a:ea typeface="ＭＳ Ｐゴシック" pitchFamily="-110" charset="-128"/>
                <a:cs typeface="Arial" pitchFamily="34" charset="0"/>
              </a:rPr>
              <a:t>Upgrade to the baseline</a:t>
            </a:r>
          </a:p>
          <a:p>
            <a:pPr>
              <a:spcBef>
                <a:spcPct val="15000"/>
              </a:spcBef>
            </a:pPr>
            <a:r>
              <a:rPr lang="en-US" sz="922" dirty="0">
                <a:solidFill>
                  <a:srgbClr val="00C600"/>
                </a:solidFill>
                <a:latin typeface="+mn-lt"/>
                <a:ea typeface="ＭＳ Ｐゴシック" pitchFamily="-110" charset="-128"/>
                <a:cs typeface="Arial" pitchFamily="34" charset="0"/>
              </a:rPr>
              <a:t>      </a:t>
            </a:r>
            <a:r>
              <a:rPr lang="en-US" sz="922" dirty="0">
                <a:solidFill>
                  <a:srgbClr val="00F700"/>
                </a:solidFill>
                <a:latin typeface="+mn-lt"/>
                <a:ea typeface="ＭＳ Ｐゴシック" pitchFamily="-110" charset="-128"/>
                <a:cs typeface="Arial" pitchFamily="34" charset="0"/>
              </a:rPr>
              <a:t>      - Central Neutron Detector     </a:t>
            </a:r>
          </a:p>
          <a:p>
            <a:pPr lvl="1">
              <a:spcBef>
                <a:spcPct val="15000"/>
              </a:spcBef>
              <a:buFontTx/>
              <a:buChar char="-"/>
            </a:pPr>
            <a:r>
              <a:rPr lang="en-US" sz="922" dirty="0">
                <a:solidFill>
                  <a:srgbClr val="00F700"/>
                </a:solidFill>
                <a:latin typeface="+mn-lt"/>
                <a:ea typeface="ＭＳ Ｐゴシック" pitchFamily="-110" charset="-128"/>
                <a:cs typeface="Arial" pitchFamily="34" charset="0"/>
              </a:rPr>
              <a:t> </a:t>
            </a:r>
            <a:r>
              <a:rPr lang="en-US" sz="922" dirty="0" err="1">
                <a:solidFill>
                  <a:srgbClr val="00F700"/>
                </a:solidFill>
                <a:latin typeface="+mn-lt"/>
                <a:ea typeface="ＭＳ Ｐゴシック" pitchFamily="-110" charset="-128"/>
                <a:cs typeface="Arial" pitchFamily="34" charset="0"/>
              </a:rPr>
              <a:t>MicroMegas</a:t>
            </a:r>
            <a:endParaRPr lang="en-US" sz="922" dirty="0">
              <a:solidFill>
                <a:srgbClr val="00F700"/>
              </a:solidFill>
              <a:latin typeface="+mn-lt"/>
              <a:ea typeface="ＭＳ Ｐゴシック" pitchFamily="-110" charset="-128"/>
              <a:cs typeface="Arial" pitchFamily="34" charset="0"/>
            </a:endParaRPr>
          </a:p>
          <a:p>
            <a:pPr lvl="1">
              <a:spcBef>
                <a:spcPct val="15000"/>
              </a:spcBef>
              <a:buFontTx/>
              <a:buChar char="-"/>
            </a:pPr>
            <a:r>
              <a:rPr lang="en-US" sz="922" dirty="0">
                <a:solidFill>
                  <a:srgbClr val="00F700"/>
                </a:solidFill>
                <a:latin typeface="+mn-lt"/>
                <a:ea typeface="ＭＳ Ｐゴシック" pitchFamily="-110" charset="-128"/>
                <a:cs typeface="Arial" pitchFamily="34" charset="0"/>
              </a:rPr>
              <a:t> Forward Tagger </a:t>
            </a:r>
          </a:p>
          <a:p>
            <a:pPr lvl="1">
              <a:spcBef>
                <a:spcPct val="15000"/>
              </a:spcBef>
              <a:buFontTx/>
              <a:buChar char="-"/>
            </a:pPr>
            <a:r>
              <a:rPr lang="en-US" sz="922" dirty="0">
                <a:solidFill>
                  <a:srgbClr val="00F700"/>
                </a:solidFill>
                <a:latin typeface="+mn-lt"/>
                <a:ea typeface="ＭＳ Ｐゴシック" pitchFamily="-110" charset="-128"/>
                <a:cs typeface="Arial" pitchFamily="34" charset="0"/>
              </a:rPr>
              <a:t> RICH detector </a:t>
            </a:r>
          </a:p>
          <a:p>
            <a:pPr lvl="1">
              <a:spcBef>
                <a:spcPct val="15000"/>
              </a:spcBef>
              <a:buFontTx/>
              <a:buChar char="-"/>
            </a:pPr>
            <a:r>
              <a:rPr lang="en-US" sz="922" dirty="0">
                <a:solidFill>
                  <a:srgbClr val="00F700"/>
                </a:solidFill>
                <a:latin typeface="+mn-lt"/>
                <a:ea typeface="ＭＳ Ｐゴシック" pitchFamily="-110" charset="-128"/>
                <a:cs typeface="Arial" pitchFamily="34" charset="0"/>
              </a:rPr>
              <a:t> Polarized target</a:t>
            </a:r>
            <a:endParaRPr lang="en-US" sz="922" dirty="0">
              <a:solidFill>
                <a:srgbClr val="00C600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</p:txBody>
      </p:sp>
      <p:pic>
        <p:nvPicPr>
          <p:cNvPr id="12" name="Picture 1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35866" y="682426"/>
            <a:ext cx="5402632" cy="4085024"/>
          </a:xfrm>
          <a:prstGeom prst="rect">
            <a:avLst/>
          </a:prstGeom>
        </p:spPr>
      </p:pic>
      <p:sp>
        <p:nvSpPr>
          <p:cNvPr id="24" name="Rectangle 21"/>
          <p:cNvSpPr>
            <a:spLocks noChangeArrowheads="1"/>
          </p:cNvSpPr>
          <p:nvPr/>
        </p:nvSpPr>
        <p:spPr bwMode="auto">
          <a:xfrm>
            <a:off x="2989053" y="4461073"/>
            <a:ext cx="1123382" cy="329228"/>
          </a:xfrm>
          <a:prstGeom prst="rect">
            <a:avLst/>
          </a:prstGeom>
          <a:solidFill>
            <a:srgbClr val="1E1E1E"/>
          </a:solidFill>
          <a:ln w="9525">
            <a:noFill/>
            <a:round/>
            <a:headEnd/>
            <a:tailEnd/>
          </a:ln>
        </p:spPr>
        <p:txBody>
          <a:bodyPr lIns="71434" tIns="35717" rIns="71434" bIns="35717">
            <a:prstTxWarp prst="textNoShape">
              <a:avLst/>
            </a:prstTxWarp>
          </a:bodyPr>
          <a:lstStyle/>
          <a:p>
            <a:pPr eaLnBrk="0" hangingPunct="0"/>
            <a:endParaRPr lang="en-US" sz="1844">
              <a:latin typeface="Times" pitchFamily="-110" charset="0"/>
            </a:endParaRPr>
          </a:p>
        </p:txBody>
      </p:sp>
      <p:grpSp>
        <p:nvGrpSpPr>
          <p:cNvPr id="2" name="Group 25"/>
          <p:cNvGrpSpPr/>
          <p:nvPr/>
        </p:nvGrpSpPr>
        <p:grpSpPr>
          <a:xfrm>
            <a:off x="4193660" y="2514602"/>
            <a:ext cx="3599362" cy="1876425"/>
            <a:chOff x="3048000" y="3048000"/>
            <a:chExt cx="4470400" cy="2501900"/>
          </a:xfrm>
        </p:grpSpPr>
        <p:cxnSp>
          <p:nvCxnSpPr>
            <p:cNvPr id="14" name="Straight Connector 13"/>
            <p:cNvCxnSpPr>
              <a:stCxn id="11" idx="0"/>
            </p:cNvCxnSpPr>
            <p:nvPr/>
          </p:nvCxnSpPr>
          <p:spPr>
            <a:xfrm rot="5400000" flipH="1" flipV="1">
              <a:off x="3517900" y="3429000"/>
              <a:ext cx="914400" cy="304800"/>
            </a:xfrm>
            <a:prstGeom prst="line">
              <a:avLst/>
            </a:prstGeom>
            <a:ln w="28575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6" idx="0"/>
            </p:cNvCxnSpPr>
            <p:nvPr/>
          </p:nvCxnSpPr>
          <p:spPr>
            <a:xfrm rot="5400000" flipH="1" flipV="1">
              <a:off x="3505200" y="2895600"/>
              <a:ext cx="457200" cy="762000"/>
            </a:xfrm>
            <a:prstGeom prst="line">
              <a:avLst/>
            </a:prstGeom>
            <a:ln w="28575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3048000" y="3505200"/>
              <a:ext cx="609600" cy="381000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6" i="1" dirty="0">
                  <a:solidFill>
                    <a:schemeClr val="tx1"/>
                  </a:solidFill>
                </a:rPr>
                <a:t>MM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517900" y="4038600"/>
              <a:ext cx="609600" cy="381000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6" i="1" dirty="0">
                  <a:solidFill>
                    <a:schemeClr val="tx1"/>
                  </a:solidFill>
                </a:rPr>
                <a:t>CND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51400" y="4267200"/>
              <a:ext cx="609600" cy="304800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6" i="1" dirty="0">
                  <a:solidFill>
                    <a:schemeClr val="tx1"/>
                  </a:solidFill>
                </a:rPr>
                <a:t>FT</a:t>
              </a:r>
            </a:p>
          </p:txBody>
        </p:sp>
        <p:cxnSp>
          <p:nvCxnSpPr>
            <p:cNvPr id="23" name="Straight Connector 22"/>
            <p:cNvCxnSpPr>
              <a:stCxn id="20" idx="0"/>
            </p:cNvCxnSpPr>
            <p:nvPr/>
          </p:nvCxnSpPr>
          <p:spPr>
            <a:xfrm rot="5400000" flipH="1" flipV="1">
              <a:off x="4819650" y="3689350"/>
              <a:ext cx="914400" cy="241300"/>
            </a:xfrm>
            <a:prstGeom prst="line">
              <a:avLst/>
            </a:prstGeom>
            <a:ln w="28575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/>
            <p:nvPr/>
          </p:nvSpPr>
          <p:spPr>
            <a:xfrm>
              <a:off x="6832600" y="5245100"/>
              <a:ext cx="685800" cy="304800"/>
            </a:xfrm>
            <a:prstGeom prst="rect">
              <a:avLst/>
            </a:prstGeom>
            <a:solidFill>
              <a:srgbClr val="CCFFCC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6" i="1" dirty="0">
                  <a:solidFill>
                    <a:schemeClr val="tx1"/>
                  </a:solidFill>
                </a:rPr>
                <a:t>RICH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921619" y="33458"/>
            <a:ext cx="1317661" cy="552263"/>
          </a:xfrm>
          <a:prstGeom prst="rect">
            <a:avLst/>
          </a:prstGeom>
          <a:noFill/>
        </p:spPr>
        <p:txBody>
          <a:bodyPr wrap="none" lIns="71434" tIns="35717" rIns="71434" bIns="35717" rtlCol="0">
            <a:spAutoFit/>
          </a:bodyPr>
          <a:lstStyle/>
          <a:p>
            <a:pPr defTabSz="714316"/>
            <a:r>
              <a:rPr lang="en-US" sz="3120" b="1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+mn-lt"/>
              </a:rPr>
              <a:t>CLAS</a:t>
            </a:r>
            <a:r>
              <a:rPr lang="en-US" sz="2836" b="1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+mn-lt"/>
              </a:rPr>
              <a:t>12</a:t>
            </a:r>
            <a:endParaRPr lang="en-US" sz="1206" b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780701" y="86753"/>
            <a:ext cx="1072402" cy="508533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lIns="71434" tIns="35717" rIns="71434" bIns="35717" rtlCol="0">
            <a:spAutoFit/>
          </a:bodyPr>
          <a:lstStyle/>
          <a:p>
            <a:r>
              <a:rPr lang="en-US" sz="2836" dirty="0">
                <a:solidFill>
                  <a:srgbClr val="008000"/>
                </a:solidFill>
                <a:latin typeface="+mn-lt"/>
                <a:cs typeface="Capitals"/>
              </a:rPr>
              <a:t>Hall B</a:t>
            </a:r>
            <a:r>
              <a:rPr lang="en-US" sz="2836" dirty="0">
                <a:solidFill>
                  <a:srgbClr val="008000"/>
                </a:solidFill>
                <a:latin typeface="Capitals"/>
                <a:cs typeface="Capitals"/>
              </a:rPr>
              <a:t> </a:t>
            </a:r>
          </a:p>
        </p:txBody>
      </p:sp>
      <p:cxnSp>
        <p:nvCxnSpPr>
          <p:cNvPr id="27" name="Straight Connector 31"/>
          <p:cNvCxnSpPr>
            <a:cxnSpLocks/>
          </p:cNvCxnSpPr>
          <p:nvPr/>
        </p:nvCxnSpPr>
        <p:spPr>
          <a:xfrm>
            <a:off x="0" y="595286"/>
            <a:ext cx="9144000" cy="48057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CLAS Collaboration Meeting   -   Run Group K Status Update -  July 1st, 2026</a:t>
            </a:r>
            <a:endParaRPr lang="en-US" dirty="0"/>
          </a:p>
        </p:txBody>
      </p:sp>
      <p:cxnSp>
        <p:nvCxnSpPr>
          <p:cNvPr id="5" name="Connettore 1 4"/>
          <p:cNvCxnSpPr/>
          <p:nvPr/>
        </p:nvCxnSpPr>
        <p:spPr bwMode="auto">
          <a:xfrm>
            <a:off x="2835865" y="4767450"/>
            <a:ext cx="61275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53700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31"/>
          <p:cNvCxnSpPr>
            <a:cxnSpLocks/>
          </p:cNvCxnSpPr>
          <p:nvPr/>
        </p:nvCxnSpPr>
        <p:spPr>
          <a:xfrm>
            <a:off x="0" y="478175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itle 1"/>
          <p:cNvSpPr txBox="1">
            <a:spLocks/>
          </p:cNvSpPr>
          <p:nvPr/>
        </p:nvSpPr>
        <p:spPr>
          <a:xfrm>
            <a:off x="997606" y="3"/>
            <a:ext cx="7148792" cy="541136"/>
          </a:xfrm>
          <a:prstGeom prst="rect">
            <a:avLst/>
          </a:prstGeom>
        </p:spPr>
        <p:txBody>
          <a:bodyPr lIns="64823" tIns="32411" rIns="64823" bIns="32411">
            <a:normAutofit/>
          </a:bodyPr>
          <a:lstStyle>
            <a:lvl1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66125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32251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98375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64502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553" b="1" dirty="0">
                <a:solidFill>
                  <a:srgbClr val="C00000"/>
                </a:solidFill>
                <a:latin typeface="Calibri" pitchFamily="34" charset="0"/>
              </a:rPr>
              <a:t>Run Group K  - SPRING 2024 Data Taking Overview  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6869827" y="4932266"/>
            <a:ext cx="357635" cy="211235"/>
          </a:xfrm>
        </p:spPr>
        <p:txBody>
          <a:bodyPr/>
          <a:lstStyle/>
          <a:p>
            <a:fld id="{B2E123A2-8C0A-B24D-ABFA-7CF5F3B53C08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3"/>
          </p:nvPr>
        </p:nvSpPr>
        <p:spPr>
          <a:xfrm>
            <a:off x="2018860" y="4920639"/>
            <a:ext cx="4748840" cy="222862"/>
          </a:xfrm>
        </p:spPr>
        <p:txBody>
          <a:bodyPr/>
          <a:lstStyle/>
          <a:p>
            <a:r>
              <a:rPr lang="en-US"/>
              <a:t>CLAS Collaboration Meeting   -   Run Group K Status Update -  July 1st, 2026</a:t>
            </a:r>
            <a:endParaRPr lang="en-US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B86E04E-94BA-B413-92B7-1750A08A0FAB}"/>
              </a:ext>
            </a:extLst>
          </p:cNvPr>
          <p:cNvSpPr txBox="1"/>
          <p:nvPr/>
        </p:nvSpPr>
        <p:spPr>
          <a:xfrm>
            <a:off x="544588" y="560936"/>
            <a:ext cx="50355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0090"/>
                </a:solidFill>
                <a:latin typeface="Calibri" pitchFamily="34" charset="0"/>
              </a:rPr>
              <a:t>February 13 - March 11, 2024 – 27 calendar days</a:t>
            </a:r>
          </a:p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Production @ 4 Passes</a:t>
            </a:r>
            <a:r>
              <a:rPr lang="en-US" sz="1800" b="1" dirty="0">
                <a:solidFill>
                  <a:srgbClr val="C00000"/>
                </a:solidFill>
                <a:latin typeface="Calibri" pitchFamily="34" charset="0"/>
              </a:rPr>
              <a:t> E</a:t>
            </a:r>
            <a:r>
              <a:rPr lang="en-US" sz="1800" b="1" baseline="-25000" dirty="0">
                <a:solidFill>
                  <a:srgbClr val="C00000"/>
                </a:solidFill>
                <a:latin typeface="Calibri" pitchFamily="34" charset="0"/>
              </a:rPr>
              <a:t>b</a:t>
            </a:r>
            <a:r>
              <a:rPr lang="en-US" sz="1800" b="1" dirty="0">
                <a:solidFill>
                  <a:srgbClr val="C00000"/>
                </a:solidFill>
                <a:latin typeface="Calibri" pitchFamily="34" charset="0"/>
              </a:rPr>
              <a:t>=8.477 GeV</a:t>
            </a:r>
            <a:endParaRPr lang="en-US" sz="2100" dirty="0">
              <a:solidFill>
                <a:srgbClr val="C00000"/>
              </a:solidFill>
            </a:endParaRPr>
          </a:p>
        </p:txBody>
      </p:sp>
      <p:pic>
        <p:nvPicPr>
          <p:cNvPr id="5" name="Immagine 4" descr="Immagine che contiene testo, linea, Diagramma, schermata&#10;&#10;Descrizione generata automaticamente">
            <a:extLst>
              <a:ext uri="{FF2B5EF4-FFF2-40B4-BE49-F238E27FC236}">
                <a16:creationId xmlns:a16="http://schemas.microsoft.com/office/drawing/2014/main" id="{ED014D79-3FD4-DB45-61AD-1CB13CA776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12" y="1295881"/>
            <a:ext cx="6917019" cy="3425162"/>
          </a:xfrm>
          <a:prstGeom prst="rect">
            <a:avLst/>
          </a:prstGeom>
          <a:ln>
            <a:solidFill>
              <a:srgbClr val="070090"/>
            </a:solidFill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1DAB2C19-DD2A-849D-8457-A3E61A976418}"/>
              </a:ext>
            </a:extLst>
          </p:cNvPr>
          <p:cNvSpPr txBox="1"/>
          <p:nvPr/>
        </p:nvSpPr>
        <p:spPr>
          <a:xfrm>
            <a:off x="6988696" y="1019311"/>
            <a:ext cx="2275559" cy="37548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  <a:latin typeface="+mn-lt"/>
              </a:rPr>
              <a:t>4-passes</a:t>
            </a:r>
          </a:p>
          <a:p>
            <a:r>
              <a:rPr lang="en-US" sz="1400" dirty="0" err="1">
                <a:latin typeface="+mn-lt"/>
              </a:rPr>
              <a:t>E</a:t>
            </a:r>
            <a:r>
              <a:rPr lang="en-US" sz="1400" baseline="-25000" dirty="0" err="1">
                <a:latin typeface="+mn-lt"/>
              </a:rPr>
              <a:t>e</a:t>
            </a:r>
            <a:r>
              <a:rPr lang="en-US" sz="1400" baseline="-25000" dirty="0">
                <a:latin typeface="+mn-lt"/>
              </a:rPr>
              <a:t> </a:t>
            </a:r>
            <a:r>
              <a:rPr lang="en-US" sz="1400" dirty="0">
                <a:latin typeface="+mn-lt"/>
              </a:rPr>
              <a:t>= 8.47757 GeV</a:t>
            </a:r>
          </a:p>
          <a:p>
            <a:r>
              <a:rPr lang="en-US" sz="1400" dirty="0" err="1">
                <a:latin typeface="+mn-lt"/>
              </a:rPr>
              <a:t>I</a:t>
            </a:r>
            <a:r>
              <a:rPr lang="en-US" sz="1400" baseline="-25000" dirty="0" err="1">
                <a:latin typeface="+mn-lt"/>
              </a:rPr>
              <a:t>e</a:t>
            </a:r>
            <a:r>
              <a:rPr lang="en-US" sz="1400" dirty="0">
                <a:latin typeface="+mn-lt"/>
              </a:rPr>
              <a:t> =75 </a:t>
            </a:r>
            <a:r>
              <a:rPr lang="en-US" sz="1400" dirty="0" err="1">
                <a:latin typeface="+mn-lt"/>
              </a:rPr>
              <a:t>nA</a:t>
            </a:r>
            <a:endParaRPr lang="en-US" sz="1400" dirty="0">
              <a:latin typeface="+mn-lt"/>
            </a:endParaRPr>
          </a:p>
          <a:p>
            <a:r>
              <a:rPr lang="en-US" sz="1400" dirty="0">
                <a:latin typeface="+mn-lt"/>
              </a:rPr>
              <a:t>Lum. =  10</a:t>
            </a:r>
            <a:r>
              <a:rPr lang="en-US" sz="1400" baseline="30000" dirty="0">
                <a:latin typeface="+mn-lt"/>
              </a:rPr>
              <a:t>35 </a:t>
            </a:r>
            <a:r>
              <a:rPr lang="en-US" sz="1400" dirty="0">
                <a:latin typeface="+mn-lt"/>
              </a:rPr>
              <a:t>cm</a:t>
            </a:r>
            <a:r>
              <a:rPr lang="en-US" sz="1400" baseline="30000" dirty="0">
                <a:latin typeface="+mn-lt"/>
              </a:rPr>
              <a:t>-2</a:t>
            </a:r>
            <a:r>
              <a:rPr lang="en-US" sz="1400" dirty="0">
                <a:latin typeface="+mn-lt"/>
              </a:rPr>
              <a:t> s</a:t>
            </a:r>
            <a:r>
              <a:rPr lang="en-US" sz="1400" baseline="30000" dirty="0">
                <a:latin typeface="+mn-lt"/>
              </a:rPr>
              <a:t>-1</a:t>
            </a:r>
          </a:p>
          <a:p>
            <a:endParaRPr lang="en-US" sz="1400" dirty="0">
              <a:latin typeface="+mn-lt"/>
            </a:endParaRPr>
          </a:p>
          <a:p>
            <a:r>
              <a:rPr lang="en-US" sz="1400" b="1" dirty="0">
                <a:latin typeface="+mn-lt"/>
              </a:rPr>
              <a:t>Run Range:</a:t>
            </a:r>
          </a:p>
          <a:p>
            <a:r>
              <a:rPr lang="en-US" sz="1400" dirty="0">
                <a:latin typeface="+mn-lt"/>
              </a:rPr>
              <a:t>19660 – 19893</a:t>
            </a:r>
          </a:p>
          <a:p>
            <a:r>
              <a:rPr lang="en-US" sz="1400" b="1" dirty="0">
                <a:solidFill>
                  <a:srgbClr val="0070C0"/>
                </a:solidFill>
                <a:latin typeface="+mn-lt"/>
              </a:rPr>
              <a:t>174</a:t>
            </a:r>
            <a:r>
              <a:rPr lang="en-US" sz="1400" dirty="0">
                <a:solidFill>
                  <a:srgbClr val="0070C0"/>
                </a:solidFill>
                <a:latin typeface="+mn-lt"/>
              </a:rPr>
              <a:t> Production Runs</a:t>
            </a:r>
          </a:p>
          <a:p>
            <a:r>
              <a:rPr lang="en-US" sz="1400" b="1" dirty="0">
                <a:solidFill>
                  <a:srgbClr val="C00000"/>
                </a:solidFill>
                <a:latin typeface="+mn-lt"/>
              </a:rPr>
              <a:t>21.7 G events</a:t>
            </a:r>
          </a:p>
          <a:p>
            <a:r>
              <a:rPr lang="en-US" sz="1400" b="1" dirty="0">
                <a:latin typeface="+mn-lt"/>
              </a:rPr>
              <a:t>8 </a:t>
            </a:r>
            <a:r>
              <a:rPr lang="en-US" sz="1400" dirty="0">
                <a:latin typeface="+mn-lt"/>
              </a:rPr>
              <a:t>Empty </a:t>
            </a:r>
            <a:r>
              <a:rPr lang="en-US" sz="1400" dirty="0" err="1">
                <a:latin typeface="+mn-lt"/>
              </a:rPr>
              <a:t>tgt</a:t>
            </a:r>
            <a:r>
              <a:rPr lang="en-US" sz="1400" dirty="0">
                <a:latin typeface="+mn-lt"/>
              </a:rPr>
              <a:t> runs @ 200 </a:t>
            </a:r>
            <a:r>
              <a:rPr lang="en-US" sz="1400" dirty="0" err="1">
                <a:latin typeface="+mn-lt"/>
              </a:rPr>
              <a:t>nA</a:t>
            </a:r>
            <a:endParaRPr lang="en-US" sz="1400" dirty="0">
              <a:latin typeface="+mn-lt"/>
            </a:endParaRPr>
          </a:p>
          <a:p>
            <a:r>
              <a:rPr lang="en-US" sz="1400" b="1" dirty="0">
                <a:latin typeface="+mn-lt"/>
              </a:rPr>
              <a:t>0.32 G ET events </a:t>
            </a:r>
            <a:r>
              <a:rPr lang="en-US" sz="1400" dirty="0">
                <a:latin typeface="+mn-lt"/>
              </a:rPr>
              <a:t>(~1.4% full)</a:t>
            </a:r>
          </a:p>
          <a:p>
            <a:endParaRPr lang="en-US" sz="1400" dirty="0">
              <a:latin typeface="+mn-lt"/>
            </a:endParaRPr>
          </a:p>
          <a:p>
            <a:r>
              <a:rPr lang="en-US" sz="1400" b="1" dirty="0">
                <a:solidFill>
                  <a:srgbClr val="0070C0"/>
                </a:solidFill>
                <a:latin typeface="+mn-lt"/>
              </a:rPr>
              <a:t>Accumulated</a:t>
            </a:r>
          </a:p>
          <a:p>
            <a:r>
              <a:rPr lang="en-US" sz="1400" b="1" dirty="0">
                <a:solidFill>
                  <a:srgbClr val="0070C0"/>
                </a:solidFill>
                <a:latin typeface="+mn-lt"/>
              </a:rPr>
              <a:t>Charge:</a:t>
            </a:r>
          </a:p>
          <a:p>
            <a:r>
              <a:rPr lang="en-US" sz="1400" dirty="0">
                <a:latin typeface="+mn-lt"/>
              </a:rPr>
              <a:t>Full </a:t>
            </a:r>
            <a:r>
              <a:rPr lang="en-US" sz="1400" dirty="0" err="1">
                <a:latin typeface="+mn-lt"/>
              </a:rPr>
              <a:t>tgt</a:t>
            </a:r>
            <a:r>
              <a:rPr lang="en-US" sz="1400" dirty="0">
                <a:latin typeface="+mn-lt"/>
              </a:rPr>
              <a:t> = 81.77 </a:t>
            </a:r>
            <a:r>
              <a:rPr lang="en-US" sz="1400" dirty="0" err="1">
                <a:latin typeface="+mn-lt"/>
              </a:rPr>
              <a:t>mC</a:t>
            </a:r>
            <a:endParaRPr lang="en-US" sz="1400" dirty="0">
              <a:latin typeface="+mn-lt"/>
            </a:endParaRPr>
          </a:p>
          <a:p>
            <a:r>
              <a:rPr lang="en-US" sz="1400" dirty="0">
                <a:latin typeface="+mn-lt"/>
              </a:rPr>
              <a:t>Empty </a:t>
            </a:r>
            <a:r>
              <a:rPr lang="en-US" sz="1400" dirty="0" err="1">
                <a:latin typeface="+mn-lt"/>
              </a:rPr>
              <a:t>tgt</a:t>
            </a:r>
            <a:r>
              <a:rPr lang="en-US" sz="1400" dirty="0">
                <a:latin typeface="+mn-lt"/>
              </a:rPr>
              <a:t> = 10 </a:t>
            </a:r>
            <a:r>
              <a:rPr lang="en-US" sz="1400" dirty="0" err="1">
                <a:latin typeface="+mn-lt"/>
              </a:rPr>
              <a:t>mC</a:t>
            </a:r>
            <a:r>
              <a:rPr lang="en-US" sz="1400" dirty="0">
                <a:latin typeface="+mn-lt"/>
              </a:rPr>
              <a:t> </a:t>
            </a:r>
          </a:p>
          <a:p>
            <a:r>
              <a:rPr lang="en-US" sz="1400" dirty="0">
                <a:latin typeface="+mn-lt"/>
              </a:rPr>
              <a:t>Total = 91.77 </a:t>
            </a:r>
            <a:r>
              <a:rPr lang="en-US" sz="1400" dirty="0" err="1">
                <a:latin typeface="+mn-lt"/>
              </a:rPr>
              <a:t>mC</a:t>
            </a:r>
            <a:endParaRPr lang="en-US" sz="1400" dirty="0">
              <a:latin typeface="+mn-lt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DC0C856-B915-7CCE-4E9E-813D50243CB4}"/>
              </a:ext>
            </a:extLst>
          </p:cNvPr>
          <p:cNvSpPr txBox="1"/>
          <p:nvPr/>
        </p:nvSpPr>
        <p:spPr>
          <a:xfrm>
            <a:off x="899593" y="4302116"/>
            <a:ext cx="15841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70C0"/>
                </a:solidFill>
                <a:latin typeface="+mn-lt"/>
              </a:rPr>
              <a:t>38.3 G events</a:t>
            </a: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82DF44AA-C63E-9DE2-CED9-608E0FEE420A}"/>
              </a:ext>
            </a:extLst>
          </p:cNvPr>
          <p:cNvCxnSpPr/>
          <p:nvPr/>
        </p:nvCxnSpPr>
        <p:spPr bwMode="auto">
          <a:xfrm>
            <a:off x="539553" y="4665325"/>
            <a:ext cx="316835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70C0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7EC42A7-7BE0-CB36-C6FD-5D58EC2B4508}"/>
              </a:ext>
            </a:extLst>
          </p:cNvPr>
          <p:cNvSpPr txBox="1"/>
          <p:nvPr/>
        </p:nvSpPr>
        <p:spPr>
          <a:xfrm>
            <a:off x="3638470" y="4307897"/>
            <a:ext cx="15841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478BB0"/>
                </a:solidFill>
                <a:latin typeface="+mn-lt"/>
              </a:rPr>
              <a:t>21.7 G events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709EF655-7081-1409-ECD5-25F87F6E8288}"/>
              </a:ext>
            </a:extLst>
          </p:cNvPr>
          <p:cNvCxnSpPr>
            <a:cxnSpLocks/>
          </p:cNvCxnSpPr>
          <p:nvPr/>
        </p:nvCxnSpPr>
        <p:spPr bwMode="auto">
          <a:xfrm>
            <a:off x="3707905" y="4659202"/>
            <a:ext cx="258404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478BB0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Rettangolo 1">
            <a:extLst>
              <a:ext uri="{FF2B5EF4-FFF2-40B4-BE49-F238E27FC236}">
                <a16:creationId xmlns:a16="http://schemas.microsoft.com/office/drawing/2014/main" id="{F456D4F3-295E-36FB-760B-F39A7CD5538C}"/>
              </a:ext>
            </a:extLst>
          </p:cNvPr>
          <p:cNvSpPr/>
          <p:nvPr/>
        </p:nvSpPr>
        <p:spPr bwMode="auto">
          <a:xfrm>
            <a:off x="542387" y="1765399"/>
            <a:ext cx="3165517" cy="295564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300">
              <a:solidFill>
                <a:srgbClr val="800000"/>
              </a:solidFill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CAFA7072-27CF-9FAF-5945-D989F3DA7EA3}"/>
              </a:ext>
            </a:extLst>
          </p:cNvPr>
          <p:cNvSpPr/>
          <p:nvPr/>
        </p:nvSpPr>
        <p:spPr bwMode="auto">
          <a:xfrm>
            <a:off x="3545886" y="1707655"/>
            <a:ext cx="432048" cy="30701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300">
              <a:solidFill>
                <a:srgbClr val="800000"/>
              </a:solidFill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86F01EE3-FB80-6F68-0FEE-58C696CE691C}"/>
              </a:ext>
            </a:extLst>
          </p:cNvPr>
          <p:cNvSpPr/>
          <p:nvPr/>
        </p:nvSpPr>
        <p:spPr bwMode="auto">
          <a:xfrm>
            <a:off x="3638469" y="1869673"/>
            <a:ext cx="339465" cy="14500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30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17925-AC86-25CF-C80F-F746F1F5A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31">
            <a:extLst>
              <a:ext uri="{FF2B5EF4-FFF2-40B4-BE49-F238E27FC236}">
                <a16:creationId xmlns:a16="http://schemas.microsoft.com/office/drawing/2014/main" id="{9AB98E28-488A-21A5-DAE7-433335B6836A}"/>
              </a:ext>
            </a:extLst>
          </p:cNvPr>
          <p:cNvCxnSpPr>
            <a:cxnSpLocks/>
          </p:cNvCxnSpPr>
          <p:nvPr/>
        </p:nvCxnSpPr>
        <p:spPr>
          <a:xfrm>
            <a:off x="0" y="478175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itle 1">
            <a:extLst>
              <a:ext uri="{FF2B5EF4-FFF2-40B4-BE49-F238E27FC236}">
                <a16:creationId xmlns:a16="http://schemas.microsoft.com/office/drawing/2014/main" id="{753E6247-64A2-666F-3EA5-B8B4639A435F}"/>
              </a:ext>
            </a:extLst>
          </p:cNvPr>
          <p:cNvSpPr txBox="1">
            <a:spLocks/>
          </p:cNvSpPr>
          <p:nvPr/>
        </p:nvSpPr>
        <p:spPr>
          <a:xfrm>
            <a:off x="997606" y="3"/>
            <a:ext cx="7148792" cy="541136"/>
          </a:xfrm>
          <a:prstGeom prst="rect">
            <a:avLst/>
          </a:prstGeom>
        </p:spPr>
        <p:txBody>
          <a:bodyPr lIns="64823" tIns="32411" rIns="64823" bIns="32411">
            <a:normAutofit/>
          </a:bodyPr>
          <a:lstStyle>
            <a:lvl1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66125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32251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98375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64502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553" b="1" dirty="0">
                <a:solidFill>
                  <a:srgbClr val="C00000"/>
                </a:solidFill>
                <a:latin typeface="Calibri" pitchFamily="34" charset="0"/>
              </a:rPr>
              <a:t>Run Group K  - SPRING 2024 Data Taking Overview 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A3C6A5AB-3107-86E4-F013-A233C55FE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69827" y="4932266"/>
            <a:ext cx="357635" cy="211235"/>
          </a:xfrm>
        </p:spPr>
        <p:txBody>
          <a:bodyPr/>
          <a:lstStyle/>
          <a:p>
            <a:fld id="{B2E123A2-8C0A-B24D-ABFA-7CF5F3B53C08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E910FDA-71D0-7461-59AF-29972BDDD6B6}"/>
              </a:ext>
            </a:extLst>
          </p:cNvPr>
          <p:cNvSpPr txBox="1"/>
          <p:nvPr/>
        </p:nvSpPr>
        <p:spPr>
          <a:xfrm>
            <a:off x="59312" y="556870"/>
            <a:ext cx="45820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0090"/>
                </a:solidFill>
                <a:latin typeface="Calibri" pitchFamily="34" charset="0"/>
              </a:rPr>
              <a:t>December 15-19, 2023 – 4 calendar days</a:t>
            </a:r>
          </a:p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Commissioning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7D6E734-EDBB-B67F-A317-E35942889149}"/>
              </a:ext>
            </a:extLst>
          </p:cNvPr>
          <p:cNvSpPr txBox="1"/>
          <p:nvPr/>
        </p:nvSpPr>
        <p:spPr>
          <a:xfrm>
            <a:off x="4404651" y="551936"/>
            <a:ext cx="47261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0090"/>
                </a:solidFill>
                <a:latin typeface="Calibri" pitchFamily="34" charset="0"/>
              </a:rPr>
              <a:t>January  11 - March 11, 2024 – 60 calendar days</a:t>
            </a:r>
          </a:p>
          <a:p>
            <a:r>
              <a:rPr lang="en-US" sz="1800" dirty="0">
                <a:solidFill>
                  <a:srgbClr val="C00000"/>
                </a:solidFill>
                <a:latin typeface="Calibri" pitchFamily="34" charset="0"/>
              </a:rPr>
              <a:t>Alignment and Production </a:t>
            </a:r>
            <a:r>
              <a:rPr lang="en-US" sz="1800" b="1" dirty="0">
                <a:solidFill>
                  <a:srgbClr val="C00000"/>
                </a:solidFill>
                <a:latin typeface="Calibri" pitchFamily="34" charset="0"/>
              </a:rPr>
              <a:t> </a:t>
            </a:r>
            <a:endParaRPr lang="en-US" sz="2100" dirty="0">
              <a:solidFill>
                <a:srgbClr val="C00000"/>
              </a:solidFill>
            </a:endParaRPr>
          </a:p>
        </p:txBody>
      </p:sp>
      <p:pic>
        <p:nvPicPr>
          <p:cNvPr id="5" name="Immagine 4" descr="Immagine che contiene testo, linea, Diagramma, schermata&#10;&#10;Descrizione generata automaticamente">
            <a:extLst>
              <a:ext uri="{FF2B5EF4-FFF2-40B4-BE49-F238E27FC236}">
                <a16:creationId xmlns:a16="http://schemas.microsoft.com/office/drawing/2014/main" id="{0276C256-31B8-6920-A7A7-18E567173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12" y="1295881"/>
            <a:ext cx="6917019" cy="3425162"/>
          </a:xfrm>
          <a:prstGeom prst="rect">
            <a:avLst/>
          </a:prstGeom>
          <a:ln>
            <a:solidFill>
              <a:srgbClr val="070090"/>
            </a:solidFill>
          </a:ln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F6C31AD-112E-6682-4CDB-868751D7D82E}"/>
              </a:ext>
            </a:extLst>
          </p:cNvPr>
          <p:cNvSpPr txBox="1"/>
          <p:nvPr/>
        </p:nvSpPr>
        <p:spPr>
          <a:xfrm>
            <a:off x="899593" y="4302116"/>
            <a:ext cx="15841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70C0"/>
                </a:solidFill>
                <a:latin typeface="+mn-lt"/>
              </a:rPr>
              <a:t>38.3 G events</a:t>
            </a: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73E8A3F1-E504-CA60-1414-384D0F1E7DBA}"/>
              </a:ext>
            </a:extLst>
          </p:cNvPr>
          <p:cNvCxnSpPr/>
          <p:nvPr/>
        </p:nvCxnSpPr>
        <p:spPr bwMode="auto">
          <a:xfrm>
            <a:off x="539553" y="4665325"/>
            <a:ext cx="316835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70C0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885F4AB-9357-8A8F-2E16-0C25F1FEE142}"/>
              </a:ext>
            </a:extLst>
          </p:cNvPr>
          <p:cNvSpPr txBox="1"/>
          <p:nvPr/>
        </p:nvSpPr>
        <p:spPr>
          <a:xfrm>
            <a:off x="3638470" y="4307897"/>
            <a:ext cx="15841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478BB0"/>
                </a:solidFill>
                <a:latin typeface="+mn-lt"/>
              </a:rPr>
              <a:t>21.7 G events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1DC032A5-1055-1A81-1924-A60AC1A3A8EB}"/>
              </a:ext>
            </a:extLst>
          </p:cNvPr>
          <p:cNvCxnSpPr>
            <a:cxnSpLocks/>
          </p:cNvCxnSpPr>
          <p:nvPr/>
        </p:nvCxnSpPr>
        <p:spPr bwMode="auto">
          <a:xfrm>
            <a:off x="3707905" y="4659202"/>
            <a:ext cx="258404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478BB0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5F4B9EAE-E456-38B9-88D5-8385514AD48D}"/>
                  </a:ext>
                </a:extLst>
              </p:cNvPr>
              <p:cNvSpPr txBox="1"/>
              <p:nvPr/>
            </p:nvSpPr>
            <p:spPr>
              <a:xfrm>
                <a:off x="2281370" y="1128060"/>
                <a:ext cx="3979551" cy="33855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+mn-lt"/>
                  </a:rPr>
                  <a:t>30 Assigned PAC days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600" dirty="0">
                    <a:solidFill>
                      <a:srgbClr val="C00000"/>
                    </a:solidFill>
                    <a:latin typeface="+mn-lt"/>
                  </a:rPr>
                  <a:t> 37 effective PAC days</a:t>
                </a:r>
              </a:p>
            </p:txBody>
          </p:sp>
        </mc:Choice>
        <mc:Fallback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5F4B9EAE-E456-38B9-88D5-8385514AD4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1370" y="1128060"/>
                <a:ext cx="3979551" cy="338554"/>
              </a:xfrm>
              <a:prstGeom prst="rect">
                <a:avLst/>
              </a:prstGeom>
              <a:blipFill>
                <a:blip r:embed="rId4"/>
                <a:stretch>
                  <a:fillRect l="-637" t="-3571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1F65200-52D9-14B1-5A1A-8885CC444F2A}"/>
              </a:ext>
            </a:extLst>
          </p:cNvPr>
          <p:cNvSpPr txBox="1"/>
          <p:nvPr/>
        </p:nvSpPr>
        <p:spPr>
          <a:xfrm>
            <a:off x="7048644" y="1606542"/>
            <a:ext cx="1782198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1" dirty="0">
                <a:latin typeface="+mn-lt"/>
              </a:rPr>
              <a:t> Total </a:t>
            </a:r>
          </a:p>
          <a:p>
            <a:endParaRPr lang="en-US" sz="1500" dirty="0">
              <a:latin typeface="+mn-lt"/>
            </a:endParaRPr>
          </a:p>
          <a:p>
            <a:r>
              <a:rPr lang="en-US" sz="1500" b="1" dirty="0">
                <a:solidFill>
                  <a:srgbClr val="0070C0"/>
                </a:solidFill>
                <a:latin typeface="+mn-lt"/>
              </a:rPr>
              <a:t>433</a:t>
            </a:r>
            <a:r>
              <a:rPr lang="en-US" sz="1500" dirty="0">
                <a:solidFill>
                  <a:srgbClr val="0070C0"/>
                </a:solidFill>
                <a:latin typeface="+mn-lt"/>
              </a:rPr>
              <a:t> Production Runs</a:t>
            </a:r>
          </a:p>
          <a:p>
            <a:r>
              <a:rPr lang="en-US" sz="1500" b="1" dirty="0">
                <a:solidFill>
                  <a:srgbClr val="C00000"/>
                </a:solidFill>
                <a:latin typeface="+mn-lt"/>
              </a:rPr>
              <a:t>60 G events</a:t>
            </a:r>
          </a:p>
          <a:p>
            <a:r>
              <a:rPr lang="en-US" sz="1500" b="1" dirty="0">
                <a:solidFill>
                  <a:srgbClr val="0070C0"/>
                </a:solidFill>
                <a:latin typeface="+mn-lt"/>
              </a:rPr>
              <a:t>Accumulated</a:t>
            </a:r>
          </a:p>
          <a:p>
            <a:r>
              <a:rPr lang="en-US" sz="1500" b="1" dirty="0">
                <a:solidFill>
                  <a:srgbClr val="0070C0"/>
                </a:solidFill>
                <a:latin typeface="+mn-lt"/>
              </a:rPr>
              <a:t>Charge:</a:t>
            </a:r>
          </a:p>
          <a:p>
            <a:r>
              <a:rPr lang="en-US" sz="1500" dirty="0">
                <a:latin typeface="+mn-lt"/>
              </a:rPr>
              <a:t>Full </a:t>
            </a:r>
            <a:r>
              <a:rPr lang="en-US" sz="1500" dirty="0" err="1">
                <a:latin typeface="+mn-lt"/>
              </a:rPr>
              <a:t>tgt</a:t>
            </a:r>
            <a:r>
              <a:rPr lang="en-US" sz="1500" dirty="0">
                <a:latin typeface="+mn-lt"/>
              </a:rPr>
              <a:t> = 172.77 </a:t>
            </a:r>
            <a:r>
              <a:rPr lang="en-US" sz="1500" dirty="0" err="1">
                <a:latin typeface="+mn-lt"/>
              </a:rPr>
              <a:t>mC</a:t>
            </a:r>
            <a:endParaRPr lang="en-US" sz="1500" dirty="0">
              <a:latin typeface="+mn-lt"/>
            </a:endParaRPr>
          </a:p>
          <a:p>
            <a:r>
              <a:rPr lang="en-US" sz="1500" dirty="0">
                <a:latin typeface="+mn-lt"/>
              </a:rPr>
              <a:t>Empty </a:t>
            </a:r>
            <a:r>
              <a:rPr lang="en-US" sz="1500" dirty="0" err="1">
                <a:latin typeface="+mn-lt"/>
              </a:rPr>
              <a:t>tgt</a:t>
            </a:r>
            <a:r>
              <a:rPr lang="en-US" sz="1500" dirty="0">
                <a:latin typeface="+mn-lt"/>
              </a:rPr>
              <a:t> = 20 </a:t>
            </a:r>
            <a:r>
              <a:rPr lang="en-US" sz="1500" dirty="0" err="1">
                <a:latin typeface="+mn-lt"/>
              </a:rPr>
              <a:t>mC</a:t>
            </a:r>
            <a:r>
              <a:rPr lang="en-US" sz="1500" dirty="0">
                <a:latin typeface="+mn-lt"/>
              </a:rPr>
              <a:t> </a:t>
            </a:r>
          </a:p>
          <a:p>
            <a:r>
              <a:rPr lang="en-US" sz="1500" dirty="0">
                <a:latin typeface="+mn-lt"/>
              </a:rPr>
              <a:t>Total = 192.77 </a:t>
            </a:r>
            <a:r>
              <a:rPr lang="en-US" sz="1500" dirty="0" err="1">
                <a:latin typeface="+mn-lt"/>
              </a:rPr>
              <a:t>mC</a:t>
            </a:r>
            <a:endParaRPr lang="en-US" sz="1500" dirty="0">
              <a:latin typeface="+mn-lt"/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DDFD709A-88F4-BADC-D221-8CFF553618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CLAS Collaboration Meeting   -   Run Group K Status Update -  July 1st, 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26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67F0C-6EFB-791A-E2C7-F4F354BA4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31">
            <a:extLst>
              <a:ext uri="{FF2B5EF4-FFF2-40B4-BE49-F238E27FC236}">
                <a16:creationId xmlns:a16="http://schemas.microsoft.com/office/drawing/2014/main" id="{30E3A31C-61A3-6DE2-576C-0799D5D877A8}"/>
              </a:ext>
            </a:extLst>
          </p:cNvPr>
          <p:cNvCxnSpPr>
            <a:cxnSpLocks/>
          </p:cNvCxnSpPr>
          <p:nvPr/>
        </p:nvCxnSpPr>
        <p:spPr>
          <a:xfrm>
            <a:off x="0" y="478175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9FF3FF24-B44E-C44D-C5D5-E3E534E6F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69827" y="4932266"/>
            <a:ext cx="357635" cy="211235"/>
          </a:xfrm>
        </p:spPr>
        <p:txBody>
          <a:bodyPr/>
          <a:lstStyle/>
          <a:p>
            <a:fld id="{B2E123A2-8C0A-B24D-ABFA-7CF5F3B53C08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8ACD39F-5ABA-0960-3CD3-F979E2CC3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08" y="483287"/>
            <a:ext cx="8658944" cy="159288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581615A-2EBA-3635-608B-693A675A5E63}"/>
              </a:ext>
            </a:extLst>
          </p:cNvPr>
          <p:cNvSpPr txBox="1">
            <a:spLocks/>
          </p:cNvSpPr>
          <p:nvPr/>
        </p:nvSpPr>
        <p:spPr>
          <a:xfrm>
            <a:off x="997606" y="3"/>
            <a:ext cx="7148792" cy="541136"/>
          </a:xfrm>
          <a:prstGeom prst="rect">
            <a:avLst/>
          </a:prstGeom>
        </p:spPr>
        <p:txBody>
          <a:bodyPr lIns="64823" tIns="32411" rIns="64823" bIns="32411">
            <a:normAutofit/>
          </a:bodyPr>
          <a:lstStyle>
            <a:lvl1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66125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32251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98375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64502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553" b="1" dirty="0">
                <a:solidFill>
                  <a:srgbClr val="C00000"/>
                </a:solidFill>
                <a:latin typeface="Calibri" pitchFamily="34" charset="0"/>
              </a:rPr>
              <a:t>Run Group K  - SPRING 2024 Data Production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B91FE80-674F-3ADA-1AC6-0F7C8ACAFB37}"/>
              </a:ext>
            </a:extLst>
          </p:cNvPr>
          <p:cNvSpPr txBox="1"/>
          <p:nvPr/>
        </p:nvSpPr>
        <p:spPr>
          <a:xfrm>
            <a:off x="4705909" y="3815360"/>
            <a:ext cx="4491935" cy="6813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276" dirty="0">
                <a:latin typeface="+mn-lt"/>
              </a:rPr>
              <a:t>A total of </a:t>
            </a:r>
            <a:r>
              <a:rPr lang="en-US" sz="1276" dirty="0">
                <a:solidFill>
                  <a:srgbClr val="C00000"/>
                </a:solidFill>
                <a:latin typeface="+mn-lt"/>
              </a:rPr>
              <a:t>63.5 G events </a:t>
            </a:r>
            <a:r>
              <a:rPr lang="en-US" sz="1276" dirty="0">
                <a:latin typeface="+mn-lt"/>
              </a:rPr>
              <a:t>have been accumulated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276" dirty="0">
                <a:latin typeface="+mn-lt"/>
              </a:rPr>
              <a:t>Typical event number/Run   240 M @ 6.4 GeV</a:t>
            </a:r>
          </a:p>
          <a:p>
            <a:r>
              <a:rPr lang="en-US" sz="1276" dirty="0">
                <a:latin typeface="+mn-lt"/>
              </a:rPr>
              <a:t>			          200 M @ 8.5 GeV</a:t>
            </a:r>
          </a:p>
        </p:txBody>
      </p:sp>
      <p:graphicFrame>
        <p:nvGraphicFramePr>
          <p:cNvPr id="12" name="Tabella 11">
            <a:extLst>
              <a:ext uri="{FF2B5EF4-FFF2-40B4-BE49-F238E27FC236}">
                <a16:creationId xmlns:a16="http://schemas.microsoft.com/office/drawing/2014/main" id="{04FEBC3B-BFE9-E870-E525-4696D68DBF3F}"/>
              </a:ext>
            </a:extLst>
          </p:cNvPr>
          <p:cNvGraphicFramePr>
            <a:graphicFrameLocks noGrp="1"/>
          </p:cNvGraphicFramePr>
          <p:nvPr/>
        </p:nvGraphicFramePr>
        <p:xfrm>
          <a:off x="4680012" y="2097781"/>
          <a:ext cx="4409974" cy="16656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20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37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41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00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63415">
                <a:tc gridSpan="5">
                  <a:txBody>
                    <a:bodyPr/>
                    <a:lstStyle/>
                    <a:p>
                      <a:pPr algn="ctr"/>
                      <a:r>
                        <a:rPr lang="en-US" sz="1200" noProof="0" dirty="0">
                          <a:solidFill>
                            <a:srgbClr val="000090"/>
                          </a:solidFill>
                        </a:rPr>
                        <a:t>RG-K  2024 EPOCHS</a:t>
                      </a:r>
                    </a:p>
                  </a:txBody>
                  <a:tcPr marL="80534" marR="80534" marT="40268" marB="40268">
                    <a:lnL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sz="1600" noProof="0" dirty="0">
                        <a:solidFill>
                          <a:srgbClr val="000090"/>
                        </a:solidFill>
                      </a:endParaRPr>
                    </a:p>
                  </a:txBody>
                  <a:tcPr marL="107379" marR="107379" marT="53690" marB="53690">
                    <a:lnT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sz="1600" noProof="0" dirty="0">
                        <a:solidFill>
                          <a:srgbClr val="000090"/>
                        </a:solidFill>
                      </a:endParaRPr>
                    </a:p>
                  </a:txBody>
                  <a:tcPr marL="107379" marR="107379" marT="53690" marB="53690">
                    <a:lnT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sz="1600" noProof="0" dirty="0">
                        <a:solidFill>
                          <a:srgbClr val="000090"/>
                        </a:solidFill>
                      </a:endParaRPr>
                    </a:p>
                  </a:txBody>
                  <a:tcPr marL="107379" marR="107379" marT="53690" marB="53690">
                    <a:lnT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4660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noProof="0" dirty="0">
                        <a:solidFill>
                          <a:srgbClr val="000090"/>
                        </a:solidFill>
                      </a:endParaRPr>
                    </a:p>
                  </a:txBody>
                  <a:tcPr marL="107379" marR="107379" marT="53690" marB="53690">
                    <a:lnR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695864167"/>
                  </a:ext>
                </a:extLst>
              </a:tr>
              <a:tr h="446295">
                <a:tc>
                  <a:txBody>
                    <a:bodyPr/>
                    <a:lstStyle/>
                    <a:p>
                      <a:r>
                        <a:rPr lang="en-US" sz="1200" noProof="0">
                          <a:solidFill>
                            <a:srgbClr val="000090"/>
                          </a:solidFill>
                        </a:rPr>
                        <a:t>Beam Energy</a:t>
                      </a:r>
                    </a:p>
                  </a:txBody>
                  <a:tcPr marL="80534" marR="80534" marT="40268" marB="40268">
                    <a:lnL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noProof="0">
                          <a:solidFill>
                            <a:srgbClr val="000090"/>
                          </a:solidFill>
                        </a:rPr>
                        <a:t>Beam Current</a:t>
                      </a:r>
                    </a:p>
                  </a:txBody>
                  <a:tcPr marL="80534" marR="80534" marT="40268" marB="40268"/>
                </a:tc>
                <a:tc>
                  <a:txBody>
                    <a:bodyPr/>
                    <a:lstStyle/>
                    <a:p>
                      <a:r>
                        <a:rPr lang="en-US" sz="1200" noProof="0" dirty="0" err="1">
                          <a:solidFill>
                            <a:srgbClr val="000090"/>
                          </a:solidFill>
                        </a:rPr>
                        <a:t>Tgt</a:t>
                      </a:r>
                      <a:r>
                        <a:rPr lang="en-US" sz="1200" noProof="0" dirty="0">
                          <a:solidFill>
                            <a:srgbClr val="000090"/>
                          </a:solidFill>
                        </a:rPr>
                        <a:t> </a:t>
                      </a:r>
                    </a:p>
                  </a:txBody>
                  <a:tcPr marL="80534" marR="80534" marT="40268" marB="40268"/>
                </a:tc>
                <a:tc>
                  <a:txBody>
                    <a:bodyPr/>
                    <a:lstStyle/>
                    <a:p>
                      <a:r>
                        <a:rPr lang="en-US" sz="1200" noProof="0" dirty="0">
                          <a:solidFill>
                            <a:srgbClr val="000090"/>
                          </a:solidFill>
                        </a:rPr>
                        <a:t>Scope/ Variation</a:t>
                      </a:r>
                    </a:p>
                  </a:txBody>
                  <a:tcPr marL="80534" marR="80534" marT="40268" marB="40268"/>
                </a:tc>
                <a:tc>
                  <a:txBody>
                    <a:bodyPr/>
                    <a:lstStyle/>
                    <a:p>
                      <a:pPr marL="0" marR="0" indent="0" algn="l" defTabSz="4660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noProof="0">
                          <a:solidFill>
                            <a:srgbClr val="000090"/>
                          </a:solidFill>
                        </a:rPr>
                        <a:t>Collected Events</a:t>
                      </a:r>
                    </a:p>
                  </a:txBody>
                  <a:tcPr marL="80534" marR="80534" marT="40268" marB="40268">
                    <a:lnR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459"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6.4 GeV</a:t>
                      </a:r>
                    </a:p>
                  </a:txBody>
                  <a:tcPr marL="80534" marR="80534" marT="40268" marB="40268">
                    <a:lnL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60 </a:t>
                      </a:r>
                      <a:r>
                        <a:rPr lang="en-US" sz="1200" noProof="0" dirty="0" err="1"/>
                        <a:t>nA</a:t>
                      </a:r>
                      <a:r>
                        <a:rPr lang="en-US" sz="1200" noProof="0" dirty="0"/>
                        <a:t> </a:t>
                      </a:r>
                    </a:p>
                  </a:txBody>
                  <a:tcPr marL="80534" marR="80534" marT="40268" marB="40268"/>
                </a:tc>
                <a:tc>
                  <a:txBody>
                    <a:bodyPr/>
                    <a:lstStyle/>
                    <a:p>
                      <a:r>
                        <a:rPr lang="en-US" sz="1200" noProof="0"/>
                        <a:t>LH</a:t>
                      </a:r>
                      <a:r>
                        <a:rPr lang="en-US" sz="1200" baseline="-25000" noProof="0"/>
                        <a:t>2</a:t>
                      </a:r>
                      <a:endParaRPr lang="en-US" sz="1200" noProof="0"/>
                    </a:p>
                  </a:txBody>
                  <a:tcPr marL="80534" marR="80534" marT="40268" marB="40268"/>
                </a:tc>
                <a:tc>
                  <a:txBody>
                    <a:bodyPr/>
                    <a:lstStyle/>
                    <a:p>
                      <a:r>
                        <a:rPr lang="en-US" sz="1200" baseline="0" noProof="0" dirty="0"/>
                        <a:t> Commissioning/RGD</a:t>
                      </a:r>
                    </a:p>
                  </a:txBody>
                  <a:tcPr marL="80534" marR="80534" marT="40268" marB="40268"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3.5 G</a:t>
                      </a:r>
                    </a:p>
                  </a:txBody>
                  <a:tcPr marL="80534" marR="80534" marT="40268" marB="40268">
                    <a:lnR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036"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6.4 GeV</a:t>
                      </a:r>
                    </a:p>
                  </a:txBody>
                  <a:tcPr marL="80534" marR="80534" marT="40268" marB="40268">
                    <a:lnL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60 </a:t>
                      </a:r>
                      <a:r>
                        <a:rPr lang="en-US" sz="1200" noProof="0" dirty="0" err="1"/>
                        <a:t>nA</a:t>
                      </a:r>
                      <a:r>
                        <a:rPr lang="en-US" sz="1200" noProof="0" dirty="0"/>
                        <a:t> </a:t>
                      </a:r>
                    </a:p>
                  </a:txBody>
                  <a:tcPr marL="80534" marR="80534" marT="40268" marB="40268"/>
                </a:tc>
                <a:tc>
                  <a:txBody>
                    <a:bodyPr/>
                    <a:lstStyle/>
                    <a:p>
                      <a:r>
                        <a:rPr lang="en-US" sz="1200" noProof="0"/>
                        <a:t>LH</a:t>
                      </a:r>
                      <a:r>
                        <a:rPr lang="en-US" sz="1200" baseline="-25000" noProof="0"/>
                        <a:t>2</a:t>
                      </a:r>
                      <a:endParaRPr lang="en-US" sz="1200" noProof="0"/>
                    </a:p>
                  </a:txBody>
                  <a:tcPr marL="80534" marR="80534" marT="40268" marB="40268"/>
                </a:tc>
                <a:tc>
                  <a:txBody>
                    <a:bodyPr/>
                    <a:lstStyle/>
                    <a:p>
                      <a:r>
                        <a:rPr lang="en-US" sz="1200" baseline="0" noProof="0" dirty="0"/>
                        <a:t> production / RGK</a:t>
                      </a:r>
                    </a:p>
                  </a:txBody>
                  <a:tcPr marL="80534" marR="80534" marT="40268" marB="40268"/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38.3 G</a:t>
                      </a:r>
                    </a:p>
                  </a:txBody>
                  <a:tcPr marL="80534" marR="80534" marT="40268" marB="40268">
                    <a:lnR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3415"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8.5 GeV</a:t>
                      </a:r>
                    </a:p>
                  </a:txBody>
                  <a:tcPr marL="80534" marR="80534" marT="40268" marB="40268">
                    <a:lnL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75 </a:t>
                      </a:r>
                      <a:r>
                        <a:rPr lang="en-US" sz="1200" noProof="0" dirty="0" err="1"/>
                        <a:t>nA</a:t>
                      </a:r>
                      <a:r>
                        <a:rPr lang="en-US" sz="1200" noProof="0" dirty="0"/>
                        <a:t> </a:t>
                      </a:r>
                    </a:p>
                  </a:txBody>
                  <a:tcPr marL="80534" marR="80534" marT="40268" marB="40268">
                    <a:lnB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noProof="0"/>
                        <a:t>LH</a:t>
                      </a:r>
                      <a:r>
                        <a:rPr lang="en-US" sz="1200" baseline="-25000" noProof="0"/>
                        <a:t>2</a:t>
                      </a:r>
                      <a:endParaRPr lang="en-US" sz="1200" noProof="0"/>
                    </a:p>
                  </a:txBody>
                  <a:tcPr marL="80534" marR="80534" marT="40268" marB="40268">
                    <a:lnB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aseline="0" noProof="0" dirty="0"/>
                        <a:t> production / RGK</a:t>
                      </a:r>
                      <a:endParaRPr lang="en-US" sz="1200" noProof="0" dirty="0"/>
                    </a:p>
                  </a:txBody>
                  <a:tcPr marL="80534" marR="80534" marT="40268" marB="40268">
                    <a:lnB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noProof="0" dirty="0"/>
                        <a:t>21.7 G</a:t>
                      </a:r>
                    </a:p>
                  </a:txBody>
                  <a:tcPr marL="80534" marR="80534" marT="40268" marB="40268">
                    <a:lnR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3" name="Tabella 12">
            <a:extLst>
              <a:ext uri="{FF2B5EF4-FFF2-40B4-BE49-F238E27FC236}">
                <a16:creationId xmlns:a16="http://schemas.microsoft.com/office/drawing/2014/main" id="{312F67CE-22D5-056D-388E-89A6890AC638}"/>
              </a:ext>
            </a:extLst>
          </p:cNvPr>
          <p:cNvGraphicFramePr>
            <a:graphicFrameLocks noGrp="1"/>
          </p:cNvGraphicFramePr>
          <p:nvPr/>
        </p:nvGraphicFramePr>
        <p:xfrm>
          <a:off x="121898" y="2094853"/>
          <a:ext cx="4545687" cy="1687437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1943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13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633">
                <a:tc gridSpan="2">
                  <a:txBody>
                    <a:bodyPr/>
                    <a:lstStyle/>
                    <a:p>
                      <a:pPr algn="ctr"/>
                      <a:r>
                        <a:rPr lang="it-IT" sz="1200" dirty="0"/>
                        <a:t>RUN CONDITIONS</a:t>
                      </a:r>
                    </a:p>
                  </a:txBody>
                  <a:tcPr marL="80534" marR="80534" marT="40268" marB="40268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noProof="0" dirty="0">
                        <a:solidFill>
                          <a:srgbClr val="800000"/>
                        </a:solidFill>
                      </a:endParaRPr>
                    </a:p>
                  </a:txBody>
                  <a:tcPr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362">
                <a:tc>
                  <a:txBody>
                    <a:bodyPr/>
                    <a:lstStyle/>
                    <a:p>
                      <a:r>
                        <a:rPr lang="en-US" sz="1200" b="1"/>
                        <a:t>Torus Current</a:t>
                      </a:r>
                      <a:endParaRPr lang="it-IT" sz="1200" b="1"/>
                    </a:p>
                  </a:txBody>
                  <a:tcPr marL="80534" marR="80534" marT="40268" marB="40268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 </a:t>
                      </a:r>
                      <a:r>
                        <a:rPr lang="it-IT" sz="1200" b="0" dirty="0"/>
                        <a:t>100% (3375 A)  -  </a:t>
                      </a:r>
                      <a:r>
                        <a:rPr lang="it-IT" sz="1200" dirty="0">
                          <a:solidFill>
                            <a:srgbClr val="800000"/>
                          </a:solidFill>
                        </a:rPr>
                        <a:t>negative </a:t>
                      </a:r>
                      <a:r>
                        <a:rPr lang="en-US" sz="1200" noProof="0" dirty="0" err="1">
                          <a:solidFill>
                            <a:srgbClr val="800000"/>
                          </a:solidFill>
                        </a:rPr>
                        <a:t>outbending</a:t>
                      </a:r>
                      <a:endParaRPr lang="en-US" sz="1200" noProof="0" dirty="0">
                        <a:solidFill>
                          <a:srgbClr val="800000"/>
                        </a:solidFill>
                      </a:endParaRPr>
                    </a:p>
                  </a:txBody>
                  <a:tcPr marL="80534" marR="80534" marT="40268" marB="40268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3415">
                <a:tc>
                  <a:txBody>
                    <a:bodyPr/>
                    <a:lstStyle/>
                    <a:p>
                      <a:r>
                        <a:rPr lang="it-IT" sz="1200" b="1" err="1"/>
                        <a:t>Solenoid</a:t>
                      </a:r>
                      <a:endParaRPr lang="it-IT" sz="1200" b="1"/>
                    </a:p>
                  </a:txBody>
                  <a:tcPr marL="80534" marR="80534" marT="40268" marB="40268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/>
                        <a:t> -100 %</a:t>
                      </a:r>
                    </a:p>
                  </a:txBody>
                  <a:tcPr marL="80534" marR="80534" marT="40268" marB="40268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6645">
                <a:tc>
                  <a:txBody>
                    <a:bodyPr/>
                    <a:lstStyle/>
                    <a:p>
                      <a:r>
                        <a:rPr lang="it-IT" sz="1200" b="1"/>
                        <a:t>FT</a:t>
                      </a:r>
                      <a:r>
                        <a:rPr lang="it-IT" sz="1200"/>
                        <a:t> </a:t>
                      </a:r>
                    </a:p>
                  </a:txBody>
                  <a:tcPr marL="80534" marR="80534" marT="40268" marB="40268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b="1" dirty="0">
                          <a:solidFill>
                            <a:srgbClr val="000090"/>
                          </a:solidFill>
                        </a:rPr>
                        <a:t>OFF</a:t>
                      </a:r>
                      <a:endParaRPr lang="it-IT" sz="1200" b="1" dirty="0">
                        <a:solidFill>
                          <a:srgbClr val="800000"/>
                        </a:solidFill>
                      </a:endParaRPr>
                    </a:p>
                  </a:txBody>
                  <a:tcPr marL="80534" marR="80534" marT="40268" marB="40268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030">
                <a:tc>
                  <a:txBody>
                    <a:bodyPr/>
                    <a:lstStyle/>
                    <a:p>
                      <a:pPr marL="0" marR="0" indent="0" algn="l" defTabSz="4660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/>
                        <a:t>Beam/Target</a:t>
                      </a:r>
                      <a:endParaRPr lang="en-US" sz="1200" b="1">
                        <a:latin typeface="+mn-lt"/>
                      </a:endParaRPr>
                    </a:p>
                  </a:txBody>
                  <a:tcPr marL="80534" marR="80534" marT="40268" marB="40268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l" defTabSz="4660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Polarized electrons, </a:t>
                      </a:r>
                      <a:r>
                        <a:rPr lang="en-US" sz="1200" err="1"/>
                        <a:t>unpolarized</a:t>
                      </a:r>
                      <a:r>
                        <a:rPr lang="en-US" sz="1200"/>
                        <a:t> LH</a:t>
                      </a:r>
                      <a:r>
                        <a:rPr lang="en-US" sz="1200" baseline="-25000"/>
                        <a:t>2</a:t>
                      </a:r>
                      <a:r>
                        <a:rPr lang="en-US" sz="1200"/>
                        <a:t> target</a:t>
                      </a:r>
                    </a:p>
                  </a:txBody>
                  <a:tcPr marL="80534" marR="80534" marT="40268" marB="40268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351">
                <a:tc>
                  <a:txBody>
                    <a:bodyPr/>
                    <a:lstStyle/>
                    <a:p>
                      <a:pPr marL="0" marR="0" indent="0" algn="l" defTabSz="4660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>
                          <a:latin typeface="+mn-lt"/>
                        </a:rPr>
                        <a:t>Target Position</a:t>
                      </a:r>
                    </a:p>
                  </a:txBody>
                  <a:tcPr marL="80534" marR="80534" marT="40268" marB="40268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660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/>
                        <a:t>Target center </a:t>
                      </a:r>
                      <a:r>
                        <a:rPr lang="en-US" sz="1200" noProof="0" dirty="0"/>
                        <a:t>coordinates: </a:t>
                      </a:r>
                      <a:r>
                        <a:rPr lang="it-IT" sz="1200" dirty="0"/>
                        <a:t>x=0 cm; y=0 cm; </a:t>
                      </a:r>
                      <a:r>
                        <a:rPr lang="it-IT" sz="1200" dirty="0" err="1"/>
                        <a:t>z</a:t>
                      </a:r>
                      <a:r>
                        <a:rPr lang="it-IT" sz="1200" dirty="0"/>
                        <a:t>=-5 cm </a:t>
                      </a:r>
                      <a:endParaRPr lang="en-US" sz="1200" b="1" baseline="0" dirty="0">
                        <a:solidFill>
                          <a:srgbClr val="800000"/>
                        </a:solidFill>
                      </a:endParaRPr>
                    </a:p>
                  </a:txBody>
                  <a:tcPr marL="80534" marR="80534" marT="40268" marB="40268"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4286904"/>
                  </a:ext>
                </a:extLst>
              </a:tr>
            </a:tbl>
          </a:graphicData>
        </a:graphic>
      </p:graphicFrame>
      <p:graphicFrame>
        <p:nvGraphicFramePr>
          <p:cNvPr id="15" name="Tabella 14">
            <a:extLst>
              <a:ext uri="{FF2B5EF4-FFF2-40B4-BE49-F238E27FC236}">
                <a16:creationId xmlns:a16="http://schemas.microsoft.com/office/drawing/2014/main" id="{3DC3759C-4F07-2293-D9C0-91B24B2DB777}"/>
              </a:ext>
            </a:extLst>
          </p:cNvPr>
          <p:cNvGraphicFramePr>
            <a:graphicFrameLocks noGrp="1"/>
          </p:cNvGraphicFramePr>
          <p:nvPr/>
        </p:nvGraphicFramePr>
        <p:xfrm>
          <a:off x="63808" y="4205428"/>
          <a:ext cx="3144012" cy="167164"/>
        </p:xfrm>
        <a:graphic>
          <a:graphicData uri="http://schemas.openxmlformats.org/drawingml/2006/table">
            <a:tbl>
              <a:tblPr/>
              <a:tblGrid>
                <a:gridCol w="883598">
                  <a:extLst>
                    <a:ext uri="{9D8B030D-6E8A-4147-A177-3AD203B41FA5}">
                      <a16:colId xmlns:a16="http://schemas.microsoft.com/office/drawing/2014/main" val="3118761110"/>
                    </a:ext>
                  </a:extLst>
                </a:gridCol>
                <a:gridCol w="724983">
                  <a:extLst>
                    <a:ext uri="{9D8B030D-6E8A-4147-A177-3AD203B41FA5}">
                      <a16:colId xmlns:a16="http://schemas.microsoft.com/office/drawing/2014/main" val="3904763444"/>
                    </a:ext>
                  </a:extLst>
                </a:gridCol>
                <a:gridCol w="540060">
                  <a:extLst>
                    <a:ext uri="{9D8B030D-6E8A-4147-A177-3AD203B41FA5}">
                      <a16:colId xmlns:a16="http://schemas.microsoft.com/office/drawing/2014/main" val="592373512"/>
                    </a:ext>
                  </a:extLst>
                </a:gridCol>
                <a:gridCol w="596327">
                  <a:extLst>
                    <a:ext uri="{9D8B030D-6E8A-4147-A177-3AD203B41FA5}">
                      <a16:colId xmlns:a16="http://schemas.microsoft.com/office/drawing/2014/main" val="977310959"/>
                    </a:ext>
                  </a:extLst>
                </a:gridCol>
                <a:gridCol w="399044">
                  <a:extLst>
                    <a:ext uri="{9D8B030D-6E8A-4147-A177-3AD203B41FA5}">
                      <a16:colId xmlns:a16="http://schemas.microsoft.com/office/drawing/2014/main" val="1661147098"/>
                    </a:ext>
                  </a:extLst>
                </a:gridCol>
              </a:tblGrid>
              <a:tr h="167164"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RG-K 2024</a:t>
                      </a:r>
                    </a:p>
                  </a:txBody>
                  <a:tcPr marL="7144" marR="7144" marT="7144" marB="3429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63.5</a:t>
                      </a:r>
                    </a:p>
                  </a:txBody>
                  <a:tcPr marL="7144" marR="7144" marT="7144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1500</a:t>
                      </a:r>
                    </a:p>
                  </a:txBody>
                  <a:tcPr marL="7144" marR="7144" marT="7144" marB="3429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525</a:t>
                      </a:r>
                    </a:p>
                  </a:txBody>
                  <a:tcPr marL="7144" marR="7144" marT="7144" marB="3429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7144" marR="7144" marT="7144" marB="3429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0314395"/>
                  </a:ext>
                </a:extLst>
              </a:tr>
            </a:tbl>
          </a:graphicData>
        </a:graphic>
      </p:graphicFrame>
      <p:graphicFrame>
        <p:nvGraphicFramePr>
          <p:cNvPr id="16" name="Tabella 15">
            <a:extLst>
              <a:ext uri="{FF2B5EF4-FFF2-40B4-BE49-F238E27FC236}">
                <a16:creationId xmlns:a16="http://schemas.microsoft.com/office/drawing/2014/main" id="{9BED06CB-3E4D-84E0-8E3C-E789AE0FCB54}"/>
              </a:ext>
            </a:extLst>
          </p:cNvPr>
          <p:cNvGraphicFramePr>
            <a:graphicFrameLocks noGrp="1"/>
          </p:cNvGraphicFramePr>
          <p:nvPr/>
        </p:nvGraphicFramePr>
        <p:xfrm>
          <a:off x="970310" y="3852418"/>
          <a:ext cx="2237510" cy="334328"/>
        </p:xfrm>
        <a:graphic>
          <a:graphicData uri="http://schemas.openxmlformats.org/drawingml/2006/table">
            <a:tbl>
              <a:tblPr/>
              <a:tblGrid>
                <a:gridCol w="702079">
                  <a:extLst>
                    <a:ext uri="{9D8B030D-6E8A-4147-A177-3AD203B41FA5}">
                      <a16:colId xmlns:a16="http://schemas.microsoft.com/office/drawing/2014/main" val="2207336222"/>
                    </a:ext>
                  </a:extLst>
                </a:gridCol>
                <a:gridCol w="502031">
                  <a:extLst>
                    <a:ext uri="{9D8B030D-6E8A-4147-A177-3AD203B41FA5}">
                      <a16:colId xmlns:a16="http://schemas.microsoft.com/office/drawing/2014/main" val="1730635758"/>
                    </a:ext>
                  </a:extLst>
                </a:gridCol>
                <a:gridCol w="521273">
                  <a:extLst>
                    <a:ext uri="{9D8B030D-6E8A-4147-A177-3AD203B41FA5}">
                      <a16:colId xmlns:a16="http://schemas.microsoft.com/office/drawing/2014/main" val="2438469361"/>
                    </a:ext>
                  </a:extLst>
                </a:gridCol>
                <a:gridCol w="512127">
                  <a:extLst>
                    <a:ext uri="{9D8B030D-6E8A-4147-A177-3AD203B41FA5}">
                      <a16:colId xmlns:a16="http://schemas.microsoft.com/office/drawing/2014/main" val="3811255361"/>
                    </a:ext>
                  </a:extLst>
                </a:gridCol>
              </a:tblGrid>
              <a:tr h="16716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it-IT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Events (G)</a:t>
                      </a:r>
                    </a:p>
                  </a:txBody>
                  <a:tcPr marL="7144" marR="7144" marT="7144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8F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it-IT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Data Size (TB)</a:t>
                      </a:r>
                    </a:p>
                  </a:txBody>
                  <a:tcPr marL="7144" marR="7144" marT="7144" marB="3429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497B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9372168"/>
                  </a:ext>
                </a:extLst>
              </a:tr>
              <a:tr h="1671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EVIO</a:t>
                      </a:r>
                    </a:p>
                  </a:txBody>
                  <a:tcPr marL="7144" marR="7144" marT="7144" marB="3429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0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Decoded</a:t>
                      </a:r>
                      <a:endParaRPr lang="it-IT" sz="800" b="0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3429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DST</a:t>
                      </a:r>
                    </a:p>
                  </a:txBody>
                  <a:tcPr marL="7144" marR="7144" marT="7144" marB="3429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497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4274171"/>
                  </a:ext>
                </a:extLst>
              </a:tr>
            </a:tbl>
          </a:graphicData>
        </a:graphic>
      </p:graphicFrame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EDF8154-7099-0929-26C2-5B015DF29F07}"/>
              </a:ext>
            </a:extLst>
          </p:cNvPr>
          <p:cNvSpPr txBox="1"/>
          <p:nvPr/>
        </p:nvSpPr>
        <p:spPr>
          <a:xfrm>
            <a:off x="994996" y="4480449"/>
            <a:ext cx="2089931" cy="2886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76" dirty="0">
                <a:solidFill>
                  <a:srgbClr val="0070C0"/>
                </a:solidFill>
                <a:latin typeface="+mn-lt"/>
              </a:rPr>
              <a:t>1.5 PB of EVIO data on tape 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11AB71E-D7EB-4886-EC9E-4B0445F140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CLAS Collaboration Meeting   -   Run Group K Status Update -  July 1st, 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79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31"/>
          <p:cNvCxnSpPr>
            <a:cxnSpLocks/>
          </p:cNvCxnSpPr>
          <p:nvPr/>
        </p:nvCxnSpPr>
        <p:spPr>
          <a:xfrm>
            <a:off x="0" y="478175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itle 1"/>
          <p:cNvSpPr txBox="1">
            <a:spLocks/>
          </p:cNvSpPr>
          <p:nvPr/>
        </p:nvSpPr>
        <p:spPr>
          <a:xfrm>
            <a:off x="997605" y="2"/>
            <a:ext cx="7148792" cy="541136"/>
          </a:xfrm>
          <a:prstGeom prst="rect">
            <a:avLst/>
          </a:prstGeom>
        </p:spPr>
        <p:txBody>
          <a:bodyPr lIns="64823" tIns="32411" rIns="64823" bIns="32411">
            <a:normAutofit/>
          </a:bodyPr>
          <a:lstStyle>
            <a:lvl1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66125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32251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98375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64502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553" b="1" dirty="0">
                <a:solidFill>
                  <a:srgbClr val="000090"/>
                </a:solidFill>
                <a:latin typeface="Calibri" pitchFamily="34" charset="0"/>
              </a:rPr>
              <a:t>Run Group K  - Commissioning and Calibration Runs  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6869826" y="4932265"/>
            <a:ext cx="357635" cy="211235"/>
          </a:xfrm>
        </p:spPr>
        <p:txBody>
          <a:bodyPr/>
          <a:lstStyle/>
          <a:p>
            <a:fld id="{B2E123A2-8C0A-B24D-ABFA-7CF5F3B53C08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3"/>
          </p:nvPr>
        </p:nvSpPr>
        <p:spPr>
          <a:xfrm>
            <a:off x="2018860" y="4920638"/>
            <a:ext cx="4748840" cy="222862"/>
          </a:xfrm>
        </p:spPr>
        <p:txBody>
          <a:bodyPr/>
          <a:lstStyle/>
          <a:p>
            <a:r>
              <a:rPr lang="en-US"/>
              <a:t>CLAS Collaboration Meeting   -   Run Group K Status Update -  July 1st, 2026</a:t>
            </a:r>
            <a:endParaRPr lang="en-US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AA83127-F7B6-1333-8B72-FED7A1899F96}"/>
              </a:ext>
            </a:extLst>
          </p:cNvPr>
          <p:cNvSpPr txBox="1"/>
          <p:nvPr/>
        </p:nvSpPr>
        <p:spPr>
          <a:xfrm>
            <a:off x="395536" y="987574"/>
            <a:ext cx="4248472" cy="1622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Trigger Studies   -   Valery </a:t>
            </a:r>
            <a:r>
              <a:rPr lang="en-US" dirty="0" err="1">
                <a:latin typeface="+mn-lt"/>
              </a:rPr>
              <a:t>Kubarosky</a:t>
            </a:r>
            <a:endParaRPr lang="en-US" dirty="0">
              <a:latin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Luminosity Scans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+mn-lt"/>
              </a:rPr>
              <a:t>DC HV scans  -  Florian </a:t>
            </a:r>
            <a:r>
              <a:rPr lang="en-US" dirty="0" err="1">
                <a:solidFill>
                  <a:srgbClr val="0070C0"/>
                </a:solidFill>
                <a:latin typeface="+mn-lt"/>
              </a:rPr>
              <a:t>Hauenstein</a:t>
            </a:r>
            <a:endParaRPr lang="en-US" dirty="0">
              <a:solidFill>
                <a:srgbClr val="0070C0"/>
              </a:solidFill>
              <a:latin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+mn-lt"/>
              </a:rPr>
              <a:t>Reversed solenoid polarization runs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AA7A454-FB26-ACE5-D811-6172B7A574C9}"/>
              </a:ext>
            </a:extLst>
          </p:cNvPr>
          <p:cNvSpPr txBox="1"/>
          <p:nvPr/>
        </p:nvSpPr>
        <p:spPr>
          <a:xfrm>
            <a:off x="251520" y="618242"/>
            <a:ext cx="45820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0090"/>
                </a:solidFill>
                <a:latin typeface="Calibri" pitchFamily="34" charset="0"/>
              </a:rPr>
              <a:t>December 15-19, 2023</a:t>
            </a:r>
            <a:endParaRPr lang="en-US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B86E04E-94BA-B413-92B7-1750A08A0FAB}"/>
              </a:ext>
            </a:extLst>
          </p:cNvPr>
          <p:cNvSpPr txBox="1"/>
          <p:nvPr/>
        </p:nvSpPr>
        <p:spPr>
          <a:xfrm>
            <a:off x="251520" y="2681414"/>
            <a:ext cx="45820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0090"/>
                </a:solidFill>
                <a:latin typeface="Calibri" pitchFamily="34" charset="0"/>
              </a:rPr>
              <a:t>January  11-13, 2024</a:t>
            </a:r>
            <a:endParaRPr lang="en-US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384C6DF-A2F5-8201-5C1E-CACA0CB4F819}"/>
              </a:ext>
            </a:extLst>
          </p:cNvPr>
          <p:cNvSpPr txBox="1"/>
          <p:nvPr/>
        </p:nvSpPr>
        <p:spPr>
          <a:xfrm>
            <a:off x="323528" y="3064316"/>
            <a:ext cx="8640960" cy="16222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+mn-lt"/>
              </a:rPr>
              <a:t>Warm/cold empty target alignment studies: zero magnetic fields – Raffaella De Vita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latin typeface="+mn-lt"/>
              </a:rPr>
              <a:t>DC studies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Empty target runs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Luminosity scans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4EDFE23-DCCB-DE36-372F-79DBE977452B}"/>
              </a:ext>
            </a:extLst>
          </p:cNvPr>
          <p:cNvSpPr txBox="1"/>
          <p:nvPr/>
        </p:nvSpPr>
        <p:spPr>
          <a:xfrm>
            <a:off x="4788024" y="1512878"/>
            <a:ext cx="3857594" cy="6158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+mn-lt"/>
              </a:rPr>
              <a:t>Service studies useful for all Run Groups </a:t>
            </a:r>
            <a:endParaRPr lang="en-US" dirty="0">
              <a:solidFill>
                <a:srgbClr val="C00000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C00000"/>
              </a:solidFill>
              <a:latin typeface="+mn-lt"/>
            </a:endParaRP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5083CB6F-4A0B-BC08-218D-45D77A5AA1AD}"/>
              </a:ext>
            </a:extLst>
          </p:cNvPr>
          <p:cNvCxnSpPr>
            <a:stCxn id="10" idx="1"/>
          </p:cNvCxnSpPr>
          <p:nvPr/>
        </p:nvCxnSpPr>
        <p:spPr bwMode="auto">
          <a:xfrm flipH="1">
            <a:off x="3995936" y="1820783"/>
            <a:ext cx="792088" cy="30790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576B4AA6-5B23-B86E-5454-C34FBEFFC402}"/>
              </a:ext>
            </a:extLst>
          </p:cNvPr>
          <p:cNvCxnSpPr>
            <a:cxnSpLocks/>
            <a:stCxn id="10" idx="1"/>
          </p:cNvCxnSpPr>
          <p:nvPr/>
        </p:nvCxnSpPr>
        <p:spPr bwMode="auto">
          <a:xfrm flipH="1">
            <a:off x="3995936" y="1820783"/>
            <a:ext cx="792088" cy="62369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10BB609E-8D0E-7E09-7A7E-9C7E065B6D6D}"/>
              </a:ext>
            </a:extLst>
          </p:cNvPr>
          <p:cNvCxnSpPr>
            <a:cxnSpLocks/>
            <a:stCxn id="10" idx="1"/>
          </p:cNvCxnSpPr>
          <p:nvPr/>
        </p:nvCxnSpPr>
        <p:spPr bwMode="auto">
          <a:xfrm flipH="1">
            <a:off x="3851920" y="1820783"/>
            <a:ext cx="936104" cy="13417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1" name="Immagine 10">
            <a:extLst>
              <a:ext uri="{FF2B5EF4-FFF2-40B4-BE49-F238E27FC236}">
                <a16:creationId xmlns:a16="http://schemas.microsoft.com/office/drawing/2014/main" id="{FCDF520A-2CBC-D0F2-23C6-44F1A8912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174" y="541138"/>
            <a:ext cx="3791660" cy="270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53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Immagine che contiene testo, schizzo, diagramma, disegno&#10;&#10;Descrizione generata automaticamente">
            <a:extLst>
              <a:ext uri="{FF2B5EF4-FFF2-40B4-BE49-F238E27FC236}">
                <a16:creationId xmlns:a16="http://schemas.microsoft.com/office/drawing/2014/main" id="{22FD161A-F479-7C38-2377-D2D21C9DD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434571"/>
            <a:ext cx="3438943" cy="1925150"/>
          </a:xfrm>
          <a:prstGeom prst="rect">
            <a:avLst/>
          </a:prstGeom>
        </p:spPr>
      </p:pic>
      <p:cxnSp>
        <p:nvCxnSpPr>
          <p:cNvPr id="18" name="Straight Connector 31"/>
          <p:cNvCxnSpPr>
            <a:cxnSpLocks/>
          </p:cNvCxnSpPr>
          <p:nvPr/>
        </p:nvCxnSpPr>
        <p:spPr>
          <a:xfrm>
            <a:off x="0" y="478175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itle 1"/>
          <p:cNvSpPr txBox="1">
            <a:spLocks/>
          </p:cNvSpPr>
          <p:nvPr/>
        </p:nvSpPr>
        <p:spPr>
          <a:xfrm>
            <a:off x="997605" y="2"/>
            <a:ext cx="7148792" cy="541136"/>
          </a:xfrm>
          <a:prstGeom prst="rect">
            <a:avLst/>
          </a:prstGeom>
        </p:spPr>
        <p:txBody>
          <a:bodyPr lIns="64823" tIns="32411" rIns="64823" bIns="32411">
            <a:normAutofit/>
          </a:bodyPr>
          <a:lstStyle>
            <a:lvl1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66125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32251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98375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64502" algn="ctr" defTabSz="888551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553" b="1" dirty="0">
                <a:solidFill>
                  <a:srgbClr val="000090"/>
                </a:solidFill>
                <a:latin typeface="Calibri" pitchFamily="34" charset="0"/>
              </a:rPr>
              <a:t>Warm/Cold empty target Alignment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6869826" y="4932265"/>
            <a:ext cx="357635" cy="211235"/>
          </a:xfrm>
        </p:spPr>
        <p:txBody>
          <a:bodyPr/>
          <a:lstStyle/>
          <a:p>
            <a:fld id="{B2E123A2-8C0A-B24D-ABFA-7CF5F3B53C08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3"/>
          </p:nvPr>
        </p:nvSpPr>
        <p:spPr>
          <a:xfrm>
            <a:off x="2018860" y="4920638"/>
            <a:ext cx="4748840" cy="222862"/>
          </a:xfrm>
        </p:spPr>
        <p:txBody>
          <a:bodyPr/>
          <a:lstStyle/>
          <a:p>
            <a:r>
              <a:rPr lang="en-US"/>
              <a:t>CLAS Collaboration Meeting   -   Run Group K Status Update -  July 1st, 2026</a:t>
            </a:r>
            <a:endParaRPr lang="en-US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5DCF6B6-95EB-1CA4-D8EC-70BE7FC2921C}"/>
              </a:ext>
            </a:extLst>
          </p:cNvPr>
          <p:cNvSpPr txBox="1"/>
          <p:nvPr/>
        </p:nvSpPr>
        <p:spPr>
          <a:xfrm>
            <a:off x="129768" y="681890"/>
            <a:ext cx="51833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+mn-lt"/>
              </a:rPr>
              <a:t>Standard procedure: </a:t>
            </a:r>
            <a:r>
              <a:rPr lang="en-US" sz="1600" dirty="0">
                <a:latin typeface="+mn-lt"/>
              </a:rPr>
              <a:t>DC alignment done with empty target (cold) with torus &amp; solenoid @ zero field</a:t>
            </a:r>
          </a:p>
          <a:p>
            <a:r>
              <a:rPr lang="en-US" sz="1600" dirty="0">
                <a:latin typeface="+mn-lt"/>
              </a:rPr>
              <a:t>• </a:t>
            </a:r>
            <a:r>
              <a:rPr lang="en-US" sz="1600" b="1" dirty="0">
                <a:solidFill>
                  <a:srgbClr val="0070C0"/>
                </a:solidFill>
                <a:latin typeface="+mn-lt"/>
              </a:rPr>
              <a:t>Target “foils”: </a:t>
            </a:r>
            <a:r>
              <a:rPr lang="en-US" sz="1600" dirty="0">
                <a:latin typeface="+mn-lt"/>
              </a:rPr>
              <a:t>cryo-target entrance + exit windows, scattering chamber exit window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F6F82F17-D928-DAE5-F6E1-9F1AB61E51D3}"/>
              </a:ext>
            </a:extLst>
          </p:cNvPr>
          <p:cNvGrpSpPr/>
          <p:nvPr/>
        </p:nvGrpSpPr>
        <p:grpSpPr>
          <a:xfrm>
            <a:off x="4716016" y="2241825"/>
            <a:ext cx="4149305" cy="2428615"/>
            <a:chOff x="4695723" y="1923678"/>
            <a:chExt cx="4143953" cy="2816453"/>
          </a:xfrm>
        </p:grpSpPr>
        <p:pic>
          <p:nvPicPr>
            <p:cNvPr id="6" name="Immagine 5" descr="Immagine che contiene testo, schermata, Carattere, diagramma&#10;&#10;Descrizione generata automaticamente">
              <a:extLst>
                <a:ext uri="{FF2B5EF4-FFF2-40B4-BE49-F238E27FC236}">
                  <a16:creationId xmlns:a16="http://schemas.microsoft.com/office/drawing/2014/main" id="{2A9717B0-F0F7-69D6-B83C-5371AE3E8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95723" y="1923678"/>
              <a:ext cx="4143953" cy="2816453"/>
            </a:xfrm>
            <a:prstGeom prst="rect">
              <a:avLst/>
            </a:prstGeom>
          </p:spPr>
        </p:pic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8222DFD1-5A0F-908B-302C-13F085467681}"/>
                </a:ext>
              </a:extLst>
            </p:cNvPr>
            <p:cNvSpPr/>
            <p:nvPr/>
          </p:nvSpPr>
          <p:spPr bwMode="auto">
            <a:xfrm>
              <a:off x="8676456" y="4587974"/>
              <a:ext cx="163220" cy="15215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" b="0" i="0" u="none" strike="noStrike" cap="none" normalizeH="0" baseline="0">
                <a:ln>
                  <a:noFill/>
                </a:ln>
                <a:solidFill>
                  <a:srgbClr val="800000"/>
                </a:solidFill>
                <a:effectLst/>
                <a:latin typeface="Baskerville Old Face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FE8305A6-6DB7-79C0-06DD-1A8D71E7EC73}"/>
              </a:ext>
            </a:extLst>
          </p:cNvPr>
          <p:cNvSpPr txBox="1"/>
          <p:nvPr/>
        </p:nvSpPr>
        <p:spPr>
          <a:xfrm>
            <a:off x="218659" y="1987549"/>
            <a:ext cx="414930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start of RG-K run, 1 full day was dedicated to</a:t>
            </a:r>
          </a:p>
          <a:p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alignment runs: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• 12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hr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with empty/warm target (first time)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• 12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hr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with empty/cold target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F2FDBCD8-1AE5-C5FF-F237-0DE4FA22A0F1}"/>
              </a:ext>
            </a:extLst>
          </p:cNvPr>
          <p:cNvSpPr txBox="1"/>
          <p:nvPr/>
        </p:nvSpPr>
        <p:spPr>
          <a:xfrm>
            <a:off x="193535" y="3281399"/>
            <a:ext cx="439883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+mn-lt"/>
              </a:rPr>
              <a:t>Alignments have not taken </a:t>
            </a:r>
            <a:r>
              <a:rPr lang="en-US" sz="1600" b="1" dirty="0">
                <a:latin typeface="+mn-lt"/>
              </a:rPr>
              <a:t>thermal contraction of</a:t>
            </a:r>
          </a:p>
          <a:p>
            <a:r>
              <a:rPr lang="en-US" sz="1600" b="1" dirty="0">
                <a:latin typeface="+mn-lt"/>
              </a:rPr>
              <a:t>cryo-target system</a:t>
            </a:r>
            <a:r>
              <a:rPr lang="en-US" sz="1600" dirty="0">
                <a:latin typeface="+mn-lt"/>
              </a:rPr>
              <a:t> into account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+mn-lt"/>
              </a:rPr>
              <a:t>FEA computed </a:t>
            </a:r>
            <a:r>
              <a:rPr lang="en-US" sz="1600" dirty="0">
                <a:latin typeface="+mn-lt"/>
              </a:rPr>
              <a:t>upstream shift of cell by </a:t>
            </a:r>
            <a:r>
              <a:rPr lang="en-US" sz="1600" dirty="0">
                <a:solidFill>
                  <a:srgbClr val="C00000"/>
                </a:solidFill>
                <a:latin typeface="+mn-lt"/>
              </a:rPr>
              <a:t>5 mm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  <a:latin typeface="+mn-lt"/>
              </a:rPr>
              <a:t>Data agree </a:t>
            </a:r>
            <a:r>
              <a:rPr lang="en-US" sz="1600" dirty="0">
                <a:latin typeface="+mn-lt"/>
              </a:rPr>
              <a:t>with engineering calculation and survey</a:t>
            </a:r>
          </a:p>
        </p:txBody>
      </p:sp>
      <p:cxnSp>
        <p:nvCxnSpPr>
          <p:cNvPr id="35" name="Connettore 1 34">
            <a:extLst>
              <a:ext uri="{FF2B5EF4-FFF2-40B4-BE49-F238E27FC236}">
                <a16:creationId xmlns:a16="http://schemas.microsoft.com/office/drawing/2014/main" id="{6A014195-0721-ACCA-5F03-ECCD5284E1A0}"/>
              </a:ext>
            </a:extLst>
          </p:cNvPr>
          <p:cNvCxnSpPr>
            <a:cxnSpLocks/>
          </p:cNvCxnSpPr>
          <p:nvPr/>
        </p:nvCxnSpPr>
        <p:spPr bwMode="auto">
          <a:xfrm>
            <a:off x="5940152" y="2067694"/>
            <a:ext cx="0" cy="248287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8" name="Connettore 1 37">
            <a:extLst>
              <a:ext uri="{FF2B5EF4-FFF2-40B4-BE49-F238E27FC236}">
                <a16:creationId xmlns:a16="http://schemas.microsoft.com/office/drawing/2014/main" id="{8E67989C-47C4-CF56-5528-379DD7AEAECC}"/>
              </a:ext>
            </a:extLst>
          </p:cNvPr>
          <p:cNvCxnSpPr>
            <a:cxnSpLocks/>
          </p:cNvCxnSpPr>
          <p:nvPr/>
        </p:nvCxnSpPr>
        <p:spPr bwMode="auto">
          <a:xfrm>
            <a:off x="6300192" y="1998878"/>
            <a:ext cx="0" cy="50855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3" name="Connettore 1 42">
            <a:extLst>
              <a:ext uri="{FF2B5EF4-FFF2-40B4-BE49-F238E27FC236}">
                <a16:creationId xmlns:a16="http://schemas.microsoft.com/office/drawing/2014/main" id="{9690CA71-373B-849F-903B-727B1789CB6F}"/>
              </a:ext>
            </a:extLst>
          </p:cNvPr>
          <p:cNvCxnSpPr>
            <a:cxnSpLocks/>
          </p:cNvCxnSpPr>
          <p:nvPr/>
        </p:nvCxnSpPr>
        <p:spPr bwMode="auto">
          <a:xfrm>
            <a:off x="7992000" y="1987549"/>
            <a:ext cx="0" cy="50855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69624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9.7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0">
            <a:ln>
              <a:noFill/>
            </a:ln>
            <a:solidFill>
              <a:srgbClr val="800000"/>
            </a:solidFill>
            <a:effectLst/>
            <a:latin typeface="Baskerville Old Face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0">
            <a:ln>
              <a:noFill/>
            </a:ln>
            <a:solidFill>
              <a:srgbClr val="800000"/>
            </a:solidFill>
            <a:effectLst/>
            <a:latin typeface="Baskerville Old Face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75316</TotalTime>
  <Words>3654</Words>
  <Application>Microsoft Macintosh PowerPoint</Application>
  <PresentationFormat>Presentazione su schermo (16:9)</PresentationFormat>
  <Paragraphs>779</Paragraphs>
  <Slides>44</Slides>
  <Notes>32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44</vt:i4>
      </vt:variant>
    </vt:vector>
  </HeadingPairs>
  <TitlesOfParts>
    <vt:vector size="58" baseType="lpstr">
      <vt:lpstr>Arial</vt:lpstr>
      <vt:lpstr>Baskerville Old Face</vt:lpstr>
      <vt:lpstr>Calibri</vt:lpstr>
      <vt:lpstr>Cambria Math</vt:lpstr>
      <vt:lpstr>Capitals</vt:lpstr>
      <vt:lpstr>Chalkboard</vt:lpstr>
      <vt:lpstr>Comic Sans MS</vt:lpstr>
      <vt:lpstr>Helvetica Neue</vt:lpstr>
      <vt:lpstr>Lucida Grande</vt:lpstr>
      <vt:lpstr>Symbol</vt:lpstr>
      <vt:lpstr>Times</vt:lpstr>
      <vt:lpstr>Times New Roman</vt:lpstr>
      <vt:lpstr>Wingdings</vt:lpstr>
      <vt:lpstr>Blank Presentation</vt:lpstr>
      <vt:lpstr>Presentazione standard di PowerPoint</vt:lpstr>
      <vt:lpstr>Main Questions to Address</vt:lpstr>
      <vt:lpstr>Run Group Proposal (RG K)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Spring 2024 RG-K trains: total output</vt:lpstr>
      <vt:lpstr>Spring 2024 RG-K trains: total output</vt:lpstr>
      <vt:lpstr>Spring 2024 RG-K Data Processing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Hybrid Baryons in LQCD</vt:lpstr>
      <vt:lpstr>Separating q3g from q3 States?  </vt:lpstr>
      <vt:lpstr>Q2 Evolution of N* Electrocouplings</vt:lpstr>
      <vt:lpstr>Accessing the Forces &amp; Pressure on Quarks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Equipment</vt:lpstr>
    </vt:vector>
  </TitlesOfParts>
  <Company>INFN Sezione Roma Tor Vergata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Annalisa D'Angelo</dc:creator>
  <cp:lastModifiedBy>Annalisa D'Angelo</cp:lastModifiedBy>
  <cp:revision>1142</cp:revision>
  <cp:lastPrinted>2012-06-25T06:09:35Z</cp:lastPrinted>
  <dcterms:created xsi:type="dcterms:W3CDTF">2016-07-22T11:42:11Z</dcterms:created>
  <dcterms:modified xsi:type="dcterms:W3CDTF">2026-07-01T11:50:10Z</dcterms:modified>
</cp:coreProperties>
</file>