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5" r:id="rId4"/>
    <p:sldMasterId id="2147483701" r:id="rId5"/>
  </p:sldMasterIdLst>
  <p:notesMasterIdLst>
    <p:notesMasterId r:id="rId16"/>
  </p:notesMasterIdLst>
  <p:handoutMasterIdLst>
    <p:handoutMasterId r:id="rId17"/>
  </p:handoutMasterIdLst>
  <p:sldIdLst>
    <p:sldId id="5408" r:id="rId6"/>
    <p:sldId id="5878" r:id="rId7"/>
    <p:sldId id="2147375480" r:id="rId8"/>
    <p:sldId id="2147375481" r:id="rId9"/>
    <p:sldId id="5884" r:id="rId10"/>
    <p:sldId id="2147375483" r:id="rId11"/>
    <p:sldId id="5875" r:id="rId12"/>
    <p:sldId id="5874" r:id="rId13"/>
    <p:sldId id="5920" r:id="rId14"/>
    <p:sldId id="5846" r:id="rId1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A9BA12-75F3-999B-6336-4F962A2E6D06}" name="Matthew Cahill" initials="MC" userId="S::cahill@jlab.org::45bf416e-bc26-4c6a-b4ed-5d6267bd8ebc" providerId="AD"/>
  <p188:author id="{8299181B-616E-4F38-0196-A2EAA0369082}" name="Douglas Higinbotham" initials="DH" userId="S::doug@jlab.org::fe2b3768-8783-42b8-b1cb-781a80da1e2f" providerId="AD"/>
  <p188:author id="{7D2E445B-9E00-ADC5-26A8-11F901592D63}" name="Jens Dilling" initials="JD" userId="S::jdilling@jlab.org::1f5b27f0-dcde-4a15-8c2d-9690eba64b85" providerId="AD"/>
  <p188:author id="{68731784-5840-F617-78C0-5362B2CCDEE0}" name="Jianwei Qiu" initials="JQ" userId="S::jqiu@JLAB.ORG::801aee4f-01be-445a-9d95-e46e4ef9bf4b" providerId="AD"/>
  <p188:author id="{5D57699C-63BE-E7E2-5E97-1E29C8038EAB}" name="Amber Boehnlein" initials="AB" userId="S::amber@jlab.org::9ee83fe6-ab0c-4884-84a0-de44469ed022" providerId="AD"/>
  <p188:author id="{110883EE-9B73-5503-0B64-7A7DC4865B8A}" name="David Dean" initials="DD" userId="S::deandj@jlab.org::9ca1d1dd-abb5-444f-b6db-26d7522c44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797979"/>
    <a:srgbClr val="F2F2F2"/>
    <a:srgbClr val="FF1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0AE919-7BA8-8B4A-9B4F-7D63A48AE0D4}" v="2" dt="2026-06-29T00:32:13.43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6"/>
  </p:normalViewPr>
  <p:slideViewPr>
    <p:cSldViewPr snapToGrid="0">
      <p:cViewPr varScale="1">
        <p:scale>
          <a:sx n="104" d="100"/>
          <a:sy n="104" d="100"/>
        </p:scale>
        <p:origin x="232" y="544"/>
      </p:cViewPr>
      <p:guideLst>
        <p:guide orient="horz" pos="2880"/>
        <p:guide pos="216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6739EF-DE78-4BD6-8C9F-F201D8ACEAC0}"/>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FC33AD-92BB-44BB-BA05-02A7C3F2124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3645D0D0-0137-4454-BC41-5693ABE6EB37}" type="datetimeFigureOut">
              <a:rPr lang="en-US" smtClean="0"/>
              <a:t>6/28/26</a:t>
            </a:fld>
            <a:endParaRPr lang="en-US"/>
          </a:p>
        </p:txBody>
      </p:sp>
      <p:sp>
        <p:nvSpPr>
          <p:cNvPr id="4" name="Footer Placeholder 3">
            <a:extLst>
              <a:ext uri="{FF2B5EF4-FFF2-40B4-BE49-F238E27FC236}">
                <a16:creationId xmlns:a16="http://schemas.microsoft.com/office/drawing/2014/main" id="{BE8B6196-9405-4755-9223-248295672DC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D36A6E-BEC1-44F1-A3BD-E9C2CC433E4D}"/>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6366D98E-0F18-4F0C-8B8D-ADBD80845C3B}" type="slidenum">
              <a:rPr lang="en-US" smtClean="0"/>
              <a:t>‹#›</a:t>
            </a:fld>
            <a:endParaRPr lang="en-US"/>
          </a:p>
        </p:txBody>
      </p:sp>
    </p:spTree>
    <p:extLst>
      <p:ext uri="{BB962C8B-B14F-4D97-AF65-F5344CB8AC3E}">
        <p14:creationId xmlns:p14="http://schemas.microsoft.com/office/powerpoint/2010/main" val="226216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931459-2223-604B-9133-6BCC57EA3391}" type="datetimeFigureOut">
              <a:rPr lang="en-US" smtClean="0"/>
              <a:t>6/28/26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EC6B486-E18D-8C49-8AB8-D9329548D07C}" type="slidenum">
              <a:rPr lang="en-US" smtClean="0"/>
              <a:t>‹#›</a:t>
            </a:fld>
            <a:endParaRPr lang="en-US"/>
          </a:p>
        </p:txBody>
      </p:sp>
    </p:spTree>
    <p:extLst>
      <p:ext uri="{BB962C8B-B14F-4D97-AF65-F5344CB8AC3E}">
        <p14:creationId xmlns:p14="http://schemas.microsoft.com/office/powerpoint/2010/main" val="123653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6B486-E18D-8C49-8AB8-D9329548D07C}" type="slidenum">
              <a:rPr lang="en-US" smtClean="0"/>
              <a:t>1</a:t>
            </a:fld>
            <a:endParaRPr lang="en-US"/>
          </a:p>
        </p:txBody>
      </p:sp>
    </p:spTree>
    <p:extLst>
      <p:ext uri="{BB962C8B-B14F-4D97-AF65-F5344CB8AC3E}">
        <p14:creationId xmlns:p14="http://schemas.microsoft.com/office/powerpoint/2010/main" val="4288945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pic>
        <p:nvPicPr>
          <p:cNvPr id="4" name="Picture 3" descr="A red circle in the middle of a black background&#10;&#10;Description automatically generated">
            <a:extLst>
              <a:ext uri="{FF2B5EF4-FFF2-40B4-BE49-F238E27FC236}">
                <a16:creationId xmlns:a16="http://schemas.microsoft.com/office/drawing/2014/main" id="{0E6BE28D-32FC-851D-CD9E-A40C3971663D}"/>
              </a:ext>
            </a:extLst>
          </p:cNvPr>
          <p:cNvPicPr>
            <a:picLocks noChangeAspect="1"/>
          </p:cNvPicPr>
          <p:nvPr userDrawn="1"/>
        </p:nvPicPr>
        <p:blipFill>
          <a:blip r:embed="rId2"/>
          <a:stretch>
            <a:fillRect/>
          </a:stretch>
        </p:blipFill>
        <p:spPr>
          <a:xfrm>
            <a:off x="10312997" y="6323586"/>
            <a:ext cx="1725109" cy="540534"/>
          </a:xfrm>
          <a:prstGeom prst="rect">
            <a:avLst/>
          </a:prstGeom>
        </p:spPr>
      </p:pic>
    </p:spTree>
    <p:extLst>
      <p:ext uri="{BB962C8B-B14F-4D97-AF65-F5344CB8AC3E}">
        <p14:creationId xmlns:p14="http://schemas.microsoft.com/office/powerpoint/2010/main" val="127881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3A72E877-54EF-3AC0-E7D3-14415E9DB3C2}"/>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67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F7382-5E1C-4B4F-A2BE-730A0DABBEE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94DCB94-70F6-43B1-8C3E-93DF33027743}"/>
              </a:ext>
            </a:extLst>
          </p:cNvPr>
          <p:cNvSpPr>
            <a:spLocks noGrp="1"/>
          </p:cNvSpPr>
          <p:nvPr>
            <p:ph type="ftr" sz="quarter" idx="11"/>
          </p:nvPr>
        </p:nvSpPr>
        <p:spPr>
          <a:xfrm>
            <a:off x="4038600" y="6356350"/>
            <a:ext cx="4114800" cy="365125"/>
          </a:xfrm>
          <a:prstGeom prst="rect">
            <a:avLst/>
          </a:prstGeom>
        </p:spPr>
        <p:txBody>
          <a:bodyPr/>
          <a:lstStyle/>
          <a:p>
            <a:r>
              <a:rPr lang="en-US"/>
              <a:t>CLAS Collaboration Meeting</a:t>
            </a:r>
          </a:p>
        </p:txBody>
      </p:sp>
      <p:sp>
        <p:nvSpPr>
          <p:cNvPr id="4" name="Slide Number Placeholder 3">
            <a:extLst>
              <a:ext uri="{FF2B5EF4-FFF2-40B4-BE49-F238E27FC236}">
                <a16:creationId xmlns:a16="http://schemas.microsoft.com/office/drawing/2014/main" id="{BF19AB88-57ED-48FA-ADF8-90F697909B3A}"/>
              </a:ext>
            </a:extLst>
          </p:cNvPr>
          <p:cNvSpPr>
            <a:spLocks noGrp="1"/>
          </p:cNvSpPr>
          <p:nvPr>
            <p:ph type="sldNum" sz="quarter" idx="12"/>
          </p:nvPr>
        </p:nvSpPr>
        <p:spPr/>
        <p:txBody>
          <a:bodyPr/>
          <a:lstStyle/>
          <a:p>
            <a:fld id="{7A4BB82A-85AA-4495-AB6C-1CAA31F5EE0C}" type="slidenum">
              <a:rPr lang="en-US" smtClean="0"/>
              <a:t>‹#›</a:t>
            </a:fld>
            <a:endParaRPr lang="en-US"/>
          </a:p>
        </p:txBody>
      </p:sp>
    </p:spTree>
    <p:extLst>
      <p:ext uri="{BB962C8B-B14F-4D97-AF65-F5344CB8AC3E}">
        <p14:creationId xmlns:p14="http://schemas.microsoft.com/office/powerpoint/2010/main" val="396068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77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45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a:t>Click to edit Master title style</a:t>
            </a:r>
          </a:p>
        </p:txBody>
      </p:sp>
    </p:spTree>
    <p:extLst>
      <p:ext uri="{BB962C8B-B14F-4D97-AF65-F5344CB8AC3E}">
        <p14:creationId xmlns:p14="http://schemas.microsoft.com/office/powerpoint/2010/main" val="237667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a:t>Click to edit Master title style</a:t>
            </a:r>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58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200" b="1">
                <a:solidFill>
                  <a:schemeClr val="tx1"/>
                </a:solidFill>
              </a:defRPr>
            </a:lvl1pPr>
          </a:lstStyle>
          <a:p>
            <a:fld id="{933A556B-7C63-244D-9B7C-B0EA8042B330}" type="slidenum">
              <a:rPr lang="en-US" smtClean="0"/>
              <a:pPr/>
              <a:t>‹#›</a:t>
            </a:fld>
            <a:endParaRPr lang="en-US" b="1"/>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31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8823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D9CE46E7-6323-DC6D-B5A9-2715ED47195A}"/>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04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62C4858A-275D-2E7B-F3E0-4127DCDF3EE9}"/>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87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ChangeArrowheads="1"/>
          </p:cNvSpPr>
          <p:nvPr/>
        </p:nvSpPr>
        <p:spPr bwMode="auto">
          <a:xfrm flipH="1">
            <a:off x="5915507" y="6583362"/>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a:solidFill>
                  <a:srgbClr val="BFBFBF"/>
                </a:solidFill>
                <a:latin typeface="Arial" pitchFamily="34" charset="0"/>
                <a:cs typeface="Arial" pitchFamily="34" charset="0"/>
              </a:rPr>
              <a:t>April 1, 2026</a:t>
            </a:r>
          </a:p>
        </p:txBody>
      </p:sp>
      <p:pic>
        <p:nvPicPr>
          <p:cNvPr id="2" name="Picture 1" descr="A red circle in the middle of a black background&#10;&#10;Description automatically generated">
            <a:extLst>
              <a:ext uri="{FF2B5EF4-FFF2-40B4-BE49-F238E27FC236}">
                <a16:creationId xmlns:a16="http://schemas.microsoft.com/office/drawing/2014/main" id="{3869421E-355C-B3CE-94D8-A85B03599230}"/>
              </a:ext>
            </a:extLst>
          </p:cNvPr>
          <p:cNvPicPr>
            <a:picLocks noChangeAspect="1"/>
          </p:cNvPicPr>
          <p:nvPr userDrawn="1"/>
        </p:nvPicPr>
        <p:blipFill>
          <a:blip r:embed="rId9"/>
          <a:stretch>
            <a:fillRect/>
          </a:stretch>
        </p:blipFill>
        <p:spPr>
          <a:xfrm>
            <a:off x="10312997" y="6323586"/>
            <a:ext cx="1725109" cy="540534"/>
          </a:xfrm>
          <a:prstGeom prst="rect">
            <a:avLst/>
          </a:prstGeom>
        </p:spPr>
      </p:pic>
    </p:spTree>
    <p:extLst>
      <p:ext uri="{BB962C8B-B14F-4D97-AF65-F5344CB8AC3E}">
        <p14:creationId xmlns:p14="http://schemas.microsoft.com/office/powerpoint/2010/main" val="19533125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9" r:id="rId6"/>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ChangeArrowheads="1"/>
          </p:cNvSpPr>
          <p:nvPr/>
        </p:nvSpPr>
        <p:spPr bwMode="auto">
          <a:xfrm flipH="1">
            <a:off x="6296147" y="6616535"/>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a:solidFill>
                  <a:srgbClr val="BFBFBF"/>
                </a:solidFill>
                <a:latin typeface="Arial" pitchFamily="34" charset="0"/>
                <a:cs typeface="Arial" pitchFamily="34" charset="0"/>
              </a:rPr>
              <a:t>August 7, 2024</a:t>
            </a:r>
          </a:p>
        </p:txBody>
      </p:sp>
      <p:pic>
        <p:nvPicPr>
          <p:cNvPr id="10242" name="Picture 2">
            <a:extLst>
              <a:ext uri="{FF2B5EF4-FFF2-40B4-BE49-F238E27FC236}">
                <a16:creationId xmlns:a16="http://schemas.microsoft.com/office/drawing/2014/main" id="{EEEE5F2E-7E8F-2854-69EA-9AF07A7E3613}"/>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364612" y="6468740"/>
            <a:ext cx="1759328" cy="38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2172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8" r:id="rId5"/>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ages.jlab.org/physdiv/jrdb/exp-dashboard/"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3F64-61F1-2087-8E80-D1D1F9D9FA57}"/>
              </a:ext>
            </a:extLst>
          </p:cNvPr>
          <p:cNvSpPr>
            <a:spLocks noGrp="1"/>
          </p:cNvSpPr>
          <p:nvPr>
            <p:ph type="ctrTitle"/>
          </p:nvPr>
        </p:nvSpPr>
        <p:spPr>
          <a:xfrm>
            <a:off x="135604" y="635271"/>
            <a:ext cx="11561038" cy="511358"/>
          </a:xfrm>
        </p:spPr>
        <p:txBody>
          <a:bodyPr>
            <a:noAutofit/>
          </a:bodyPr>
          <a:lstStyle/>
          <a:p>
            <a:r>
              <a:rPr lang="en-US" sz="3600" dirty="0"/>
              <a:t>Experimental Schedule </a:t>
            </a:r>
            <a:br>
              <a:rPr lang="en-US" sz="3600" dirty="0"/>
            </a:br>
            <a:endParaRPr lang="en-US" sz="3600" dirty="0"/>
          </a:p>
        </p:txBody>
      </p:sp>
      <p:sp>
        <p:nvSpPr>
          <p:cNvPr id="3" name="Subtitle 2">
            <a:extLst>
              <a:ext uri="{FF2B5EF4-FFF2-40B4-BE49-F238E27FC236}">
                <a16:creationId xmlns:a16="http://schemas.microsoft.com/office/drawing/2014/main" id="{EECA0EDF-94CE-2AF9-7B53-6BB60DC6222F}"/>
              </a:ext>
            </a:extLst>
          </p:cNvPr>
          <p:cNvSpPr>
            <a:spLocks noGrp="1"/>
          </p:cNvSpPr>
          <p:nvPr>
            <p:ph type="subTitle" idx="1"/>
          </p:nvPr>
        </p:nvSpPr>
        <p:spPr>
          <a:xfrm>
            <a:off x="339094" y="2692942"/>
            <a:ext cx="11154058" cy="2585323"/>
          </a:xfrm>
        </p:spPr>
        <p:txBody>
          <a:bodyPr>
            <a:normAutofit/>
          </a:bodyPr>
          <a:lstStyle/>
          <a:p>
            <a:r>
              <a:rPr lang="en-US" b="1" dirty="0"/>
              <a:t>Douglas Weadon Higinbotham, Ph.D. </a:t>
            </a:r>
          </a:p>
          <a:p>
            <a:r>
              <a:rPr lang="en-US" i="1" dirty="0"/>
              <a:t>Acting Director CEBAF Experimental Physics</a:t>
            </a:r>
          </a:p>
          <a:p>
            <a:endParaRPr lang="en-US" dirty="0"/>
          </a:p>
          <a:p>
            <a:r>
              <a:rPr lang="en-US" b="1" dirty="0"/>
              <a:t>Presented To: </a:t>
            </a:r>
          </a:p>
          <a:p>
            <a:r>
              <a:rPr lang="en-US" dirty="0"/>
              <a:t>CEBAF Collaboration Meeting</a:t>
            </a:r>
          </a:p>
          <a:p>
            <a:r>
              <a:rPr lang="en-US"/>
              <a:t>29 </a:t>
            </a:r>
            <a:r>
              <a:rPr lang="en-US" dirty="0"/>
              <a:t>June 2026</a:t>
            </a:r>
          </a:p>
        </p:txBody>
      </p:sp>
    </p:spTree>
    <p:extLst>
      <p:ext uri="{BB962C8B-B14F-4D97-AF65-F5344CB8AC3E}">
        <p14:creationId xmlns:p14="http://schemas.microsoft.com/office/powerpoint/2010/main" val="156336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ata Science Concepts: The fundamentals of Data Science">
            <a:extLst>
              <a:ext uri="{FF2B5EF4-FFF2-40B4-BE49-F238E27FC236}">
                <a16:creationId xmlns:a16="http://schemas.microsoft.com/office/drawing/2014/main" id="{C294D5D0-C5A8-370A-F149-3B0155228BC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4254745-C754-F94C-C088-A0476123D636}"/>
              </a:ext>
            </a:extLst>
          </p:cNvPr>
          <p:cNvSpPr/>
          <p:nvPr/>
        </p:nvSpPr>
        <p:spPr>
          <a:xfrm>
            <a:off x="3733800" y="2967335"/>
            <a:ext cx="3942106" cy="923330"/>
          </a:xfrm>
          <a:prstGeom prst="rect">
            <a:avLst/>
          </a:prstGeom>
          <a:noFill/>
        </p:spPr>
        <p:txBody>
          <a:bodyPr wrap="none" lIns="91440" tIns="45720" rIns="91440" bIns="45720">
            <a:spAutoFit/>
          </a:bodyPr>
          <a:lstStyle/>
          <a:p>
            <a:pPr algn="ctr"/>
            <a:r>
              <a:rPr lang="en-US" sz="5400" b="1" spc="50">
                <a:ln w="0"/>
                <a:solidFill>
                  <a:schemeClr val="bg2"/>
                </a:solidFill>
                <a:effectLst>
                  <a:innerShdw blurRad="63500" dist="50800" dir="13500000">
                    <a:srgbClr val="000000">
                      <a:alpha val="50000"/>
                    </a:srgbClr>
                  </a:innerShdw>
                </a:effectLst>
              </a:rPr>
              <a:t>Discussion</a:t>
            </a:r>
            <a:endParaRPr lang="en-US" sz="5400" b="1" cap="none" spc="5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5874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E08B-E89C-3C5E-DE67-C7081443FDD5}"/>
              </a:ext>
            </a:extLst>
          </p:cNvPr>
          <p:cNvSpPr>
            <a:spLocks noGrp="1"/>
          </p:cNvSpPr>
          <p:nvPr>
            <p:ph type="title"/>
          </p:nvPr>
        </p:nvSpPr>
        <p:spPr/>
        <p:txBody>
          <a:bodyPr/>
          <a:lstStyle/>
          <a:p>
            <a:r>
              <a:rPr lang="en-US" dirty="0"/>
              <a:t>The amazing dynamic range of CEBAF</a:t>
            </a:r>
          </a:p>
        </p:txBody>
      </p:sp>
      <p:sp>
        <p:nvSpPr>
          <p:cNvPr id="3" name="Content Placeholder 2">
            <a:extLst>
              <a:ext uri="{FF2B5EF4-FFF2-40B4-BE49-F238E27FC236}">
                <a16:creationId xmlns:a16="http://schemas.microsoft.com/office/drawing/2014/main" id="{81EE9284-521C-E36B-ACED-63FE7CE44D24}"/>
              </a:ext>
            </a:extLst>
          </p:cNvPr>
          <p:cNvSpPr>
            <a:spLocks noGrp="1"/>
          </p:cNvSpPr>
          <p:nvPr>
            <p:ph idx="1"/>
          </p:nvPr>
        </p:nvSpPr>
        <p:spPr>
          <a:xfrm>
            <a:off x="409614" y="784899"/>
            <a:ext cx="11372771" cy="5661658"/>
          </a:xfrm>
        </p:spPr>
        <p:txBody>
          <a:bodyPr/>
          <a:lstStyle/>
          <a:p>
            <a:pPr>
              <a:buClr>
                <a:schemeClr val="tx1"/>
              </a:buClr>
            </a:pPr>
            <a:r>
              <a:rPr lang="en-US" sz="2400" dirty="0"/>
              <a:t>One thing that makes the CEBAF accelerator an amazing tool for fixed target experimental nuclear physics is its large range of possible beam energies and and currents it can simultaneously send to each experimental hall.</a:t>
            </a:r>
          </a:p>
          <a:p>
            <a:pPr>
              <a:buClr>
                <a:schemeClr val="tx1"/>
              </a:buClr>
            </a:pPr>
            <a:r>
              <a:rPr lang="en-US" sz="2400" dirty="0"/>
              <a:t>Typically, that means 2.2, 4.4, 6.6, 8.8 or 11 GeV to Halls A,B,C and 12 GeV to Hall D with currents up to 80 </a:t>
            </a:r>
            <a:r>
              <a:rPr lang="en-US" sz="2400" dirty="0" err="1"/>
              <a:t>uA</a:t>
            </a:r>
            <a:r>
              <a:rPr lang="en-US" sz="2400" dirty="0"/>
              <a:t> with total power of 1.1 MW, but CEBAF can be scaled to even lower energies when the science needs it.</a:t>
            </a:r>
          </a:p>
          <a:p>
            <a:pPr>
              <a:buClr>
                <a:schemeClr val="tx1"/>
              </a:buClr>
            </a:pPr>
            <a:r>
              <a:rPr lang="en-US" sz="2400" dirty="0"/>
              <a:t>For the current run we spent the first nine weeks at 0.345 GeV/linac  ( 0.7, 1.4, 2.1, 2.8 or 3.6 GeV to A,B,C and 4.3 GeV to Hall D.   </a:t>
            </a:r>
          </a:p>
          <a:p>
            <a:pPr>
              <a:buClr>
                <a:schemeClr val="tx1"/>
              </a:buClr>
            </a:pPr>
            <a:r>
              <a:rPr lang="en-US" sz="2400" dirty="0"/>
              <a:t>We have now restored the machine to its nominal 1060 MeV/linac.  </a:t>
            </a:r>
          </a:p>
          <a:p>
            <a:pPr lvl="1">
              <a:buClr>
                <a:schemeClr val="tx1"/>
              </a:buClr>
            </a:pPr>
            <a:r>
              <a:rPr lang="en-US" sz="1800" i="1" dirty="0"/>
              <a:t>0.11284*(linac energy)</a:t>
            </a:r>
            <a:r>
              <a:rPr lang="en-US" sz="1800" dirty="0"/>
              <a:t> + Pass*2*(linac energy) = Beam Energy  </a:t>
            </a:r>
          </a:p>
          <a:p>
            <a:pPr lvl="1">
              <a:buClr>
                <a:schemeClr val="tx1"/>
              </a:buClr>
            </a:pPr>
            <a:r>
              <a:rPr lang="en-US" sz="1800" dirty="0"/>
              <a:t>where Pass = {1,2,3,4,5,5.5}</a:t>
            </a:r>
          </a:p>
          <a:p>
            <a:pPr>
              <a:buClr>
                <a:schemeClr val="tx1"/>
              </a:buClr>
            </a:pPr>
            <a:r>
              <a:rPr lang="en-US" sz="2400" dirty="0"/>
              <a:t>With the two different linac energies, we will take data on </a:t>
            </a:r>
            <a:r>
              <a:rPr lang="en-US" sz="2400" b="1" dirty="0"/>
              <a:t>TEN </a:t>
            </a:r>
            <a:r>
              <a:rPr lang="en-US" sz="2400" dirty="0"/>
              <a:t>different experiments over 22 weeks  </a:t>
            </a:r>
          </a:p>
        </p:txBody>
      </p:sp>
    </p:spTree>
    <p:extLst>
      <p:ext uri="{BB962C8B-B14F-4D97-AF65-F5344CB8AC3E}">
        <p14:creationId xmlns:p14="http://schemas.microsoft.com/office/powerpoint/2010/main" val="48676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308F-DA78-3529-17B0-FF972680B0A9}"/>
              </a:ext>
            </a:extLst>
          </p:cNvPr>
          <p:cNvSpPr>
            <a:spLocks noGrp="1"/>
          </p:cNvSpPr>
          <p:nvPr>
            <p:ph type="title"/>
          </p:nvPr>
        </p:nvSpPr>
        <p:spPr>
          <a:xfrm>
            <a:off x="312420" y="62867"/>
            <a:ext cx="11917680" cy="406265"/>
          </a:xfrm>
        </p:spPr>
        <p:txBody>
          <a:bodyPr/>
          <a:lstStyle/>
          <a:p>
            <a:r>
              <a:rPr lang="en-US" sz="2400" dirty="0"/>
              <a:t>CEBAF Experimental Program For FY26 ( 22-week physics run )</a:t>
            </a:r>
          </a:p>
        </p:txBody>
      </p:sp>
      <p:sp>
        <p:nvSpPr>
          <p:cNvPr id="4" name="Rectangle 1">
            <a:extLst>
              <a:ext uri="{FF2B5EF4-FFF2-40B4-BE49-F238E27FC236}">
                <a16:creationId xmlns:a16="http://schemas.microsoft.com/office/drawing/2014/main" id="{B9B9EECE-4691-54DC-3F31-2EF9C44FB894}"/>
              </a:ext>
            </a:extLst>
          </p:cNvPr>
          <p:cNvSpPr>
            <a:spLocks noGrp="1" noChangeArrowheads="1"/>
          </p:cNvSpPr>
          <p:nvPr>
            <p:ph idx="1"/>
          </p:nvPr>
        </p:nvSpPr>
        <p:spPr bwMode="auto">
          <a:xfrm>
            <a:off x="325120" y="317933"/>
            <a:ext cx="1186688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1"/>
                </a:solidFill>
                <a:effectLst/>
                <a:latin typeface="Aptos" panose="020B0004020202020204" pitchFamily="34" charset="0"/>
              </a:rPr>
              <a:t>Hall B</a:t>
            </a:r>
            <a:endParaRPr kumimoji="0" lang="en-US" altLang="en-US" sz="1800" b="1" i="0" u="none" strike="noStrike" cap="none" normalizeH="0" baseline="0" dirty="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sng" strike="noStrike" cap="none" normalizeH="0" baseline="0" dirty="0">
                <a:ln>
                  <a:noFill/>
                </a:ln>
                <a:solidFill>
                  <a:srgbClr val="000000"/>
                </a:solidFill>
                <a:effectLst/>
                <a:latin typeface="Aptos" panose="020B0004020202020204" pitchFamily="34" charset="0"/>
              </a:rPr>
              <a:t>E12-20-004:</a:t>
            </a:r>
            <a:r>
              <a:rPr kumimoji="0" lang="en-US" altLang="en-US" sz="1800" b="0" i="0" u="sng" strike="noStrike" cap="none" normalizeH="0" baseline="0" dirty="0">
                <a:ln>
                  <a:noFill/>
                </a:ln>
                <a:solidFill>
                  <a:srgbClr val="000000"/>
                </a:solidFill>
                <a:effectLst/>
                <a:latin typeface="Aptos" panose="020B0004020202020204" pitchFamily="34" charset="0"/>
              </a:rPr>
              <a:t> </a:t>
            </a:r>
            <a:r>
              <a:rPr kumimoji="0" lang="en-US" altLang="en-US" sz="1800" b="0" i="0" u="sng" strike="noStrike" cap="none" normalizeH="0" baseline="0" dirty="0" err="1">
                <a:ln>
                  <a:noFill/>
                </a:ln>
                <a:solidFill>
                  <a:srgbClr val="000000"/>
                </a:solidFill>
                <a:effectLst/>
                <a:latin typeface="Aptos" panose="020B0004020202020204" pitchFamily="34" charset="0"/>
              </a:rPr>
              <a:t>PRad</a:t>
            </a:r>
            <a:r>
              <a:rPr kumimoji="0" lang="en-US" altLang="en-US" sz="1800" b="0" i="0" u="sng" strike="noStrike" cap="none" normalizeH="0" baseline="0" dirty="0">
                <a:ln>
                  <a:noFill/>
                </a:ln>
                <a:solidFill>
                  <a:srgbClr val="000000"/>
                </a:solidFill>
                <a:effectLst/>
                <a:latin typeface="Aptos" panose="020B0004020202020204" pitchFamily="34" charset="0"/>
              </a:rPr>
              <a:t>-II (Contact: A. Gasparian (NCSU), D. Dutta (MS), H. Gao (Due), N. Liyanage (UVA), E. </a:t>
            </a:r>
            <a:r>
              <a:rPr kumimoji="0" lang="en-US" altLang="en-US" sz="1800" b="0" i="0" u="sng" strike="noStrike" cap="none" normalizeH="0" baseline="0" dirty="0" err="1">
                <a:ln>
                  <a:noFill/>
                </a:ln>
                <a:solidFill>
                  <a:srgbClr val="000000"/>
                </a:solidFill>
                <a:effectLst/>
                <a:latin typeface="Aptos" panose="020B0004020202020204" pitchFamily="34" charset="0"/>
              </a:rPr>
              <a:t>Pasyuk</a:t>
            </a:r>
            <a:r>
              <a:rPr kumimoji="0" lang="en-US" altLang="en-US" sz="1800" b="0" i="0" u="sng" strike="noStrike" cap="none" normalizeH="0" baseline="0" dirty="0">
                <a:ln>
                  <a:noFill/>
                </a:ln>
                <a:solidFill>
                  <a:srgbClr val="000000"/>
                </a:solidFill>
                <a:effectLst/>
                <a:latin typeface="Aptos" panose="020B0004020202020204" pitchFamily="34" charset="0"/>
              </a:rPr>
              <a:t>(</a:t>
            </a:r>
            <a:r>
              <a:rPr kumimoji="0" lang="en-US" altLang="en-US" sz="1800" b="0" i="0" u="sng" strike="noStrike" cap="none" normalizeH="0" baseline="0" dirty="0" err="1">
                <a:ln>
                  <a:noFill/>
                </a:ln>
                <a:solidFill>
                  <a:srgbClr val="000000"/>
                </a:solidFill>
                <a:effectLst/>
                <a:latin typeface="Aptos" panose="020B0004020202020204" pitchFamily="34" charset="0"/>
              </a:rPr>
              <a:t>JLab</a:t>
            </a:r>
            <a:r>
              <a:rPr kumimoji="0" lang="en-US" altLang="en-US" sz="1800" b="0" i="0" u="sng" strike="noStrike" cap="none" normalizeH="0" baseline="0" dirty="0">
                <a:ln>
                  <a:noFill/>
                </a:ln>
                <a:solidFill>
                  <a:srgbClr val="000000"/>
                </a:solidFill>
                <a:effectLst/>
                <a:latin typeface="Aptos" panose="020B0004020202020204" pitchFamily="34" charset="0"/>
              </a:rPr>
              <a:t>), C. Peng (ANL). W. Xiong (Shandong), and DWH (</a:t>
            </a:r>
            <a:r>
              <a:rPr kumimoji="0" lang="en-US" altLang="en-US" sz="1800" b="0" i="0" u="sng" strike="noStrike" cap="none" normalizeH="0" baseline="0" dirty="0" err="1">
                <a:ln>
                  <a:noFill/>
                </a:ln>
                <a:solidFill>
                  <a:srgbClr val="000000"/>
                </a:solidFill>
                <a:effectLst/>
                <a:latin typeface="Aptos" panose="020B0004020202020204" pitchFamily="34" charset="0"/>
              </a:rPr>
              <a:t>JLab</a:t>
            </a:r>
            <a:r>
              <a:rPr kumimoji="0" lang="en-US" altLang="en-US" sz="1800" b="0" i="0" u="sng" strike="noStrike" cap="none" normalizeH="0" baseline="0" dirty="0">
                <a:ln>
                  <a:noFill/>
                </a:ln>
                <a:solidFill>
                  <a:srgbClr val="000000"/>
                </a:solidFill>
                <a:effectLst/>
                <a:latin typeface="Aptos" panose="020B0004020202020204" pitchFamily="34" charset="0"/>
              </a:rPr>
              <a:t>)). [</a:t>
            </a:r>
            <a:r>
              <a:rPr kumimoji="0" lang="en-US" altLang="en-US" sz="1800" b="0" i="0" u="sng" strike="noStrike" cap="none" normalizeH="0" baseline="0" dirty="0">
                <a:ln>
                  <a:noFill/>
                </a:ln>
                <a:solidFill>
                  <a:srgbClr val="000000"/>
                </a:solidFill>
                <a:effectLst/>
                <a:highlight>
                  <a:srgbClr val="00FF00"/>
                </a:highlight>
                <a:latin typeface="Aptos" panose="020B0004020202020204" pitchFamily="34" charset="0"/>
              </a:rPr>
              <a:t>finished </a:t>
            </a:r>
            <a:r>
              <a:rPr kumimoji="0" lang="en-US" altLang="en-US" sz="1800" b="0" i="0" u="sng" strike="noStrike" cap="none" normalizeH="0" baseline="0" dirty="0">
                <a:ln>
                  <a:noFill/>
                </a:ln>
                <a:solidFill>
                  <a:srgbClr val="000000"/>
                </a:solidFill>
                <a:effectLst/>
                <a:latin typeface="Aptos" panose="020B00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E12-21-003</a:t>
            </a:r>
            <a:r>
              <a:rPr kumimoji="0" lang="en-US" altLang="en-US" sz="1800" b="0" i="0" u="none" strike="noStrike" cap="none" normalizeH="0" baseline="0" dirty="0">
                <a:ln>
                  <a:noFill/>
                </a:ln>
                <a:solidFill>
                  <a:srgbClr val="000000"/>
                </a:solidFill>
                <a:effectLst/>
                <a:latin typeface="Aptos" panose="020B0004020202020204" pitchFamily="34" charset="0"/>
              </a:rPr>
              <a:t>: X17 Boson Search: (Contact:  A. Gasparian (NCSU), D. Dutta (MS), H. Gao (Due), </a:t>
            </a:r>
            <a:r>
              <a:rPr kumimoji="0" lang="en-US" altLang="en-US" sz="1800" b="0" i="0" u="sng" strike="noStrike" cap="none" normalizeH="0" baseline="0" dirty="0">
                <a:ln>
                  <a:noFill/>
                </a:ln>
                <a:solidFill>
                  <a:srgbClr val="000000"/>
                </a:solidFill>
                <a:effectLst/>
                <a:latin typeface="Aptos" panose="020B0004020202020204" pitchFamily="34" charset="0"/>
              </a:rPr>
              <a:t>T. Hague </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N. Liyanage (UVA),  </a:t>
            </a:r>
            <a:r>
              <a:rPr kumimoji="0" lang="en-US" altLang="en-US" sz="1800" b="0" i="0" u="sng" strike="noStrike" cap="none" normalizeH="0" baseline="0" dirty="0">
                <a:ln>
                  <a:noFill/>
                </a:ln>
                <a:solidFill>
                  <a:srgbClr val="000000"/>
                </a:solidFill>
                <a:effectLst/>
                <a:latin typeface="Aptos" panose="020B0004020202020204" pitchFamily="34" charset="0"/>
              </a:rPr>
              <a:t>R. </a:t>
            </a:r>
            <a:r>
              <a:rPr kumimoji="0" lang="en-US" altLang="en-US" sz="1800" b="0" i="0" u="sng" strike="noStrike" cap="none" normalizeH="0" baseline="0" dirty="0" err="1">
                <a:ln>
                  <a:noFill/>
                </a:ln>
                <a:solidFill>
                  <a:srgbClr val="000000"/>
                </a:solidFill>
                <a:effectLst/>
                <a:latin typeface="Aptos" panose="020B0004020202020204" pitchFamily="34" charset="0"/>
              </a:rPr>
              <a:t>Paremuzyan</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C. Peng (ANL). W. Xiong (Shandong)) [</a:t>
            </a:r>
            <a:r>
              <a:rPr kumimoji="0" lang="en-US" altLang="en-US" sz="1800" b="0" i="0" u="none" strike="noStrike" cap="none" normalizeH="0" baseline="0" dirty="0">
                <a:ln>
                  <a:noFill/>
                </a:ln>
                <a:solidFill>
                  <a:srgbClr val="000000"/>
                </a:solidFill>
                <a:effectLst/>
                <a:highlight>
                  <a:srgbClr val="FFFF00"/>
                </a:highlight>
                <a:latin typeface="Aptos" panose="020B0004020202020204" pitchFamily="34" charset="0"/>
              </a:rPr>
              <a:t>starting </a:t>
            </a:r>
            <a:r>
              <a:rPr lang="en-US" altLang="en-US" sz="1800" dirty="0">
                <a:solidFill>
                  <a:srgbClr val="000000"/>
                </a:solidFill>
                <a:highlight>
                  <a:srgbClr val="FFFF00"/>
                </a:highlight>
                <a:latin typeface="Aptos" panose="020B0004020202020204" pitchFamily="34" charset="0"/>
              </a:rPr>
              <a:t>this</a:t>
            </a:r>
            <a:r>
              <a:rPr kumimoji="0" lang="en-US" altLang="en-US" sz="1800" b="0" i="0" u="none" strike="noStrike" cap="none" normalizeH="0" baseline="0" dirty="0">
                <a:ln>
                  <a:noFill/>
                </a:ln>
                <a:solidFill>
                  <a:srgbClr val="000000"/>
                </a:solidFill>
                <a:effectLst/>
                <a:highlight>
                  <a:srgbClr val="FFFF00"/>
                </a:highlight>
                <a:latin typeface="Aptos" panose="020B0004020202020204" pitchFamily="34" charset="0"/>
              </a:rPr>
              <a:t> week</a:t>
            </a:r>
            <a:r>
              <a:rPr kumimoji="0" lang="en-US" altLang="en-US" sz="1800" b="0" i="0" u="none" strike="noStrike" cap="none" normalizeH="0" baseline="0" dirty="0">
                <a:ln>
                  <a:noFill/>
                </a:ln>
                <a:solidFill>
                  <a:srgbClr val="000000"/>
                </a:solidFill>
                <a:effectLst/>
                <a:latin typeface="Aptos" panose="020B00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rgbClr val="21212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1"/>
                </a:solidFill>
                <a:effectLst/>
                <a:latin typeface="Aptos" panose="020B0004020202020204" pitchFamily="34" charset="0"/>
              </a:rPr>
              <a:t>Hall C</a:t>
            </a:r>
            <a:endParaRPr kumimoji="0" lang="en-US" altLang="en-US" sz="1800" b="1" i="0" u="none" strike="noStrike" cap="none" normalizeH="0" baseline="0" dirty="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E12-22-001</a:t>
            </a:r>
            <a:r>
              <a:rPr kumimoji="0" lang="en-US" altLang="en-US" sz="1800" b="0" i="0" u="none" strike="noStrike" cap="none" normalizeH="0" baseline="0" dirty="0">
                <a:ln>
                  <a:noFill/>
                </a:ln>
                <a:solidFill>
                  <a:srgbClr val="000000"/>
                </a:solidFill>
                <a:effectLst/>
                <a:latin typeface="Aptos" panose="020B0004020202020204" pitchFamily="34" charset="0"/>
              </a:rPr>
              <a:t>: N-&gt; Delta (Contact: N. </a:t>
            </a:r>
            <a:r>
              <a:rPr kumimoji="0" lang="en-US" altLang="en-US" sz="1800" b="0" i="0" u="none" strike="noStrike" cap="none" normalizeH="0" baseline="0" dirty="0" err="1">
                <a:ln>
                  <a:noFill/>
                </a:ln>
                <a:solidFill>
                  <a:srgbClr val="000000"/>
                </a:solidFill>
                <a:effectLst/>
                <a:latin typeface="Aptos" panose="020B0004020202020204" pitchFamily="34" charset="0"/>
              </a:rPr>
              <a:t>Sparveris</a:t>
            </a:r>
            <a:r>
              <a:rPr kumimoji="0" lang="en-US" altLang="en-US" sz="1800" b="0" i="0" u="none" strike="noStrike" cap="none" normalizeH="0" baseline="0" dirty="0">
                <a:ln>
                  <a:noFill/>
                </a:ln>
                <a:solidFill>
                  <a:srgbClr val="000000"/>
                </a:solidFill>
                <a:effectLst/>
                <a:latin typeface="Aptos" panose="020B0004020202020204" pitchFamily="34" charset="0"/>
              </a:rPr>
              <a:t> (Temple), H. </a:t>
            </a:r>
            <a:r>
              <a:rPr kumimoji="0" lang="en-US" altLang="en-US" sz="1800" b="0" i="0" u="none" strike="noStrike" cap="none" normalizeH="0" baseline="0" dirty="0" err="1">
                <a:ln>
                  <a:noFill/>
                </a:ln>
                <a:solidFill>
                  <a:srgbClr val="000000"/>
                </a:solidFill>
                <a:effectLst/>
                <a:latin typeface="Aptos" panose="020B0004020202020204" pitchFamily="34" charset="0"/>
              </a:rPr>
              <a:t>Atac</a:t>
            </a:r>
            <a:r>
              <a:rPr kumimoji="0" lang="en-US" altLang="en-US" sz="1800" b="0" i="0" u="none" strike="noStrike" cap="none" normalizeH="0" baseline="0" dirty="0">
                <a:ln>
                  <a:noFill/>
                </a:ln>
                <a:solidFill>
                  <a:srgbClr val="000000"/>
                </a:solidFill>
                <a:effectLst/>
                <a:latin typeface="Aptos" panose="020B0004020202020204" pitchFamily="34" charset="0"/>
              </a:rPr>
              <a:t> (Temple), </a:t>
            </a:r>
            <a:r>
              <a:rPr kumimoji="0" lang="en-US" altLang="en-US" sz="1800" b="0" i="0" u="sng" strike="noStrike" cap="none" normalizeH="0" baseline="0" dirty="0">
                <a:ln>
                  <a:noFill/>
                </a:ln>
                <a:solidFill>
                  <a:srgbClr val="000000"/>
                </a:solidFill>
                <a:effectLst/>
                <a:latin typeface="Aptos" panose="020B0004020202020204" pitchFamily="34" charset="0"/>
              </a:rPr>
              <a:t>A. </a:t>
            </a:r>
            <a:r>
              <a:rPr kumimoji="0" lang="en-US" altLang="en-US" sz="1800" b="0" i="0" u="sng" strike="noStrike" cap="none" normalizeH="0" baseline="0" dirty="0" err="1">
                <a:ln>
                  <a:noFill/>
                </a:ln>
                <a:solidFill>
                  <a:srgbClr val="000000"/>
                </a:solidFill>
                <a:effectLst/>
                <a:latin typeface="Aptos" panose="020B0004020202020204" pitchFamily="34" charset="0"/>
              </a:rPr>
              <a:t>Camsonne</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a:t>
            </a:r>
            <a:r>
              <a:rPr kumimoji="0" lang="en-US" altLang="en-US" sz="1800" b="0" i="0" u="sng" strike="noStrike" cap="none" normalizeH="0" baseline="0" dirty="0">
                <a:ln>
                  <a:noFill/>
                </a:ln>
                <a:solidFill>
                  <a:srgbClr val="000000"/>
                </a:solidFill>
                <a:effectLst/>
                <a:latin typeface="Aptos" panose="020B0004020202020204" pitchFamily="34" charset="0"/>
              </a:rPr>
              <a:t>M. Jones</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and M. Paolone (NMS) [ </a:t>
            </a:r>
            <a:r>
              <a:rPr lang="en-US" altLang="en-US" sz="1800" dirty="0" err="1">
                <a:solidFill>
                  <a:srgbClr val="000000"/>
                </a:solidFill>
                <a:highlight>
                  <a:srgbClr val="00FF00"/>
                </a:highlight>
                <a:latin typeface="Aptos" panose="020B0004020202020204" pitchFamily="34" charset="0"/>
              </a:rPr>
              <a:t>finisned</a:t>
            </a:r>
            <a:r>
              <a:rPr kumimoji="0" lang="en-US" altLang="en-US" sz="1800" b="0" i="0" u="none" strike="noStrike" cap="none" normalizeH="0" baseline="0" dirty="0">
                <a:ln>
                  <a:noFill/>
                </a:ln>
                <a:solidFill>
                  <a:srgbClr val="000000"/>
                </a:solidFill>
                <a:effectLst/>
                <a:highlight>
                  <a:srgbClr val="00FF00"/>
                </a:highlight>
                <a:latin typeface="Aptos" panose="020B0004020202020204" pitchFamily="34" charset="0"/>
              </a:rPr>
              <a:t> </a:t>
            </a:r>
            <a:r>
              <a:rPr kumimoji="0" lang="en-US" altLang="en-US" sz="1800" b="0" i="0" u="none" strike="noStrike" cap="none" normalizeH="0" baseline="0" dirty="0">
                <a:ln>
                  <a:noFill/>
                </a:ln>
                <a:solidFill>
                  <a:srgbClr val="000000"/>
                </a:solidFill>
                <a:effectLst/>
                <a:latin typeface="Aptos" panose="020B00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E12-23-001</a:t>
            </a:r>
            <a:r>
              <a:rPr kumimoji="0" lang="en-US" altLang="en-US" sz="1800" b="0" i="0" u="none" strike="noStrike" cap="none" normalizeH="0" baseline="0" dirty="0">
                <a:ln>
                  <a:noFill/>
                </a:ln>
                <a:solidFill>
                  <a:srgbClr val="000000"/>
                </a:solidFill>
                <a:effectLst/>
                <a:latin typeface="Aptos" panose="020B0004020202020204" pitchFamily="34" charset="0"/>
              </a:rPr>
              <a:t>: VCS (Contact: N. </a:t>
            </a:r>
            <a:r>
              <a:rPr kumimoji="0" lang="en-US" altLang="en-US" sz="1800" b="0" i="0" u="none" strike="noStrike" cap="none" normalizeH="0" baseline="0" dirty="0" err="1">
                <a:ln>
                  <a:noFill/>
                </a:ln>
                <a:solidFill>
                  <a:srgbClr val="000000"/>
                </a:solidFill>
                <a:effectLst/>
                <a:latin typeface="Aptos" panose="020B0004020202020204" pitchFamily="34" charset="0"/>
              </a:rPr>
              <a:t>Sparveris</a:t>
            </a:r>
            <a:r>
              <a:rPr kumimoji="0" lang="en-US" altLang="en-US" sz="1800" b="0" i="0" u="none" strike="noStrike" cap="none" normalizeH="0" baseline="0" dirty="0">
                <a:ln>
                  <a:noFill/>
                </a:ln>
                <a:solidFill>
                  <a:srgbClr val="000000"/>
                </a:solidFill>
                <a:effectLst/>
                <a:latin typeface="Aptos" panose="020B0004020202020204" pitchFamily="34" charset="0"/>
              </a:rPr>
              <a:t> (Temple), H. </a:t>
            </a:r>
            <a:r>
              <a:rPr kumimoji="0" lang="en-US" altLang="en-US" sz="1800" b="0" i="0" u="none" strike="noStrike" cap="none" normalizeH="0" baseline="0" dirty="0" err="1">
                <a:ln>
                  <a:noFill/>
                </a:ln>
                <a:solidFill>
                  <a:srgbClr val="000000"/>
                </a:solidFill>
                <a:effectLst/>
                <a:latin typeface="Aptos" panose="020B0004020202020204" pitchFamily="34" charset="0"/>
              </a:rPr>
              <a:t>Atac</a:t>
            </a:r>
            <a:r>
              <a:rPr kumimoji="0" lang="en-US" altLang="en-US" sz="1800" b="0" i="0" u="none" strike="noStrike" cap="none" normalizeH="0" baseline="0" dirty="0">
                <a:ln>
                  <a:noFill/>
                </a:ln>
                <a:solidFill>
                  <a:srgbClr val="000000"/>
                </a:solidFill>
                <a:effectLst/>
                <a:latin typeface="Aptos" panose="020B0004020202020204" pitchFamily="34" charset="0"/>
              </a:rPr>
              <a:t> (Temple), </a:t>
            </a:r>
            <a:r>
              <a:rPr kumimoji="0" lang="en-US" altLang="en-US" sz="1800" b="0" i="0" u="sng" strike="noStrike" cap="none" normalizeH="0" baseline="0" dirty="0">
                <a:ln>
                  <a:noFill/>
                </a:ln>
                <a:solidFill>
                  <a:srgbClr val="000000"/>
                </a:solidFill>
                <a:effectLst/>
                <a:latin typeface="Aptos" panose="020B0004020202020204" pitchFamily="34" charset="0"/>
              </a:rPr>
              <a:t>A. </a:t>
            </a:r>
            <a:r>
              <a:rPr kumimoji="0" lang="en-US" altLang="en-US" sz="1800" b="0" i="0" u="sng" strike="noStrike" cap="none" normalizeH="0" baseline="0" dirty="0" err="1">
                <a:ln>
                  <a:noFill/>
                </a:ln>
                <a:solidFill>
                  <a:srgbClr val="000000"/>
                </a:solidFill>
                <a:effectLst/>
                <a:latin typeface="Aptos" panose="020B0004020202020204" pitchFamily="34" charset="0"/>
              </a:rPr>
              <a:t>Camsonne</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a:t>
            </a:r>
            <a:r>
              <a:rPr kumimoji="0" lang="en-US" altLang="en-US" sz="1800" b="0" i="0" u="sng" strike="noStrike" cap="none" normalizeH="0" baseline="0" dirty="0">
                <a:ln>
                  <a:noFill/>
                </a:ln>
                <a:solidFill>
                  <a:srgbClr val="000000"/>
                </a:solidFill>
                <a:effectLst/>
                <a:latin typeface="Aptos" panose="020B0004020202020204" pitchFamily="34" charset="0"/>
              </a:rPr>
              <a:t>M. Jones</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and M Paolone (NMS) [ </a:t>
            </a:r>
            <a:r>
              <a:rPr kumimoji="0" lang="en-US" altLang="en-US" sz="1800" b="0" i="0" u="none" strike="noStrike" cap="none" normalizeH="0" baseline="0" dirty="0">
                <a:ln>
                  <a:noFill/>
                </a:ln>
                <a:solidFill>
                  <a:srgbClr val="000000"/>
                </a:solidFill>
                <a:effectLst/>
                <a:highlight>
                  <a:srgbClr val="00FF00"/>
                </a:highlight>
                <a:latin typeface="Aptos" panose="020B0004020202020204" pitchFamily="34" charset="0"/>
              </a:rPr>
              <a:t>finished planned low energy run </a:t>
            </a:r>
            <a:r>
              <a:rPr kumimoji="0" lang="en-US" altLang="en-US" sz="1800" b="0" i="0" u="none" strike="noStrike" cap="none" normalizeH="0" baseline="0" dirty="0">
                <a:ln>
                  <a:noFill/>
                </a:ln>
                <a:solidFill>
                  <a:srgbClr val="000000"/>
                </a:solidFill>
                <a:effectLst/>
                <a:latin typeface="Aptos" panose="020B00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E12-24-001</a:t>
            </a:r>
            <a:r>
              <a:rPr kumimoji="0" lang="en-US" altLang="en-US" sz="1800" b="0" i="0" u="none" strike="noStrike" cap="none" normalizeH="0" baseline="0" dirty="0">
                <a:ln>
                  <a:noFill/>
                </a:ln>
                <a:solidFill>
                  <a:srgbClr val="000000"/>
                </a:solidFill>
                <a:effectLst/>
                <a:latin typeface="Aptos" panose="020B0004020202020204" pitchFamily="34" charset="0"/>
              </a:rPr>
              <a:t>: Nuclear-R SIDIS (Contact: </a:t>
            </a:r>
            <a:r>
              <a:rPr kumimoji="0" lang="en-US" altLang="en-US" sz="1800" b="0" i="0" u="sng" strike="noStrike" cap="none" normalizeH="0" baseline="0" dirty="0">
                <a:ln>
                  <a:noFill/>
                </a:ln>
                <a:solidFill>
                  <a:srgbClr val="000000"/>
                </a:solidFill>
                <a:effectLst/>
                <a:latin typeface="Aptos" panose="020B0004020202020204" pitchFamily="34" charset="0"/>
              </a:rPr>
              <a:t>D. Gaskell </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P. Bosted(W&amp;M), W. Brooks (Fed. ST. Maria), </a:t>
            </a:r>
            <a:r>
              <a:rPr kumimoji="0" lang="en-US" altLang="en-US" sz="1800" b="0" i="0" u="sng" strike="noStrike" cap="none" normalizeH="0" baseline="0" dirty="0">
                <a:ln>
                  <a:noFill/>
                </a:ln>
                <a:solidFill>
                  <a:srgbClr val="000000"/>
                </a:solidFill>
                <a:effectLst/>
                <a:latin typeface="Aptos" panose="020B0004020202020204" pitchFamily="34" charset="0"/>
              </a:rPr>
              <a:t>R. Ent</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E. Kinney(UC), and H. Mkrtchyan (Yerevan)) </a:t>
            </a:r>
            <a:r>
              <a:rPr kumimoji="0" lang="en-US" altLang="en-US" sz="1800" b="0" i="0" u="none" strike="noStrike" cap="none" normalizeH="0" baseline="0" dirty="0">
                <a:ln>
                  <a:noFill/>
                </a:ln>
                <a:effectLst/>
                <a:latin typeface="Aptos" panose="020B0004020202020204" pitchFamily="34" charset="0"/>
              </a:rPr>
              <a:t>[ </a:t>
            </a:r>
            <a:r>
              <a:rPr kumimoji="0" lang="en-US" altLang="en-US" sz="1800" b="0" i="0" u="none" strike="noStrike" cap="none" normalizeH="0" baseline="0" dirty="0">
                <a:ln>
                  <a:noFill/>
                </a:ln>
                <a:effectLst/>
                <a:highlight>
                  <a:srgbClr val="00FFFF"/>
                </a:highlight>
                <a:latin typeface="Aptos" panose="020B0004020202020204" pitchFamily="34" charset="0"/>
              </a:rPr>
              <a:t>underway</a:t>
            </a:r>
            <a:r>
              <a:rPr kumimoji="0" lang="en-US" altLang="en-US" sz="1800" b="0" i="0" u="none" strike="noStrike" cap="none" normalizeH="0" baseline="0" dirty="0">
                <a:ln>
                  <a:noFill/>
                </a:ln>
                <a:solidFill>
                  <a:srgbClr val="92D050"/>
                </a:solidFill>
                <a:effectLst/>
                <a:latin typeface="Aptos" panose="020B0004020202020204" pitchFamily="34" charset="0"/>
              </a:rPr>
              <a:t> </a:t>
            </a:r>
            <a:r>
              <a:rPr kumimoji="0" lang="en-US" altLang="en-US" sz="1800" b="0" i="0" u="none" strike="noStrike" cap="none" normalizeH="0" baseline="0" dirty="0">
                <a:ln>
                  <a:noFill/>
                </a:ln>
                <a:solidFill>
                  <a:srgbClr val="000000"/>
                </a:solidFill>
                <a:effectLst/>
                <a:latin typeface="Aptos" panose="020B00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E12-06-104</a:t>
            </a:r>
            <a:r>
              <a:rPr kumimoji="0" lang="en-US" altLang="en-US" sz="1800" b="0" i="0" u="none" strike="noStrike" cap="none" normalizeH="0" baseline="0" dirty="0">
                <a:ln>
                  <a:noFill/>
                </a:ln>
                <a:solidFill>
                  <a:srgbClr val="000000"/>
                </a:solidFill>
                <a:effectLst/>
                <a:latin typeface="Aptos" panose="020B0004020202020204" pitchFamily="34" charset="0"/>
              </a:rPr>
              <a:t>: Nucleon R SIDIS (Contact: </a:t>
            </a:r>
            <a:r>
              <a:rPr kumimoji="0" lang="en-US" altLang="en-US" sz="1800" b="0" i="0" u="sng" strike="noStrike" cap="none" normalizeH="0" baseline="0" dirty="0">
                <a:ln>
                  <a:noFill/>
                </a:ln>
                <a:solidFill>
                  <a:srgbClr val="000000"/>
                </a:solidFill>
                <a:effectLst/>
                <a:latin typeface="Aptos" panose="020B0004020202020204" pitchFamily="34" charset="0"/>
              </a:rPr>
              <a:t>R. Ent</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P. Bosted(W&amp;M), </a:t>
            </a:r>
            <a:r>
              <a:rPr kumimoji="0" lang="en-US" altLang="en-US" sz="1800" b="0" i="0" u="none" strike="noStrike" cap="none" normalizeH="0" baseline="0" dirty="0" err="1">
                <a:ln>
                  <a:noFill/>
                </a:ln>
                <a:solidFill>
                  <a:srgbClr val="000000"/>
                </a:solidFill>
                <a:effectLst/>
                <a:latin typeface="Aptos" panose="020B0004020202020204" pitchFamily="34" charset="0"/>
              </a:rPr>
              <a:t>E.Kinny</a:t>
            </a:r>
            <a:r>
              <a:rPr kumimoji="0" lang="en-US" altLang="en-US" sz="1800" b="0" i="0" u="none" strike="noStrike" cap="none" normalizeH="0" baseline="0" dirty="0">
                <a:ln>
                  <a:noFill/>
                </a:ln>
                <a:solidFill>
                  <a:srgbClr val="000000"/>
                </a:solidFill>
                <a:effectLst/>
                <a:latin typeface="Aptos" panose="020B0004020202020204" pitchFamily="34" charset="0"/>
              </a:rPr>
              <a:t>(UC) and H. Mkrtchyan(Yerevan)) [</a:t>
            </a:r>
            <a:r>
              <a:rPr kumimoji="0" lang="en-US" altLang="en-US" sz="1800" b="0" i="0" u="none" strike="noStrike" cap="none" normalizeH="0" baseline="0" dirty="0">
                <a:ln>
                  <a:noFill/>
                </a:ln>
                <a:solidFill>
                  <a:srgbClr val="000000"/>
                </a:solidFill>
                <a:effectLst/>
                <a:highlight>
                  <a:srgbClr val="00FFFF"/>
                </a:highlight>
                <a:latin typeface="Aptos" panose="020B0004020202020204" pitchFamily="34" charset="0"/>
              </a:rPr>
              <a:t>underway</a:t>
            </a:r>
            <a:r>
              <a:rPr kumimoji="0" lang="en-US" altLang="en-US" sz="1800" b="0" i="0" u="none" strike="noStrike" cap="none" normalizeH="0" baseline="0" dirty="0">
                <a:ln>
                  <a:noFill/>
                </a:ln>
                <a:solidFill>
                  <a:srgbClr val="000000"/>
                </a:solidFill>
                <a:effectLst/>
                <a:latin typeface="Aptos" panose="020B00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E12-06-107</a:t>
            </a:r>
            <a:r>
              <a:rPr kumimoji="0" lang="en-US" altLang="en-US" sz="1800" b="0" i="0" u="none" strike="noStrike" cap="none" normalizeH="0" baseline="0" dirty="0">
                <a:ln>
                  <a:noFill/>
                </a:ln>
                <a:solidFill>
                  <a:srgbClr val="000000"/>
                </a:solidFill>
                <a:effectLst/>
                <a:latin typeface="Aptos" panose="020B0004020202020204" pitchFamily="34" charset="0"/>
              </a:rPr>
              <a:t>: Color Transparency Search (Contact </a:t>
            </a:r>
            <a:r>
              <a:rPr kumimoji="0" lang="en-US" altLang="en-US" sz="1800" b="0" i="0" strike="noStrike" cap="none" normalizeH="0" baseline="0" dirty="0">
                <a:ln>
                  <a:noFill/>
                </a:ln>
                <a:solidFill>
                  <a:srgbClr val="000000"/>
                </a:solidFill>
                <a:effectLst/>
                <a:latin typeface="Aptos" panose="020B0004020202020204" pitchFamily="34" charset="0"/>
              </a:rPr>
              <a:t>H. Vance</a:t>
            </a:r>
            <a:r>
              <a:rPr kumimoji="0" lang="en-US" altLang="en-US" sz="1800" b="0" i="0" u="none" strike="noStrike" cap="none" normalizeH="0" baseline="0" dirty="0">
                <a:ln>
                  <a:noFill/>
                </a:ln>
                <a:solidFill>
                  <a:srgbClr val="000000"/>
                </a:solidFill>
                <a:effectLst/>
                <a:latin typeface="Aptos" panose="020B0004020202020204" pitchFamily="34" charset="0"/>
              </a:rPr>
              <a:t>(FIU/ODU/</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C. Gayoso(W&amp;M), and D. Dutta(MS)) [</a:t>
            </a:r>
            <a:r>
              <a:rPr kumimoji="0" lang="en-US" altLang="en-US" sz="1800" b="0" i="0" u="none" strike="noStrike" cap="none" normalizeH="0" baseline="0" dirty="0">
                <a:ln>
                  <a:noFill/>
                </a:ln>
                <a:solidFill>
                  <a:srgbClr val="000000"/>
                </a:solidFill>
                <a:effectLst/>
                <a:highlight>
                  <a:srgbClr val="FFFF00"/>
                </a:highlight>
                <a:latin typeface="Aptos" panose="020B0004020202020204" pitchFamily="34" charset="0"/>
              </a:rPr>
              <a:t>finale</a:t>
            </a:r>
            <a:r>
              <a:rPr kumimoji="0" lang="en-US" altLang="en-US" sz="1800" b="0" i="0" u="none" strike="noStrike" cap="none" normalizeH="0" baseline="0" dirty="0">
                <a:ln>
                  <a:noFill/>
                </a:ln>
                <a:solidFill>
                  <a:srgbClr val="000000"/>
                </a:solidFill>
                <a:effectLst/>
                <a:latin typeface="Aptos" panose="020B0004020202020204" pitchFamily="34" charset="0"/>
              </a:rPr>
              <a:t>]</a:t>
            </a:r>
            <a:endParaRPr kumimoji="0" lang="en-US" altLang="en-US" sz="1800" b="0" i="0" u="none" strike="noStrike" cap="none" normalizeH="0" baseline="0" dirty="0">
              <a:ln>
                <a:noFill/>
              </a:ln>
              <a:solidFill>
                <a:srgbClr val="21212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1"/>
                </a:solidFill>
                <a:effectLst/>
                <a:latin typeface="Aptos" panose="020B0004020202020204" pitchFamily="34" charset="0"/>
              </a:rPr>
              <a:t>Hall D</a:t>
            </a:r>
            <a:endParaRPr kumimoji="0" lang="en-US" altLang="en-US" sz="1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E12-25-005</a:t>
            </a:r>
            <a:r>
              <a:rPr kumimoji="0" lang="en-US" altLang="en-US" sz="1800" b="0" i="0" u="none" strike="noStrike" cap="none" normalizeH="0" baseline="0" dirty="0">
                <a:ln>
                  <a:noFill/>
                </a:ln>
                <a:solidFill>
                  <a:srgbClr val="000000"/>
                </a:solidFill>
                <a:effectLst/>
                <a:latin typeface="Aptos" panose="020B0004020202020204" pitchFamily="34" charset="0"/>
              </a:rPr>
              <a:t>: </a:t>
            </a:r>
            <a:r>
              <a:rPr kumimoji="0" lang="en-US" altLang="en-US" sz="1800" b="0" i="0" u="none" strike="noStrike" cap="none" normalizeH="0" baseline="0" dirty="0" err="1">
                <a:ln>
                  <a:noFill/>
                </a:ln>
                <a:solidFill>
                  <a:srgbClr val="000000"/>
                </a:solidFill>
                <a:effectLst/>
                <a:latin typeface="Aptos" panose="020B0004020202020204" pitchFamily="34" charset="0"/>
              </a:rPr>
              <a:t>GlueX</a:t>
            </a:r>
            <a:r>
              <a:rPr kumimoji="0" lang="en-US" altLang="en-US" sz="1800" b="0" i="0" u="none" strike="noStrike" cap="none" normalizeH="0" baseline="0" dirty="0">
                <a:ln>
                  <a:noFill/>
                </a:ln>
                <a:solidFill>
                  <a:srgbClr val="000000"/>
                </a:solidFill>
                <a:effectLst/>
                <a:latin typeface="Aptos" panose="020B0004020202020204" pitchFamily="34" charset="0"/>
              </a:rPr>
              <a:t> with a 1-4 GeV Photon Beam ( contact: </a:t>
            </a:r>
            <a:r>
              <a:rPr kumimoji="0" lang="en-US" altLang="en-US" sz="1800" b="0" i="0" u="sng" strike="noStrike" cap="none" normalizeH="0" baseline="0" dirty="0">
                <a:ln>
                  <a:noFill/>
                </a:ln>
                <a:solidFill>
                  <a:srgbClr val="000000"/>
                </a:solidFill>
                <a:effectLst/>
                <a:latin typeface="Aptos" panose="020B0004020202020204" pitchFamily="34" charset="0"/>
              </a:rPr>
              <a:t>M. Dalton</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&amp; F. Afzal (</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V. Crude (FSU), P. </a:t>
            </a:r>
            <a:r>
              <a:rPr kumimoji="0" lang="en-US" altLang="en-US" sz="1800" b="0" i="0" u="none" strike="noStrike" cap="none" normalizeH="0" baseline="0" dirty="0" err="1">
                <a:ln>
                  <a:noFill/>
                </a:ln>
                <a:solidFill>
                  <a:srgbClr val="000000"/>
                </a:solidFill>
                <a:effectLst/>
                <a:latin typeface="Aptos" panose="020B0004020202020204" pitchFamily="34" charset="0"/>
              </a:rPr>
              <a:t>Hurck</a:t>
            </a:r>
            <a:r>
              <a:rPr kumimoji="0" lang="en-US" altLang="en-US" sz="1800" b="0" i="0" u="none" strike="noStrike" cap="none" normalizeH="0" baseline="0" dirty="0">
                <a:ln>
                  <a:noFill/>
                </a:ln>
                <a:solidFill>
                  <a:srgbClr val="000000"/>
                </a:solidFill>
                <a:effectLst/>
                <a:latin typeface="Aptos" panose="020B0004020202020204" pitchFamily="34" charset="0"/>
              </a:rPr>
              <a:t> (UB), I. </a:t>
            </a:r>
            <a:r>
              <a:rPr kumimoji="0" lang="en-US" altLang="en-US" sz="1800" b="0" i="0" u="none" strike="noStrike" cap="none" normalizeH="0" baseline="0" dirty="0" err="1">
                <a:ln>
                  <a:noFill/>
                </a:ln>
                <a:solidFill>
                  <a:srgbClr val="000000"/>
                </a:solidFill>
                <a:effectLst/>
                <a:latin typeface="Aptos" panose="020B0004020202020204" pitchFamily="34" charset="0"/>
              </a:rPr>
              <a:t>Jeagle</a:t>
            </a:r>
            <a:r>
              <a:rPr kumimoji="0" lang="en-US" altLang="en-US" sz="1800" b="0" i="0" u="none" strike="noStrike" cap="none" normalizeH="0" baseline="0" dirty="0">
                <a:ln>
                  <a:noFill/>
                </a:ln>
                <a:solidFill>
                  <a:srgbClr val="000000"/>
                </a:solidFill>
                <a:effectLst/>
                <a:latin typeface="Aptos" panose="020B0004020202020204" pitchFamily="34" charset="0"/>
              </a:rPr>
              <a:t> (ODU), and A. Thiel (UG) ) [ </a:t>
            </a:r>
            <a:r>
              <a:rPr kumimoji="0" lang="en-US" altLang="en-US" sz="1800" b="0" i="0" u="none" strike="noStrike" cap="none" normalizeH="0" baseline="0" dirty="0">
                <a:ln>
                  <a:noFill/>
                </a:ln>
                <a:effectLst/>
                <a:highlight>
                  <a:srgbClr val="00FF00"/>
                </a:highlight>
                <a:latin typeface="Aptos" panose="020B0004020202020204" pitchFamily="34" charset="0"/>
              </a:rPr>
              <a:t>partially</a:t>
            </a:r>
            <a:r>
              <a:rPr lang="en-US" altLang="en-US" sz="1800" dirty="0">
                <a:highlight>
                  <a:srgbClr val="00FF00"/>
                </a:highlight>
                <a:latin typeface="Aptos" panose="020B0004020202020204" pitchFamily="34" charset="0"/>
              </a:rPr>
              <a:t> completed, with plan to finish next year</a:t>
            </a:r>
            <a:r>
              <a:rPr lang="en-US" altLang="en-US" sz="1800" dirty="0">
                <a:solidFill>
                  <a:srgbClr val="000000"/>
                </a:solidFill>
                <a:highlight>
                  <a:srgbClr val="00FF00"/>
                </a:highlight>
                <a:latin typeface="Aptos" panose="020B0004020202020204" pitchFamily="34" charset="0"/>
              </a:rPr>
              <a:t> </a:t>
            </a:r>
            <a:r>
              <a:rPr lang="en-US" altLang="en-US" sz="1800" dirty="0">
                <a:solidFill>
                  <a:srgbClr val="000000"/>
                </a:solidFill>
                <a:latin typeface="Aptos" panose="020B0004020202020204" pitchFamily="34" charset="0"/>
              </a:rPr>
              <a:t>]</a:t>
            </a:r>
            <a:endParaRPr kumimoji="0" lang="en-US" altLang="en-US" sz="1800" b="0" i="0" u="none" strike="noStrike" cap="none" normalizeH="0" baseline="0" dirty="0">
              <a:ln>
                <a:noFill/>
              </a:ln>
              <a:solidFill>
                <a:srgbClr val="000000"/>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sng" strike="noStrike" cap="none" normalizeH="0" baseline="0" dirty="0">
                <a:ln>
                  <a:noFill/>
                </a:ln>
                <a:solidFill>
                  <a:srgbClr val="000000"/>
                </a:solidFill>
                <a:effectLst/>
                <a:latin typeface="Aptos" panose="020B0004020202020204" pitchFamily="34" charset="0"/>
              </a:rPr>
              <a:t>E12-12-002</a:t>
            </a:r>
            <a:r>
              <a:rPr kumimoji="0" lang="en-US" altLang="en-US" sz="1800" b="0" i="0" u="sng" strike="noStrike" cap="none" normalizeH="0" baseline="0" dirty="0">
                <a:ln>
                  <a:noFill/>
                </a:ln>
                <a:solidFill>
                  <a:srgbClr val="000000"/>
                </a:solidFill>
                <a:effectLst/>
                <a:latin typeface="Aptos" panose="020B0004020202020204" pitchFamily="34" charset="0"/>
              </a:rPr>
              <a:t>: </a:t>
            </a:r>
            <a:r>
              <a:rPr kumimoji="0" lang="en-US" altLang="en-US" sz="1800" b="0" i="0" u="sng" strike="noStrike" cap="none" normalizeH="0" baseline="0" dirty="0" err="1">
                <a:ln>
                  <a:noFill/>
                </a:ln>
                <a:solidFill>
                  <a:srgbClr val="000000"/>
                </a:solidFill>
                <a:effectLst/>
                <a:latin typeface="Aptos" panose="020B0004020202020204" pitchFamily="34" charset="0"/>
              </a:rPr>
              <a:t>GlueX</a:t>
            </a:r>
            <a:r>
              <a:rPr kumimoji="0" lang="en-US" altLang="en-US" sz="1800" b="0" i="0" u="sng" strike="noStrike" cap="none" normalizeH="0" baseline="0" dirty="0">
                <a:ln>
                  <a:noFill/>
                </a:ln>
                <a:solidFill>
                  <a:srgbClr val="000000"/>
                </a:solidFill>
                <a:effectLst/>
                <a:latin typeface="Aptos" panose="020B0004020202020204" pitchFamily="34" charset="0"/>
              </a:rPr>
              <a:t>-II (Contact: C. Meyer (CMU) and M. Shepherd (IU)) [ </a:t>
            </a:r>
            <a:r>
              <a:rPr kumimoji="0" lang="en-US" altLang="en-US" sz="1800" b="0" i="0" u="sng" strike="noStrike" cap="none" normalizeH="0" baseline="0" dirty="0">
                <a:ln>
                  <a:noFill/>
                </a:ln>
                <a:solidFill>
                  <a:srgbClr val="000000"/>
                </a:solidFill>
                <a:effectLst/>
                <a:highlight>
                  <a:srgbClr val="FF0000"/>
                </a:highlight>
                <a:latin typeface="Aptos" panose="020B0004020202020204" pitchFamily="34" charset="0"/>
              </a:rPr>
              <a:t>waiting for magnet repair </a:t>
            </a:r>
            <a:r>
              <a:rPr kumimoji="0" lang="en-US" altLang="en-US" sz="1800" b="0" i="0" u="sng" strike="noStrike" cap="none" normalizeH="0" baseline="0" dirty="0">
                <a:ln>
                  <a:noFill/>
                </a:ln>
                <a:solidFill>
                  <a:srgbClr val="000000"/>
                </a:solidFill>
                <a:effectLst/>
                <a:latin typeface="Aptos" panose="020B00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E12-12-002A</a:t>
            </a:r>
            <a:r>
              <a:rPr kumimoji="0" lang="en-US" altLang="en-US" sz="1800" b="0" i="0" u="none" strike="noStrike" cap="none" normalizeH="0" baseline="0" dirty="0">
                <a:ln>
                  <a:noFill/>
                </a:ln>
                <a:solidFill>
                  <a:srgbClr val="000000"/>
                </a:solidFill>
                <a:effectLst/>
                <a:latin typeface="Aptos" panose="020B0004020202020204" pitchFamily="34" charset="0"/>
              </a:rPr>
              <a:t>:  Jefferson Lab Eta Factor (JEF) (Contact: L. Gan (UNCW) &amp; Z. Papandreou, </a:t>
            </a:r>
            <a:r>
              <a:rPr kumimoji="0" lang="en-US" altLang="en-US" sz="1800" b="0" i="0" u="sng" strike="noStrike" cap="none" normalizeH="0" baseline="0" dirty="0">
                <a:ln>
                  <a:noFill/>
                </a:ln>
                <a:solidFill>
                  <a:srgbClr val="000000"/>
                </a:solidFill>
                <a:effectLst/>
                <a:latin typeface="Aptos" panose="020B0004020202020204" pitchFamily="34" charset="0"/>
              </a:rPr>
              <a:t>A. Somov</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and </a:t>
            </a:r>
            <a:r>
              <a:rPr kumimoji="0" lang="en-US" altLang="en-US" sz="1800" b="0" i="0" u="sng" strike="noStrike" cap="none" normalizeH="0" baseline="0" dirty="0">
                <a:ln>
                  <a:noFill/>
                </a:ln>
                <a:solidFill>
                  <a:srgbClr val="000000"/>
                </a:solidFill>
                <a:effectLst/>
                <a:latin typeface="Aptos" panose="020B0004020202020204" pitchFamily="34" charset="0"/>
              </a:rPr>
              <a:t>S. Tayler</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 </a:t>
            </a:r>
            <a:r>
              <a:rPr kumimoji="0" lang="en-US" altLang="en-US" sz="1800" b="0" i="0" u="none" strike="noStrike" cap="none" normalizeH="0" baseline="0" dirty="0">
                <a:ln>
                  <a:noFill/>
                </a:ln>
                <a:solidFill>
                  <a:srgbClr val="000000"/>
                </a:solidFill>
                <a:effectLst/>
                <a:highlight>
                  <a:srgbClr val="FF0000"/>
                </a:highlight>
                <a:latin typeface="Aptos" panose="020B0004020202020204" pitchFamily="34" charset="0"/>
              </a:rPr>
              <a:t>waiting for magnet repair </a:t>
            </a:r>
            <a:r>
              <a:rPr kumimoji="0" lang="en-US" altLang="en-US" sz="1800" b="0" i="0" u="none" strike="noStrike" cap="none" normalizeH="0" baseline="0" dirty="0">
                <a:ln>
                  <a:noFill/>
                </a:ln>
                <a:solidFill>
                  <a:srgbClr val="000000"/>
                </a:solidFill>
                <a:effectLst/>
                <a:latin typeface="Aptos" panose="020B0004020202020204" pitchFamily="34" charset="0"/>
              </a:rPr>
              <a:t>]</a:t>
            </a:r>
            <a:endParaRPr kumimoji="0" lang="en-US" altLang="en-US" sz="1800" b="0" i="0" u="none" strike="noStrike" cap="none" normalizeH="0" baseline="0" dirty="0">
              <a:ln>
                <a:noFill/>
              </a:ln>
              <a:solidFill>
                <a:srgbClr val="21212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626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28AC6-EF70-7BF9-D07B-979ED1A1665A}"/>
              </a:ext>
            </a:extLst>
          </p:cNvPr>
          <p:cNvSpPr>
            <a:spLocks noGrp="1"/>
          </p:cNvSpPr>
          <p:nvPr>
            <p:ph type="title"/>
          </p:nvPr>
        </p:nvSpPr>
        <p:spPr/>
        <p:txBody>
          <a:bodyPr/>
          <a:lstStyle/>
          <a:p>
            <a:r>
              <a:rPr lang="en-US" dirty="0"/>
              <a:t>Plan for FY27 Being Finalized</a:t>
            </a:r>
          </a:p>
        </p:txBody>
      </p:sp>
      <p:sp>
        <p:nvSpPr>
          <p:cNvPr id="4" name="Text Placeholder 3">
            <a:extLst>
              <a:ext uri="{FF2B5EF4-FFF2-40B4-BE49-F238E27FC236}">
                <a16:creationId xmlns:a16="http://schemas.microsoft.com/office/drawing/2014/main" id="{0C3BEA13-C4CA-8CE9-D502-CE4808CBF2A4}"/>
              </a:ext>
            </a:extLst>
          </p:cNvPr>
          <p:cNvSpPr>
            <a:spLocks noGrp="1"/>
          </p:cNvSpPr>
          <p:nvPr>
            <p:ph type="body" idx="1"/>
          </p:nvPr>
        </p:nvSpPr>
        <p:spPr>
          <a:xfrm>
            <a:off x="339534" y="297576"/>
            <a:ext cx="10168038" cy="821190"/>
          </a:xfrm>
        </p:spPr>
        <p:txBody>
          <a:bodyPr/>
          <a:lstStyle/>
          <a:p>
            <a:r>
              <a:rPr lang="en-US" dirty="0"/>
              <a:t>But again, are planning for multiple beam energies </a:t>
            </a:r>
          </a:p>
        </p:txBody>
      </p:sp>
      <p:sp>
        <p:nvSpPr>
          <p:cNvPr id="5" name="Content Placeholder 4">
            <a:extLst>
              <a:ext uri="{FF2B5EF4-FFF2-40B4-BE49-F238E27FC236}">
                <a16:creationId xmlns:a16="http://schemas.microsoft.com/office/drawing/2014/main" id="{F334A080-C9D9-D2D6-9229-3DD346589CC7}"/>
              </a:ext>
            </a:extLst>
          </p:cNvPr>
          <p:cNvSpPr>
            <a:spLocks noGrp="1"/>
          </p:cNvSpPr>
          <p:nvPr>
            <p:ph sz="half" idx="2"/>
          </p:nvPr>
        </p:nvSpPr>
        <p:spPr>
          <a:xfrm>
            <a:off x="347562" y="1293868"/>
            <a:ext cx="12213406" cy="3373229"/>
          </a:xfrm>
        </p:spPr>
        <p:txBody>
          <a:bodyPr/>
          <a:lstStyle/>
          <a:p>
            <a:r>
              <a:rPr lang="en-US" b="1" i="1" dirty="0"/>
              <a:t>Tentative</a:t>
            </a:r>
            <a:r>
              <a:rPr lang="en-US" dirty="0"/>
              <a:t> Physics starting on Jan. 25 and running until August 22</a:t>
            </a:r>
            <a:r>
              <a:rPr lang="en-US" baseline="30000" dirty="0"/>
              <a:t>nd</a:t>
            </a:r>
            <a:r>
              <a:rPr lang="en-US" dirty="0"/>
              <a:t>.  </a:t>
            </a:r>
          </a:p>
          <a:p>
            <a:pPr lvl="1"/>
            <a:r>
              <a:rPr lang="en-US" dirty="0"/>
              <a:t>2 weeks of restoration starting Jan. 11</a:t>
            </a:r>
            <a:r>
              <a:rPr lang="en-US" baseline="30000" dirty="0"/>
              <a:t>th</a:t>
            </a:r>
            <a:r>
              <a:rPr lang="en-US" dirty="0"/>
              <a:t> and then 30 weeks of physics ( optimistic )</a:t>
            </a:r>
          </a:p>
          <a:p>
            <a:r>
              <a:rPr lang="en-US" dirty="0"/>
              <a:t>500 MeV/Linac</a:t>
            </a:r>
          </a:p>
          <a:p>
            <a:pPr lvl="1"/>
            <a:r>
              <a:rPr lang="en-US" dirty="0"/>
              <a:t>normal asymmetry Hall C experiment E12-24-007</a:t>
            </a:r>
          </a:p>
          <a:p>
            <a:pPr lvl="1"/>
            <a:r>
              <a:rPr lang="en-US" dirty="0"/>
              <a:t>Likely continue X17 experiment ( considered NPS but would be a short run for a lot of effort )</a:t>
            </a:r>
          </a:p>
          <a:p>
            <a:r>
              <a:rPr lang="en-US" dirty="0"/>
              <a:t>550 MeV/Linac ( this is a perturbative change of machine energy ~2 days )</a:t>
            </a:r>
          </a:p>
          <a:p>
            <a:pPr lvl="1"/>
            <a:r>
              <a:rPr lang="en-US" dirty="0"/>
              <a:t>LT separation measurements in Hall C &amp; finish low energy </a:t>
            </a:r>
            <a:r>
              <a:rPr lang="en-US" dirty="0" err="1"/>
              <a:t>GlueX</a:t>
            </a:r>
            <a:endParaRPr lang="en-US" dirty="0"/>
          </a:p>
          <a:p>
            <a:pPr lvl="1"/>
            <a:r>
              <a:rPr lang="en-US" dirty="0"/>
              <a:t>Start installation of cryo-target to be ready for full energy run   </a:t>
            </a:r>
          </a:p>
          <a:p>
            <a:r>
              <a:rPr lang="en-US" dirty="0"/>
              <a:t>1060 MeV/Linac ( scaling the machine from 550 to 1060 likely takes ~2 weeks)</a:t>
            </a:r>
          </a:p>
          <a:p>
            <a:pPr lvl="1"/>
            <a:r>
              <a:rPr lang="en-US" dirty="0"/>
              <a:t>Hall B RG-K &amp; RG-E</a:t>
            </a:r>
          </a:p>
          <a:p>
            <a:pPr lvl="1"/>
            <a:r>
              <a:rPr lang="en-US" dirty="0"/>
              <a:t>Hall C a series of cryo-target experiments ( Kaon LT, D-Term, U-Channel, R-DIS, and VCS)</a:t>
            </a:r>
          </a:p>
          <a:p>
            <a:pPr lvl="1"/>
            <a:r>
              <a:rPr lang="en-US" dirty="0"/>
              <a:t>Hall D </a:t>
            </a:r>
            <a:r>
              <a:rPr lang="en-US" dirty="0" err="1"/>
              <a:t>GlueX</a:t>
            </a:r>
            <a:r>
              <a:rPr lang="en-US" dirty="0"/>
              <a:t>-III with the likely addition of the 2</a:t>
            </a:r>
            <a:r>
              <a:rPr lang="en-US" baseline="30000" dirty="0"/>
              <a:t>nd</a:t>
            </a:r>
            <a:r>
              <a:rPr lang="en-US" dirty="0"/>
              <a:t> generation Eta Factory experiment ( JEF-II )</a:t>
            </a:r>
          </a:p>
          <a:p>
            <a:pPr lvl="1"/>
            <a:r>
              <a:rPr lang="en-US" dirty="0"/>
              <a:t>Building into the schedule Hall A running MOLLER starting July 10</a:t>
            </a:r>
            <a:r>
              <a:rPr lang="en-US" baseline="30000" dirty="0"/>
              <a:t>th</a:t>
            </a:r>
            <a:r>
              <a:rPr lang="en-US" dirty="0"/>
              <a:t> </a:t>
            </a:r>
          </a:p>
        </p:txBody>
      </p:sp>
      <p:sp>
        <p:nvSpPr>
          <p:cNvPr id="7" name="Content Placeholder 6">
            <a:extLst>
              <a:ext uri="{FF2B5EF4-FFF2-40B4-BE49-F238E27FC236}">
                <a16:creationId xmlns:a16="http://schemas.microsoft.com/office/drawing/2014/main" id="{266D50F4-35F3-9BDE-E47F-A8E962A517E4}"/>
              </a:ext>
            </a:extLst>
          </p:cNvPr>
          <p:cNvSpPr>
            <a:spLocks noGrp="1"/>
          </p:cNvSpPr>
          <p:nvPr>
            <p:ph sz="quarter" idx="4"/>
          </p:nvPr>
        </p:nvSpPr>
        <p:spPr>
          <a:xfrm>
            <a:off x="9177201" y="7024248"/>
            <a:ext cx="5533375" cy="3373229"/>
          </a:xfrm>
        </p:spPr>
        <p:txBody>
          <a:bodyPr/>
          <a:lstStyle/>
          <a:p>
            <a:endParaRPr lang="en-US" dirty="0"/>
          </a:p>
        </p:txBody>
      </p:sp>
    </p:spTree>
    <p:extLst>
      <p:ext uri="{BB962C8B-B14F-4D97-AF65-F5344CB8AC3E}">
        <p14:creationId xmlns:p14="http://schemas.microsoft.com/office/powerpoint/2010/main" val="229312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CEEA-D122-F77D-EE6A-8AF721F36270}"/>
              </a:ext>
            </a:extLst>
          </p:cNvPr>
          <p:cNvSpPr>
            <a:spLocks noGrp="1"/>
          </p:cNvSpPr>
          <p:nvPr>
            <p:ph type="title"/>
          </p:nvPr>
        </p:nvSpPr>
        <p:spPr/>
        <p:txBody>
          <a:bodyPr/>
          <a:lstStyle/>
          <a:p>
            <a:r>
              <a:rPr lang="en-US"/>
              <a:t>Overview of the Science program of the next 5 years:</a:t>
            </a:r>
          </a:p>
        </p:txBody>
      </p:sp>
      <p:sp>
        <p:nvSpPr>
          <p:cNvPr id="6" name="TextBox 5">
            <a:extLst>
              <a:ext uri="{FF2B5EF4-FFF2-40B4-BE49-F238E27FC236}">
                <a16:creationId xmlns:a16="http://schemas.microsoft.com/office/drawing/2014/main" id="{83926F01-806B-F7E6-3EBC-8CAF3ED5F7D3}"/>
              </a:ext>
            </a:extLst>
          </p:cNvPr>
          <p:cNvSpPr txBox="1"/>
          <p:nvPr/>
        </p:nvSpPr>
        <p:spPr>
          <a:xfrm>
            <a:off x="442539" y="862143"/>
            <a:ext cx="11306922" cy="4745915"/>
          </a:xfrm>
          <a:prstGeom prst="rect">
            <a:avLst/>
          </a:prstGeom>
          <a:noFill/>
        </p:spPr>
        <p:txBody>
          <a:bodyPr wrap="square" lIns="91440" tIns="45720" rIns="91440" bIns="45720" rtlCol="0" anchor="t">
            <a:spAutoFit/>
          </a:bodyPr>
          <a:lstStyle/>
          <a:p>
            <a:pPr marL="285750" indent="-285750" algn="l">
              <a:lnSpc>
                <a:spcPct val="90000"/>
              </a:lnSpc>
              <a:buFont typeface="Arial" panose="020B0604020202020204" pitchFamily="34" charset="0"/>
              <a:buChar char="•"/>
            </a:pPr>
            <a:r>
              <a:rPr lang="en-US" sz="2800" dirty="0"/>
              <a:t>Run the Hall A MOLLER Experiment and start the transition to the next large-scale experiment.</a:t>
            </a:r>
          </a:p>
          <a:p>
            <a:pPr marL="285750" indent="-285750" algn="l">
              <a:lnSpc>
                <a:spcPct val="90000"/>
              </a:lnSpc>
              <a:buFont typeface="Arial" panose="020B0604020202020204" pitchFamily="34" charset="0"/>
              <a:buChar char="•"/>
            </a:pPr>
            <a:endParaRPr lang="en-US" sz="2800" dirty="0"/>
          </a:p>
          <a:p>
            <a:pPr marL="285750" indent="-285750" algn="l">
              <a:lnSpc>
                <a:spcPct val="90000"/>
              </a:lnSpc>
              <a:buFont typeface="Arial" panose="020B0604020202020204" pitchFamily="34" charset="0"/>
              <a:buChar char="•"/>
            </a:pPr>
            <a:r>
              <a:rPr lang="en-US" sz="2800" dirty="0"/>
              <a:t>Hall B will complete a number of high impact run group experiments (see next slide) with a goal of starting the transversely polarized target SIDIS program around the end of this decade.</a:t>
            </a:r>
          </a:p>
          <a:p>
            <a:pPr marL="285750" indent="-285750" algn="l">
              <a:lnSpc>
                <a:spcPct val="90000"/>
              </a:lnSpc>
              <a:buFont typeface="Arial" panose="020B0604020202020204" pitchFamily="34" charset="0"/>
              <a:buChar char="•"/>
            </a:pPr>
            <a:endParaRPr lang="en-US" sz="2800" dirty="0"/>
          </a:p>
          <a:p>
            <a:pPr marL="285750" indent="-285750" algn="l">
              <a:lnSpc>
                <a:spcPct val="90000"/>
              </a:lnSpc>
              <a:buFont typeface="Arial" panose="020B0604020202020204" pitchFamily="34" charset="0"/>
              <a:buChar char="•"/>
            </a:pPr>
            <a:r>
              <a:rPr lang="en-US" sz="2800" dirty="0"/>
              <a:t>Hall C will install and run the </a:t>
            </a:r>
            <a:r>
              <a:rPr lang="en-US" sz="2800" dirty="0" err="1"/>
              <a:t>Hypernuclear</a:t>
            </a:r>
            <a:r>
              <a:rPr lang="en-US" sz="2800" dirty="0"/>
              <a:t> experiments and once that is complete start the Tensor polarized deuteron experiments.</a:t>
            </a:r>
          </a:p>
          <a:p>
            <a:pPr marL="285750" indent="-285750" algn="l">
              <a:lnSpc>
                <a:spcPct val="90000"/>
              </a:lnSpc>
              <a:buFont typeface="Arial" panose="020B0604020202020204" pitchFamily="34" charset="0"/>
              <a:buChar char="•"/>
            </a:pPr>
            <a:endParaRPr lang="en-US" sz="2800" dirty="0"/>
          </a:p>
          <a:p>
            <a:pPr marL="285750" indent="-285750" algn="l">
              <a:lnSpc>
                <a:spcPct val="90000"/>
              </a:lnSpc>
              <a:buFont typeface="Arial" panose="020B0604020202020204" pitchFamily="34" charset="0"/>
              <a:buChar char="•"/>
            </a:pPr>
            <a:r>
              <a:rPr lang="en-US" sz="2800" dirty="0"/>
              <a:t>Hall D will run the </a:t>
            </a:r>
            <a:r>
              <a:rPr lang="en-US" sz="2800" dirty="0" err="1"/>
              <a:t>GlueX</a:t>
            </a:r>
            <a:r>
              <a:rPr lang="en-US" sz="2800" dirty="0"/>
              <a:t>-III &amp; the 2</a:t>
            </a:r>
            <a:r>
              <a:rPr lang="en-US" sz="2800" baseline="30000" dirty="0"/>
              <a:t>nd</a:t>
            </a:r>
            <a:r>
              <a:rPr lang="en-US" sz="2800" dirty="0"/>
              <a:t> generation real photon SRC experiments and then install &amp; run the K-Long experiment.   </a:t>
            </a:r>
          </a:p>
        </p:txBody>
      </p:sp>
    </p:spTree>
    <p:extLst>
      <p:ext uri="{BB962C8B-B14F-4D97-AF65-F5344CB8AC3E}">
        <p14:creationId xmlns:p14="http://schemas.microsoft.com/office/powerpoint/2010/main" val="259915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C3B80-72A7-DA51-E13E-CAFC3172B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4" y="0"/>
            <a:ext cx="12192000" cy="6858000"/>
          </a:xfrm>
          <a:prstGeom prst="rect">
            <a:avLst/>
          </a:prstGeom>
        </p:spPr>
      </p:pic>
    </p:spTree>
    <p:extLst>
      <p:ext uri="{BB962C8B-B14F-4D97-AF65-F5344CB8AC3E}">
        <p14:creationId xmlns:p14="http://schemas.microsoft.com/office/powerpoint/2010/main" val="173569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CEEA-D122-F77D-EE6A-8AF721F36270}"/>
              </a:ext>
            </a:extLst>
          </p:cNvPr>
          <p:cNvSpPr>
            <a:spLocks noGrp="1"/>
          </p:cNvSpPr>
          <p:nvPr>
            <p:ph type="title"/>
          </p:nvPr>
        </p:nvSpPr>
        <p:spPr/>
        <p:txBody>
          <a:bodyPr/>
          <a:lstStyle/>
          <a:p>
            <a:r>
              <a:rPr lang="en-US"/>
              <a:t>Five year look ahead</a:t>
            </a:r>
          </a:p>
        </p:txBody>
      </p:sp>
      <p:pic>
        <p:nvPicPr>
          <p:cNvPr id="5" name="Picture 4">
            <a:extLst>
              <a:ext uri="{FF2B5EF4-FFF2-40B4-BE49-F238E27FC236}">
                <a16:creationId xmlns:a16="http://schemas.microsoft.com/office/drawing/2014/main" id="{212009A6-5D63-B2E2-44DE-0506A45BFE34}"/>
              </a:ext>
            </a:extLst>
          </p:cNvPr>
          <p:cNvPicPr>
            <a:picLocks noChangeAspect="1"/>
          </p:cNvPicPr>
          <p:nvPr/>
        </p:nvPicPr>
        <p:blipFill>
          <a:blip r:embed="rId2"/>
          <a:stretch>
            <a:fillRect/>
          </a:stretch>
        </p:blipFill>
        <p:spPr>
          <a:xfrm>
            <a:off x="341097" y="-5817"/>
            <a:ext cx="11521440" cy="6863816"/>
          </a:xfrm>
          <a:prstGeom prst="rect">
            <a:avLst/>
          </a:prstGeom>
        </p:spPr>
      </p:pic>
      <p:sp>
        <p:nvSpPr>
          <p:cNvPr id="4" name="Rectangle 3">
            <a:extLst>
              <a:ext uri="{FF2B5EF4-FFF2-40B4-BE49-F238E27FC236}">
                <a16:creationId xmlns:a16="http://schemas.microsoft.com/office/drawing/2014/main" id="{691D3278-C7F8-A799-F30E-F8B14F4BC186}"/>
              </a:ext>
            </a:extLst>
          </p:cNvPr>
          <p:cNvSpPr/>
          <p:nvPr/>
        </p:nvSpPr>
        <p:spPr>
          <a:xfrm>
            <a:off x="5816009" y="1362692"/>
            <a:ext cx="159489" cy="180753"/>
          </a:xfrm>
          <a:prstGeom prst="rect">
            <a:avLst/>
          </a:prstGeom>
          <a:solidFill>
            <a:srgbClr val="FF1F21"/>
          </a:solidFill>
          <a:ln>
            <a:solidFill>
              <a:schemeClr val="accent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6" name="Rectangle 5">
            <a:extLst>
              <a:ext uri="{FF2B5EF4-FFF2-40B4-BE49-F238E27FC236}">
                <a16:creationId xmlns:a16="http://schemas.microsoft.com/office/drawing/2014/main" id="{8155CD7F-F075-EF22-B8A1-CF4DF3429E50}"/>
              </a:ext>
            </a:extLst>
          </p:cNvPr>
          <p:cNvSpPr/>
          <p:nvPr/>
        </p:nvSpPr>
        <p:spPr>
          <a:xfrm>
            <a:off x="5721178" y="1531088"/>
            <a:ext cx="254320" cy="223571"/>
          </a:xfrm>
          <a:prstGeom prst="rect">
            <a:avLst/>
          </a:prstGeom>
          <a:solidFill>
            <a:srgbClr val="E3E3E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7" name="TextBox 6">
            <a:extLst>
              <a:ext uri="{FF2B5EF4-FFF2-40B4-BE49-F238E27FC236}">
                <a16:creationId xmlns:a16="http://schemas.microsoft.com/office/drawing/2014/main" id="{037521E1-DA33-5D4A-E23D-453EC2C66F66}"/>
              </a:ext>
            </a:extLst>
          </p:cNvPr>
          <p:cNvSpPr txBox="1"/>
          <p:nvPr/>
        </p:nvSpPr>
        <p:spPr>
          <a:xfrm rot="519674">
            <a:off x="7261915" y="1754659"/>
            <a:ext cx="3467616" cy="341632"/>
          </a:xfrm>
          <a:prstGeom prst="rect">
            <a:avLst/>
          </a:prstGeom>
          <a:noFill/>
        </p:spPr>
        <p:txBody>
          <a:bodyPr wrap="none" rtlCol="0">
            <a:spAutoFit/>
          </a:bodyPr>
          <a:lstStyle/>
          <a:p>
            <a:pPr algn="ctr">
              <a:lnSpc>
                <a:spcPct val="90000"/>
              </a:lnSpc>
            </a:pPr>
            <a:r>
              <a:rPr lang="en-US" dirty="0"/>
              <a:t>FY28 and Beyond Are Tentative</a:t>
            </a:r>
          </a:p>
        </p:txBody>
      </p:sp>
    </p:spTree>
    <p:extLst>
      <p:ext uri="{BB962C8B-B14F-4D97-AF65-F5344CB8AC3E}">
        <p14:creationId xmlns:p14="http://schemas.microsoft.com/office/powerpoint/2010/main" val="21520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F58D-A328-2174-6F94-453E2F249A44}"/>
              </a:ext>
            </a:extLst>
          </p:cNvPr>
          <p:cNvSpPr>
            <a:spLocks noGrp="1"/>
          </p:cNvSpPr>
          <p:nvPr>
            <p:ph type="title"/>
          </p:nvPr>
        </p:nvSpPr>
        <p:spPr/>
        <p:txBody>
          <a:bodyPr/>
          <a:lstStyle/>
          <a:p>
            <a:r>
              <a:rPr lang="en-US" dirty="0"/>
              <a:t>CEBAF Summary and outlook</a:t>
            </a:r>
          </a:p>
        </p:txBody>
      </p:sp>
      <p:sp>
        <p:nvSpPr>
          <p:cNvPr id="3" name="TextBox 2">
            <a:extLst>
              <a:ext uri="{FF2B5EF4-FFF2-40B4-BE49-F238E27FC236}">
                <a16:creationId xmlns:a16="http://schemas.microsoft.com/office/drawing/2014/main" id="{E0A5AAF4-2FA0-3E86-874C-80FA8655CF53}"/>
              </a:ext>
            </a:extLst>
          </p:cNvPr>
          <p:cNvSpPr txBox="1"/>
          <p:nvPr/>
        </p:nvSpPr>
        <p:spPr>
          <a:xfrm>
            <a:off x="510562" y="843280"/>
            <a:ext cx="11170876" cy="5410712"/>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sz="2400" dirty="0">
                <a:latin typeface="+mn-lt"/>
              </a:rPr>
              <a:t>Planning for ~30 week runs starting in FY27; though energy and cryogen costs are making that challenging</a:t>
            </a:r>
          </a:p>
          <a:p>
            <a:pPr marL="285750" indent="-285750" algn="l">
              <a:lnSpc>
                <a:spcPct val="90000"/>
              </a:lnSpc>
              <a:buFont typeface="Arial" panose="020B0604020202020204" pitchFamily="34" charset="0"/>
              <a:buChar char="•"/>
            </a:pPr>
            <a:r>
              <a:rPr lang="en-US" sz="2400" dirty="0">
                <a:latin typeface="+mn-lt"/>
              </a:rPr>
              <a:t>We are also striving to make CEBAF more reliable (i.e. instead of pushing energy beyond 1060MeV/linac, we are now focused on reliability).    </a:t>
            </a:r>
          </a:p>
          <a:p>
            <a:pPr marL="285750" indent="-285750" algn="l">
              <a:lnSpc>
                <a:spcPct val="90000"/>
              </a:lnSpc>
              <a:buFont typeface="Arial" panose="020B0604020202020204" pitchFamily="34" charset="0"/>
              <a:buChar char="•"/>
            </a:pPr>
            <a:r>
              <a:rPr lang="en-US" sz="2400" dirty="0">
                <a:latin typeface="+mn-lt"/>
              </a:rPr>
              <a:t>Looking to go from an average of 50% to 60% efficiency for experiments as we used to have with pre-12GeV CEBAF.    While this effects the schedule, the real metric is ABU time ( 1 PAC day approx. equals 24 ABU hours )</a:t>
            </a:r>
          </a:p>
          <a:p>
            <a:pPr marL="285750" indent="-285750" algn="l">
              <a:lnSpc>
                <a:spcPct val="90000"/>
              </a:lnSpc>
              <a:buFont typeface="Arial" panose="020B0604020202020204" pitchFamily="34" charset="0"/>
              <a:buChar char="•"/>
            </a:pPr>
            <a:r>
              <a:rPr lang="en-US" sz="2400" dirty="0"/>
              <a:t>Focused on making sure the support groups have the people and resources they need to carry out the mission.</a:t>
            </a:r>
          </a:p>
          <a:p>
            <a:pPr marL="285750" indent="-285750" algn="l">
              <a:lnSpc>
                <a:spcPct val="90000"/>
              </a:lnSpc>
              <a:buFont typeface="Arial" panose="020B0604020202020204" pitchFamily="34" charset="0"/>
              <a:buChar char="•"/>
            </a:pPr>
            <a:r>
              <a:rPr lang="en-US" sz="2400" i="1" dirty="0"/>
              <a:t>An area that is bringing renewed attention is our data center where the demands of AI along with the need to store &amp; analyze vast amounts of data is pushing our current limits of power and cooling while at the same time costs are making it challenging to acquire as much new more efficient equipment as we had planned.  </a:t>
            </a:r>
          </a:p>
          <a:p>
            <a:pPr marL="285750" indent="-285750" algn="l">
              <a:lnSpc>
                <a:spcPct val="90000"/>
              </a:lnSpc>
              <a:buFont typeface="Arial" panose="020B0604020202020204" pitchFamily="34" charset="0"/>
              <a:buChar char="•"/>
            </a:pPr>
            <a:endParaRPr lang="en-US" sz="2400" dirty="0">
              <a:latin typeface="+mn-lt"/>
            </a:endParaRPr>
          </a:p>
          <a:p>
            <a:pPr marL="285750" indent="-285750" algn="l">
              <a:lnSpc>
                <a:spcPct val="90000"/>
              </a:lnSpc>
              <a:buFont typeface="Arial" panose="020B0604020202020204" pitchFamily="34" charset="0"/>
              <a:buChar char="•"/>
            </a:pPr>
            <a:endParaRPr lang="en-US" sz="2400" dirty="0">
              <a:highlight>
                <a:srgbClr val="FFFF00"/>
              </a:highlight>
              <a:latin typeface="+mn-lt"/>
            </a:endParaRPr>
          </a:p>
        </p:txBody>
      </p:sp>
    </p:spTree>
    <p:extLst>
      <p:ext uri="{BB962C8B-B14F-4D97-AF65-F5344CB8AC3E}">
        <p14:creationId xmlns:p14="http://schemas.microsoft.com/office/powerpoint/2010/main" val="65369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238A-D0A2-6DC1-D335-B3C2EBCF08C0}"/>
              </a:ext>
            </a:extLst>
          </p:cNvPr>
          <p:cNvSpPr>
            <a:spLocks noGrp="1"/>
          </p:cNvSpPr>
          <p:nvPr>
            <p:ph type="title"/>
          </p:nvPr>
        </p:nvSpPr>
        <p:spPr>
          <a:xfrm>
            <a:off x="100960" y="251239"/>
            <a:ext cx="12091040" cy="2342180"/>
          </a:xfrm>
        </p:spPr>
        <p:txBody>
          <a:bodyPr/>
          <a:lstStyle/>
          <a:p>
            <a:pPr algn="ctr"/>
            <a:r>
              <a:rPr lang="en-US" sz="3200" dirty="0">
                <a:solidFill>
                  <a:schemeClr val="tx1"/>
                </a:solidFill>
              </a:rPr>
              <a:t>New Continuous Integration (CI) Dashboard In </a:t>
            </a:r>
            <a:r>
              <a:rPr lang="en-US" sz="3200" dirty="0" err="1">
                <a:solidFill>
                  <a:schemeClr val="tx1"/>
                </a:solidFill>
              </a:rPr>
              <a:t>Developement</a:t>
            </a:r>
            <a:br>
              <a:rPr lang="en-US" dirty="0">
                <a:solidFill>
                  <a:schemeClr val="tx1"/>
                </a:solidFill>
              </a:rPr>
            </a:br>
            <a:br>
              <a:rPr lang="en-US" sz="2800" dirty="0">
                <a:solidFill>
                  <a:schemeClr val="tx1"/>
                </a:solidFill>
              </a:rPr>
            </a:br>
            <a:r>
              <a:rPr lang="en-US" sz="2800" dirty="0">
                <a:solidFill>
                  <a:schemeClr val="tx1"/>
                </a:solidFill>
                <a:hlinkClick r:id="rId2">
                  <a:extLst>
                    <a:ext uri="{A12FA001-AC4F-418D-AE19-62706E023703}">
                      <ahyp:hlinkClr xmlns:ahyp="http://schemas.microsoft.com/office/drawing/2018/hyperlinkcolor" val="tx"/>
                    </a:ext>
                  </a:extLst>
                </a:hlinkClick>
              </a:rPr>
              <a:t>https://pages.jlab.org/physdiv/jrdb/exp-dashboard/</a:t>
            </a:r>
            <a:r>
              <a:rPr lang="en-US" sz="2800" dirty="0">
                <a:solidFill>
                  <a:schemeClr val="tx1"/>
                </a:solidFill>
              </a:rPr>
              <a:t> </a:t>
            </a:r>
            <a:br>
              <a:rPr lang="en-US" sz="2800" dirty="0">
                <a:solidFill>
                  <a:schemeClr val="tx1"/>
                </a:solidFill>
              </a:rPr>
            </a:br>
            <a:br>
              <a:rPr lang="en-US" sz="2800" dirty="0">
                <a:solidFill>
                  <a:schemeClr val="tx1"/>
                </a:solidFill>
              </a:rPr>
            </a:br>
            <a:br>
              <a:rPr lang="en-US" sz="2800" dirty="0">
                <a:solidFill>
                  <a:schemeClr val="tx1"/>
                </a:solidFill>
              </a:rPr>
            </a:br>
            <a:endParaRPr lang="en-US" sz="2800" dirty="0">
              <a:solidFill>
                <a:schemeClr val="tx1"/>
              </a:solidFill>
            </a:endParaRPr>
          </a:p>
        </p:txBody>
      </p:sp>
      <p:sp>
        <p:nvSpPr>
          <p:cNvPr id="5" name="TextBox 4">
            <a:extLst>
              <a:ext uri="{FF2B5EF4-FFF2-40B4-BE49-F238E27FC236}">
                <a16:creationId xmlns:a16="http://schemas.microsoft.com/office/drawing/2014/main" id="{FC9942D6-DD5D-A4C1-E2F0-D5BA9A3A3408}"/>
              </a:ext>
            </a:extLst>
          </p:cNvPr>
          <p:cNvSpPr txBox="1"/>
          <p:nvPr/>
        </p:nvSpPr>
        <p:spPr>
          <a:xfrm>
            <a:off x="100960" y="1616783"/>
            <a:ext cx="12012382" cy="341632"/>
          </a:xfrm>
          <a:prstGeom prst="rect">
            <a:avLst/>
          </a:prstGeom>
          <a:noFill/>
        </p:spPr>
        <p:txBody>
          <a:bodyPr wrap="square" rtlCol="0">
            <a:spAutoFit/>
          </a:bodyPr>
          <a:lstStyle/>
          <a:p>
            <a:pPr algn="ctr">
              <a:lnSpc>
                <a:spcPct val="90000"/>
              </a:lnSpc>
            </a:pPr>
            <a:r>
              <a:rPr lang="en-US" dirty="0"/>
              <a:t>Example from the dashboard showing the Hall B </a:t>
            </a:r>
            <a:r>
              <a:rPr lang="en-US" dirty="0" err="1"/>
              <a:t>PRad</a:t>
            </a:r>
            <a:r>
              <a:rPr lang="en-US" dirty="0"/>
              <a:t> experiment’s publications as a function of time. </a:t>
            </a:r>
          </a:p>
        </p:txBody>
      </p:sp>
      <p:sp>
        <p:nvSpPr>
          <p:cNvPr id="3" name="TextBox 2">
            <a:extLst>
              <a:ext uri="{FF2B5EF4-FFF2-40B4-BE49-F238E27FC236}">
                <a16:creationId xmlns:a16="http://schemas.microsoft.com/office/drawing/2014/main" id="{83695CE4-BEA2-D56D-C21E-2DDAAF6B1284}"/>
              </a:ext>
            </a:extLst>
          </p:cNvPr>
          <p:cNvSpPr txBox="1"/>
          <p:nvPr/>
        </p:nvSpPr>
        <p:spPr>
          <a:xfrm flipH="1">
            <a:off x="270952" y="5410609"/>
            <a:ext cx="11650094" cy="840230"/>
          </a:xfrm>
          <a:prstGeom prst="rect">
            <a:avLst/>
          </a:prstGeom>
          <a:noFill/>
        </p:spPr>
        <p:txBody>
          <a:bodyPr wrap="square" rtlCol="0">
            <a:spAutoFit/>
          </a:bodyPr>
          <a:lstStyle/>
          <a:p>
            <a:pPr algn="ctr">
              <a:lnSpc>
                <a:spcPct val="90000"/>
              </a:lnSpc>
            </a:pPr>
            <a:r>
              <a:rPr lang="en-US" dirty="0"/>
              <a:t>We will be improving the dashboard this summer including making use of AI tools </a:t>
            </a:r>
            <a:r>
              <a:rPr lang="en-US" b="1" dirty="0">
                <a:highlight>
                  <a:srgbClr val="FFFF00"/>
                </a:highlight>
              </a:rPr>
              <a:t>to help</a:t>
            </a:r>
            <a:r>
              <a:rPr lang="en-US" b="1" dirty="0"/>
              <a:t> </a:t>
            </a:r>
            <a:r>
              <a:rPr lang="en-US" dirty="0"/>
              <a:t>determine when an experiment has met its PAC goals.     </a:t>
            </a:r>
          </a:p>
          <a:p>
            <a:pPr algn="ctr">
              <a:lnSpc>
                <a:spcPct val="90000"/>
              </a:lnSpc>
            </a:pPr>
            <a:r>
              <a:rPr lang="en-US" b="1" dirty="0"/>
              <a:t>This tool uses the </a:t>
            </a:r>
            <a:r>
              <a:rPr lang="en-US" b="1" dirty="0" err="1"/>
              <a:t>JLab</a:t>
            </a:r>
            <a:r>
              <a:rPr lang="en-US" b="1" dirty="0"/>
              <a:t> publication database, so please continue to upload &amp; update publications.</a:t>
            </a:r>
          </a:p>
        </p:txBody>
      </p:sp>
      <p:pic>
        <p:nvPicPr>
          <p:cNvPr id="7" name="Picture 6">
            <a:extLst>
              <a:ext uri="{FF2B5EF4-FFF2-40B4-BE49-F238E27FC236}">
                <a16:creationId xmlns:a16="http://schemas.microsoft.com/office/drawing/2014/main" id="{9385FBAD-B988-027F-6A30-1C90E6ACF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1" y="2016364"/>
            <a:ext cx="12100257" cy="3224853"/>
          </a:xfrm>
          <a:prstGeom prst="rect">
            <a:avLst/>
          </a:prstGeom>
        </p:spPr>
      </p:pic>
    </p:spTree>
    <p:extLst>
      <p:ext uri="{BB962C8B-B14F-4D97-AF65-F5344CB8AC3E}">
        <p14:creationId xmlns:p14="http://schemas.microsoft.com/office/powerpoint/2010/main" val="2537228514"/>
      </p:ext>
    </p:extLst>
  </p:cSld>
  <p:clrMapOvr>
    <a:masterClrMapping/>
  </p:clrMapOvr>
</p:sld>
</file>

<file path=ppt/theme/theme1.xml><?xml version="1.0" encoding="utf-8"?>
<a:theme xmlns:a="http://schemas.openxmlformats.org/drawingml/2006/main" name="2_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2.xml><?xml version="1.0" encoding="utf-8"?>
<a:theme xmlns:a="http://schemas.openxmlformats.org/drawingml/2006/main" name="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D28E9C5FF01F4E86131BA02F960908" ma:contentTypeVersion="3" ma:contentTypeDescription="Create a new document." ma:contentTypeScope="" ma:versionID="4b908f1b0fbfec292983baef866a33b9">
  <xsd:schema xmlns:xsd="http://www.w3.org/2001/XMLSchema" xmlns:xs="http://www.w3.org/2001/XMLSchema" xmlns:p="http://schemas.microsoft.com/office/2006/metadata/properties" xmlns:ns2="d0acc487-98ff-425c-b66a-08f695b2f8ca" targetNamespace="http://schemas.microsoft.com/office/2006/metadata/properties" ma:root="true" ma:fieldsID="ec7f1c977366c5b39aab6ed7957398bb" ns2:_="">
    <xsd:import namespace="d0acc487-98ff-425c-b66a-08f695b2f8c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cc487-98ff-425c-b66a-08f695b2f8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D2349-8184-49BB-A0BD-7E401EF228B3}">
  <ds:schemaRefs>
    <ds:schemaRef ds:uri="http://schemas.microsoft.com/office/2006/documentManagement/types"/>
    <ds:schemaRef ds:uri="http://purl.org/dc/terms/"/>
    <ds:schemaRef ds:uri="http://purl.org/dc/dcmitype/"/>
    <ds:schemaRef ds:uri="http://purl.org/dc/elements/1.1/"/>
    <ds:schemaRef ds:uri="d0acc487-98ff-425c-b66a-08f695b2f8ca"/>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843E679-7800-4E6B-A359-6E779E80E508}">
  <ds:schemaRefs>
    <ds:schemaRef ds:uri="d0acc487-98ff-425c-b66a-08f695b2f8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7509B9-0484-4569-B3D1-479BFC4DBC43}">
  <ds:schemaRefs>
    <ds:schemaRef ds:uri="http://schemas.microsoft.com/sharepoint/v3/contenttype/forms"/>
  </ds:schemaRefs>
</ds:datastoreItem>
</file>

<file path=docMetadata/LabelInfo.xml><?xml version="1.0" encoding="utf-8"?>
<clbl:labelList xmlns:clbl="http://schemas.microsoft.com/office/2020/mipLabelMetadata">
  <clbl:label id="{b4d7ee1f-4fb3-4f06-9037-2b5b522042ab}" enabled="0" method="" siteId="{b4d7ee1f-4fb3-4f06-9037-2b5b522042ab}" removed="1"/>
</clbl:labelList>
</file>

<file path=docProps/app.xml><?xml version="1.0" encoding="utf-8"?>
<Properties xmlns="http://schemas.openxmlformats.org/officeDocument/2006/extended-properties" xmlns:vt="http://schemas.openxmlformats.org/officeDocument/2006/docPropsVTypes">
  <Template/>
  <TotalTime>11864</TotalTime>
  <Words>1257</Words>
  <Application>Microsoft Macintosh PowerPoint</Application>
  <PresentationFormat>Widescreen</PresentationFormat>
  <Paragraphs>68</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Aptos</vt:lpstr>
      <vt:lpstr>Arial</vt:lpstr>
      <vt:lpstr>Arial Black</vt:lpstr>
      <vt:lpstr>Calibri</vt:lpstr>
      <vt:lpstr>2_Presentations (Wide Screen)</vt:lpstr>
      <vt:lpstr>Presentations (Wide Screen)</vt:lpstr>
      <vt:lpstr>Experimental Schedule  </vt:lpstr>
      <vt:lpstr>The amazing dynamic range of CEBAF</vt:lpstr>
      <vt:lpstr>CEBAF Experimental Program For FY26 ( 22-week physics run )</vt:lpstr>
      <vt:lpstr>Plan for FY27 Being Finalized</vt:lpstr>
      <vt:lpstr>Overview of the Science program of the next 5 years:</vt:lpstr>
      <vt:lpstr>PowerPoint Presentation</vt:lpstr>
      <vt:lpstr>Five year look ahead</vt:lpstr>
      <vt:lpstr>CEBAF Summary and outlook</vt:lpstr>
      <vt:lpstr>New Continuous Integration (CI) Dashboard In Developement  https://pages.jlab.org/physdiv/jrdb/exp-dashboard/    </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HPDF Capabilities and Impacts on VA and Virginia Universities</dc:title>
  <dc:creator>Deborah Dowd</dc:creator>
  <cp:lastModifiedBy>Douglas Higinbotham</cp:lastModifiedBy>
  <cp:revision>5</cp:revision>
  <dcterms:created xsi:type="dcterms:W3CDTF">2022-09-08T14:58:30Z</dcterms:created>
  <dcterms:modified xsi:type="dcterms:W3CDTF">2026-06-29T00:45:29Z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2022-08-25T00:00:00Z</vt:filetime>
  </property>
  <property fmtid="{D5CDD505-2E9C-101B-9397-08002B2CF9AE}" pid="3" name="Creator">
    <vt:lpwstr>Acrobat PDFMaker 22 for PowerPoint</vt:lpwstr>
  </property>
  <property fmtid="{D5CDD505-2E9C-101B-9397-08002B2CF9AE}" pid="4" name="LastSaved">
    <vt:filetime>2022-09-08T00:00:00Z</vt:filetime>
  </property>
  <property fmtid="{D5CDD505-2E9C-101B-9397-08002B2CF9AE}" pid="5" name="Producer">
    <vt:lpwstr>Adobe PDF Library 22.2.223</vt:lpwstr>
  </property>
  <property fmtid="{D5CDD505-2E9C-101B-9397-08002B2CF9AE}" pid="6" name="ContentTypeId">
    <vt:lpwstr>0x0101008CD28E9C5FF01F4E86131BA02F960908</vt:lpwstr>
  </property>
</Properties>
</file>