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4"/>
    <p:sldMasterId id="2147483675" r:id="rId5"/>
  </p:sldMasterIdLst>
  <p:notesMasterIdLst>
    <p:notesMasterId r:id="rId19"/>
  </p:notesMasterIdLst>
  <p:handoutMasterIdLst>
    <p:handoutMasterId r:id="rId20"/>
  </p:handoutMasterIdLst>
  <p:sldIdLst>
    <p:sldId id="275" r:id="rId6"/>
    <p:sldId id="294" r:id="rId7"/>
    <p:sldId id="6008" r:id="rId8"/>
    <p:sldId id="279" r:id="rId9"/>
    <p:sldId id="302" r:id="rId10"/>
    <p:sldId id="38972" r:id="rId11"/>
    <p:sldId id="6087" r:id="rId12"/>
    <p:sldId id="5976" r:id="rId13"/>
    <p:sldId id="5973" r:id="rId14"/>
    <p:sldId id="5974" r:id="rId15"/>
    <p:sldId id="6009" r:id="rId16"/>
    <p:sldId id="296" r:id="rId17"/>
    <p:sldId id="292" r:id="rId18"/>
  </p:sldIdLst>
  <p:sldSz cx="12192000" cy="6858000"/>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73AE619-6A3F-7A09-FE22-3AC14F01605C}" name="Jessica Weaver" initials="JW" userId="S::jweaver@jlab.org::9780617d-8d8e-4651-8b85-727079eeff92" providerId="AD"/>
  <p188:author id="{3EF3A14D-395B-42DD-6F09-91E344E6666A}" name="Todd Satogata" initials="TS" userId="S::satogata@jlab.org::799d71ca-34dd-48f8-9347-3e3407ea7baa" providerId="AD"/>
  <p188:author id="{7D2E445B-9E00-ADC5-26A8-11F901592D63}" name="Jens Dilling" initials="JD" userId="S::jdilling@jlab.org::1f5b27f0-dcde-4a15-8c2d-9690eba64b85" providerId="AD"/>
  <p188:author id="{0DB2C196-8C14-B853-C6EA-DF49052F64D6}" name="Shannon West" initials="SW" userId="Shannon West" providerId="None"/>
  <p188:author id="{3A5E4EA6-8A7B-FE33-74AA-F440730B9488}" name="Michael Hall" initials="MH" userId="S::michaelo@jlab.org::efdd6925-6b46-4b58-808f-1067b51316a9" providerId="AD"/>
  <p188:author id="{AD6780D0-179B-4889-3B34-220435FC4C5C}" name="Deborah Dowd" initials="DD" userId="S::dowd@jlab.org::357397ed-9835-46c9-8525-62dfffee2e17" providerId="AD"/>
  <p188:author id="{B8D04BE2-1F1E-5536-6670-5CABCEF90CCB}" name="Jenny DeVasher" initials="JD" userId="S::devasher@jlab.org::9d8dee23-c37d-437d-b11b-2ceccf4f2510" providerId="AD"/>
  <p188:author id="{59ED88F1-301C-7B5F-B318-7A15ED193814}" name="Jae Yun Cho" initials="JC" userId="S::jcho@jlab.org::2b5e541d-bee5-4d17-961d-e677747562fe" providerId="AD"/>
  <p188:author id="{833348F3-6304-F9C1-30F6-2F5E0B9D75D1}" name="Duane Bourne" initials="DB" userId="S::duane@jlab.org::198f42bf-1a4b-4c15-90b1-0620bbc0a43e"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Laura Walker" initials="LW" lastIdx="16" clrIdx="0">
    <p:extLst>
      <p:ext uri="{19B8F6BF-5375-455C-9EA6-DF929625EA0E}">
        <p15:presenceInfo xmlns:p15="http://schemas.microsoft.com/office/powerpoint/2012/main" userId="S-1-5-21-1097014734-140981682-1849977318-16681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E2D31"/>
    <a:srgbClr val="264F67"/>
    <a:srgbClr val="BEE6E6"/>
    <a:srgbClr val="1D204D"/>
    <a:srgbClr val="FFFFFF"/>
    <a:srgbClr val="2A4F66"/>
    <a:srgbClr val="D1D7D8"/>
    <a:srgbClr val="58595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6" d="100"/>
          <a:sy n="66" d="100"/>
        </p:scale>
        <p:origin x="1224" y="278"/>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commentAuthors" Target="commentAuthor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presProps" Target="presProps.xml"/><Relationship Id="rId27"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e Yun Cho" userId="2b5e541d-bee5-4d17-961d-e677747562fe" providerId="ADAL" clId="{C25DF754-A98E-48CD-BBDD-F79D67ABFE89}"/>
    <pc:docChg chg="custSel addSld delSld modSld sldOrd">
      <pc:chgData name="Jae Yun Cho" userId="2b5e541d-bee5-4d17-961d-e677747562fe" providerId="ADAL" clId="{C25DF754-A98E-48CD-BBDD-F79D67ABFE89}" dt="2026-06-26T12:26:12.448" v="196" actId="20577"/>
      <pc:docMkLst>
        <pc:docMk/>
      </pc:docMkLst>
      <pc:sldChg chg="modSp mod">
        <pc:chgData name="Jae Yun Cho" userId="2b5e541d-bee5-4d17-961d-e677747562fe" providerId="ADAL" clId="{C25DF754-A98E-48CD-BBDD-F79D67ABFE89}" dt="2026-06-25T15:44:39.339" v="193" actId="20577"/>
        <pc:sldMkLst>
          <pc:docMk/>
          <pc:sldMk cId="3628508832" sldId="275"/>
        </pc:sldMkLst>
        <pc:spChg chg="mod">
          <ac:chgData name="Jae Yun Cho" userId="2b5e541d-bee5-4d17-961d-e677747562fe" providerId="ADAL" clId="{C25DF754-A98E-48CD-BBDD-F79D67ABFE89}" dt="2026-06-25T15:44:00.986" v="191" actId="20577"/>
          <ac:spMkLst>
            <pc:docMk/>
            <pc:sldMk cId="3628508832" sldId="275"/>
            <ac:spMk id="9" creationId="{DA1A7764-73AB-2CBA-A996-3F9D860BB8CB}"/>
          </ac:spMkLst>
        </pc:spChg>
        <pc:spChg chg="mod">
          <ac:chgData name="Jae Yun Cho" userId="2b5e541d-bee5-4d17-961d-e677747562fe" providerId="ADAL" clId="{C25DF754-A98E-48CD-BBDD-F79D67ABFE89}" dt="2026-06-25T15:44:39.339" v="193" actId="20577"/>
          <ac:spMkLst>
            <pc:docMk/>
            <pc:sldMk cId="3628508832" sldId="275"/>
            <ac:spMk id="10" creationId="{69A675D7-A419-1388-CF54-BE04E4EAB97E}"/>
          </ac:spMkLst>
        </pc:spChg>
      </pc:sldChg>
      <pc:sldChg chg="modSp mod modShow">
        <pc:chgData name="Jae Yun Cho" userId="2b5e541d-bee5-4d17-961d-e677747562fe" providerId="ADAL" clId="{C25DF754-A98E-48CD-BBDD-F79D67ABFE89}" dt="2026-06-16T16:22:05.863" v="73" actId="34476"/>
        <pc:sldMkLst>
          <pc:docMk/>
          <pc:sldMk cId="853305547" sldId="279"/>
        </pc:sldMkLst>
        <pc:picChg chg="mod">
          <ac:chgData name="Jae Yun Cho" userId="2b5e541d-bee5-4d17-961d-e677747562fe" providerId="ADAL" clId="{C25DF754-A98E-48CD-BBDD-F79D67ABFE89}" dt="2026-06-16T16:21:54.706" v="72" actId="1076"/>
          <ac:picMkLst>
            <pc:docMk/>
            <pc:sldMk cId="853305547" sldId="279"/>
            <ac:picMk id="10" creationId="{923725E2-8FFC-4A81-887B-4BB2658D7FCB}"/>
          </ac:picMkLst>
        </pc:picChg>
      </pc:sldChg>
      <pc:sldChg chg="delSp mod">
        <pc:chgData name="Jae Yun Cho" userId="2b5e541d-bee5-4d17-961d-e677747562fe" providerId="ADAL" clId="{C25DF754-A98E-48CD-BBDD-F79D67ABFE89}" dt="2026-06-16T16:33:34.434" v="108" actId="478"/>
        <pc:sldMkLst>
          <pc:docMk/>
          <pc:sldMk cId="44950571" sldId="292"/>
        </pc:sldMkLst>
      </pc:sldChg>
      <pc:sldChg chg="add">
        <pc:chgData name="Jae Yun Cho" userId="2b5e541d-bee5-4d17-961d-e677747562fe" providerId="ADAL" clId="{C25DF754-A98E-48CD-BBDD-F79D67ABFE89}" dt="2026-06-16T16:28:26.841" v="81"/>
        <pc:sldMkLst>
          <pc:docMk/>
          <pc:sldMk cId="1893975472" sldId="294"/>
        </pc:sldMkLst>
      </pc:sldChg>
      <pc:sldChg chg="delSp modSp mod">
        <pc:chgData name="Jae Yun Cho" userId="2b5e541d-bee5-4d17-961d-e677747562fe" providerId="ADAL" clId="{C25DF754-A98E-48CD-BBDD-F79D67ABFE89}" dt="2026-06-16T16:33:20.449" v="107" actId="1076"/>
        <pc:sldMkLst>
          <pc:docMk/>
          <pc:sldMk cId="3000022781" sldId="296"/>
        </pc:sldMkLst>
        <pc:picChg chg="mod">
          <ac:chgData name="Jae Yun Cho" userId="2b5e541d-bee5-4d17-961d-e677747562fe" providerId="ADAL" clId="{C25DF754-A98E-48CD-BBDD-F79D67ABFE89}" dt="2026-06-16T16:33:20.449" v="107" actId="1076"/>
          <ac:picMkLst>
            <pc:docMk/>
            <pc:sldMk cId="3000022781" sldId="296"/>
            <ac:picMk id="4" creationId="{219EC4F5-1B5D-6782-91D5-26ACAC040D1A}"/>
          </ac:picMkLst>
        </pc:picChg>
      </pc:sldChg>
      <pc:sldChg chg="add del setBg">
        <pc:chgData name="Jae Yun Cho" userId="2b5e541d-bee5-4d17-961d-e677747562fe" providerId="ADAL" clId="{C25DF754-A98E-48CD-BBDD-F79D67ABFE89}" dt="2026-06-16T16:30:49.534" v="90"/>
        <pc:sldMkLst>
          <pc:docMk/>
          <pc:sldMk cId="4201422266" sldId="302"/>
        </pc:sldMkLst>
      </pc:sldChg>
      <pc:sldChg chg="delSp modSp mod">
        <pc:chgData name="Jae Yun Cho" userId="2b5e541d-bee5-4d17-961d-e677747562fe" providerId="ADAL" clId="{C25DF754-A98E-48CD-BBDD-F79D67ABFE89}" dt="2026-06-18T17:23:21.576" v="137" actId="207"/>
        <pc:sldMkLst>
          <pc:docMk/>
          <pc:sldMk cId="223762189" sldId="5973"/>
        </pc:sldMkLst>
        <pc:spChg chg="mod">
          <ac:chgData name="Jae Yun Cho" userId="2b5e541d-bee5-4d17-961d-e677747562fe" providerId="ADAL" clId="{C25DF754-A98E-48CD-BBDD-F79D67ABFE89}" dt="2026-06-18T17:23:21.576" v="137" actId="207"/>
          <ac:spMkLst>
            <pc:docMk/>
            <pc:sldMk cId="223762189" sldId="5973"/>
            <ac:spMk id="15" creationId="{77B13982-07AB-4CC2-8002-576AEE5E8335}"/>
          </ac:spMkLst>
        </pc:spChg>
      </pc:sldChg>
      <pc:sldChg chg="ord">
        <pc:chgData name="Jae Yun Cho" userId="2b5e541d-bee5-4d17-961d-e677747562fe" providerId="ADAL" clId="{C25DF754-A98E-48CD-BBDD-F79D67ABFE89}" dt="2026-06-16T16:32:08.457" v="96"/>
        <pc:sldMkLst>
          <pc:docMk/>
          <pc:sldMk cId="3980077827" sldId="5974"/>
        </pc:sldMkLst>
      </pc:sldChg>
      <pc:sldChg chg="modSp add mod">
        <pc:chgData name="Jae Yun Cho" userId="2b5e541d-bee5-4d17-961d-e677747562fe" providerId="ADAL" clId="{C25DF754-A98E-48CD-BBDD-F79D67ABFE89}" dt="2026-06-26T12:26:12.448" v="196" actId="20577"/>
        <pc:sldMkLst>
          <pc:docMk/>
          <pc:sldMk cId="3864852536" sldId="6008"/>
        </pc:sldMkLst>
        <pc:spChg chg="mod">
          <ac:chgData name="Jae Yun Cho" userId="2b5e541d-bee5-4d17-961d-e677747562fe" providerId="ADAL" clId="{C25DF754-A98E-48CD-BBDD-F79D67ABFE89}" dt="2026-06-26T12:26:12.448" v="196" actId="20577"/>
          <ac:spMkLst>
            <pc:docMk/>
            <pc:sldMk cId="3864852536" sldId="6008"/>
            <ac:spMk id="4" creationId="{8973C858-E948-70EE-7E62-45CAFB0E8A02}"/>
          </ac:spMkLst>
        </pc:spChg>
        <pc:spChg chg="mod">
          <ac:chgData name="Jae Yun Cho" userId="2b5e541d-bee5-4d17-961d-e677747562fe" providerId="ADAL" clId="{C25DF754-A98E-48CD-BBDD-F79D67ABFE89}" dt="2026-06-18T17:22:07.439" v="127" actId="20577"/>
          <ac:spMkLst>
            <pc:docMk/>
            <pc:sldMk cId="3864852536" sldId="6008"/>
            <ac:spMk id="10" creationId="{DB84CA92-EAB8-2600-D40D-A748BCF051D0}"/>
          </ac:spMkLst>
        </pc:spChg>
        <pc:spChg chg="mod">
          <ac:chgData name="Jae Yun Cho" userId="2b5e541d-bee5-4d17-961d-e677747562fe" providerId="ADAL" clId="{C25DF754-A98E-48CD-BBDD-F79D67ABFE89}" dt="2026-06-18T17:22:14.157" v="128" actId="20577"/>
          <ac:spMkLst>
            <pc:docMk/>
            <pc:sldMk cId="3864852536" sldId="6008"/>
            <ac:spMk id="11" creationId="{06AB09BA-0DA1-AF3D-67FA-5D893E41683D}"/>
          </ac:spMkLst>
        </pc:spChg>
        <pc:spChg chg="mod">
          <ac:chgData name="Jae Yun Cho" userId="2b5e541d-bee5-4d17-961d-e677747562fe" providerId="ADAL" clId="{C25DF754-A98E-48CD-BBDD-F79D67ABFE89}" dt="2026-06-18T17:22:29.101" v="135" actId="20577"/>
          <ac:spMkLst>
            <pc:docMk/>
            <pc:sldMk cId="3864852536" sldId="6008"/>
            <ac:spMk id="12" creationId="{68DA845D-F1CC-182E-FDC4-FAB8AB0D35A8}"/>
          </ac:spMkLst>
        </pc:spChg>
        <pc:spChg chg="mod">
          <ac:chgData name="Jae Yun Cho" userId="2b5e541d-bee5-4d17-961d-e677747562fe" providerId="ADAL" clId="{C25DF754-A98E-48CD-BBDD-F79D67ABFE89}" dt="2026-06-18T17:22:24.423" v="134" actId="20577"/>
          <ac:spMkLst>
            <pc:docMk/>
            <pc:sldMk cId="3864852536" sldId="6008"/>
            <ac:spMk id="13" creationId="{369A49A7-BE0E-185A-6867-80D0528D5A8B}"/>
          </ac:spMkLst>
        </pc:spChg>
      </pc:sldChg>
      <pc:sldChg chg="delSp add mod ord">
        <pc:chgData name="Jae Yun Cho" userId="2b5e541d-bee5-4d17-961d-e677747562fe" providerId="ADAL" clId="{C25DF754-A98E-48CD-BBDD-F79D67ABFE89}" dt="2026-06-16T16:33:06.327" v="103" actId="478"/>
        <pc:sldMkLst>
          <pc:docMk/>
          <pc:sldMk cId="3295036537" sldId="6009"/>
        </pc:sldMkLst>
      </pc:sldChg>
      <pc:sldChg chg="add ord">
        <pc:chgData name="Jae Yun Cho" userId="2b5e541d-bee5-4d17-961d-e677747562fe" providerId="ADAL" clId="{C25DF754-A98E-48CD-BBDD-F79D67ABFE89}" dt="2026-06-16T16:29:43.896" v="85"/>
        <pc:sldMkLst>
          <pc:docMk/>
          <pc:sldMk cId="2901269131" sldId="6087"/>
        </pc:sldMkLst>
      </pc:sldChg>
      <pc:sldChg chg="delSp add mod ord">
        <pc:chgData name="Jae Yun Cho" userId="2b5e541d-bee5-4d17-961d-e677747562fe" providerId="ADAL" clId="{C25DF754-A98E-48CD-BBDD-F79D67ABFE89}" dt="2026-06-16T16:32:53.676" v="101" actId="478"/>
        <pc:sldMkLst>
          <pc:docMk/>
          <pc:sldMk cId="595239885" sldId="38972"/>
        </pc:sldMkLst>
      </pc:sldChg>
    </pc:docChg>
  </pc:docChgLst>
  <pc:docChgLst>
    <pc:chgData name="Jae Yun Cho" userId="S::jcho@jlab.org::2b5e541d-bee5-4d17-961d-e677747562fe" providerId="AD" clId="Web-{354E3877-6C89-DFFF-9DE7-B111F418805D}"/>
    <pc:docChg chg="modSld">
      <pc:chgData name="Jae Yun Cho" userId="S::jcho@jlab.org::2b5e541d-bee5-4d17-961d-e677747562fe" providerId="AD" clId="Web-{354E3877-6C89-DFFF-9DE7-B111F418805D}" dt="2026-06-17T20:23:32.899" v="8" actId="14100"/>
      <pc:docMkLst>
        <pc:docMk/>
      </pc:docMkLst>
      <pc:sldChg chg="modSp">
        <pc:chgData name="Jae Yun Cho" userId="S::jcho@jlab.org::2b5e541d-bee5-4d17-961d-e677747562fe" providerId="AD" clId="Web-{354E3877-6C89-DFFF-9DE7-B111F418805D}" dt="2026-06-17T20:22:47.492" v="7" actId="14100"/>
        <pc:sldMkLst>
          <pc:docMk/>
          <pc:sldMk cId="223762189" sldId="5973"/>
        </pc:sldMkLst>
        <pc:picChg chg="mod">
          <ac:chgData name="Jae Yun Cho" userId="S::jcho@jlab.org::2b5e541d-bee5-4d17-961d-e677747562fe" providerId="AD" clId="Web-{354E3877-6C89-DFFF-9DE7-B111F418805D}" dt="2026-06-17T20:22:47.492" v="7" actId="14100"/>
          <ac:picMkLst>
            <pc:docMk/>
            <pc:sldMk cId="223762189" sldId="5973"/>
            <ac:picMk id="2" creationId="{6BDD7365-6710-A603-4C88-2CC4849CEAE4}"/>
          </ac:picMkLst>
        </pc:picChg>
      </pc:sldChg>
      <pc:sldChg chg="modSp">
        <pc:chgData name="Jae Yun Cho" userId="S::jcho@jlab.org::2b5e541d-bee5-4d17-961d-e677747562fe" providerId="AD" clId="Web-{354E3877-6C89-DFFF-9DE7-B111F418805D}" dt="2026-06-17T20:23:32.899" v="8" actId="14100"/>
        <pc:sldMkLst>
          <pc:docMk/>
          <pc:sldMk cId="3980077827" sldId="5974"/>
        </pc:sldMkLst>
        <pc:spChg chg="mod">
          <ac:chgData name="Jae Yun Cho" userId="S::jcho@jlab.org::2b5e541d-bee5-4d17-961d-e677747562fe" providerId="AD" clId="Web-{354E3877-6C89-DFFF-9DE7-B111F418805D}" dt="2026-06-17T20:23:32.899" v="8" actId="14100"/>
          <ac:spMkLst>
            <pc:docMk/>
            <pc:sldMk cId="3980077827" sldId="5974"/>
            <ac:spMk id="21" creationId="{BA1F6847-19B1-7529-4950-D070AB3BE59E}"/>
          </ac:spMkLst>
        </pc:spChg>
      </pc:sldChg>
      <pc:sldChg chg="modSp">
        <pc:chgData name="Jae Yun Cho" userId="S::jcho@jlab.org::2b5e541d-bee5-4d17-961d-e677747562fe" providerId="AD" clId="Web-{354E3877-6C89-DFFF-9DE7-B111F418805D}" dt="2026-06-17T20:22:14.725" v="3" actId="688"/>
        <pc:sldMkLst>
          <pc:docMk/>
          <pc:sldMk cId="595239885" sldId="38972"/>
        </pc:sldMkLst>
        <pc:spChg chg="mod">
          <ac:chgData name="Jae Yun Cho" userId="S::jcho@jlab.org::2b5e541d-bee5-4d17-961d-e677747562fe" providerId="AD" clId="Web-{354E3877-6C89-DFFF-9DE7-B111F418805D}" dt="2026-06-17T20:22:14.725" v="3" actId="688"/>
          <ac:spMkLst>
            <pc:docMk/>
            <pc:sldMk cId="595239885" sldId="38972"/>
            <ac:spMk id="32" creationId="{83376095-762E-9BEC-F13A-744B0BEA12C2}"/>
          </ac:spMkLst>
        </pc:spChg>
        <pc:picChg chg="mod">
          <ac:chgData name="Jae Yun Cho" userId="S::jcho@jlab.org::2b5e541d-bee5-4d17-961d-e677747562fe" providerId="AD" clId="Web-{354E3877-6C89-DFFF-9DE7-B111F418805D}" dt="2026-06-17T20:22:09.350" v="2" actId="1076"/>
          <ac:picMkLst>
            <pc:docMk/>
            <pc:sldMk cId="595239885" sldId="38972"/>
            <ac:picMk id="30" creationId="{3873D72C-843A-D104-01CC-FB358A512F23}"/>
          </ac:picMkLst>
        </pc:picChg>
      </pc:sldChg>
    </pc:docChg>
  </pc:docChgLst>
  <pc:docChgLst>
    <pc:chgData name="Jens Dilling" userId="1f5b27f0-dcde-4a15-8c2d-9690eba64b85" providerId="ADAL" clId="{1E875DD1-0261-4356-817B-89C58660B8DD}"/>
    <pc:docChg chg="custSel delSld modSld">
      <pc:chgData name="Jens Dilling" userId="1f5b27f0-dcde-4a15-8c2d-9690eba64b85" providerId="ADAL" clId="{1E875DD1-0261-4356-817B-89C58660B8DD}" dt="2026-06-16T17:35:35.213" v="562" actId="1076"/>
      <pc:docMkLst>
        <pc:docMk/>
      </pc:docMkLst>
      <pc:sldChg chg="modSp mod">
        <pc:chgData name="Jens Dilling" userId="1f5b27f0-dcde-4a15-8c2d-9690eba64b85" providerId="ADAL" clId="{1E875DD1-0261-4356-817B-89C58660B8DD}" dt="2026-06-16T17:35:35.213" v="562" actId="1076"/>
        <pc:sldMkLst>
          <pc:docMk/>
          <pc:sldMk cId="3000022781" sldId="296"/>
        </pc:sldMkLst>
        <pc:spChg chg="mod">
          <ac:chgData name="Jens Dilling" userId="1f5b27f0-dcde-4a15-8c2d-9690eba64b85" providerId="ADAL" clId="{1E875DD1-0261-4356-817B-89C58660B8DD}" dt="2026-06-16T17:34:11.534" v="397" actId="1076"/>
          <ac:spMkLst>
            <pc:docMk/>
            <pc:sldMk cId="3000022781" sldId="296"/>
            <ac:spMk id="6" creationId="{1F8B1530-414F-A33D-6411-E862B194657D}"/>
          </ac:spMkLst>
        </pc:spChg>
        <pc:spChg chg="mod">
          <ac:chgData name="Jens Dilling" userId="1f5b27f0-dcde-4a15-8c2d-9690eba64b85" providerId="ADAL" clId="{1E875DD1-0261-4356-817B-89C58660B8DD}" dt="2026-06-16T17:35:35.213" v="562" actId="1076"/>
          <ac:spMkLst>
            <pc:docMk/>
            <pc:sldMk cId="3000022781" sldId="296"/>
            <ac:spMk id="11" creationId="{1A5FCDA1-6775-12BF-ACA0-1AC2152238A6}"/>
          </ac:spMkLst>
        </pc:spChg>
        <pc:spChg chg="mod">
          <ac:chgData name="Jens Dilling" userId="1f5b27f0-dcde-4a15-8c2d-9690eba64b85" providerId="ADAL" clId="{1E875DD1-0261-4356-817B-89C58660B8DD}" dt="2026-06-16T17:34:53.517" v="490" actId="20577"/>
          <ac:spMkLst>
            <pc:docMk/>
            <pc:sldMk cId="3000022781" sldId="296"/>
            <ac:spMk id="16" creationId="{04E6BCB9-7E34-37DC-B2A0-DCA6E54980EB}"/>
          </ac:spMkLst>
        </pc:spChg>
        <pc:spChg chg="mod">
          <ac:chgData name="Jens Dilling" userId="1f5b27f0-dcde-4a15-8c2d-9690eba64b85" providerId="ADAL" clId="{1E875DD1-0261-4356-817B-89C58660B8DD}" dt="2026-06-16T17:35:25.893" v="561" actId="20577"/>
          <ac:spMkLst>
            <pc:docMk/>
            <pc:sldMk cId="3000022781" sldId="296"/>
            <ac:spMk id="19" creationId="{94C17C75-CD49-1508-431F-9A73A2679D86}"/>
          </ac:spMkLst>
        </pc:spChg>
      </pc:sldChg>
      <pc:sldChg chg="modSp mod">
        <pc:chgData name="Jens Dilling" userId="1f5b27f0-dcde-4a15-8c2d-9690eba64b85" providerId="ADAL" clId="{1E875DD1-0261-4356-817B-89C58660B8DD}" dt="2026-06-16T17:13:30.145" v="284" actId="5793"/>
        <pc:sldMkLst>
          <pc:docMk/>
          <pc:sldMk cId="3295036537" sldId="6009"/>
        </pc:sldMkLst>
        <pc:spChg chg="mod">
          <ac:chgData name="Jens Dilling" userId="1f5b27f0-dcde-4a15-8c2d-9690eba64b85" providerId="ADAL" clId="{1E875DD1-0261-4356-817B-89C58660B8DD}" dt="2026-06-16T17:13:30.145" v="284" actId="5793"/>
          <ac:spMkLst>
            <pc:docMk/>
            <pc:sldMk cId="3295036537" sldId="6009"/>
            <ac:spMk id="7" creationId="{77F2E9F6-3E0C-0DBA-795C-D6EAC81B18DA}"/>
          </ac:spMkLst>
        </pc:spChg>
      </pc:sldChg>
      <pc:sldMasterChg chg="delSldLayout">
        <pc:chgData name="Jens Dilling" userId="1f5b27f0-dcde-4a15-8c2d-9690eba64b85" providerId="ADAL" clId="{1E875DD1-0261-4356-817B-89C58660B8DD}" dt="2026-06-16T16:57:06.340" v="1" actId="47"/>
        <pc:sldMasterMkLst>
          <pc:docMk/>
          <pc:sldMasterMk cId="315271279" sldId="2147483675"/>
        </pc:sldMasterMkLst>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4C335F5-AAA6-4F5A-820C-0DCF2C4963A8}"/>
              </a:ext>
            </a:extLst>
          </p:cNvPr>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3FB1A398-3A73-4A15-84DB-050A38303ECA}"/>
              </a:ext>
            </a:extLst>
          </p:cNvPr>
          <p:cNvSpPr>
            <a:spLocks noGrp="1"/>
          </p:cNvSpPr>
          <p:nvPr>
            <p:ph type="dt" sz="quarter" idx="1"/>
          </p:nvPr>
        </p:nvSpPr>
        <p:spPr>
          <a:xfrm>
            <a:off x="5180013" y="0"/>
            <a:ext cx="3962400" cy="344488"/>
          </a:xfrm>
          <a:prstGeom prst="rect">
            <a:avLst/>
          </a:prstGeom>
        </p:spPr>
        <p:txBody>
          <a:bodyPr vert="horz" lIns="91440" tIns="45720" rIns="91440" bIns="45720" rtlCol="0"/>
          <a:lstStyle>
            <a:lvl1pPr algn="r">
              <a:defRPr sz="1200"/>
            </a:lvl1pPr>
          </a:lstStyle>
          <a:p>
            <a:fld id="{1B8C9530-7D1E-419F-BC38-2E08115B7C53}" type="datetimeFigureOut">
              <a:rPr lang="en-US" smtClean="0"/>
              <a:t>6/26/2026</a:t>
            </a:fld>
            <a:endParaRPr lang="en-US"/>
          </a:p>
        </p:txBody>
      </p:sp>
      <p:sp>
        <p:nvSpPr>
          <p:cNvPr id="4" name="Footer Placeholder 3">
            <a:extLst>
              <a:ext uri="{FF2B5EF4-FFF2-40B4-BE49-F238E27FC236}">
                <a16:creationId xmlns:a16="http://schemas.microsoft.com/office/drawing/2014/main" id="{D648229E-DB4D-4588-B20C-B46600114C23}"/>
              </a:ext>
            </a:extLst>
          </p:cNvPr>
          <p:cNvSpPr>
            <a:spLocks noGrp="1"/>
          </p:cNvSpPr>
          <p:nvPr>
            <p:ph type="ftr" sz="quarter" idx="2"/>
          </p:nvPr>
        </p:nvSpPr>
        <p:spPr>
          <a:xfrm>
            <a:off x="0" y="6513513"/>
            <a:ext cx="3962400" cy="3444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629E7A4D-8053-40D5-986C-54D047A642D9}"/>
              </a:ext>
            </a:extLst>
          </p:cNvPr>
          <p:cNvSpPr>
            <a:spLocks noGrp="1"/>
          </p:cNvSpPr>
          <p:nvPr>
            <p:ph type="sldNum" sz="quarter" idx="3"/>
          </p:nvPr>
        </p:nvSpPr>
        <p:spPr>
          <a:xfrm>
            <a:off x="5180013" y="6513513"/>
            <a:ext cx="3962400" cy="344487"/>
          </a:xfrm>
          <a:prstGeom prst="rect">
            <a:avLst/>
          </a:prstGeom>
        </p:spPr>
        <p:txBody>
          <a:bodyPr vert="horz" lIns="91440" tIns="45720" rIns="91440" bIns="45720" rtlCol="0" anchor="b"/>
          <a:lstStyle>
            <a:lvl1pPr algn="r">
              <a:defRPr sz="1200"/>
            </a:lvl1pPr>
          </a:lstStyle>
          <a:p>
            <a:fld id="{3DB51871-4880-43A5-8D4B-AC3582072EAC}" type="slidenum">
              <a:rPr lang="en-US" smtClean="0"/>
              <a:t>‹#›</a:t>
            </a:fld>
            <a:endParaRPr lang="en-US"/>
          </a:p>
        </p:txBody>
      </p:sp>
    </p:spTree>
    <p:extLst>
      <p:ext uri="{BB962C8B-B14F-4D97-AF65-F5344CB8AC3E}">
        <p14:creationId xmlns:p14="http://schemas.microsoft.com/office/powerpoint/2010/main" val="40095599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atin typeface="Arial" panose="020B0604020202020204" pitchFamily="34" charset="0"/>
              </a:defRPr>
            </a:lvl1pPr>
          </a:lstStyle>
          <a:p>
            <a:endParaRPr lang="en-US"/>
          </a:p>
        </p:txBody>
      </p:sp>
      <p:sp>
        <p:nvSpPr>
          <p:cNvPr id="3" name="Date Placeholder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atin typeface="Arial" panose="020B0604020202020204" pitchFamily="34" charset="0"/>
              </a:defRPr>
            </a:lvl1pPr>
          </a:lstStyle>
          <a:p>
            <a:fld id="{5F7FED70-B804-224F-82D5-D5D5F83DE2A8}" type="datetimeFigureOut">
              <a:rPr lang="en-US" smtClean="0"/>
              <a:pPr/>
              <a:t>6/26/2026</a:t>
            </a:fld>
            <a:endParaRPr lang="en-US"/>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atin typeface="Arial" panose="020B0604020202020204" pitchFamily="34" charset="0"/>
              </a:defRPr>
            </a:lvl1pPr>
          </a:lstStyle>
          <a:p>
            <a:endParaRPr lang="en-US"/>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atin typeface="Arial" panose="020B0604020202020204" pitchFamily="34" charset="0"/>
              </a:defRPr>
            </a:lvl1pPr>
          </a:lstStyle>
          <a:p>
            <a:fld id="{CFD41EB1-1555-F44A-B6E3-1FA3FD65324E}" type="slidenum">
              <a:rPr lang="en-US" smtClean="0"/>
              <a:pPr/>
              <a:t>‹#›</a:t>
            </a:fld>
            <a:endParaRPr lang="en-US"/>
          </a:p>
        </p:txBody>
      </p:sp>
    </p:spTree>
    <p:extLst>
      <p:ext uri="{BB962C8B-B14F-4D97-AF65-F5344CB8AC3E}">
        <p14:creationId xmlns:p14="http://schemas.microsoft.com/office/powerpoint/2010/main" val="18325715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mn-cs"/>
      </a:defRPr>
    </a:lvl1pPr>
    <a:lvl2pPr marL="457200" algn="l" defTabSz="914400" rtl="0" eaLnBrk="1" latinLnBrk="0" hangingPunct="1">
      <a:defRPr sz="1200" kern="1200">
        <a:solidFill>
          <a:schemeClr val="tx1"/>
        </a:solidFill>
        <a:latin typeface="Arial" panose="020B0604020202020204" pitchFamily="34" charset="0"/>
        <a:ea typeface="+mn-ea"/>
        <a:cs typeface="+mn-cs"/>
      </a:defRPr>
    </a:lvl2pPr>
    <a:lvl3pPr marL="914400" algn="l" defTabSz="914400" rtl="0" eaLnBrk="1" latinLnBrk="0" hangingPunct="1">
      <a:defRPr sz="1200" kern="1200">
        <a:solidFill>
          <a:schemeClr val="tx1"/>
        </a:solidFill>
        <a:latin typeface="Arial" panose="020B0604020202020204" pitchFamily="34" charset="0"/>
        <a:ea typeface="+mn-ea"/>
        <a:cs typeface="+mn-cs"/>
      </a:defRPr>
    </a:lvl3pPr>
    <a:lvl4pPr marL="1371600" algn="l" defTabSz="914400" rtl="0" eaLnBrk="1" latinLnBrk="0" hangingPunct="1">
      <a:defRPr sz="1200" kern="1200">
        <a:solidFill>
          <a:schemeClr val="tx1"/>
        </a:solidFill>
        <a:latin typeface="Arial" panose="020B0604020202020204" pitchFamily="34" charset="0"/>
        <a:ea typeface="+mn-ea"/>
        <a:cs typeface="+mn-cs"/>
      </a:defRPr>
    </a:lvl4pPr>
    <a:lvl5pPr marL="1828800" algn="l" defTabSz="914400" rtl="0" eaLnBrk="1" latinLnBrk="0" hangingPunct="1">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800"/>
              </a:spcAft>
              <a:buNone/>
            </a:pPr>
            <a:endParaRPr lang="en-US" sz="1800" b="1" kern="100" dirty="0">
              <a:latin typeface="Times New Roman"/>
              <a:cs typeface="Times New Roman"/>
            </a:endParaRPr>
          </a:p>
        </p:txBody>
      </p:sp>
      <p:sp>
        <p:nvSpPr>
          <p:cNvPr id="4" name="Slide Number Placeholder 3"/>
          <p:cNvSpPr>
            <a:spLocks noGrp="1"/>
          </p:cNvSpPr>
          <p:nvPr>
            <p:ph type="sldNum" sz="quarter" idx="5"/>
          </p:nvPr>
        </p:nvSpPr>
        <p:spPr/>
        <p:txBody>
          <a:bodyPr/>
          <a:lstStyle/>
          <a:p>
            <a:fld id="{CFD41EB1-1555-F44A-B6E3-1FA3FD65324E}" type="slidenum">
              <a:rPr lang="en-US" smtClean="0"/>
              <a:t>1</a:t>
            </a:fld>
            <a:endParaRPr lang="en-US" dirty="0"/>
          </a:p>
        </p:txBody>
      </p:sp>
    </p:spTree>
    <p:extLst>
      <p:ext uri="{BB962C8B-B14F-4D97-AF65-F5344CB8AC3E}">
        <p14:creationId xmlns:p14="http://schemas.microsoft.com/office/powerpoint/2010/main" val="12183101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a:spcAft>
                <a:spcPts val="600"/>
              </a:spcAft>
            </a:pPr>
            <a:endParaRPr lang="en-US" sz="1800" b="1">
              <a:solidFill>
                <a:srgbClr val="354F65"/>
              </a:solidFill>
              <a:latin typeface="Apto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CFC845-0093-3243-9FB3-5F46B4B61C2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712896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D9F34B-E8C5-FB02-A473-B88F000516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EDFA75-C8D0-8854-F4A6-82A02B206E0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AA13CA7-A3F0-66E8-C596-3CC88BB6FA2A}"/>
              </a:ext>
            </a:extLst>
          </p:cNvPr>
          <p:cNvSpPr>
            <a:spLocks noGrp="1"/>
          </p:cNvSpPr>
          <p:nvPr>
            <p:ph type="body" idx="1"/>
          </p:nvPr>
        </p:nvSpPr>
        <p:spPr/>
        <p:txBody>
          <a:bodyPr/>
          <a:lstStyle/>
          <a:p>
            <a:pPr marL="0" marR="0">
              <a:lnSpc>
                <a:spcPct val="115000"/>
              </a:lnSpc>
              <a:spcAft>
                <a:spcPts val="800"/>
              </a:spcAft>
              <a:buNone/>
            </a:pPr>
            <a:r>
              <a:rPr lang="en-US" sz="1800" b="1" kern="100">
                <a:effectLst/>
                <a:latin typeface="Times New Roman" panose="02020603050405020304" pitchFamily="18" charset="0"/>
                <a:ea typeface="Aptos" panose="020B0004020202020204" pitchFamily="34" charset="0"/>
                <a:cs typeface="Times New Roman" panose="02020603050405020304" pitchFamily="18" charset="0"/>
              </a:rPr>
              <a:t>Slide 16 – Jefferson Lab: A Dynamic Future</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buFont typeface="Symbol" pitchFamily="2" charset="2"/>
              <a:buChar char=""/>
            </a:pPr>
            <a:r>
              <a:rPr lang="en-US" sz="1800" kern="100">
                <a:effectLst/>
                <a:latin typeface="Times New Roman" panose="02020603050405020304" pitchFamily="18" charset="0"/>
                <a:ea typeface="Aptos" panose="020B0004020202020204" pitchFamily="34" charset="0"/>
                <a:cs typeface="Times New Roman" panose="02020603050405020304" pitchFamily="18" charset="0"/>
              </a:rPr>
              <a:t>Jefferson Lab has developed, grown and accomplished a great deal over its lifetime thus far, however, the best is yet to come.</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buFont typeface="Symbol" pitchFamily="2" charset="2"/>
              <a:buChar char=""/>
            </a:pPr>
            <a:r>
              <a:rPr lang="en-US" sz="1800" kern="100">
                <a:effectLst/>
                <a:latin typeface="Times New Roman" panose="02020603050405020304" pitchFamily="18" charset="0"/>
                <a:ea typeface="Aptos" panose="020B0004020202020204" pitchFamily="34" charset="0"/>
                <a:cs typeface="Times New Roman" panose="02020603050405020304" pitchFamily="18" charset="0"/>
              </a:rPr>
              <a:t>We will continue to build on the expertise and capabilities we have developed to achieve our core nuclear physics mission.</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buFont typeface="Symbol" pitchFamily="2" charset="2"/>
              <a:buChar char=""/>
            </a:pPr>
            <a:r>
              <a:rPr lang="en-US" sz="1800" kern="100">
                <a:effectLst/>
                <a:latin typeface="Times New Roman" panose="02020603050405020304" pitchFamily="18" charset="0"/>
                <a:ea typeface="Aptos" panose="020B0004020202020204" pitchFamily="34" charset="0"/>
                <a:cs typeface="Times New Roman" panose="02020603050405020304" pitchFamily="18" charset="0"/>
              </a:rPr>
              <a:t>We will enhance our utilization of AI to improve our operations and scientific outcomes and amplify the capabilities of AI, advancing our data science capabilities as we move toward realization of the HPDF.</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buFont typeface="Symbol" pitchFamily="2" charset="2"/>
              <a:buChar char=""/>
            </a:pPr>
            <a:r>
              <a:rPr lang="en-US" sz="1800" kern="100">
                <a:effectLst/>
                <a:latin typeface="Times New Roman" panose="02020603050405020304" pitchFamily="18" charset="0"/>
                <a:ea typeface="Aptos" panose="020B0004020202020204" pitchFamily="34" charset="0"/>
                <a:cs typeface="Times New Roman" panose="02020603050405020304" pitchFamily="18" charset="0"/>
              </a:rPr>
              <a:t>We will partner with industries and universities to develop and realize applications of our technology</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Font typeface="Symbol" pitchFamily="2" charset="2"/>
              <a:buChar char=""/>
            </a:pPr>
            <a:r>
              <a:rPr lang="en-US" sz="1800" kern="100">
                <a:effectLst/>
                <a:latin typeface="Times New Roman" panose="02020603050405020304" pitchFamily="18" charset="0"/>
                <a:ea typeface="Aptos" panose="020B0004020202020204" pitchFamily="34" charset="0"/>
                <a:cs typeface="Times New Roman" panose="02020603050405020304" pitchFamily="18" charset="0"/>
              </a:rPr>
              <a:t>We will continue to be good neighbors and a reliable partner with our local community, region and state.</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endParaRPr lang="en-US"/>
          </a:p>
        </p:txBody>
      </p:sp>
      <p:sp>
        <p:nvSpPr>
          <p:cNvPr id="4" name="Slide Number Placeholder 3">
            <a:extLst>
              <a:ext uri="{FF2B5EF4-FFF2-40B4-BE49-F238E27FC236}">
                <a16:creationId xmlns:a16="http://schemas.microsoft.com/office/drawing/2014/main" id="{428C8D28-22DA-4F1D-D240-508D79A85FEB}"/>
              </a:ext>
            </a:extLst>
          </p:cNvPr>
          <p:cNvSpPr>
            <a:spLocks noGrp="1"/>
          </p:cNvSpPr>
          <p:nvPr>
            <p:ph type="sldNum" sz="quarter" idx="5"/>
          </p:nvPr>
        </p:nvSpPr>
        <p:spPr/>
        <p:txBody>
          <a:bodyPr/>
          <a:lstStyle/>
          <a:p>
            <a:fld id="{CFD41EB1-1555-F44A-B6E3-1FA3FD65324E}" type="slidenum">
              <a:rPr lang="en-US" smtClean="0"/>
              <a:t>12</a:t>
            </a:fld>
            <a:endParaRPr lang="en-US"/>
          </a:p>
        </p:txBody>
      </p:sp>
    </p:spTree>
    <p:extLst>
      <p:ext uri="{BB962C8B-B14F-4D97-AF65-F5344CB8AC3E}">
        <p14:creationId xmlns:p14="http://schemas.microsoft.com/office/powerpoint/2010/main" val="28724757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FD41EB1-1555-F44A-B6E3-1FA3FD65324E}" type="slidenum">
              <a:rPr lang="en-US" smtClean="0"/>
              <a:pPr/>
              <a:t>13</a:t>
            </a:fld>
            <a:endParaRPr lang="en-US"/>
          </a:p>
        </p:txBody>
      </p:sp>
    </p:spTree>
    <p:extLst>
      <p:ext uri="{BB962C8B-B14F-4D97-AF65-F5344CB8AC3E}">
        <p14:creationId xmlns:p14="http://schemas.microsoft.com/office/powerpoint/2010/main" val="18214576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7CFC845-0093-3243-9FB3-5F46B4B61C22}" type="slidenum">
              <a:rPr lang="en-US" smtClean="0"/>
              <a:t>2</a:t>
            </a:fld>
            <a:endParaRPr lang="en-US"/>
          </a:p>
        </p:txBody>
      </p:sp>
    </p:spTree>
    <p:extLst>
      <p:ext uri="{BB962C8B-B14F-4D97-AF65-F5344CB8AC3E}">
        <p14:creationId xmlns:p14="http://schemas.microsoft.com/office/powerpoint/2010/main" val="32784043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0D62F3-FF42-2ADB-F0BA-1DA43ADEB00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856CA4-631A-2244-E534-2B08D8E01A20}"/>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EB6E5E68-BC1F-8412-08AA-C3AD35481C05}"/>
              </a:ext>
            </a:extLst>
          </p:cNvPr>
          <p:cNvSpPr>
            <a:spLocks noGrp="1"/>
          </p:cNvSpPr>
          <p:nvPr>
            <p:ph type="body" idx="1"/>
          </p:nvPr>
        </p:nvSpPr>
        <p:spPr/>
        <p:txBody>
          <a:bodyPr/>
          <a:lstStyle/>
          <a:p>
            <a:r>
              <a:rPr lang="en-US" sz="1800" b="1">
                <a:solidFill>
                  <a:srgbClr val="354F65"/>
                </a:solidFill>
                <a:latin typeface="Arial Nova" panose="020B0504020202020204" pitchFamily="34" charset="0"/>
                <a:ea typeface="Times New Roman" panose="02020603050405020304" pitchFamily="18" charset="0"/>
              </a:rPr>
              <a:t>Organizational Highlights</a:t>
            </a:r>
          </a:p>
          <a:p>
            <a:pPr marL="232395" indent="-232395">
              <a:spcBef>
                <a:spcPts val="610"/>
              </a:spcBef>
              <a:buFont typeface="Arial" panose="020B0604020202020204" pitchFamily="34" charset="0"/>
              <a:buChar char="•"/>
            </a:pPr>
            <a:r>
              <a:rPr lang="en-US">
                <a:latin typeface="Arial Nova" panose="020B0504020202020204" pitchFamily="34" charset="0"/>
                <a:ea typeface="Times New Roman" panose="02020603050405020304" pitchFamily="18" charset="0"/>
              </a:rPr>
              <a:t>Capitalizes on positive momentum in S&amp;T and operations</a:t>
            </a:r>
          </a:p>
          <a:p>
            <a:pPr marL="232395" indent="-232395">
              <a:spcBef>
                <a:spcPts val="610"/>
              </a:spcBef>
              <a:buFont typeface="Arial" panose="020B0604020202020204" pitchFamily="34" charset="0"/>
              <a:buChar char="•"/>
            </a:pPr>
            <a:r>
              <a:rPr lang="en-US">
                <a:latin typeface="Arial Nova" panose="020B0504020202020204" pitchFamily="34" charset="0"/>
                <a:ea typeface="Times New Roman" panose="02020603050405020304" pitchFamily="18" charset="0"/>
              </a:rPr>
              <a:t>New S&amp;T leadership</a:t>
            </a:r>
          </a:p>
          <a:p>
            <a:pPr marL="232395" indent="-232395">
              <a:spcBef>
                <a:spcPts val="610"/>
              </a:spcBef>
              <a:buFont typeface="Arial" panose="020B0604020202020204" pitchFamily="34" charset="0"/>
              <a:buChar char="•"/>
            </a:pPr>
            <a:r>
              <a:rPr lang="en-US">
                <a:latin typeface="Arial Nova" panose="020B0504020202020204" pitchFamily="34" charset="0"/>
                <a:ea typeface="Times New Roman" panose="02020603050405020304" pitchFamily="18" charset="0"/>
              </a:rPr>
              <a:t>Two additional key ALDs (Data and Computational Science and CEBAF)</a:t>
            </a:r>
          </a:p>
          <a:p>
            <a:pPr marL="232395" indent="-232395">
              <a:spcBef>
                <a:spcPts val="610"/>
              </a:spcBef>
              <a:buFont typeface="Arial" panose="020B0604020202020204" pitchFamily="34" charset="0"/>
              <a:buChar char="•"/>
            </a:pPr>
            <a:r>
              <a:rPr lang="en-US">
                <a:latin typeface="Arial Nova" panose="020B0504020202020204" pitchFamily="34" charset="0"/>
                <a:ea typeface="Times New Roman" panose="02020603050405020304" pitchFamily="18" charset="0"/>
              </a:rPr>
              <a:t>Dedicated organization for 413.3B projects</a:t>
            </a:r>
          </a:p>
          <a:p>
            <a:endParaRPr lang="en-US"/>
          </a:p>
        </p:txBody>
      </p:sp>
      <p:sp>
        <p:nvSpPr>
          <p:cNvPr id="4" name="Slide Number Placeholder 3">
            <a:extLst>
              <a:ext uri="{FF2B5EF4-FFF2-40B4-BE49-F238E27FC236}">
                <a16:creationId xmlns:a16="http://schemas.microsoft.com/office/drawing/2014/main" id="{A799EFC6-9C76-28A1-A965-247BFCE65649}"/>
              </a:ext>
            </a:extLst>
          </p:cNvPr>
          <p:cNvSpPr>
            <a:spLocks noGrp="1"/>
          </p:cNvSpPr>
          <p:nvPr>
            <p:ph type="sldNum" sz="quarter" idx="5"/>
          </p:nvPr>
        </p:nvSpPr>
        <p:spPr/>
        <p:txBody>
          <a:bodyPr/>
          <a:lstStyle/>
          <a:p>
            <a:fld id="{57CFC845-0093-3243-9FB3-5F46B4B61C22}" type="slidenum">
              <a:rPr lang="en-US" smtClean="0"/>
              <a:t>3</a:t>
            </a:fld>
            <a:endParaRPr lang="en-US"/>
          </a:p>
        </p:txBody>
      </p:sp>
    </p:spTree>
    <p:extLst>
      <p:ext uri="{BB962C8B-B14F-4D97-AF65-F5344CB8AC3E}">
        <p14:creationId xmlns:p14="http://schemas.microsoft.com/office/powerpoint/2010/main" val="299328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800"/>
              </a:spcAft>
              <a:buNone/>
            </a:pPr>
            <a:endParaRPr lang="en-US" sz="1800" b="1" kern="100">
              <a:latin typeface="Times New Roman"/>
              <a:cs typeface="Times New Roman"/>
            </a:endParaRPr>
          </a:p>
        </p:txBody>
      </p:sp>
      <p:sp>
        <p:nvSpPr>
          <p:cNvPr id="4" name="Slide Number Placeholder 3"/>
          <p:cNvSpPr>
            <a:spLocks noGrp="1"/>
          </p:cNvSpPr>
          <p:nvPr>
            <p:ph type="sldNum" sz="quarter" idx="5"/>
          </p:nvPr>
        </p:nvSpPr>
        <p:spPr/>
        <p:txBody>
          <a:bodyPr/>
          <a:lstStyle/>
          <a:p>
            <a:fld id="{CFD41EB1-1555-F44A-B6E3-1FA3FD65324E}" type="slidenum">
              <a:rPr lang="en-US" smtClean="0"/>
              <a:t>4</a:t>
            </a:fld>
            <a:endParaRPr lang="en-US"/>
          </a:p>
        </p:txBody>
      </p:sp>
    </p:spTree>
    <p:extLst>
      <p:ext uri="{BB962C8B-B14F-4D97-AF65-F5344CB8AC3E}">
        <p14:creationId xmlns:p14="http://schemas.microsoft.com/office/powerpoint/2010/main" val="27053247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800"/>
              </a:spcAft>
              <a:buNone/>
            </a:pPr>
            <a:endParaRPr lang="en-US" sz="1800" b="1" kern="100">
              <a:latin typeface="Times New Roman"/>
              <a:cs typeface="Times New Roman"/>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D41EB1-1555-F44A-B6E3-1FA3FD65324E}"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465357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F3FDFF-DD6E-E0D9-8D28-F5B4C08CB6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97CB81-B6AD-8271-E514-0441EC25F198}"/>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8EC36FE2-2C6F-2A55-BDB1-ED13BDACB18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1BC8128-8ACE-4196-7FAD-27D74C4F616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3BBF43-A868-D94C-A9CC-39C296714D2B}"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041397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A8CDBC-CBAF-B77B-7688-089B5D3231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731D73-9637-8BE5-FE1E-F0B8BA239BE0}"/>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7A662977-A0D8-AFD9-76E2-0CC54B159D4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4BFCDCA-E924-A109-4C04-6A5537745FC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3BBF43-A868-D94C-A9CC-39C296714D2B}"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251521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g3db34da6745_1_0:notes"/>
          <p:cNvSpPr txBox="1">
            <a:spLocks noGrp="1"/>
          </p:cNvSpPr>
          <p:nvPr>
            <p:ph type="body" idx="1"/>
          </p:nvPr>
        </p:nvSpPr>
        <p:spPr>
          <a:xfrm>
            <a:off x="685800" y="4343401"/>
            <a:ext cx="5486400" cy="4114800"/>
          </a:xfrm>
          <a:prstGeom prst="rect">
            <a:avLst/>
          </a:prstGeom>
        </p:spPr>
        <p:txBody>
          <a:bodyPr spcFirstLastPara="1" wrap="square" lIns="89600" tIns="89600" rIns="89600" bIns="89600" anchor="t" anchorCtr="0">
            <a:noAutofit/>
          </a:bodyPr>
          <a:lstStyle/>
          <a:p>
            <a:pPr marL="0" lvl="0" indent="0" algn="l" rtl="0">
              <a:spcBef>
                <a:spcPts val="0"/>
              </a:spcBef>
              <a:spcAft>
                <a:spcPts val="0"/>
              </a:spcAft>
              <a:buNone/>
            </a:pPr>
            <a:endParaRPr/>
          </a:p>
        </p:txBody>
      </p:sp>
      <p:sp>
        <p:nvSpPr>
          <p:cNvPr id="426" name="Google Shape;426;g3db34da6745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089829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01EDCE-C2F8-17D0-2DF8-4CF46287A7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A51EA4-6F23-03AA-395A-0E5555E44CB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AEAF1D8-7E8E-7EEC-B99E-D742948097C5}"/>
              </a:ext>
            </a:extLst>
          </p:cNvPr>
          <p:cNvSpPr>
            <a:spLocks noGrp="1"/>
          </p:cNvSpPr>
          <p:nvPr>
            <p:ph type="body" idx="1"/>
          </p:nvPr>
        </p:nvSpPr>
        <p:spPr/>
        <p:txBody>
          <a:bodyPr/>
          <a:lstStyle/>
          <a:p>
            <a:pPr marL="0" marR="0">
              <a:lnSpc>
                <a:spcPct val="115000"/>
              </a:lnSpc>
              <a:spcAft>
                <a:spcPts val="800"/>
              </a:spcAft>
              <a:buNone/>
            </a:pPr>
            <a:endParaRPr lang="en-US" sz="1800" b="1" kern="100">
              <a:latin typeface="Times New Roman"/>
              <a:cs typeface="Times New Roman"/>
            </a:endParaRPr>
          </a:p>
        </p:txBody>
      </p:sp>
      <p:sp>
        <p:nvSpPr>
          <p:cNvPr id="4" name="Slide Number Placeholder 3">
            <a:extLst>
              <a:ext uri="{FF2B5EF4-FFF2-40B4-BE49-F238E27FC236}">
                <a16:creationId xmlns:a16="http://schemas.microsoft.com/office/drawing/2014/main" id="{D5F9233F-26BB-B33D-5155-E3F4761F2E02}"/>
              </a:ext>
            </a:extLst>
          </p:cNvPr>
          <p:cNvSpPr>
            <a:spLocks noGrp="1"/>
          </p:cNvSpPr>
          <p:nvPr>
            <p:ph type="sldNum" sz="quarter" idx="5"/>
          </p:nvPr>
        </p:nvSpPr>
        <p:spPr/>
        <p:txBody>
          <a:bodyPr/>
          <a:lstStyle/>
          <a:p>
            <a:fld id="{CFD41EB1-1555-F44A-B6E3-1FA3FD65324E}" type="slidenum">
              <a:rPr lang="en-US" smtClean="0"/>
              <a:t>10</a:t>
            </a:fld>
            <a:endParaRPr lang="en-US"/>
          </a:p>
        </p:txBody>
      </p:sp>
    </p:spTree>
    <p:extLst>
      <p:ext uri="{BB962C8B-B14F-4D97-AF65-F5344CB8AC3E}">
        <p14:creationId xmlns:p14="http://schemas.microsoft.com/office/powerpoint/2010/main" val="21642474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5379E-6537-D12F-D011-8B4344500C2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61BD295-2E6C-7285-BC59-1D869F2B913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74DA068-4B8F-ECE3-456D-9215F92D3915}"/>
              </a:ext>
            </a:extLst>
          </p:cNvPr>
          <p:cNvSpPr>
            <a:spLocks noGrp="1"/>
          </p:cNvSpPr>
          <p:nvPr>
            <p:ph type="dt" sz="half" idx="10"/>
          </p:nvPr>
        </p:nvSpPr>
        <p:spPr/>
        <p:txBody>
          <a:bodyPr/>
          <a:lstStyle/>
          <a:p>
            <a:fld id="{66810221-6F8C-447F-9E1E-9E2C7AEDEF6A}" type="datetime1">
              <a:rPr lang="en-US" smtClean="0"/>
              <a:t>6/26/2026</a:t>
            </a:fld>
            <a:endParaRPr lang="en-US"/>
          </a:p>
        </p:txBody>
      </p:sp>
      <p:sp>
        <p:nvSpPr>
          <p:cNvPr id="5" name="Footer Placeholder 4">
            <a:extLst>
              <a:ext uri="{FF2B5EF4-FFF2-40B4-BE49-F238E27FC236}">
                <a16:creationId xmlns:a16="http://schemas.microsoft.com/office/drawing/2014/main" id="{22AC707C-3D31-A73F-BF5C-9B41704669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DF5EA3-C672-88C5-4938-16222FB5C4A7}"/>
              </a:ext>
            </a:extLst>
          </p:cNvPr>
          <p:cNvSpPr>
            <a:spLocks noGrp="1"/>
          </p:cNvSpPr>
          <p:nvPr>
            <p:ph type="sldNum" sz="quarter" idx="12"/>
          </p:nvPr>
        </p:nvSpPr>
        <p:spPr/>
        <p:txBody>
          <a:bodyPr/>
          <a:lstStyle/>
          <a:p>
            <a:fld id="{F5CCA0ED-3187-3648-BE03-BA7C8AA6517A}" type="slidenum">
              <a:rPr lang="en-US" smtClean="0"/>
              <a:t>‹#›</a:t>
            </a:fld>
            <a:endParaRPr lang="en-US"/>
          </a:p>
        </p:txBody>
      </p:sp>
    </p:spTree>
    <p:extLst>
      <p:ext uri="{BB962C8B-B14F-4D97-AF65-F5344CB8AC3E}">
        <p14:creationId xmlns:p14="http://schemas.microsoft.com/office/powerpoint/2010/main" val="22870850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1BDCEF-3269-36A5-7FE0-A6D82259964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0BC6108-3A66-9F6A-3A94-1BAAEF10456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DDA897-C827-1F9B-2E9E-AA08A39466B3}"/>
              </a:ext>
            </a:extLst>
          </p:cNvPr>
          <p:cNvSpPr>
            <a:spLocks noGrp="1"/>
          </p:cNvSpPr>
          <p:nvPr>
            <p:ph type="dt" sz="half" idx="10"/>
          </p:nvPr>
        </p:nvSpPr>
        <p:spPr/>
        <p:txBody>
          <a:bodyPr/>
          <a:lstStyle/>
          <a:p>
            <a:fld id="{1704ED84-1705-412E-AED5-5DC924743467}" type="datetime1">
              <a:rPr lang="en-US" smtClean="0"/>
              <a:t>6/26/2026</a:t>
            </a:fld>
            <a:endParaRPr lang="en-US"/>
          </a:p>
        </p:txBody>
      </p:sp>
      <p:sp>
        <p:nvSpPr>
          <p:cNvPr id="5" name="Footer Placeholder 4">
            <a:extLst>
              <a:ext uri="{FF2B5EF4-FFF2-40B4-BE49-F238E27FC236}">
                <a16:creationId xmlns:a16="http://schemas.microsoft.com/office/drawing/2014/main" id="{461959C0-B947-174D-B7DC-FE99FDB0DA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2BE06D-0088-A20A-7D1F-C37289AE547E}"/>
              </a:ext>
            </a:extLst>
          </p:cNvPr>
          <p:cNvSpPr>
            <a:spLocks noGrp="1"/>
          </p:cNvSpPr>
          <p:nvPr>
            <p:ph type="sldNum" sz="quarter" idx="12"/>
          </p:nvPr>
        </p:nvSpPr>
        <p:spPr/>
        <p:txBody>
          <a:bodyPr/>
          <a:lstStyle/>
          <a:p>
            <a:fld id="{F5CCA0ED-3187-3648-BE03-BA7C8AA6517A}" type="slidenum">
              <a:rPr lang="en-US" smtClean="0"/>
              <a:t>‹#›</a:t>
            </a:fld>
            <a:endParaRPr lang="en-US"/>
          </a:p>
        </p:txBody>
      </p:sp>
    </p:spTree>
    <p:extLst>
      <p:ext uri="{BB962C8B-B14F-4D97-AF65-F5344CB8AC3E}">
        <p14:creationId xmlns:p14="http://schemas.microsoft.com/office/powerpoint/2010/main" val="599371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097CD8D-29CF-6A93-42C6-4FFEC951730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B860DDF-2B44-B84A-CA15-53BBFBA92CA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CBB6DC-B042-AF8E-0FFF-1B481955F416}"/>
              </a:ext>
            </a:extLst>
          </p:cNvPr>
          <p:cNvSpPr>
            <a:spLocks noGrp="1"/>
          </p:cNvSpPr>
          <p:nvPr>
            <p:ph type="dt" sz="half" idx="10"/>
          </p:nvPr>
        </p:nvSpPr>
        <p:spPr/>
        <p:txBody>
          <a:bodyPr/>
          <a:lstStyle/>
          <a:p>
            <a:fld id="{F75F298B-27DF-480B-AA4C-F5D7B9F97801}" type="datetime1">
              <a:rPr lang="en-US" smtClean="0"/>
              <a:t>6/26/2026</a:t>
            </a:fld>
            <a:endParaRPr lang="en-US"/>
          </a:p>
        </p:txBody>
      </p:sp>
      <p:sp>
        <p:nvSpPr>
          <p:cNvPr id="5" name="Footer Placeholder 4">
            <a:extLst>
              <a:ext uri="{FF2B5EF4-FFF2-40B4-BE49-F238E27FC236}">
                <a16:creationId xmlns:a16="http://schemas.microsoft.com/office/drawing/2014/main" id="{E6D9E41E-C537-3F5C-9EAD-6A32E22E33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3AB300-0670-9978-117A-BFF6FEF78075}"/>
              </a:ext>
            </a:extLst>
          </p:cNvPr>
          <p:cNvSpPr>
            <a:spLocks noGrp="1"/>
          </p:cNvSpPr>
          <p:nvPr>
            <p:ph type="sldNum" sz="quarter" idx="12"/>
          </p:nvPr>
        </p:nvSpPr>
        <p:spPr/>
        <p:txBody>
          <a:bodyPr/>
          <a:lstStyle/>
          <a:p>
            <a:fld id="{F5CCA0ED-3187-3648-BE03-BA7C8AA6517A}" type="slidenum">
              <a:rPr lang="en-US" smtClean="0"/>
              <a:t>‹#›</a:t>
            </a:fld>
            <a:endParaRPr lang="en-US"/>
          </a:p>
        </p:txBody>
      </p:sp>
    </p:spTree>
    <p:extLst>
      <p:ext uri="{BB962C8B-B14F-4D97-AF65-F5344CB8AC3E}">
        <p14:creationId xmlns:p14="http://schemas.microsoft.com/office/powerpoint/2010/main" val="12653190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75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EXT">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8B763DCD-F93D-473A-52BD-AA65A8F40238}"/>
              </a:ext>
            </a:extLst>
          </p:cNvPr>
          <p:cNvSpPr>
            <a:spLocks noGrp="1"/>
          </p:cNvSpPr>
          <p:nvPr>
            <p:ph type="body" sz="quarter" idx="12"/>
          </p:nvPr>
        </p:nvSpPr>
        <p:spPr>
          <a:xfrm>
            <a:off x="335280" y="1285945"/>
            <a:ext cx="11450320" cy="47219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4744293A-250C-4E19-6DDD-C8176E83141A}"/>
              </a:ext>
            </a:extLst>
          </p:cNvPr>
          <p:cNvSpPr>
            <a:spLocks noGrp="1"/>
          </p:cNvSpPr>
          <p:nvPr>
            <p:ph type="title"/>
          </p:nvPr>
        </p:nvSpPr>
        <p:spPr/>
        <p:txBody>
          <a:bodyPr>
            <a:normAutofit/>
          </a:bodyPr>
          <a:lstStyle>
            <a:lvl1pPr>
              <a:defRPr sz="3600"/>
            </a:lvl1pPr>
          </a:lstStyle>
          <a:p>
            <a:r>
              <a:rPr lang="en-US"/>
              <a:t>Click to edit Master title style</a:t>
            </a:r>
          </a:p>
        </p:txBody>
      </p:sp>
      <p:sp>
        <p:nvSpPr>
          <p:cNvPr id="3" name="Slide Number Placeholder 2">
            <a:extLst>
              <a:ext uri="{FF2B5EF4-FFF2-40B4-BE49-F238E27FC236}">
                <a16:creationId xmlns:a16="http://schemas.microsoft.com/office/drawing/2014/main" id="{B3EF33CE-75C6-6EB9-EF57-D3E7559224FB}"/>
              </a:ext>
            </a:extLst>
          </p:cNvPr>
          <p:cNvSpPr>
            <a:spLocks noGrp="1"/>
          </p:cNvSpPr>
          <p:nvPr>
            <p:ph type="sldNum" sz="quarter" idx="10"/>
          </p:nvPr>
        </p:nvSpPr>
        <p:spPr/>
        <p:txBody>
          <a:bodyPr/>
          <a:lstStyle/>
          <a:p>
            <a:r>
              <a:rPr lang="en-US"/>
              <a:t>|  </a:t>
            </a:r>
            <a:fld id="{53E150BB-2829-3244-B8C8-499758BF585B}" type="slidenum">
              <a:rPr lang="en-US" smtClean="0"/>
              <a:t>‹#›</a:t>
            </a:fld>
            <a:endParaRPr lang="en-US"/>
          </a:p>
        </p:txBody>
      </p:sp>
      <p:sp>
        <p:nvSpPr>
          <p:cNvPr id="4" name="Footer Placeholder 3">
            <a:extLst>
              <a:ext uri="{FF2B5EF4-FFF2-40B4-BE49-F238E27FC236}">
                <a16:creationId xmlns:a16="http://schemas.microsoft.com/office/drawing/2014/main" id="{0D34D3DD-BDB6-29E8-CC00-782BE43DAF1F}"/>
              </a:ext>
            </a:extLst>
          </p:cNvPr>
          <p:cNvSpPr>
            <a:spLocks noGrp="1"/>
          </p:cNvSpPr>
          <p:nvPr>
            <p:ph type="ftr" sz="quarter" idx="11"/>
          </p:nvPr>
        </p:nvSpPr>
        <p:spPr>
          <a:xfrm>
            <a:off x="4382814" y="6356350"/>
            <a:ext cx="7162370" cy="365125"/>
          </a:xfrm>
        </p:spPr>
        <p:txBody>
          <a:bodyPr/>
          <a:lstStyle/>
          <a:p>
            <a:endParaRPr lang="en-US"/>
          </a:p>
        </p:txBody>
      </p:sp>
    </p:spTree>
    <p:extLst>
      <p:ext uri="{BB962C8B-B14F-4D97-AF65-F5344CB8AC3E}">
        <p14:creationId xmlns:p14="http://schemas.microsoft.com/office/powerpoint/2010/main" val="19774148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Full Image Cover - 3">
  <p:cSld name="Full Image Cover - 3">
    <p:spTree>
      <p:nvGrpSpPr>
        <p:cNvPr id="1" name="Shape 138"/>
        <p:cNvGrpSpPr/>
        <p:nvPr/>
      </p:nvGrpSpPr>
      <p:grpSpPr>
        <a:xfrm>
          <a:off x="0" y="0"/>
          <a:ext cx="0" cy="0"/>
          <a:chOff x="0" y="0"/>
          <a:chExt cx="0" cy="0"/>
        </a:xfrm>
      </p:grpSpPr>
      <p:pic>
        <p:nvPicPr>
          <p:cNvPr id="139" name="Google Shape;139;p31"/>
          <p:cNvPicPr preferRelativeResize="0"/>
          <p:nvPr/>
        </p:nvPicPr>
        <p:blipFill rotWithShape="1">
          <a:blip r:embed="rId2">
            <a:alphaModFix/>
          </a:blip>
          <a:srcRect/>
          <a:stretch/>
        </p:blipFill>
        <p:spPr>
          <a:xfrm>
            <a:off x="-30480" y="-17145"/>
            <a:ext cx="12252960" cy="6892289"/>
          </a:xfrm>
          <a:prstGeom prst="rect">
            <a:avLst/>
          </a:prstGeom>
          <a:noFill/>
          <a:ln>
            <a:noFill/>
          </a:ln>
        </p:spPr>
      </p:pic>
      <p:pic>
        <p:nvPicPr>
          <p:cNvPr id="141" name="Google Shape;141;p31"/>
          <p:cNvPicPr preferRelativeResize="0"/>
          <p:nvPr/>
        </p:nvPicPr>
        <p:blipFill rotWithShape="1">
          <a:blip r:embed="rId3">
            <a:alphaModFix/>
          </a:blip>
          <a:srcRect/>
          <a:stretch/>
        </p:blipFill>
        <p:spPr>
          <a:xfrm>
            <a:off x="7495668" y="3098566"/>
            <a:ext cx="3423939" cy="660871"/>
          </a:xfrm>
          <a:prstGeom prst="rect">
            <a:avLst/>
          </a:prstGeom>
          <a:noFill/>
          <a:ln>
            <a:noFill/>
          </a:ln>
        </p:spPr>
      </p:pic>
    </p:spTree>
    <p:extLst>
      <p:ext uri="{BB962C8B-B14F-4D97-AF65-F5344CB8AC3E}">
        <p14:creationId xmlns:p14="http://schemas.microsoft.com/office/powerpoint/2010/main" val="14599340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5379E-6537-D12F-D011-8B4344500C2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61BD295-2E6C-7285-BC59-1D869F2B913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74DA068-4B8F-ECE3-456D-9215F92D3915}"/>
              </a:ext>
            </a:extLst>
          </p:cNvPr>
          <p:cNvSpPr>
            <a:spLocks noGrp="1"/>
          </p:cNvSpPr>
          <p:nvPr>
            <p:ph type="dt" sz="half" idx="10"/>
          </p:nvPr>
        </p:nvSpPr>
        <p:spPr/>
        <p:txBody>
          <a:bodyPr/>
          <a:lstStyle/>
          <a:p>
            <a:fld id="{66810221-6F8C-447F-9E1E-9E2C7AEDEF6A}" type="datetime1">
              <a:rPr lang="en-US" smtClean="0"/>
              <a:t>6/26/2026</a:t>
            </a:fld>
            <a:endParaRPr lang="en-US"/>
          </a:p>
        </p:txBody>
      </p:sp>
      <p:sp>
        <p:nvSpPr>
          <p:cNvPr id="5" name="Footer Placeholder 4">
            <a:extLst>
              <a:ext uri="{FF2B5EF4-FFF2-40B4-BE49-F238E27FC236}">
                <a16:creationId xmlns:a16="http://schemas.microsoft.com/office/drawing/2014/main" id="{22AC707C-3D31-A73F-BF5C-9B417046690B}"/>
              </a:ext>
            </a:extLst>
          </p:cNvPr>
          <p:cNvSpPr>
            <a:spLocks noGrp="1"/>
          </p:cNvSpPr>
          <p:nvPr>
            <p:ph type="ftr" sz="quarter" idx="11"/>
          </p:nvPr>
        </p:nvSpPr>
        <p:spPr>
          <a:xfrm>
            <a:off x="4038600" y="6394186"/>
            <a:ext cx="4114800" cy="365125"/>
          </a:xfrm>
        </p:spPr>
        <p:txBody>
          <a:bodyPr/>
          <a:lstStyle>
            <a:lvl1pPr>
              <a:defRPr sz="1000"/>
            </a:lvl1pPr>
          </a:lstStyle>
          <a:p>
            <a:r>
              <a:rPr lang="en-US"/>
              <a:t>TJNAF Lab Plan Presentation – June 2026</a:t>
            </a:r>
          </a:p>
        </p:txBody>
      </p:sp>
      <p:sp>
        <p:nvSpPr>
          <p:cNvPr id="6" name="Slide Number Placeholder 5">
            <a:extLst>
              <a:ext uri="{FF2B5EF4-FFF2-40B4-BE49-F238E27FC236}">
                <a16:creationId xmlns:a16="http://schemas.microsoft.com/office/drawing/2014/main" id="{FBDF5EA3-C672-88C5-4938-16222FB5C4A7}"/>
              </a:ext>
            </a:extLst>
          </p:cNvPr>
          <p:cNvSpPr>
            <a:spLocks noGrp="1"/>
          </p:cNvSpPr>
          <p:nvPr>
            <p:ph type="sldNum" sz="quarter" idx="12"/>
          </p:nvPr>
        </p:nvSpPr>
        <p:spPr>
          <a:xfrm>
            <a:off x="8610600" y="6394186"/>
            <a:ext cx="3383806" cy="365125"/>
          </a:xfrm>
        </p:spPr>
        <p:txBody>
          <a:bodyPr/>
          <a:lstStyle>
            <a:lvl1pPr>
              <a:defRPr sz="1000"/>
            </a:lvl1pPr>
          </a:lstStyle>
          <a:p>
            <a:fld id="{F5CCA0ED-3187-3648-BE03-BA7C8AA6517A}" type="slidenum">
              <a:rPr lang="en-US" smtClean="0"/>
              <a:pPr/>
              <a:t>‹#›</a:t>
            </a:fld>
            <a:endParaRPr lang="en-US"/>
          </a:p>
        </p:txBody>
      </p:sp>
    </p:spTree>
    <p:extLst>
      <p:ext uri="{BB962C8B-B14F-4D97-AF65-F5344CB8AC3E}">
        <p14:creationId xmlns:p14="http://schemas.microsoft.com/office/powerpoint/2010/main" val="3092675327"/>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B857AD-3F47-0E75-C33A-A049120B5FD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E959F9A-7A26-EE6A-19EE-80E23987815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295D64-197C-DFDC-B8DC-5477E9013743}"/>
              </a:ext>
            </a:extLst>
          </p:cNvPr>
          <p:cNvSpPr>
            <a:spLocks noGrp="1"/>
          </p:cNvSpPr>
          <p:nvPr>
            <p:ph type="dt" sz="half" idx="10"/>
          </p:nvPr>
        </p:nvSpPr>
        <p:spPr/>
        <p:txBody>
          <a:bodyPr/>
          <a:lstStyle/>
          <a:p>
            <a:fld id="{E8822C3F-CE5A-4FA3-A0B3-21835D28062E}" type="datetime1">
              <a:rPr lang="en-US" smtClean="0"/>
              <a:t>6/26/2026</a:t>
            </a:fld>
            <a:endParaRPr lang="en-US"/>
          </a:p>
        </p:txBody>
      </p:sp>
      <p:sp>
        <p:nvSpPr>
          <p:cNvPr id="5" name="Footer Placeholder 4">
            <a:extLst>
              <a:ext uri="{FF2B5EF4-FFF2-40B4-BE49-F238E27FC236}">
                <a16:creationId xmlns:a16="http://schemas.microsoft.com/office/drawing/2014/main" id="{8D35C855-FBE8-53A4-CAD4-6ACA70336273}"/>
              </a:ext>
            </a:extLst>
          </p:cNvPr>
          <p:cNvSpPr>
            <a:spLocks noGrp="1"/>
          </p:cNvSpPr>
          <p:nvPr>
            <p:ph type="ftr" sz="quarter" idx="11"/>
          </p:nvPr>
        </p:nvSpPr>
        <p:spPr/>
        <p:txBody>
          <a:bodyPr/>
          <a:lstStyle/>
          <a:p>
            <a:r>
              <a:rPr lang="en-US"/>
              <a:t>TJNAF Lab Plan Presentation – June 2026</a:t>
            </a:r>
          </a:p>
        </p:txBody>
      </p:sp>
      <p:sp>
        <p:nvSpPr>
          <p:cNvPr id="6" name="Slide Number Placeholder 5">
            <a:extLst>
              <a:ext uri="{FF2B5EF4-FFF2-40B4-BE49-F238E27FC236}">
                <a16:creationId xmlns:a16="http://schemas.microsoft.com/office/drawing/2014/main" id="{E86C7BD4-8D3A-3280-6F1C-56EB72A392F8}"/>
              </a:ext>
            </a:extLst>
          </p:cNvPr>
          <p:cNvSpPr>
            <a:spLocks noGrp="1"/>
          </p:cNvSpPr>
          <p:nvPr>
            <p:ph type="sldNum" sz="quarter" idx="12"/>
          </p:nvPr>
        </p:nvSpPr>
        <p:spPr/>
        <p:txBody>
          <a:bodyPr/>
          <a:lstStyle/>
          <a:p>
            <a:fld id="{F5CCA0ED-3187-3648-BE03-BA7C8AA6517A}" type="slidenum">
              <a:rPr lang="en-US" smtClean="0"/>
              <a:t>‹#›</a:t>
            </a:fld>
            <a:endParaRPr lang="en-US"/>
          </a:p>
        </p:txBody>
      </p:sp>
    </p:spTree>
    <p:extLst>
      <p:ext uri="{BB962C8B-B14F-4D97-AF65-F5344CB8AC3E}">
        <p14:creationId xmlns:p14="http://schemas.microsoft.com/office/powerpoint/2010/main" val="32708711"/>
      </p:ext>
    </p:extLst>
  </p:cSld>
  <p:clrMapOvr>
    <a:masterClrMapping/>
  </p:clrMapOvr>
  <p:hf sldNum="0" hd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6095C-1FDA-4529-E7D0-FCC1C51E29B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A5894F3-3907-1292-D813-381C8250DC4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B61A84F-2C20-8E5C-844F-4FFD23376524}"/>
              </a:ext>
            </a:extLst>
          </p:cNvPr>
          <p:cNvSpPr>
            <a:spLocks noGrp="1"/>
          </p:cNvSpPr>
          <p:nvPr>
            <p:ph type="dt" sz="half" idx="10"/>
          </p:nvPr>
        </p:nvSpPr>
        <p:spPr/>
        <p:txBody>
          <a:bodyPr/>
          <a:lstStyle/>
          <a:p>
            <a:fld id="{1F51894F-B595-4BB8-8D21-AFDF193944F0}" type="datetime1">
              <a:rPr lang="en-US" smtClean="0"/>
              <a:t>6/26/2026</a:t>
            </a:fld>
            <a:endParaRPr lang="en-US"/>
          </a:p>
        </p:txBody>
      </p:sp>
      <p:sp>
        <p:nvSpPr>
          <p:cNvPr id="5" name="Footer Placeholder 4">
            <a:extLst>
              <a:ext uri="{FF2B5EF4-FFF2-40B4-BE49-F238E27FC236}">
                <a16:creationId xmlns:a16="http://schemas.microsoft.com/office/drawing/2014/main" id="{5F0CB530-ACAF-0971-48EF-DC06D235FC7A}"/>
              </a:ext>
            </a:extLst>
          </p:cNvPr>
          <p:cNvSpPr>
            <a:spLocks noGrp="1"/>
          </p:cNvSpPr>
          <p:nvPr>
            <p:ph type="ftr" sz="quarter" idx="11"/>
          </p:nvPr>
        </p:nvSpPr>
        <p:spPr/>
        <p:txBody>
          <a:bodyPr/>
          <a:lstStyle/>
          <a:p>
            <a:r>
              <a:rPr lang="en-US"/>
              <a:t>TJNAF Lab Plan Presentation – June 2026</a:t>
            </a:r>
          </a:p>
        </p:txBody>
      </p:sp>
      <p:sp>
        <p:nvSpPr>
          <p:cNvPr id="6" name="Slide Number Placeholder 5">
            <a:extLst>
              <a:ext uri="{FF2B5EF4-FFF2-40B4-BE49-F238E27FC236}">
                <a16:creationId xmlns:a16="http://schemas.microsoft.com/office/drawing/2014/main" id="{E09EFA78-F048-2FFF-BC3F-A227C21D0ABA}"/>
              </a:ext>
            </a:extLst>
          </p:cNvPr>
          <p:cNvSpPr>
            <a:spLocks noGrp="1"/>
          </p:cNvSpPr>
          <p:nvPr>
            <p:ph type="sldNum" sz="quarter" idx="12"/>
          </p:nvPr>
        </p:nvSpPr>
        <p:spPr/>
        <p:txBody>
          <a:bodyPr/>
          <a:lstStyle/>
          <a:p>
            <a:fld id="{F5CCA0ED-3187-3648-BE03-BA7C8AA6517A}" type="slidenum">
              <a:rPr lang="en-US" smtClean="0"/>
              <a:t>‹#›</a:t>
            </a:fld>
            <a:endParaRPr lang="en-US"/>
          </a:p>
        </p:txBody>
      </p:sp>
    </p:spTree>
    <p:extLst>
      <p:ext uri="{BB962C8B-B14F-4D97-AF65-F5344CB8AC3E}">
        <p14:creationId xmlns:p14="http://schemas.microsoft.com/office/powerpoint/2010/main" val="2839473315"/>
      </p:ext>
    </p:extLst>
  </p:cSld>
  <p:clrMapOvr>
    <a:masterClrMapping/>
  </p:clrMapOvr>
  <p:hf sldNum="0" hd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4060D4-1822-5BC7-1277-E1043CD2CD7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C934CC7-EF0B-8A25-25FC-FD339A3B5F2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0817636-DB43-9194-F56B-D2D0C18D890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6F33AA3-3276-C8AE-A6B3-9B709F43CE60}"/>
              </a:ext>
            </a:extLst>
          </p:cNvPr>
          <p:cNvSpPr>
            <a:spLocks noGrp="1"/>
          </p:cNvSpPr>
          <p:nvPr>
            <p:ph type="dt" sz="half" idx="10"/>
          </p:nvPr>
        </p:nvSpPr>
        <p:spPr/>
        <p:txBody>
          <a:bodyPr/>
          <a:lstStyle/>
          <a:p>
            <a:fld id="{6E68049A-2A2F-413C-A83A-3D495335335A}" type="datetime1">
              <a:rPr lang="en-US" smtClean="0"/>
              <a:t>6/26/2026</a:t>
            </a:fld>
            <a:endParaRPr lang="en-US"/>
          </a:p>
        </p:txBody>
      </p:sp>
      <p:sp>
        <p:nvSpPr>
          <p:cNvPr id="6" name="Footer Placeholder 5">
            <a:extLst>
              <a:ext uri="{FF2B5EF4-FFF2-40B4-BE49-F238E27FC236}">
                <a16:creationId xmlns:a16="http://schemas.microsoft.com/office/drawing/2014/main" id="{549EC5A4-4E77-251F-918B-256B1C187F71}"/>
              </a:ext>
            </a:extLst>
          </p:cNvPr>
          <p:cNvSpPr>
            <a:spLocks noGrp="1"/>
          </p:cNvSpPr>
          <p:nvPr>
            <p:ph type="ftr" sz="quarter" idx="11"/>
          </p:nvPr>
        </p:nvSpPr>
        <p:spPr/>
        <p:txBody>
          <a:bodyPr/>
          <a:lstStyle/>
          <a:p>
            <a:r>
              <a:rPr lang="en-US"/>
              <a:t>TJNAF Lab Plan Presentation – June 2026</a:t>
            </a:r>
          </a:p>
        </p:txBody>
      </p:sp>
      <p:sp>
        <p:nvSpPr>
          <p:cNvPr id="7" name="Slide Number Placeholder 6">
            <a:extLst>
              <a:ext uri="{FF2B5EF4-FFF2-40B4-BE49-F238E27FC236}">
                <a16:creationId xmlns:a16="http://schemas.microsoft.com/office/drawing/2014/main" id="{CACE6214-778B-81E5-1036-05CB6AD33F14}"/>
              </a:ext>
            </a:extLst>
          </p:cNvPr>
          <p:cNvSpPr>
            <a:spLocks noGrp="1"/>
          </p:cNvSpPr>
          <p:nvPr>
            <p:ph type="sldNum" sz="quarter" idx="12"/>
          </p:nvPr>
        </p:nvSpPr>
        <p:spPr/>
        <p:txBody>
          <a:bodyPr/>
          <a:lstStyle/>
          <a:p>
            <a:fld id="{F5CCA0ED-3187-3648-BE03-BA7C8AA6517A}" type="slidenum">
              <a:rPr lang="en-US" smtClean="0"/>
              <a:t>‹#›</a:t>
            </a:fld>
            <a:endParaRPr lang="en-US"/>
          </a:p>
        </p:txBody>
      </p:sp>
    </p:spTree>
    <p:extLst>
      <p:ext uri="{BB962C8B-B14F-4D97-AF65-F5344CB8AC3E}">
        <p14:creationId xmlns:p14="http://schemas.microsoft.com/office/powerpoint/2010/main" val="912483674"/>
      </p:ext>
    </p:extLst>
  </p:cSld>
  <p:clrMapOvr>
    <a:masterClrMapping/>
  </p:clrMapOvr>
  <p:hf sldNum="0" hd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F3577B-921E-B27D-CE62-80F62DDCAB7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DAC62A4-F537-DA41-E226-451C1117F66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3BA6EEA-05B7-ADC5-D41A-75619874F6B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97BEE67-E273-D3EB-9EEB-67DF3C5ACD1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43A7D78-2038-F0E7-7524-3FE5695E124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B0797E3-882B-1F38-032D-6B6DA3E87000}"/>
              </a:ext>
            </a:extLst>
          </p:cNvPr>
          <p:cNvSpPr>
            <a:spLocks noGrp="1"/>
          </p:cNvSpPr>
          <p:nvPr>
            <p:ph type="dt" sz="half" idx="10"/>
          </p:nvPr>
        </p:nvSpPr>
        <p:spPr/>
        <p:txBody>
          <a:bodyPr/>
          <a:lstStyle/>
          <a:p>
            <a:fld id="{14D22732-E95F-42E2-81DE-0250494F3E62}" type="datetime1">
              <a:rPr lang="en-US" smtClean="0"/>
              <a:t>6/26/2026</a:t>
            </a:fld>
            <a:endParaRPr lang="en-US"/>
          </a:p>
        </p:txBody>
      </p:sp>
      <p:sp>
        <p:nvSpPr>
          <p:cNvPr id="8" name="Footer Placeholder 7">
            <a:extLst>
              <a:ext uri="{FF2B5EF4-FFF2-40B4-BE49-F238E27FC236}">
                <a16:creationId xmlns:a16="http://schemas.microsoft.com/office/drawing/2014/main" id="{A2F88262-9BE0-E049-7B37-61E70BFDD93A}"/>
              </a:ext>
            </a:extLst>
          </p:cNvPr>
          <p:cNvSpPr>
            <a:spLocks noGrp="1"/>
          </p:cNvSpPr>
          <p:nvPr>
            <p:ph type="ftr" sz="quarter" idx="11"/>
          </p:nvPr>
        </p:nvSpPr>
        <p:spPr/>
        <p:txBody>
          <a:bodyPr/>
          <a:lstStyle/>
          <a:p>
            <a:r>
              <a:rPr lang="en-US"/>
              <a:t>TJNAF Lab Plan Presentation – June 2026</a:t>
            </a:r>
          </a:p>
        </p:txBody>
      </p:sp>
      <p:sp>
        <p:nvSpPr>
          <p:cNvPr id="9" name="Slide Number Placeholder 8">
            <a:extLst>
              <a:ext uri="{FF2B5EF4-FFF2-40B4-BE49-F238E27FC236}">
                <a16:creationId xmlns:a16="http://schemas.microsoft.com/office/drawing/2014/main" id="{C27F509A-E63B-2C3F-219C-978865518043}"/>
              </a:ext>
            </a:extLst>
          </p:cNvPr>
          <p:cNvSpPr>
            <a:spLocks noGrp="1"/>
          </p:cNvSpPr>
          <p:nvPr>
            <p:ph type="sldNum" sz="quarter" idx="12"/>
          </p:nvPr>
        </p:nvSpPr>
        <p:spPr/>
        <p:txBody>
          <a:bodyPr/>
          <a:lstStyle/>
          <a:p>
            <a:fld id="{F5CCA0ED-3187-3648-BE03-BA7C8AA6517A}" type="slidenum">
              <a:rPr lang="en-US" smtClean="0"/>
              <a:t>‹#›</a:t>
            </a:fld>
            <a:endParaRPr lang="en-US"/>
          </a:p>
        </p:txBody>
      </p:sp>
    </p:spTree>
    <p:extLst>
      <p:ext uri="{BB962C8B-B14F-4D97-AF65-F5344CB8AC3E}">
        <p14:creationId xmlns:p14="http://schemas.microsoft.com/office/powerpoint/2010/main" val="2256829176"/>
      </p:ext>
    </p:extLst>
  </p:cSld>
  <p:clrMapOvr>
    <a:masterClrMapping/>
  </p:clrMapOvr>
  <p:hf sldNum="0" hd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B857AD-3F47-0E75-C33A-A049120B5FD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E959F9A-7A26-EE6A-19EE-80E23987815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295D64-197C-DFDC-B8DC-5477E9013743}"/>
              </a:ext>
            </a:extLst>
          </p:cNvPr>
          <p:cNvSpPr>
            <a:spLocks noGrp="1"/>
          </p:cNvSpPr>
          <p:nvPr>
            <p:ph type="dt" sz="half" idx="10"/>
          </p:nvPr>
        </p:nvSpPr>
        <p:spPr/>
        <p:txBody>
          <a:bodyPr/>
          <a:lstStyle/>
          <a:p>
            <a:fld id="{E8822C3F-CE5A-4FA3-A0B3-21835D28062E}" type="datetime1">
              <a:rPr lang="en-US" smtClean="0"/>
              <a:t>6/26/2026</a:t>
            </a:fld>
            <a:endParaRPr lang="en-US"/>
          </a:p>
        </p:txBody>
      </p:sp>
      <p:sp>
        <p:nvSpPr>
          <p:cNvPr id="5" name="Footer Placeholder 4">
            <a:extLst>
              <a:ext uri="{FF2B5EF4-FFF2-40B4-BE49-F238E27FC236}">
                <a16:creationId xmlns:a16="http://schemas.microsoft.com/office/drawing/2014/main" id="{8D35C855-FBE8-53A4-CAD4-6ACA703362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6C7BD4-8D3A-3280-6F1C-56EB72A392F8}"/>
              </a:ext>
            </a:extLst>
          </p:cNvPr>
          <p:cNvSpPr>
            <a:spLocks noGrp="1"/>
          </p:cNvSpPr>
          <p:nvPr>
            <p:ph type="sldNum" sz="quarter" idx="12"/>
          </p:nvPr>
        </p:nvSpPr>
        <p:spPr/>
        <p:txBody>
          <a:bodyPr/>
          <a:lstStyle/>
          <a:p>
            <a:fld id="{F5CCA0ED-3187-3648-BE03-BA7C8AA6517A}" type="slidenum">
              <a:rPr lang="en-US" smtClean="0"/>
              <a:t>‹#›</a:t>
            </a:fld>
            <a:endParaRPr lang="en-US"/>
          </a:p>
        </p:txBody>
      </p:sp>
    </p:spTree>
    <p:extLst>
      <p:ext uri="{BB962C8B-B14F-4D97-AF65-F5344CB8AC3E}">
        <p14:creationId xmlns:p14="http://schemas.microsoft.com/office/powerpoint/2010/main" val="24796906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B04793-8077-CBA3-81CF-576A6629CAC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DA71742-62BB-D194-149C-970BB1863530}"/>
              </a:ext>
            </a:extLst>
          </p:cNvPr>
          <p:cNvSpPr>
            <a:spLocks noGrp="1"/>
          </p:cNvSpPr>
          <p:nvPr>
            <p:ph type="dt" sz="half" idx="10"/>
          </p:nvPr>
        </p:nvSpPr>
        <p:spPr/>
        <p:txBody>
          <a:bodyPr/>
          <a:lstStyle/>
          <a:p>
            <a:fld id="{2D4D1755-7DB6-4D6A-B92A-FFC47ECA26B6}" type="datetime1">
              <a:rPr lang="en-US" smtClean="0"/>
              <a:t>6/26/2026</a:t>
            </a:fld>
            <a:endParaRPr lang="en-US"/>
          </a:p>
        </p:txBody>
      </p:sp>
      <p:sp>
        <p:nvSpPr>
          <p:cNvPr id="4" name="Footer Placeholder 3">
            <a:extLst>
              <a:ext uri="{FF2B5EF4-FFF2-40B4-BE49-F238E27FC236}">
                <a16:creationId xmlns:a16="http://schemas.microsoft.com/office/drawing/2014/main" id="{D281200C-8D30-7E9F-CD54-64AD94DB57F9}"/>
              </a:ext>
            </a:extLst>
          </p:cNvPr>
          <p:cNvSpPr>
            <a:spLocks noGrp="1"/>
          </p:cNvSpPr>
          <p:nvPr>
            <p:ph type="ftr" sz="quarter" idx="11"/>
          </p:nvPr>
        </p:nvSpPr>
        <p:spPr/>
        <p:txBody>
          <a:bodyPr/>
          <a:lstStyle/>
          <a:p>
            <a:r>
              <a:rPr lang="en-US"/>
              <a:t>TJNAF Lab Plan Presentation – June 2026</a:t>
            </a:r>
          </a:p>
        </p:txBody>
      </p:sp>
      <p:sp>
        <p:nvSpPr>
          <p:cNvPr id="5" name="Slide Number Placeholder 4">
            <a:extLst>
              <a:ext uri="{FF2B5EF4-FFF2-40B4-BE49-F238E27FC236}">
                <a16:creationId xmlns:a16="http://schemas.microsoft.com/office/drawing/2014/main" id="{76DCEAD2-C512-5E2F-6CF0-6B5249A4F335}"/>
              </a:ext>
            </a:extLst>
          </p:cNvPr>
          <p:cNvSpPr>
            <a:spLocks noGrp="1"/>
          </p:cNvSpPr>
          <p:nvPr>
            <p:ph type="sldNum" sz="quarter" idx="12"/>
          </p:nvPr>
        </p:nvSpPr>
        <p:spPr/>
        <p:txBody>
          <a:bodyPr/>
          <a:lstStyle/>
          <a:p>
            <a:fld id="{F5CCA0ED-3187-3648-BE03-BA7C8AA6517A}" type="slidenum">
              <a:rPr lang="en-US" smtClean="0"/>
              <a:t>‹#›</a:t>
            </a:fld>
            <a:endParaRPr lang="en-US"/>
          </a:p>
        </p:txBody>
      </p:sp>
    </p:spTree>
    <p:extLst>
      <p:ext uri="{BB962C8B-B14F-4D97-AF65-F5344CB8AC3E}">
        <p14:creationId xmlns:p14="http://schemas.microsoft.com/office/powerpoint/2010/main" val="2079668772"/>
      </p:ext>
    </p:extLst>
  </p:cSld>
  <p:clrMapOvr>
    <a:masterClrMapping/>
  </p:clrMapOvr>
  <p:hf sldNum="0" hd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C99E596-AAD2-BCF4-D6F4-EEBD64949085}"/>
              </a:ext>
            </a:extLst>
          </p:cNvPr>
          <p:cNvSpPr>
            <a:spLocks noGrp="1"/>
          </p:cNvSpPr>
          <p:nvPr>
            <p:ph type="dt" sz="half" idx="10"/>
          </p:nvPr>
        </p:nvSpPr>
        <p:spPr/>
        <p:txBody>
          <a:bodyPr/>
          <a:lstStyle/>
          <a:p>
            <a:fld id="{E242A7D6-BF9D-4D97-9FB3-3D420D12CFD8}" type="datetime1">
              <a:rPr lang="en-US" smtClean="0"/>
              <a:t>6/26/2026</a:t>
            </a:fld>
            <a:endParaRPr lang="en-US"/>
          </a:p>
        </p:txBody>
      </p:sp>
      <p:sp>
        <p:nvSpPr>
          <p:cNvPr id="3" name="Footer Placeholder 2">
            <a:extLst>
              <a:ext uri="{FF2B5EF4-FFF2-40B4-BE49-F238E27FC236}">
                <a16:creationId xmlns:a16="http://schemas.microsoft.com/office/drawing/2014/main" id="{CD56A122-1969-FF2E-EAA9-724545CEEA9F}"/>
              </a:ext>
            </a:extLst>
          </p:cNvPr>
          <p:cNvSpPr>
            <a:spLocks noGrp="1"/>
          </p:cNvSpPr>
          <p:nvPr>
            <p:ph type="ftr" sz="quarter" idx="11"/>
          </p:nvPr>
        </p:nvSpPr>
        <p:spPr/>
        <p:txBody>
          <a:bodyPr/>
          <a:lstStyle/>
          <a:p>
            <a:r>
              <a:rPr lang="en-US"/>
              <a:t>TJNAF Lab Plan Presentation – June 2026</a:t>
            </a:r>
          </a:p>
        </p:txBody>
      </p:sp>
      <p:sp>
        <p:nvSpPr>
          <p:cNvPr id="4" name="Slide Number Placeholder 3">
            <a:extLst>
              <a:ext uri="{FF2B5EF4-FFF2-40B4-BE49-F238E27FC236}">
                <a16:creationId xmlns:a16="http://schemas.microsoft.com/office/drawing/2014/main" id="{0D332560-945C-EA21-7EE2-63043326464F}"/>
              </a:ext>
            </a:extLst>
          </p:cNvPr>
          <p:cNvSpPr>
            <a:spLocks noGrp="1"/>
          </p:cNvSpPr>
          <p:nvPr>
            <p:ph type="sldNum" sz="quarter" idx="12"/>
          </p:nvPr>
        </p:nvSpPr>
        <p:spPr/>
        <p:txBody>
          <a:bodyPr/>
          <a:lstStyle/>
          <a:p>
            <a:fld id="{F5CCA0ED-3187-3648-BE03-BA7C8AA6517A}" type="slidenum">
              <a:rPr lang="en-US" smtClean="0"/>
              <a:t>‹#›</a:t>
            </a:fld>
            <a:endParaRPr lang="en-US"/>
          </a:p>
        </p:txBody>
      </p:sp>
    </p:spTree>
    <p:extLst>
      <p:ext uri="{BB962C8B-B14F-4D97-AF65-F5344CB8AC3E}">
        <p14:creationId xmlns:p14="http://schemas.microsoft.com/office/powerpoint/2010/main" val="2798120466"/>
      </p:ext>
    </p:extLst>
  </p:cSld>
  <p:clrMapOvr>
    <a:masterClrMapping/>
  </p:clrMapOvr>
  <p:hf sldNum="0" hd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70D159-9529-D8B8-F991-95BBCB2076F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23520D0-8250-8D41-DE23-8159AE0396C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35DD6A8-427B-EE19-46F4-2808F6AFD4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18D0D9B-9C17-3C3A-85DA-F56343B4A0C1}"/>
              </a:ext>
            </a:extLst>
          </p:cNvPr>
          <p:cNvSpPr>
            <a:spLocks noGrp="1"/>
          </p:cNvSpPr>
          <p:nvPr>
            <p:ph type="dt" sz="half" idx="10"/>
          </p:nvPr>
        </p:nvSpPr>
        <p:spPr/>
        <p:txBody>
          <a:bodyPr/>
          <a:lstStyle/>
          <a:p>
            <a:fld id="{7FB2C1A4-A1A9-44CE-A798-5C11FF8DC275}" type="datetime1">
              <a:rPr lang="en-US" smtClean="0"/>
              <a:t>6/26/2026</a:t>
            </a:fld>
            <a:endParaRPr lang="en-US"/>
          </a:p>
        </p:txBody>
      </p:sp>
      <p:sp>
        <p:nvSpPr>
          <p:cNvPr id="6" name="Footer Placeholder 5">
            <a:extLst>
              <a:ext uri="{FF2B5EF4-FFF2-40B4-BE49-F238E27FC236}">
                <a16:creationId xmlns:a16="http://schemas.microsoft.com/office/drawing/2014/main" id="{84736EC1-D7F1-4EDC-1FF8-920EA5337E51}"/>
              </a:ext>
            </a:extLst>
          </p:cNvPr>
          <p:cNvSpPr>
            <a:spLocks noGrp="1"/>
          </p:cNvSpPr>
          <p:nvPr>
            <p:ph type="ftr" sz="quarter" idx="11"/>
          </p:nvPr>
        </p:nvSpPr>
        <p:spPr/>
        <p:txBody>
          <a:bodyPr/>
          <a:lstStyle/>
          <a:p>
            <a:r>
              <a:rPr lang="en-US"/>
              <a:t>TJNAF Lab Plan Presentation – June 2026</a:t>
            </a:r>
          </a:p>
        </p:txBody>
      </p:sp>
      <p:sp>
        <p:nvSpPr>
          <p:cNvPr id="7" name="Slide Number Placeholder 6">
            <a:extLst>
              <a:ext uri="{FF2B5EF4-FFF2-40B4-BE49-F238E27FC236}">
                <a16:creationId xmlns:a16="http://schemas.microsoft.com/office/drawing/2014/main" id="{FA0434E3-81EC-06B6-E3F3-68CA026A62F8}"/>
              </a:ext>
            </a:extLst>
          </p:cNvPr>
          <p:cNvSpPr>
            <a:spLocks noGrp="1"/>
          </p:cNvSpPr>
          <p:nvPr>
            <p:ph type="sldNum" sz="quarter" idx="12"/>
          </p:nvPr>
        </p:nvSpPr>
        <p:spPr/>
        <p:txBody>
          <a:bodyPr/>
          <a:lstStyle/>
          <a:p>
            <a:fld id="{F5CCA0ED-3187-3648-BE03-BA7C8AA6517A}" type="slidenum">
              <a:rPr lang="en-US" smtClean="0"/>
              <a:t>‹#›</a:t>
            </a:fld>
            <a:endParaRPr lang="en-US"/>
          </a:p>
        </p:txBody>
      </p:sp>
    </p:spTree>
    <p:extLst>
      <p:ext uri="{BB962C8B-B14F-4D97-AF65-F5344CB8AC3E}">
        <p14:creationId xmlns:p14="http://schemas.microsoft.com/office/powerpoint/2010/main" val="1237999351"/>
      </p:ext>
    </p:extLst>
  </p:cSld>
  <p:clrMapOvr>
    <a:masterClrMapping/>
  </p:clrMapOvr>
  <p:hf sldNum="0" hdr="0" dt="0"/>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468FA8-C3E0-956E-B69A-F04B91BEA78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864766A-FA46-093B-041E-DDD93F766EF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62C0721C-1B20-E1A9-1D16-2CC983C6C8A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814DC7E-818B-C601-287E-3D84D4B44C0F}"/>
              </a:ext>
            </a:extLst>
          </p:cNvPr>
          <p:cNvSpPr>
            <a:spLocks noGrp="1"/>
          </p:cNvSpPr>
          <p:nvPr>
            <p:ph type="dt" sz="half" idx="10"/>
          </p:nvPr>
        </p:nvSpPr>
        <p:spPr/>
        <p:txBody>
          <a:bodyPr/>
          <a:lstStyle/>
          <a:p>
            <a:fld id="{48B2DE7E-B136-4C70-9A00-C1F061B4F575}" type="datetime1">
              <a:rPr lang="en-US" smtClean="0"/>
              <a:t>6/26/2026</a:t>
            </a:fld>
            <a:endParaRPr lang="en-US"/>
          </a:p>
        </p:txBody>
      </p:sp>
      <p:sp>
        <p:nvSpPr>
          <p:cNvPr id="6" name="Footer Placeholder 5">
            <a:extLst>
              <a:ext uri="{FF2B5EF4-FFF2-40B4-BE49-F238E27FC236}">
                <a16:creationId xmlns:a16="http://schemas.microsoft.com/office/drawing/2014/main" id="{49D39DB1-D240-0E23-84C8-532BF3B16459}"/>
              </a:ext>
            </a:extLst>
          </p:cNvPr>
          <p:cNvSpPr>
            <a:spLocks noGrp="1"/>
          </p:cNvSpPr>
          <p:nvPr>
            <p:ph type="ftr" sz="quarter" idx="11"/>
          </p:nvPr>
        </p:nvSpPr>
        <p:spPr/>
        <p:txBody>
          <a:bodyPr/>
          <a:lstStyle/>
          <a:p>
            <a:r>
              <a:rPr lang="en-US"/>
              <a:t>TJNAF Lab Plan Presentation – June 2026</a:t>
            </a:r>
          </a:p>
        </p:txBody>
      </p:sp>
      <p:sp>
        <p:nvSpPr>
          <p:cNvPr id="7" name="Slide Number Placeholder 6">
            <a:extLst>
              <a:ext uri="{FF2B5EF4-FFF2-40B4-BE49-F238E27FC236}">
                <a16:creationId xmlns:a16="http://schemas.microsoft.com/office/drawing/2014/main" id="{0B750076-7267-51CB-D08A-802774E1F846}"/>
              </a:ext>
            </a:extLst>
          </p:cNvPr>
          <p:cNvSpPr>
            <a:spLocks noGrp="1"/>
          </p:cNvSpPr>
          <p:nvPr>
            <p:ph type="sldNum" sz="quarter" idx="12"/>
          </p:nvPr>
        </p:nvSpPr>
        <p:spPr/>
        <p:txBody>
          <a:bodyPr/>
          <a:lstStyle/>
          <a:p>
            <a:fld id="{F5CCA0ED-3187-3648-BE03-BA7C8AA6517A}" type="slidenum">
              <a:rPr lang="en-US" smtClean="0"/>
              <a:t>‹#›</a:t>
            </a:fld>
            <a:endParaRPr lang="en-US"/>
          </a:p>
        </p:txBody>
      </p:sp>
    </p:spTree>
    <p:extLst>
      <p:ext uri="{BB962C8B-B14F-4D97-AF65-F5344CB8AC3E}">
        <p14:creationId xmlns:p14="http://schemas.microsoft.com/office/powerpoint/2010/main" val="3451589546"/>
      </p:ext>
    </p:extLst>
  </p:cSld>
  <p:clrMapOvr>
    <a:masterClrMapping/>
  </p:clrMapOvr>
  <p:hf sldNum="0" hdr="0" dt="0"/>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1BDCEF-3269-36A5-7FE0-A6D82259964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0BC6108-3A66-9F6A-3A94-1BAAEF10456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DDA897-C827-1F9B-2E9E-AA08A39466B3}"/>
              </a:ext>
            </a:extLst>
          </p:cNvPr>
          <p:cNvSpPr>
            <a:spLocks noGrp="1"/>
          </p:cNvSpPr>
          <p:nvPr>
            <p:ph type="dt" sz="half" idx="10"/>
          </p:nvPr>
        </p:nvSpPr>
        <p:spPr/>
        <p:txBody>
          <a:bodyPr/>
          <a:lstStyle/>
          <a:p>
            <a:fld id="{1704ED84-1705-412E-AED5-5DC924743467}" type="datetime1">
              <a:rPr lang="en-US" smtClean="0"/>
              <a:t>6/26/2026</a:t>
            </a:fld>
            <a:endParaRPr lang="en-US"/>
          </a:p>
        </p:txBody>
      </p:sp>
      <p:sp>
        <p:nvSpPr>
          <p:cNvPr id="5" name="Footer Placeholder 4">
            <a:extLst>
              <a:ext uri="{FF2B5EF4-FFF2-40B4-BE49-F238E27FC236}">
                <a16:creationId xmlns:a16="http://schemas.microsoft.com/office/drawing/2014/main" id="{461959C0-B947-174D-B7DC-FE99FDB0DADA}"/>
              </a:ext>
            </a:extLst>
          </p:cNvPr>
          <p:cNvSpPr>
            <a:spLocks noGrp="1"/>
          </p:cNvSpPr>
          <p:nvPr>
            <p:ph type="ftr" sz="quarter" idx="11"/>
          </p:nvPr>
        </p:nvSpPr>
        <p:spPr/>
        <p:txBody>
          <a:bodyPr/>
          <a:lstStyle/>
          <a:p>
            <a:r>
              <a:rPr lang="en-US"/>
              <a:t>TJNAF Lab Plan Presentation – June 2026</a:t>
            </a:r>
          </a:p>
        </p:txBody>
      </p:sp>
      <p:sp>
        <p:nvSpPr>
          <p:cNvPr id="6" name="Slide Number Placeholder 5">
            <a:extLst>
              <a:ext uri="{FF2B5EF4-FFF2-40B4-BE49-F238E27FC236}">
                <a16:creationId xmlns:a16="http://schemas.microsoft.com/office/drawing/2014/main" id="{712BE06D-0088-A20A-7D1F-C37289AE547E}"/>
              </a:ext>
            </a:extLst>
          </p:cNvPr>
          <p:cNvSpPr>
            <a:spLocks noGrp="1"/>
          </p:cNvSpPr>
          <p:nvPr>
            <p:ph type="sldNum" sz="quarter" idx="12"/>
          </p:nvPr>
        </p:nvSpPr>
        <p:spPr/>
        <p:txBody>
          <a:bodyPr/>
          <a:lstStyle/>
          <a:p>
            <a:fld id="{F5CCA0ED-3187-3648-BE03-BA7C8AA6517A}" type="slidenum">
              <a:rPr lang="en-US" smtClean="0"/>
              <a:t>‹#›</a:t>
            </a:fld>
            <a:endParaRPr lang="en-US"/>
          </a:p>
        </p:txBody>
      </p:sp>
    </p:spTree>
    <p:extLst>
      <p:ext uri="{BB962C8B-B14F-4D97-AF65-F5344CB8AC3E}">
        <p14:creationId xmlns:p14="http://schemas.microsoft.com/office/powerpoint/2010/main" val="3318244196"/>
      </p:ext>
    </p:extLst>
  </p:cSld>
  <p:clrMapOvr>
    <a:masterClrMapping/>
  </p:clrMapOvr>
  <p:hf sldNum="0" hdr="0" dt="0"/>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097CD8D-29CF-6A93-42C6-4FFEC951730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B860DDF-2B44-B84A-CA15-53BBFBA92CA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CBB6DC-B042-AF8E-0FFF-1B481955F416}"/>
              </a:ext>
            </a:extLst>
          </p:cNvPr>
          <p:cNvSpPr>
            <a:spLocks noGrp="1"/>
          </p:cNvSpPr>
          <p:nvPr>
            <p:ph type="dt" sz="half" idx="10"/>
          </p:nvPr>
        </p:nvSpPr>
        <p:spPr/>
        <p:txBody>
          <a:bodyPr/>
          <a:lstStyle/>
          <a:p>
            <a:fld id="{F75F298B-27DF-480B-AA4C-F5D7B9F97801}" type="datetime1">
              <a:rPr lang="en-US" smtClean="0"/>
              <a:t>6/26/2026</a:t>
            </a:fld>
            <a:endParaRPr lang="en-US"/>
          </a:p>
        </p:txBody>
      </p:sp>
      <p:sp>
        <p:nvSpPr>
          <p:cNvPr id="5" name="Footer Placeholder 4">
            <a:extLst>
              <a:ext uri="{FF2B5EF4-FFF2-40B4-BE49-F238E27FC236}">
                <a16:creationId xmlns:a16="http://schemas.microsoft.com/office/drawing/2014/main" id="{E6D9E41E-C537-3F5C-9EAD-6A32E22E33E4}"/>
              </a:ext>
            </a:extLst>
          </p:cNvPr>
          <p:cNvSpPr>
            <a:spLocks noGrp="1"/>
          </p:cNvSpPr>
          <p:nvPr>
            <p:ph type="ftr" sz="quarter" idx="11"/>
          </p:nvPr>
        </p:nvSpPr>
        <p:spPr/>
        <p:txBody>
          <a:bodyPr/>
          <a:lstStyle/>
          <a:p>
            <a:r>
              <a:rPr lang="en-US"/>
              <a:t>TJNAF Lab Plan Presentation – June 2026</a:t>
            </a:r>
          </a:p>
        </p:txBody>
      </p:sp>
      <p:sp>
        <p:nvSpPr>
          <p:cNvPr id="6" name="Slide Number Placeholder 5">
            <a:extLst>
              <a:ext uri="{FF2B5EF4-FFF2-40B4-BE49-F238E27FC236}">
                <a16:creationId xmlns:a16="http://schemas.microsoft.com/office/drawing/2014/main" id="{513AB300-0670-9978-117A-BFF6FEF78075}"/>
              </a:ext>
            </a:extLst>
          </p:cNvPr>
          <p:cNvSpPr>
            <a:spLocks noGrp="1"/>
          </p:cNvSpPr>
          <p:nvPr>
            <p:ph type="sldNum" sz="quarter" idx="12"/>
          </p:nvPr>
        </p:nvSpPr>
        <p:spPr/>
        <p:txBody>
          <a:bodyPr/>
          <a:lstStyle/>
          <a:p>
            <a:fld id="{F5CCA0ED-3187-3648-BE03-BA7C8AA6517A}" type="slidenum">
              <a:rPr lang="en-US" smtClean="0"/>
              <a:t>‹#›</a:t>
            </a:fld>
            <a:endParaRPr lang="en-US"/>
          </a:p>
        </p:txBody>
      </p:sp>
    </p:spTree>
    <p:extLst>
      <p:ext uri="{BB962C8B-B14F-4D97-AF65-F5344CB8AC3E}">
        <p14:creationId xmlns:p14="http://schemas.microsoft.com/office/powerpoint/2010/main" val="3871243379"/>
      </p:ext>
    </p:extLst>
  </p:cSld>
  <p:clrMapOvr>
    <a:masterClrMapping/>
  </p:clrMapOvr>
  <p:hf sldNum="0" hdr="0" dt="0"/>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719104971"/>
      </p:ext>
    </p:extLst>
  </p:cSld>
  <p:clrMapOvr>
    <a:masterClrMapping/>
  </p:clrMapOvr>
  <p:hf sldNum="0" hdr="0" dt="0"/>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TEXT">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8B763DCD-F93D-473A-52BD-AA65A8F40238}"/>
              </a:ext>
            </a:extLst>
          </p:cNvPr>
          <p:cNvSpPr>
            <a:spLocks noGrp="1"/>
          </p:cNvSpPr>
          <p:nvPr>
            <p:ph type="body" sz="quarter" idx="12"/>
          </p:nvPr>
        </p:nvSpPr>
        <p:spPr>
          <a:xfrm>
            <a:off x="335280" y="1285945"/>
            <a:ext cx="11450320" cy="47219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4744293A-250C-4E19-6DDD-C8176E83141A}"/>
              </a:ext>
            </a:extLst>
          </p:cNvPr>
          <p:cNvSpPr>
            <a:spLocks noGrp="1"/>
          </p:cNvSpPr>
          <p:nvPr>
            <p:ph type="title"/>
          </p:nvPr>
        </p:nvSpPr>
        <p:spPr/>
        <p:txBody>
          <a:bodyPr>
            <a:normAutofit/>
          </a:bodyPr>
          <a:lstStyle>
            <a:lvl1pPr>
              <a:defRPr sz="3600"/>
            </a:lvl1pPr>
          </a:lstStyle>
          <a:p>
            <a:r>
              <a:rPr lang="en-US"/>
              <a:t>Click to edit Master title style</a:t>
            </a:r>
          </a:p>
        </p:txBody>
      </p:sp>
      <p:sp>
        <p:nvSpPr>
          <p:cNvPr id="3" name="Slide Number Placeholder 2">
            <a:extLst>
              <a:ext uri="{FF2B5EF4-FFF2-40B4-BE49-F238E27FC236}">
                <a16:creationId xmlns:a16="http://schemas.microsoft.com/office/drawing/2014/main" id="{B3EF33CE-75C6-6EB9-EF57-D3E7559224FB}"/>
              </a:ext>
            </a:extLst>
          </p:cNvPr>
          <p:cNvSpPr>
            <a:spLocks noGrp="1"/>
          </p:cNvSpPr>
          <p:nvPr>
            <p:ph type="sldNum" sz="quarter" idx="10"/>
          </p:nvPr>
        </p:nvSpPr>
        <p:spPr/>
        <p:txBody>
          <a:bodyPr/>
          <a:lstStyle/>
          <a:p>
            <a:r>
              <a:rPr lang="en-US"/>
              <a:t>|  </a:t>
            </a:r>
            <a:fld id="{53E150BB-2829-3244-B8C8-499758BF585B}" type="slidenum">
              <a:rPr lang="en-US" smtClean="0"/>
              <a:t>‹#›</a:t>
            </a:fld>
            <a:endParaRPr lang="en-US"/>
          </a:p>
        </p:txBody>
      </p:sp>
      <p:sp>
        <p:nvSpPr>
          <p:cNvPr id="4" name="Footer Placeholder 3">
            <a:extLst>
              <a:ext uri="{FF2B5EF4-FFF2-40B4-BE49-F238E27FC236}">
                <a16:creationId xmlns:a16="http://schemas.microsoft.com/office/drawing/2014/main" id="{0D34D3DD-BDB6-29E8-CC00-782BE43DAF1F}"/>
              </a:ext>
            </a:extLst>
          </p:cNvPr>
          <p:cNvSpPr>
            <a:spLocks noGrp="1"/>
          </p:cNvSpPr>
          <p:nvPr>
            <p:ph type="ftr" sz="quarter" idx="11"/>
          </p:nvPr>
        </p:nvSpPr>
        <p:spPr>
          <a:xfrm>
            <a:off x="4382814" y="6356350"/>
            <a:ext cx="7162370" cy="365125"/>
          </a:xfrm>
        </p:spPr>
        <p:txBody>
          <a:bodyPr/>
          <a:lstStyle/>
          <a:p>
            <a:r>
              <a:rPr lang="en-US"/>
              <a:t>TJNAF Lab Plan Presentation – June 2026</a:t>
            </a:r>
          </a:p>
        </p:txBody>
      </p:sp>
    </p:spTree>
    <p:extLst>
      <p:ext uri="{BB962C8B-B14F-4D97-AF65-F5344CB8AC3E}">
        <p14:creationId xmlns:p14="http://schemas.microsoft.com/office/powerpoint/2010/main" val="580375530"/>
      </p:ext>
    </p:extLst>
  </p:cSld>
  <p:clrMapOvr>
    <a:masterClrMapping/>
  </p:clrMapOvr>
  <p:hf sldNum="0" hdr="0" dt="0"/>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Body Slide - 1 Photo">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27D567A-C123-96A9-1DD3-17C276C7D015}"/>
              </a:ext>
            </a:extLst>
          </p:cNvPr>
          <p:cNvSpPr>
            <a:spLocks noGrp="1"/>
          </p:cNvSpPr>
          <p:nvPr>
            <p:ph type="pic" idx="1"/>
          </p:nvPr>
        </p:nvSpPr>
        <p:spPr>
          <a:xfrm>
            <a:off x="6246796" y="665018"/>
            <a:ext cx="5945204" cy="448887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9" name="Title 1">
            <a:extLst>
              <a:ext uri="{FF2B5EF4-FFF2-40B4-BE49-F238E27FC236}">
                <a16:creationId xmlns:a16="http://schemas.microsoft.com/office/drawing/2014/main" id="{F69CE8BE-367E-106F-0A1A-D4403D3CF398}"/>
              </a:ext>
            </a:extLst>
          </p:cNvPr>
          <p:cNvSpPr>
            <a:spLocks noGrp="1"/>
          </p:cNvSpPr>
          <p:nvPr>
            <p:ph type="title"/>
          </p:nvPr>
        </p:nvSpPr>
        <p:spPr>
          <a:xfrm>
            <a:off x="309093" y="531951"/>
            <a:ext cx="5785319" cy="678664"/>
          </a:xfrm>
        </p:spPr>
        <p:txBody>
          <a:bodyPr anchor="b">
            <a:noAutofit/>
          </a:bodyPr>
          <a:lstStyle>
            <a:lvl1pPr>
              <a:defRPr sz="3200">
                <a:solidFill>
                  <a:schemeClr val="tx1"/>
                </a:solidFill>
              </a:defRPr>
            </a:lvl1pPr>
          </a:lstStyle>
          <a:p>
            <a:r>
              <a:rPr lang="en-US"/>
              <a:t>Click to edit Master title style</a:t>
            </a:r>
          </a:p>
        </p:txBody>
      </p:sp>
      <p:sp>
        <p:nvSpPr>
          <p:cNvPr id="10" name="Text Placeholder 3">
            <a:extLst>
              <a:ext uri="{FF2B5EF4-FFF2-40B4-BE49-F238E27FC236}">
                <a16:creationId xmlns:a16="http://schemas.microsoft.com/office/drawing/2014/main" id="{EA0AC1C4-21D9-DD3B-28D1-1E97E488E1A8}"/>
              </a:ext>
            </a:extLst>
          </p:cNvPr>
          <p:cNvSpPr>
            <a:spLocks noGrp="1"/>
          </p:cNvSpPr>
          <p:nvPr>
            <p:ph type="body" sz="half" idx="2"/>
          </p:nvPr>
        </p:nvSpPr>
        <p:spPr>
          <a:xfrm>
            <a:off x="309093" y="1319201"/>
            <a:ext cx="5785319" cy="4891433"/>
          </a:xfrm>
        </p:spPr>
        <p:txBody>
          <a:bodyPr>
            <a:no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Footer Placeholder 5">
            <a:extLst>
              <a:ext uri="{FF2B5EF4-FFF2-40B4-BE49-F238E27FC236}">
                <a16:creationId xmlns:a16="http://schemas.microsoft.com/office/drawing/2014/main" id="{A4AF7EA1-AC10-6B34-7D70-18A57ABFF35E}"/>
              </a:ext>
            </a:extLst>
          </p:cNvPr>
          <p:cNvSpPr>
            <a:spLocks noGrp="1"/>
          </p:cNvSpPr>
          <p:nvPr>
            <p:ph type="ftr" sz="quarter" idx="11"/>
          </p:nvPr>
        </p:nvSpPr>
        <p:spPr>
          <a:xfrm>
            <a:off x="4038600" y="6330592"/>
            <a:ext cx="4114800" cy="365125"/>
          </a:xfrm>
          <a:prstGeom prst="rect">
            <a:avLst/>
          </a:prstGeom>
        </p:spPr>
        <p:txBody>
          <a:bodyPr anchor="ctr"/>
          <a:lstStyle>
            <a:lvl1pPr algn="ctr">
              <a:defRPr sz="1000">
                <a:latin typeface="Arial" panose="020B0604020202020204" pitchFamily="34" charset="0"/>
              </a:defRPr>
            </a:lvl1pPr>
          </a:lstStyle>
          <a:p>
            <a:r>
              <a:rPr lang="en-US"/>
              <a:t>TJNAF Lab Plan Presentation – June 2026</a:t>
            </a:r>
          </a:p>
        </p:txBody>
      </p:sp>
      <p:sp>
        <p:nvSpPr>
          <p:cNvPr id="11" name="Slide Number Placeholder 6">
            <a:extLst>
              <a:ext uri="{FF2B5EF4-FFF2-40B4-BE49-F238E27FC236}">
                <a16:creationId xmlns:a16="http://schemas.microsoft.com/office/drawing/2014/main" id="{0B83816E-8201-5044-F359-AFD3FCE21AAF}"/>
              </a:ext>
            </a:extLst>
          </p:cNvPr>
          <p:cNvSpPr>
            <a:spLocks noGrp="1"/>
          </p:cNvSpPr>
          <p:nvPr>
            <p:ph type="sldNum" sz="quarter" idx="12"/>
          </p:nvPr>
        </p:nvSpPr>
        <p:spPr>
          <a:xfrm>
            <a:off x="9144000" y="6330592"/>
            <a:ext cx="2743200" cy="365125"/>
          </a:xfrm>
          <a:prstGeom prst="rect">
            <a:avLst/>
          </a:prstGeom>
        </p:spPr>
        <p:txBody>
          <a:bodyPr anchor="ctr"/>
          <a:lstStyle>
            <a:lvl1pPr algn="r">
              <a:defRPr sz="1000">
                <a:latin typeface="Arial" panose="020B0604020202020204" pitchFamily="34" charset="0"/>
              </a:defRPr>
            </a:lvl1pPr>
          </a:lstStyle>
          <a:p>
            <a:fld id="{7D1BE87E-F0DE-A44C-894B-E142BEB21E42}" type="slidenum">
              <a:rPr lang="en-US" smtClean="0"/>
              <a:pPr/>
              <a:t>‹#›</a:t>
            </a:fld>
            <a:endParaRPr lang="en-US"/>
          </a:p>
        </p:txBody>
      </p:sp>
      <p:sp>
        <p:nvSpPr>
          <p:cNvPr id="5" name="Date Placeholder 4">
            <a:extLst>
              <a:ext uri="{FF2B5EF4-FFF2-40B4-BE49-F238E27FC236}">
                <a16:creationId xmlns:a16="http://schemas.microsoft.com/office/drawing/2014/main" id="{9E8CE785-B03D-6A9D-B2E7-6E9D526B228A}"/>
              </a:ext>
            </a:extLst>
          </p:cNvPr>
          <p:cNvSpPr>
            <a:spLocks noGrp="1"/>
          </p:cNvSpPr>
          <p:nvPr>
            <p:ph type="dt" sz="half" idx="10"/>
          </p:nvPr>
        </p:nvSpPr>
        <p:spPr>
          <a:xfrm>
            <a:off x="311726" y="6330592"/>
            <a:ext cx="2743200" cy="365125"/>
          </a:xfrm>
          <a:prstGeom prst="rect">
            <a:avLst/>
          </a:prstGeom>
        </p:spPr>
        <p:txBody>
          <a:bodyPr anchor="ctr"/>
          <a:lstStyle>
            <a:lvl1pPr>
              <a:defRPr sz="1000">
                <a:latin typeface="Arial" panose="020B0604020202020204" pitchFamily="34" charset="0"/>
              </a:defRPr>
            </a:lvl1pPr>
          </a:lstStyle>
          <a:p>
            <a:r>
              <a:rPr lang="en-US"/>
              <a:t>1/29/2026</a:t>
            </a:r>
          </a:p>
        </p:txBody>
      </p:sp>
      <p:pic>
        <p:nvPicPr>
          <p:cNvPr id="13" name="Picture 12">
            <a:extLst>
              <a:ext uri="{FF2B5EF4-FFF2-40B4-BE49-F238E27FC236}">
                <a16:creationId xmlns:a16="http://schemas.microsoft.com/office/drawing/2014/main" id="{4BAEA5EC-F01A-4261-8333-8ADF5AA43CB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713982" y="80668"/>
            <a:ext cx="1355836" cy="423699"/>
          </a:xfrm>
          <a:prstGeom prst="rect">
            <a:avLst/>
          </a:prstGeom>
        </p:spPr>
      </p:pic>
    </p:spTree>
    <p:extLst>
      <p:ext uri="{BB962C8B-B14F-4D97-AF65-F5344CB8AC3E}">
        <p14:creationId xmlns:p14="http://schemas.microsoft.com/office/powerpoint/2010/main" val="3138345764"/>
      </p:ext>
    </p:extLst>
  </p:cSld>
  <p:clrMapOvr>
    <a:masterClrMapping/>
  </p:clrMapOvr>
  <p:hf sldNum="0" hdr="0" dt="0"/>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44293A-250C-4E19-6DDD-C8176E83141A}"/>
              </a:ext>
            </a:extLst>
          </p:cNvPr>
          <p:cNvSpPr>
            <a:spLocks noGrp="1"/>
          </p:cNvSpPr>
          <p:nvPr>
            <p:ph type="title"/>
          </p:nvPr>
        </p:nvSpPr>
        <p:spPr/>
        <p:txBody>
          <a:bodyPr>
            <a:normAutofit/>
          </a:bodyPr>
          <a:lstStyle>
            <a:lvl1pPr>
              <a:defRPr sz="3600"/>
            </a:lvl1pPr>
          </a:lstStyle>
          <a:p>
            <a:r>
              <a:rPr lang="en-US"/>
              <a:t>Click to edit Master title style</a:t>
            </a:r>
          </a:p>
        </p:txBody>
      </p:sp>
      <p:sp>
        <p:nvSpPr>
          <p:cNvPr id="3" name="Slide Number Placeholder 2">
            <a:extLst>
              <a:ext uri="{FF2B5EF4-FFF2-40B4-BE49-F238E27FC236}">
                <a16:creationId xmlns:a16="http://schemas.microsoft.com/office/drawing/2014/main" id="{B3EF33CE-75C6-6EB9-EF57-D3E7559224FB}"/>
              </a:ext>
            </a:extLst>
          </p:cNvPr>
          <p:cNvSpPr>
            <a:spLocks noGrp="1"/>
          </p:cNvSpPr>
          <p:nvPr>
            <p:ph type="sldNum" sz="quarter" idx="10"/>
          </p:nvPr>
        </p:nvSpPr>
        <p:spPr/>
        <p:txBody>
          <a:bodyPr/>
          <a:lstStyle/>
          <a:p>
            <a:r>
              <a:rPr lang="en-US"/>
              <a:t>|  </a:t>
            </a:r>
            <a:fld id="{53E150BB-2829-3244-B8C8-499758BF585B}" type="slidenum">
              <a:rPr lang="en-US" smtClean="0"/>
              <a:t>‹#›</a:t>
            </a:fld>
            <a:endParaRPr lang="en-US"/>
          </a:p>
        </p:txBody>
      </p:sp>
      <p:sp>
        <p:nvSpPr>
          <p:cNvPr id="4" name="Footer Placeholder 3">
            <a:extLst>
              <a:ext uri="{FF2B5EF4-FFF2-40B4-BE49-F238E27FC236}">
                <a16:creationId xmlns:a16="http://schemas.microsoft.com/office/drawing/2014/main" id="{0D34D3DD-BDB6-29E8-CC00-782BE43DAF1F}"/>
              </a:ext>
            </a:extLst>
          </p:cNvPr>
          <p:cNvSpPr>
            <a:spLocks noGrp="1"/>
          </p:cNvSpPr>
          <p:nvPr>
            <p:ph type="ftr" sz="quarter" idx="11"/>
          </p:nvPr>
        </p:nvSpPr>
        <p:spPr/>
        <p:txBody>
          <a:bodyPr/>
          <a:lstStyle/>
          <a:p>
            <a:r>
              <a:rPr lang="en-US"/>
              <a:t>TJNAF Lab Plan Presentation – June 2026</a:t>
            </a:r>
          </a:p>
        </p:txBody>
      </p:sp>
    </p:spTree>
    <p:extLst>
      <p:ext uri="{BB962C8B-B14F-4D97-AF65-F5344CB8AC3E}">
        <p14:creationId xmlns:p14="http://schemas.microsoft.com/office/powerpoint/2010/main" val="777853161"/>
      </p:ext>
    </p:extLst>
  </p:cSld>
  <p:clrMapOvr>
    <a:masterClrMapping/>
  </p:clrMapOvr>
  <p:hf sldNum="0" hd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6095C-1FDA-4529-E7D0-FCC1C51E29B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A5894F3-3907-1292-D813-381C8250DC4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B61A84F-2C20-8E5C-844F-4FFD23376524}"/>
              </a:ext>
            </a:extLst>
          </p:cNvPr>
          <p:cNvSpPr>
            <a:spLocks noGrp="1"/>
          </p:cNvSpPr>
          <p:nvPr>
            <p:ph type="dt" sz="half" idx="10"/>
          </p:nvPr>
        </p:nvSpPr>
        <p:spPr/>
        <p:txBody>
          <a:bodyPr/>
          <a:lstStyle/>
          <a:p>
            <a:fld id="{1F51894F-B595-4BB8-8D21-AFDF193944F0}" type="datetime1">
              <a:rPr lang="en-US" smtClean="0"/>
              <a:t>6/26/2026</a:t>
            </a:fld>
            <a:endParaRPr lang="en-US"/>
          </a:p>
        </p:txBody>
      </p:sp>
      <p:sp>
        <p:nvSpPr>
          <p:cNvPr id="5" name="Footer Placeholder 4">
            <a:extLst>
              <a:ext uri="{FF2B5EF4-FFF2-40B4-BE49-F238E27FC236}">
                <a16:creationId xmlns:a16="http://schemas.microsoft.com/office/drawing/2014/main" id="{5F0CB530-ACAF-0971-48EF-DC06D235FC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9EFA78-F048-2FFF-BC3F-A227C21D0ABA}"/>
              </a:ext>
            </a:extLst>
          </p:cNvPr>
          <p:cNvSpPr>
            <a:spLocks noGrp="1"/>
          </p:cNvSpPr>
          <p:nvPr>
            <p:ph type="sldNum" sz="quarter" idx="12"/>
          </p:nvPr>
        </p:nvSpPr>
        <p:spPr/>
        <p:txBody>
          <a:bodyPr/>
          <a:lstStyle/>
          <a:p>
            <a:fld id="{F5CCA0ED-3187-3648-BE03-BA7C8AA6517A}" type="slidenum">
              <a:rPr lang="en-US" smtClean="0"/>
              <a:t>‹#›</a:t>
            </a:fld>
            <a:endParaRPr lang="en-US"/>
          </a:p>
        </p:txBody>
      </p:sp>
    </p:spTree>
    <p:extLst>
      <p:ext uri="{BB962C8B-B14F-4D97-AF65-F5344CB8AC3E}">
        <p14:creationId xmlns:p14="http://schemas.microsoft.com/office/powerpoint/2010/main" val="37828098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blank midd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A1894A-23D8-DD48-BEBC-5D1CBF3930F1}"/>
              </a:ext>
            </a:extLst>
          </p:cNvPr>
          <p:cNvSpPr>
            <a:spLocks noGrp="1"/>
          </p:cNvSpPr>
          <p:nvPr>
            <p:ph type="title"/>
          </p:nvPr>
        </p:nvSpPr>
        <p:spPr>
          <a:xfrm>
            <a:off x="315141" y="258931"/>
            <a:ext cx="11338560" cy="623416"/>
          </a:xfrm>
        </p:spPr>
        <p:txBody>
          <a:bodyPr/>
          <a:lstStyle/>
          <a:p>
            <a:r>
              <a:rPr lang="en-US"/>
              <a:t>Click to edit Master title style</a:t>
            </a:r>
          </a:p>
        </p:txBody>
      </p:sp>
      <p:sp>
        <p:nvSpPr>
          <p:cNvPr id="7" name="Slide Number Placeholder 5">
            <a:extLst>
              <a:ext uri="{FF2B5EF4-FFF2-40B4-BE49-F238E27FC236}">
                <a16:creationId xmlns:a16="http://schemas.microsoft.com/office/drawing/2014/main" id="{1ACB901A-D5AD-43AC-8F5B-B17155A19816}"/>
              </a:ext>
            </a:extLst>
          </p:cNvPr>
          <p:cNvSpPr>
            <a:spLocks noGrp="1"/>
          </p:cNvSpPr>
          <p:nvPr>
            <p:ph type="sldNum" sz="quarter" idx="4"/>
          </p:nvPr>
        </p:nvSpPr>
        <p:spPr>
          <a:xfrm>
            <a:off x="5707045" y="6404132"/>
            <a:ext cx="636815" cy="365125"/>
          </a:xfrm>
          <a:prstGeom prst="rect">
            <a:avLst/>
          </a:prstGeom>
        </p:spPr>
        <p:txBody>
          <a:bodyPr vert="horz" lIns="91440" tIns="45720" rIns="91440" bIns="45720" rtlCol="0" anchor="ctr"/>
          <a:lstStyle>
            <a:lvl1pPr algn="l">
              <a:defRPr sz="900" i="1">
                <a:solidFill>
                  <a:schemeClr val="tx1">
                    <a:lumMod val="75000"/>
                  </a:schemeClr>
                </a:solidFill>
                <a:latin typeface="Avenir" panose="020B0503020203020204" pitchFamily="34" charset="0"/>
              </a:defRPr>
            </a:lvl1pPr>
          </a:lstStyle>
          <a:p>
            <a:fld id="{B2E69C32-F40A-4944-821E-46A56DF0648B}" type="slidenum">
              <a:rPr lang="en-US" smtClean="0"/>
              <a:pPr/>
              <a:t>‹#›</a:t>
            </a:fld>
            <a:endParaRPr lang="en-US"/>
          </a:p>
        </p:txBody>
      </p:sp>
    </p:spTree>
    <p:extLst>
      <p:ext uri="{BB962C8B-B14F-4D97-AF65-F5344CB8AC3E}">
        <p14:creationId xmlns:p14="http://schemas.microsoft.com/office/powerpoint/2010/main" val="616955773"/>
      </p:ext>
    </p:extLst>
  </p:cSld>
  <p:clrMapOvr>
    <a:masterClrMapping/>
  </p:clrMapOvr>
  <p:hf sldNum="0" hd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4060D4-1822-5BC7-1277-E1043CD2CD7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C934CC7-EF0B-8A25-25FC-FD339A3B5F2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0817636-DB43-9194-F56B-D2D0C18D890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6F33AA3-3276-C8AE-A6B3-9B709F43CE60}"/>
              </a:ext>
            </a:extLst>
          </p:cNvPr>
          <p:cNvSpPr>
            <a:spLocks noGrp="1"/>
          </p:cNvSpPr>
          <p:nvPr>
            <p:ph type="dt" sz="half" idx="10"/>
          </p:nvPr>
        </p:nvSpPr>
        <p:spPr/>
        <p:txBody>
          <a:bodyPr/>
          <a:lstStyle/>
          <a:p>
            <a:fld id="{6E68049A-2A2F-413C-A83A-3D495335335A}" type="datetime1">
              <a:rPr lang="en-US" smtClean="0"/>
              <a:t>6/26/2026</a:t>
            </a:fld>
            <a:endParaRPr lang="en-US"/>
          </a:p>
        </p:txBody>
      </p:sp>
      <p:sp>
        <p:nvSpPr>
          <p:cNvPr id="6" name="Footer Placeholder 5">
            <a:extLst>
              <a:ext uri="{FF2B5EF4-FFF2-40B4-BE49-F238E27FC236}">
                <a16:creationId xmlns:a16="http://schemas.microsoft.com/office/drawing/2014/main" id="{549EC5A4-4E77-251F-918B-256B1C187F7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CE6214-778B-81E5-1036-05CB6AD33F14}"/>
              </a:ext>
            </a:extLst>
          </p:cNvPr>
          <p:cNvSpPr>
            <a:spLocks noGrp="1"/>
          </p:cNvSpPr>
          <p:nvPr>
            <p:ph type="sldNum" sz="quarter" idx="12"/>
          </p:nvPr>
        </p:nvSpPr>
        <p:spPr/>
        <p:txBody>
          <a:bodyPr/>
          <a:lstStyle/>
          <a:p>
            <a:fld id="{F5CCA0ED-3187-3648-BE03-BA7C8AA6517A}" type="slidenum">
              <a:rPr lang="en-US" smtClean="0"/>
              <a:t>‹#›</a:t>
            </a:fld>
            <a:endParaRPr lang="en-US"/>
          </a:p>
        </p:txBody>
      </p:sp>
    </p:spTree>
    <p:extLst>
      <p:ext uri="{BB962C8B-B14F-4D97-AF65-F5344CB8AC3E}">
        <p14:creationId xmlns:p14="http://schemas.microsoft.com/office/powerpoint/2010/main" val="8649456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F3577B-921E-B27D-CE62-80F62DDCAB7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DAC62A4-F537-DA41-E226-451C1117F66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3BA6EEA-05B7-ADC5-D41A-75619874F6B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97BEE67-E273-D3EB-9EEB-67DF3C5ACD1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43A7D78-2038-F0E7-7524-3FE5695E124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B0797E3-882B-1F38-032D-6B6DA3E87000}"/>
              </a:ext>
            </a:extLst>
          </p:cNvPr>
          <p:cNvSpPr>
            <a:spLocks noGrp="1"/>
          </p:cNvSpPr>
          <p:nvPr>
            <p:ph type="dt" sz="half" idx="10"/>
          </p:nvPr>
        </p:nvSpPr>
        <p:spPr/>
        <p:txBody>
          <a:bodyPr/>
          <a:lstStyle/>
          <a:p>
            <a:fld id="{14D22732-E95F-42E2-81DE-0250494F3E62}" type="datetime1">
              <a:rPr lang="en-US" smtClean="0"/>
              <a:t>6/26/2026</a:t>
            </a:fld>
            <a:endParaRPr lang="en-US"/>
          </a:p>
        </p:txBody>
      </p:sp>
      <p:sp>
        <p:nvSpPr>
          <p:cNvPr id="8" name="Footer Placeholder 7">
            <a:extLst>
              <a:ext uri="{FF2B5EF4-FFF2-40B4-BE49-F238E27FC236}">
                <a16:creationId xmlns:a16="http://schemas.microsoft.com/office/drawing/2014/main" id="{A2F88262-9BE0-E049-7B37-61E70BFDD93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27F509A-E63B-2C3F-219C-978865518043}"/>
              </a:ext>
            </a:extLst>
          </p:cNvPr>
          <p:cNvSpPr>
            <a:spLocks noGrp="1"/>
          </p:cNvSpPr>
          <p:nvPr>
            <p:ph type="sldNum" sz="quarter" idx="12"/>
          </p:nvPr>
        </p:nvSpPr>
        <p:spPr/>
        <p:txBody>
          <a:bodyPr/>
          <a:lstStyle/>
          <a:p>
            <a:fld id="{F5CCA0ED-3187-3648-BE03-BA7C8AA6517A}" type="slidenum">
              <a:rPr lang="en-US" smtClean="0"/>
              <a:t>‹#›</a:t>
            </a:fld>
            <a:endParaRPr lang="en-US"/>
          </a:p>
        </p:txBody>
      </p:sp>
    </p:spTree>
    <p:extLst>
      <p:ext uri="{BB962C8B-B14F-4D97-AF65-F5344CB8AC3E}">
        <p14:creationId xmlns:p14="http://schemas.microsoft.com/office/powerpoint/2010/main" val="2661900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B04793-8077-CBA3-81CF-576A6629CAC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DA71742-62BB-D194-149C-970BB1863530}"/>
              </a:ext>
            </a:extLst>
          </p:cNvPr>
          <p:cNvSpPr>
            <a:spLocks noGrp="1"/>
          </p:cNvSpPr>
          <p:nvPr>
            <p:ph type="dt" sz="half" idx="10"/>
          </p:nvPr>
        </p:nvSpPr>
        <p:spPr/>
        <p:txBody>
          <a:bodyPr/>
          <a:lstStyle/>
          <a:p>
            <a:fld id="{2D4D1755-7DB6-4D6A-B92A-FFC47ECA26B6}" type="datetime1">
              <a:rPr lang="en-US" smtClean="0"/>
              <a:t>6/26/2026</a:t>
            </a:fld>
            <a:endParaRPr lang="en-US"/>
          </a:p>
        </p:txBody>
      </p:sp>
      <p:sp>
        <p:nvSpPr>
          <p:cNvPr id="4" name="Footer Placeholder 3">
            <a:extLst>
              <a:ext uri="{FF2B5EF4-FFF2-40B4-BE49-F238E27FC236}">
                <a16:creationId xmlns:a16="http://schemas.microsoft.com/office/drawing/2014/main" id="{D281200C-8D30-7E9F-CD54-64AD94DB57F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6DCEAD2-C512-5E2F-6CF0-6B5249A4F335}"/>
              </a:ext>
            </a:extLst>
          </p:cNvPr>
          <p:cNvSpPr>
            <a:spLocks noGrp="1"/>
          </p:cNvSpPr>
          <p:nvPr>
            <p:ph type="sldNum" sz="quarter" idx="12"/>
          </p:nvPr>
        </p:nvSpPr>
        <p:spPr/>
        <p:txBody>
          <a:bodyPr/>
          <a:lstStyle/>
          <a:p>
            <a:fld id="{F5CCA0ED-3187-3648-BE03-BA7C8AA6517A}" type="slidenum">
              <a:rPr lang="en-US" smtClean="0"/>
              <a:t>‹#›</a:t>
            </a:fld>
            <a:endParaRPr lang="en-US"/>
          </a:p>
        </p:txBody>
      </p:sp>
    </p:spTree>
    <p:extLst>
      <p:ext uri="{BB962C8B-B14F-4D97-AF65-F5344CB8AC3E}">
        <p14:creationId xmlns:p14="http://schemas.microsoft.com/office/powerpoint/2010/main" val="25701755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C99E596-AAD2-BCF4-D6F4-EEBD64949085}"/>
              </a:ext>
            </a:extLst>
          </p:cNvPr>
          <p:cNvSpPr>
            <a:spLocks noGrp="1"/>
          </p:cNvSpPr>
          <p:nvPr>
            <p:ph type="dt" sz="half" idx="10"/>
          </p:nvPr>
        </p:nvSpPr>
        <p:spPr/>
        <p:txBody>
          <a:bodyPr/>
          <a:lstStyle/>
          <a:p>
            <a:fld id="{E242A7D6-BF9D-4D97-9FB3-3D420D12CFD8}" type="datetime1">
              <a:rPr lang="en-US" smtClean="0"/>
              <a:t>6/26/2026</a:t>
            </a:fld>
            <a:endParaRPr lang="en-US"/>
          </a:p>
        </p:txBody>
      </p:sp>
      <p:sp>
        <p:nvSpPr>
          <p:cNvPr id="3" name="Footer Placeholder 2">
            <a:extLst>
              <a:ext uri="{FF2B5EF4-FFF2-40B4-BE49-F238E27FC236}">
                <a16:creationId xmlns:a16="http://schemas.microsoft.com/office/drawing/2014/main" id="{CD56A122-1969-FF2E-EAA9-724545CEEA9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D332560-945C-EA21-7EE2-63043326464F}"/>
              </a:ext>
            </a:extLst>
          </p:cNvPr>
          <p:cNvSpPr>
            <a:spLocks noGrp="1"/>
          </p:cNvSpPr>
          <p:nvPr>
            <p:ph type="sldNum" sz="quarter" idx="12"/>
          </p:nvPr>
        </p:nvSpPr>
        <p:spPr/>
        <p:txBody>
          <a:bodyPr/>
          <a:lstStyle/>
          <a:p>
            <a:fld id="{F5CCA0ED-3187-3648-BE03-BA7C8AA6517A}" type="slidenum">
              <a:rPr lang="en-US" smtClean="0"/>
              <a:t>‹#›</a:t>
            </a:fld>
            <a:endParaRPr lang="en-US"/>
          </a:p>
        </p:txBody>
      </p:sp>
    </p:spTree>
    <p:extLst>
      <p:ext uri="{BB962C8B-B14F-4D97-AF65-F5344CB8AC3E}">
        <p14:creationId xmlns:p14="http://schemas.microsoft.com/office/powerpoint/2010/main" val="35419353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70D159-9529-D8B8-F991-95BBCB2076F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23520D0-8250-8D41-DE23-8159AE0396C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35DD6A8-427B-EE19-46F4-2808F6AFD4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18D0D9B-9C17-3C3A-85DA-F56343B4A0C1}"/>
              </a:ext>
            </a:extLst>
          </p:cNvPr>
          <p:cNvSpPr>
            <a:spLocks noGrp="1"/>
          </p:cNvSpPr>
          <p:nvPr>
            <p:ph type="dt" sz="half" idx="10"/>
          </p:nvPr>
        </p:nvSpPr>
        <p:spPr/>
        <p:txBody>
          <a:bodyPr/>
          <a:lstStyle/>
          <a:p>
            <a:fld id="{7FB2C1A4-A1A9-44CE-A798-5C11FF8DC275}" type="datetime1">
              <a:rPr lang="en-US" smtClean="0"/>
              <a:t>6/26/2026</a:t>
            </a:fld>
            <a:endParaRPr lang="en-US"/>
          </a:p>
        </p:txBody>
      </p:sp>
      <p:sp>
        <p:nvSpPr>
          <p:cNvPr id="6" name="Footer Placeholder 5">
            <a:extLst>
              <a:ext uri="{FF2B5EF4-FFF2-40B4-BE49-F238E27FC236}">
                <a16:creationId xmlns:a16="http://schemas.microsoft.com/office/drawing/2014/main" id="{84736EC1-D7F1-4EDC-1FF8-920EA5337E5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A0434E3-81EC-06B6-E3F3-68CA026A62F8}"/>
              </a:ext>
            </a:extLst>
          </p:cNvPr>
          <p:cNvSpPr>
            <a:spLocks noGrp="1"/>
          </p:cNvSpPr>
          <p:nvPr>
            <p:ph type="sldNum" sz="quarter" idx="12"/>
          </p:nvPr>
        </p:nvSpPr>
        <p:spPr/>
        <p:txBody>
          <a:bodyPr/>
          <a:lstStyle/>
          <a:p>
            <a:fld id="{F5CCA0ED-3187-3648-BE03-BA7C8AA6517A}" type="slidenum">
              <a:rPr lang="en-US" smtClean="0"/>
              <a:t>‹#›</a:t>
            </a:fld>
            <a:endParaRPr lang="en-US"/>
          </a:p>
        </p:txBody>
      </p:sp>
    </p:spTree>
    <p:extLst>
      <p:ext uri="{BB962C8B-B14F-4D97-AF65-F5344CB8AC3E}">
        <p14:creationId xmlns:p14="http://schemas.microsoft.com/office/powerpoint/2010/main" val="25793668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468FA8-C3E0-956E-B69A-F04B91BEA78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864766A-FA46-093B-041E-DDD93F766EF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62C0721C-1B20-E1A9-1D16-2CC983C6C8A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814DC7E-818B-C601-287E-3D84D4B44C0F}"/>
              </a:ext>
            </a:extLst>
          </p:cNvPr>
          <p:cNvSpPr>
            <a:spLocks noGrp="1"/>
          </p:cNvSpPr>
          <p:nvPr>
            <p:ph type="dt" sz="half" idx="10"/>
          </p:nvPr>
        </p:nvSpPr>
        <p:spPr/>
        <p:txBody>
          <a:bodyPr/>
          <a:lstStyle/>
          <a:p>
            <a:fld id="{48B2DE7E-B136-4C70-9A00-C1F061B4F575}" type="datetime1">
              <a:rPr lang="en-US" smtClean="0"/>
              <a:t>6/26/2026</a:t>
            </a:fld>
            <a:endParaRPr lang="en-US"/>
          </a:p>
        </p:txBody>
      </p:sp>
      <p:sp>
        <p:nvSpPr>
          <p:cNvPr id="6" name="Footer Placeholder 5">
            <a:extLst>
              <a:ext uri="{FF2B5EF4-FFF2-40B4-BE49-F238E27FC236}">
                <a16:creationId xmlns:a16="http://schemas.microsoft.com/office/drawing/2014/main" id="{49D39DB1-D240-0E23-84C8-532BF3B164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B750076-7267-51CB-D08A-802774E1F846}"/>
              </a:ext>
            </a:extLst>
          </p:cNvPr>
          <p:cNvSpPr>
            <a:spLocks noGrp="1"/>
          </p:cNvSpPr>
          <p:nvPr>
            <p:ph type="sldNum" sz="quarter" idx="12"/>
          </p:nvPr>
        </p:nvSpPr>
        <p:spPr/>
        <p:txBody>
          <a:bodyPr/>
          <a:lstStyle/>
          <a:p>
            <a:fld id="{F5CCA0ED-3187-3648-BE03-BA7C8AA6517A}" type="slidenum">
              <a:rPr lang="en-US" smtClean="0"/>
              <a:t>‹#›</a:t>
            </a:fld>
            <a:endParaRPr lang="en-US"/>
          </a:p>
        </p:txBody>
      </p:sp>
    </p:spTree>
    <p:extLst>
      <p:ext uri="{BB962C8B-B14F-4D97-AF65-F5344CB8AC3E}">
        <p14:creationId xmlns:p14="http://schemas.microsoft.com/office/powerpoint/2010/main" val="18455745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theme" Target="../theme/theme2.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4AA6277-070B-939F-EBEA-2E22BF750FE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93A2CFF-7812-AC7A-52B1-88DFBB2261A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2ADCF4-9952-6D5D-D97E-618413664BF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latin typeface="Arial" panose="020B0604020202020204" pitchFamily="34" charset="0"/>
              </a:defRPr>
            </a:lvl1pPr>
          </a:lstStyle>
          <a:p>
            <a:fld id="{CFCB3B28-10EC-4E7D-9957-90DDBC05B862}" type="datetime1">
              <a:rPr lang="en-US" smtClean="0"/>
              <a:t>6/26/2026</a:t>
            </a:fld>
            <a:endParaRPr lang="en-US"/>
          </a:p>
        </p:txBody>
      </p:sp>
      <p:sp>
        <p:nvSpPr>
          <p:cNvPr id="5" name="Footer Placeholder 4">
            <a:extLst>
              <a:ext uri="{FF2B5EF4-FFF2-40B4-BE49-F238E27FC236}">
                <a16:creationId xmlns:a16="http://schemas.microsoft.com/office/drawing/2014/main" id="{99CBCE3D-C08E-351E-746F-CB25B91F05B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latin typeface="Arial" panose="020B0604020202020204" pitchFamily="34" charset="0"/>
              </a:defRPr>
            </a:lvl1pPr>
          </a:lstStyle>
          <a:p>
            <a:endParaRPr lang="en-US"/>
          </a:p>
        </p:txBody>
      </p:sp>
      <p:sp>
        <p:nvSpPr>
          <p:cNvPr id="6" name="Slide Number Placeholder 5">
            <a:extLst>
              <a:ext uri="{FF2B5EF4-FFF2-40B4-BE49-F238E27FC236}">
                <a16:creationId xmlns:a16="http://schemas.microsoft.com/office/drawing/2014/main" id="{E5BD07E6-AFF7-77AA-11E9-9A4E42E3F45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latin typeface="Arial" panose="020B0604020202020204" pitchFamily="34" charset="0"/>
              </a:defRPr>
            </a:lvl1pPr>
          </a:lstStyle>
          <a:p>
            <a:fld id="{F5CCA0ED-3187-3648-BE03-BA7C8AA6517A}" type="slidenum">
              <a:rPr lang="en-US" smtClean="0"/>
              <a:pPr/>
              <a:t>‹#›</a:t>
            </a:fld>
            <a:endParaRPr lang="en-US"/>
          </a:p>
        </p:txBody>
      </p:sp>
    </p:spTree>
    <p:extLst>
      <p:ext uri="{BB962C8B-B14F-4D97-AF65-F5344CB8AC3E}">
        <p14:creationId xmlns:p14="http://schemas.microsoft.com/office/powerpoint/2010/main" val="50320369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hf hdr="0" dt="0"/>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4AA6277-070B-939F-EBEA-2E22BF750FE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93A2CFF-7812-AC7A-52B1-88DFBB2261A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2ADCF4-9952-6D5D-D97E-618413664BF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latin typeface="Arial" panose="020B0604020202020204" pitchFamily="34" charset="0"/>
              </a:defRPr>
            </a:lvl1pPr>
          </a:lstStyle>
          <a:p>
            <a:fld id="{CFCB3B28-10EC-4E7D-9957-90DDBC05B862}" type="datetime1">
              <a:rPr lang="en-US" smtClean="0"/>
              <a:t>6/26/2026</a:t>
            </a:fld>
            <a:endParaRPr lang="en-US"/>
          </a:p>
        </p:txBody>
      </p:sp>
      <p:sp>
        <p:nvSpPr>
          <p:cNvPr id="5" name="Footer Placeholder 4">
            <a:extLst>
              <a:ext uri="{FF2B5EF4-FFF2-40B4-BE49-F238E27FC236}">
                <a16:creationId xmlns:a16="http://schemas.microsoft.com/office/drawing/2014/main" id="{99CBCE3D-C08E-351E-746F-CB25B91F05B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latin typeface="Arial" panose="020B0604020202020204" pitchFamily="34" charset="0"/>
              </a:defRPr>
            </a:lvl1pPr>
          </a:lstStyle>
          <a:p>
            <a:r>
              <a:rPr lang="en-US"/>
              <a:t>TJNAF Lab Plan Presentation – June 2026</a:t>
            </a:r>
          </a:p>
        </p:txBody>
      </p:sp>
      <p:sp>
        <p:nvSpPr>
          <p:cNvPr id="6" name="Slide Number Placeholder 5">
            <a:extLst>
              <a:ext uri="{FF2B5EF4-FFF2-40B4-BE49-F238E27FC236}">
                <a16:creationId xmlns:a16="http://schemas.microsoft.com/office/drawing/2014/main" id="{E5BD07E6-AFF7-77AA-11E9-9A4E42E3F45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latin typeface="Arial" panose="020B0604020202020204" pitchFamily="34" charset="0"/>
              </a:defRPr>
            </a:lvl1pPr>
          </a:lstStyle>
          <a:p>
            <a:fld id="{F5CCA0ED-3187-3648-BE03-BA7C8AA6517A}" type="slidenum">
              <a:rPr lang="en-US" smtClean="0"/>
              <a:pPr/>
              <a:t>‹#›</a:t>
            </a:fld>
            <a:endParaRPr lang="en-US"/>
          </a:p>
        </p:txBody>
      </p:sp>
    </p:spTree>
    <p:extLst>
      <p:ext uri="{BB962C8B-B14F-4D97-AF65-F5344CB8AC3E}">
        <p14:creationId xmlns:p14="http://schemas.microsoft.com/office/powerpoint/2010/main" val="315271279"/>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90" r:id="rId14"/>
    <p:sldLayoutId id="2147483691" r:id="rId15"/>
    <p:sldLayoutId id="2147483692" r:id="rId16"/>
  </p:sldLayoutIdLst>
  <p:hf sldNum="0" hdr="0" dt="0"/>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jpeg"/></Relationships>
</file>

<file path=ppt/slides/_rels/slide10.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slideLayout" Target="../slideLayouts/slideLayout2.xml"/><Relationship Id="rId7" Type="http://schemas.openxmlformats.org/officeDocument/2006/relationships/image" Target="../media/image4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7.png"/><Relationship Id="rId5" Type="http://schemas.openxmlformats.org/officeDocument/2006/relationships/image" Target="../media/image27.jpeg"/><Relationship Id="rId4" Type="http://schemas.openxmlformats.org/officeDocument/2006/relationships/notesSlide" Target="../notesSlides/notesSlide9.xml"/><Relationship Id="rId9" Type="http://schemas.openxmlformats.org/officeDocument/2006/relationships/image" Target="../media/image47.svg"/></Relationships>
</file>

<file path=ppt/slides/_rels/slide1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0.xml"/><Relationship Id="rId1" Type="http://schemas.openxmlformats.org/officeDocument/2006/relationships/slideLayout" Target="../slideLayouts/slideLayout20.xml"/><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9.jpeg"/><Relationship Id="rId7" Type="http://schemas.openxmlformats.org/officeDocument/2006/relationships/image" Target="../media/image52.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14.png"/><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jpeg"/><Relationship Id="rId7"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16.xml"/><Relationship Id="rId6" Type="http://schemas.openxmlformats.org/officeDocument/2006/relationships/image" Target="../media/image23.png"/><Relationship Id="rId5" Type="http://schemas.openxmlformats.org/officeDocument/2006/relationships/image" Target="../media/image22.png"/><Relationship Id="rId10" Type="http://schemas.openxmlformats.org/officeDocument/2006/relationships/image" Target="../media/image4.png"/><Relationship Id="rId4" Type="http://schemas.openxmlformats.org/officeDocument/2006/relationships/image" Target="../media/image21.jpeg"/><Relationship Id="rId9" Type="http://schemas.openxmlformats.org/officeDocument/2006/relationships/image" Target="../media/image26.png"/></Relationships>
</file>

<file path=ppt/slides/_rels/slide6.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28.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28.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8.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gif"/><Relationship Id="rId7"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14.xml"/><Relationship Id="rId6" Type="http://schemas.openxmlformats.org/officeDocument/2006/relationships/image" Target="../media/image38.png"/><Relationship Id="rId5" Type="http://schemas.openxmlformats.org/officeDocument/2006/relationships/image" Target="../media/image37.gif"/><Relationship Id="rId4" Type="http://schemas.openxmlformats.org/officeDocument/2006/relationships/image" Target="../media/image36.gif"/><Relationship Id="rId9" Type="http://schemas.openxmlformats.org/officeDocument/2006/relationships/image" Target="../media/image41.png"/></Relationships>
</file>

<file path=ppt/slides/_rels/slide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7.jpeg"/><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sv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a:extLst>
            <a:ext uri="{FF2B5EF4-FFF2-40B4-BE49-F238E27FC236}">
              <a16:creationId xmlns:a16="http://schemas.microsoft.com/office/drawing/2014/main" id="{26FC973E-CDD3-CE40-0DE0-7AE084118A1F}"/>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E22F7D2D-030D-0879-F902-2EA03AD423FD}"/>
              </a:ext>
            </a:extLst>
          </p:cNvPr>
          <p:cNvPicPr>
            <a:picLocks noChangeAspect="1"/>
          </p:cNvPicPr>
          <p:nvPr/>
        </p:nvPicPr>
        <p:blipFill>
          <a:blip r:embed="rId4"/>
          <a:srcRect l="16357" r="16357"/>
          <a:stretch/>
        </p:blipFill>
        <p:spPr>
          <a:xfrm>
            <a:off x="643835" y="257462"/>
            <a:ext cx="2371569" cy="2371569"/>
          </a:xfrm>
          <a:prstGeom prst="ellipse">
            <a:avLst/>
          </a:prstGeom>
        </p:spPr>
      </p:pic>
      <p:sp>
        <p:nvSpPr>
          <p:cNvPr id="17" name="Oval 16">
            <a:extLst>
              <a:ext uri="{FF2B5EF4-FFF2-40B4-BE49-F238E27FC236}">
                <a16:creationId xmlns:a16="http://schemas.microsoft.com/office/drawing/2014/main" id="{C24A66EE-B277-42D5-0D71-B68229C7B264}"/>
              </a:ext>
            </a:extLst>
          </p:cNvPr>
          <p:cNvSpPr/>
          <p:nvPr/>
        </p:nvSpPr>
        <p:spPr>
          <a:xfrm>
            <a:off x="667368" y="257461"/>
            <a:ext cx="2371570" cy="2371570"/>
          </a:xfrm>
          <a:prstGeom prst="ellipse">
            <a:avLst/>
          </a:prstGeom>
          <a:noFill/>
          <a:ln w="444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Arial" panose="020B0604020202020204" pitchFamily="34" charset="0"/>
              </a:rPr>
              <a:t>  </a:t>
            </a:r>
          </a:p>
        </p:txBody>
      </p:sp>
      <p:pic>
        <p:nvPicPr>
          <p:cNvPr id="4" name="Picture 3">
            <a:extLst>
              <a:ext uri="{FF2B5EF4-FFF2-40B4-BE49-F238E27FC236}">
                <a16:creationId xmlns:a16="http://schemas.microsoft.com/office/drawing/2014/main" id="{0790E221-4AB8-4460-4B17-2E9F2D84D654}"/>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9773391" y="5958780"/>
            <a:ext cx="2308445" cy="899220"/>
          </a:xfrm>
          <a:prstGeom prst="rect">
            <a:avLst/>
          </a:prstGeom>
        </p:spPr>
      </p:pic>
      <p:pic>
        <p:nvPicPr>
          <p:cNvPr id="5" name="Picture 4">
            <a:extLst>
              <a:ext uri="{FF2B5EF4-FFF2-40B4-BE49-F238E27FC236}">
                <a16:creationId xmlns:a16="http://schemas.microsoft.com/office/drawing/2014/main" id="{A09B4AF5-69AD-AD07-39F2-38110796C82B}"/>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7623543" y="6118275"/>
            <a:ext cx="2099939" cy="603174"/>
          </a:xfrm>
          <a:prstGeom prst="rect">
            <a:avLst/>
          </a:prstGeom>
        </p:spPr>
      </p:pic>
      <p:sp>
        <p:nvSpPr>
          <p:cNvPr id="8" name="Title 1">
            <a:extLst>
              <a:ext uri="{FF2B5EF4-FFF2-40B4-BE49-F238E27FC236}">
                <a16:creationId xmlns:a16="http://schemas.microsoft.com/office/drawing/2014/main" id="{2CAB8922-1E51-49C8-940C-C419A6D2ACB0}"/>
              </a:ext>
            </a:extLst>
          </p:cNvPr>
          <p:cNvSpPr>
            <a:spLocks noGrp="1"/>
          </p:cNvSpPr>
          <p:nvPr>
            <p:ph type="ctrTitle"/>
          </p:nvPr>
        </p:nvSpPr>
        <p:spPr>
          <a:xfrm>
            <a:off x="3969783" y="1719287"/>
            <a:ext cx="7919340" cy="1533630"/>
          </a:xfrm>
        </p:spPr>
        <p:txBody>
          <a:bodyPr>
            <a:noAutofit/>
          </a:bodyPr>
          <a:lstStyle/>
          <a:p>
            <a:pPr algn="r"/>
            <a:r>
              <a:rPr lang="en-US" sz="4800" dirty="0">
                <a:solidFill>
                  <a:schemeClr val="bg1"/>
                </a:solidFill>
                <a:latin typeface="Arial" panose="020B0604020202020204" pitchFamily="34" charset="0"/>
                <a:cs typeface="Arial" panose="020B0604020202020204" pitchFamily="34" charset="0"/>
              </a:rPr>
              <a:t>Thomas Jefferson National Accelerator Facility</a:t>
            </a:r>
            <a:br>
              <a:rPr lang="en-US" dirty="0">
                <a:solidFill>
                  <a:schemeClr val="bg1"/>
                </a:solidFill>
                <a:latin typeface="Arial" panose="020B0604020202020204" pitchFamily="34" charset="0"/>
                <a:cs typeface="Arial" panose="020B0604020202020204" pitchFamily="34" charset="0"/>
              </a:rPr>
            </a:br>
            <a:endParaRPr lang="en-US" dirty="0">
              <a:solidFill>
                <a:schemeClr val="bg1"/>
              </a:solidFill>
              <a:latin typeface="Arial" panose="020B0604020202020204" pitchFamily="34" charset="0"/>
              <a:cs typeface="Arial" panose="020B0604020202020204" pitchFamily="34" charset="0"/>
            </a:endParaRPr>
          </a:p>
        </p:txBody>
      </p:sp>
      <p:sp>
        <p:nvSpPr>
          <p:cNvPr id="9" name="Subtitle 2">
            <a:extLst>
              <a:ext uri="{FF2B5EF4-FFF2-40B4-BE49-F238E27FC236}">
                <a16:creationId xmlns:a16="http://schemas.microsoft.com/office/drawing/2014/main" id="{DA1A7764-73AB-2CBA-A996-3F9D860BB8CB}"/>
              </a:ext>
            </a:extLst>
          </p:cNvPr>
          <p:cNvSpPr>
            <a:spLocks noGrp="1"/>
          </p:cNvSpPr>
          <p:nvPr>
            <p:ph type="subTitle" idx="1"/>
          </p:nvPr>
        </p:nvSpPr>
        <p:spPr>
          <a:xfrm>
            <a:off x="5939882" y="3178566"/>
            <a:ext cx="5949240" cy="684188"/>
          </a:xfrm>
        </p:spPr>
        <p:txBody>
          <a:bodyPr vert="horz" lIns="91440" tIns="45720" rIns="91440" bIns="45720" rtlCol="0" anchor="t">
            <a:noAutofit/>
          </a:bodyPr>
          <a:lstStyle/>
          <a:p>
            <a:pPr algn="r"/>
            <a:r>
              <a:rPr lang="en-US" sz="2600">
                <a:solidFill>
                  <a:schemeClr val="accent2">
                    <a:lumMod val="20000"/>
                    <a:lumOff val="80000"/>
                  </a:schemeClr>
                </a:solidFill>
                <a:latin typeface="Arial"/>
                <a:cs typeface="Arial"/>
              </a:rPr>
              <a:t>CLAS Collaboration Meeting </a:t>
            </a:r>
            <a:endParaRPr lang="en-US" sz="2600" dirty="0">
              <a:solidFill>
                <a:schemeClr val="accent2">
                  <a:lumMod val="20000"/>
                  <a:lumOff val="80000"/>
                </a:schemeClr>
              </a:solidFill>
              <a:latin typeface="Arial"/>
              <a:cs typeface="Arial"/>
            </a:endParaRPr>
          </a:p>
        </p:txBody>
      </p:sp>
      <p:sp>
        <p:nvSpPr>
          <p:cNvPr id="10" name="Subtitle 2">
            <a:extLst>
              <a:ext uri="{FF2B5EF4-FFF2-40B4-BE49-F238E27FC236}">
                <a16:creationId xmlns:a16="http://schemas.microsoft.com/office/drawing/2014/main" id="{69A675D7-A419-1388-CF54-BE04E4EAB97E}"/>
              </a:ext>
            </a:extLst>
          </p:cNvPr>
          <p:cNvSpPr txBox="1">
            <a:spLocks/>
          </p:cNvSpPr>
          <p:nvPr/>
        </p:nvSpPr>
        <p:spPr>
          <a:xfrm>
            <a:off x="6316695" y="4549886"/>
            <a:ext cx="5572427" cy="1248094"/>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defRPr/>
            </a:pPr>
            <a:r>
              <a:rPr lang="en-US" sz="1800" b="1" dirty="0">
                <a:solidFill>
                  <a:schemeClr val="bg1"/>
                </a:solidFill>
                <a:latin typeface="Arial"/>
                <a:cs typeface="Arial"/>
              </a:rPr>
              <a:t>Jens Dilling, Lab Director</a:t>
            </a:r>
          </a:p>
          <a:p>
            <a:pPr algn="r">
              <a:defRPr/>
            </a:pPr>
            <a:r>
              <a:rPr lang="en-US" sz="1800" dirty="0">
                <a:solidFill>
                  <a:schemeClr val="accent2">
                    <a:lumMod val="20000"/>
                    <a:lumOff val="80000"/>
                  </a:schemeClr>
                </a:solidFill>
                <a:latin typeface="Arial"/>
                <a:cs typeface="Arial"/>
              </a:rPr>
              <a:t>June 29, 2026</a:t>
            </a:r>
            <a:endParaRPr lang="en-US" sz="1800" dirty="0">
              <a:solidFill>
                <a:schemeClr val="accent2">
                  <a:lumMod val="20000"/>
                  <a:lumOff val="80000"/>
                </a:schemeClr>
              </a:solidFill>
              <a:latin typeface="Arial" panose="020B0604020202020204" pitchFamily="34" charset="0"/>
            </a:endParaRPr>
          </a:p>
        </p:txBody>
      </p:sp>
      <p:pic>
        <p:nvPicPr>
          <p:cNvPr id="3" name="Picture 2">
            <a:extLst>
              <a:ext uri="{FF2B5EF4-FFF2-40B4-BE49-F238E27FC236}">
                <a16:creationId xmlns:a16="http://schemas.microsoft.com/office/drawing/2014/main" id="{73AE988B-78F0-DFA6-B92D-48BBC0855A38}"/>
              </a:ext>
            </a:extLst>
          </p:cNvPr>
          <p:cNvPicPr>
            <a:picLocks noChangeAspect="1"/>
          </p:cNvPicPr>
          <p:nvPr/>
        </p:nvPicPr>
        <p:blipFill>
          <a:blip r:embed="rId7"/>
          <a:srcRect l="18945" r="18945"/>
          <a:stretch/>
        </p:blipFill>
        <p:spPr>
          <a:xfrm>
            <a:off x="4224275" y="3925612"/>
            <a:ext cx="2409798" cy="2409798"/>
          </a:xfrm>
          <a:prstGeom prst="ellipse">
            <a:avLst/>
          </a:prstGeom>
        </p:spPr>
      </p:pic>
      <p:sp>
        <p:nvSpPr>
          <p:cNvPr id="18" name="Oval 17">
            <a:extLst>
              <a:ext uri="{FF2B5EF4-FFF2-40B4-BE49-F238E27FC236}">
                <a16:creationId xmlns:a16="http://schemas.microsoft.com/office/drawing/2014/main" id="{D0F8B015-98CA-B05F-7FBB-F38AC56D1682}"/>
              </a:ext>
            </a:extLst>
          </p:cNvPr>
          <p:cNvSpPr/>
          <p:nvPr/>
        </p:nvSpPr>
        <p:spPr>
          <a:xfrm>
            <a:off x="4204363" y="3925612"/>
            <a:ext cx="2445777" cy="2422467"/>
          </a:xfrm>
          <a:prstGeom prst="ellipse">
            <a:avLst/>
          </a:prstGeom>
          <a:noFill/>
          <a:ln w="444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Arial" panose="020B0604020202020204" pitchFamily="34" charset="0"/>
              </a:rPr>
              <a:t>  </a:t>
            </a:r>
          </a:p>
        </p:txBody>
      </p:sp>
      <p:pic>
        <p:nvPicPr>
          <p:cNvPr id="14" name="Picture 13">
            <a:extLst>
              <a:ext uri="{FF2B5EF4-FFF2-40B4-BE49-F238E27FC236}">
                <a16:creationId xmlns:a16="http://schemas.microsoft.com/office/drawing/2014/main" id="{AE7B7500-489E-8968-DF72-F950819285A6}"/>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1940266" y="1834965"/>
            <a:ext cx="3321815" cy="3321815"/>
          </a:xfrm>
          <a:prstGeom prst="ellipse">
            <a:avLst/>
          </a:prstGeom>
        </p:spPr>
      </p:pic>
      <p:sp>
        <p:nvSpPr>
          <p:cNvPr id="15" name="Oval 14">
            <a:extLst>
              <a:ext uri="{FF2B5EF4-FFF2-40B4-BE49-F238E27FC236}">
                <a16:creationId xmlns:a16="http://schemas.microsoft.com/office/drawing/2014/main" id="{98323B37-87B6-B78F-8722-BB790B6038D7}"/>
              </a:ext>
            </a:extLst>
          </p:cNvPr>
          <p:cNvSpPr/>
          <p:nvPr/>
        </p:nvSpPr>
        <p:spPr>
          <a:xfrm>
            <a:off x="1929434" y="1826560"/>
            <a:ext cx="3338623" cy="3338623"/>
          </a:xfrm>
          <a:prstGeom prst="ellipse">
            <a:avLst/>
          </a:prstGeom>
          <a:noFill/>
          <a:ln w="444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Arial" panose="020B0604020202020204" pitchFamily="34" charset="0"/>
              </a:rPr>
              <a:t>  </a:t>
            </a:r>
          </a:p>
        </p:txBody>
      </p:sp>
    </p:spTree>
    <p:extLst>
      <p:ext uri="{BB962C8B-B14F-4D97-AF65-F5344CB8AC3E}">
        <p14:creationId xmlns:p14="http://schemas.microsoft.com/office/powerpoint/2010/main" val="36285088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265382-4F96-F414-49A2-4B161DDC4269}"/>
            </a:ext>
          </a:extLst>
        </p:cNvPr>
        <p:cNvGrpSpPr/>
        <p:nvPr/>
      </p:nvGrpSpPr>
      <p:grpSpPr>
        <a:xfrm>
          <a:off x="0" y="0"/>
          <a:ext cx="0" cy="0"/>
          <a:chOff x="0" y="0"/>
          <a:chExt cx="0" cy="0"/>
        </a:xfrm>
      </p:grpSpPr>
      <p:pic>
        <p:nvPicPr>
          <p:cNvPr id="47" name="Picture 46">
            <a:extLst>
              <a:ext uri="{FF2B5EF4-FFF2-40B4-BE49-F238E27FC236}">
                <a16:creationId xmlns:a16="http://schemas.microsoft.com/office/drawing/2014/main" id="{B41DFD07-84EC-4115-981C-717AE9749B45}"/>
              </a:ext>
            </a:extLst>
          </p:cNvPr>
          <p:cNvPicPr>
            <a:picLocks noChangeAspect="1"/>
          </p:cNvPicPr>
          <p:nvPr/>
        </p:nvPicPr>
        <p:blipFill rotWithShape="1">
          <a:blip r:embed="rId5"/>
          <a:srcRect t="23934"/>
          <a:stretch/>
        </p:blipFill>
        <p:spPr>
          <a:xfrm>
            <a:off x="0" y="952370"/>
            <a:ext cx="12192000" cy="5905629"/>
          </a:xfrm>
          <a:prstGeom prst="rect">
            <a:avLst/>
          </a:prstGeom>
        </p:spPr>
      </p:pic>
      <p:pic>
        <p:nvPicPr>
          <p:cNvPr id="4" name="Picture 3">
            <a:extLst>
              <a:ext uri="{FF2B5EF4-FFF2-40B4-BE49-F238E27FC236}">
                <a16:creationId xmlns:a16="http://schemas.microsoft.com/office/drawing/2014/main" id="{78B505E4-C866-3D28-9554-BF51994854B5}"/>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14002986" y="-142472"/>
            <a:ext cx="1746546" cy="680341"/>
          </a:xfrm>
          <a:prstGeom prst="rect">
            <a:avLst/>
          </a:prstGeom>
        </p:spPr>
      </p:pic>
      <p:pic>
        <p:nvPicPr>
          <p:cNvPr id="43" name="Picture 42">
            <a:extLst>
              <a:ext uri="{FF2B5EF4-FFF2-40B4-BE49-F238E27FC236}">
                <a16:creationId xmlns:a16="http://schemas.microsoft.com/office/drawing/2014/main" id="{709646F2-F047-14B8-54F9-923BAADE3F96}"/>
              </a:ext>
            </a:extLst>
          </p:cNvPr>
          <p:cNvPicPr>
            <a:picLocks noChangeAspect="1"/>
          </p:cNvPicPr>
          <p:nvPr/>
        </p:nvPicPr>
        <p:blipFill>
          <a:blip r:embed="rId7"/>
          <a:stretch>
            <a:fillRect/>
          </a:stretch>
        </p:blipFill>
        <p:spPr>
          <a:xfrm>
            <a:off x="-10492" y="5659959"/>
            <a:ext cx="12182763" cy="1207943"/>
          </a:xfrm>
          <a:prstGeom prst="rect">
            <a:avLst/>
          </a:prstGeom>
        </p:spPr>
      </p:pic>
      <p:sp>
        <p:nvSpPr>
          <p:cNvPr id="42" name="TextBox 41">
            <a:extLst>
              <a:ext uri="{FF2B5EF4-FFF2-40B4-BE49-F238E27FC236}">
                <a16:creationId xmlns:a16="http://schemas.microsoft.com/office/drawing/2014/main" id="{F74A58AC-6108-7898-604B-7042A3EA1484}"/>
              </a:ext>
            </a:extLst>
          </p:cNvPr>
          <p:cNvSpPr txBox="1"/>
          <p:nvPr/>
        </p:nvSpPr>
        <p:spPr>
          <a:xfrm>
            <a:off x="4755433" y="871038"/>
            <a:ext cx="7416837" cy="394856"/>
          </a:xfrm>
          <a:prstGeom prst="rect">
            <a:avLst/>
          </a:prstGeom>
          <a:noFill/>
          <a:ln w="34925">
            <a:noFill/>
          </a:ln>
        </p:spPr>
        <p:txBody>
          <a:bodyPr wrap="square" lIns="91440" tIns="274320" rIns="91440" bIns="45720" rtlCol="0" anchor="ctr" anchorCtr="1">
            <a:noAutofit/>
          </a:bodyPr>
          <a:lstStyle/>
          <a:p>
            <a:pPr algn="ctr"/>
            <a:r>
              <a:rPr lang="en-US" sz="2800" b="1">
                <a:ln w="12700">
                  <a:noFill/>
                </a:ln>
                <a:solidFill>
                  <a:schemeClr val="tx2"/>
                </a:solidFill>
                <a:latin typeface="Arial"/>
                <a:cs typeface="Arial"/>
              </a:rPr>
              <a:t>HPDF IMPACTS</a:t>
            </a:r>
          </a:p>
        </p:txBody>
      </p:sp>
      <p:sp>
        <p:nvSpPr>
          <p:cNvPr id="41" name="Content Placeholder 2">
            <a:extLst>
              <a:ext uri="{FF2B5EF4-FFF2-40B4-BE49-F238E27FC236}">
                <a16:creationId xmlns:a16="http://schemas.microsoft.com/office/drawing/2014/main" id="{996F1702-A8B9-71E2-3658-8524A841F349}"/>
              </a:ext>
            </a:extLst>
          </p:cNvPr>
          <p:cNvSpPr>
            <a:spLocks noGrp="1"/>
          </p:cNvSpPr>
          <p:nvPr>
            <p:ph idx="1"/>
          </p:nvPr>
        </p:nvSpPr>
        <p:spPr>
          <a:xfrm>
            <a:off x="90067" y="3806161"/>
            <a:ext cx="4742253" cy="1846659"/>
          </a:xfrm>
        </p:spPr>
        <p:txBody>
          <a:bodyPr wrap="square" lIns="182880" tIns="274320" rIns="274320" bIns="274320" anchor="ctr">
            <a:spAutoFit/>
          </a:bodyPr>
          <a:lstStyle/>
          <a:p>
            <a:pPr marL="0" indent="0" algn="ctr">
              <a:lnSpc>
                <a:spcPct val="100000"/>
              </a:lnSpc>
              <a:spcBef>
                <a:spcPts val="600"/>
              </a:spcBef>
              <a:spcAft>
                <a:spcPts val="600"/>
              </a:spcAft>
              <a:buNone/>
            </a:pPr>
            <a:r>
              <a:rPr lang="en-US" sz="1400" b="1">
                <a:ln w="12700">
                  <a:noFill/>
                </a:ln>
                <a:solidFill>
                  <a:schemeClr val="tx2"/>
                </a:solidFill>
                <a:latin typeface="Arial"/>
                <a:cs typeface="Arial"/>
              </a:rPr>
              <a:t>In 2023, DOE selected Jefferson Lab as the site </a:t>
            </a:r>
            <a:br>
              <a:rPr lang="en-US" sz="1400" b="1">
                <a:ln w="12700">
                  <a:noFill/>
                </a:ln>
                <a:solidFill>
                  <a:schemeClr val="tx2"/>
                </a:solidFill>
                <a:latin typeface="Arial"/>
                <a:cs typeface="Arial"/>
              </a:rPr>
            </a:br>
            <a:r>
              <a:rPr lang="en-US" sz="1400" b="1">
                <a:ln w="12700">
                  <a:noFill/>
                </a:ln>
                <a:solidFill>
                  <a:schemeClr val="tx2"/>
                </a:solidFill>
                <a:latin typeface="Arial"/>
                <a:cs typeface="Arial"/>
              </a:rPr>
              <a:t>for the High Performance Data Facility (HPDF), </a:t>
            </a:r>
            <a:br>
              <a:rPr lang="en-US" sz="1400" b="1">
                <a:ln w="12700">
                  <a:noFill/>
                </a:ln>
                <a:solidFill>
                  <a:schemeClr val="tx2"/>
                </a:solidFill>
                <a:latin typeface="Arial"/>
                <a:cs typeface="Arial"/>
              </a:rPr>
            </a:br>
            <a:r>
              <a:rPr lang="en-US" sz="1400" b="1">
                <a:ln w="12700">
                  <a:noFill/>
                </a:ln>
                <a:solidFill>
                  <a:schemeClr val="tx2"/>
                </a:solidFill>
                <a:latin typeface="Arial"/>
                <a:cs typeface="Arial"/>
              </a:rPr>
              <a:t>a scientific user facility, led by Jefferson Lab in partnership with Lawrence Berkeley National Laboratory,  specializing in advanced infrastructure for data-intensive science</a:t>
            </a:r>
            <a:endParaRPr lang="en-US" sz="1400">
              <a:solidFill>
                <a:schemeClr val="tx2"/>
              </a:solidFill>
            </a:endParaRPr>
          </a:p>
        </p:txBody>
      </p:sp>
      <p:cxnSp>
        <p:nvCxnSpPr>
          <p:cNvPr id="11" name="Straight Arrow Connector 10">
            <a:extLst>
              <a:ext uri="{FF2B5EF4-FFF2-40B4-BE49-F238E27FC236}">
                <a16:creationId xmlns:a16="http://schemas.microsoft.com/office/drawing/2014/main" id="{630F8DEC-EAEA-6D6D-ABAF-FB95B6C4F3B7}"/>
              </a:ext>
            </a:extLst>
          </p:cNvPr>
          <p:cNvCxnSpPr>
            <a:cxnSpLocks/>
          </p:cNvCxnSpPr>
          <p:nvPr/>
        </p:nvCxnSpPr>
        <p:spPr>
          <a:xfrm flipH="1">
            <a:off x="4921857" y="4486876"/>
            <a:ext cx="7270143" cy="0"/>
          </a:xfrm>
          <a:prstGeom prst="straightConnector1">
            <a:avLst/>
          </a:prstGeom>
          <a:ln>
            <a:gradFill>
              <a:gsLst>
                <a:gs pos="0">
                  <a:schemeClr val="accent1">
                    <a:alpha val="0"/>
                  </a:schemeClr>
                </a:gs>
                <a:gs pos="50000">
                  <a:schemeClr val="accent1"/>
                </a:gs>
                <a:gs pos="100000">
                  <a:schemeClr val="accent1">
                    <a:alpha val="0"/>
                  </a:schemeClr>
                </a:gs>
              </a:gsLst>
              <a:lin ang="0" scaled="0"/>
            </a:gradFill>
          </a:ln>
        </p:spPr>
        <p:style>
          <a:lnRef idx="2">
            <a:schemeClr val="accent1"/>
          </a:lnRef>
          <a:fillRef idx="0">
            <a:schemeClr val="accent1"/>
          </a:fillRef>
          <a:effectRef idx="1">
            <a:schemeClr val="accent1"/>
          </a:effectRef>
          <a:fontRef idx="minor">
            <a:schemeClr val="tx1"/>
          </a:fontRef>
        </p:style>
      </p:cxnSp>
      <p:sp>
        <p:nvSpPr>
          <p:cNvPr id="21" name="Title 1">
            <a:extLst>
              <a:ext uri="{FF2B5EF4-FFF2-40B4-BE49-F238E27FC236}">
                <a16:creationId xmlns:a16="http://schemas.microsoft.com/office/drawing/2014/main" id="{BA1F6847-19B1-7529-4950-D070AB3BE59E}"/>
              </a:ext>
            </a:extLst>
          </p:cNvPr>
          <p:cNvSpPr txBox="1">
            <a:spLocks/>
          </p:cNvSpPr>
          <p:nvPr/>
        </p:nvSpPr>
        <p:spPr>
          <a:xfrm>
            <a:off x="446677" y="197699"/>
            <a:ext cx="11655258" cy="87434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a:solidFill>
                  <a:schemeClr val="accent1"/>
                </a:solidFill>
                <a:latin typeface="Arial"/>
                <a:cs typeface="Arial"/>
              </a:rPr>
              <a:t>A Future Data Science Facility to Advance DOE Research</a:t>
            </a:r>
            <a:endParaRPr lang="en-US" sz="3200"/>
          </a:p>
        </p:txBody>
      </p:sp>
      <p:sp>
        <p:nvSpPr>
          <p:cNvPr id="16" name="AutoShape 3">
            <a:extLst>
              <a:ext uri="{FF2B5EF4-FFF2-40B4-BE49-F238E27FC236}">
                <a16:creationId xmlns:a16="http://schemas.microsoft.com/office/drawing/2014/main" id="{F9AB8418-8746-006C-CD1D-45421593C9C3}"/>
              </a:ext>
            </a:extLst>
          </p:cNvPr>
          <p:cNvSpPr>
            <a:spLocks noChangeAspect="1" noChangeArrowheads="1" noTextEdit="1"/>
          </p:cNvSpPr>
          <p:nvPr/>
        </p:nvSpPr>
        <p:spPr bwMode="auto">
          <a:xfrm>
            <a:off x="4842645" y="3644355"/>
            <a:ext cx="513697" cy="513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10" name="Group 9">
            <a:extLst>
              <a:ext uri="{FF2B5EF4-FFF2-40B4-BE49-F238E27FC236}">
                <a16:creationId xmlns:a16="http://schemas.microsoft.com/office/drawing/2014/main" id="{D7F16E01-0ED8-FE35-63A5-26833F67EC58}"/>
              </a:ext>
            </a:extLst>
          </p:cNvPr>
          <p:cNvGrpSpPr/>
          <p:nvPr/>
        </p:nvGrpSpPr>
        <p:grpSpPr>
          <a:xfrm>
            <a:off x="4996613" y="1586904"/>
            <a:ext cx="3177533" cy="701887"/>
            <a:chOff x="5927492" y="1942798"/>
            <a:chExt cx="3177533" cy="701887"/>
          </a:xfrm>
        </p:grpSpPr>
        <p:sp>
          <p:nvSpPr>
            <p:cNvPr id="49" name="TextBox 48">
              <a:extLst>
                <a:ext uri="{FF2B5EF4-FFF2-40B4-BE49-F238E27FC236}">
                  <a16:creationId xmlns:a16="http://schemas.microsoft.com/office/drawing/2014/main" id="{B3CBCBC0-1140-D6BD-3189-A691914B9F41}"/>
                </a:ext>
              </a:extLst>
            </p:cNvPr>
            <p:cNvSpPr txBox="1"/>
            <p:nvPr/>
          </p:nvSpPr>
          <p:spPr>
            <a:xfrm>
              <a:off x="6807861" y="2103160"/>
              <a:ext cx="2297164" cy="541525"/>
            </a:xfrm>
            <a:prstGeom prst="rect">
              <a:avLst/>
            </a:prstGeom>
            <a:noFill/>
          </p:spPr>
          <p:txBody>
            <a:bodyPr wrap="square" lIns="91440" tIns="45720" rIns="91440" bIns="45720" rtlCol="0" anchor="ctr" anchorCtr="0">
              <a:noAutofit/>
            </a:bodyPr>
            <a:lstStyle/>
            <a:p>
              <a:r>
                <a:rPr lang="en-US" sz="1400" b="1">
                  <a:ln w="12700">
                    <a:noFill/>
                  </a:ln>
                  <a:solidFill>
                    <a:schemeClr val="tx2"/>
                  </a:solidFill>
                  <a:latin typeface="Arial"/>
                  <a:cs typeface="Arial"/>
                </a:rPr>
                <a:t>Central to advance Genesis Mission and positions DOE as a leader in data and AI-driven science</a:t>
              </a:r>
            </a:p>
          </p:txBody>
        </p:sp>
        <p:grpSp>
          <p:nvGrpSpPr>
            <p:cNvPr id="6" name="Group 5">
              <a:extLst>
                <a:ext uri="{FF2B5EF4-FFF2-40B4-BE49-F238E27FC236}">
                  <a16:creationId xmlns:a16="http://schemas.microsoft.com/office/drawing/2014/main" id="{B3F1C3D9-AF36-86D5-9ED7-B6959432C178}"/>
                </a:ext>
              </a:extLst>
            </p:cNvPr>
            <p:cNvGrpSpPr/>
            <p:nvPr/>
          </p:nvGrpSpPr>
          <p:grpSpPr>
            <a:xfrm>
              <a:off x="5927492" y="1942798"/>
              <a:ext cx="642994" cy="601977"/>
              <a:chOff x="6172656" y="2007227"/>
              <a:chExt cx="642994" cy="601977"/>
            </a:xfrm>
          </p:grpSpPr>
          <p:grpSp>
            <p:nvGrpSpPr>
              <p:cNvPr id="59" name="Group 58">
                <a:extLst>
                  <a:ext uri="{FF2B5EF4-FFF2-40B4-BE49-F238E27FC236}">
                    <a16:creationId xmlns:a16="http://schemas.microsoft.com/office/drawing/2014/main" id="{9D61DCCB-874D-FA38-9645-EEAA25ED250D}"/>
                  </a:ext>
                </a:extLst>
              </p:cNvPr>
              <p:cNvGrpSpPr/>
              <p:nvPr/>
            </p:nvGrpSpPr>
            <p:grpSpPr>
              <a:xfrm>
                <a:off x="6393086" y="2183709"/>
                <a:ext cx="200955" cy="249868"/>
                <a:chOff x="4797782" y="4746656"/>
                <a:chExt cx="170679" cy="221014"/>
              </a:xfrm>
            </p:grpSpPr>
            <p:sp>
              <p:nvSpPr>
                <p:cNvPr id="17" name="Freeform 5">
                  <a:extLst>
                    <a:ext uri="{FF2B5EF4-FFF2-40B4-BE49-F238E27FC236}">
                      <a16:creationId xmlns:a16="http://schemas.microsoft.com/office/drawing/2014/main" id="{A0BABFBE-C098-E076-B46A-B83FFD478387}"/>
                    </a:ext>
                  </a:extLst>
                </p:cNvPr>
                <p:cNvSpPr>
                  <a:spLocks noEditPoints="1"/>
                </p:cNvSpPr>
                <p:nvPr/>
              </p:nvSpPr>
              <p:spPr bwMode="auto">
                <a:xfrm>
                  <a:off x="4797782" y="4895138"/>
                  <a:ext cx="170663" cy="72532"/>
                </a:xfrm>
                <a:custGeom>
                  <a:avLst/>
                  <a:gdLst>
                    <a:gd name="T0" fmla="*/ 290 w 341"/>
                    <a:gd name="T1" fmla="*/ 49 h 145"/>
                    <a:gd name="T2" fmla="*/ 290 w 341"/>
                    <a:gd name="T3" fmla="*/ 49 h 145"/>
                    <a:gd name="T4" fmla="*/ 313 w 341"/>
                    <a:gd name="T5" fmla="*/ 72 h 145"/>
                    <a:gd name="T6" fmla="*/ 290 w 341"/>
                    <a:gd name="T7" fmla="*/ 96 h 145"/>
                    <a:gd name="T8" fmla="*/ 266 w 341"/>
                    <a:gd name="T9" fmla="*/ 72 h 145"/>
                    <a:gd name="T10" fmla="*/ 290 w 341"/>
                    <a:gd name="T11" fmla="*/ 49 h 145"/>
                    <a:gd name="T12" fmla="*/ 0 w 341"/>
                    <a:gd name="T13" fmla="*/ 0 h 145"/>
                    <a:gd name="T14" fmla="*/ 0 w 341"/>
                    <a:gd name="T15" fmla="*/ 0 h 145"/>
                    <a:gd name="T16" fmla="*/ 0 w 341"/>
                    <a:gd name="T17" fmla="*/ 90 h 145"/>
                    <a:gd name="T18" fmla="*/ 170 w 341"/>
                    <a:gd name="T19" fmla="*/ 145 h 145"/>
                    <a:gd name="T20" fmla="*/ 341 w 341"/>
                    <a:gd name="T21" fmla="*/ 90 h 145"/>
                    <a:gd name="T22" fmla="*/ 341 w 341"/>
                    <a:gd name="T23" fmla="*/ 0 h 145"/>
                    <a:gd name="T24" fmla="*/ 170 w 341"/>
                    <a:gd name="T25" fmla="*/ 34 h 145"/>
                    <a:gd name="T26" fmla="*/ 0 w 341"/>
                    <a:gd name="T27" fmla="*/ 0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41" h="145">
                      <a:moveTo>
                        <a:pt x="290" y="49"/>
                      </a:moveTo>
                      <a:lnTo>
                        <a:pt x="290" y="49"/>
                      </a:lnTo>
                      <a:cubicBezTo>
                        <a:pt x="303" y="49"/>
                        <a:pt x="313" y="59"/>
                        <a:pt x="313" y="72"/>
                      </a:cubicBezTo>
                      <a:cubicBezTo>
                        <a:pt x="313" y="85"/>
                        <a:pt x="303" y="96"/>
                        <a:pt x="290" y="96"/>
                      </a:cubicBezTo>
                      <a:cubicBezTo>
                        <a:pt x="277" y="96"/>
                        <a:pt x="266" y="85"/>
                        <a:pt x="266" y="72"/>
                      </a:cubicBezTo>
                      <a:cubicBezTo>
                        <a:pt x="266" y="59"/>
                        <a:pt x="277" y="49"/>
                        <a:pt x="290" y="49"/>
                      </a:cubicBezTo>
                      <a:close/>
                      <a:moveTo>
                        <a:pt x="0" y="0"/>
                      </a:moveTo>
                      <a:lnTo>
                        <a:pt x="0" y="0"/>
                      </a:lnTo>
                      <a:lnTo>
                        <a:pt x="0" y="90"/>
                      </a:lnTo>
                      <a:cubicBezTo>
                        <a:pt x="0" y="116"/>
                        <a:pt x="68" y="145"/>
                        <a:pt x="170" y="145"/>
                      </a:cubicBezTo>
                      <a:cubicBezTo>
                        <a:pt x="272" y="145"/>
                        <a:pt x="341" y="116"/>
                        <a:pt x="341" y="90"/>
                      </a:cubicBezTo>
                      <a:lnTo>
                        <a:pt x="341" y="0"/>
                      </a:lnTo>
                      <a:cubicBezTo>
                        <a:pt x="287" y="30"/>
                        <a:pt x="204" y="34"/>
                        <a:pt x="170" y="34"/>
                      </a:cubicBezTo>
                      <a:cubicBezTo>
                        <a:pt x="136" y="34"/>
                        <a:pt x="53" y="30"/>
                        <a:pt x="0" y="0"/>
                      </a:cubicBezTo>
                      <a:close/>
                    </a:path>
                  </a:pathLst>
                </a:custGeom>
                <a:solidFill>
                  <a:srgbClr val="264F67"/>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6">
                  <a:extLst>
                    <a:ext uri="{FF2B5EF4-FFF2-40B4-BE49-F238E27FC236}">
                      <a16:creationId xmlns:a16="http://schemas.microsoft.com/office/drawing/2014/main" id="{607481E1-FE1B-5AD7-72CE-BDED7EB952C9}"/>
                    </a:ext>
                  </a:extLst>
                </p:cNvPr>
                <p:cNvSpPr>
                  <a:spLocks noEditPoints="1"/>
                </p:cNvSpPr>
                <p:nvPr/>
              </p:nvSpPr>
              <p:spPr bwMode="auto">
                <a:xfrm>
                  <a:off x="4797798" y="4816687"/>
                  <a:ext cx="170663" cy="72532"/>
                </a:xfrm>
                <a:custGeom>
                  <a:avLst/>
                  <a:gdLst>
                    <a:gd name="T0" fmla="*/ 290 w 341"/>
                    <a:gd name="T1" fmla="*/ 49 h 145"/>
                    <a:gd name="T2" fmla="*/ 290 w 341"/>
                    <a:gd name="T3" fmla="*/ 49 h 145"/>
                    <a:gd name="T4" fmla="*/ 313 w 341"/>
                    <a:gd name="T5" fmla="*/ 73 h 145"/>
                    <a:gd name="T6" fmla="*/ 290 w 341"/>
                    <a:gd name="T7" fmla="*/ 96 h 145"/>
                    <a:gd name="T8" fmla="*/ 266 w 341"/>
                    <a:gd name="T9" fmla="*/ 73 h 145"/>
                    <a:gd name="T10" fmla="*/ 290 w 341"/>
                    <a:gd name="T11" fmla="*/ 49 h 145"/>
                    <a:gd name="T12" fmla="*/ 0 w 341"/>
                    <a:gd name="T13" fmla="*/ 0 h 145"/>
                    <a:gd name="T14" fmla="*/ 0 w 341"/>
                    <a:gd name="T15" fmla="*/ 0 h 145"/>
                    <a:gd name="T16" fmla="*/ 0 w 341"/>
                    <a:gd name="T17" fmla="*/ 90 h 145"/>
                    <a:gd name="T18" fmla="*/ 170 w 341"/>
                    <a:gd name="T19" fmla="*/ 145 h 145"/>
                    <a:gd name="T20" fmla="*/ 341 w 341"/>
                    <a:gd name="T21" fmla="*/ 90 h 145"/>
                    <a:gd name="T22" fmla="*/ 341 w 341"/>
                    <a:gd name="T23" fmla="*/ 0 h 145"/>
                    <a:gd name="T24" fmla="*/ 170 w 341"/>
                    <a:gd name="T25" fmla="*/ 34 h 145"/>
                    <a:gd name="T26" fmla="*/ 0 w 341"/>
                    <a:gd name="T27" fmla="*/ 0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41" h="145">
                      <a:moveTo>
                        <a:pt x="290" y="49"/>
                      </a:moveTo>
                      <a:lnTo>
                        <a:pt x="290" y="49"/>
                      </a:lnTo>
                      <a:cubicBezTo>
                        <a:pt x="303" y="49"/>
                        <a:pt x="313" y="60"/>
                        <a:pt x="313" y="73"/>
                      </a:cubicBezTo>
                      <a:cubicBezTo>
                        <a:pt x="313" y="86"/>
                        <a:pt x="303" y="96"/>
                        <a:pt x="290" y="96"/>
                      </a:cubicBezTo>
                      <a:cubicBezTo>
                        <a:pt x="277" y="96"/>
                        <a:pt x="266" y="86"/>
                        <a:pt x="266" y="73"/>
                      </a:cubicBezTo>
                      <a:cubicBezTo>
                        <a:pt x="266" y="60"/>
                        <a:pt x="277" y="49"/>
                        <a:pt x="290" y="49"/>
                      </a:cubicBezTo>
                      <a:close/>
                      <a:moveTo>
                        <a:pt x="0" y="0"/>
                      </a:moveTo>
                      <a:lnTo>
                        <a:pt x="0" y="0"/>
                      </a:lnTo>
                      <a:lnTo>
                        <a:pt x="0" y="90"/>
                      </a:lnTo>
                      <a:cubicBezTo>
                        <a:pt x="0" y="117"/>
                        <a:pt x="68" y="145"/>
                        <a:pt x="170" y="145"/>
                      </a:cubicBezTo>
                      <a:cubicBezTo>
                        <a:pt x="272" y="145"/>
                        <a:pt x="341" y="117"/>
                        <a:pt x="341" y="90"/>
                      </a:cubicBezTo>
                      <a:lnTo>
                        <a:pt x="341" y="0"/>
                      </a:lnTo>
                      <a:cubicBezTo>
                        <a:pt x="287" y="31"/>
                        <a:pt x="204" y="34"/>
                        <a:pt x="170" y="34"/>
                      </a:cubicBezTo>
                      <a:cubicBezTo>
                        <a:pt x="136" y="34"/>
                        <a:pt x="54" y="31"/>
                        <a:pt x="0" y="0"/>
                      </a:cubicBezTo>
                      <a:close/>
                    </a:path>
                  </a:pathLst>
                </a:custGeom>
                <a:solidFill>
                  <a:srgbClr val="264F67"/>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7">
                  <a:extLst>
                    <a:ext uri="{FF2B5EF4-FFF2-40B4-BE49-F238E27FC236}">
                      <a16:creationId xmlns:a16="http://schemas.microsoft.com/office/drawing/2014/main" id="{7BEF021D-1EE5-0AB7-2F03-98B0CAC86554}"/>
                    </a:ext>
                  </a:extLst>
                </p:cNvPr>
                <p:cNvSpPr>
                  <a:spLocks/>
                </p:cNvSpPr>
                <p:nvPr/>
              </p:nvSpPr>
              <p:spPr bwMode="auto">
                <a:xfrm>
                  <a:off x="4797798" y="4746656"/>
                  <a:ext cx="170663" cy="55466"/>
                </a:xfrm>
                <a:custGeom>
                  <a:avLst/>
                  <a:gdLst>
                    <a:gd name="T0" fmla="*/ 170 w 341"/>
                    <a:gd name="T1" fmla="*/ 0 h 110"/>
                    <a:gd name="T2" fmla="*/ 170 w 341"/>
                    <a:gd name="T3" fmla="*/ 0 h 110"/>
                    <a:gd name="T4" fmla="*/ 0 w 341"/>
                    <a:gd name="T5" fmla="*/ 55 h 110"/>
                    <a:gd name="T6" fmla="*/ 170 w 341"/>
                    <a:gd name="T7" fmla="*/ 110 h 110"/>
                    <a:gd name="T8" fmla="*/ 341 w 341"/>
                    <a:gd name="T9" fmla="*/ 55 h 110"/>
                    <a:gd name="T10" fmla="*/ 170 w 341"/>
                    <a:gd name="T11" fmla="*/ 0 h 110"/>
                  </a:gdLst>
                  <a:ahLst/>
                  <a:cxnLst>
                    <a:cxn ang="0">
                      <a:pos x="T0" y="T1"/>
                    </a:cxn>
                    <a:cxn ang="0">
                      <a:pos x="T2" y="T3"/>
                    </a:cxn>
                    <a:cxn ang="0">
                      <a:pos x="T4" y="T5"/>
                    </a:cxn>
                    <a:cxn ang="0">
                      <a:pos x="T6" y="T7"/>
                    </a:cxn>
                    <a:cxn ang="0">
                      <a:pos x="T8" y="T9"/>
                    </a:cxn>
                    <a:cxn ang="0">
                      <a:pos x="T10" y="T11"/>
                    </a:cxn>
                  </a:cxnLst>
                  <a:rect l="0" t="0" r="r" b="b"/>
                  <a:pathLst>
                    <a:path w="341" h="110">
                      <a:moveTo>
                        <a:pt x="170" y="0"/>
                      </a:moveTo>
                      <a:lnTo>
                        <a:pt x="170" y="0"/>
                      </a:lnTo>
                      <a:cubicBezTo>
                        <a:pt x="68" y="0"/>
                        <a:pt x="0" y="28"/>
                        <a:pt x="0" y="55"/>
                      </a:cubicBezTo>
                      <a:cubicBezTo>
                        <a:pt x="0" y="81"/>
                        <a:pt x="68" y="110"/>
                        <a:pt x="170" y="110"/>
                      </a:cubicBezTo>
                      <a:cubicBezTo>
                        <a:pt x="272" y="110"/>
                        <a:pt x="341" y="81"/>
                        <a:pt x="341" y="55"/>
                      </a:cubicBezTo>
                      <a:cubicBezTo>
                        <a:pt x="341" y="28"/>
                        <a:pt x="272" y="0"/>
                        <a:pt x="170" y="0"/>
                      </a:cubicBezTo>
                      <a:close/>
                    </a:path>
                  </a:pathLst>
                </a:custGeom>
                <a:solidFill>
                  <a:srgbClr val="264F67"/>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2" name="Freeform 8">
                <a:extLst>
                  <a:ext uri="{FF2B5EF4-FFF2-40B4-BE49-F238E27FC236}">
                    <a16:creationId xmlns:a16="http://schemas.microsoft.com/office/drawing/2014/main" id="{5248ABE5-6705-DAA1-0AAE-1E6869C716E8}"/>
                  </a:ext>
                </a:extLst>
              </p:cNvPr>
              <p:cNvSpPr>
                <a:spLocks noEditPoints="1"/>
              </p:cNvSpPr>
              <p:nvPr/>
            </p:nvSpPr>
            <p:spPr bwMode="auto">
              <a:xfrm>
                <a:off x="6172656" y="2007227"/>
                <a:ext cx="642994" cy="601977"/>
              </a:xfrm>
              <a:custGeom>
                <a:avLst/>
                <a:gdLst>
                  <a:gd name="T0" fmla="*/ 942 w 1090"/>
                  <a:gd name="T1" fmla="*/ 942 h 1064"/>
                  <a:gd name="T2" fmla="*/ 942 w 1090"/>
                  <a:gd name="T3" fmla="*/ 942 h 1064"/>
                  <a:gd name="T4" fmla="*/ 621 w 1090"/>
                  <a:gd name="T5" fmla="*/ 953 h 1064"/>
                  <a:gd name="T6" fmla="*/ 805 w 1090"/>
                  <a:gd name="T7" fmla="*/ 806 h 1064"/>
                  <a:gd name="T8" fmla="*/ 953 w 1090"/>
                  <a:gd name="T9" fmla="*/ 622 h 1064"/>
                  <a:gd name="T10" fmla="*/ 942 w 1090"/>
                  <a:gd name="T11" fmla="*/ 942 h 1064"/>
                  <a:gd name="T12" fmla="*/ 146 w 1090"/>
                  <a:gd name="T13" fmla="*/ 942 h 1064"/>
                  <a:gd name="T14" fmla="*/ 146 w 1090"/>
                  <a:gd name="T15" fmla="*/ 942 h 1064"/>
                  <a:gd name="T16" fmla="*/ 136 w 1090"/>
                  <a:gd name="T17" fmla="*/ 622 h 1064"/>
                  <a:gd name="T18" fmla="*/ 283 w 1090"/>
                  <a:gd name="T19" fmla="*/ 806 h 1064"/>
                  <a:gd name="T20" fmla="*/ 467 w 1090"/>
                  <a:gd name="T21" fmla="*/ 953 h 1064"/>
                  <a:gd name="T22" fmla="*/ 146 w 1090"/>
                  <a:gd name="T23" fmla="*/ 942 h 1064"/>
                  <a:gd name="T24" fmla="*/ 146 w 1090"/>
                  <a:gd name="T25" fmla="*/ 147 h 1064"/>
                  <a:gd name="T26" fmla="*/ 146 w 1090"/>
                  <a:gd name="T27" fmla="*/ 147 h 1064"/>
                  <a:gd name="T28" fmla="*/ 289 w 1090"/>
                  <a:gd name="T29" fmla="*/ 96 h 1064"/>
                  <a:gd name="T30" fmla="*/ 467 w 1090"/>
                  <a:gd name="T31" fmla="*/ 136 h 1064"/>
                  <a:gd name="T32" fmla="*/ 283 w 1090"/>
                  <a:gd name="T33" fmla="*/ 283 h 1064"/>
                  <a:gd name="T34" fmla="*/ 136 w 1090"/>
                  <a:gd name="T35" fmla="*/ 467 h 1064"/>
                  <a:gd name="T36" fmla="*/ 146 w 1090"/>
                  <a:gd name="T37" fmla="*/ 147 h 1064"/>
                  <a:gd name="T38" fmla="*/ 916 w 1090"/>
                  <a:gd name="T39" fmla="*/ 545 h 1064"/>
                  <a:gd name="T40" fmla="*/ 916 w 1090"/>
                  <a:gd name="T41" fmla="*/ 545 h 1064"/>
                  <a:gd name="T42" fmla="*/ 756 w 1090"/>
                  <a:gd name="T43" fmla="*/ 756 h 1064"/>
                  <a:gd name="T44" fmla="*/ 544 w 1090"/>
                  <a:gd name="T45" fmla="*/ 916 h 1064"/>
                  <a:gd name="T46" fmla="*/ 333 w 1090"/>
                  <a:gd name="T47" fmla="*/ 756 h 1064"/>
                  <a:gd name="T48" fmla="*/ 173 w 1090"/>
                  <a:gd name="T49" fmla="*/ 545 h 1064"/>
                  <a:gd name="T50" fmla="*/ 333 w 1090"/>
                  <a:gd name="T51" fmla="*/ 333 h 1064"/>
                  <a:gd name="T52" fmla="*/ 544 w 1090"/>
                  <a:gd name="T53" fmla="*/ 174 h 1064"/>
                  <a:gd name="T54" fmla="*/ 756 w 1090"/>
                  <a:gd name="T55" fmla="*/ 333 h 1064"/>
                  <a:gd name="T56" fmla="*/ 916 w 1090"/>
                  <a:gd name="T57" fmla="*/ 545 h 1064"/>
                  <a:gd name="T58" fmla="*/ 799 w 1090"/>
                  <a:gd name="T59" fmla="*/ 96 h 1064"/>
                  <a:gd name="T60" fmla="*/ 799 w 1090"/>
                  <a:gd name="T61" fmla="*/ 96 h 1064"/>
                  <a:gd name="T62" fmla="*/ 942 w 1090"/>
                  <a:gd name="T63" fmla="*/ 147 h 1064"/>
                  <a:gd name="T64" fmla="*/ 976 w 1090"/>
                  <a:gd name="T65" fmla="*/ 403 h 1064"/>
                  <a:gd name="T66" fmla="*/ 953 w 1090"/>
                  <a:gd name="T67" fmla="*/ 468 h 1064"/>
                  <a:gd name="T68" fmla="*/ 805 w 1090"/>
                  <a:gd name="T69" fmla="*/ 283 h 1064"/>
                  <a:gd name="T70" fmla="*/ 622 w 1090"/>
                  <a:gd name="T71" fmla="*/ 136 h 1064"/>
                  <a:gd name="T72" fmla="*/ 799 w 1090"/>
                  <a:gd name="T73" fmla="*/ 96 h 1064"/>
                  <a:gd name="T74" fmla="*/ 996 w 1090"/>
                  <a:gd name="T75" fmla="*/ 544 h 1064"/>
                  <a:gd name="T76" fmla="*/ 996 w 1090"/>
                  <a:gd name="T77" fmla="*/ 544 h 1064"/>
                  <a:gd name="T78" fmla="*/ 1044 w 1090"/>
                  <a:gd name="T79" fmla="*/ 422 h 1064"/>
                  <a:gd name="T80" fmla="*/ 992 w 1090"/>
                  <a:gd name="T81" fmla="*/ 97 h 1064"/>
                  <a:gd name="T82" fmla="*/ 544 w 1090"/>
                  <a:gd name="T83" fmla="*/ 92 h 1064"/>
                  <a:gd name="T84" fmla="*/ 97 w 1090"/>
                  <a:gd name="T85" fmla="*/ 97 h 1064"/>
                  <a:gd name="T86" fmla="*/ 92 w 1090"/>
                  <a:gd name="T87" fmla="*/ 545 h 1064"/>
                  <a:gd name="T88" fmla="*/ 97 w 1090"/>
                  <a:gd name="T89" fmla="*/ 992 h 1064"/>
                  <a:gd name="T90" fmla="*/ 291 w 1090"/>
                  <a:gd name="T91" fmla="*/ 1064 h 1064"/>
                  <a:gd name="T92" fmla="*/ 544 w 1090"/>
                  <a:gd name="T93" fmla="*/ 997 h 1064"/>
                  <a:gd name="T94" fmla="*/ 798 w 1090"/>
                  <a:gd name="T95" fmla="*/ 1064 h 1064"/>
                  <a:gd name="T96" fmla="*/ 992 w 1090"/>
                  <a:gd name="T97" fmla="*/ 992 h 1064"/>
                  <a:gd name="T98" fmla="*/ 996 w 1090"/>
                  <a:gd name="T99" fmla="*/ 544 h 10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90" h="1064">
                    <a:moveTo>
                      <a:pt x="942" y="942"/>
                    </a:moveTo>
                    <a:lnTo>
                      <a:pt x="942" y="942"/>
                    </a:lnTo>
                    <a:cubicBezTo>
                      <a:pt x="876" y="1009"/>
                      <a:pt x="754" y="1007"/>
                      <a:pt x="621" y="953"/>
                    </a:cubicBezTo>
                    <a:cubicBezTo>
                      <a:pt x="684" y="914"/>
                      <a:pt x="746" y="864"/>
                      <a:pt x="805" y="806"/>
                    </a:cubicBezTo>
                    <a:cubicBezTo>
                      <a:pt x="863" y="748"/>
                      <a:pt x="913" y="686"/>
                      <a:pt x="953" y="622"/>
                    </a:cubicBezTo>
                    <a:cubicBezTo>
                      <a:pt x="1007" y="754"/>
                      <a:pt x="1008" y="876"/>
                      <a:pt x="942" y="942"/>
                    </a:cubicBezTo>
                    <a:close/>
                    <a:moveTo>
                      <a:pt x="146" y="942"/>
                    </a:moveTo>
                    <a:lnTo>
                      <a:pt x="146" y="942"/>
                    </a:lnTo>
                    <a:cubicBezTo>
                      <a:pt x="80" y="876"/>
                      <a:pt x="81" y="754"/>
                      <a:pt x="136" y="622"/>
                    </a:cubicBezTo>
                    <a:cubicBezTo>
                      <a:pt x="175" y="684"/>
                      <a:pt x="224" y="747"/>
                      <a:pt x="283" y="806"/>
                    </a:cubicBezTo>
                    <a:cubicBezTo>
                      <a:pt x="342" y="864"/>
                      <a:pt x="404" y="914"/>
                      <a:pt x="467" y="953"/>
                    </a:cubicBezTo>
                    <a:cubicBezTo>
                      <a:pt x="335" y="1007"/>
                      <a:pt x="213" y="1009"/>
                      <a:pt x="146" y="942"/>
                    </a:cubicBezTo>
                    <a:close/>
                    <a:moveTo>
                      <a:pt x="146" y="147"/>
                    </a:moveTo>
                    <a:lnTo>
                      <a:pt x="146" y="147"/>
                    </a:lnTo>
                    <a:cubicBezTo>
                      <a:pt x="181" y="112"/>
                      <a:pt x="231" y="96"/>
                      <a:pt x="289" y="96"/>
                    </a:cubicBezTo>
                    <a:cubicBezTo>
                      <a:pt x="343" y="96"/>
                      <a:pt x="404" y="110"/>
                      <a:pt x="467" y="136"/>
                    </a:cubicBezTo>
                    <a:cubicBezTo>
                      <a:pt x="404" y="175"/>
                      <a:pt x="342" y="225"/>
                      <a:pt x="283" y="283"/>
                    </a:cubicBezTo>
                    <a:cubicBezTo>
                      <a:pt x="224" y="342"/>
                      <a:pt x="175" y="405"/>
                      <a:pt x="136" y="467"/>
                    </a:cubicBezTo>
                    <a:cubicBezTo>
                      <a:pt x="81" y="335"/>
                      <a:pt x="80" y="213"/>
                      <a:pt x="146" y="147"/>
                    </a:cubicBezTo>
                    <a:close/>
                    <a:moveTo>
                      <a:pt x="916" y="545"/>
                    </a:moveTo>
                    <a:lnTo>
                      <a:pt x="916" y="545"/>
                    </a:lnTo>
                    <a:cubicBezTo>
                      <a:pt x="876" y="618"/>
                      <a:pt x="821" y="690"/>
                      <a:pt x="756" y="756"/>
                    </a:cubicBezTo>
                    <a:cubicBezTo>
                      <a:pt x="689" y="822"/>
                      <a:pt x="616" y="876"/>
                      <a:pt x="544" y="916"/>
                    </a:cubicBezTo>
                    <a:cubicBezTo>
                      <a:pt x="472" y="876"/>
                      <a:pt x="400" y="822"/>
                      <a:pt x="333" y="756"/>
                    </a:cubicBezTo>
                    <a:cubicBezTo>
                      <a:pt x="266" y="689"/>
                      <a:pt x="212" y="616"/>
                      <a:pt x="173" y="545"/>
                    </a:cubicBezTo>
                    <a:cubicBezTo>
                      <a:pt x="212" y="473"/>
                      <a:pt x="266" y="400"/>
                      <a:pt x="333" y="333"/>
                    </a:cubicBezTo>
                    <a:cubicBezTo>
                      <a:pt x="400" y="267"/>
                      <a:pt x="472" y="213"/>
                      <a:pt x="544" y="174"/>
                    </a:cubicBezTo>
                    <a:cubicBezTo>
                      <a:pt x="616" y="213"/>
                      <a:pt x="689" y="267"/>
                      <a:pt x="756" y="333"/>
                    </a:cubicBezTo>
                    <a:cubicBezTo>
                      <a:pt x="822" y="400"/>
                      <a:pt x="877" y="473"/>
                      <a:pt x="916" y="545"/>
                    </a:cubicBezTo>
                    <a:close/>
                    <a:moveTo>
                      <a:pt x="799" y="96"/>
                    </a:moveTo>
                    <a:lnTo>
                      <a:pt x="799" y="96"/>
                    </a:lnTo>
                    <a:cubicBezTo>
                      <a:pt x="858" y="96"/>
                      <a:pt x="907" y="112"/>
                      <a:pt x="942" y="147"/>
                    </a:cubicBezTo>
                    <a:cubicBezTo>
                      <a:pt x="996" y="200"/>
                      <a:pt x="1008" y="291"/>
                      <a:pt x="976" y="403"/>
                    </a:cubicBezTo>
                    <a:cubicBezTo>
                      <a:pt x="970" y="424"/>
                      <a:pt x="962" y="446"/>
                      <a:pt x="953" y="468"/>
                    </a:cubicBezTo>
                    <a:cubicBezTo>
                      <a:pt x="914" y="405"/>
                      <a:pt x="864" y="343"/>
                      <a:pt x="805" y="283"/>
                    </a:cubicBezTo>
                    <a:cubicBezTo>
                      <a:pt x="746" y="225"/>
                      <a:pt x="684" y="175"/>
                      <a:pt x="622" y="136"/>
                    </a:cubicBezTo>
                    <a:cubicBezTo>
                      <a:pt x="685" y="110"/>
                      <a:pt x="746" y="96"/>
                      <a:pt x="799" y="96"/>
                    </a:cubicBezTo>
                    <a:close/>
                    <a:moveTo>
                      <a:pt x="996" y="544"/>
                    </a:moveTo>
                    <a:lnTo>
                      <a:pt x="996" y="544"/>
                    </a:lnTo>
                    <a:cubicBezTo>
                      <a:pt x="1016" y="503"/>
                      <a:pt x="1033" y="462"/>
                      <a:pt x="1044" y="422"/>
                    </a:cubicBezTo>
                    <a:cubicBezTo>
                      <a:pt x="1083" y="285"/>
                      <a:pt x="1064" y="169"/>
                      <a:pt x="992" y="97"/>
                    </a:cubicBezTo>
                    <a:cubicBezTo>
                      <a:pt x="894" y="0"/>
                      <a:pt x="722" y="5"/>
                      <a:pt x="544" y="92"/>
                    </a:cubicBezTo>
                    <a:cubicBezTo>
                      <a:pt x="366" y="5"/>
                      <a:pt x="195" y="0"/>
                      <a:pt x="97" y="97"/>
                    </a:cubicBezTo>
                    <a:cubicBezTo>
                      <a:pt x="0" y="195"/>
                      <a:pt x="5" y="367"/>
                      <a:pt x="92" y="545"/>
                    </a:cubicBezTo>
                    <a:cubicBezTo>
                      <a:pt x="5" y="723"/>
                      <a:pt x="0" y="894"/>
                      <a:pt x="97" y="992"/>
                    </a:cubicBezTo>
                    <a:cubicBezTo>
                      <a:pt x="146" y="1041"/>
                      <a:pt x="213" y="1064"/>
                      <a:pt x="291" y="1064"/>
                    </a:cubicBezTo>
                    <a:cubicBezTo>
                      <a:pt x="368" y="1064"/>
                      <a:pt x="455" y="1041"/>
                      <a:pt x="544" y="997"/>
                    </a:cubicBezTo>
                    <a:cubicBezTo>
                      <a:pt x="633" y="1041"/>
                      <a:pt x="720" y="1064"/>
                      <a:pt x="798" y="1064"/>
                    </a:cubicBezTo>
                    <a:cubicBezTo>
                      <a:pt x="875" y="1064"/>
                      <a:pt x="943" y="1041"/>
                      <a:pt x="992" y="992"/>
                    </a:cubicBezTo>
                    <a:cubicBezTo>
                      <a:pt x="1090" y="894"/>
                      <a:pt x="1085" y="722"/>
                      <a:pt x="996" y="544"/>
                    </a:cubicBezTo>
                    <a:close/>
                  </a:path>
                </a:pathLst>
              </a:custGeom>
              <a:solidFill>
                <a:srgbClr val="264F67"/>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sp>
        <p:nvSpPr>
          <p:cNvPr id="93" name="TextBox 92">
            <a:extLst>
              <a:ext uri="{FF2B5EF4-FFF2-40B4-BE49-F238E27FC236}">
                <a16:creationId xmlns:a16="http://schemas.microsoft.com/office/drawing/2014/main" id="{F12FAC24-FE51-41FD-B1BA-36937DF3F144}"/>
              </a:ext>
            </a:extLst>
          </p:cNvPr>
          <p:cNvSpPr txBox="1"/>
          <p:nvPr/>
        </p:nvSpPr>
        <p:spPr>
          <a:xfrm>
            <a:off x="8516564" y="4581088"/>
            <a:ext cx="1175998" cy="712441"/>
          </a:xfrm>
          <a:prstGeom prst="rect">
            <a:avLst/>
          </a:prstGeom>
          <a:noFill/>
        </p:spPr>
        <p:txBody>
          <a:bodyPr wrap="square" lIns="91440" tIns="45720" rIns="91440" bIns="45720" rtlCol="0" anchor="ctr" anchorCtr="0">
            <a:noAutofit/>
          </a:bodyPr>
          <a:lstStyle/>
          <a:p>
            <a:pPr algn="ctr"/>
            <a:r>
              <a:rPr lang="en-US" sz="1300" b="1">
                <a:ln w="12700">
                  <a:noFill/>
                </a:ln>
                <a:solidFill>
                  <a:schemeClr val="tx2"/>
                </a:solidFill>
                <a:latin typeface="Arial"/>
                <a:cs typeface="Arial"/>
              </a:rPr>
              <a:t>2027</a:t>
            </a:r>
            <a:endParaRPr lang="en-US" sz="1300" b="1" u="none" strike="noStrike" kern="1200" cap="none" normalizeH="0" baseline="0" noProof="0">
              <a:ln w="12700">
                <a:noFill/>
              </a:ln>
              <a:solidFill>
                <a:schemeClr val="tx2"/>
              </a:solidFill>
              <a:effectLst/>
              <a:uLnTx/>
              <a:uFillTx/>
              <a:latin typeface="Arial"/>
              <a:cs typeface="Arial"/>
            </a:endParaRPr>
          </a:p>
          <a:p>
            <a:pPr algn="ctr"/>
            <a:r>
              <a:rPr lang="en-US" sz="1300" b="1" u="none" strike="noStrike" kern="1200" cap="none" normalizeH="0" baseline="0" noProof="0">
                <a:ln w="12700">
                  <a:noFill/>
                </a:ln>
                <a:solidFill>
                  <a:schemeClr val="tx2"/>
                </a:solidFill>
                <a:effectLst/>
                <a:uLnTx/>
                <a:uFillTx/>
                <a:latin typeface="Arial"/>
                <a:cs typeface="Arial"/>
              </a:rPr>
              <a:t>CD-1 Target</a:t>
            </a:r>
          </a:p>
        </p:txBody>
      </p:sp>
      <p:sp>
        <p:nvSpPr>
          <p:cNvPr id="94" name="TextBox 93">
            <a:extLst>
              <a:ext uri="{FF2B5EF4-FFF2-40B4-BE49-F238E27FC236}">
                <a16:creationId xmlns:a16="http://schemas.microsoft.com/office/drawing/2014/main" id="{D93E1664-0346-43B1-AF73-270ED8583075}"/>
              </a:ext>
            </a:extLst>
          </p:cNvPr>
          <p:cNvSpPr txBox="1"/>
          <p:nvPr/>
        </p:nvSpPr>
        <p:spPr>
          <a:xfrm>
            <a:off x="9010179" y="3421856"/>
            <a:ext cx="1825042" cy="768704"/>
          </a:xfrm>
          <a:prstGeom prst="rect">
            <a:avLst/>
          </a:prstGeom>
          <a:noFill/>
        </p:spPr>
        <p:txBody>
          <a:bodyPr wrap="square" lIns="91440" tIns="45720" rIns="91440" bIns="45720" rtlCol="0" anchor="ctr" anchorCtr="0">
            <a:noAutofit/>
          </a:bodyPr>
          <a:lstStyle/>
          <a:p>
            <a:pPr algn="ctr"/>
            <a:r>
              <a:rPr lang="en-US" sz="1300" b="1">
                <a:ln w="12700">
                  <a:noFill/>
                </a:ln>
                <a:solidFill>
                  <a:schemeClr val="tx2"/>
                </a:solidFill>
                <a:latin typeface="Arial"/>
                <a:cs typeface="Arial"/>
              </a:rPr>
              <a:t>2028</a:t>
            </a:r>
            <a:endParaRPr lang="en-US" sz="1300" b="1" u="none" strike="noStrike" kern="1200" cap="none" normalizeH="0" baseline="0" noProof="0">
              <a:ln w="12700">
                <a:noFill/>
              </a:ln>
              <a:solidFill>
                <a:schemeClr val="tx2"/>
              </a:solidFill>
              <a:effectLst/>
              <a:uLnTx/>
              <a:uFillTx/>
              <a:latin typeface="Arial"/>
              <a:cs typeface="Arial"/>
            </a:endParaRPr>
          </a:p>
          <a:p>
            <a:pPr algn="ctr"/>
            <a:r>
              <a:rPr lang="en-US" sz="1300" b="1">
                <a:ln w="12700">
                  <a:noFill/>
                </a:ln>
                <a:solidFill>
                  <a:schemeClr val="tx2"/>
                </a:solidFill>
                <a:latin typeface="Arial"/>
                <a:cs typeface="Arial"/>
              </a:rPr>
              <a:t>Hybrid Cloud</a:t>
            </a:r>
            <a:br>
              <a:rPr lang="en-US" sz="1300" b="1">
                <a:ln w="12700">
                  <a:noFill/>
                </a:ln>
                <a:solidFill>
                  <a:schemeClr val="tx2"/>
                </a:solidFill>
                <a:latin typeface="Arial"/>
                <a:cs typeface="Arial"/>
              </a:rPr>
            </a:br>
            <a:r>
              <a:rPr lang="en-US" sz="1300" b="1">
                <a:ln w="12700">
                  <a:noFill/>
                </a:ln>
                <a:solidFill>
                  <a:schemeClr val="tx2"/>
                </a:solidFill>
                <a:latin typeface="Arial"/>
                <a:cs typeface="Arial"/>
              </a:rPr>
              <a:t>On-site Integration</a:t>
            </a:r>
            <a:endParaRPr lang="en-US" sz="1300" b="1" u="none" strike="noStrike" kern="1200" cap="none" normalizeH="0" baseline="0" noProof="0">
              <a:ln w="12700">
                <a:noFill/>
              </a:ln>
              <a:solidFill>
                <a:schemeClr val="tx2"/>
              </a:solidFill>
              <a:effectLst/>
              <a:uLnTx/>
              <a:uFillTx/>
              <a:latin typeface="Arial"/>
              <a:cs typeface="Arial"/>
            </a:endParaRPr>
          </a:p>
        </p:txBody>
      </p:sp>
      <p:sp>
        <p:nvSpPr>
          <p:cNvPr id="95" name="TextBox 94">
            <a:extLst>
              <a:ext uri="{FF2B5EF4-FFF2-40B4-BE49-F238E27FC236}">
                <a16:creationId xmlns:a16="http://schemas.microsoft.com/office/drawing/2014/main" id="{6550283C-D926-4489-A268-E04089CB5D4D}"/>
              </a:ext>
            </a:extLst>
          </p:cNvPr>
          <p:cNvSpPr txBox="1"/>
          <p:nvPr/>
        </p:nvSpPr>
        <p:spPr>
          <a:xfrm>
            <a:off x="10070736" y="4605836"/>
            <a:ext cx="2043513" cy="1140348"/>
          </a:xfrm>
          <a:prstGeom prst="rect">
            <a:avLst/>
          </a:prstGeom>
          <a:noFill/>
        </p:spPr>
        <p:txBody>
          <a:bodyPr wrap="square" lIns="91440" tIns="45720" rIns="91440" bIns="45720" rtlCol="0" anchor="ctr" anchorCtr="0">
            <a:noAutofit/>
          </a:bodyPr>
          <a:lstStyle/>
          <a:p>
            <a:pPr algn="ctr"/>
            <a:r>
              <a:rPr lang="en-US" sz="1300" b="1">
                <a:ln w="12700">
                  <a:noFill/>
                </a:ln>
                <a:solidFill>
                  <a:schemeClr val="tx2"/>
                </a:solidFill>
                <a:latin typeface="Arial"/>
                <a:cs typeface="Arial"/>
              </a:rPr>
              <a:t>2030</a:t>
            </a:r>
          </a:p>
          <a:p>
            <a:pPr algn="ctr"/>
            <a:r>
              <a:rPr lang="en-US" sz="1300" b="1">
                <a:ln w="12700">
                  <a:noFill/>
                </a:ln>
                <a:solidFill>
                  <a:schemeClr val="tx2"/>
                </a:solidFill>
                <a:latin typeface="Arial"/>
                <a:cs typeface="Arial"/>
              </a:rPr>
              <a:t>CD-4</a:t>
            </a:r>
          </a:p>
          <a:p>
            <a:pPr algn="ctr"/>
            <a:r>
              <a:rPr lang="en-US" sz="1300" b="1">
                <a:ln w="12700">
                  <a:noFill/>
                </a:ln>
                <a:solidFill>
                  <a:schemeClr val="tx2"/>
                </a:solidFill>
                <a:latin typeface="Arial"/>
                <a:cs typeface="Arial"/>
              </a:rPr>
              <a:t>Full Operational Scale</a:t>
            </a:r>
            <a:br>
              <a:rPr lang="en-US" sz="1300" b="1">
                <a:ln w="12700">
                  <a:noFill/>
                </a:ln>
                <a:solidFill>
                  <a:schemeClr val="tx2"/>
                </a:solidFill>
                <a:latin typeface="Arial"/>
                <a:cs typeface="Arial"/>
              </a:rPr>
            </a:br>
            <a:r>
              <a:rPr lang="en-US" sz="1300" b="1">
                <a:ln w="12700">
                  <a:noFill/>
                </a:ln>
                <a:solidFill>
                  <a:schemeClr val="tx2"/>
                </a:solidFill>
                <a:latin typeface="Arial"/>
                <a:cs typeface="Arial"/>
              </a:rPr>
              <a:t>Mature Production Environment</a:t>
            </a:r>
            <a:endParaRPr lang="en-US" sz="1300" b="1" u="none" strike="noStrike" kern="1200" cap="none" normalizeH="0" baseline="0" noProof="0">
              <a:ln w="12700">
                <a:noFill/>
              </a:ln>
              <a:solidFill>
                <a:schemeClr val="tx2"/>
              </a:solidFill>
              <a:effectLst/>
              <a:uLnTx/>
              <a:uFillTx/>
              <a:latin typeface="Arial"/>
              <a:cs typeface="Arial"/>
            </a:endParaRPr>
          </a:p>
        </p:txBody>
      </p:sp>
      <p:sp>
        <p:nvSpPr>
          <p:cNvPr id="5" name="Slide Number Placeholder 4">
            <a:extLst>
              <a:ext uri="{FF2B5EF4-FFF2-40B4-BE49-F238E27FC236}">
                <a16:creationId xmlns:a16="http://schemas.microsoft.com/office/drawing/2014/main" id="{593A46B5-DFD1-4982-9432-BA4A7C188FC2}"/>
              </a:ext>
            </a:extLst>
          </p:cNvPr>
          <p:cNvSpPr>
            <a:spLocks noGrp="1"/>
          </p:cNvSpPr>
          <p:nvPr>
            <p:ph type="sldNum" sz="quarter" idx="12"/>
          </p:nvPr>
        </p:nvSpPr>
        <p:spPr/>
        <p:txBody>
          <a:bodyPr/>
          <a:lstStyle/>
          <a:p>
            <a:fld id="{F5CCA0ED-3187-3648-BE03-BA7C8AA6517A}" type="slidenum">
              <a:rPr lang="en-US" smtClean="0"/>
              <a:t>10</a:t>
            </a:fld>
            <a:endParaRPr lang="en-US"/>
          </a:p>
        </p:txBody>
      </p:sp>
      <p:pic>
        <p:nvPicPr>
          <p:cNvPr id="2" name="Sequence 01">
            <a:hlinkClick r:id="" action="ppaction://media"/>
            <a:extLst>
              <a:ext uri="{FF2B5EF4-FFF2-40B4-BE49-F238E27FC236}">
                <a16:creationId xmlns:a16="http://schemas.microsoft.com/office/drawing/2014/main" id="{D2E2CF58-08C7-4E5C-A21F-B1BF126F2D37}"/>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00061" y="1342409"/>
            <a:ext cx="4655372" cy="2618647"/>
          </a:xfrm>
          <a:prstGeom prst="rect">
            <a:avLst/>
          </a:prstGeom>
        </p:spPr>
      </p:pic>
      <p:sp>
        <p:nvSpPr>
          <p:cNvPr id="48" name="TextBox 47">
            <a:extLst>
              <a:ext uri="{FF2B5EF4-FFF2-40B4-BE49-F238E27FC236}">
                <a16:creationId xmlns:a16="http://schemas.microsoft.com/office/drawing/2014/main" id="{0D2A3F12-D2AD-4F1B-90CA-A99BB7969D34}"/>
              </a:ext>
            </a:extLst>
          </p:cNvPr>
          <p:cNvSpPr txBox="1"/>
          <p:nvPr/>
        </p:nvSpPr>
        <p:spPr>
          <a:xfrm>
            <a:off x="4999588" y="3395980"/>
            <a:ext cx="1306011" cy="902836"/>
          </a:xfrm>
          <a:prstGeom prst="rect">
            <a:avLst/>
          </a:prstGeom>
          <a:noFill/>
        </p:spPr>
        <p:txBody>
          <a:bodyPr wrap="square" lIns="91440" tIns="45720" rIns="91440" bIns="45720" rtlCol="0" anchor="ctr" anchorCtr="0">
            <a:noAutofit/>
          </a:bodyPr>
          <a:lstStyle/>
          <a:p>
            <a:pPr algn="ctr"/>
            <a:r>
              <a:rPr lang="en-US" sz="1300" b="1">
                <a:ln w="12700">
                  <a:noFill/>
                </a:ln>
                <a:solidFill>
                  <a:schemeClr val="tx2"/>
                </a:solidFill>
                <a:latin typeface="Arial"/>
                <a:cs typeface="Arial"/>
              </a:rPr>
              <a:t>2020</a:t>
            </a:r>
            <a:endParaRPr lang="en-US" sz="1300" b="1" u="none" strike="noStrike" kern="1200" cap="none" normalizeH="0" baseline="0" noProof="0">
              <a:ln w="12700">
                <a:noFill/>
              </a:ln>
              <a:solidFill>
                <a:schemeClr val="tx2"/>
              </a:solidFill>
              <a:effectLst/>
              <a:uLnTx/>
              <a:uFillTx/>
              <a:latin typeface="Arial"/>
              <a:cs typeface="Arial"/>
            </a:endParaRPr>
          </a:p>
          <a:p>
            <a:pPr algn="ctr"/>
            <a:r>
              <a:rPr lang="en-US" sz="1300" b="1" u="none" strike="noStrike" kern="1200" cap="none" normalizeH="0" baseline="0" noProof="0">
                <a:ln w="12700">
                  <a:noFill/>
                </a:ln>
                <a:solidFill>
                  <a:schemeClr val="tx2"/>
                </a:solidFill>
                <a:effectLst/>
                <a:uLnTx/>
                <a:uFillTx/>
                <a:latin typeface="Arial"/>
                <a:cs typeface="Arial"/>
              </a:rPr>
              <a:t>CD-0 Mission Need</a:t>
            </a:r>
          </a:p>
        </p:txBody>
      </p:sp>
      <p:sp>
        <p:nvSpPr>
          <p:cNvPr id="53" name="TextBox 52">
            <a:extLst>
              <a:ext uri="{FF2B5EF4-FFF2-40B4-BE49-F238E27FC236}">
                <a16:creationId xmlns:a16="http://schemas.microsoft.com/office/drawing/2014/main" id="{51BD5CB2-3B7E-4CB6-87E9-C346437BDF03}"/>
              </a:ext>
            </a:extLst>
          </p:cNvPr>
          <p:cNvSpPr txBox="1"/>
          <p:nvPr/>
        </p:nvSpPr>
        <p:spPr>
          <a:xfrm>
            <a:off x="7378001" y="3353438"/>
            <a:ext cx="1759266" cy="987921"/>
          </a:xfrm>
          <a:prstGeom prst="rect">
            <a:avLst/>
          </a:prstGeom>
          <a:noFill/>
        </p:spPr>
        <p:txBody>
          <a:bodyPr wrap="square" lIns="91440" tIns="45720" rIns="91440" bIns="45720" rtlCol="0" anchor="ctr" anchorCtr="0">
            <a:noAutofit/>
          </a:bodyPr>
          <a:lstStyle/>
          <a:p>
            <a:pPr algn="ctr"/>
            <a:r>
              <a:rPr lang="en-US" sz="1300" b="1">
                <a:ln w="12700">
                  <a:noFill/>
                </a:ln>
                <a:solidFill>
                  <a:schemeClr val="tx2"/>
                </a:solidFill>
                <a:latin typeface="Arial"/>
                <a:cs typeface="Arial"/>
              </a:rPr>
              <a:t>2026</a:t>
            </a:r>
          </a:p>
          <a:p>
            <a:pPr algn="ctr"/>
            <a:r>
              <a:rPr lang="en-US" sz="1300" b="1">
                <a:ln w="12700">
                  <a:noFill/>
                </a:ln>
                <a:solidFill>
                  <a:schemeClr val="tx2"/>
                </a:solidFill>
                <a:latin typeface="Arial"/>
                <a:cs typeface="Arial"/>
              </a:rPr>
              <a:t>Rapid Deployment</a:t>
            </a:r>
            <a:br>
              <a:rPr lang="en-US" sz="1300" b="1">
                <a:ln w="12700">
                  <a:noFill/>
                </a:ln>
                <a:solidFill>
                  <a:schemeClr val="tx2"/>
                </a:solidFill>
                <a:latin typeface="Arial"/>
                <a:cs typeface="Arial"/>
              </a:rPr>
            </a:br>
            <a:r>
              <a:rPr lang="en-US" sz="1300" b="1">
                <a:ln w="12700">
                  <a:noFill/>
                </a:ln>
                <a:solidFill>
                  <a:schemeClr val="tx2"/>
                </a:solidFill>
                <a:latin typeface="Arial"/>
                <a:cs typeface="Arial"/>
              </a:rPr>
              <a:t>Early-Early Access System</a:t>
            </a:r>
            <a:endParaRPr lang="en-US" sz="1300" b="1" u="none" strike="noStrike" kern="1200" cap="none" normalizeH="0" baseline="0" noProof="0">
              <a:ln w="12700">
                <a:noFill/>
              </a:ln>
              <a:solidFill>
                <a:schemeClr val="tx2"/>
              </a:solidFill>
              <a:effectLst/>
              <a:uLnTx/>
              <a:uFillTx/>
              <a:latin typeface="Arial"/>
              <a:cs typeface="Arial"/>
            </a:endParaRPr>
          </a:p>
        </p:txBody>
      </p:sp>
      <p:sp>
        <p:nvSpPr>
          <p:cNvPr id="62" name="TextBox 61">
            <a:extLst>
              <a:ext uri="{FF2B5EF4-FFF2-40B4-BE49-F238E27FC236}">
                <a16:creationId xmlns:a16="http://schemas.microsoft.com/office/drawing/2014/main" id="{27592F47-F2EF-44D8-B4C6-7E3162E4384D}"/>
              </a:ext>
            </a:extLst>
          </p:cNvPr>
          <p:cNvSpPr txBox="1"/>
          <p:nvPr/>
        </p:nvSpPr>
        <p:spPr>
          <a:xfrm>
            <a:off x="6335065" y="4666545"/>
            <a:ext cx="1450666" cy="541526"/>
          </a:xfrm>
          <a:prstGeom prst="rect">
            <a:avLst/>
          </a:prstGeom>
          <a:noFill/>
        </p:spPr>
        <p:txBody>
          <a:bodyPr wrap="square" lIns="91440" tIns="45720" rIns="91440" bIns="45720" rtlCol="0" anchor="ctr" anchorCtr="0">
            <a:noAutofit/>
          </a:bodyPr>
          <a:lstStyle/>
          <a:p>
            <a:pPr algn="ctr"/>
            <a:r>
              <a:rPr lang="en-US" sz="1300" b="1">
                <a:ln w="12700">
                  <a:noFill/>
                </a:ln>
                <a:solidFill>
                  <a:schemeClr val="tx2"/>
                </a:solidFill>
                <a:latin typeface="Arial"/>
                <a:cs typeface="Arial"/>
              </a:rPr>
              <a:t>2023</a:t>
            </a:r>
            <a:endParaRPr lang="en-US" sz="1300" b="1" u="none" strike="noStrike" kern="1200" cap="none" normalizeH="0" baseline="0" noProof="0">
              <a:ln w="12700">
                <a:noFill/>
              </a:ln>
              <a:solidFill>
                <a:schemeClr val="tx2"/>
              </a:solidFill>
              <a:effectLst/>
              <a:uLnTx/>
              <a:uFillTx/>
              <a:latin typeface="Arial"/>
              <a:cs typeface="Arial"/>
            </a:endParaRPr>
          </a:p>
          <a:p>
            <a:pPr algn="ctr"/>
            <a:r>
              <a:rPr lang="en-US" sz="1300" b="1">
                <a:ln w="12700">
                  <a:noFill/>
                </a:ln>
                <a:solidFill>
                  <a:schemeClr val="tx2"/>
                </a:solidFill>
                <a:latin typeface="Arial"/>
                <a:cs typeface="Arial"/>
              </a:rPr>
              <a:t>Site Selection </a:t>
            </a:r>
            <a:endParaRPr lang="en-US" sz="1300" b="1" u="none" strike="noStrike" kern="1200" cap="none" normalizeH="0" baseline="0" noProof="0">
              <a:ln w="12700">
                <a:noFill/>
              </a:ln>
              <a:solidFill>
                <a:schemeClr val="tx2"/>
              </a:solidFill>
              <a:effectLst/>
              <a:uLnTx/>
              <a:uFillTx/>
              <a:latin typeface="Arial"/>
              <a:cs typeface="Arial"/>
            </a:endParaRPr>
          </a:p>
        </p:txBody>
      </p:sp>
      <p:sp>
        <p:nvSpPr>
          <p:cNvPr id="72" name="TextBox 71">
            <a:extLst>
              <a:ext uri="{FF2B5EF4-FFF2-40B4-BE49-F238E27FC236}">
                <a16:creationId xmlns:a16="http://schemas.microsoft.com/office/drawing/2014/main" id="{D553A166-0569-442F-8A7C-5E42C437EE77}"/>
              </a:ext>
            </a:extLst>
          </p:cNvPr>
          <p:cNvSpPr txBox="1"/>
          <p:nvPr/>
        </p:nvSpPr>
        <p:spPr>
          <a:xfrm>
            <a:off x="4765428" y="2655693"/>
            <a:ext cx="7426572" cy="394856"/>
          </a:xfrm>
          <a:prstGeom prst="rect">
            <a:avLst/>
          </a:prstGeom>
          <a:noFill/>
          <a:ln w="34925">
            <a:noFill/>
          </a:ln>
        </p:spPr>
        <p:txBody>
          <a:bodyPr wrap="square" lIns="91440" tIns="274320" rIns="91440" bIns="45720" rtlCol="0" anchor="ctr" anchorCtr="1">
            <a:noAutofit/>
          </a:bodyPr>
          <a:lstStyle/>
          <a:p>
            <a:pPr algn="ctr"/>
            <a:r>
              <a:rPr lang="en-US" sz="2800" b="1">
                <a:ln w="12700">
                  <a:noFill/>
                </a:ln>
                <a:solidFill>
                  <a:schemeClr val="tx2"/>
                </a:solidFill>
                <a:latin typeface="Arial"/>
                <a:cs typeface="Arial"/>
              </a:rPr>
              <a:t>TIMELINE</a:t>
            </a:r>
          </a:p>
        </p:txBody>
      </p:sp>
      <p:sp>
        <p:nvSpPr>
          <p:cNvPr id="12" name="Oval 11">
            <a:extLst>
              <a:ext uri="{FF2B5EF4-FFF2-40B4-BE49-F238E27FC236}">
                <a16:creationId xmlns:a16="http://schemas.microsoft.com/office/drawing/2014/main" id="{F1220149-186D-010A-818F-9B2AC3DAD36C}"/>
              </a:ext>
            </a:extLst>
          </p:cNvPr>
          <p:cNvSpPr/>
          <p:nvPr/>
        </p:nvSpPr>
        <p:spPr>
          <a:xfrm>
            <a:off x="5593867" y="4401483"/>
            <a:ext cx="166977" cy="166977"/>
          </a:xfrm>
          <a:prstGeom prst="ellipse">
            <a:avLst/>
          </a:prstGeom>
          <a:ln>
            <a:solidFill>
              <a:srgbClr val="BEE6E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D9089790-204C-FB9E-5CAE-C3A82795D7D1}"/>
              </a:ext>
            </a:extLst>
          </p:cNvPr>
          <p:cNvSpPr/>
          <p:nvPr/>
        </p:nvSpPr>
        <p:spPr>
          <a:xfrm>
            <a:off x="6972360" y="4401483"/>
            <a:ext cx="166977" cy="166977"/>
          </a:xfrm>
          <a:prstGeom prst="ellipse">
            <a:avLst/>
          </a:prstGeom>
          <a:ln>
            <a:solidFill>
              <a:srgbClr val="BEE6E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CA7B0FA7-597E-56AC-328D-DC93B8906721}"/>
              </a:ext>
            </a:extLst>
          </p:cNvPr>
          <p:cNvSpPr/>
          <p:nvPr/>
        </p:nvSpPr>
        <p:spPr>
          <a:xfrm>
            <a:off x="8174146" y="4401483"/>
            <a:ext cx="166977" cy="166977"/>
          </a:xfrm>
          <a:prstGeom prst="ellipse">
            <a:avLst/>
          </a:prstGeom>
          <a:ln>
            <a:solidFill>
              <a:srgbClr val="BEE6E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0D183AEC-A300-78BC-6077-79F501D6E19A}"/>
              </a:ext>
            </a:extLst>
          </p:cNvPr>
          <p:cNvSpPr/>
          <p:nvPr/>
        </p:nvSpPr>
        <p:spPr>
          <a:xfrm>
            <a:off x="9021075" y="4401483"/>
            <a:ext cx="166977" cy="166977"/>
          </a:xfrm>
          <a:prstGeom prst="ellipse">
            <a:avLst/>
          </a:prstGeom>
          <a:ln>
            <a:solidFill>
              <a:srgbClr val="BEE6E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BB351DAB-3105-F9E3-59E7-0B266DD21213}"/>
              </a:ext>
            </a:extLst>
          </p:cNvPr>
          <p:cNvSpPr/>
          <p:nvPr/>
        </p:nvSpPr>
        <p:spPr>
          <a:xfrm>
            <a:off x="9826138" y="4401483"/>
            <a:ext cx="166977" cy="166977"/>
          </a:xfrm>
          <a:prstGeom prst="ellipse">
            <a:avLst/>
          </a:prstGeom>
          <a:ln>
            <a:solidFill>
              <a:srgbClr val="BEE6E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A1B96EBC-A10A-D169-4E58-1165BB00D8AC}"/>
              </a:ext>
            </a:extLst>
          </p:cNvPr>
          <p:cNvSpPr/>
          <p:nvPr/>
        </p:nvSpPr>
        <p:spPr>
          <a:xfrm>
            <a:off x="11009005" y="4401483"/>
            <a:ext cx="166977" cy="166977"/>
          </a:xfrm>
          <a:prstGeom prst="ellipse">
            <a:avLst/>
          </a:prstGeom>
          <a:ln>
            <a:solidFill>
              <a:srgbClr val="BEE6E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a:extLst>
              <a:ext uri="{FF2B5EF4-FFF2-40B4-BE49-F238E27FC236}">
                <a16:creationId xmlns:a16="http://schemas.microsoft.com/office/drawing/2014/main" id="{083818C2-E76F-49FC-B22B-F64F24C820CA}"/>
              </a:ext>
            </a:extLst>
          </p:cNvPr>
          <p:cNvSpPr txBox="1"/>
          <p:nvPr/>
        </p:nvSpPr>
        <p:spPr>
          <a:xfrm>
            <a:off x="9532870" y="1481371"/>
            <a:ext cx="2241639" cy="1061083"/>
          </a:xfrm>
          <a:prstGeom prst="rect">
            <a:avLst/>
          </a:prstGeom>
          <a:noFill/>
        </p:spPr>
        <p:txBody>
          <a:bodyPr wrap="square" lIns="91440" tIns="45720" rIns="91440" bIns="45720" rtlCol="0" anchor="ctr" anchorCtr="0">
            <a:noAutofit/>
          </a:bodyPr>
          <a:lstStyle/>
          <a:p>
            <a:r>
              <a:rPr lang="en-US" sz="1400" b="1">
                <a:ln w="12700">
                  <a:noFill/>
                </a:ln>
                <a:solidFill>
                  <a:schemeClr val="tx2"/>
                </a:solidFill>
                <a:latin typeface="Arial"/>
                <a:cs typeface="Arial"/>
              </a:rPr>
              <a:t>Steward and facilitator of safe and secure access to AI-ready data/meta-data from and for the Office of Science</a:t>
            </a:r>
          </a:p>
        </p:txBody>
      </p:sp>
      <p:pic>
        <p:nvPicPr>
          <p:cNvPr id="7" name="Graphic 6" descr="Lock">
            <a:extLst>
              <a:ext uri="{FF2B5EF4-FFF2-40B4-BE49-F238E27FC236}">
                <a16:creationId xmlns:a16="http://schemas.microsoft.com/office/drawing/2014/main" id="{B2975CDA-0BC1-4449-B9D2-FDB703ABCC36}"/>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8735268" y="1476817"/>
            <a:ext cx="798980" cy="798980"/>
          </a:xfrm>
          <a:prstGeom prst="rect">
            <a:avLst/>
          </a:prstGeom>
        </p:spPr>
      </p:pic>
      <p:sp>
        <p:nvSpPr>
          <p:cNvPr id="3" name="Oval 2">
            <a:extLst>
              <a:ext uri="{FF2B5EF4-FFF2-40B4-BE49-F238E27FC236}">
                <a16:creationId xmlns:a16="http://schemas.microsoft.com/office/drawing/2014/main" id="{581B8C7C-847A-E1C6-564B-82DF53F14FAB}"/>
              </a:ext>
            </a:extLst>
          </p:cNvPr>
          <p:cNvSpPr/>
          <p:nvPr/>
        </p:nvSpPr>
        <p:spPr>
          <a:xfrm>
            <a:off x="7897057" y="4405239"/>
            <a:ext cx="166977" cy="166977"/>
          </a:xfrm>
          <a:prstGeom prst="ellipse">
            <a:avLst/>
          </a:prstGeom>
          <a:solidFill>
            <a:schemeClr val="tx2"/>
          </a:solidFill>
          <a:ln>
            <a:solidFill>
              <a:srgbClr val="BEE6E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20E2096E-0609-7CA0-2979-1E8F8A4D41A8}"/>
              </a:ext>
            </a:extLst>
          </p:cNvPr>
          <p:cNvSpPr txBox="1"/>
          <p:nvPr/>
        </p:nvSpPr>
        <p:spPr>
          <a:xfrm>
            <a:off x="7282922" y="4559031"/>
            <a:ext cx="1450666" cy="541526"/>
          </a:xfrm>
          <a:prstGeom prst="rect">
            <a:avLst/>
          </a:prstGeom>
          <a:noFill/>
        </p:spPr>
        <p:txBody>
          <a:bodyPr wrap="square" lIns="91440" tIns="45720" rIns="91440" bIns="45720" rtlCol="0" anchor="ctr" anchorCtr="0">
            <a:noAutofit/>
          </a:bodyPr>
          <a:lstStyle/>
          <a:p>
            <a:pPr algn="ctr"/>
            <a:r>
              <a:rPr lang="en-US" sz="1300" b="1" dirty="0">
                <a:ln w="12700">
                  <a:noFill/>
                </a:ln>
                <a:solidFill>
                  <a:schemeClr val="tx2"/>
                </a:solidFill>
                <a:latin typeface="Arial"/>
                <a:cs typeface="Arial"/>
              </a:rPr>
              <a:t>T</a:t>
            </a:r>
            <a:r>
              <a:rPr lang="en-US" sz="1300" b="1" u="none" strike="noStrike" kern="1200" cap="none" normalizeH="0" baseline="0" noProof="0" dirty="0" err="1">
                <a:ln w="12700">
                  <a:noFill/>
                </a:ln>
                <a:solidFill>
                  <a:schemeClr val="tx2"/>
                </a:solidFill>
                <a:effectLst/>
                <a:uLnTx/>
                <a:uFillTx/>
                <a:latin typeface="Arial"/>
                <a:cs typeface="Arial"/>
              </a:rPr>
              <a:t>oday</a:t>
            </a:r>
            <a:endParaRPr lang="en-US" sz="1300" b="1" u="none" strike="noStrike" kern="1200" cap="none" normalizeH="0" baseline="0" noProof="0" dirty="0">
              <a:ln w="12700">
                <a:noFill/>
              </a:ln>
              <a:solidFill>
                <a:schemeClr val="tx2"/>
              </a:solidFill>
              <a:effectLst/>
              <a:uLnTx/>
              <a:uFillTx/>
              <a:latin typeface="Arial"/>
              <a:cs typeface="Arial"/>
            </a:endParaRPr>
          </a:p>
        </p:txBody>
      </p:sp>
    </p:spTree>
    <p:extLst>
      <p:ext uri="{BB962C8B-B14F-4D97-AF65-F5344CB8AC3E}">
        <p14:creationId xmlns:p14="http://schemas.microsoft.com/office/powerpoint/2010/main" val="3980077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53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2F6726-84DC-C12F-520F-85899203447F}"/>
              </a:ext>
            </a:extLst>
          </p:cNvPr>
          <p:cNvPicPr>
            <a:picLocks noChangeAspect="1"/>
          </p:cNvPicPr>
          <p:nvPr/>
        </p:nvPicPr>
        <p:blipFill>
          <a:blip r:embed="rId3"/>
          <a:src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77F2E9F6-3E0C-0DBA-795C-D6EAC81B18DA}"/>
              </a:ext>
            </a:extLst>
          </p:cNvPr>
          <p:cNvSpPr txBox="1"/>
          <p:nvPr/>
        </p:nvSpPr>
        <p:spPr>
          <a:xfrm>
            <a:off x="7595721" y="1037461"/>
            <a:ext cx="4338496" cy="5801588"/>
          </a:xfrm>
          <a:prstGeom prst="rect">
            <a:avLst/>
          </a:prstGeom>
          <a:noFill/>
        </p:spPr>
        <p:txBody>
          <a:bodyPr wrap="square" lIns="91440" tIns="45720" rIns="91440" bIns="45720" rtlCol="0" anchor="t">
            <a:spAutoFit/>
          </a:bodyPr>
          <a:lstStyle/>
          <a:p>
            <a:pPr marL="3556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a:ea typeface="Times New Roman" panose="02020603050405020304" pitchFamily="18" charset="0"/>
                <a:cs typeface="+mn-cs"/>
              </a:rPr>
              <a:t>Continuation of </a:t>
            </a:r>
            <a:r>
              <a:rPr kumimoji="0" lang="en-US" sz="2000" b="1" i="0" u="none" strike="noStrike" kern="1200" cap="none" spc="0" normalizeH="0" baseline="0" noProof="0" dirty="0">
                <a:ln>
                  <a:noFill/>
                </a:ln>
                <a:solidFill>
                  <a:srgbClr val="354F65"/>
                </a:solidFill>
                <a:effectLst/>
                <a:uLnTx/>
                <a:uFillTx/>
                <a:latin typeface="Arial" panose="020B0604020202020204"/>
                <a:ea typeface="Times New Roman" panose="02020603050405020304" pitchFamily="18" charset="0"/>
                <a:cs typeface="+mn-cs"/>
              </a:rPr>
              <a:t>CEBAF Nuclear Physics Program</a:t>
            </a:r>
          </a:p>
          <a:p>
            <a:pPr marL="3556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a:ea typeface="+mn-ea"/>
                <a:cs typeface="+mn-cs"/>
              </a:rPr>
              <a:t>Growing to a </a:t>
            </a:r>
            <a:r>
              <a:rPr kumimoji="0" lang="en-US" sz="2000" b="1" i="0" u="none" strike="noStrike" kern="1200" cap="none" spc="0" normalizeH="0" baseline="0" noProof="0" dirty="0">
                <a:ln>
                  <a:noFill/>
                </a:ln>
                <a:solidFill>
                  <a:srgbClr val="354F65"/>
                </a:solidFill>
                <a:effectLst/>
                <a:uLnTx/>
                <a:uFillTx/>
                <a:latin typeface="Arial" panose="020B0604020202020204"/>
                <a:ea typeface="+mn-ea"/>
                <a:cs typeface="+mn-cs"/>
              </a:rPr>
              <a:t>multi-program laboratory</a:t>
            </a:r>
          </a:p>
          <a:p>
            <a:pPr marL="3556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a:ea typeface="+mn-ea"/>
                <a:cs typeface="+mn-cs"/>
              </a:rPr>
              <a:t>Future expansions proposed over the next 20 years supported by:</a:t>
            </a:r>
          </a:p>
          <a:p>
            <a:pPr marL="755650" marR="0" lvl="1" indent="-285750" algn="l" defTabSz="914400" rtl="0" eaLnBrk="1" fontAlgn="auto" latinLnBrk="0" hangingPunct="1">
              <a:lnSpc>
                <a:spcPct val="100000"/>
              </a:lnSpc>
              <a:spcBef>
                <a:spcPts val="0"/>
              </a:spcBef>
              <a:spcAft>
                <a:spcPts val="600"/>
              </a:spcAft>
              <a:buClr>
                <a:srgbClr val="2A4F66"/>
              </a:buClr>
              <a:buSzPct val="150000"/>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working with the scientific </a:t>
            </a:r>
            <a:b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br>
            <a:r>
              <a:rPr kumimoji="0" lang="en-US" sz="1800" b="1" i="0" u="none" strike="noStrike" kern="1200" cap="none" spc="0" normalizeH="0" baseline="0" noProof="0" dirty="0">
                <a:ln>
                  <a:noFill/>
                </a:ln>
                <a:solidFill>
                  <a:srgbClr val="354F65"/>
                </a:solidFill>
                <a:effectLst/>
                <a:uLnTx/>
                <a:uFillTx/>
                <a:latin typeface="Arial" panose="020B0604020202020204"/>
                <a:ea typeface="+mn-ea"/>
                <a:cs typeface="+mn-cs"/>
              </a:rPr>
              <a:t>user community </a:t>
            </a: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for buy </a:t>
            </a:r>
            <a:b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b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in on priorities</a:t>
            </a: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Arial"/>
            </a:endParaRPr>
          </a:p>
          <a:p>
            <a:pPr marL="755650" marR="0" lvl="1" indent="-285750" algn="l" defTabSz="914400" rtl="0" eaLnBrk="1" fontAlgn="auto" latinLnBrk="0" hangingPunct="1">
              <a:lnSpc>
                <a:spcPct val="100000"/>
              </a:lnSpc>
              <a:spcBef>
                <a:spcPts val="0"/>
              </a:spcBef>
              <a:spcAft>
                <a:spcPts val="600"/>
              </a:spcAft>
              <a:buClr>
                <a:srgbClr val="2A4F66"/>
              </a:buClr>
              <a:buSzPct val="150000"/>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We are planning community-oriented strategy planning exercises, for CEBAF and other sectors</a:t>
            </a:r>
          </a:p>
          <a:p>
            <a:pPr marL="1212850" lvl="2" indent="-285750">
              <a:spcAft>
                <a:spcPts val="600"/>
              </a:spcAft>
              <a:buClr>
                <a:srgbClr val="2A4F66"/>
              </a:buClr>
              <a:buSzPct val="150000"/>
              <a:buFont typeface="Arial" panose="020B0604020202020204" pitchFamily="34" charset="0"/>
              <a:buChar char="›"/>
              <a:defRPr/>
            </a:pPr>
            <a:r>
              <a:rPr lang="en-US" dirty="0">
                <a:solidFill>
                  <a:prstClr val="black"/>
                </a:solidFill>
                <a:latin typeface="Arial" panose="020B0604020202020204"/>
              </a:rPr>
              <a:t>CEBAF 2037 and beyond</a:t>
            </a:r>
          </a:p>
          <a:p>
            <a:pPr marL="1212850" lvl="2" indent="-285750">
              <a:spcAft>
                <a:spcPts val="600"/>
              </a:spcAft>
              <a:buClr>
                <a:srgbClr val="2A4F66"/>
              </a:buClr>
              <a:buSzPct val="150000"/>
              <a:buFont typeface="Arial" panose="020B0604020202020204" pitchFamily="34" charset="0"/>
              <a:buChar char="›"/>
              <a:defRPr/>
            </a:pPr>
            <a:r>
              <a:rPr kumimoji="0" lang="en-US" b="0" i="0" u="none" strike="noStrike" kern="1200" cap="none" spc="0" normalizeH="0" baseline="0" noProof="0" dirty="0">
                <a:ln>
                  <a:noFill/>
                </a:ln>
                <a:solidFill>
                  <a:prstClr val="black"/>
                </a:solidFill>
                <a:effectLst/>
                <a:uLnTx/>
                <a:uFillTx/>
                <a:latin typeface="Arial" panose="020B0604020202020204"/>
                <a:ea typeface="+mn-ea"/>
                <a:cs typeface="+mn-cs"/>
              </a:rPr>
              <a:t>Beam Dump </a:t>
            </a:r>
            <a:r>
              <a:rPr lang="en-US" dirty="0">
                <a:solidFill>
                  <a:prstClr val="black"/>
                </a:solidFill>
                <a:latin typeface="Arial" panose="020B0604020202020204"/>
              </a:rPr>
              <a:t>opportunities in fundamental and applied sciences</a:t>
            </a:r>
          </a:p>
          <a:p>
            <a:pPr marL="1212850" lvl="2" indent="-285750">
              <a:spcAft>
                <a:spcPts val="600"/>
              </a:spcAft>
              <a:buClr>
                <a:srgbClr val="2A4F66"/>
              </a:buClr>
              <a:buSzPct val="150000"/>
              <a:buFont typeface="Arial" panose="020B0604020202020204" pitchFamily="34" charset="0"/>
              <a:buChar char="›"/>
              <a:defRPr/>
            </a:pPr>
            <a:r>
              <a:rPr lang="en-US" dirty="0">
                <a:solidFill>
                  <a:prstClr val="black"/>
                </a:solidFill>
                <a:latin typeface="Arial" panose="020B0604020202020204"/>
              </a:rPr>
              <a:t>FEL, n-sources…</a:t>
            </a:r>
          </a:p>
        </p:txBody>
      </p:sp>
      <p:pic>
        <p:nvPicPr>
          <p:cNvPr id="5" name="Picture 4">
            <a:extLst>
              <a:ext uri="{FF2B5EF4-FFF2-40B4-BE49-F238E27FC236}">
                <a16:creationId xmlns:a16="http://schemas.microsoft.com/office/drawing/2014/main" id="{5CB2DEED-0D9D-CA61-0DB9-C51BAF42D3C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713982" y="80668"/>
            <a:ext cx="1355836" cy="423699"/>
          </a:xfrm>
          <a:prstGeom prst="rect">
            <a:avLst/>
          </a:prstGeom>
        </p:spPr>
      </p:pic>
      <p:sp>
        <p:nvSpPr>
          <p:cNvPr id="10" name="Slide Number Placeholder 5">
            <a:extLst>
              <a:ext uri="{FF2B5EF4-FFF2-40B4-BE49-F238E27FC236}">
                <a16:creationId xmlns:a16="http://schemas.microsoft.com/office/drawing/2014/main" id="{B628C207-C988-4052-877E-E602FB624952}"/>
              </a:ext>
            </a:extLst>
          </p:cNvPr>
          <p:cNvSpPr txBox="1">
            <a:spLocks/>
          </p:cNvSpPr>
          <p:nvPr/>
        </p:nvSpPr>
        <p:spPr>
          <a:xfrm>
            <a:off x="8610600" y="6485106"/>
            <a:ext cx="3383806" cy="274205"/>
          </a:xfrm>
          <a:prstGeom prst="rect">
            <a:avLst/>
          </a:prstGeom>
        </p:spPr>
        <p:txBody>
          <a:bodyPr vert="horz" lIns="91440" tIns="45720" rIns="91440" bIns="45720" rtlCol="0">
            <a:normAutofit/>
          </a:bodyPr>
          <a:lstStyle>
            <a:lvl1pPr marL="228600" indent="-228600" algn="r" defTabSz="914400" rtl="0" eaLnBrk="1" latinLnBrk="0" hangingPunct="1">
              <a:lnSpc>
                <a:spcPct val="90000"/>
              </a:lnSpc>
              <a:spcBef>
                <a:spcPts val="1000"/>
              </a:spcBef>
              <a:buFont typeface="Arial" panose="020B0604020202020204" pitchFamily="34" charset="0"/>
              <a:buChar char="•"/>
              <a:defRPr sz="1000" kern="1200">
                <a:solidFill>
                  <a:schemeClr val="bg1">
                    <a:lumMod val="50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fld id="{F5CCA0ED-3187-3648-BE03-BA7C8AA6517A}" type="slidenum">
              <a:rPr kumimoji="0" lang="en-US" sz="900" b="0" i="0" u="none" strike="noStrike" kern="1200" cap="none" spc="0" normalizeH="0" baseline="0" noProof="0" smtClean="0">
                <a:ln>
                  <a:noFill/>
                </a:ln>
                <a:solidFill>
                  <a:srgbClr val="FFFFFF">
                    <a:lumMod val="50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t>11</a:t>
            </a:fld>
            <a:endParaRPr kumimoji="0" lang="en-US" sz="900" b="0" i="0" u="none" strike="noStrike" kern="1200" cap="none" spc="0" normalizeH="0" baseline="0" noProof="0">
              <a:ln>
                <a:noFill/>
              </a:ln>
              <a:solidFill>
                <a:srgbClr val="FFFFFF">
                  <a:lumMod val="50000"/>
                </a:srgbClr>
              </a:solidFill>
              <a:effectLst/>
              <a:uLnTx/>
              <a:uFillTx/>
              <a:latin typeface="Arial" panose="020B0604020202020204" pitchFamily="34" charset="0"/>
              <a:ea typeface="+mn-ea"/>
              <a:cs typeface="Arial" panose="020B0604020202020204" pitchFamily="34" charset="0"/>
            </a:endParaRPr>
          </a:p>
        </p:txBody>
      </p:sp>
      <p:sp>
        <p:nvSpPr>
          <p:cNvPr id="13" name="Title 7">
            <a:extLst>
              <a:ext uri="{FF2B5EF4-FFF2-40B4-BE49-F238E27FC236}">
                <a16:creationId xmlns:a16="http://schemas.microsoft.com/office/drawing/2014/main" id="{8AA34FC3-9701-4F64-BECB-41886B8F1C9D}"/>
              </a:ext>
            </a:extLst>
          </p:cNvPr>
          <p:cNvSpPr>
            <a:spLocks noGrp="1"/>
          </p:cNvSpPr>
          <p:nvPr>
            <p:ph type="title"/>
          </p:nvPr>
        </p:nvSpPr>
        <p:spPr>
          <a:xfrm>
            <a:off x="257783" y="268941"/>
            <a:ext cx="10695184" cy="1059989"/>
          </a:xfrm>
        </p:spPr>
        <p:txBody>
          <a:bodyPr>
            <a:normAutofit/>
          </a:bodyPr>
          <a:lstStyle/>
          <a:p>
            <a:r>
              <a:rPr lang="en-US" b="1">
                <a:solidFill>
                  <a:srgbClr val="354F65"/>
                </a:solidFill>
              </a:rPr>
              <a:t>Jefferson</a:t>
            </a:r>
            <a:r>
              <a:rPr lang="en-US" b="1" spc="-150">
                <a:solidFill>
                  <a:srgbClr val="354F65"/>
                </a:solidFill>
              </a:rPr>
              <a:t> Lab: 10/20-Year Outlook</a:t>
            </a:r>
          </a:p>
        </p:txBody>
      </p:sp>
    </p:spTree>
    <p:extLst>
      <p:ext uri="{BB962C8B-B14F-4D97-AF65-F5344CB8AC3E}">
        <p14:creationId xmlns:p14="http://schemas.microsoft.com/office/powerpoint/2010/main" val="32950365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a:extLst>
            <a:ext uri="{FF2B5EF4-FFF2-40B4-BE49-F238E27FC236}">
              <a16:creationId xmlns:a16="http://schemas.microsoft.com/office/drawing/2014/main" id="{D8FD6C88-3094-9038-92CB-C0780C855E23}"/>
            </a:ext>
          </a:extLst>
        </p:cNvPr>
        <p:cNvGrpSpPr/>
        <p:nvPr/>
      </p:nvGrpSpPr>
      <p:grpSpPr>
        <a:xfrm>
          <a:off x="0" y="0"/>
          <a:ext cx="0" cy="0"/>
          <a:chOff x="0" y="0"/>
          <a:chExt cx="0" cy="0"/>
        </a:xfrm>
      </p:grpSpPr>
      <p:sp>
        <p:nvSpPr>
          <p:cNvPr id="17" name="Rectangle 16">
            <a:extLst>
              <a:ext uri="{FF2B5EF4-FFF2-40B4-BE49-F238E27FC236}">
                <a16:creationId xmlns:a16="http://schemas.microsoft.com/office/drawing/2014/main" id="{BB7C8B52-C900-5BB8-A714-CF69566CB71C}"/>
              </a:ext>
            </a:extLst>
          </p:cNvPr>
          <p:cNvSpPr/>
          <p:nvPr/>
        </p:nvSpPr>
        <p:spPr>
          <a:xfrm>
            <a:off x="367448" y="1374895"/>
            <a:ext cx="6096960" cy="4617153"/>
          </a:xfrm>
          <a:prstGeom prst="rect">
            <a:avLst/>
          </a:prstGeom>
          <a:solidFill>
            <a:schemeClr val="bg1">
              <a:alpha val="85000"/>
            </a:schemeClr>
          </a:solidFill>
          <a:ln>
            <a:gradFill>
              <a:gsLst>
                <a:gs pos="0">
                  <a:schemeClr val="accent1">
                    <a:lumMod val="5000"/>
                    <a:lumOff val="95000"/>
                  </a:schemeClr>
                </a:gs>
                <a:gs pos="100000">
                  <a:schemeClr val="accent1"/>
                </a:gs>
              </a:gsLst>
              <a:lin ang="9000000" scaled="0"/>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pic>
        <p:nvPicPr>
          <p:cNvPr id="4" name="Picture 3">
            <a:extLst>
              <a:ext uri="{FF2B5EF4-FFF2-40B4-BE49-F238E27FC236}">
                <a16:creationId xmlns:a16="http://schemas.microsoft.com/office/drawing/2014/main" id="{219EC4F5-1B5D-6782-91D5-26ACAC040D1A}"/>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367448" y="6113863"/>
            <a:ext cx="1746546" cy="680341"/>
          </a:xfrm>
          <a:prstGeom prst="rect">
            <a:avLst/>
          </a:prstGeom>
        </p:spPr>
      </p:pic>
      <p:sp>
        <p:nvSpPr>
          <p:cNvPr id="15" name="Title 1">
            <a:extLst>
              <a:ext uri="{FF2B5EF4-FFF2-40B4-BE49-F238E27FC236}">
                <a16:creationId xmlns:a16="http://schemas.microsoft.com/office/drawing/2014/main" id="{C8F74382-9B8C-E8E7-A184-562FE3282EF4}"/>
              </a:ext>
            </a:extLst>
          </p:cNvPr>
          <p:cNvSpPr txBox="1">
            <a:spLocks/>
          </p:cNvSpPr>
          <p:nvPr/>
        </p:nvSpPr>
        <p:spPr>
          <a:xfrm>
            <a:off x="-24714" y="188160"/>
            <a:ext cx="7468018" cy="89038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solidFill>
                  <a:schemeClr val="accent1"/>
                </a:solidFill>
                <a:latin typeface="Arial" panose="020B0604020202020204" pitchFamily="34" charset="0"/>
                <a:cs typeface="Arial" panose="020B0604020202020204" pitchFamily="34" charset="0"/>
              </a:rPr>
              <a:t>Jefferson Lab: A Dynamic Future</a:t>
            </a:r>
          </a:p>
        </p:txBody>
      </p:sp>
      <p:pic>
        <p:nvPicPr>
          <p:cNvPr id="12" name="Picture 11" descr="Icon&#10;&#10;AI-generated content may be incorrect.">
            <a:extLst>
              <a:ext uri="{FF2B5EF4-FFF2-40B4-BE49-F238E27FC236}">
                <a16:creationId xmlns:a16="http://schemas.microsoft.com/office/drawing/2014/main" id="{7709CD82-A39D-7E31-11AA-F85E14E8030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74303" y="4865817"/>
            <a:ext cx="534435" cy="584990"/>
          </a:xfrm>
          <a:prstGeom prst="rect">
            <a:avLst/>
          </a:prstGeom>
        </p:spPr>
      </p:pic>
      <p:pic>
        <p:nvPicPr>
          <p:cNvPr id="13" name="Picture 12">
            <a:extLst>
              <a:ext uri="{FF2B5EF4-FFF2-40B4-BE49-F238E27FC236}">
                <a16:creationId xmlns:a16="http://schemas.microsoft.com/office/drawing/2014/main" id="{B88ECA20-2003-7475-46D9-0AE286E35546}"/>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569582" y="4021547"/>
            <a:ext cx="743876" cy="584989"/>
          </a:xfrm>
          <a:prstGeom prst="rect">
            <a:avLst/>
          </a:prstGeom>
        </p:spPr>
      </p:pic>
      <p:pic>
        <p:nvPicPr>
          <p:cNvPr id="14" name="Picture 13">
            <a:extLst>
              <a:ext uri="{FF2B5EF4-FFF2-40B4-BE49-F238E27FC236}">
                <a16:creationId xmlns:a16="http://schemas.microsoft.com/office/drawing/2014/main" id="{6D921916-7E8D-F21D-8736-54D52519D147}"/>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674303" y="2351974"/>
            <a:ext cx="534434" cy="584989"/>
          </a:xfrm>
          <a:prstGeom prst="rect">
            <a:avLst/>
          </a:prstGeom>
        </p:spPr>
      </p:pic>
      <p:pic>
        <p:nvPicPr>
          <p:cNvPr id="18" name="Picture 17">
            <a:extLst>
              <a:ext uri="{FF2B5EF4-FFF2-40B4-BE49-F238E27FC236}">
                <a16:creationId xmlns:a16="http://schemas.microsoft.com/office/drawing/2014/main" id="{B56393BD-D9AB-5869-7E0B-68B906ADC702}"/>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674303" y="3240514"/>
            <a:ext cx="534434" cy="584988"/>
          </a:xfrm>
          <a:prstGeom prst="rect">
            <a:avLst/>
          </a:prstGeom>
        </p:spPr>
      </p:pic>
      <p:sp>
        <p:nvSpPr>
          <p:cNvPr id="2" name="Slide Number Placeholder 1">
            <a:extLst>
              <a:ext uri="{FF2B5EF4-FFF2-40B4-BE49-F238E27FC236}">
                <a16:creationId xmlns:a16="http://schemas.microsoft.com/office/drawing/2014/main" id="{8F7289E1-1B98-4161-B8DC-AE8C9C7A9329}"/>
              </a:ext>
            </a:extLst>
          </p:cNvPr>
          <p:cNvSpPr>
            <a:spLocks noGrp="1"/>
          </p:cNvSpPr>
          <p:nvPr>
            <p:ph type="sldNum" sz="quarter" idx="12"/>
          </p:nvPr>
        </p:nvSpPr>
        <p:spPr/>
        <p:txBody>
          <a:bodyPr/>
          <a:lstStyle/>
          <a:p>
            <a:fld id="{F5CCA0ED-3187-3648-BE03-BA7C8AA6517A}" type="slidenum">
              <a:rPr lang="en-US" smtClean="0"/>
              <a:t>12</a:t>
            </a:fld>
            <a:endParaRPr lang="en-US"/>
          </a:p>
        </p:txBody>
      </p:sp>
      <p:sp>
        <p:nvSpPr>
          <p:cNvPr id="5" name="TextBox 4">
            <a:extLst>
              <a:ext uri="{FF2B5EF4-FFF2-40B4-BE49-F238E27FC236}">
                <a16:creationId xmlns:a16="http://schemas.microsoft.com/office/drawing/2014/main" id="{577B1B91-541D-8D60-674E-97C87E522779}"/>
              </a:ext>
            </a:extLst>
          </p:cNvPr>
          <p:cNvSpPr txBox="1"/>
          <p:nvPr/>
        </p:nvSpPr>
        <p:spPr>
          <a:xfrm>
            <a:off x="357551" y="1567361"/>
            <a:ext cx="6404826" cy="400110"/>
          </a:xfrm>
          <a:prstGeom prst="rect">
            <a:avLst/>
          </a:prstGeom>
          <a:noFill/>
        </p:spPr>
        <p:txBody>
          <a:bodyPr wrap="square" lIns="91440" tIns="45720" rIns="91440" bIns="45720" anchor="t">
            <a:spAutoFit/>
          </a:bodyPr>
          <a:lstStyle/>
          <a:p>
            <a:r>
              <a:rPr lang="en-US" sz="2000" b="1" dirty="0">
                <a:solidFill>
                  <a:schemeClr val="tx2"/>
                </a:solidFill>
                <a:latin typeface="Arial"/>
                <a:cs typeface="Arial"/>
              </a:rPr>
              <a:t>Focus on National Priorities we are continuing to:</a:t>
            </a:r>
            <a:endParaRPr lang="en-US" sz="2000" dirty="0">
              <a:solidFill>
                <a:schemeClr val="tx2"/>
              </a:solidFill>
              <a:latin typeface="Arial"/>
              <a:cs typeface="Arial"/>
            </a:endParaRPr>
          </a:p>
        </p:txBody>
      </p:sp>
      <p:sp>
        <p:nvSpPr>
          <p:cNvPr id="6" name="TextBox 5">
            <a:extLst>
              <a:ext uri="{FF2B5EF4-FFF2-40B4-BE49-F238E27FC236}">
                <a16:creationId xmlns:a16="http://schemas.microsoft.com/office/drawing/2014/main" id="{1F8B1530-414F-A33D-6411-E862B194657D}"/>
              </a:ext>
            </a:extLst>
          </p:cNvPr>
          <p:cNvSpPr txBox="1"/>
          <p:nvPr/>
        </p:nvSpPr>
        <p:spPr>
          <a:xfrm>
            <a:off x="1379056" y="4168445"/>
            <a:ext cx="5113779" cy="400110"/>
          </a:xfrm>
          <a:prstGeom prst="rect">
            <a:avLst/>
          </a:prstGeom>
          <a:noFill/>
        </p:spPr>
        <p:txBody>
          <a:bodyPr wrap="square">
            <a:spAutoFit/>
          </a:bodyPr>
          <a:lstStyle/>
          <a:p>
            <a:pPr>
              <a:spcBef>
                <a:spcPts val="600"/>
              </a:spcBef>
            </a:pPr>
            <a:r>
              <a:rPr lang="en-US" sz="2000" dirty="0">
                <a:solidFill>
                  <a:schemeClr val="tx2"/>
                </a:solidFill>
                <a:latin typeface="Arial" panose="020B0604020202020204" pitchFamily="34" charset="0"/>
                <a:cs typeface="Arial" panose="020B0604020202020204" pitchFamily="34" charset="0"/>
              </a:rPr>
              <a:t>Execute EIC and HPDF in partnership </a:t>
            </a:r>
          </a:p>
        </p:txBody>
      </p:sp>
      <p:sp>
        <p:nvSpPr>
          <p:cNvPr id="11" name="TextBox 10">
            <a:extLst>
              <a:ext uri="{FF2B5EF4-FFF2-40B4-BE49-F238E27FC236}">
                <a16:creationId xmlns:a16="http://schemas.microsoft.com/office/drawing/2014/main" id="{1A5FCDA1-6775-12BF-ACA0-1AC2152238A6}"/>
              </a:ext>
            </a:extLst>
          </p:cNvPr>
          <p:cNvSpPr txBox="1"/>
          <p:nvPr/>
        </p:nvSpPr>
        <p:spPr>
          <a:xfrm>
            <a:off x="1350629" y="2286623"/>
            <a:ext cx="5113779" cy="707886"/>
          </a:xfrm>
          <a:prstGeom prst="rect">
            <a:avLst/>
          </a:prstGeom>
          <a:noFill/>
        </p:spPr>
        <p:txBody>
          <a:bodyPr wrap="square" lIns="91440" tIns="45720" rIns="91440" bIns="45720" anchor="t">
            <a:spAutoFit/>
          </a:bodyPr>
          <a:lstStyle/>
          <a:p>
            <a:pPr>
              <a:spcBef>
                <a:spcPts val="600"/>
              </a:spcBef>
            </a:pPr>
            <a:r>
              <a:rPr lang="en-US" sz="2000" dirty="0">
                <a:solidFill>
                  <a:schemeClr val="tx2"/>
                </a:solidFill>
                <a:latin typeface="Arial"/>
                <a:cs typeface="Arial"/>
              </a:rPr>
              <a:t>Focus on CEBAF User Facility and deliver science and discovery in NP</a:t>
            </a:r>
            <a:endParaRPr lang="en-US" sz="2000" dirty="0">
              <a:solidFill>
                <a:schemeClr val="tx2"/>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04E6BCB9-7E34-37DC-B2A0-DCA6E54980EB}"/>
              </a:ext>
            </a:extLst>
          </p:cNvPr>
          <p:cNvSpPr txBox="1"/>
          <p:nvPr/>
        </p:nvSpPr>
        <p:spPr>
          <a:xfrm>
            <a:off x="1350629" y="3220856"/>
            <a:ext cx="5113779" cy="707886"/>
          </a:xfrm>
          <a:prstGeom prst="rect">
            <a:avLst/>
          </a:prstGeom>
          <a:noFill/>
        </p:spPr>
        <p:txBody>
          <a:bodyPr wrap="square" lIns="91440" tIns="45720" rIns="91440" bIns="45720" anchor="t">
            <a:spAutoFit/>
          </a:bodyPr>
          <a:lstStyle/>
          <a:p>
            <a:pPr>
              <a:spcBef>
                <a:spcPts val="600"/>
              </a:spcBef>
            </a:pPr>
            <a:r>
              <a:rPr lang="en-US" sz="2000" dirty="0">
                <a:solidFill>
                  <a:schemeClr val="tx2"/>
                </a:solidFill>
                <a:latin typeface="Arial"/>
                <a:cs typeface="Arial"/>
              </a:rPr>
              <a:t>Operate the laboratory safe, secure, and with high efficiency, upgrade where needed</a:t>
            </a:r>
          </a:p>
        </p:txBody>
      </p:sp>
      <p:sp>
        <p:nvSpPr>
          <p:cNvPr id="19" name="TextBox 18">
            <a:extLst>
              <a:ext uri="{FF2B5EF4-FFF2-40B4-BE49-F238E27FC236}">
                <a16:creationId xmlns:a16="http://schemas.microsoft.com/office/drawing/2014/main" id="{94C17C75-CD49-1508-431F-9A73A2679D86}"/>
              </a:ext>
            </a:extLst>
          </p:cNvPr>
          <p:cNvSpPr txBox="1"/>
          <p:nvPr/>
        </p:nvSpPr>
        <p:spPr>
          <a:xfrm>
            <a:off x="1416834" y="4863851"/>
            <a:ext cx="5038222" cy="707886"/>
          </a:xfrm>
          <a:prstGeom prst="rect">
            <a:avLst/>
          </a:prstGeom>
          <a:noFill/>
        </p:spPr>
        <p:txBody>
          <a:bodyPr wrap="square" lIns="91440" tIns="45720" rIns="91440" bIns="45720" anchor="t">
            <a:spAutoFit/>
          </a:bodyPr>
          <a:lstStyle/>
          <a:p>
            <a:pPr>
              <a:spcBef>
                <a:spcPts val="600"/>
              </a:spcBef>
            </a:pPr>
            <a:r>
              <a:rPr lang="en-US" sz="2000" dirty="0">
                <a:solidFill>
                  <a:schemeClr val="tx2"/>
                </a:solidFill>
                <a:latin typeface="Arial"/>
                <a:cs typeface="Arial"/>
              </a:rPr>
              <a:t>Planning exercises for the future, with the community and sponsors</a:t>
            </a:r>
          </a:p>
        </p:txBody>
      </p:sp>
    </p:spTree>
    <p:extLst>
      <p:ext uri="{BB962C8B-B14F-4D97-AF65-F5344CB8AC3E}">
        <p14:creationId xmlns:p14="http://schemas.microsoft.com/office/powerpoint/2010/main" val="30000227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75DEA3B-08C3-B9B8-6147-3AFF1B8C1DBA}"/>
            </a:ext>
          </a:extLst>
        </p:cNvPr>
        <p:cNvGrpSpPr/>
        <p:nvPr/>
      </p:nvGrpSpPr>
      <p:grpSpPr>
        <a:xfrm>
          <a:off x="0" y="0"/>
          <a:ext cx="0" cy="0"/>
          <a:chOff x="0" y="0"/>
          <a:chExt cx="0" cy="0"/>
        </a:xfrm>
      </p:grpSpPr>
      <p:pic>
        <p:nvPicPr>
          <p:cNvPr id="3" name="Picture 2" descr="Logo, company name&#10;&#10;AI-generated content may be incorrect.">
            <a:extLst>
              <a:ext uri="{FF2B5EF4-FFF2-40B4-BE49-F238E27FC236}">
                <a16:creationId xmlns:a16="http://schemas.microsoft.com/office/drawing/2014/main" id="{D9DF17AB-67F6-3C57-77BC-8A0AA6C40C4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70261" y="984723"/>
            <a:ext cx="6651767" cy="2591095"/>
          </a:xfrm>
          <a:prstGeom prst="rect">
            <a:avLst/>
          </a:prstGeom>
        </p:spPr>
      </p:pic>
      <p:pic>
        <p:nvPicPr>
          <p:cNvPr id="5" name="Picture 4" descr="Text&#10;&#10;AI-generated content may be incorrect.">
            <a:extLst>
              <a:ext uri="{FF2B5EF4-FFF2-40B4-BE49-F238E27FC236}">
                <a16:creationId xmlns:a16="http://schemas.microsoft.com/office/drawing/2014/main" id="{EB65796E-6FAF-9FE0-7F0F-DFC0A60BEFC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514622" y="3429000"/>
            <a:ext cx="5162645" cy="1482887"/>
          </a:xfrm>
          <a:prstGeom prst="rect">
            <a:avLst/>
          </a:prstGeom>
        </p:spPr>
      </p:pic>
      <p:sp>
        <p:nvSpPr>
          <p:cNvPr id="6" name="TextBox 5">
            <a:extLst>
              <a:ext uri="{FF2B5EF4-FFF2-40B4-BE49-F238E27FC236}">
                <a16:creationId xmlns:a16="http://schemas.microsoft.com/office/drawing/2014/main" id="{17F48903-FB2C-3E50-154F-786DC630BBA2}"/>
              </a:ext>
            </a:extLst>
          </p:cNvPr>
          <p:cNvSpPr txBox="1"/>
          <p:nvPr/>
        </p:nvSpPr>
        <p:spPr>
          <a:xfrm>
            <a:off x="2981973" y="5579148"/>
            <a:ext cx="6228052" cy="615553"/>
          </a:xfrm>
          <a:prstGeom prst="rect">
            <a:avLst/>
          </a:prstGeom>
          <a:noFill/>
        </p:spPr>
        <p:txBody>
          <a:bodyPr wrap="none" lIns="91440" tIns="45720" rIns="91440" bIns="45720" rtlCol="0" anchor="t">
            <a:spAutoFit/>
          </a:bodyPr>
          <a:lstStyle/>
          <a:p>
            <a:pPr algn="ctr"/>
            <a:r>
              <a:rPr lang="en-US" sz="1700">
                <a:solidFill>
                  <a:srgbClr val="000000"/>
                </a:solidFill>
                <a:latin typeface="Arial"/>
                <a:cs typeface="Arial"/>
              </a:rPr>
              <a:t>Thomas Jefferson National Accelerator Facility is managed by </a:t>
            </a:r>
          </a:p>
          <a:p>
            <a:pPr algn="ctr"/>
            <a:r>
              <a:rPr lang="en-US" sz="1700" err="1">
                <a:solidFill>
                  <a:srgbClr val="000000"/>
                </a:solidFill>
                <a:latin typeface="Arial"/>
                <a:cs typeface="Arial"/>
              </a:rPr>
              <a:t>SURATech</a:t>
            </a:r>
            <a:r>
              <a:rPr lang="en-US" sz="1700">
                <a:solidFill>
                  <a:srgbClr val="000000"/>
                </a:solidFill>
                <a:latin typeface="Arial"/>
                <a:cs typeface="Arial"/>
              </a:rPr>
              <a:t>, LLC, for the U.S. Department of Energy</a:t>
            </a:r>
          </a:p>
        </p:txBody>
      </p:sp>
      <p:sp>
        <p:nvSpPr>
          <p:cNvPr id="2" name="Slide Number Placeholder 1">
            <a:extLst>
              <a:ext uri="{FF2B5EF4-FFF2-40B4-BE49-F238E27FC236}">
                <a16:creationId xmlns:a16="http://schemas.microsoft.com/office/drawing/2014/main" id="{BE970E8A-1127-40A1-9134-9A2813F343B3}"/>
              </a:ext>
            </a:extLst>
          </p:cNvPr>
          <p:cNvSpPr>
            <a:spLocks noGrp="1"/>
          </p:cNvSpPr>
          <p:nvPr>
            <p:ph type="sldNum" sz="quarter" idx="12"/>
          </p:nvPr>
        </p:nvSpPr>
        <p:spPr/>
        <p:txBody>
          <a:bodyPr/>
          <a:lstStyle/>
          <a:p>
            <a:fld id="{F5CCA0ED-3187-3648-BE03-BA7C8AA6517A}" type="slidenum">
              <a:rPr lang="en-US" smtClean="0"/>
              <a:t>13</a:t>
            </a:fld>
            <a:endParaRPr lang="en-US"/>
          </a:p>
        </p:txBody>
      </p:sp>
    </p:spTree>
    <p:extLst>
      <p:ext uri="{BB962C8B-B14F-4D97-AF65-F5344CB8AC3E}">
        <p14:creationId xmlns:p14="http://schemas.microsoft.com/office/powerpoint/2010/main" val="449505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51B84293-B21C-118C-68ED-551B6A710B46}"/>
              </a:ext>
            </a:extLst>
          </p:cNvPr>
          <p:cNvPicPr>
            <a:picLocks noChangeAspect="1"/>
          </p:cNvPicPr>
          <p:nvPr/>
        </p:nvPicPr>
        <p:blipFill>
          <a:blip r:embed="rId3"/>
          <a:srcRect t="-348" b="-27"/>
          <a:stretch>
            <a:fillRect/>
          </a:stretch>
        </p:blipFill>
        <p:spPr>
          <a:xfrm>
            <a:off x="0" y="-25685"/>
            <a:ext cx="12192001" cy="6883685"/>
          </a:xfrm>
          <a:prstGeom prst="rect">
            <a:avLst/>
          </a:prstGeom>
        </p:spPr>
      </p:pic>
      <p:sp>
        <p:nvSpPr>
          <p:cNvPr id="2" name="Text Placeholder 1">
            <a:extLst>
              <a:ext uri="{FF2B5EF4-FFF2-40B4-BE49-F238E27FC236}">
                <a16:creationId xmlns:a16="http://schemas.microsoft.com/office/drawing/2014/main" id="{85EBDFE8-BD36-A099-60C9-1A8579F0EAB1}"/>
              </a:ext>
            </a:extLst>
          </p:cNvPr>
          <p:cNvSpPr>
            <a:spLocks noGrp="1"/>
          </p:cNvSpPr>
          <p:nvPr>
            <p:ph type="body" sz="quarter" idx="12"/>
          </p:nvPr>
        </p:nvSpPr>
        <p:spPr>
          <a:xfrm>
            <a:off x="4721378" y="2353301"/>
            <a:ext cx="7070572" cy="3083642"/>
          </a:xfrm>
        </p:spPr>
        <p:txBody>
          <a:bodyPr vert="horz" lIns="91440" tIns="45720" rIns="91440" bIns="45720" rtlCol="0" anchor="t">
            <a:noAutofit/>
          </a:bodyPr>
          <a:lstStyle/>
          <a:p>
            <a:pPr marL="0" indent="0">
              <a:lnSpc>
                <a:spcPct val="100000"/>
              </a:lnSpc>
              <a:spcBef>
                <a:spcPts val="0"/>
              </a:spcBef>
              <a:spcAft>
                <a:spcPts val="1200"/>
              </a:spcAft>
              <a:buClr>
                <a:schemeClr val="bg1"/>
              </a:buClr>
              <a:buNone/>
            </a:pPr>
            <a:r>
              <a:rPr lang="en-US" sz="2200" kern="100">
                <a:solidFill>
                  <a:schemeClr val="bg1"/>
                </a:solidFill>
                <a:effectLst/>
                <a:latin typeface="Arial"/>
                <a:ea typeface="Times New Roman" panose="02020603050405020304" pitchFamily="18" charset="0"/>
                <a:cs typeface="Arial"/>
              </a:rPr>
              <a:t>Deliver a thriving </a:t>
            </a:r>
            <a:r>
              <a:rPr lang="en-US" sz="2200" kern="100">
                <a:solidFill>
                  <a:schemeClr val="bg1"/>
                </a:solidFill>
                <a:latin typeface="Arial"/>
                <a:ea typeface="Times New Roman" panose="02020603050405020304" pitchFamily="18" charset="0"/>
                <a:cs typeface="Arial"/>
              </a:rPr>
              <a:t>multi-program laboratory with</a:t>
            </a:r>
            <a:r>
              <a:rPr lang="en-US" sz="2200" kern="100">
                <a:solidFill>
                  <a:schemeClr val="bg1"/>
                </a:solidFill>
                <a:effectLst/>
                <a:latin typeface="Arial"/>
                <a:ea typeface="Times New Roman" panose="02020603050405020304" pitchFamily="18" charset="0"/>
                <a:cs typeface="Arial"/>
              </a:rPr>
              <a:t> world-leading scientific capabilities and User Facilities driven by safety and excellence in Laboratory Operations that enables discoveries in three science pillars aligned with the lab’s core capabilities and national priorities: </a:t>
            </a:r>
          </a:p>
          <a:p>
            <a:pPr marL="410845" marR="0" indent="-293370">
              <a:lnSpc>
                <a:spcPct val="100000"/>
              </a:lnSpc>
              <a:spcBef>
                <a:spcPts val="0"/>
              </a:spcBef>
              <a:spcAft>
                <a:spcPts val="1200"/>
              </a:spcAft>
              <a:buClr>
                <a:schemeClr val="bg1"/>
              </a:buClr>
              <a:buSzPct val="80000"/>
              <a:buFont typeface="+mj-lt"/>
              <a:buAutoNum type="arabicPeriod"/>
            </a:pPr>
            <a:r>
              <a:rPr lang="en-US" sz="2200" kern="100">
                <a:solidFill>
                  <a:schemeClr val="bg1"/>
                </a:solidFill>
                <a:effectLst/>
                <a:latin typeface="Arial"/>
                <a:ea typeface="Times New Roman" panose="02020603050405020304" pitchFamily="18" charset="0"/>
                <a:cs typeface="Arial"/>
              </a:rPr>
              <a:t>Nuclear Physics</a:t>
            </a:r>
          </a:p>
          <a:p>
            <a:pPr marL="410845" indent="-293370">
              <a:lnSpc>
                <a:spcPct val="100000"/>
              </a:lnSpc>
              <a:spcBef>
                <a:spcPts val="0"/>
              </a:spcBef>
              <a:spcAft>
                <a:spcPts val="1200"/>
              </a:spcAft>
              <a:buClr>
                <a:schemeClr val="bg1"/>
              </a:buClr>
              <a:buSzPct val="80000"/>
              <a:buFont typeface="+mj-lt"/>
              <a:buAutoNum type="arabicPeriod"/>
            </a:pPr>
            <a:r>
              <a:rPr lang="en-US" sz="2200" kern="100">
                <a:solidFill>
                  <a:schemeClr val="bg1"/>
                </a:solidFill>
                <a:effectLst/>
                <a:latin typeface="Arial"/>
                <a:ea typeface="Times New Roman" panose="02020603050405020304" pitchFamily="18" charset="0"/>
                <a:cs typeface="Arial"/>
              </a:rPr>
              <a:t>Data and Computational </a:t>
            </a:r>
            <a:r>
              <a:rPr lang="en-US" sz="2200" kern="100">
                <a:solidFill>
                  <a:schemeClr val="bg1"/>
                </a:solidFill>
                <a:latin typeface="Arial"/>
                <a:ea typeface="Times New Roman" panose="02020603050405020304" pitchFamily="18" charset="0"/>
                <a:cs typeface="Arial"/>
              </a:rPr>
              <a:t>Science</a:t>
            </a:r>
          </a:p>
          <a:p>
            <a:pPr marL="410845" marR="0" indent="-293370">
              <a:lnSpc>
                <a:spcPct val="100000"/>
              </a:lnSpc>
              <a:spcBef>
                <a:spcPts val="0"/>
              </a:spcBef>
              <a:spcAft>
                <a:spcPts val="1200"/>
              </a:spcAft>
              <a:buClr>
                <a:srgbClr val="FFFFFF"/>
              </a:buClr>
              <a:buSzPct val="80000"/>
              <a:buAutoNum type="arabicPeriod"/>
            </a:pPr>
            <a:r>
              <a:rPr lang="en-US" sz="2200" kern="100">
                <a:solidFill>
                  <a:schemeClr val="bg1"/>
                </a:solidFill>
                <a:latin typeface="Arial"/>
                <a:ea typeface="Times New Roman" panose="02020603050405020304" pitchFamily="18" charset="0"/>
                <a:cs typeface="Arial"/>
              </a:rPr>
              <a:t>Energy</a:t>
            </a:r>
            <a:r>
              <a:rPr lang="en-US" sz="2200" kern="100">
                <a:solidFill>
                  <a:schemeClr val="bg1"/>
                </a:solidFill>
                <a:effectLst/>
                <a:latin typeface="Arial"/>
                <a:ea typeface="Times New Roman" panose="02020603050405020304" pitchFamily="18" charset="0"/>
                <a:cs typeface="Arial"/>
              </a:rPr>
              <a:t> and Applied Sciences</a:t>
            </a:r>
            <a:endParaRPr lang="en-US" sz="2200" kern="100">
              <a:solidFill>
                <a:schemeClr val="bg1"/>
              </a:solidFill>
              <a:cs typeface="Arial"/>
            </a:endParaRPr>
          </a:p>
        </p:txBody>
      </p:sp>
      <p:sp>
        <p:nvSpPr>
          <p:cNvPr id="9" name="Title 4">
            <a:extLst>
              <a:ext uri="{FF2B5EF4-FFF2-40B4-BE49-F238E27FC236}">
                <a16:creationId xmlns:a16="http://schemas.microsoft.com/office/drawing/2014/main" id="{AE59D4FA-DAE0-E33B-205E-20A0C54812FD}"/>
              </a:ext>
            </a:extLst>
          </p:cNvPr>
          <p:cNvSpPr txBox="1">
            <a:spLocks/>
          </p:cNvSpPr>
          <p:nvPr/>
        </p:nvSpPr>
        <p:spPr>
          <a:xfrm>
            <a:off x="402704" y="3735148"/>
            <a:ext cx="3757529" cy="1798263"/>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3200" b="1" i="0" kern="1200" baseline="0">
                <a:solidFill>
                  <a:schemeClr val="accent1"/>
                </a:solidFill>
                <a:latin typeface="Arial" panose="020B0604020202020204" pitchFamily="34" charset="0"/>
                <a:ea typeface="+mj-ea"/>
                <a:cs typeface="Arial" panose="020B0604020202020204" pitchFamily="34" charset="0"/>
              </a:defRPr>
            </a:lvl1pPr>
          </a:lstStyle>
          <a:p>
            <a:pPr algn="r">
              <a:lnSpc>
                <a:spcPct val="75000"/>
              </a:lnSpc>
            </a:pPr>
            <a:r>
              <a:rPr lang="en-US" sz="8000" spc="-150">
                <a:solidFill>
                  <a:schemeClr val="bg1"/>
                </a:solidFill>
                <a:effectLst/>
              </a:rPr>
              <a:t>Our</a:t>
            </a:r>
            <a:br>
              <a:rPr lang="en-US" sz="8000" spc="-150">
                <a:solidFill>
                  <a:schemeClr val="bg1"/>
                </a:solidFill>
                <a:effectLst/>
              </a:rPr>
            </a:br>
            <a:r>
              <a:rPr lang="en-US" sz="8000" spc="-150">
                <a:solidFill>
                  <a:schemeClr val="bg1"/>
                </a:solidFill>
                <a:effectLst/>
              </a:rPr>
              <a:t>Vision</a:t>
            </a:r>
            <a:endParaRPr lang="en-US" sz="8000" spc="-150">
              <a:solidFill>
                <a:schemeClr val="bg1"/>
              </a:solidFill>
            </a:endParaRPr>
          </a:p>
        </p:txBody>
      </p:sp>
      <p:pic>
        <p:nvPicPr>
          <p:cNvPr id="4" name="Picture 3">
            <a:extLst>
              <a:ext uri="{FF2B5EF4-FFF2-40B4-BE49-F238E27FC236}">
                <a16:creationId xmlns:a16="http://schemas.microsoft.com/office/drawing/2014/main" id="{4B0C257C-E9DA-E7D5-EB9A-3615B3C6BD52}"/>
              </a:ext>
            </a:extLst>
          </p:cNvPr>
          <p:cNvPicPr>
            <a:picLocks noChangeAspect="1"/>
          </p:cNvPicPr>
          <p:nvPr/>
        </p:nvPicPr>
        <p:blipFill>
          <a:blip r:embed="rId4"/>
          <a:stretch>
            <a:fillRect/>
          </a:stretch>
        </p:blipFill>
        <p:spPr>
          <a:xfrm>
            <a:off x="264124" y="2557390"/>
            <a:ext cx="4078952" cy="1255062"/>
          </a:xfrm>
          <a:prstGeom prst="rect">
            <a:avLst/>
          </a:prstGeom>
          <a:effectLst>
            <a:outerShdw blurRad="1270000" dist="38100" sx="94000" sy="94000" algn="tl" rotWithShape="0">
              <a:prstClr val="black">
                <a:alpha val="40000"/>
              </a:prstClr>
            </a:outerShdw>
          </a:effectLst>
        </p:spPr>
      </p:pic>
      <p:pic>
        <p:nvPicPr>
          <p:cNvPr id="5" name="Picture 4">
            <a:extLst>
              <a:ext uri="{FF2B5EF4-FFF2-40B4-BE49-F238E27FC236}">
                <a16:creationId xmlns:a16="http://schemas.microsoft.com/office/drawing/2014/main" id="{C890E7E8-1A60-D4FF-51DD-CDD006464526}"/>
              </a:ext>
            </a:extLst>
          </p:cNvPr>
          <p:cNvPicPr>
            <a:picLocks noChangeAspect="1"/>
          </p:cNvPicPr>
          <p:nvPr/>
        </p:nvPicPr>
        <p:blipFill>
          <a:blip r:embed="rId5"/>
          <a:srcRect/>
          <a:stretch/>
        </p:blipFill>
        <p:spPr>
          <a:xfrm>
            <a:off x="3060284" y="221288"/>
            <a:ext cx="6071432" cy="2365034"/>
          </a:xfrm>
          <a:prstGeom prst="rect">
            <a:avLst/>
          </a:prstGeom>
        </p:spPr>
      </p:pic>
    </p:spTree>
    <p:extLst>
      <p:ext uri="{BB962C8B-B14F-4D97-AF65-F5344CB8AC3E}">
        <p14:creationId xmlns:p14="http://schemas.microsoft.com/office/powerpoint/2010/main" val="18939754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9C950F-D064-6992-CD7A-4F62846B7C86}"/>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434D9826-1BE2-26A0-7867-9B42F3D83409}"/>
              </a:ext>
            </a:extLst>
          </p:cNvPr>
          <p:cNvSpPr txBox="1"/>
          <p:nvPr/>
        </p:nvSpPr>
        <p:spPr>
          <a:xfrm>
            <a:off x="0" y="0"/>
            <a:ext cx="12192000" cy="1313245"/>
          </a:xfrm>
          <a:prstGeom prst="roundRect">
            <a:avLst>
              <a:gd name="adj" fmla="val 0"/>
            </a:avLst>
          </a:prstGeom>
          <a:gradFill flip="none" rotWithShape="1">
            <a:gsLst>
              <a:gs pos="0">
                <a:srgbClr val="8797A7"/>
              </a:gs>
              <a:gs pos="100000">
                <a:srgbClr val="354F65"/>
              </a:gs>
            </a:gsLst>
            <a:lin ang="2700000" scaled="1"/>
            <a:tileRect/>
          </a:gradFill>
        </p:spPr>
        <p:txBody>
          <a:bodyPr wrap="square" lIns="182880" tIns="182880" rIns="182880" bIns="182880" rtlCol="0">
            <a:noAutofit/>
          </a:bodyPr>
          <a:lstStyle/>
          <a:p>
            <a:pPr>
              <a:spcAft>
                <a:spcPts val="1200"/>
              </a:spcAft>
            </a:pPr>
            <a:endParaRPr lang="en-US" sz="1600" dirty="0">
              <a:solidFill>
                <a:schemeClr val="bg1"/>
              </a:solidFill>
            </a:endParaRPr>
          </a:p>
        </p:txBody>
      </p:sp>
      <p:sp>
        <p:nvSpPr>
          <p:cNvPr id="6" name="Title 2">
            <a:extLst>
              <a:ext uri="{FF2B5EF4-FFF2-40B4-BE49-F238E27FC236}">
                <a16:creationId xmlns:a16="http://schemas.microsoft.com/office/drawing/2014/main" id="{6AD320C9-335B-D7E7-67F4-C25D311C43EB}"/>
              </a:ext>
            </a:extLst>
          </p:cNvPr>
          <p:cNvSpPr txBox="1">
            <a:spLocks/>
          </p:cNvSpPr>
          <p:nvPr/>
        </p:nvSpPr>
        <p:spPr>
          <a:xfrm>
            <a:off x="467140" y="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spc="-150" dirty="0">
                <a:solidFill>
                  <a:schemeClr val="bg1"/>
                </a:solidFill>
              </a:rPr>
              <a:t>Structured to Achieve the Vision</a:t>
            </a:r>
            <a:endParaRPr lang="en-US" sz="4800" spc="-150" dirty="0">
              <a:solidFill>
                <a:schemeClr val="bg1"/>
              </a:solidFill>
            </a:endParaRPr>
          </a:p>
        </p:txBody>
      </p:sp>
      <p:sp>
        <p:nvSpPr>
          <p:cNvPr id="2" name="Rounded Rectangle 1">
            <a:extLst>
              <a:ext uri="{FF2B5EF4-FFF2-40B4-BE49-F238E27FC236}">
                <a16:creationId xmlns:a16="http://schemas.microsoft.com/office/drawing/2014/main" id="{FD4C603B-A628-4F7E-EBBF-110329BEC900}"/>
              </a:ext>
            </a:extLst>
          </p:cNvPr>
          <p:cNvSpPr/>
          <p:nvPr/>
        </p:nvSpPr>
        <p:spPr>
          <a:xfrm>
            <a:off x="3326938" y="2223000"/>
            <a:ext cx="3782772" cy="704229"/>
          </a:xfrm>
          <a:prstGeom prst="roundRect">
            <a:avLst/>
          </a:prstGeom>
          <a:solidFill>
            <a:srgbClr val="8797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sp>
        <p:nvSpPr>
          <p:cNvPr id="3" name="Rounded Rectangle 2">
            <a:extLst>
              <a:ext uri="{FF2B5EF4-FFF2-40B4-BE49-F238E27FC236}">
                <a16:creationId xmlns:a16="http://schemas.microsoft.com/office/drawing/2014/main" id="{96B0ADE5-49A9-C8DA-511E-3C2D948ACA5C}"/>
              </a:ext>
            </a:extLst>
          </p:cNvPr>
          <p:cNvSpPr/>
          <p:nvPr/>
        </p:nvSpPr>
        <p:spPr>
          <a:xfrm>
            <a:off x="3006921" y="3141650"/>
            <a:ext cx="4422806" cy="1346031"/>
          </a:xfrm>
          <a:prstGeom prst="roundRect">
            <a:avLst/>
          </a:prstGeom>
          <a:solidFill>
            <a:srgbClr val="354F6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b="1" dirty="0">
              <a:solidFill>
                <a:schemeClr val="bg1"/>
              </a:solidFill>
            </a:endParaRPr>
          </a:p>
        </p:txBody>
      </p:sp>
      <p:sp>
        <p:nvSpPr>
          <p:cNvPr id="4" name="Rounded Rectangle 3">
            <a:extLst>
              <a:ext uri="{FF2B5EF4-FFF2-40B4-BE49-F238E27FC236}">
                <a16:creationId xmlns:a16="http://schemas.microsoft.com/office/drawing/2014/main" id="{8973C858-E948-70EE-7E62-45CAFB0E8A02}"/>
              </a:ext>
            </a:extLst>
          </p:cNvPr>
          <p:cNvSpPr/>
          <p:nvPr/>
        </p:nvSpPr>
        <p:spPr>
          <a:xfrm>
            <a:off x="449979" y="4786777"/>
            <a:ext cx="2339622" cy="844983"/>
          </a:xfrm>
          <a:prstGeom prst="roundRect">
            <a:avLst/>
          </a:prstGeom>
          <a:solidFill>
            <a:srgbClr val="2E58A6"/>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lnSpc>
                <a:spcPts val="1520"/>
              </a:lnSpc>
            </a:pPr>
            <a:r>
              <a:rPr lang="en-US" sz="1200" b="1">
                <a:solidFill>
                  <a:schemeClr val="bg1"/>
                </a:solidFill>
                <a:cs typeface="Arial"/>
              </a:rPr>
              <a:t>Fernanda G. </a:t>
            </a:r>
            <a:r>
              <a:rPr lang="en-US" sz="1200" b="1" dirty="0">
                <a:solidFill>
                  <a:schemeClr val="bg1"/>
                </a:solidFill>
                <a:cs typeface="Arial"/>
              </a:rPr>
              <a:t>Garcia</a:t>
            </a:r>
            <a:endParaRPr lang="en-US" sz="1200" b="1" dirty="0">
              <a:solidFill>
                <a:schemeClr val="bg1"/>
              </a:solidFill>
            </a:endParaRPr>
          </a:p>
          <a:p>
            <a:pPr algn="ctr">
              <a:lnSpc>
                <a:spcPts val="1520"/>
              </a:lnSpc>
            </a:pPr>
            <a:r>
              <a:rPr lang="en-US" sz="1200" b="1" dirty="0">
                <a:solidFill>
                  <a:schemeClr val="bg1"/>
                </a:solidFill>
              </a:rPr>
              <a:t>ALD, CEBAF</a:t>
            </a:r>
            <a:br>
              <a:rPr lang="en-US" sz="1200" b="1" dirty="0"/>
            </a:br>
            <a:endParaRPr lang="en-US" sz="1200" dirty="0">
              <a:solidFill>
                <a:schemeClr val="bg1"/>
              </a:solidFill>
              <a:cs typeface="Arial"/>
            </a:endParaRPr>
          </a:p>
        </p:txBody>
      </p:sp>
      <p:sp>
        <p:nvSpPr>
          <p:cNvPr id="5" name="Rounded Rectangle 4">
            <a:extLst>
              <a:ext uri="{FF2B5EF4-FFF2-40B4-BE49-F238E27FC236}">
                <a16:creationId xmlns:a16="http://schemas.microsoft.com/office/drawing/2014/main" id="{24ABD1A5-8C71-D322-8248-CE4C40EF2413}"/>
              </a:ext>
            </a:extLst>
          </p:cNvPr>
          <p:cNvSpPr/>
          <p:nvPr/>
        </p:nvSpPr>
        <p:spPr>
          <a:xfrm>
            <a:off x="3014948" y="4786777"/>
            <a:ext cx="2339622" cy="844983"/>
          </a:xfrm>
          <a:prstGeom prst="roundRect">
            <a:avLst/>
          </a:prstGeom>
          <a:solidFill>
            <a:srgbClr val="2E58A6"/>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b="1" dirty="0">
                <a:solidFill>
                  <a:schemeClr val="bg1"/>
                </a:solidFill>
              </a:rPr>
              <a:t>David Lawrence</a:t>
            </a:r>
            <a:br>
              <a:rPr lang="en-US" sz="1200" b="1" dirty="0">
                <a:solidFill>
                  <a:schemeClr val="bg1"/>
                </a:solidFill>
              </a:rPr>
            </a:br>
            <a:r>
              <a:rPr lang="en-US" sz="1200" b="1" dirty="0">
                <a:solidFill>
                  <a:schemeClr val="bg1"/>
                </a:solidFill>
              </a:rPr>
              <a:t>Interim ALD, Data &amp; Computational Science</a:t>
            </a:r>
            <a:endParaRPr lang="en-US" sz="1200" dirty="0">
              <a:solidFill>
                <a:schemeClr val="bg1"/>
              </a:solidFill>
            </a:endParaRPr>
          </a:p>
        </p:txBody>
      </p:sp>
      <p:sp>
        <p:nvSpPr>
          <p:cNvPr id="7" name="Rounded Rectangle 6">
            <a:extLst>
              <a:ext uri="{FF2B5EF4-FFF2-40B4-BE49-F238E27FC236}">
                <a16:creationId xmlns:a16="http://schemas.microsoft.com/office/drawing/2014/main" id="{60B1BFF1-91D2-753E-1228-2BF08080DBF0}"/>
              </a:ext>
            </a:extLst>
          </p:cNvPr>
          <p:cNvSpPr/>
          <p:nvPr/>
        </p:nvSpPr>
        <p:spPr>
          <a:xfrm>
            <a:off x="449979" y="5728180"/>
            <a:ext cx="2339622" cy="844983"/>
          </a:xfrm>
          <a:prstGeom prst="roundRect">
            <a:avLst/>
          </a:prstGeom>
          <a:solidFill>
            <a:srgbClr val="2E58A6"/>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b="1" dirty="0">
                <a:solidFill>
                  <a:schemeClr val="bg1"/>
                </a:solidFill>
              </a:rPr>
              <a:t>Ken Baggett</a:t>
            </a:r>
            <a:br>
              <a:rPr lang="en-US" sz="1200" b="1" dirty="0"/>
            </a:br>
            <a:r>
              <a:rPr lang="en-US" sz="1200" b="1" dirty="0">
                <a:solidFill>
                  <a:schemeClr val="bg1"/>
                </a:solidFill>
              </a:rPr>
              <a:t>Interim ALD, Energy and Applied Science &amp; Technology </a:t>
            </a:r>
            <a:endParaRPr lang="en-US" sz="1200" dirty="0">
              <a:solidFill>
                <a:schemeClr val="bg1"/>
              </a:solidFill>
            </a:endParaRPr>
          </a:p>
        </p:txBody>
      </p:sp>
      <p:sp>
        <p:nvSpPr>
          <p:cNvPr id="8" name="Rounded Rectangle 7">
            <a:extLst>
              <a:ext uri="{FF2B5EF4-FFF2-40B4-BE49-F238E27FC236}">
                <a16:creationId xmlns:a16="http://schemas.microsoft.com/office/drawing/2014/main" id="{316E4E99-0E18-87AC-CA01-D30BEF3C99B0}"/>
              </a:ext>
            </a:extLst>
          </p:cNvPr>
          <p:cNvSpPr/>
          <p:nvPr/>
        </p:nvSpPr>
        <p:spPr>
          <a:xfrm>
            <a:off x="3014948" y="5728180"/>
            <a:ext cx="2339622" cy="844983"/>
          </a:xfrm>
          <a:prstGeom prst="roundRect">
            <a:avLst/>
          </a:prstGeom>
          <a:solidFill>
            <a:srgbClr val="2E58A6"/>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b="1" dirty="0">
                <a:solidFill>
                  <a:schemeClr val="bg1"/>
                </a:solidFill>
              </a:rPr>
              <a:t>Jianwei Qiu </a:t>
            </a:r>
            <a:br>
              <a:rPr lang="en-US" sz="1200" b="1" dirty="0">
                <a:solidFill>
                  <a:schemeClr val="bg1"/>
                </a:solidFill>
              </a:rPr>
            </a:br>
            <a:r>
              <a:rPr lang="en-US" sz="1200" b="1" dirty="0">
                <a:solidFill>
                  <a:schemeClr val="bg1"/>
                </a:solidFill>
              </a:rPr>
              <a:t>Interim ALD, Fundamental Physics</a:t>
            </a:r>
            <a:endParaRPr lang="en-US" sz="1200" dirty="0">
              <a:solidFill>
                <a:schemeClr val="bg1"/>
              </a:solidFill>
            </a:endParaRPr>
          </a:p>
        </p:txBody>
      </p:sp>
      <p:sp>
        <p:nvSpPr>
          <p:cNvPr id="10" name="Rounded Rectangle 9">
            <a:extLst>
              <a:ext uri="{FF2B5EF4-FFF2-40B4-BE49-F238E27FC236}">
                <a16:creationId xmlns:a16="http://schemas.microsoft.com/office/drawing/2014/main" id="{DB84CA92-EAB8-2600-D40D-A748BCF051D0}"/>
              </a:ext>
            </a:extLst>
          </p:cNvPr>
          <p:cNvSpPr/>
          <p:nvPr/>
        </p:nvSpPr>
        <p:spPr>
          <a:xfrm>
            <a:off x="6261843" y="4786777"/>
            <a:ext cx="2339622" cy="844983"/>
          </a:xfrm>
          <a:prstGeom prst="roundRect">
            <a:avLst/>
          </a:prstGeom>
          <a:solidFill>
            <a:srgbClr val="49A0AD"/>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b="1" dirty="0">
                <a:solidFill>
                  <a:schemeClr val="bg1"/>
                </a:solidFill>
              </a:rPr>
              <a:t>Johnathon Huff</a:t>
            </a:r>
          </a:p>
          <a:p>
            <a:pPr algn="ctr"/>
            <a:r>
              <a:rPr lang="en-US" sz="1200" b="1" dirty="0">
                <a:solidFill>
                  <a:schemeClr val="bg1"/>
                </a:solidFill>
              </a:rPr>
              <a:t>Interim ALD, Business Services</a:t>
            </a:r>
            <a:endParaRPr lang="en-US" sz="1200" dirty="0">
              <a:solidFill>
                <a:schemeClr val="bg1"/>
              </a:solidFill>
            </a:endParaRPr>
          </a:p>
        </p:txBody>
      </p:sp>
      <p:sp>
        <p:nvSpPr>
          <p:cNvPr id="11" name="Rounded Rectangle 10">
            <a:extLst>
              <a:ext uri="{FF2B5EF4-FFF2-40B4-BE49-F238E27FC236}">
                <a16:creationId xmlns:a16="http://schemas.microsoft.com/office/drawing/2014/main" id="{06AB09BA-0DA1-AF3D-67FA-5D893E41683D}"/>
              </a:ext>
            </a:extLst>
          </p:cNvPr>
          <p:cNvSpPr/>
          <p:nvPr/>
        </p:nvSpPr>
        <p:spPr>
          <a:xfrm>
            <a:off x="8826812" y="4786777"/>
            <a:ext cx="2339622" cy="844983"/>
          </a:xfrm>
          <a:prstGeom prst="roundRect">
            <a:avLst/>
          </a:prstGeom>
          <a:solidFill>
            <a:srgbClr val="49A0AD"/>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b="1" dirty="0">
                <a:solidFill>
                  <a:schemeClr val="bg1"/>
                </a:solidFill>
              </a:rPr>
              <a:t>Paul </a:t>
            </a:r>
            <a:r>
              <a:rPr lang="en-US" sz="1200" b="1" dirty="0" err="1">
                <a:solidFill>
                  <a:schemeClr val="bg1"/>
                </a:solidFill>
              </a:rPr>
              <a:t>Gubanc</a:t>
            </a:r>
            <a:r>
              <a:rPr lang="en-US" sz="1200" b="1" dirty="0">
                <a:solidFill>
                  <a:schemeClr val="bg1"/>
                </a:solidFill>
              </a:rPr>
              <a:t> ALD, Environment, Safety &amp; Health</a:t>
            </a:r>
          </a:p>
        </p:txBody>
      </p:sp>
      <p:sp>
        <p:nvSpPr>
          <p:cNvPr id="12" name="Rounded Rectangle 11">
            <a:extLst>
              <a:ext uri="{FF2B5EF4-FFF2-40B4-BE49-F238E27FC236}">
                <a16:creationId xmlns:a16="http://schemas.microsoft.com/office/drawing/2014/main" id="{68DA845D-F1CC-182E-FDC4-FAB8AB0D35A8}"/>
              </a:ext>
            </a:extLst>
          </p:cNvPr>
          <p:cNvSpPr/>
          <p:nvPr/>
        </p:nvSpPr>
        <p:spPr>
          <a:xfrm>
            <a:off x="6261843" y="5728180"/>
            <a:ext cx="2339622" cy="844983"/>
          </a:xfrm>
          <a:prstGeom prst="roundRect">
            <a:avLst/>
          </a:prstGeom>
          <a:solidFill>
            <a:srgbClr val="49A0AD"/>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b="1" dirty="0">
                <a:solidFill>
                  <a:schemeClr val="bg1"/>
                </a:solidFill>
              </a:rPr>
              <a:t>Kent Hammack ALD, Facilities &amp; Operations</a:t>
            </a:r>
            <a:endParaRPr lang="en-US" sz="1200" dirty="0">
              <a:solidFill>
                <a:schemeClr val="bg1"/>
              </a:solidFill>
            </a:endParaRPr>
          </a:p>
        </p:txBody>
      </p:sp>
      <p:sp>
        <p:nvSpPr>
          <p:cNvPr id="13" name="Rounded Rectangle 12">
            <a:extLst>
              <a:ext uri="{FF2B5EF4-FFF2-40B4-BE49-F238E27FC236}">
                <a16:creationId xmlns:a16="http://schemas.microsoft.com/office/drawing/2014/main" id="{369A49A7-BE0E-185A-6867-80D0528D5A8B}"/>
              </a:ext>
            </a:extLst>
          </p:cNvPr>
          <p:cNvSpPr/>
          <p:nvPr/>
        </p:nvSpPr>
        <p:spPr>
          <a:xfrm>
            <a:off x="8826812" y="5728180"/>
            <a:ext cx="2339622" cy="844983"/>
          </a:xfrm>
          <a:prstGeom prst="roundRect">
            <a:avLst/>
          </a:prstGeom>
          <a:solidFill>
            <a:srgbClr val="49A0AD"/>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b="1" dirty="0">
                <a:solidFill>
                  <a:schemeClr val="bg1"/>
                </a:solidFill>
              </a:rPr>
              <a:t>Rhonda Barbosa </a:t>
            </a:r>
          </a:p>
          <a:p>
            <a:pPr algn="ctr"/>
            <a:r>
              <a:rPr lang="en-US" sz="1200" b="1" dirty="0">
                <a:solidFill>
                  <a:schemeClr val="bg1"/>
                </a:solidFill>
              </a:rPr>
              <a:t>ALD, Human Resources</a:t>
            </a:r>
          </a:p>
        </p:txBody>
      </p:sp>
      <p:sp>
        <p:nvSpPr>
          <p:cNvPr id="16" name="TextBox 15">
            <a:extLst>
              <a:ext uri="{FF2B5EF4-FFF2-40B4-BE49-F238E27FC236}">
                <a16:creationId xmlns:a16="http://schemas.microsoft.com/office/drawing/2014/main" id="{EADE5D32-3436-C245-DA27-075E5293C83D}"/>
              </a:ext>
            </a:extLst>
          </p:cNvPr>
          <p:cNvSpPr txBox="1"/>
          <p:nvPr/>
        </p:nvSpPr>
        <p:spPr>
          <a:xfrm>
            <a:off x="4342634" y="3250804"/>
            <a:ext cx="1751378" cy="523220"/>
          </a:xfrm>
          <a:prstGeom prst="rect">
            <a:avLst/>
          </a:prstGeom>
          <a:noFill/>
        </p:spPr>
        <p:txBody>
          <a:bodyPr wrap="square">
            <a:spAutoFit/>
          </a:bodyPr>
          <a:lstStyle/>
          <a:p>
            <a:pPr algn="ctr"/>
            <a:r>
              <a:rPr lang="en-US" sz="1400" b="1">
                <a:solidFill>
                  <a:schemeClr val="bg1"/>
                </a:solidFill>
              </a:rPr>
              <a:t>Jens Dilling</a:t>
            </a:r>
            <a:br>
              <a:rPr lang="en-US" sz="1400" b="1">
                <a:solidFill>
                  <a:schemeClr val="bg1"/>
                </a:solidFill>
              </a:rPr>
            </a:br>
            <a:r>
              <a:rPr lang="en-US" sz="1400">
                <a:solidFill>
                  <a:schemeClr val="bg1"/>
                </a:solidFill>
              </a:rPr>
              <a:t>Laboratory Director</a:t>
            </a:r>
          </a:p>
        </p:txBody>
      </p:sp>
      <p:sp>
        <p:nvSpPr>
          <p:cNvPr id="17" name="Rounded Rectangle 16">
            <a:extLst>
              <a:ext uri="{FF2B5EF4-FFF2-40B4-BE49-F238E27FC236}">
                <a16:creationId xmlns:a16="http://schemas.microsoft.com/office/drawing/2014/main" id="{0F7DD200-5C4D-44B0-0373-05D958D3852B}"/>
              </a:ext>
            </a:extLst>
          </p:cNvPr>
          <p:cNvSpPr/>
          <p:nvPr/>
        </p:nvSpPr>
        <p:spPr>
          <a:xfrm>
            <a:off x="393891" y="2052016"/>
            <a:ext cx="2339623" cy="912237"/>
          </a:xfrm>
          <a:prstGeom prst="roundRect">
            <a:avLst/>
          </a:prstGeom>
          <a:solidFill>
            <a:srgbClr val="FFFF00">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a:solidFill>
                  <a:srgbClr val="354F65"/>
                </a:solidFill>
              </a:rPr>
              <a:t>Major 413.3B Projects</a:t>
            </a:r>
            <a:br>
              <a:rPr lang="en-US" sz="1400" b="1">
                <a:solidFill>
                  <a:srgbClr val="354F65"/>
                </a:solidFill>
              </a:rPr>
            </a:br>
            <a:r>
              <a:rPr lang="en-US" sz="1400">
                <a:solidFill>
                  <a:srgbClr val="354F65"/>
                </a:solidFill>
              </a:rPr>
              <a:t>EIC</a:t>
            </a:r>
            <a:br>
              <a:rPr lang="en-US" sz="1400">
                <a:solidFill>
                  <a:srgbClr val="354F65"/>
                </a:solidFill>
              </a:rPr>
            </a:br>
            <a:r>
              <a:rPr lang="en-US" sz="1400">
                <a:solidFill>
                  <a:srgbClr val="354F65"/>
                </a:solidFill>
              </a:rPr>
              <a:t>HPDF</a:t>
            </a:r>
          </a:p>
        </p:txBody>
      </p:sp>
      <p:sp>
        <p:nvSpPr>
          <p:cNvPr id="18" name="Rounded Rectangle 17">
            <a:extLst>
              <a:ext uri="{FF2B5EF4-FFF2-40B4-BE49-F238E27FC236}">
                <a16:creationId xmlns:a16="http://schemas.microsoft.com/office/drawing/2014/main" id="{664799A6-4DFB-2AE8-3D5E-18E2A202A12A}"/>
              </a:ext>
            </a:extLst>
          </p:cNvPr>
          <p:cNvSpPr/>
          <p:nvPr/>
        </p:nvSpPr>
        <p:spPr>
          <a:xfrm>
            <a:off x="532044" y="3575444"/>
            <a:ext cx="1657710" cy="912237"/>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a:solidFill>
                  <a:srgbClr val="354F65"/>
                </a:solidFill>
              </a:rPr>
              <a:t>Strategic Planning &amp; Partnerships Office</a:t>
            </a:r>
          </a:p>
        </p:txBody>
      </p:sp>
      <p:sp>
        <p:nvSpPr>
          <p:cNvPr id="21" name="TextBox 20">
            <a:extLst>
              <a:ext uri="{FF2B5EF4-FFF2-40B4-BE49-F238E27FC236}">
                <a16:creationId xmlns:a16="http://schemas.microsoft.com/office/drawing/2014/main" id="{EA64BBC0-F8BF-634D-9EC5-DFA55060EF19}"/>
              </a:ext>
            </a:extLst>
          </p:cNvPr>
          <p:cNvSpPr txBox="1"/>
          <p:nvPr/>
        </p:nvSpPr>
        <p:spPr>
          <a:xfrm>
            <a:off x="3385720" y="3774024"/>
            <a:ext cx="1472913" cy="523220"/>
          </a:xfrm>
          <a:prstGeom prst="rect">
            <a:avLst/>
          </a:prstGeom>
          <a:noFill/>
        </p:spPr>
        <p:txBody>
          <a:bodyPr wrap="square">
            <a:spAutoFit/>
          </a:bodyPr>
          <a:lstStyle/>
          <a:p>
            <a:pPr algn="ctr"/>
            <a:r>
              <a:rPr lang="en-US" sz="1400" b="1">
                <a:solidFill>
                  <a:schemeClr val="bg1"/>
                </a:solidFill>
              </a:rPr>
              <a:t>Eric Brown</a:t>
            </a:r>
            <a:br>
              <a:rPr lang="en-US" sz="1400" b="1">
                <a:solidFill>
                  <a:schemeClr val="bg1"/>
                </a:solidFill>
              </a:rPr>
            </a:br>
            <a:r>
              <a:rPr lang="en-US" sz="1400">
                <a:solidFill>
                  <a:schemeClr val="bg1"/>
                </a:solidFill>
              </a:rPr>
              <a:t>CRO/DDS&amp;T</a:t>
            </a:r>
          </a:p>
        </p:txBody>
      </p:sp>
      <p:sp>
        <p:nvSpPr>
          <p:cNvPr id="22" name="TextBox 21">
            <a:extLst>
              <a:ext uri="{FF2B5EF4-FFF2-40B4-BE49-F238E27FC236}">
                <a16:creationId xmlns:a16="http://schemas.microsoft.com/office/drawing/2014/main" id="{A6A4C8A7-06E5-7EF6-EC0B-4A75A9B90BD4}"/>
              </a:ext>
            </a:extLst>
          </p:cNvPr>
          <p:cNvSpPr txBox="1"/>
          <p:nvPr/>
        </p:nvSpPr>
        <p:spPr>
          <a:xfrm>
            <a:off x="5540547" y="3758836"/>
            <a:ext cx="1697455" cy="523220"/>
          </a:xfrm>
          <a:prstGeom prst="rect">
            <a:avLst/>
          </a:prstGeom>
          <a:noFill/>
        </p:spPr>
        <p:txBody>
          <a:bodyPr wrap="square">
            <a:spAutoFit/>
          </a:bodyPr>
          <a:lstStyle/>
          <a:p>
            <a:pPr algn="ctr"/>
            <a:r>
              <a:rPr lang="en-US" sz="1400" b="1">
                <a:solidFill>
                  <a:schemeClr val="bg1"/>
                </a:solidFill>
              </a:rPr>
              <a:t>Johnathon Huff</a:t>
            </a:r>
            <a:br>
              <a:rPr lang="en-US" sz="1400" b="1">
                <a:solidFill>
                  <a:schemeClr val="bg1"/>
                </a:solidFill>
              </a:rPr>
            </a:br>
            <a:r>
              <a:rPr lang="en-US" sz="1400">
                <a:solidFill>
                  <a:schemeClr val="bg1"/>
                </a:solidFill>
              </a:rPr>
              <a:t>COO/DDO</a:t>
            </a:r>
          </a:p>
        </p:txBody>
      </p:sp>
      <p:cxnSp>
        <p:nvCxnSpPr>
          <p:cNvPr id="24" name="Elbow Connector 23">
            <a:extLst>
              <a:ext uri="{FF2B5EF4-FFF2-40B4-BE49-F238E27FC236}">
                <a16:creationId xmlns:a16="http://schemas.microsoft.com/office/drawing/2014/main" id="{2E3E73BB-D5AF-7E93-C7E0-F350FE257F9F}"/>
              </a:ext>
            </a:extLst>
          </p:cNvPr>
          <p:cNvCxnSpPr>
            <a:cxnSpLocks/>
            <a:stCxn id="21" idx="2"/>
          </p:cNvCxnSpPr>
          <p:nvPr/>
        </p:nvCxnSpPr>
        <p:spPr>
          <a:xfrm rot="5400000">
            <a:off x="3331117" y="3855504"/>
            <a:ext cx="349321" cy="1232800"/>
          </a:xfrm>
          <a:prstGeom prst="bentConnector2">
            <a:avLst/>
          </a:prstGeom>
          <a:ln>
            <a:solidFill>
              <a:srgbClr val="8797A7"/>
            </a:solidFill>
          </a:ln>
        </p:spPr>
        <p:style>
          <a:lnRef idx="2">
            <a:schemeClr val="accent1"/>
          </a:lnRef>
          <a:fillRef idx="0">
            <a:schemeClr val="accent1"/>
          </a:fillRef>
          <a:effectRef idx="1">
            <a:schemeClr val="accent1"/>
          </a:effectRef>
          <a:fontRef idx="minor">
            <a:schemeClr val="tx1"/>
          </a:fontRef>
        </p:style>
      </p:cxnSp>
      <p:cxnSp>
        <p:nvCxnSpPr>
          <p:cNvPr id="27" name="Elbow Connector 26">
            <a:extLst>
              <a:ext uri="{FF2B5EF4-FFF2-40B4-BE49-F238E27FC236}">
                <a16:creationId xmlns:a16="http://schemas.microsoft.com/office/drawing/2014/main" id="{99498030-45CF-D8BF-0908-A852D96D7031}"/>
              </a:ext>
            </a:extLst>
          </p:cNvPr>
          <p:cNvCxnSpPr>
            <a:cxnSpLocks/>
            <a:stCxn id="4" idx="3"/>
          </p:cNvCxnSpPr>
          <p:nvPr/>
        </p:nvCxnSpPr>
        <p:spPr>
          <a:xfrm flipV="1">
            <a:off x="2789601" y="4646565"/>
            <a:ext cx="112326" cy="562704"/>
          </a:xfrm>
          <a:prstGeom prst="bentConnector2">
            <a:avLst/>
          </a:prstGeom>
          <a:ln>
            <a:solidFill>
              <a:srgbClr val="8797A7"/>
            </a:solidFill>
          </a:ln>
        </p:spPr>
        <p:style>
          <a:lnRef idx="2">
            <a:schemeClr val="accent1"/>
          </a:lnRef>
          <a:fillRef idx="0">
            <a:schemeClr val="accent1"/>
          </a:fillRef>
          <a:effectRef idx="1">
            <a:schemeClr val="accent1"/>
          </a:effectRef>
          <a:fontRef idx="minor">
            <a:schemeClr val="tx1"/>
          </a:fontRef>
        </p:style>
      </p:cxnSp>
      <p:cxnSp>
        <p:nvCxnSpPr>
          <p:cNvPr id="30" name="Elbow Connector 29">
            <a:extLst>
              <a:ext uri="{FF2B5EF4-FFF2-40B4-BE49-F238E27FC236}">
                <a16:creationId xmlns:a16="http://schemas.microsoft.com/office/drawing/2014/main" id="{A6F65146-6199-5787-F3B1-059BDD6ED888}"/>
              </a:ext>
            </a:extLst>
          </p:cNvPr>
          <p:cNvCxnSpPr>
            <a:cxnSpLocks/>
            <a:stCxn id="5" idx="1"/>
          </p:cNvCxnSpPr>
          <p:nvPr/>
        </p:nvCxnSpPr>
        <p:spPr>
          <a:xfrm rot="10800000">
            <a:off x="2900188" y="4646565"/>
            <a:ext cx="114761" cy="562704"/>
          </a:xfrm>
          <a:prstGeom prst="bentConnector2">
            <a:avLst/>
          </a:prstGeom>
          <a:ln>
            <a:solidFill>
              <a:srgbClr val="8797A7"/>
            </a:solidFill>
          </a:ln>
        </p:spPr>
        <p:style>
          <a:lnRef idx="2">
            <a:schemeClr val="accent1"/>
          </a:lnRef>
          <a:fillRef idx="0">
            <a:schemeClr val="accent1"/>
          </a:fillRef>
          <a:effectRef idx="1">
            <a:schemeClr val="accent1"/>
          </a:effectRef>
          <a:fontRef idx="minor">
            <a:schemeClr val="tx1"/>
          </a:fontRef>
        </p:style>
      </p:cxnSp>
      <p:cxnSp>
        <p:nvCxnSpPr>
          <p:cNvPr id="35" name="Elbow Connector 34">
            <a:extLst>
              <a:ext uri="{FF2B5EF4-FFF2-40B4-BE49-F238E27FC236}">
                <a16:creationId xmlns:a16="http://schemas.microsoft.com/office/drawing/2014/main" id="{629AA529-648E-2C53-2089-5F1AC4ED66A1}"/>
              </a:ext>
            </a:extLst>
          </p:cNvPr>
          <p:cNvCxnSpPr>
            <a:cxnSpLocks/>
            <a:stCxn id="8" idx="1"/>
          </p:cNvCxnSpPr>
          <p:nvPr/>
        </p:nvCxnSpPr>
        <p:spPr>
          <a:xfrm rot="10800000">
            <a:off x="2900188" y="4973766"/>
            <a:ext cx="114760" cy="1176907"/>
          </a:xfrm>
          <a:prstGeom prst="bentConnector2">
            <a:avLst/>
          </a:prstGeom>
          <a:ln>
            <a:solidFill>
              <a:srgbClr val="8797A7"/>
            </a:solidFill>
          </a:ln>
        </p:spPr>
        <p:style>
          <a:lnRef idx="2">
            <a:schemeClr val="accent1"/>
          </a:lnRef>
          <a:fillRef idx="0">
            <a:schemeClr val="accent1"/>
          </a:fillRef>
          <a:effectRef idx="1">
            <a:schemeClr val="accent1"/>
          </a:effectRef>
          <a:fontRef idx="minor">
            <a:schemeClr val="tx1"/>
          </a:fontRef>
        </p:style>
      </p:cxnSp>
      <p:cxnSp>
        <p:nvCxnSpPr>
          <p:cNvPr id="38" name="Elbow Connector 37">
            <a:extLst>
              <a:ext uri="{FF2B5EF4-FFF2-40B4-BE49-F238E27FC236}">
                <a16:creationId xmlns:a16="http://schemas.microsoft.com/office/drawing/2014/main" id="{57A88B58-FE0A-71A2-5258-ECB70C348B45}"/>
              </a:ext>
            </a:extLst>
          </p:cNvPr>
          <p:cNvCxnSpPr>
            <a:cxnSpLocks/>
            <a:stCxn id="7" idx="3"/>
          </p:cNvCxnSpPr>
          <p:nvPr/>
        </p:nvCxnSpPr>
        <p:spPr>
          <a:xfrm flipV="1">
            <a:off x="2789601" y="4984756"/>
            <a:ext cx="110586" cy="1165916"/>
          </a:xfrm>
          <a:prstGeom prst="bentConnector2">
            <a:avLst/>
          </a:prstGeom>
          <a:ln>
            <a:solidFill>
              <a:srgbClr val="8797A7"/>
            </a:solidFill>
          </a:ln>
        </p:spPr>
        <p:style>
          <a:lnRef idx="2">
            <a:schemeClr val="accent1"/>
          </a:lnRef>
          <a:fillRef idx="0">
            <a:schemeClr val="accent1"/>
          </a:fillRef>
          <a:effectRef idx="1">
            <a:schemeClr val="accent1"/>
          </a:effectRef>
          <a:fontRef idx="minor">
            <a:schemeClr val="tx1"/>
          </a:fontRef>
        </p:style>
      </p:cxnSp>
      <p:cxnSp>
        <p:nvCxnSpPr>
          <p:cNvPr id="41" name="Elbow Connector 40">
            <a:extLst>
              <a:ext uri="{FF2B5EF4-FFF2-40B4-BE49-F238E27FC236}">
                <a16:creationId xmlns:a16="http://schemas.microsoft.com/office/drawing/2014/main" id="{0C98CE0F-4487-AFBA-A30C-FD19D2056640}"/>
              </a:ext>
            </a:extLst>
          </p:cNvPr>
          <p:cNvCxnSpPr>
            <a:cxnSpLocks/>
            <a:stCxn id="22" idx="2"/>
          </p:cNvCxnSpPr>
          <p:nvPr/>
        </p:nvCxnSpPr>
        <p:spPr>
          <a:xfrm rot="16200000" flipH="1">
            <a:off x="7358476" y="3312855"/>
            <a:ext cx="380200" cy="2318602"/>
          </a:xfrm>
          <a:prstGeom prst="bentConnector2">
            <a:avLst/>
          </a:prstGeom>
          <a:ln>
            <a:solidFill>
              <a:srgbClr val="8797A7"/>
            </a:solidFill>
          </a:ln>
        </p:spPr>
        <p:style>
          <a:lnRef idx="2">
            <a:schemeClr val="accent1"/>
          </a:lnRef>
          <a:fillRef idx="0">
            <a:schemeClr val="accent1"/>
          </a:fillRef>
          <a:effectRef idx="1">
            <a:schemeClr val="accent1"/>
          </a:effectRef>
          <a:fontRef idx="minor">
            <a:schemeClr val="tx1"/>
          </a:fontRef>
        </p:style>
      </p:cxnSp>
      <p:cxnSp>
        <p:nvCxnSpPr>
          <p:cNvPr id="44" name="Elbow Connector 43">
            <a:extLst>
              <a:ext uri="{FF2B5EF4-FFF2-40B4-BE49-F238E27FC236}">
                <a16:creationId xmlns:a16="http://schemas.microsoft.com/office/drawing/2014/main" id="{3C7B258E-D6ED-7101-06E1-7001833B491E}"/>
              </a:ext>
            </a:extLst>
          </p:cNvPr>
          <p:cNvCxnSpPr>
            <a:cxnSpLocks/>
            <a:endCxn id="11" idx="1"/>
          </p:cNvCxnSpPr>
          <p:nvPr/>
        </p:nvCxnSpPr>
        <p:spPr>
          <a:xfrm rot="16200000" flipH="1">
            <a:off x="8485993" y="4868449"/>
            <a:ext cx="562703" cy="118936"/>
          </a:xfrm>
          <a:prstGeom prst="bentConnector2">
            <a:avLst/>
          </a:prstGeom>
          <a:ln>
            <a:solidFill>
              <a:srgbClr val="8797A7"/>
            </a:solidFill>
          </a:ln>
        </p:spPr>
        <p:style>
          <a:lnRef idx="2">
            <a:schemeClr val="accent1"/>
          </a:lnRef>
          <a:fillRef idx="0">
            <a:schemeClr val="accent1"/>
          </a:fillRef>
          <a:effectRef idx="1">
            <a:schemeClr val="accent1"/>
          </a:effectRef>
          <a:fontRef idx="minor">
            <a:schemeClr val="tx1"/>
          </a:fontRef>
        </p:style>
      </p:cxnSp>
      <p:cxnSp>
        <p:nvCxnSpPr>
          <p:cNvPr id="50" name="Elbow Connector 49">
            <a:extLst>
              <a:ext uri="{FF2B5EF4-FFF2-40B4-BE49-F238E27FC236}">
                <a16:creationId xmlns:a16="http://schemas.microsoft.com/office/drawing/2014/main" id="{17E35632-D5A7-3D3E-82A1-F0B8E47DC080}"/>
              </a:ext>
            </a:extLst>
          </p:cNvPr>
          <p:cNvCxnSpPr>
            <a:cxnSpLocks/>
            <a:stCxn id="10" idx="3"/>
          </p:cNvCxnSpPr>
          <p:nvPr/>
        </p:nvCxnSpPr>
        <p:spPr>
          <a:xfrm flipV="1">
            <a:off x="8601465" y="4646566"/>
            <a:ext cx="107804" cy="562703"/>
          </a:xfrm>
          <a:prstGeom prst="bentConnector2">
            <a:avLst/>
          </a:prstGeom>
          <a:ln>
            <a:solidFill>
              <a:srgbClr val="8797A7"/>
            </a:solidFill>
          </a:ln>
        </p:spPr>
        <p:style>
          <a:lnRef idx="2">
            <a:schemeClr val="accent1"/>
          </a:lnRef>
          <a:fillRef idx="0">
            <a:schemeClr val="accent1"/>
          </a:fillRef>
          <a:effectRef idx="1">
            <a:schemeClr val="accent1"/>
          </a:effectRef>
          <a:fontRef idx="minor">
            <a:schemeClr val="tx1"/>
          </a:fontRef>
        </p:style>
      </p:cxnSp>
      <p:cxnSp>
        <p:nvCxnSpPr>
          <p:cNvPr id="58" name="Elbow Connector 57">
            <a:extLst>
              <a:ext uri="{FF2B5EF4-FFF2-40B4-BE49-F238E27FC236}">
                <a16:creationId xmlns:a16="http://schemas.microsoft.com/office/drawing/2014/main" id="{5DD8A81F-2964-E5E2-5013-7FF552A3BD3E}"/>
              </a:ext>
            </a:extLst>
          </p:cNvPr>
          <p:cNvCxnSpPr>
            <a:cxnSpLocks/>
            <a:endCxn id="13" idx="1"/>
          </p:cNvCxnSpPr>
          <p:nvPr/>
        </p:nvCxnSpPr>
        <p:spPr>
          <a:xfrm rot="16200000" flipH="1">
            <a:off x="8296642" y="5620501"/>
            <a:ext cx="941403" cy="118937"/>
          </a:xfrm>
          <a:prstGeom prst="bentConnector2">
            <a:avLst/>
          </a:prstGeom>
          <a:ln>
            <a:solidFill>
              <a:srgbClr val="8797A7"/>
            </a:solidFill>
          </a:ln>
        </p:spPr>
        <p:style>
          <a:lnRef idx="2">
            <a:schemeClr val="accent1"/>
          </a:lnRef>
          <a:fillRef idx="0">
            <a:schemeClr val="accent1"/>
          </a:fillRef>
          <a:effectRef idx="1">
            <a:schemeClr val="accent1"/>
          </a:effectRef>
          <a:fontRef idx="minor">
            <a:schemeClr val="tx1"/>
          </a:fontRef>
        </p:style>
      </p:cxnSp>
      <p:cxnSp>
        <p:nvCxnSpPr>
          <p:cNvPr id="60" name="Elbow Connector 59">
            <a:extLst>
              <a:ext uri="{FF2B5EF4-FFF2-40B4-BE49-F238E27FC236}">
                <a16:creationId xmlns:a16="http://schemas.microsoft.com/office/drawing/2014/main" id="{38759322-0624-C37B-D9E1-DD65C0E50587}"/>
              </a:ext>
            </a:extLst>
          </p:cNvPr>
          <p:cNvCxnSpPr>
            <a:cxnSpLocks/>
            <a:endCxn id="12" idx="3"/>
          </p:cNvCxnSpPr>
          <p:nvPr/>
        </p:nvCxnSpPr>
        <p:spPr>
          <a:xfrm rot="5400000">
            <a:off x="8183971" y="5626766"/>
            <a:ext cx="941401" cy="106411"/>
          </a:xfrm>
          <a:prstGeom prst="bentConnector2">
            <a:avLst/>
          </a:prstGeom>
          <a:ln>
            <a:solidFill>
              <a:srgbClr val="8797A7"/>
            </a:solidFill>
          </a:ln>
        </p:spPr>
        <p:style>
          <a:lnRef idx="2">
            <a:schemeClr val="accent1"/>
          </a:lnRef>
          <a:fillRef idx="0">
            <a:schemeClr val="accent1"/>
          </a:fillRef>
          <a:effectRef idx="1">
            <a:schemeClr val="accent1"/>
          </a:effectRef>
          <a:fontRef idx="minor">
            <a:schemeClr val="tx1"/>
          </a:fontRef>
        </p:style>
      </p:cxnSp>
      <p:cxnSp>
        <p:nvCxnSpPr>
          <p:cNvPr id="62" name="Elbow Connector 61">
            <a:extLst>
              <a:ext uri="{FF2B5EF4-FFF2-40B4-BE49-F238E27FC236}">
                <a16:creationId xmlns:a16="http://schemas.microsoft.com/office/drawing/2014/main" id="{0B8F5FA4-C0A7-2499-9E62-7C65D098482B}"/>
              </a:ext>
            </a:extLst>
          </p:cNvPr>
          <p:cNvCxnSpPr>
            <a:cxnSpLocks/>
            <a:stCxn id="18" idx="3"/>
            <a:endCxn id="21" idx="1"/>
          </p:cNvCxnSpPr>
          <p:nvPr/>
        </p:nvCxnSpPr>
        <p:spPr>
          <a:xfrm>
            <a:off x="2189754" y="4031563"/>
            <a:ext cx="1195966" cy="4071"/>
          </a:xfrm>
          <a:prstGeom prst="bentConnector3">
            <a:avLst>
              <a:gd name="adj1" fmla="val 50000"/>
            </a:avLst>
          </a:prstGeom>
          <a:ln>
            <a:solidFill>
              <a:srgbClr val="8797A7"/>
            </a:solidFill>
          </a:ln>
        </p:spPr>
        <p:style>
          <a:lnRef idx="2">
            <a:schemeClr val="accent1"/>
          </a:lnRef>
          <a:fillRef idx="0">
            <a:schemeClr val="accent1"/>
          </a:fillRef>
          <a:effectRef idx="1">
            <a:schemeClr val="accent1"/>
          </a:effectRef>
          <a:fontRef idx="minor">
            <a:schemeClr val="tx1"/>
          </a:fontRef>
        </p:style>
      </p:cxnSp>
      <p:cxnSp>
        <p:nvCxnSpPr>
          <p:cNvPr id="71" name="Elbow Connector 70">
            <a:extLst>
              <a:ext uri="{FF2B5EF4-FFF2-40B4-BE49-F238E27FC236}">
                <a16:creationId xmlns:a16="http://schemas.microsoft.com/office/drawing/2014/main" id="{542F7638-53B6-5A6D-27CE-D79F892EA04D}"/>
              </a:ext>
            </a:extLst>
          </p:cNvPr>
          <p:cNvCxnSpPr>
            <a:cxnSpLocks/>
            <a:stCxn id="16" idx="3"/>
            <a:endCxn id="80" idx="1"/>
          </p:cNvCxnSpPr>
          <p:nvPr/>
        </p:nvCxnSpPr>
        <p:spPr>
          <a:xfrm flipV="1">
            <a:off x="6094012" y="1964764"/>
            <a:ext cx="2656915" cy="1547650"/>
          </a:xfrm>
          <a:prstGeom prst="bentConnector3">
            <a:avLst>
              <a:gd name="adj1" fmla="val 50000"/>
            </a:avLst>
          </a:prstGeom>
          <a:ln>
            <a:solidFill>
              <a:srgbClr val="8797A7"/>
            </a:solidFill>
          </a:ln>
        </p:spPr>
        <p:style>
          <a:lnRef idx="2">
            <a:schemeClr val="accent1"/>
          </a:lnRef>
          <a:fillRef idx="0">
            <a:schemeClr val="accent1"/>
          </a:fillRef>
          <a:effectRef idx="1">
            <a:schemeClr val="accent1"/>
          </a:effectRef>
          <a:fontRef idx="minor">
            <a:schemeClr val="tx1"/>
          </a:fontRef>
        </p:style>
      </p:cxnSp>
      <p:cxnSp>
        <p:nvCxnSpPr>
          <p:cNvPr id="75" name="Elbow Connector 74">
            <a:extLst>
              <a:ext uri="{FF2B5EF4-FFF2-40B4-BE49-F238E27FC236}">
                <a16:creationId xmlns:a16="http://schemas.microsoft.com/office/drawing/2014/main" id="{CA08ADB8-256F-5647-C3E8-4B14CA87C3DD}"/>
              </a:ext>
            </a:extLst>
          </p:cNvPr>
          <p:cNvCxnSpPr>
            <a:cxnSpLocks/>
          </p:cNvCxnSpPr>
          <p:nvPr/>
        </p:nvCxnSpPr>
        <p:spPr>
          <a:xfrm rot="10800000">
            <a:off x="2646113" y="2518622"/>
            <a:ext cx="1544850" cy="1004279"/>
          </a:xfrm>
          <a:prstGeom prst="bentConnector3">
            <a:avLst>
              <a:gd name="adj1" fmla="val 84480"/>
            </a:avLst>
          </a:prstGeom>
          <a:ln>
            <a:solidFill>
              <a:srgbClr val="8797A7"/>
            </a:solidFill>
          </a:ln>
        </p:spPr>
        <p:style>
          <a:lnRef idx="2">
            <a:schemeClr val="accent1"/>
          </a:lnRef>
          <a:fillRef idx="0">
            <a:schemeClr val="accent1"/>
          </a:fillRef>
          <a:effectRef idx="1">
            <a:schemeClr val="accent1"/>
          </a:effectRef>
          <a:fontRef idx="minor">
            <a:schemeClr val="tx1"/>
          </a:fontRef>
        </p:style>
      </p:cxnSp>
      <p:sp>
        <p:nvSpPr>
          <p:cNvPr id="80" name="Rounded Rectangle 79">
            <a:extLst>
              <a:ext uri="{FF2B5EF4-FFF2-40B4-BE49-F238E27FC236}">
                <a16:creationId xmlns:a16="http://schemas.microsoft.com/office/drawing/2014/main" id="{9F961C80-2DBD-1D41-4DB0-AF6CD4BFD9DB}"/>
              </a:ext>
            </a:extLst>
          </p:cNvPr>
          <p:cNvSpPr/>
          <p:nvPr/>
        </p:nvSpPr>
        <p:spPr>
          <a:xfrm>
            <a:off x="8750927" y="1729279"/>
            <a:ext cx="2339623" cy="470969"/>
          </a:xfrm>
          <a:prstGeom prst="roundRect">
            <a:avLst/>
          </a:prstGeom>
          <a:solidFill>
            <a:srgbClr val="8797A7">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a:solidFill>
                  <a:srgbClr val="354F65"/>
                </a:solidFill>
              </a:rPr>
              <a:t>Chief Audit Executive</a:t>
            </a:r>
          </a:p>
        </p:txBody>
      </p:sp>
      <p:sp>
        <p:nvSpPr>
          <p:cNvPr id="42" name="TextBox 41">
            <a:extLst>
              <a:ext uri="{FF2B5EF4-FFF2-40B4-BE49-F238E27FC236}">
                <a16:creationId xmlns:a16="http://schemas.microsoft.com/office/drawing/2014/main" id="{50AC8B17-2D90-4E08-3D3A-2782D3DC119B}"/>
              </a:ext>
            </a:extLst>
          </p:cNvPr>
          <p:cNvSpPr txBox="1"/>
          <p:nvPr/>
        </p:nvSpPr>
        <p:spPr>
          <a:xfrm>
            <a:off x="4923459" y="2293716"/>
            <a:ext cx="2250398" cy="523220"/>
          </a:xfrm>
          <a:prstGeom prst="rect">
            <a:avLst/>
          </a:prstGeom>
          <a:noFill/>
        </p:spPr>
        <p:txBody>
          <a:bodyPr wrap="square">
            <a:spAutoFit/>
          </a:bodyPr>
          <a:lstStyle/>
          <a:p>
            <a:pPr algn="ctr"/>
            <a:r>
              <a:rPr lang="en-US" sz="1400" b="1">
                <a:solidFill>
                  <a:schemeClr val="bg1"/>
                </a:solidFill>
              </a:rPr>
              <a:t>Virginia Tech</a:t>
            </a:r>
            <a:br>
              <a:rPr lang="en-US" sz="1400" b="1">
                <a:solidFill>
                  <a:schemeClr val="bg1"/>
                </a:solidFill>
              </a:rPr>
            </a:br>
            <a:r>
              <a:rPr lang="en-US" sz="1400">
                <a:solidFill>
                  <a:schemeClr val="bg1"/>
                </a:solidFill>
              </a:rPr>
              <a:t>Vice-Board Chair</a:t>
            </a:r>
          </a:p>
        </p:txBody>
      </p:sp>
      <p:sp>
        <p:nvSpPr>
          <p:cNvPr id="46" name="TextBox 45">
            <a:extLst>
              <a:ext uri="{FF2B5EF4-FFF2-40B4-BE49-F238E27FC236}">
                <a16:creationId xmlns:a16="http://schemas.microsoft.com/office/drawing/2014/main" id="{CDE8902C-6F10-8D03-8876-10F982560AC4}"/>
              </a:ext>
            </a:extLst>
          </p:cNvPr>
          <p:cNvSpPr txBox="1"/>
          <p:nvPr/>
        </p:nvSpPr>
        <p:spPr>
          <a:xfrm>
            <a:off x="3482685" y="2293715"/>
            <a:ext cx="1591357" cy="523220"/>
          </a:xfrm>
          <a:prstGeom prst="rect">
            <a:avLst/>
          </a:prstGeom>
          <a:noFill/>
        </p:spPr>
        <p:txBody>
          <a:bodyPr wrap="square">
            <a:spAutoFit/>
          </a:bodyPr>
          <a:lstStyle/>
          <a:p>
            <a:pPr algn="ctr"/>
            <a:r>
              <a:rPr lang="en-US" sz="1400" b="1">
                <a:solidFill>
                  <a:schemeClr val="bg1"/>
                </a:solidFill>
              </a:rPr>
              <a:t>SURA</a:t>
            </a:r>
            <a:br>
              <a:rPr lang="en-US" sz="1400" b="1">
                <a:solidFill>
                  <a:schemeClr val="bg1"/>
                </a:solidFill>
              </a:rPr>
            </a:br>
            <a:r>
              <a:rPr lang="en-US" sz="1400">
                <a:solidFill>
                  <a:schemeClr val="bg1"/>
                </a:solidFill>
              </a:rPr>
              <a:t>Board Chair</a:t>
            </a:r>
          </a:p>
        </p:txBody>
      </p:sp>
      <p:pic>
        <p:nvPicPr>
          <p:cNvPr id="15" name="Picture 14">
            <a:extLst>
              <a:ext uri="{FF2B5EF4-FFF2-40B4-BE49-F238E27FC236}">
                <a16:creationId xmlns:a16="http://schemas.microsoft.com/office/drawing/2014/main" id="{84F42AED-044E-CA3B-18E0-0C58455DFE57}"/>
              </a:ext>
            </a:extLst>
          </p:cNvPr>
          <p:cNvPicPr>
            <a:picLocks noChangeAspect="1"/>
          </p:cNvPicPr>
          <p:nvPr/>
        </p:nvPicPr>
        <p:blipFill>
          <a:blip r:embed="rId3"/>
          <a:stretch>
            <a:fillRect/>
          </a:stretch>
        </p:blipFill>
        <p:spPr>
          <a:xfrm>
            <a:off x="3582121" y="1270835"/>
            <a:ext cx="3272405" cy="1006894"/>
          </a:xfrm>
          <a:prstGeom prst="rect">
            <a:avLst/>
          </a:prstGeom>
        </p:spPr>
      </p:pic>
      <p:cxnSp>
        <p:nvCxnSpPr>
          <p:cNvPr id="97" name="Straight Connector 96">
            <a:extLst>
              <a:ext uri="{FF2B5EF4-FFF2-40B4-BE49-F238E27FC236}">
                <a16:creationId xmlns:a16="http://schemas.microsoft.com/office/drawing/2014/main" id="{7D662CEF-CC71-7A58-D8BE-ECA5AC184724}"/>
              </a:ext>
            </a:extLst>
          </p:cNvPr>
          <p:cNvCxnSpPr>
            <a:cxnSpLocks/>
            <a:stCxn id="2" idx="2"/>
            <a:endCxn id="3" idx="0"/>
          </p:cNvCxnSpPr>
          <p:nvPr/>
        </p:nvCxnSpPr>
        <p:spPr>
          <a:xfrm>
            <a:off x="5218324" y="2927229"/>
            <a:ext cx="0" cy="214421"/>
          </a:xfrm>
          <a:prstGeom prst="line">
            <a:avLst/>
          </a:prstGeom>
          <a:ln>
            <a:solidFill>
              <a:srgbClr val="8797A7"/>
            </a:solidFill>
          </a:ln>
        </p:spPr>
        <p:style>
          <a:lnRef idx="2">
            <a:schemeClr val="accent1"/>
          </a:lnRef>
          <a:fillRef idx="0">
            <a:schemeClr val="accent1"/>
          </a:fillRef>
          <a:effectRef idx="1">
            <a:schemeClr val="accent1"/>
          </a:effectRef>
          <a:fontRef idx="minor">
            <a:schemeClr val="tx1"/>
          </a:fontRef>
        </p:style>
      </p:cxnSp>
      <p:sp>
        <p:nvSpPr>
          <p:cNvPr id="112" name="Rounded Rectangle 111">
            <a:extLst>
              <a:ext uri="{FF2B5EF4-FFF2-40B4-BE49-F238E27FC236}">
                <a16:creationId xmlns:a16="http://schemas.microsoft.com/office/drawing/2014/main" id="{9A2FF68F-F39E-4346-60A1-A740CB74CA23}"/>
              </a:ext>
            </a:extLst>
          </p:cNvPr>
          <p:cNvSpPr/>
          <p:nvPr/>
        </p:nvSpPr>
        <p:spPr>
          <a:xfrm>
            <a:off x="8409199" y="2332844"/>
            <a:ext cx="3088772" cy="470969"/>
          </a:xfrm>
          <a:prstGeom prst="roundRect">
            <a:avLst/>
          </a:prstGeom>
          <a:solidFill>
            <a:srgbClr val="8797A7">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100"/>
              </a:spcBef>
              <a:spcAft>
                <a:spcPts val="100"/>
              </a:spcAft>
            </a:pPr>
            <a:r>
              <a:rPr lang="en-US" sz="1200" b="1">
                <a:solidFill>
                  <a:srgbClr val="354F65"/>
                </a:solidFill>
              </a:rPr>
              <a:t>Deputy COO (Transformation Director)</a:t>
            </a:r>
          </a:p>
        </p:txBody>
      </p:sp>
      <p:cxnSp>
        <p:nvCxnSpPr>
          <p:cNvPr id="113" name="Elbow Connector 112">
            <a:extLst>
              <a:ext uri="{FF2B5EF4-FFF2-40B4-BE49-F238E27FC236}">
                <a16:creationId xmlns:a16="http://schemas.microsoft.com/office/drawing/2014/main" id="{442290C3-D0F5-02DB-7BD1-70933265F7FD}"/>
              </a:ext>
            </a:extLst>
          </p:cNvPr>
          <p:cNvCxnSpPr>
            <a:cxnSpLocks/>
          </p:cNvCxnSpPr>
          <p:nvPr/>
        </p:nvCxnSpPr>
        <p:spPr>
          <a:xfrm rot="10800000" flipV="1">
            <a:off x="7238002" y="2564010"/>
            <a:ext cx="1171197" cy="1452117"/>
          </a:xfrm>
          <a:prstGeom prst="bentConnector3">
            <a:avLst>
              <a:gd name="adj1" fmla="val 50000"/>
            </a:avLst>
          </a:prstGeom>
          <a:ln>
            <a:solidFill>
              <a:srgbClr val="8797A7"/>
            </a:solidFill>
          </a:ln>
        </p:spPr>
        <p:style>
          <a:lnRef idx="2">
            <a:schemeClr val="accent1"/>
          </a:lnRef>
          <a:fillRef idx="0">
            <a:schemeClr val="accent1"/>
          </a:fillRef>
          <a:effectRef idx="1">
            <a:schemeClr val="accent1"/>
          </a:effectRef>
          <a:fontRef idx="minor">
            <a:schemeClr val="tx1"/>
          </a:fontRef>
        </p:style>
      </p:cxnSp>
      <p:grpSp>
        <p:nvGrpSpPr>
          <p:cNvPr id="130" name="Group 129">
            <a:extLst>
              <a:ext uri="{FF2B5EF4-FFF2-40B4-BE49-F238E27FC236}">
                <a16:creationId xmlns:a16="http://schemas.microsoft.com/office/drawing/2014/main" id="{B4CE0BE7-A507-15D2-CC41-E1E8E003E032}"/>
              </a:ext>
            </a:extLst>
          </p:cNvPr>
          <p:cNvGrpSpPr/>
          <p:nvPr/>
        </p:nvGrpSpPr>
        <p:grpSpPr>
          <a:xfrm>
            <a:off x="8033165" y="3012656"/>
            <a:ext cx="200667" cy="1271779"/>
            <a:chOff x="8223716" y="3010276"/>
            <a:chExt cx="200667" cy="1271779"/>
          </a:xfrm>
        </p:grpSpPr>
        <p:cxnSp>
          <p:nvCxnSpPr>
            <p:cNvPr id="123" name="Straight Connector 122">
              <a:extLst>
                <a:ext uri="{FF2B5EF4-FFF2-40B4-BE49-F238E27FC236}">
                  <a16:creationId xmlns:a16="http://schemas.microsoft.com/office/drawing/2014/main" id="{D4456054-DB4C-5993-7AEF-38A94FFA06CE}"/>
                </a:ext>
              </a:extLst>
            </p:cNvPr>
            <p:cNvCxnSpPr/>
            <p:nvPr/>
          </p:nvCxnSpPr>
          <p:spPr>
            <a:xfrm flipH="1">
              <a:off x="8223716" y="3010276"/>
              <a:ext cx="200667" cy="0"/>
            </a:xfrm>
            <a:prstGeom prst="line">
              <a:avLst/>
            </a:prstGeom>
            <a:ln>
              <a:solidFill>
                <a:srgbClr val="8797A7"/>
              </a:solidFill>
            </a:ln>
          </p:spPr>
          <p:style>
            <a:lnRef idx="2">
              <a:schemeClr val="accent1"/>
            </a:lnRef>
            <a:fillRef idx="0">
              <a:schemeClr val="accent1"/>
            </a:fillRef>
            <a:effectRef idx="1">
              <a:schemeClr val="accent1"/>
            </a:effectRef>
            <a:fontRef idx="minor">
              <a:schemeClr val="tx1"/>
            </a:fontRef>
          </p:style>
        </p:cxnSp>
        <p:cxnSp>
          <p:nvCxnSpPr>
            <p:cNvPr id="126" name="Straight Connector 125">
              <a:extLst>
                <a:ext uri="{FF2B5EF4-FFF2-40B4-BE49-F238E27FC236}">
                  <a16:creationId xmlns:a16="http://schemas.microsoft.com/office/drawing/2014/main" id="{2A8269C9-2F02-62E9-8A46-CD5D45A23256}"/>
                </a:ext>
              </a:extLst>
            </p:cNvPr>
            <p:cNvCxnSpPr/>
            <p:nvPr/>
          </p:nvCxnSpPr>
          <p:spPr>
            <a:xfrm>
              <a:off x="8223716" y="3010276"/>
              <a:ext cx="0" cy="1271779"/>
            </a:xfrm>
            <a:prstGeom prst="line">
              <a:avLst/>
            </a:prstGeom>
            <a:ln>
              <a:solidFill>
                <a:srgbClr val="8797A7"/>
              </a:solidFill>
            </a:ln>
          </p:spPr>
          <p:style>
            <a:lnRef idx="2">
              <a:schemeClr val="accent1"/>
            </a:lnRef>
            <a:fillRef idx="0">
              <a:schemeClr val="accent1"/>
            </a:fillRef>
            <a:effectRef idx="1">
              <a:schemeClr val="accent1"/>
            </a:effectRef>
            <a:fontRef idx="minor">
              <a:schemeClr val="tx1"/>
            </a:fontRef>
          </p:style>
        </p:cxnSp>
        <p:cxnSp>
          <p:nvCxnSpPr>
            <p:cNvPr id="129" name="Straight Connector 128">
              <a:extLst>
                <a:ext uri="{FF2B5EF4-FFF2-40B4-BE49-F238E27FC236}">
                  <a16:creationId xmlns:a16="http://schemas.microsoft.com/office/drawing/2014/main" id="{FF4D8DF8-F256-C582-169F-CD44B6C95F9C}"/>
                </a:ext>
              </a:extLst>
            </p:cNvPr>
            <p:cNvCxnSpPr/>
            <p:nvPr/>
          </p:nvCxnSpPr>
          <p:spPr>
            <a:xfrm>
              <a:off x="8223716" y="4282055"/>
              <a:ext cx="200667" cy="0"/>
            </a:xfrm>
            <a:prstGeom prst="line">
              <a:avLst/>
            </a:prstGeom>
            <a:ln>
              <a:solidFill>
                <a:srgbClr val="8797A7"/>
              </a:solidFill>
            </a:ln>
          </p:spPr>
          <p:style>
            <a:lnRef idx="2">
              <a:schemeClr val="accent1"/>
            </a:lnRef>
            <a:fillRef idx="0">
              <a:schemeClr val="accent1"/>
            </a:fillRef>
            <a:effectRef idx="1">
              <a:schemeClr val="accent1"/>
            </a:effectRef>
            <a:fontRef idx="minor">
              <a:schemeClr val="tx1"/>
            </a:fontRef>
          </p:style>
        </p:cxnSp>
      </p:grpSp>
      <p:cxnSp>
        <p:nvCxnSpPr>
          <p:cNvPr id="132" name="Straight Connector 131">
            <a:extLst>
              <a:ext uri="{FF2B5EF4-FFF2-40B4-BE49-F238E27FC236}">
                <a16:creationId xmlns:a16="http://schemas.microsoft.com/office/drawing/2014/main" id="{D3E1E4E9-86A1-15A9-DC5B-9FAFCAE572C5}"/>
              </a:ext>
            </a:extLst>
          </p:cNvPr>
          <p:cNvCxnSpPr>
            <a:cxnSpLocks/>
          </p:cNvCxnSpPr>
          <p:nvPr/>
        </p:nvCxnSpPr>
        <p:spPr>
          <a:xfrm flipH="1" flipV="1">
            <a:off x="7823601" y="4013915"/>
            <a:ext cx="204724" cy="4354"/>
          </a:xfrm>
          <a:prstGeom prst="line">
            <a:avLst/>
          </a:prstGeom>
          <a:ln>
            <a:solidFill>
              <a:srgbClr val="8797A7"/>
            </a:solidFill>
          </a:ln>
        </p:spPr>
        <p:style>
          <a:lnRef idx="2">
            <a:schemeClr val="accent1"/>
          </a:lnRef>
          <a:fillRef idx="0">
            <a:schemeClr val="accent1"/>
          </a:fillRef>
          <a:effectRef idx="1">
            <a:schemeClr val="accent1"/>
          </a:effectRef>
          <a:fontRef idx="minor">
            <a:schemeClr val="tx1"/>
          </a:fontRef>
        </p:style>
      </p:cxnSp>
      <p:pic>
        <p:nvPicPr>
          <p:cNvPr id="73" name="Picture 72">
            <a:extLst>
              <a:ext uri="{FF2B5EF4-FFF2-40B4-BE49-F238E27FC236}">
                <a16:creationId xmlns:a16="http://schemas.microsoft.com/office/drawing/2014/main" id="{9B4B0835-0796-3B74-E195-158BD3DDCCB7}"/>
              </a:ext>
            </a:extLst>
          </p:cNvPr>
          <p:cNvPicPr>
            <a:picLocks noChangeAspect="1"/>
          </p:cNvPicPr>
          <p:nvPr/>
        </p:nvPicPr>
        <p:blipFill>
          <a:blip r:embed="rId4"/>
          <a:srcRect/>
          <a:stretch/>
        </p:blipFill>
        <p:spPr>
          <a:xfrm>
            <a:off x="10243335" y="39534"/>
            <a:ext cx="1945629" cy="757890"/>
          </a:xfrm>
          <a:prstGeom prst="rect">
            <a:avLst/>
          </a:prstGeom>
        </p:spPr>
      </p:pic>
      <p:sp>
        <p:nvSpPr>
          <p:cNvPr id="19" name="Rounded Rectangle 19">
            <a:extLst>
              <a:ext uri="{FF2B5EF4-FFF2-40B4-BE49-F238E27FC236}">
                <a16:creationId xmlns:a16="http://schemas.microsoft.com/office/drawing/2014/main" id="{F14D1A0B-A836-3773-C7B0-92EB44754AC7}"/>
              </a:ext>
            </a:extLst>
          </p:cNvPr>
          <p:cNvSpPr>
            <a:spLocks noChangeAspect="1"/>
          </p:cNvSpPr>
          <p:nvPr/>
        </p:nvSpPr>
        <p:spPr>
          <a:xfrm>
            <a:off x="8233185" y="3033766"/>
            <a:ext cx="3859724" cy="1243920"/>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spcBef>
                <a:spcPts val="100"/>
              </a:spcBef>
              <a:spcAft>
                <a:spcPts val="100"/>
              </a:spcAft>
            </a:pPr>
            <a:r>
              <a:rPr lang="en-US" sz="1100" b="1">
                <a:solidFill>
                  <a:srgbClr val="354F65"/>
                </a:solidFill>
              </a:rPr>
              <a:t>Contractor Assurance &amp; Quality Office</a:t>
            </a:r>
            <a:endParaRPr lang="en-US" sz="1100" b="1">
              <a:solidFill>
                <a:srgbClr val="354F65"/>
              </a:solidFill>
              <a:cs typeface="Arial"/>
            </a:endParaRPr>
          </a:p>
          <a:p>
            <a:pPr>
              <a:spcBef>
                <a:spcPts val="100"/>
              </a:spcBef>
              <a:spcAft>
                <a:spcPts val="100"/>
              </a:spcAft>
            </a:pPr>
            <a:r>
              <a:rPr lang="en-US" sz="1100" b="1">
                <a:solidFill>
                  <a:srgbClr val="354F65"/>
                </a:solidFill>
              </a:rPr>
              <a:t>Legal &amp; Ethics, Export Control Office</a:t>
            </a:r>
            <a:endParaRPr lang="en-US" sz="1100" b="1">
              <a:solidFill>
                <a:srgbClr val="354F65"/>
              </a:solidFill>
              <a:cs typeface="Arial"/>
            </a:endParaRPr>
          </a:p>
          <a:p>
            <a:pPr>
              <a:spcBef>
                <a:spcPts val="100"/>
              </a:spcBef>
              <a:spcAft>
                <a:spcPts val="100"/>
              </a:spcAft>
            </a:pPr>
            <a:r>
              <a:rPr lang="en-US" sz="1100" b="1">
                <a:solidFill>
                  <a:srgbClr val="354F65"/>
                </a:solidFill>
              </a:rPr>
              <a:t>Information Technology (Cybersecurity) Office</a:t>
            </a:r>
            <a:endParaRPr lang="en-US" sz="1100" b="1">
              <a:solidFill>
                <a:srgbClr val="354F65"/>
              </a:solidFill>
              <a:cs typeface="Arial"/>
            </a:endParaRPr>
          </a:p>
          <a:p>
            <a:pPr>
              <a:spcBef>
                <a:spcPts val="100"/>
              </a:spcBef>
              <a:spcAft>
                <a:spcPts val="100"/>
              </a:spcAft>
            </a:pPr>
            <a:r>
              <a:rPr lang="en-US" sz="1100" b="1">
                <a:solidFill>
                  <a:srgbClr val="49A0AD"/>
                </a:solidFill>
              </a:rPr>
              <a:t>      Andy Kowalski (Interim Chief Information Officer)</a:t>
            </a:r>
            <a:endParaRPr lang="en-US" sz="1100" b="1">
              <a:solidFill>
                <a:srgbClr val="49A0AD"/>
              </a:solidFill>
              <a:cs typeface="Arial"/>
            </a:endParaRPr>
          </a:p>
          <a:p>
            <a:pPr>
              <a:spcBef>
                <a:spcPts val="100"/>
              </a:spcBef>
              <a:spcAft>
                <a:spcPts val="100"/>
              </a:spcAft>
            </a:pPr>
            <a:r>
              <a:rPr lang="en-US" sz="1100" b="1">
                <a:solidFill>
                  <a:srgbClr val="354F65"/>
                </a:solidFill>
              </a:rPr>
              <a:t>Project Management Office</a:t>
            </a:r>
            <a:endParaRPr lang="en-US" sz="1100" b="1">
              <a:solidFill>
                <a:srgbClr val="354F65"/>
              </a:solidFill>
              <a:cs typeface="Arial"/>
            </a:endParaRPr>
          </a:p>
          <a:p>
            <a:pPr>
              <a:spcBef>
                <a:spcPts val="100"/>
              </a:spcBef>
              <a:spcAft>
                <a:spcPts val="100"/>
              </a:spcAft>
            </a:pPr>
            <a:r>
              <a:rPr lang="en-US" sz="1100" b="1">
                <a:solidFill>
                  <a:srgbClr val="354F65"/>
                </a:solidFill>
              </a:rPr>
              <a:t>Communications &amp; Community Engagement Office</a:t>
            </a:r>
            <a:endParaRPr lang="en-US" sz="1100" b="1">
              <a:solidFill>
                <a:srgbClr val="354F65"/>
              </a:solidFill>
              <a:cs typeface="Arial"/>
            </a:endParaRPr>
          </a:p>
        </p:txBody>
      </p:sp>
      <p:sp>
        <p:nvSpPr>
          <p:cNvPr id="20" name="TextBox 19">
            <a:extLst>
              <a:ext uri="{FF2B5EF4-FFF2-40B4-BE49-F238E27FC236}">
                <a16:creationId xmlns:a16="http://schemas.microsoft.com/office/drawing/2014/main" id="{D8982D9F-A677-AA54-0D56-716B1A159F99}"/>
              </a:ext>
            </a:extLst>
          </p:cNvPr>
          <p:cNvSpPr txBox="1"/>
          <p:nvPr/>
        </p:nvSpPr>
        <p:spPr>
          <a:xfrm>
            <a:off x="122773" y="3617661"/>
            <a:ext cx="2523506"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r>
              <a:rPr lang="en-US" sz="1100" b="1">
                <a:solidFill>
                  <a:srgbClr val="49A0AD"/>
                </a:solidFill>
                <a:latin typeface="Arial"/>
                <a:ea typeface="Segoe UI"/>
                <a:cs typeface="Segoe UI"/>
              </a:rPr>
              <a:t>David Dean</a:t>
            </a:r>
            <a:r>
              <a:rPr lang="en-US" sz="1100">
                <a:solidFill>
                  <a:srgbClr val="49A0AD"/>
                </a:solidFill>
                <a:latin typeface="Arial"/>
                <a:ea typeface="Segoe UI"/>
                <a:cs typeface="Segoe UI"/>
              </a:rPr>
              <a:t>​​</a:t>
            </a:r>
            <a:endParaRPr lang="en-US" sz="1100"/>
          </a:p>
        </p:txBody>
      </p:sp>
      <p:sp>
        <p:nvSpPr>
          <p:cNvPr id="25" name="TextBox 24">
            <a:extLst>
              <a:ext uri="{FF2B5EF4-FFF2-40B4-BE49-F238E27FC236}">
                <a16:creationId xmlns:a16="http://schemas.microsoft.com/office/drawing/2014/main" id="{84227428-90AD-AEBF-9890-FC7EEB5DCFC0}"/>
              </a:ext>
            </a:extLst>
          </p:cNvPr>
          <p:cNvSpPr txBox="1"/>
          <p:nvPr/>
        </p:nvSpPr>
        <p:spPr>
          <a:xfrm>
            <a:off x="834844" y="1527666"/>
            <a:ext cx="2647841" cy="369332"/>
          </a:xfrm>
          <a:prstGeom prst="rect">
            <a:avLst/>
          </a:prstGeom>
          <a:noFill/>
        </p:spPr>
        <p:txBody>
          <a:bodyPr wrap="square">
            <a:spAutoFit/>
          </a:bodyPr>
          <a:lstStyle/>
          <a:p>
            <a:r>
              <a:rPr lang="en-US" sz="1800" b="1">
                <a:solidFill>
                  <a:srgbClr val="354F65"/>
                </a:solidFill>
              </a:rPr>
              <a:t>June 1, 2026</a:t>
            </a:r>
            <a:endParaRPr lang="en-US">
              <a:solidFill>
                <a:srgbClr val="354F65"/>
              </a:solidFill>
            </a:endParaRPr>
          </a:p>
        </p:txBody>
      </p:sp>
    </p:spTree>
    <p:extLst>
      <p:ext uri="{BB962C8B-B14F-4D97-AF65-F5344CB8AC3E}">
        <p14:creationId xmlns:p14="http://schemas.microsoft.com/office/powerpoint/2010/main" val="38648525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38000">
              <a:schemeClr val="bg1"/>
            </a:gs>
            <a:gs pos="100000">
              <a:srgbClr val="BEE6E6">
                <a:lumMod val="59000"/>
              </a:srgbClr>
            </a:gs>
            <a:gs pos="87000">
              <a:srgbClr val="BEE6E6">
                <a:lumMod val="59000"/>
              </a:srgbClr>
            </a:gs>
          </a:gsLst>
          <a:lin ang="13500000" scaled="1"/>
        </a:gra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E423EF6-E674-E79B-96E5-24E0D9727E64}"/>
              </a:ext>
            </a:extLst>
          </p:cNvPr>
          <p:cNvPicPr>
            <a:picLocks noChangeAspect="1"/>
          </p:cNvPicPr>
          <p:nvPr/>
        </p:nvPicPr>
        <p:blipFill>
          <a:blip r:embed="rId3"/>
          <a:srcRect/>
          <a:stretch/>
        </p:blipFill>
        <p:spPr>
          <a:xfrm>
            <a:off x="1216467" y="1001571"/>
            <a:ext cx="10848435" cy="6104956"/>
          </a:xfrm>
          <a:prstGeom prst="rect">
            <a:avLst/>
          </a:prstGeom>
        </p:spPr>
      </p:pic>
      <p:sp>
        <p:nvSpPr>
          <p:cNvPr id="17" name="Title 1">
            <a:extLst>
              <a:ext uri="{FF2B5EF4-FFF2-40B4-BE49-F238E27FC236}">
                <a16:creationId xmlns:a16="http://schemas.microsoft.com/office/drawing/2014/main" id="{928508AE-E2B9-460D-95F3-5ABE883DC04E}"/>
              </a:ext>
            </a:extLst>
          </p:cNvPr>
          <p:cNvSpPr txBox="1">
            <a:spLocks/>
          </p:cNvSpPr>
          <p:nvPr/>
        </p:nvSpPr>
        <p:spPr>
          <a:xfrm>
            <a:off x="428462" y="1001571"/>
            <a:ext cx="11636440" cy="420721"/>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300" b="1">
                <a:solidFill>
                  <a:schemeClr val="accent1"/>
                </a:solidFill>
                <a:latin typeface="Arial"/>
                <a:cs typeface="Arial"/>
              </a:rPr>
              <a:t>Developing a predictive theoretical framework from quarks to complex nuclei</a:t>
            </a:r>
          </a:p>
        </p:txBody>
      </p:sp>
      <p:pic>
        <p:nvPicPr>
          <p:cNvPr id="4" name="Picture 3">
            <a:extLst>
              <a:ext uri="{FF2B5EF4-FFF2-40B4-BE49-F238E27FC236}">
                <a16:creationId xmlns:a16="http://schemas.microsoft.com/office/drawing/2014/main" id="{1808AB67-B1A4-3E5A-50B2-A5F7D108ED9D}"/>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0445454" y="0"/>
            <a:ext cx="1746546" cy="680341"/>
          </a:xfrm>
          <a:prstGeom prst="rect">
            <a:avLst/>
          </a:prstGeom>
        </p:spPr>
      </p:pic>
      <p:sp>
        <p:nvSpPr>
          <p:cNvPr id="3" name="Title 1">
            <a:extLst>
              <a:ext uri="{FF2B5EF4-FFF2-40B4-BE49-F238E27FC236}">
                <a16:creationId xmlns:a16="http://schemas.microsoft.com/office/drawing/2014/main" id="{BDE9A428-871D-D77C-87EA-7DDFC47C26F7}"/>
              </a:ext>
            </a:extLst>
          </p:cNvPr>
          <p:cNvSpPr txBox="1">
            <a:spLocks/>
          </p:cNvSpPr>
          <p:nvPr/>
        </p:nvSpPr>
        <p:spPr>
          <a:xfrm>
            <a:off x="424911" y="210585"/>
            <a:ext cx="11105601" cy="89038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a:solidFill>
                  <a:schemeClr val="bg1"/>
                </a:solidFill>
                <a:latin typeface="Arial"/>
                <a:cs typeface="Arial"/>
              </a:rPr>
              <a:t>Exploring the Nature of Matter</a:t>
            </a:r>
            <a:endParaRPr lang="en-US" sz="3600">
              <a:solidFill>
                <a:schemeClr val="bg1"/>
              </a:solidFill>
            </a:endParaRPr>
          </a:p>
        </p:txBody>
      </p:sp>
      <p:pic>
        <p:nvPicPr>
          <p:cNvPr id="10" name="Picture 9">
            <a:extLst>
              <a:ext uri="{FF2B5EF4-FFF2-40B4-BE49-F238E27FC236}">
                <a16:creationId xmlns:a16="http://schemas.microsoft.com/office/drawing/2014/main" id="{923725E2-8FFC-4A81-887B-4BB2658D7FCB}"/>
              </a:ext>
            </a:extLst>
          </p:cNvPr>
          <p:cNvPicPr>
            <a:picLocks noChangeAspect="1"/>
          </p:cNvPicPr>
          <p:nvPr/>
        </p:nvPicPr>
        <p:blipFill>
          <a:blip r:embed="rId5"/>
          <a:stretch>
            <a:fillRect/>
          </a:stretch>
        </p:blipFill>
        <p:spPr>
          <a:xfrm>
            <a:off x="4779590" y="3008803"/>
            <a:ext cx="3722188" cy="1045246"/>
          </a:xfrm>
          <a:prstGeom prst="rect">
            <a:avLst/>
          </a:prstGeom>
        </p:spPr>
      </p:pic>
      <p:pic>
        <p:nvPicPr>
          <p:cNvPr id="5" name="Picture 4">
            <a:extLst>
              <a:ext uri="{FF2B5EF4-FFF2-40B4-BE49-F238E27FC236}">
                <a16:creationId xmlns:a16="http://schemas.microsoft.com/office/drawing/2014/main" id="{FC02C0EE-0149-0BAC-7BC1-EF604047A465}"/>
              </a:ext>
            </a:extLst>
          </p:cNvPr>
          <p:cNvPicPr>
            <a:picLocks noChangeAspect="1"/>
          </p:cNvPicPr>
          <p:nvPr/>
        </p:nvPicPr>
        <p:blipFill>
          <a:blip r:embed="rId6"/>
          <a:stretch>
            <a:fillRect/>
          </a:stretch>
        </p:blipFill>
        <p:spPr>
          <a:xfrm>
            <a:off x="8598318" y="4214191"/>
            <a:ext cx="1005001" cy="597839"/>
          </a:xfrm>
          <a:prstGeom prst="rect">
            <a:avLst/>
          </a:prstGeom>
        </p:spPr>
      </p:pic>
      <p:sp>
        <p:nvSpPr>
          <p:cNvPr id="6" name="TextBox 5">
            <a:extLst>
              <a:ext uri="{FF2B5EF4-FFF2-40B4-BE49-F238E27FC236}">
                <a16:creationId xmlns:a16="http://schemas.microsoft.com/office/drawing/2014/main" id="{7821B191-8B19-29AD-AC3E-3A9C3356E683}"/>
              </a:ext>
            </a:extLst>
          </p:cNvPr>
          <p:cNvSpPr txBox="1"/>
          <p:nvPr/>
        </p:nvSpPr>
        <p:spPr>
          <a:xfrm>
            <a:off x="8442208" y="3906414"/>
            <a:ext cx="1317220" cy="307777"/>
          </a:xfrm>
          <a:prstGeom prst="rect">
            <a:avLst/>
          </a:prstGeom>
          <a:noFill/>
        </p:spPr>
        <p:txBody>
          <a:bodyPr wrap="none" rtlCol="0">
            <a:spAutoFit/>
          </a:bodyPr>
          <a:lstStyle/>
          <a:p>
            <a:r>
              <a:rPr lang="en-US" sz="1400" b="1"/>
              <a:t>Neutron Stars</a:t>
            </a:r>
          </a:p>
        </p:txBody>
      </p:sp>
    </p:spTree>
    <p:extLst>
      <p:ext uri="{BB962C8B-B14F-4D97-AF65-F5344CB8AC3E}">
        <p14:creationId xmlns:p14="http://schemas.microsoft.com/office/powerpoint/2010/main" val="8533055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D4AE21E5-85E9-B8F5-2DA1-999EEE05B6CE}"/>
            </a:ext>
          </a:extLst>
        </p:cNvPr>
        <p:cNvGrpSpPr/>
        <p:nvPr/>
      </p:nvGrpSpPr>
      <p:grpSpPr>
        <a:xfrm>
          <a:off x="0" y="0"/>
          <a:ext cx="0" cy="0"/>
          <a:chOff x="0" y="0"/>
          <a:chExt cx="0" cy="0"/>
        </a:xfrm>
      </p:grpSpPr>
      <p:pic>
        <p:nvPicPr>
          <p:cNvPr id="17" name="Picture 16">
            <a:extLst>
              <a:ext uri="{FF2B5EF4-FFF2-40B4-BE49-F238E27FC236}">
                <a16:creationId xmlns:a16="http://schemas.microsoft.com/office/drawing/2014/main" id="{DA741995-7A7F-2A46-C173-E3665F91A305}"/>
              </a:ext>
            </a:extLst>
          </p:cNvPr>
          <p:cNvPicPr>
            <a:picLocks noChangeAspect="1"/>
          </p:cNvPicPr>
          <p:nvPr/>
        </p:nvPicPr>
        <p:blipFill>
          <a:blip r:embed="rId4"/>
          <a:stretch>
            <a:fillRect/>
          </a:stretch>
        </p:blipFill>
        <p:spPr>
          <a:xfrm>
            <a:off x="6831897" y="1381862"/>
            <a:ext cx="5404077" cy="4292608"/>
          </a:xfrm>
          <a:prstGeom prst="rect">
            <a:avLst/>
          </a:prstGeom>
        </p:spPr>
      </p:pic>
      <p:sp>
        <p:nvSpPr>
          <p:cNvPr id="3" name="TextBox 2">
            <a:extLst>
              <a:ext uri="{FF2B5EF4-FFF2-40B4-BE49-F238E27FC236}">
                <a16:creationId xmlns:a16="http://schemas.microsoft.com/office/drawing/2014/main" id="{D8181C36-8721-9CEB-B8D4-7E304BFD922C}"/>
              </a:ext>
            </a:extLst>
          </p:cNvPr>
          <p:cNvSpPr txBox="1"/>
          <p:nvPr/>
        </p:nvSpPr>
        <p:spPr>
          <a:xfrm>
            <a:off x="248199" y="1340519"/>
            <a:ext cx="6496288" cy="882690"/>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2A4F66"/>
                </a:solidFill>
                <a:effectLst/>
                <a:uLnTx/>
                <a:uFillTx/>
                <a:latin typeface="Arial" panose="020B0604020202020204" pitchFamily="34" charset="0"/>
                <a:ea typeface="+mn-ea"/>
                <a:cs typeface="Arial" panose="020B0604020202020204" pitchFamily="34" charset="0"/>
              </a:rPr>
              <a:t>The </a:t>
            </a:r>
            <a:r>
              <a:rPr kumimoji="0" lang="en-US" sz="1800" b="1" i="0" u="none" strike="noStrike" kern="1200" cap="none" spc="0" normalizeH="0" baseline="0" noProof="0">
                <a:ln>
                  <a:noFill/>
                </a:ln>
                <a:solidFill>
                  <a:srgbClr val="AE2D31"/>
                </a:solidFill>
                <a:effectLst/>
                <a:uLnTx/>
                <a:uFillTx/>
                <a:latin typeface="Arial" panose="020B0604020202020204" pitchFamily="34" charset="0"/>
                <a:ea typeface="+mn-ea"/>
                <a:cs typeface="Arial" panose="020B0604020202020204" pitchFamily="34" charset="0"/>
              </a:rPr>
              <a:t>Continuous Electron Beam Accelerator Facility </a:t>
            </a:r>
            <a:r>
              <a:rPr kumimoji="0" lang="en-US" sz="1800" b="1" i="0" u="none" strike="noStrike" kern="1200" cap="none" spc="0" normalizeH="0" baseline="0" noProof="0">
                <a:ln>
                  <a:noFill/>
                </a:ln>
                <a:solidFill>
                  <a:srgbClr val="2A4F66"/>
                </a:solidFill>
                <a:effectLst/>
                <a:uLnTx/>
                <a:uFillTx/>
                <a:latin typeface="Arial" panose="020B0604020202020204" pitchFamily="34" charset="0"/>
                <a:ea typeface="+mn-ea"/>
                <a:cs typeface="Arial" panose="020B0604020202020204" pitchFamily="34" charset="0"/>
              </a:rPr>
              <a:t>is the highest throughput research accelerator in the world.</a:t>
            </a:r>
          </a:p>
        </p:txBody>
      </p:sp>
      <p:grpSp>
        <p:nvGrpSpPr>
          <p:cNvPr id="24" name="Group 23">
            <a:extLst>
              <a:ext uri="{FF2B5EF4-FFF2-40B4-BE49-F238E27FC236}">
                <a16:creationId xmlns:a16="http://schemas.microsoft.com/office/drawing/2014/main" id="{05835B9C-E441-8E63-3FC0-53A55BE31C90}"/>
              </a:ext>
            </a:extLst>
          </p:cNvPr>
          <p:cNvGrpSpPr/>
          <p:nvPr/>
        </p:nvGrpSpPr>
        <p:grpSpPr>
          <a:xfrm>
            <a:off x="7028923" y="4632706"/>
            <a:ext cx="5157624" cy="1042827"/>
            <a:chOff x="6537362" y="4527426"/>
            <a:chExt cx="5479305" cy="1042827"/>
          </a:xfrm>
        </p:grpSpPr>
        <p:sp>
          <p:nvSpPr>
            <p:cNvPr id="4" name="TextBox 3">
              <a:extLst>
                <a:ext uri="{FF2B5EF4-FFF2-40B4-BE49-F238E27FC236}">
                  <a16:creationId xmlns:a16="http://schemas.microsoft.com/office/drawing/2014/main" id="{10DD53E4-6570-1C19-5150-2289996A56F9}"/>
                </a:ext>
              </a:extLst>
            </p:cNvPr>
            <p:cNvSpPr txBox="1"/>
            <p:nvPr/>
          </p:nvSpPr>
          <p:spPr>
            <a:xfrm>
              <a:off x="7343927" y="4527426"/>
              <a:ext cx="4672740" cy="1042827"/>
            </a:xfrm>
            <a:prstGeom prst="rect">
              <a:avLst/>
            </a:prstGeom>
            <a:noFill/>
          </p:spPr>
          <p:txBody>
            <a:bodyPr wrap="square" lIns="91440" tIns="45720" rIns="91440" bIns="45720"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2A4F66"/>
                  </a:solidFill>
                  <a:effectLst/>
                  <a:uLnTx/>
                  <a:uFillTx/>
                  <a:latin typeface="Arial"/>
                  <a:ea typeface="+mn-ea"/>
                  <a:cs typeface="Arial"/>
                </a:rPr>
                <a:t>12 GeV electron beams at up 10</a:t>
              </a:r>
              <a:r>
                <a:rPr kumimoji="0" lang="en-US" sz="1400" b="1" i="0" u="none" strike="noStrike" kern="1200" cap="none" spc="0" normalizeH="0" baseline="30000" noProof="0">
                  <a:ln>
                    <a:noFill/>
                  </a:ln>
                  <a:solidFill>
                    <a:srgbClr val="2A4F66"/>
                  </a:solidFill>
                  <a:effectLst/>
                  <a:uLnTx/>
                  <a:uFillTx/>
                  <a:latin typeface="Arial"/>
                  <a:ea typeface="+mn-ea"/>
                  <a:cs typeface="Arial"/>
                </a:rPr>
                <a:t>39</a:t>
              </a:r>
              <a:r>
                <a:rPr kumimoji="0" lang="en-US" sz="1400" b="1" i="0" u="none" strike="noStrike" kern="1200" cap="none" spc="0" normalizeH="0" baseline="0" noProof="0">
                  <a:ln>
                    <a:noFill/>
                  </a:ln>
                  <a:solidFill>
                    <a:srgbClr val="2A4F66"/>
                  </a:solidFill>
                  <a:effectLst/>
                  <a:uLnTx/>
                  <a:uFillTx/>
                  <a:latin typeface="Arial"/>
                  <a:ea typeface="+mn-ea"/>
                  <a:cs typeface="Arial"/>
                </a:rPr>
                <a:t> electrons/second/cm</a:t>
              </a:r>
              <a:r>
                <a:rPr kumimoji="0" lang="en-US" sz="1400" b="1" i="0" u="none" strike="noStrike" kern="1200" cap="none" spc="0" normalizeH="0" baseline="30000" noProof="0">
                  <a:ln>
                    <a:noFill/>
                  </a:ln>
                  <a:solidFill>
                    <a:srgbClr val="2A4F66"/>
                  </a:solidFill>
                  <a:effectLst/>
                  <a:uLnTx/>
                  <a:uFillTx/>
                  <a:latin typeface="Arial"/>
                  <a:ea typeface="+mn-ea"/>
                  <a:cs typeface="Arial"/>
                </a:rPr>
                <a:t>2</a:t>
              </a:r>
              <a:r>
                <a:rPr kumimoji="0" lang="en-US" sz="1400" b="1" i="0" u="none" strike="noStrike" kern="1200" cap="none" spc="0" normalizeH="0" baseline="0" noProof="0">
                  <a:ln>
                    <a:noFill/>
                  </a:ln>
                  <a:solidFill>
                    <a:srgbClr val="2A4F66"/>
                  </a:solidFill>
                  <a:effectLst/>
                  <a:uLnTx/>
                  <a:uFillTx/>
                  <a:latin typeface="Arial"/>
                  <a:ea typeface="+mn-ea"/>
                  <a:cs typeface="Arial"/>
                </a:rPr>
                <a:t>, making it the highest luminosity electron accelerator in the world. </a:t>
              </a:r>
              <a:br>
                <a:rPr kumimoji="0" lang="en-US" sz="1400" b="1" i="0" u="none" strike="noStrike" kern="1200" cap="none" spc="0" normalizeH="0" baseline="0" noProof="0">
                  <a:ln>
                    <a:noFill/>
                  </a:ln>
                  <a:solidFill>
                    <a:srgbClr val="2A4F66"/>
                  </a:solidFill>
                  <a:effectLst/>
                  <a:uLnTx/>
                  <a:uFillTx/>
                  <a:latin typeface="Arial"/>
                  <a:ea typeface="+mn-ea"/>
                  <a:cs typeface="Arial"/>
                </a:rPr>
              </a:br>
              <a:r>
                <a:rPr kumimoji="0" lang="en-US" sz="1400" b="1" i="0" u="none" strike="noStrike" kern="1200" cap="none" spc="0" normalizeH="0" baseline="0" noProof="0">
                  <a:ln>
                    <a:noFill/>
                  </a:ln>
                  <a:solidFill>
                    <a:srgbClr val="2A4F66"/>
                  </a:solidFill>
                  <a:effectLst/>
                  <a:uLnTx/>
                  <a:uFillTx/>
                  <a:latin typeface="Arial"/>
                  <a:ea typeface="+mn-ea"/>
                  <a:cs typeface="Arial"/>
                </a:rPr>
                <a:t>We use polarized beams and targets. </a:t>
              </a:r>
            </a:p>
          </p:txBody>
        </p:sp>
        <p:pic>
          <p:nvPicPr>
            <p:cNvPr id="8" name="Picture 7">
              <a:extLst>
                <a:ext uri="{FF2B5EF4-FFF2-40B4-BE49-F238E27FC236}">
                  <a16:creationId xmlns:a16="http://schemas.microsoft.com/office/drawing/2014/main" id="{FFE6ACF2-4E3E-4242-7E29-10AE1F07971F}"/>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6537362" y="4665682"/>
              <a:ext cx="762000" cy="738553"/>
            </a:xfrm>
            <a:prstGeom prst="rect">
              <a:avLst/>
            </a:prstGeom>
          </p:spPr>
        </p:pic>
      </p:grpSp>
      <p:grpSp>
        <p:nvGrpSpPr>
          <p:cNvPr id="25" name="Group 24">
            <a:extLst>
              <a:ext uri="{FF2B5EF4-FFF2-40B4-BE49-F238E27FC236}">
                <a16:creationId xmlns:a16="http://schemas.microsoft.com/office/drawing/2014/main" id="{CFB6BDA9-5E21-855C-4EE2-9164AE398C31}"/>
              </a:ext>
            </a:extLst>
          </p:cNvPr>
          <p:cNvGrpSpPr/>
          <p:nvPr/>
        </p:nvGrpSpPr>
        <p:grpSpPr>
          <a:xfrm>
            <a:off x="7008591" y="3754713"/>
            <a:ext cx="5177956" cy="747940"/>
            <a:chOff x="6537361" y="3529810"/>
            <a:chExt cx="5475403" cy="747940"/>
          </a:xfrm>
        </p:grpSpPr>
        <p:sp>
          <p:nvSpPr>
            <p:cNvPr id="5" name="TextBox 4">
              <a:extLst>
                <a:ext uri="{FF2B5EF4-FFF2-40B4-BE49-F238E27FC236}">
                  <a16:creationId xmlns:a16="http://schemas.microsoft.com/office/drawing/2014/main" id="{78D94C46-2AEE-8BA1-CFA3-9AB96B1A256B}"/>
                </a:ext>
              </a:extLst>
            </p:cNvPr>
            <p:cNvSpPr txBox="1"/>
            <p:nvPr/>
          </p:nvSpPr>
          <p:spPr>
            <a:xfrm>
              <a:off x="7390827" y="3529810"/>
              <a:ext cx="4621937" cy="584775"/>
            </a:xfrm>
            <a:prstGeom prst="rect">
              <a:avLst/>
            </a:prstGeom>
            <a:noFill/>
          </p:spPr>
          <p:txBody>
            <a:bodyPr wrap="square" lIns="91440" tIns="45720" rIns="91440" bIns="45720"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2A4F66"/>
                  </a:solidFill>
                  <a:effectLst/>
                  <a:uLnTx/>
                  <a:uFillTx/>
                  <a:latin typeface="Arial"/>
                  <a:ea typeface="+mn-ea"/>
                  <a:cs typeface="Arial"/>
                </a:rPr>
                <a:t>Largest pair of 2 Kelvin cryogenics refrigerators in the world, unique capabilities for the DOE complex.</a:t>
              </a:r>
            </a:p>
          </p:txBody>
        </p:sp>
        <p:pic>
          <p:nvPicPr>
            <p:cNvPr id="11" name="Picture 10">
              <a:extLst>
                <a:ext uri="{FF2B5EF4-FFF2-40B4-BE49-F238E27FC236}">
                  <a16:creationId xmlns:a16="http://schemas.microsoft.com/office/drawing/2014/main" id="{6079CA02-5CA6-2E48-76FF-223E9EA1739E}"/>
                </a:ext>
              </a:extLst>
            </p:cNvPr>
            <p:cNvPicPr>
              <a:picLocks noChangeAspect="1"/>
            </p:cNvPicPr>
            <p:nvPr/>
          </p:nvPicPr>
          <p:blipFill>
            <a:blip r:embed="rId6"/>
            <a:srcRect/>
            <a:stretch/>
          </p:blipFill>
          <p:spPr>
            <a:xfrm>
              <a:off x="6537361" y="3529810"/>
              <a:ext cx="762000" cy="747940"/>
            </a:xfrm>
            <a:prstGeom prst="rect">
              <a:avLst/>
            </a:prstGeom>
          </p:spPr>
        </p:pic>
      </p:grpSp>
      <p:grpSp>
        <p:nvGrpSpPr>
          <p:cNvPr id="27" name="Group 26">
            <a:extLst>
              <a:ext uri="{FF2B5EF4-FFF2-40B4-BE49-F238E27FC236}">
                <a16:creationId xmlns:a16="http://schemas.microsoft.com/office/drawing/2014/main" id="{E562BA3A-7DE9-7074-56E7-334D50E1F9BE}"/>
              </a:ext>
            </a:extLst>
          </p:cNvPr>
          <p:cNvGrpSpPr/>
          <p:nvPr/>
        </p:nvGrpSpPr>
        <p:grpSpPr>
          <a:xfrm>
            <a:off x="6955938" y="1496997"/>
            <a:ext cx="5276442" cy="1205995"/>
            <a:chOff x="6524650" y="1518984"/>
            <a:chExt cx="5466810" cy="1205995"/>
          </a:xfrm>
        </p:grpSpPr>
        <p:sp>
          <p:nvSpPr>
            <p:cNvPr id="18" name="TextBox 17">
              <a:extLst>
                <a:ext uri="{FF2B5EF4-FFF2-40B4-BE49-F238E27FC236}">
                  <a16:creationId xmlns:a16="http://schemas.microsoft.com/office/drawing/2014/main" id="{BB0C766F-CE1F-5E70-5199-C9A77736B2F9}"/>
                </a:ext>
              </a:extLst>
            </p:cNvPr>
            <p:cNvSpPr txBox="1"/>
            <p:nvPr/>
          </p:nvSpPr>
          <p:spPr>
            <a:xfrm>
              <a:off x="7429820" y="1518984"/>
              <a:ext cx="4561640" cy="1205995"/>
            </a:xfrm>
            <a:prstGeom prst="rect">
              <a:avLst/>
            </a:prstGeom>
            <a:noFill/>
          </p:spPr>
          <p:txBody>
            <a:bodyPr wrap="square" lIns="91440" tIns="45720" rIns="91440" bIns="45720"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2A4F66"/>
                  </a:solidFill>
                  <a:effectLst/>
                  <a:uLnTx/>
                  <a:uFillTx/>
                  <a:latin typeface="Arial"/>
                  <a:ea typeface="+mn-ea"/>
                  <a:cs typeface="Arial"/>
                </a:rPr>
                <a:t>The Continuous Electron Beam Accelerator Facility (CEBAF) superconducting machine, is unique in the world – the only high-energy accelerator for nuclear physics for the next several years (RHIC, CERN LS3, 2026-30).</a:t>
              </a:r>
            </a:p>
          </p:txBody>
        </p:sp>
        <p:pic>
          <p:nvPicPr>
            <p:cNvPr id="19" name="Picture 18">
              <a:extLst>
                <a:ext uri="{FF2B5EF4-FFF2-40B4-BE49-F238E27FC236}">
                  <a16:creationId xmlns:a16="http://schemas.microsoft.com/office/drawing/2014/main" id="{D98C7200-AE0E-0F4F-20DA-2208203E9BA0}"/>
                </a:ext>
              </a:extLst>
            </p:cNvPr>
            <p:cNvPicPr>
              <a:picLocks noChangeAspect="1"/>
            </p:cNvPicPr>
            <p:nvPr/>
          </p:nvPicPr>
          <p:blipFill>
            <a:blip r:embed="rId7"/>
            <a:srcRect/>
            <a:stretch/>
          </p:blipFill>
          <p:spPr>
            <a:xfrm>
              <a:off x="6524650" y="1591387"/>
              <a:ext cx="762000" cy="747940"/>
            </a:xfrm>
            <a:prstGeom prst="rect">
              <a:avLst/>
            </a:prstGeom>
          </p:spPr>
        </p:pic>
      </p:grpSp>
      <p:grpSp>
        <p:nvGrpSpPr>
          <p:cNvPr id="26" name="Group 25">
            <a:extLst>
              <a:ext uri="{FF2B5EF4-FFF2-40B4-BE49-F238E27FC236}">
                <a16:creationId xmlns:a16="http://schemas.microsoft.com/office/drawing/2014/main" id="{2D5E40FB-8F3E-564F-423B-8DC6FE42F339}"/>
              </a:ext>
            </a:extLst>
          </p:cNvPr>
          <p:cNvGrpSpPr/>
          <p:nvPr/>
        </p:nvGrpSpPr>
        <p:grpSpPr>
          <a:xfrm>
            <a:off x="7008591" y="2773685"/>
            <a:ext cx="5061227" cy="747940"/>
            <a:chOff x="6537361" y="2578399"/>
            <a:chExt cx="5351969" cy="747940"/>
          </a:xfrm>
        </p:grpSpPr>
        <p:sp>
          <p:nvSpPr>
            <p:cNvPr id="20" name="TextBox 19">
              <a:extLst>
                <a:ext uri="{FF2B5EF4-FFF2-40B4-BE49-F238E27FC236}">
                  <a16:creationId xmlns:a16="http://schemas.microsoft.com/office/drawing/2014/main" id="{BC3804F2-E3D2-4855-A977-712E85E11870}"/>
                </a:ext>
              </a:extLst>
            </p:cNvPr>
            <p:cNvSpPr txBox="1"/>
            <p:nvPr/>
          </p:nvSpPr>
          <p:spPr>
            <a:xfrm>
              <a:off x="7373941" y="2617046"/>
              <a:ext cx="4515389" cy="572215"/>
            </a:xfrm>
            <a:prstGeom prst="rect">
              <a:avLst/>
            </a:prstGeom>
            <a:noFill/>
          </p:spPr>
          <p:txBody>
            <a:bodyPr wrap="square" lIns="91440" tIns="45720" rIns="91440" bIns="45720"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2A4F66"/>
                  </a:solidFill>
                  <a:effectLst/>
                  <a:uLnTx/>
                  <a:uFillTx/>
                  <a:latin typeface="Arial"/>
                  <a:ea typeface="+mn-ea"/>
                  <a:cs typeface="Arial"/>
                </a:rPr>
                <a:t>Half-million accelerator control points</a:t>
              </a:r>
              <a:br>
                <a:rPr kumimoji="0" lang="en-US" sz="1400" b="1" i="0" u="none" strike="noStrike" kern="1200" cap="none" spc="0" normalizeH="0" baseline="0" noProof="0">
                  <a:ln>
                    <a:noFill/>
                  </a:ln>
                  <a:solidFill>
                    <a:srgbClr val="2A4F66"/>
                  </a:solidFill>
                  <a:effectLst/>
                  <a:uLnTx/>
                  <a:uFillTx/>
                  <a:latin typeface="Arial"/>
                  <a:ea typeface="+mn-ea"/>
                  <a:cs typeface="Arial"/>
                </a:rPr>
              </a:br>
              <a:r>
                <a:rPr kumimoji="0" lang="en-US" sz="1400" b="1" i="0" u="none" strike="noStrike" kern="1200" cap="none" spc="0" normalizeH="0" baseline="0" noProof="0">
                  <a:ln>
                    <a:noFill/>
                  </a:ln>
                  <a:solidFill>
                    <a:srgbClr val="2A4F66"/>
                  </a:solidFill>
                  <a:effectLst/>
                  <a:uLnTx/>
                  <a:uFillTx/>
                  <a:latin typeface="Arial"/>
                  <a:ea typeface="+mn-ea"/>
                  <a:cs typeface="Arial"/>
                </a:rPr>
                <a:t>monitored by AI, improving operation &amp; reliability (86.7% in 2025).</a:t>
              </a:r>
              <a:endParaRPr kumimoji="0" lang="en-US" sz="1800" b="0" i="0" u="none" strike="noStrike" kern="1200" cap="none" spc="0" normalizeH="0" baseline="0" noProof="0">
                <a:ln>
                  <a:noFill/>
                </a:ln>
                <a:solidFill>
                  <a:srgbClr val="2A4F66"/>
                </a:solidFill>
                <a:effectLst/>
                <a:uLnTx/>
                <a:uFillTx/>
                <a:latin typeface="Aptos" panose="02110004020202020204"/>
                <a:ea typeface="+mn-ea"/>
                <a:cs typeface="+mn-cs"/>
              </a:endParaRPr>
            </a:p>
          </p:txBody>
        </p:sp>
        <p:pic>
          <p:nvPicPr>
            <p:cNvPr id="21" name="Picture 20">
              <a:extLst>
                <a:ext uri="{FF2B5EF4-FFF2-40B4-BE49-F238E27FC236}">
                  <a16:creationId xmlns:a16="http://schemas.microsoft.com/office/drawing/2014/main" id="{988BF215-9609-8CED-43F8-FFB5D2840F59}"/>
                </a:ext>
              </a:extLst>
            </p:cNvPr>
            <p:cNvPicPr>
              <a:picLocks noChangeAspect="1"/>
            </p:cNvPicPr>
            <p:nvPr/>
          </p:nvPicPr>
          <p:blipFill>
            <a:blip r:embed="rId8"/>
            <a:srcRect/>
            <a:stretch/>
          </p:blipFill>
          <p:spPr>
            <a:xfrm>
              <a:off x="6537361" y="2578399"/>
              <a:ext cx="762000" cy="747940"/>
            </a:xfrm>
            <a:prstGeom prst="rect">
              <a:avLst/>
            </a:prstGeom>
          </p:spPr>
        </p:pic>
      </p:grpSp>
      <p:sp>
        <p:nvSpPr>
          <p:cNvPr id="12" name="Title 1">
            <a:extLst>
              <a:ext uri="{FF2B5EF4-FFF2-40B4-BE49-F238E27FC236}">
                <a16:creationId xmlns:a16="http://schemas.microsoft.com/office/drawing/2014/main" id="{50971B8D-92CD-5BE1-2E2F-75413EFE757F}"/>
              </a:ext>
            </a:extLst>
          </p:cNvPr>
          <p:cNvSpPr txBox="1">
            <a:spLocks/>
          </p:cNvSpPr>
          <p:nvPr/>
        </p:nvSpPr>
        <p:spPr>
          <a:xfrm>
            <a:off x="248199" y="370988"/>
            <a:ext cx="11105601" cy="89038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a:ln>
                  <a:noFill/>
                </a:ln>
                <a:solidFill>
                  <a:srgbClr val="264F67"/>
                </a:solidFill>
                <a:effectLst/>
                <a:uLnTx/>
                <a:uFillTx/>
                <a:latin typeface="Arial" panose="020B0604020202020204" pitchFamily="34" charset="0"/>
                <a:ea typeface="+mj-ea"/>
                <a:cs typeface="Arial" panose="020B0604020202020204" pitchFamily="34" charset="0"/>
              </a:rPr>
              <a:t>Our Discovery Machine: </a:t>
            </a:r>
            <a:endParaRPr kumimoji="0" lang="en-US" sz="3200" b="0" i="0" u="none" strike="noStrike" kern="1200" cap="none" spc="0" normalizeH="0" baseline="0" noProof="0">
              <a:ln>
                <a:noFill/>
              </a:ln>
              <a:solidFill>
                <a:srgbClr val="264F67"/>
              </a:solidFill>
              <a:effectLst/>
              <a:uLnTx/>
              <a:uFillTx/>
              <a:latin typeface="Arial" panose="020B0604020202020204" pitchFamily="34" charset="0"/>
              <a:ea typeface="+mj-ea"/>
              <a:cs typeface="Arial" panose="020B0604020202020204" pitchFamily="34" charset="0"/>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a:ln>
                  <a:noFill/>
                </a:ln>
                <a:solidFill>
                  <a:srgbClr val="264F67"/>
                </a:solidFill>
                <a:effectLst/>
                <a:uLnTx/>
                <a:uFillTx/>
                <a:latin typeface="Arial" panose="020B0604020202020204" pitchFamily="34" charset="0"/>
                <a:ea typeface="+mj-ea"/>
                <a:cs typeface="Arial" panose="020B0604020202020204" pitchFamily="34" charset="0"/>
              </a:rPr>
              <a:t>Advancing Nuclear Physics Research for the Nation</a:t>
            </a:r>
            <a:endParaRPr kumimoji="0" lang="en-US" sz="3200" b="0" i="0" u="none" strike="noStrike" kern="1200" cap="none" spc="0" normalizeH="0" baseline="0" noProof="0">
              <a:ln>
                <a:noFill/>
              </a:ln>
              <a:solidFill>
                <a:srgbClr val="264F67"/>
              </a:solidFill>
              <a:effectLst/>
              <a:uLnTx/>
              <a:uFillTx/>
              <a:latin typeface="Arial" panose="020B0604020202020204" pitchFamily="34" charset="0"/>
              <a:ea typeface="+mj-ea"/>
              <a:cs typeface="Arial" panose="020B0604020202020204" pitchFamily="34" charset="0"/>
            </a:endParaRPr>
          </a:p>
        </p:txBody>
      </p:sp>
      <p:pic>
        <p:nvPicPr>
          <p:cNvPr id="9" name="Picture 8">
            <a:extLst>
              <a:ext uri="{FF2B5EF4-FFF2-40B4-BE49-F238E27FC236}">
                <a16:creationId xmlns:a16="http://schemas.microsoft.com/office/drawing/2014/main" id="{27B43840-1725-AA4A-A074-C078B929842E}"/>
              </a:ext>
            </a:extLst>
          </p:cNvPr>
          <p:cNvPicPr>
            <a:picLocks noChangeAspect="1"/>
          </p:cNvPicPr>
          <p:nvPr/>
        </p:nvPicPr>
        <p:blipFill>
          <a:blip r:embed="rId9"/>
          <a:stretch>
            <a:fillRect/>
          </a:stretch>
        </p:blipFill>
        <p:spPr>
          <a:xfrm>
            <a:off x="5598893" y="4083275"/>
            <a:ext cx="1234889" cy="1591195"/>
          </a:xfrm>
          <a:prstGeom prst="rect">
            <a:avLst/>
          </a:prstGeom>
        </p:spPr>
      </p:pic>
      <p:sp>
        <p:nvSpPr>
          <p:cNvPr id="10" name="TextBox 9">
            <a:extLst>
              <a:ext uri="{FF2B5EF4-FFF2-40B4-BE49-F238E27FC236}">
                <a16:creationId xmlns:a16="http://schemas.microsoft.com/office/drawing/2014/main" id="{FA658466-48AA-DADE-7799-57969A09C8F2}"/>
              </a:ext>
            </a:extLst>
          </p:cNvPr>
          <p:cNvSpPr txBox="1"/>
          <p:nvPr/>
        </p:nvSpPr>
        <p:spPr>
          <a:xfrm>
            <a:off x="2236907" y="5068170"/>
            <a:ext cx="3564092" cy="882690"/>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2A4F66"/>
                </a:solidFill>
                <a:effectLst/>
                <a:uLnTx/>
                <a:uFillTx/>
                <a:latin typeface="Arial" panose="020B0604020202020204" pitchFamily="34" charset="0"/>
                <a:ea typeface="+mn-ea"/>
                <a:cs typeface="Arial" panose="020B0604020202020204" pitchFamily="34" charset="0"/>
              </a:rPr>
              <a:t>Supporting LRP priorities for the user communities in NP.</a:t>
            </a:r>
          </a:p>
        </p:txBody>
      </p:sp>
      <p:pic>
        <p:nvPicPr>
          <p:cNvPr id="22" name="Picture 21">
            <a:extLst>
              <a:ext uri="{FF2B5EF4-FFF2-40B4-BE49-F238E27FC236}">
                <a16:creationId xmlns:a16="http://schemas.microsoft.com/office/drawing/2014/main" id="{01170409-0370-4EDB-B004-79E9396F995C}"/>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0713982" y="80668"/>
            <a:ext cx="1355836" cy="423699"/>
          </a:xfrm>
          <a:prstGeom prst="rect">
            <a:avLst/>
          </a:prstGeom>
        </p:spPr>
      </p:pic>
      <p:sp>
        <p:nvSpPr>
          <p:cNvPr id="28" name="Slide Number Placeholder 5">
            <a:extLst>
              <a:ext uri="{FF2B5EF4-FFF2-40B4-BE49-F238E27FC236}">
                <a16:creationId xmlns:a16="http://schemas.microsoft.com/office/drawing/2014/main" id="{CEC373A5-02CC-49E6-B13D-D9B9DC209170}"/>
              </a:ext>
            </a:extLst>
          </p:cNvPr>
          <p:cNvSpPr txBox="1">
            <a:spLocks/>
          </p:cNvSpPr>
          <p:nvPr/>
        </p:nvSpPr>
        <p:spPr>
          <a:xfrm>
            <a:off x="8610600" y="6485106"/>
            <a:ext cx="3383806" cy="274205"/>
          </a:xfrm>
          <a:prstGeom prst="rect">
            <a:avLst/>
          </a:prstGeom>
        </p:spPr>
        <p:txBody>
          <a:bodyPr vert="horz" lIns="91440" tIns="45720" rIns="91440" bIns="45720" rtlCol="0">
            <a:normAutofit/>
          </a:bodyPr>
          <a:lstStyle>
            <a:lvl1pPr marL="228600" indent="-228600" algn="r" defTabSz="914400" rtl="0" eaLnBrk="1" latinLnBrk="0" hangingPunct="1">
              <a:lnSpc>
                <a:spcPct val="90000"/>
              </a:lnSpc>
              <a:spcBef>
                <a:spcPts val="1000"/>
              </a:spcBef>
              <a:buFont typeface="Arial" panose="020B0604020202020204" pitchFamily="34" charset="0"/>
              <a:buChar char="•"/>
              <a:defRPr sz="1000" kern="1200">
                <a:solidFill>
                  <a:schemeClr val="bg1">
                    <a:lumMod val="50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fld id="{F5CCA0ED-3187-3648-BE03-BA7C8AA6517A}" type="slidenum">
              <a:rPr kumimoji="0" lang="en-US" sz="900" b="0" i="0" u="none" strike="noStrike" kern="1200" cap="none" spc="0" normalizeH="0" baseline="0" noProof="0" smtClean="0">
                <a:ln>
                  <a:noFill/>
                </a:ln>
                <a:solidFill>
                  <a:srgbClr val="FFFFFF">
                    <a:lumMod val="50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t>5</a:t>
            </a:fld>
            <a:endParaRPr kumimoji="0" lang="en-US" sz="900" b="0" i="0" u="none" strike="noStrike" kern="1200" cap="none" spc="0" normalizeH="0" baseline="0" noProof="0">
              <a:ln>
                <a:noFill/>
              </a:ln>
              <a:solidFill>
                <a:srgbClr val="FFFFFF">
                  <a:lumMod val="50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2014222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0E1A94A-4AE2-0515-0DCB-CEF1394B7919}"/>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0240D5E1-4223-33C1-051C-1ED314414537}"/>
              </a:ext>
            </a:extLst>
          </p:cNvPr>
          <p:cNvPicPr>
            <a:picLocks noChangeAspect="1"/>
          </p:cNvPicPr>
          <p:nvPr/>
        </p:nvPicPr>
        <p:blipFill rotWithShape="1">
          <a:blip r:embed="rId3"/>
          <a:srcRect t="23934"/>
          <a:stretch/>
        </p:blipFill>
        <p:spPr>
          <a:xfrm>
            <a:off x="-27709" y="0"/>
            <a:ext cx="12192000" cy="6857999"/>
          </a:xfrm>
          <a:prstGeom prst="rect">
            <a:avLst/>
          </a:prstGeom>
        </p:spPr>
      </p:pic>
      <p:sp>
        <p:nvSpPr>
          <p:cNvPr id="11" name="Title 1">
            <a:extLst>
              <a:ext uri="{FF2B5EF4-FFF2-40B4-BE49-F238E27FC236}">
                <a16:creationId xmlns:a16="http://schemas.microsoft.com/office/drawing/2014/main" id="{45159395-0C98-1D25-A12A-A6E0236A8C79}"/>
              </a:ext>
            </a:extLst>
          </p:cNvPr>
          <p:cNvSpPr txBox="1">
            <a:spLocks/>
          </p:cNvSpPr>
          <p:nvPr/>
        </p:nvSpPr>
        <p:spPr>
          <a:xfrm>
            <a:off x="6084394" y="1267605"/>
            <a:ext cx="5988115" cy="640177"/>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Arial" panose="020B0604020202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1" i="0" u="none" strike="noStrike" kern="1200" cap="none" spc="0" normalizeH="0" baseline="0" noProof="0">
                <a:ln>
                  <a:noFill/>
                </a:ln>
                <a:solidFill>
                  <a:srgbClr val="2A4F66"/>
                </a:solidFill>
                <a:effectLst/>
                <a:uLnTx/>
                <a:uFillTx/>
                <a:latin typeface="Arial"/>
                <a:ea typeface="+mj-ea"/>
                <a:cs typeface="Arial"/>
              </a:rPr>
              <a:t>FY26 CEBAF Operations Low energy run</a:t>
            </a:r>
            <a:endParaRPr kumimoji="0" lang="en-US" sz="1800" b="0" i="0" u="none" strike="noStrike" kern="1200" cap="none" spc="0" normalizeH="0" baseline="0" noProof="0">
              <a:ln>
                <a:noFill/>
              </a:ln>
              <a:solidFill>
                <a:srgbClr val="2A4F66"/>
              </a:solidFill>
              <a:effectLst/>
              <a:uLnTx/>
              <a:uFillTx/>
              <a:latin typeface="Arial" panose="020B0604020202020204" pitchFamily="34" charset="0"/>
              <a:ea typeface="+mj-ea"/>
              <a:cs typeface="+mj-cs"/>
            </a:endParaRPr>
          </a:p>
        </p:txBody>
      </p:sp>
      <p:sp>
        <p:nvSpPr>
          <p:cNvPr id="18" name="Slide Number Placeholder 5">
            <a:extLst>
              <a:ext uri="{FF2B5EF4-FFF2-40B4-BE49-F238E27FC236}">
                <a16:creationId xmlns:a16="http://schemas.microsoft.com/office/drawing/2014/main" id="{D9A240EA-8F37-CEFD-8DD7-542BB7933BBC}"/>
              </a:ext>
            </a:extLst>
          </p:cNvPr>
          <p:cNvSpPr txBox="1">
            <a:spLocks/>
          </p:cNvSpPr>
          <p:nvPr/>
        </p:nvSpPr>
        <p:spPr>
          <a:xfrm>
            <a:off x="8610600" y="6485106"/>
            <a:ext cx="3383806" cy="274205"/>
          </a:xfrm>
          <a:prstGeom prst="rect">
            <a:avLst/>
          </a:prstGeom>
        </p:spPr>
        <p:txBody>
          <a:bodyPr vert="horz" lIns="91440" tIns="45720" rIns="91440" bIns="45720" rtlCol="0">
            <a:normAutofit/>
          </a:bodyPr>
          <a:lstStyle>
            <a:lvl1pPr marL="228600" indent="-228600" algn="r" defTabSz="914400" rtl="0" eaLnBrk="1" latinLnBrk="0" hangingPunct="1">
              <a:lnSpc>
                <a:spcPct val="90000"/>
              </a:lnSpc>
              <a:spcBef>
                <a:spcPts val="1000"/>
              </a:spcBef>
              <a:buFont typeface="Arial" panose="020B0604020202020204" pitchFamily="34" charset="0"/>
              <a:buChar char="•"/>
              <a:defRPr sz="1000" kern="1200">
                <a:solidFill>
                  <a:schemeClr val="bg1">
                    <a:lumMod val="50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fld id="{F5CCA0ED-3187-3648-BE03-BA7C8AA6517A}" type="slidenum">
              <a:rPr kumimoji="0" lang="en-US" sz="900" b="0" i="0" u="none" strike="noStrike" kern="1200" cap="none" spc="0" normalizeH="0" baseline="0" noProof="0" smtClean="0">
                <a:ln>
                  <a:noFill/>
                </a:ln>
                <a:solidFill>
                  <a:srgbClr val="FFFFFF">
                    <a:lumMod val="50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t>6</a:t>
            </a:fld>
            <a:endParaRPr kumimoji="0" lang="en-US" sz="900" b="0" i="0" u="none" strike="noStrike" kern="1200" cap="none" spc="0" normalizeH="0" baseline="0" noProof="0">
              <a:ln>
                <a:noFill/>
              </a:ln>
              <a:solidFill>
                <a:srgbClr val="FFFFFF">
                  <a:lumMod val="50000"/>
                </a:srgbClr>
              </a:solidFill>
              <a:effectLst/>
              <a:uLnTx/>
              <a:uFillTx/>
              <a:latin typeface="Arial" panose="020B0604020202020204" pitchFamily="34" charset="0"/>
              <a:ea typeface="+mn-ea"/>
              <a:cs typeface="Arial" panose="020B0604020202020204" pitchFamily="34" charset="0"/>
            </a:endParaRPr>
          </a:p>
        </p:txBody>
      </p:sp>
      <p:pic>
        <p:nvPicPr>
          <p:cNvPr id="3" name="Picture 2">
            <a:extLst>
              <a:ext uri="{FF2B5EF4-FFF2-40B4-BE49-F238E27FC236}">
                <a16:creationId xmlns:a16="http://schemas.microsoft.com/office/drawing/2014/main" id="{6AEA1400-8615-B1CB-1728-2D86B135FAA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713982" y="80668"/>
            <a:ext cx="1355836" cy="423699"/>
          </a:xfrm>
          <a:prstGeom prst="rect">
            <a:avLst/>
          </a:prstGeom>
        </p:spPr>
      </p:pic>
      <p:pic>
        <p:nvPicPr>
          <p:cNvPr id="21" name="Picture 20">
            <a:extLst>
              <a:ext uri="{FF2B5EF4-FFF2-40B4-BE49-F238E27FC236}">
                <a16:creationId xmlns:a16="http://schemas.microsoft.com/office/drawing/2014/main" id="{4C6DA4AA-2FAA-E267-6186-76EA6D40DF83}"/>
              </a:ext>
            </a:extLst>
          </p:cNvPr>
          <p:cNvPicPr>
            <a:picLocks noChangeAspect="1"/>
          </p:cNvPicPr>
          <p:nvPr/>
        </p:nvPicPr>
        <p:blipFill>
          <a:blip r:embed="rId5"/>
          <a:stretch>
            <a:fillRect/>
          </a:stretch>
        </p:blipFill>
        <p:spPr>
          <a:xfrm>
            <a:off x="6229328" y="1913775"/>
            <a:ext cx="5683820" cy="2786557"/>
          </a:xfrm>
          <a:prstGeom prst="rect">
            <a:avLst/>
          </a:prstGeom>
          <a:ln>
            <a:solidFill>
              <a:schemeClr val="bg1">
                <a:lumMod val="50000"/>
                <a:alpha val="26000"/>
              </a:schemeClr>
            </a:solidFill>
          </a:ln>
        </p:spPr>
      </p:pic>
      <p:sp>
        <p:nvSpPr>
          <p:cNvPr id="24" name="TextBox 23">
            <a:extLst>
              <a:ext uri="{FF2B5EF4-FFF2-40B4-BE49-F238E27FC236}">
                <a16:creationId xmlns:a16="http://schemas.microsoft.com/office/drawing/2014/main" id="{3EB1D47C-32B7-489E-C7BC-0761DCF68093}"/>
              </a:ext>
            </a:extLst>
          </p:cNvPr>
          <p:cNvSpPr txBox="1"/>
          <p:nvPr/>
        </p:nvSpPr>
        <p:spPr>
          <a:xfrm>
            <a:off x="380365" y="1077845"/>
            <a:ext cx="10456687" cy="313932"/>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1" i="0" u="none" strike="noStrike" kern="0" cap="none" spc="0" normalizeH="0" baseline="0" noProof="0">
                <a:ln>
                  <a:noFill/>
                </a:ln>
                <a:solidFill>
                  <a:srgbClr val="1D4761"/>
                </a:solidFill>
                <a:effectLst/>
                <a:uLnTx/>
                <a:uFillTx/>
                <a:latin typeface="Arial"/>
                <a:ea typeface="+mn-ea"/>
                <a:cs typeface="Arial"/>
              </a:rPr>
              <a:t>CEBAF delivers the highest polarized electron luminosity in the world (10</a:t>
            </a:r>
            <a:r>
              <a:rPr kumimoji="0" lang="en-US" sz="1600" b="1" i="0" u="none" strike="noStrike" kern="0" cap="none" spc="0" normalizeH="0" baseline="30000" noProof="0">
                <a:ln>
                  <a:noFill/>
                </a:ln>
                <a:solidFill>
                  <a:srgbClr val="1D4761"/>
                </a:solidFill>
                <a:effectLst/>
                <a:uLnTx/>
                <a:uFillTx/>
                <a:latin typeface="Arial"/>
                <a:ea typeface="+mn-ea"/>
                <a:cs typeface="Arial"/>
              </a:rPr>
              <a:t>39</a:t>
            </a:r>
            <a:r>
              <a:rPr kumimoji="0" lang="en-US" sz="1600" b="1" i="0" u="none" strike="noStrike" kern="0" cap="none" spc="0" normalizeH="0" baseline="0" noProof="0">
                <a:ln>
                  <a:noFill/>
                </a:ln>
                <a:solidFill>
                  <a:srgbClr val="1D4761"/>
                </a:solidFill>
                <a:effectLst/>
                <a:uLnTx/>
                <a:uFillTx/>
                <a:latin typeface="Arial"/>
                <a:ea typeface="+mn-ea"/>
                <a:cs typeface="Arial"/>
              </a:rPr>
              <a:t> e/cm</a:t>
            </a:r>
            <a:r>
              <a:rPr kumimoji="0" lang="en-US" sz="1600" b="1" i="0" u="none" strike="noStrike" kern="0" cap="none" spc="0" normalizeH="0" baseline="30000" noProof="0">
                <a:ln>
                  <a:noFill/>
                </a:ln>
                <a:solidFill>
                  <a:srgbClr val="1D4761"/>
                </a:solidFill>
                <a:effectLst/>
                <a:uLnTx/>
                <a:uFillTx/>
                <a:latin typeface="Arial"/>
                <a:ea typeface="+mn-ea"/>
                <a:cs typeface="Arial"/>
              </a:rPr>
              <a:t>2</a:t>
            </a:r>
            <a:r>
              <a:rPr kumimoji="0" lang="en-US" sz="1600" b="1" i="0" u="none" strike="noStrike" kern="0" cap="none" spc="0" normalizeH="0" baseline="0" noProof="0">
                <a:ln>
                  <a:noFill/>
                </a:ln>
                <a:solidFill>
                  <a:srgbClr val="1D4761"/>
                </a:solidFill>
                <a:effectLst/>
                <a:uLnTx/>
                <a:uFillTx/>
                <a:latin typeface="Arial"/>
                <a:ea typeface="+mn-ea"/>
                <a:cs typeface="Arial"/>
              </a:rPr>
              <a:t>/s)</a:t>
            </a:r>
          </a:p>
        </p:txBody>
      </p:sp>
      <p:graphicFrame>
        <p:nvGraphicFramePr>
          <p:cNvPr id="14" name="Table 13">
            <a:extLst>
              <a:ext uri="{FF2B5EF4-FFF2-40B4-BE49-F238E27FC236}">
                <a16:creationId xmlns:a16="http://schemas.microsoft.com/office/drawing/2014/main" id="{8D23B2A2-B9D8-6B06-456F-0BD159F66727}"/>
              </a:ext>
            </a:extLst>
          </p:cNvPr>
          <p:cNvGraphicFramePr>
            <a:graphicFrameLocks noGrp="1"/>
          </p:cNvGraphicFramePr>
          <p:nvPr/>
        </p:nvGraphicFramePr>
        <p:xfrm>
          <a:off x="270480" y="4845960"/>
          <a:ext cx="2918964" cy="1159564"/>
        </p:xfrm>
        <a:graphic>
          <a:graphicData uri="http://schemas.openxmlformats.org/drawingml/2006/table">
            <a:tbl>
              <a:tblPr firstRow="1" bandRow="1">
                <a:tableStyleId>{2D5ABB26-0587-4C30-8999-92F81FD0307C}</a:tableStyleId>
              </a:tblPr>
              <a:tblGrid>
                <a:gridCol w="2149128">
                  <a:extLst>
                    <a:ext uri="{9D8B030D-6E8A-4147-A177-3AD203B41FA5}">
                      <a16:colId xmlns:a16="http://schemas.microsoft.com/office/drawing/2014/main" val="3513499322"/>
                    </a:ext>
                  </a:extLst>
                </a:gridCol>
                <a:gridCol w="769836">
                  <a:extLst>
                    <a:ext uri="{9D8B030D-6E8A-4147-A177-3AD203B41FA5}">
                      <a16:colId xmlns:a16="http://schemas.microsoft.com/office/drawing/2014/main" val="742390584"/>
                    </a:ext>
                  </a:extLst>
                </a:gridCol>
              </a:tblGrid>
              <a:tr h="289891">
                <a:tc>
                  <a:txBody>
                    <a:bodyPr/>
                    <a:lstStyle/>
                    <a:p>
                      <a:r>
                        <a:rPr lang="en-US" sz="1200" b="1">
                          <a:solidFill>
                            <a:srgbClr val="1D4761"/>
                          </a:solidFill>
                          <a:latin typeface="Arial"/>
                          <a:cs typeface="Arial"/>
                        </a:rPr>
                        <a:t>Run 2025</a:t>
                      </a:r>
                    </a:p>
                  </a:txBody>
                  <a:tcPr>
                    <a:lnB w="12700" cap="flat" cmpd="sng" algn="ctr">
                      <a:solidFill>
                        <a:schemeClr val="tx1"/>
                      </a:solidFill>
                      <a:prstDash val="solid"/>
                      <a:round/>
                      <a:headEnd type="none" w="med" len="med"/>
                      <a:tailEnd type="none" w="med" len="med"/>
                    </a:lnB>
                  </a:tcPr>
                </a:tc>
                <a:tc>
                  <a:txBody>
                    <a:bodyPr/>
                    <a:lstStyle/>
                    <a:p>
                      <a:endParaRPr lang="en-US" sz="1200">
                        <a:solidFill>
                          <a:srgbClr val="1D4761"/>
                        </a:solidFill>
                        <a:latin typeface="Arial"/>
                        <a:cs typeface="Arial"/>
                      </a:endParaRP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51145799"/>
                  </a:ext>
                </a:extLst>
              </a:tr>
              <a:tr h="289891">
                <a:tc>
                  <a:txBody>
                    <a:bodyPr/>
                    <a:lstStyle/>
                    <a:p>
                      <a:r>
                        <a:rPr lang="en-US" sz="1200">
                          <a:solidFill>
                            <a:srgbClr val="1D4761"/>
                          </a:solidFill>
                          <a:latin typeface="Arial"/>
                          <a:cs typeface="Arial"/>
                        </a:rPr>
                        <a:t>Run length, weeks</a:t>
                      </a:r>
                    </a:p>
                  </a:txBody>
                  <a:tcPr>
                    <a:lnT w="12700" cap="flat" cmpd="sng" algn="ctr">
                      <a:solidFill>
                        <a:schemeClr val="tx1"/>
                      </a:solidFill>
                      <a:prstDash val="solid"/>
                      <a:round/>
                      <a:headEnd type="none" w="med" len="med"/>
                      <a:tailEnd type="none" w="med" len="med"/>
                    </a:lnT>
                  </a:tcPr>
                </a:tc>
                <a:tc>
                  <a:txBody>
                    <a:bodyPr/>
                    <a:lstStyle/>
                    <a:p>
                      <a:r>
                        <a:rPr lang="en-US" sz="1200">
                          <a:solidFill>
                            <a:srgbClr val="1D4761"/>
                          </a:solidFill>
                          <a:latin typeface="Arial"/>
                          <a:cs typeface="Arial"/>
                        </a:rPr>
                        <a:t>22+2</a:t>
                      </a:r>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877381129"/>
                  </a:ext>
                </a:extLst>
              </a:tr>
              <a:tr h="289891">
                <a:tc>
                  <a:txBody>
                    <a:bodyPr/>
                    <a:lstStyle/>
                    <a:p>
                      <a:r>
                        <a:rPr lang="en-US" sz="1200">
                          <a:solidFill>
                            <a:srgbClr val="1D4761"/>
                          </a:solidFill>
                          <a:latin typeface="Arial"/>
                          <a:cs typeface="Arial"/>
                        </a:rPr>
                        <a:t>Average Run Reliability </a:t>
                      </a:r>
                    </a:p>
                  </a:txBody>
                  <a:tcPr>
                    <a:solidFill>
                      <a:srgbClr val="F1C2B1"/>
                    </a:solidFill>
                  </a:tcPr>
                </a:tc>
                <a:tc>
                  <a:txBody>
                    <a:bodyPr/>
                    <a:lstStyle/>
                    <a:p>
                      <a:r>
                        <a:rPr lang="en-US" sz="1200" b="1">
                          <a:solidFill>
                            <a:srgbClr val="1D4761"/>
                          </a:solidFill>
                          <a:latin typeface="Arial"/>
                          <a:cs typeface="Arial"/>
                        </a:rPr>
                        <a:t>86.7%</a:t>
                      </a:r>
                    </a:p>
                  </a:txBody>
                  <a:tcPr>
                    <a:solidFill>
                      <a:srgbClr val="F1C2B1"/>
                    </a:solidFill>
                  </a:tcPr>
                </a:tc>
                <a:extLst>
                  <a:ext uri="{0D108BD9-81ED-4DB2-BD59-A6C34878D82A}">
                    <a16:rowId xmlns:a16="http://schemas.microsoft.com/office/drawing/2014/main" val="1314876541"/>
                  </a:ext>
                </a:extLst>
              </a:tr>
              <a:tr h="289891">
                <a:tc>
                  <a:txBody>
                    <a:bodyPr/>
                    <a:lstStyle/>
                    <a:p>
                      <a:r>
                        <a:rPr lang="en-US" sz="1200">
                          <a:solidFill>
                            <a:srgbClr val="1D4761"/>
                          </a:solidFill>
                          <a:latin typeface="Arial"/>
                          <a:cs typeface="Arial"/>
                        </a:rPr>
                        <a:t>Total Delivered Beam Hours</a:t>
                      </a:r>
                    </a:p>
                  </a:txBody>
                  <a:tcPr>
                    <a:lnB w="12700" cap="flat" cmpd="sng" algn="ctr">
                      <a:solidFill>
                        <a:schemeClr val="tx1"/>
                      </a:solidFill>
                      <a:prstDash val="solid"/>
                      <a:round/>
                      <a:headEnd type="none" w="med" len="med"/>
                      <a:tailEnd type="none" w="med" len="med"/>
                    </a:lnB>
                  </a:tcPr>
                </a:tc>
                <a:tc>
                  <a:txBody>
                    <a:bodyPr/>
                    <a:lstStyle/>
                    <a:p>
                      <a:r>
                        <a:rPr lang="en-US" sz="1200">
                          <a:solidFill>
                            <a:srgbClr val="1D4761"/>
                          </a:solidFill>
                          <a:latin typeface="Arial"/>
                          <a:cs typeface="Arial"/>
                        </a:rPr>
                        <a:t>3,249</a:t>
                      </a: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66494271"/>
                  </a:ext>
                </a:extLst>
              </a:tr>
            </a:tbl>
          </a:graphicData>
        </a:graphic>
      </p:graphicFrame>
      <p:sp>
        <p:nvSpPr>
          <p:cNvPr id="32" name="Scroll: Horizontal 31">
            <a:extLst>
              <a:ext uri="{FF2B5EF4-FFF2-40B4-BE49-F238E27FC236}">
                <a16:creationId xmlns:a16="http://schemas.microsoft.com/office/drawing/2014/main" id="{83376095-762E-9BEC-F13A-744B0BEA12C2}"/>
              </a:ext>
            </a:extLst>
          </p:cNvPr>
          <p:cNvSpPr/>
          <p:nvPr/>
        </p:nvSpPr>
        <p:spPr>
          <a:xfrm rot="21120000">
            <a:off x="3636808" y="4977228"/>
            <a:ext cx="2198899" cy="970791"/>
          </a:xfrm>
          <a:prstGeom prst="horizontalScroll">
            <a:avLst>
              <a:gd name="adj" fmla="val 15753"/>
            </a:avLst>
          </a:prstGeom>
          <a:solidFill>
            <a:srgbClr val="E99E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3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Meeting DOE goals (first time since 12 GeV upgrade!)</a:t>
            </a:r>
          </a:p>
        </p:txBody>
      </p:sp>
      <p:sp>
        <p:nvSpPr>
          <p:cNvPr id="33" name="Title 1">
            <a:extLst>
              <a:ext uri="{FF2B5EF4-FFF2-40B4-BE49-F238E27FC236}">
                <a16:creationId xmlns:a16="http://schemas.microsoft.com/office/drawing/2014/main" id="{7D554F4B-814F-BFC4-9647-CB41D26EEE3E}"/>
              </a:ext>
            </a:extLst>
          </p:cNvPr>
          <p:cNvSpPr txBox="1">
            <a:spLocks/>
          </p:cNvSpPr>
          <p:nvPr/>
        </p:nvSpPr>
        <p:spPr>
          <a:xfrm>
            <a:off x="253438" y="1267605"/>
            <a:ext cx="5358637" cy="640177"/>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Arial" panose="020B0604020202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1" i="0" u="none" strike="noStrike" kern="1200" cap="none" spc="0" normalizeH="0" baseline="0" noProof="0">
                <a:ln>
                  <a:noFill/>
                </a:ln>
                <a:solidFill>
                  <a:srgbClr val="2A4F66"/>
                </a:solidFill>
                <a:effectLst/>
                <a:uLnTx/>
                <a:uFillTx/>
                <a:latin typeface="Arial"/>
                <a:ea typeface="+mj-ea"/>
                <a:cs typeface="Arial"/>
              </a:rPr>
              <a:t>FY25 CEBAF Operations</a:t>
            </a:r>
            <a:endParaRPr kumimoji="0" lang="en-US" sz="3200" b="0" i="0" u="none" strike="noStrike" kern="1200" cap="none" spc="0" normalizeH="0" baseline="0" noProof="0">
              <a:ln>
                <a:noFill/>
              </a:ln>
              <a:solidFill>
                <a:srgbClr val="000000"/>
              </a:solidFill>
              <a:effectLst/>
              <a:uLnTx/>
              <a:uFillTx/>
              <a:latin typeface="Arial" panose="020B0604020202020204" pitchFamily="34" charset="0"/>
              <a:ea typeface="+mj-ea"/>
              <a:cs typeface="+mj-cs"/>
            </a:endParaRPr>
          </a:p>
        </p:txBody>
      </p:sp>
      <p:pic>
        <p:nvPicPr>
          <p:cNvPr id="30" name="Picture 29" descr="A picture containing metalware, clipart, gear&#10;&#10;AI-generated content may be incorrect.">
            <a:extLst>
              <a:ext uri="{FF2B5EF4-FFF2-40B4-BE49-F238E27FC236}">
                <a16:creationId xmlns:a16="http://schemas.microsoft.com/office/drawing/2014/main" id="{3873D72C-843A-D104-01CC-FB358A512F23}"/>
              </a:ext>
            </a:extLst>
          </p:cNvPr>
          <p:cNvPicPr>
            <a:picLocks noChangeAspect="1"/>
          </p:cNvPicPr>
          <p:nvPr/>
        </p:nvPicPr>
        <p:blipFill>
          <a:blip r:embed="rId6">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a:xfrm rot="660000">
            <a:off x="5512505" y="5050998"/>
            <a:ext cx="792772" cy="1263150"/>
          </a:xfrm>
          <a:prstGeom prst="rect">
            <a:avLst/>
          </a:prstGeom>
        </p:spPr>
      </p:pic>
      <p:graphicFrame>
        <p:nvGraphicFramePr>
          <p:cNvPr id="5" name="Table 4">
            <a:extLst>
              <a:ext uri="{FF2B5EF4-FFF2-40B4-BE49-F238E27FC236}">
                <a16:creationId xmlns:a16="http://schemas.microsoft.com/office/drawing/2014/main" id="{6D963DF7-0FB5-249E-0F12-7845B7783B2F}"/>
              </a:ext>
            </a:extLst>
          </p:cNvPr>
          <p:cNvGraphicFramePr>
            <a:graphicFrameLocks noGrp="1"/>
          </p:cNvGraphicFramePr>
          <p:nvPr/>
        </p:nvGraphicFramePr>
        <p:xfrm>
          <a:off x="8113550" y="4891133"/>
          <a:ext cx="3716699" cy="1138632"/>
        </p:xfrm>
        <a:graphic>
          <a:graphicData uri="http://schemas.openxmlformats.org/drawingml/2006/table">
            <a:tbl>
              <a:tblPr firstRow="1" bandRow="1">
                <a:tableStyleId>{2D5ABB26-0587-4C30-8999-92F81FD0307C}</a:tableStyleId>
              </a:tblPr>
              <a:tblGrid>
                <a:gridCol w="2748752">
                  <a:extLst>
                    <a:ext uri="{9D8B030D-6E8A-4147-A177-3AD203B41FA5}">
                      <a16:colId xmlns:a16="http://schemas.microsoft.com/office/drawing/2014/main" val="3513499322"/>
                    </a:ext>
                  </a:extLst>
                </a:gridCol>
                <a:gridCol w="967947">
                  <a:extLst>
                    <a:ext uri="{9D8B030D-6E8A-4147-A177-3AD203B41FA5}">
                      <a16:colId xmlns:a16="http://schemas.microsoft.com/office/drawing/2014/main" val="742390584"/>
                    </a:ext>
                  </a:extLst>
                </a:gridCol>
              </a:tblGrid>
              <a:tr h="284658">
                <a:tc>
                  <a:txBody>
                    <a:bodyPr/>
                    <a:lstStyle/>
                    <a:p>
                      <a:r>
                        <a:rPr lang="en-US" sz="1200" b="1">
                          <a:solidFill>
                            <a:srgbClr val="1D4761"/>
                          </a:solidFill>
                          <a:latin typeface="Arial"/>
                          <a:cs typeface="Arial"/>
                        </a:rPr>
                        <a:t>Run 2026 (In Progress)</a:t>
                      </a:r>
                    </a:p>
                  </a:txBody>
                  <a:tcPr>
                    <a:lnB w="12700" cap="flat" cmpd="sng" algn="ctr">
                      <a:solidFill>
                        <a:schemeClr val="tx1"/>
                      </a:solidFill>
                      <a:prstDash val="solid"/>
                      <a:round/>
                      <a:headEnd type="none" w="med" len="med"/>
                      <a:tailEnd type="none" w="med" len="med"/>
                    </a:lnB>
                  </a:tcPr>
                </a:tc>
                <a:tc>
                  <a:txBody>
                    <a:bodyPr/>
                    <a:lstStyle/>
                    <a:p>
                      <a:endParaRPr lang="en-US" sz="1200">
                        <a:solidFill>
                          <a:srgbClr val="1D4761"/>
                        </a:solidFill>
                        <a:latin typeface="Arial"/>
                        <a:cs typeface="Arial"/>
                      </a:endParaRP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51145799"/>
                  </a:ext>
                </a:extLst>
              </a:tr>
              <a:tr h="284658">
                <a:tc>
                  <a:txBody>
                    <a:bodyPr/>
                    <a:lstStyle/>
                    <a:p>
                      <a:r>
                        <a:rPr lang="en-US" sz="1200">
                          <a:solidFill>
                            <a:srgbClr val="1D4761"/>
                          </a:solidFill>
                          <a:latin typeface="Arial"/>
                          <a:cs typeface="Arial"/>
                        </a:rPr>
                        <a:t>Run length, weeks (planned)</a:t>
                      </a:r>
                    </a:p>
                  </a:txBody>
                  <a:tcPr>
                    <a:lnT w="12700" cap="flat" cmpd="sng" algn="ctr">
                      <a:solidFill>
                        <a:schemeClr val="tx1"/>
                      </a:solidFill>
                      <a:prstDash val="solid"/>
                      <a:round/>
                      <a:headEnd type="none" w="med" len="med"/>
                      <a:tailEnd type="none" w="med" len="med"/>
                    </a:lnT>
                  </a:tcPr>
                </a:tc>
                <a:tc>
                  <a:txBody>
                    <a:bodyPr/>
                    <a:lstStyle/>
                    <a:p>
                      <a:r>
                        <a:rPr lang="en-US" sz="1200">
                          <a:solidFill>
                            <a:srgbClr val="1D4761"/>
                          </a:solidFill>
                          <a:latin typeface="Arial"/>
                          <a:cs typeface="Arial"/>
                        </a:rPr>
                        <a:t>20+2+2</a:t>
                      </a:r>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877381129"/>
                  </a:ext>
                </a:extLst>
              </a:tr>
              <a:tr h="284658">
                <a:tc>
                  <a:txBody>
                    <a:bodyPr/>
                    <a:lstStyle/>
                    <a:p>
                      <a:r>
                        <a:rPr lang="en-US" sz="1200">
                          <a:solidFill>
                            <a:srgbClr val="1D4761"/>
                          </a:solidFill>
                          <a:latin typeface="Arial"/>
                          <a:cs typeface="Arial"/>
                        </a:rPr>
                        <a:t>Average Run Reliability (as of 6/1/26)</a:t>
                      </a:r>
                    </a:p>
                  </a:txBody>
                  <a:tcPr>
                    <a:solidFill>
                      <a:srgbClr val="F1C2B1"/>
                    </a:solidFill>
                  </a:tcPr>
                </a:tc>
                <a:tc>
                  <a:txBody>
                    <a:bodyPr/>
                    <a:lstStyle/>
                    <a:p>
                      <a:r>
                        <a:rPr lang="en-US" sz="1200" b="1">
                          <a:solidFill>
                            <a:srgbClr val="1D4761"/>
                          </a:solidFill>
                          <a:latin typeface="Arial"/>
                          <a:cs typeface="Arial"/>
                        </a:rPr>
                        <a:t>91.4%</a:t>
                      </a:r>
                    </a:p>
                  </a:txBody>
                  <a:tcPr>
                    <a:solidFill>
                      <a:srgbClr val="F1C2B1"/>
                    </a:solidFill>
                  </a:tcPr>
                </a:tc>
                <a:extLst>
                  <a:ext uri="{0D108BD9-81ED-4DB2-BD59-A6C34878D82A}">
                    <a16:rowId xmlns:a16="http://schemas.microsoft.com/office/drawing/2014/main" val="1314876541"/>
                  </a:ext>
                </a:extLst>
              </a:tr>
              <a:tr h="284658">
                <a:tc>
                  <a:txBody>
                    <a:bodyPr/>
                    <a:lstStyle/>
                    <a:p>
                      <a:r>
                        <a:rPr lang="en-US" sz="1200">
                          <a:solidFill>
                            <a:srgbClr val="1D4761"/>
                          </a:solidFill>
                          <a:latin typeface="Arial"/>
                          <a:cs typeface="Arial"/>
                        </a:rPr>
                        <a:t>Total Delivered Beam Hours</a:t>
                      </a:r>
                    </a:p>
                  </a:txBody>
                  <a:tcPr>
                    <a:lnB w="12700" cap="flat" cmpd="sng" algn="ctr">
                      <a:solidFill>
                        <a:schemeClr val="tx1"/>
                      </a:solidFill>
                      <a:prstDash val="solid"/>
                      <a:round/>
                      <a:headEnd type="none" w="med" len="med"/>
                      <a:tailEnd type="none" w="med" len="med"/>
                    </a:lnB>
                  </a:tcPr>
                </a:tc>
                <a:tc>
                  <a:txBody>
                    <a:bodyPr/>
                    <a:lstStyle/>
                    <a:p>
                      <a:r>
                        <a:rPr lang="en-US" sz="1200">
                          <a:solidFill>
                            <a:srgbClr val="1D4761"/>
                          </a:solidFill>
                          <a:latin typeface="Arial"/>
                          <a:cs typeface="Arial"/>
                        </a:rPr>
                        <a:t>In progress</a:t>
                      </a: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66494271"/>
                  </a:ext>
                </a:extLst>
              </a:tr>
            </a:tbl>
          </a:graphicData>
        </a:graphic>
      </p:graphicFrame>
      <p:sp>
        <p:nvSpPr>
          <p:cNvPr id="7" name="Title 1">
            <a:extLst>
              <a:ext uri="{FF2B5EF4-FFF2-40B4-BE49-F238E27FC236}">
                <a16:creationId xmlns:a16="http://schemas.microsoft.com/office/drawing/2014/main" id="{390A906D-4CCC-E864-19C9-73AE2A4E01ED}"/>
              </a:ext>
            </a:extLst>
          </p:cNvPr>
          <p:cNvSpPr txBox="1">
            <a:spLocks/>
          </p:cNvSpPr>
          <p:nvPr/>
        </p:nvSpPr>
        <p:spPr>
          <a:xfrm>
            <a:off x="354418" y="397894"/>
            <a:ext cx="11105601" cy="89038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a:ln>
                  <a:noFill/>
                </a:ln>
                <a:solidFill>
                  <a:srgbClr val="244E61"/>
                </a:solidFill>
                <a:effectLst/>
                <a:uLnTx/>
                <a:uFillTx/>
                <a:latin typeface="Arial"/>
                <a:ea typeface="+mj-ea"/>
                <a:cs typeface="Arial"/>
              </a:rPr>
              <a:t>CEBAF Operations</a:t>
            </a:r>
            <a:endParaRPr kumimoji="0" lang="en-US" sz="3200" b="0" i="0" u="none" strike="noStrike" kern="1200" cap="none" spc="0" normalizeH="0" baseline="0" noProof="0">
              <a:ln>
                <a:noFill/>
              </a:ln>
              <a:solidFill>
                <a:srgbClr val="244E61"/>
              </a:solidFill>
              <a:effectLst/>
              <a:uLnTx/>
              <a:uFillTx/>
              <a:latin typeface="Aptos Display" panose="02110004020202020204"/>
              <a:ea typeface="+mj-ea"/>
              <a:cs typeface="+mj-cs"/>
            </a:endParaRPr>
          </a:p>
        </p:txBody>
      </p:sp>
      <p:pic>
        <p:nvPicPr>
          <p:cNvPr id="6" name="Picture 5">
            <a:extLst>
              <a:ext uri="{FF2B5EF4-FFF2-40B4-BE49-F238E27FC236}">
                <a16:creationId xmlns:a16="http://schemas.microsoft.com/office/drawing/2014/main" id="{B07D339B-4E37-4914-B788-EB70F2F88E05}"/>
              </a:ext>
            </a:extLst>
          </p:cNvPr>
          <p:cNvPicPr>
            <a:picLocks noChangeAspect="1"/>
          </p:cNvPicPr>
          <p:nvPr/>
        </p:nvPicPr>
        <p:blipFill>
          <a:blip r:embed="rId7"/>
          <a:stretch>
            <a:fillRect/>
          </a:stretch>
        </p:blipFill>
        <p:spPr>
          <a:xfrm>
            <a:off x="263276" y="1907782"/>
            <a:ext cx="5472995" cy="2797509"/>
          </a:xfrm>
          <a:prstGeom prst="rect">
            <a:avLst/>
          </a:prstGeom>
          <a:ln>
            <a:solidFill>
              <a:schemeClr val="bg1">
                <a:lumMod val="50000"/>
                <a:alpha val="56000"/>
              </a:schemeClr>
            </a:solidFill>
          </a:ln>
          <a:effectLst>
            <a:outerShdw blurRad="114300" sx="102000" sy="102000" algn="ctr" rotWithShape="0">
              <a:prstClr val="black">
                <a:alpha val="5000"/>
              </a:prstClr>
            </a:outerShdw>
          </a:effectLst>
        </p:spPr>
      </p:pic>
    </p:spTree>
    <p:extLst>
      <p:ext uri="{BB962C8B-B14F-4D97-AF65-F5344CB8AC3E}">
        <p14:creationId xmlns:p14="http://schemas.microsoft.com/office/powerpoint/2010/main" val="5952398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FA186D3-A998-0446-0F0B-5D7E87BD8D5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0623843-2697-CFDC-9823-96C7E873F1E7}"/>
              </a:ext>
            </a:extLst>
          </p:cNvPr>
          <p:cNvSpPr>
            <a:spLocks noGrp="1"/>
          </p:cNvSpPr>
          <p:nvPr>
            <p:ph type="title"/>
          </p:nvPr>
        </p:nvSpPr>
        <p:spPr>
          <a:xfrm>
            <a:off x="265889" y="458026"/>
            <a:ext cx="7204671" cy="684350"/>
          </a:xfrm>
        </p:spPr>
        <p:txBody>
          <a:bodyPr/>
          <a:lstStyle/>
          <a:p>
            <a:r>
              <a:rPr lang="en-US" b="1">
                <a:solidFill>
                  <a:schemeClr val="tx2"/>
                </a:solidFill>
                <a:cs typeface="Arial" panose="020B0604020202020204" pitchFamily="34" charset="0"/>
              </a:rPr>
              <a:t>CEBAF Operation Plans for FY26</a:t>
            </a:r>
          </a:p>
        </p:txBody>
      </p:sp>
      <p:sp>
        <p:nvSpPr>
          <p:cNvPr id="9" name="Footer Placeholder 8">
            <a:extLst>
              <a:ext uri="{FF2B5EF4-FFF2-40B4-BE49-F238E27FC236}">
                <a16:creationId xmlns:a16="http://schemas.microsoft.com/office/drawing/2014/main" id="{6D9DB6DC-5159-887C-0D61-79608117B9F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Arial" panose="020B0604020202020204" pitchFamily="34" charset="0"/>
                <a:ea typeface="+mn-ea"/>
                <a:cs typeface="+mn-cs"/>
              </a:rPr>
              <a:t>TJNAF Lab Plan Presentation – June 2026</a:t>
            </a:r>
          </a:p>
        </p:txBody>
      </p:sp>
      <p:sp>
        <p:nvSpPr>
          <p:cNvPr id="8" name="Date Placeholder 7">
            <a:extLst>
              <a:ext uri="{FF2B5EF4-FFF2-40B4-BE49-F238E27FC236}">
                <a16:creationId xmlns:a16="http://schemas.microsoft.com/office/drawing/2014/main" id="{DE6D50B6-1936-DD21-8510-94D1D5ECB43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tint val="82000"/>
                  </a:srgbClr>
                </a:solidFill>
                <a:effectLst/>
                <a:uLnTx/>
                <a:uFillTx/>
                <a:latin typeface="Arial" panose="020B0604020202020204" pitchFamily="34" charset="0"/>
                <a:ea typeface="+mn-ea"/>
                <a:cs typeface="+mn-cs"/>
              </a:rPr>
              <a:t>2/13/2026</a:t>
            </a:r>
          </a:p>
        </p:txBody>
      </p:sp>
      <p:sp>
        <p:nvSpPr>
          <p:cNvPr id="10" name="Freeform: Shape 9">
            <a:extLst>
              <a:ext uri="{FF2B5EF4-FFF2-40B4-BE49-F238E27FC236}">
                <a16:creationId xmlns:a16="http://schemas.microsoft.com/office/drawing/2014/main" id="{4C504512-3E23-50E2-6956-B587116BAA36}"/>
              </a:ext>
            </a:extLst>
          </p:cNvPr>
          <p:cNvSpPr/>
          <p:nvPr/>
        </p:nvSpPr>
        <p:spPr>
          <a:xfrm>
            <a:off x="328238" y="1216000"/>
            <a:ext cx="3663489" cy="951285"/>
          </a:xfrm>
          <a:custGeom>
            <a:avLst/>
            <a:gdLst>
              <a:gd name="connsiteX0" fmla="*/ 0 w 3638201"/>
              <a:gd name="connsiteY0" fmla="*/ 0 h 1351566"/>
              <a:gd name="connsiteX1" fmla="*/ 3638201 w 3638201"/>
              <a:gd name="connsiteY1" fmla="*/ 0 h 1351566"/>
              <a:gd name="connsiteX2" fmla="*/ 3638201 w 3638201"/>
              <a:gd name="connsiteY2" fmla="*/ 1351566 h 1351566"/>
              <a:gd name="connsiteX3" fmla="*/ 0 w 3638201"/>
              <a:gd name="connsiteY3" fmla="*/ 1351566 h 1351566"/>
              <a:gd name="connsiteX4" fmla="*/ 0 w 3638201"/>
              <a:gd name="connsiteY4" fmla="*/ 0 h 1351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38201" h="1351566">
                <a:moveTo>
                  <a:pt x="0" y="0"/>
                </a:moveTo>
                <a:lnTo>
                  <a:pt x="3638201" y="0"/>
                </a:lnTo>
                <a:lnTo>
                  <a:pt x="3638201" y="1351566"/>
                </a:lnTo>
                <a:lnTo>
                  <a:pt x="0" y="1351566"/>
                </a:lnTo>
                <a:lnTo>
                  <a:pt x="0" y="0"/>
                </a:lnTo>
                <a:close/>
              </a:path>
            </a:pathLst>
          </a:custGeom>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49352" tIns="85344" rIns="149352" bIns="85344" numCol="1" spcCol="1270" anchor="ctr" anchorCtr="0">
            <a:noAutofit/>
          </a:bodyPr>
          <a:lstStyle/>
          <a:p>
            <a:pPr marL="0" marR="0" lvl="0" indent="0" algn="ctr" defTabSz="933450" rtl="0" eaLnBrk="1" fontAlgn="auto" latinLnBrk="0" hangingPunct="1">
              <a:lnSpc>
                <a:spcPct val="90000"/>
              </a:lnSpc>
              <a:spcBef>
                <a:spcPct val="0"/>
              </a:spcBef>
              <a:spcAft>
                <a:spcPct val="35000"/>
              </a:spcAft>
              <a:buClrTx/>
              <a:buSzTx/>
              <a:buFontTx/>
              <a:buNone/>
              <a:tabLst/>
              <a:defRPr/>
            </a:pPr>
            <a:r>
              <a:rPr kumimoji="0" lang="en-US" sz="2100" b="1" i="0" u="none" strike="noStrike" kern="1200" cap="none" spc="0" normalizeH="0" baseline="0" noProof="0">
                <a:ln>
                  <a:noFill/>
                </a:ln>
                <a:solidFill>
                  <a:srgbClr val="FFFFFF"/>
                </a:solidFill>
                <a:effectLst/>
                <a:uLnTx/>
                <a:uFillTx/>
                <a:latin typeface="Arial"/>
                <a:ea typeface="+mn-ea"/>
                <a:cs typeface="Arial"/>
              </a:rPr>
              <a:t>20+ weeks physics run starting on March 27, 2026</a:t>
            </a:r>
            <a:br>
              <a:rPr kumimoji="0" lang="en-US" sz="21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br>
            <a:r>
              <a:rPr kumimoji="0" lang="en-US" sz="2100" b="1" i="0" u="none" strike="noStrike" kern="1200" cap="none" spc="0" normalizeH="0" baseline="0" noProof="0">
                <a:ln>
                  <a:noFill/>
                </a:ln>
                <a:solidFill>
                  <a:srgbClr val="FFFFFF"/>
                </a:solidFill>
                <a:effectLst/>
                <a:uLnTx/>
                <a:uFillTx/>
                <a:latin typeface="Arial"/>
                <a:ea typeface="+mn-ea"/>
                <a:cs typeface="Arial"/>
              </a:rPr>
              <a:t>- divided into two periods</a:t>
            </a:r>
          </a:p>
        </p:txBody>
      </p:sp>
      <p:sp>
        <p:nvSpPr>
          <p:cNvPr id="11" name="Freeform: Shape 10">
            <a:extLst>
              <a:ext uri="{FF2B5EF4-FFF2-40B4-BE49-F238E27FC236}">
                <a16:creationId xmlns:a16="http://schemas.microsoft.com/office/drawing/2014/main" id="{A8C84319-5BF1-F0B9-04A5-9D8B784E5956}"/>
              </a:ext>
            </a:extLst>
          </p:cNvPr>
          <p:cNvSpPr/>
          <p:nvPr/>
        </p:nvSpPr>
        <p:spPr>
          <a:xfrm>
            <a:off x="317310" y="2212169"/>
            <a:ext cx="3674418" cy="2356915"/>
          </a:xfrm>
          <a:custGeom>
            <a:avLst/>
            <a:gdLst>
              <a:gd name="connsiteX0" fmla="*/ 0 w 3659911"/>
              <a:gd name="connsiteY0" fmla="*/ 0 h 3404657"/>
              <a:gd name="connsiteX1" fmla="*/ 3659911 w 3659911"/>
              <a:gd name="connsiteY1" fmla="*/ 0 h 3404657"/>
              <a:gd name="connsiteX2" fmla="*/ 3659911 w 3659911"/>
              <a:gd name="connsiteY2" fmla="*/ 3404657 h 3404657"/>
              <a:gd name="connsiteX3" fmla="*/ 0 w 3659911"/>
              <a:gd name="connsiteY3" fmla="*/ 3404657 h 3404657"/>
              <a:gd name="connsiteX4" fmla="*/ 0 w 3659911"/>
              <a:gd name="connsiteY4" fmla="*/ 0 h 3404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9911" h="3404657">
                <a:moveTo>
                  <a:pt x="0" y="0"/>
                </a:moveTo>
                <a:lnTo>
                  <a:pt x="3659911" y="0"/>
                </a:lnTo>
                <a:lnTo>
                  <a:pt x="3659911" y="3404657"/>
                </a:lnTo>
                <a:lnTo>
                  <a:pt x="0" y="3404657"/>
                </a:lnTo>
                <a:lnTo>
                  <a:pt x="0" y="0"/>
                </a:lnTo>
                <a:close/>
              </a:path>
            </a:pathLst>
          </a:custGeom>
        </p:spPr>
        <p:style>
          <a:lnRef idx="2">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96012" tIns="96012" rIns="0" bIns="144018" numCol="1" spcCol="1270" anchor="t" anchorCtr="0">
            <a:noAutofit/>
          </a:bodyPr>
          <a:lstStyle/>
          <a:p>
            <a:pPr marL="171450" marR="0" lvl="1" indent="-171450" algn="l" defTabSz="800100" rtl="0" eaLnBrk="1" fontAlgn="auto" latinLnBrk="0" hangingPunct="1">
              <a:lnSpc>
                <a:spcPct val="90000"/>
              </a:lnSpc>
              <a:spcBef>
                <a:spcPct val="0"/>
              </a:spcBef>
              <a:spcAft>
                <a:spcPct val="15000"/>
              </a:spcAft>
              <a:buClrTx/>
              <a:buSzTx/>
              <a:buFontTx/>
              <a:buChar char="•"/>
              <a:tabLst/>
              <a:defRPr/>
            </a:pPr>
            <a:r>
              <a:rPr kumimoji="0" lang="en-US" sz="1600" b="0" i="0" u="none" strike="noStrike" kern="1200" cap="none" spc="0" normalizeH="0" baseline="0" noProof="0">
                <a:ln>
                  <a:noFill/>
                </a:ln>
                <a:solidFill>
                  <a:srgbClr val="264F67"/>
                </a:solidFill>
                <a:effectLst/>
                <a:uLnTx/>
                <a:uFillTx/>
                <a:latin typeface="Arial" panose="020B0604020202020204" pitchFamily="34" charset="0"/>
                <a:ea typeface="+mn-ea"/>
                <a:cs typeface="Arial" panose="020B0604020202020204" pitchFamily="34" charset="0"/>
              </a:rPr>
              <a:t>First period: A low energy run with approximately 360 MeV/</a:t>
            </a:r>
            <a:r>
              <a:rPr kumimoji="0" lang="en-US" sz="1600" b="0" i="0" u="none" strike="noStrike" kern="1200" cap="none" spc="0" normalizeH="0" baseline="0" noProof="0" err="1">
                <a:ln>
                  <a:noFill/>
                </a:ln>
                <a:solidFill>
                  <a:srgbClr val="264F67"/>
                </a:solidFill>
                <a:effectLst/>
                <a:uLnTx/>
                <a:uFillTx/>
                <a:latin typeface="Arial" panose="020B0604020202020204" pitchFamily="34" charset="0"/>
                <a:ea typeface="+mn-ea"/>
                <a:cs typeface="Arial" panose="020B0604020202020204" pitchFamily="34" charset="0"/>
              </a:rPr>
              <a:t>linac</a:t>
            </a:r>
            <a:r>
              <a:rPr kumimoji="0" lang="en-US" sz="1600" b="0" i="0" u="none" strike="noStrike" kern="1200" cap="none" spc="0" normalizeH="0" baseline="0" noProof="0">
                <a:ln>
                  <a:noFill/>
                </a:ln>
                <a:solidFill>
                  <a:srgbClr val="264F67"/>
                </a:solidFill>
                <a:effectLst/>
                <a:uLnTx/>
                <a:uFillTx/>
                <a:latin typeface="Arial" panose="020B0604020202020204" pitchFamily="34" charset="0"/>
                <a:ea typeface="+mn-ea"/>
                <a:cs typeface="Arial" panose="020B0604020202020204" pitchFamily="34" charset="0"/>
              </a:rPr>
              <a:t>.</a:t>
            </a:r>
          </a:p>
          <a:p>
            <a:pPr marL="171450" marR="0" lvl="1" indent="-171450" algn="l" defTabSz="800100" rtl="0" eaLnBrk="1" fontAlgn="auto" latinLnBrk="0" hangingPunct="1">
              <a:lnSpc>
                <a:spcPct val="90000"/>
              </a:lnSpc>
              <a:spcBef>
                <a:spcPct val="0"/>
              </a:spcBef>
              <a:spcAft>
                <a:spcPct val="15000"/>
              </a:spcAft>
              <a:buClrTx/>
              <a:buSzTx/>
              <a:buFontTx/>
              <a:buChar char="•"/>
              <a:tabLst/>
              <a:defRPr/>
            </a:pPr>
            <a:r>
              <a:rPr kumimoji="0" lang="en-US" sz="1600" b="0" i="0" u="none" strike="noStrike" kern="1200" cap="none" spc="0" normalizeH="0" baseline="0" noProof="0">
                <a:ln>
                  <a:noFill/>
                </a:ln>
                <a:solidFill>
                  <a:srgbClr val="264F67"/>
                </a:solidFill>
                <a:effectLst/>
                <a:uLnTx/>
                <a:uFillTx/>
                <a:latin typeface="Arial" panose="020B0604020202020204" pitchFamily="34" charset="0"/>
                <a:ea typeface="+mn-ea"/>
                <a:cs typeface="Arial" panose="020B0604020202020204" pitchFamily="34" charset="0"/>
              </a:rPr>
              <a:t>Second period: A high-energy run at 1060 MeV/</a:t>
            </a:r>
            <a:r>
              <a:rPr kumimoji="0" lang="en-US" sz="1600" b="0" i="0" u="none" strike="noStrike" kern="1200" cap="none" spc="0" normalizeH="0" baseline="0" noProof="0" err="1">
                <a:ln>
                  <a:noFill/>
                </a:ln>
                <a:solidFill>
                  <a:srgbClr val="264F67"/>
                </a:solidFill>
                <a:effectLst/>
                <a:uLnTx/>
                <a:uFillTx/>
                <a:latin typeface="Arial" panose="020B0604020202020204" pitchFamily="34" charset="0"/>
                <a:ea typeface="+mn-ea"/>
                <a:cs typeface="Arial" panose="020B0604020202020204" pitchFamily="34" charset="0"/>
              </a:rPr>
              <a:t>linac</a:t>
            </a:r>
            <a:r>
              <a:rPr kumimoji="0" lang="en-US" sz="1600" b="0" i="0" u="none" strike="noStrike" kern="1200" cap="none" spc="0" normalizeH="0" baseline="0" noProof="0">
                <a:ln>
                  <a:noFill/>
                </a:ln>
                <a:solidFill>
                  <a:srgbClr val="264F67"/>
                </a:solidFill>
                <a:effectLst/>
                <a:uLnTx/>
                <a:uFillTx/>
                <a:latin typeface="Arial" panose="020B0604020202020204" pitchFamily="34" charset="0"/>
                <a:ea typeface="+mn-ea"/>
                <a:cs typeface="Arial" panose="020B0604020202020204" pitchFamily="34" charset="0"/>
              </a:rPr>
              <a:t>. (same energy as the FY25 run and the design energy for the upcoming MOLLER experiment)</a:t>
            </a:r>
            <a:endParaRPr kumimoji="0" lang="en-US" sz="1600" b="0" i="0" u="none" strike="noStrike" kern="1200" cap="none" spc="0" normalizeH="0" baseline="0" noProof="0">
              <a:ln>
                <a:noFill/>
              </a:ln>
              <a:solidFill>
                <a:srgbClr val="264F67"/>
              </a:solidFill>
              <a:effectLst/>
              <a:uLnTx/>
              <a:uFillTx/>
              <a:latin typeface="Arial" panose="020B0604020202020204" pitchFamily="34" charset="0"/>
              <a:ea typeface="Calibri"/>
              <a:cs typeface="Arial" panose="020B0604020202020204" pitchFamily="34" charset="0"/>
            </a:endParaRPr>
          </a:p>
          <a:p>
            <a:pPr marL="171450" marR="0" lvl="1" indent="-171450" algn="l" defTabSz="800100" rtl="0" eaLnBrk="1" fontAlgn="auto" latinLnBrk="0" hangingPunct="1">
              <a:lnSpc>
                <a:spcPct val="90000"/>
              </a:lnSpc>
              <a:spcBef>
                <a:spcPct val="0"/>
              </a:spcBef>
              <a:spcAft>
                <a:spcPct val="15000"/>
              </a:spcAft>
              <a:buClrTx/>
              <a:buSzTx/>
              <a:buFontTx/>
              <a:buChar char="•"/>
              <a:tabLst/>
              <a:defRPr/>
            </a:pPr>
            <a:r>
              <a:rPr kumimoji="0" lang="en-US" sz="1600" b="0" i="0" u="none" strike="noStrike" kern="1200" cap="none" spc="0" normalizeH="0" baseline="0" noProof="0">
                <a:ln>
                  <a:noFill/>
                </a:ln>
                <a:solidFill>
                  <a:srgbClr val="264F67"/>
                </a:solidFill>
                <a:effectLst/>
                <a:uLnTx/>
                <a:uFillTx/>
                <a:latin typeface="Arial" panose="020B0604020202020204" pitchFamily="34" charset="0"/>
                <a:ea typeface="+mn-ea"/>
                <a:cs typeface="Arial" panose="020B0604020202020204" pitchFamily="34" charset="0"/>
              </a:rPr>
              <a:t>Two-weeks to rescale and restore CEBAF in the middle of the run period.</a:t>
            </a:r>
            <a:endParaRPr kumimoji="0" lang="en-US" sz="1600" b="0" i="0" u="none" strike="noStrike" kern="1200" cap="none" spc="0" normalizeH="0" baseline="0" noProof="0">
              <a:ln>
                <a:noFill/>
              </a:ln>
              <a:solidFill>
                <a:srgbClr val="264F67"/>
              </a:solidFill>
              <a:effectLst/>
              <a:uLnTx/>
              <a:uFillTx/>
              <a:latin typeface="Arial" panose="020B0604020202020204" pitchFamily="34" charset="0"/>
              <a:ea typeface="Calibri"/>
              <a:cs typeface="Arial" panose="020B0604020202020204" pitchFamily="34" charset="0"/>
            </a:endParaRPr>
          </a:p>
        </p:txBody>
      </p:sp>
      <p:sp>
        <p:nvSpPr>
          <p:cNvPr id="12" name="Freeform: Shape 11">
            <a:extLst>
              <a:ext uri="{FF2B5EF4-FFF2-40B4-BE49-F238E27FC236}">
                <a16:creationId xmlns:a16="http://schemas.microsoft.com/office/drawing/2014/main" id="{BCA21234-D042-7C4A-6676-717C1BAAE617}"/>
              </a:ext>
            </a:extLst>
          </p:cNvPr>
          <p:cNvSpPr/>
          <p:nvPr/>
        </p:nvSpPr>
        <p:spPr>
          <a:xfrm>
            <a:off x="4291977" y="1223791"/>
            <a:ext cx="3588132" cy="951285"/>
          </a:xfrm>
          <a:custGeom>
            <a:avLst/>
            <a:gdLst>
              <a:gd name="connsiteX0" fmla="*/ 0 w 3539856"/>
              <a:gd name="connsiteY0" fmla="*/ 0 h 1351566"/>
              <a:gd name="connsiteX1" fmla="*/ 3539856 w 3539856"/>
              <a:gd name="connsiteY1" fmla="*/ 0 h 1351566"/>
              <a:gd name="connsiteX2" fmla="*/ 3539856 w 3539856"/>
              <a:gd name="connsiteY2" fmla="*/ 1351566 h 1351566"/>
              <a:gd name="connsiteX3" fmla="*/ 0 w 3539856"/>
              <a:gd name="connsiteY3" fmla="*/ 1351566 h 1351566"/>
              <a:gd name="connsiteX4" fmla="*/ 0 w 3539856"/>
              <a:gd name="connsiteY4" fmla="*/ 0 h 1351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39856" h="1351566">
                <a:moveTo>
                  <a:pt x="0" y="0"/>
                </a:moveTo>
                <a:lnTo>
                  <a:pt x="3539856" y="0"/>
                </a:lnTo>
                <a:lnTo>
                  <a:pt x="3539856" y="1351566"/>
                </a:lnTo>
                <a:lnTo>
                  <a:pt x="0" y="1351566"/>
                </a:lnTo>
                <a:lnTo>
                  <a:pt x="0" y="0"/>
                </a:lnTo>
                <a:close/>
              </a:path>
            </a:pathLst>
          </a:custGeom>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49352" tIns="85344" rIns="149352" bIns="85344" numCol="1" spcCol="1270" anchor="ctr" anchorCtr="0">
            <a:noAutofit/>
          </a:bodyPr>
          <a:lstStyle/>
          <a:p>
            <a:pPr marL="0" marR="0" lvl="0" indent="0" algn="ctr" defTabSz="933450" rtl="0" eaLnBrk="1" fontAlgn="auto" latinLnBrk="0" hangingPunct="1">
              <a:lnSpc>
                <a:spcPct val="90000"/>
              </a:lnSpc>
              <a:spcBef>
                <a:spcPct val="0"/>
              </a:spcBef>
              <a:spcAft>
                <a:spcPct val="35000"/>
              </a:spcAft>
              <a:buClrTx/>
              <a:buSzTx/>
              <a:buFontTx/>
              <a:buNone/>
              <a:tabLst/>
              <a:defRPr/>
            </a:pPr>
            <a:r>
              <a:rPr kumimoji="0" lang="en-US" sz="21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Completing MOLLER installation in Hall A</a:t>
            </a:r>
          </a:p>
        </p:txBody>
      </p:sp>
      <p:sp>
        <p:nvSpPr>
          <p:cNvPr id="13" name="Freeform: Shape 12">
            <a:extLst>
              <a:ext uri="{FF2B5EF4-FFF2-40B4-BE49-F238E27FC236}">
                <a16:creationId xmlns:a16="http://schemas.microsoft.com/office/drawing/2014/main" id="{7504D86B-81A6-FFEC-51BB-873E452480B1}"/>
              </a:ext>
            </a:extLst>
          </p:cNvPr>
          <p:cNvSpPr/>
          <p:nvPr/>
        </p:nvSpPr>
        <p:spPr>
          <a:xfrm>
            <a:off x="4291977" y="2219960"/>
            <a:ext cx="3588132" cy="2356915"/>
          </a:xfrm>
          <a:custGeom>
            <a:avLst/>
            <a:gdLst>
              <a:gd name="connsiteX0" fmla="*/ 0 w 3402923"/>
              <a:gd name="connsiteY0" fmla="*/ 0 h 3404657"/>
              <a:gd name="connsiteX1" fmla="*/ 3402923 w 3402923"/>
              <a:gd name="connsiteY1" fmla="*/ 0 h 3404657"/>
              <a:gd name="connsiteX2" fmla="*/ 3402923 w 3402923"/>
              <a:gd name="connsiteY2" fmla="*/ 3404657 h 3404657"/>
              <a:gd name="connsiteX3" fmla="*/ 0 w 3402923"/>
              <a:gd name="connsiteY3" fmla="*/ 3404657 h 3404657"/>
              <a:gd name="connsiteX4" fmla="*/ 0 w 3402923"/>
              <a:gd name="connsiteY4" fmla="*/ 0 h 3404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02923" h="3404657">
                <a:moveTo>
                  <a:pt x="0" y="0"/>
                </a:moveTo>
                <a:lnTo>
                  <a:pt x="3402923" y="0"/>
                </a:lnTo>
                <a:lnTo>
                  <a:pt x="3402923" y="3404657"/>
                </a:lnTo>
                <a:lnTo>
                  <a:pt x="0" y="3404657"/>
                </a:lnTo>
                <a:lnTo>
                  <a:pt x="0" y="0"/>
                </a:lnTo>
                <a:close/>
              </a:path>
            </a:pathLst>
          </a:custGeom>
        </p:spPr>
        <p:style>
          <a:lnRef idx="2">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96012" tIns="96012" rIns="128016" bIns="144018" numCol="1" spcCol="1270" anchor="t" anchorCtr="0">
            <a:noAutofit/>
          </a:bodyPr>
          <a:lstStyle/>
          <a:p>
            <a:pPr marL="171450" marR="0" lvl="1" indent="-171450" algn="l" defTabSz="800100" rtl="0" eaLnBrk="1" fontAlgn="auto" latinLnBrk="0" hangingPunct="1">
              <a:lnSpc>
                <a:spcPct val="90000"/>
              </a:lnSpc>
              <a:spcBef>
                <a:spcPct val="0"/>
              </a:spcBef>
              <a:spcAft>
                <a:spcPct val="15000"/>
              </a:spcAft>
              <a:buClrTx/>
              <a:buSzTx/>
              <a:buFontTx/>
              <a:buChar char="•"/>
              <a:tabLst/>
              <a:defRPr/>
            </a:pPr>
            <a:r>
              <a:rPr kumimoji="0" lang="en-US" sz="1600" b="0" i="0" u="none" strike="noStrike" kern="1200" cap="none" spc="0" normalizeH="0" baseline="0" noProof="0">
                <a:ln>
                  <a:noFill/>
                </a:ln>
                <a:solidFill>
                  <a:srgbClr val="264F67"/>
                </a:solidFill>
                <a:effectLst/>
                <a:uLnTx/>
                <a:uFillTx/>
                <a:latin typeface="Arial" panose="020B0604020202020204" pitchFamily="34" charset="0"/>
                <a:ea typeface="+mn-ea"/>
                <a:cs typeface="Arial" panose="020B0604020202020204" pitchFamily="34" charset="0"/>
              </a:rPr>
              <a:t>Hall B: Proton Radius &amp; Dark Matter Search.</a:t>
            </a:r>
          </a:p>
          <a:p>
            <a:pPr marL="171450" marR="0" lvl="1" indent="-171450" algn="l" defTabSz="800100" rtl="0" eaLnBrk="1" fontAlgn="auto" latinLnBrk="0" hangingPunct="1">
              <a:lnSpc>
                <a:spcPct val="90000"/>
              </a:lnSpc>
              <a:spcBef>
                <a:spcPct val="0"/>
              </a:spcBef>
              <a:spcAft>
                <a:spcPct val="15000"/>
              </a:spcAft>
              <a:buClrTx/>
              <a:buSzTx/>
              <a:buFontTx/>
              <a:buChar char="•"/>
              <a:tabLst/>
              <a:defRPr/>
            </a:pPr>
            <a:r>
              <a:rPr kumimoji="0" lang="en-US" sz="1600" b="0" i="0" u="none" strike="noStrike" kern="1200" cap="none" spc="0" normalizeH="0" baseline="0" noProof="0">
                <a:ln>
                  <a:noFill/>
                </a:ln>
                <a:solidFill>
                  <a:srgbClr val="264F67"/>
                </a:solidFill>
                <a:effectLst/>
                <a:uLnTx/>
                <a:uFillTx/>
                <a:latin typeface="Arial" panose="020B0604020202020204" pitchFamily="34" charset="0"/>
                <a:ea typeface="+mn-ea"/>
                <a:cs typeface="Arial" panose="020B0604020202020204" pitchFamily="34" charset="0"/>
              </a:rPr>
              <a:t>Hall C: cryo-target experiments including </a:t>
            </a:r>
            <a:r>
              <a:rPr kumimoji="0" lang="en-US" sz="1600" b="0" i="0" u="none" strike="noStrike" kern="1200" cap="none" spc="0" normalizeH="0" baseline="0" noProof="0" err="1">
                <a:ln>
                  <a:noFill/>
                </a:ln>
                <a:solidFill>
                  <a:srgbClr val="264F67"/>
                </a:solidFill>
                <a:effectLst/>
                <a:uLnTx/>
                <a:uFillTx/>
                <a:latin typeface="Arial" panose="020B0604020202020204" pitchFamily="34" charset="0"/>
                <a:ea typeface="+mn-ea"/>
                <a:cs typeface="Arial" panose="020B0604020202020204" pitchFamily="34" charset="0"/>
              </a:rPr>
              <a:t>Rosenbluth</a:t>
            </a:r>
            <a:r>
              <a:rPr kumimoji="0" lang="en-US" sz="1600" b="0" i="0" u="none" strike="noStrike" kern="1200" cap="none" spc="0" normalizeH="0" baseline="0" noProof="0">
                <a:ln>
                  <a:noFill/>
                </a:ln>
                <a:solidFill>
                  <a:srgbClr val="264F67"/>
                </a:solidFill>
                <a:effectLst/>
                <a:uLnTx/>
                <a:uFillTx/>
                <a:latin typeface="Arial" panose="020B0604020202020204" pitchFamily="34" charset="0"/>
                <a:ea typeface="+mn-ea"/>
                <a:cs typeface="Arial" panose="020B0604020202020204" pitchFamily="34" charset="0"/>
              </a:rPr>
              <a:t> separations that require the low energy running along with high energy runs.</a:t>
            </a:r>
            <a:endParaRPr kumimoji="0" lang="en-US" sz="1600" b="0" i="0" u="none" strike="noStrike" kern="1200" cap="none" spc="0" normalizeH="0" baseline="0" noProof="0">
              <a:ln>
                <a:noFill/>
              </a:ln>
              <a:solidFill>
                <a:srgbClr val="264F67"/>
              </a:solidFill>
              <a:effectLst/>
              <a:uLnTx/>
              <a:uFillTx/>
              <a:latin typeface="Arial" panose="020B0604020202020204" pitchFamily="34" charset="0"/>
              <a:ea typeface="Calibri"/>
              <a:cs typeface="Arial" panose="020B0604020202020204" pitchFamily="34" charset="0"/>
            </a:endParaRPr>
          </a:p>
          <a:p>
            <a:pPr marL="171450" marR="0" lvl="1" indent="-171450" algn="l" defTabSz="800100" rtl="0" eaLnBrk="1" fontAlgn="auto" latinLnBrk="0" hangingPunct="1">
              <a:lnSpc>
                <a:spcPct val="90000"/>
              </a:lnSpc>
              <a:spcBef>
                <a:spcPct val="0"/>
              </a:spcBef>
              <a:spcAft>
                <a:spcPct val="15000"/>
              </a:spcAft>
              <a:buClrTx/>
              <a:buSzTx/>
              <a:buFontTx/>
              <a:buChar char="•"/>
              <a:tabLst/>
              <a:defRPr/>
            </a:pPr>
            <a:r>
              <a:rPr kumimoji="0" lang="en-US" sz="1600" b="0" i="0" u="none" strike="noStrike" kern="1200" cap="none" spc="0" normalizeH="0" baseline="0" noProof="0">
                <a:ln>
                  <a:noFill/>
                </a:ln>
                <a:solidFill>
                  <a:srgbClr val="264F67"/>
                </a:solidFill>
                <a:effectLst/>
                <a:uLnTx/>
                <a:uFillTx/>
                <a:latin typeface="Arial" panose="020B0604020202020204" pitchFamily="34" charset="0"/>
                <a:ea typeface="+mn-ea"/>
                <a:cs typeface="Arial" panose="020B0604020202020204" pitchFamily="34" charset="0"/>
              </a:rPr>
              <a:t>Hall D: Finishing the </a:t>
            </a:r>
            <a:r>
              <a:rPr kumimoji="0" lang="en-US" sz="1600" b="0" i="0" u="none" strike="noStrike" kern="1200" cap="none" spc="0" normalizeH="0" baseline="0" noProof="0" err="1">
                <a:ln>
                  <a:noFill/>
                </a:ln>
                <a:solidFill>
                  <a:srgbClr val="264F67"/>
                </a:solidFill>
                <a:effectLst/>
                <a:uLnTx/>
                <a:uFillTx/>
                <a:latin typeface="Arial" panose="020B0604020202020204" pitchFamily="34" charset="0"/>
                <a:ea typeface="+mn-ea"/>
                <a:cs typeface="Arial" panose="020B0604020202020204" pitchFamily="34" charset="0"/>
              </a:rPr>
              <a:t>GlueX</a:t>
            </a:r>
            <a:r>
              <a:rPr kumimoji="0" lang="en-US" sz="1600" b="0" i="0" u="none" strike="noStrike" kern="1200" cap="none" spc="0" normalizeH="0" baseline="0" noProof="0">
                <a:ln>
                  <a:noFill/>
                </a:ln>
                <a:solidFill>
                  <a:srgbClr val="264F67"/>
                </a:solidFill>
                <a:effectLst/>
                <a:uLnTx/>
                <a:uFillTx/>
                <a:latin typeface="Arial" panose="020B0604020202020204" pitchFamily="34" charset="0"/>
                <a:ea typeface="+mn-ea"/>
                <a:cs typeface="Arial" panose="020B0604020202020204" pitchFamily="34" charset="0"/>
              </a:rPr>
              <a:t>-II high energy run as well as a newly approved low energy </a:t>
            </a:r>
            <a:r>
              <a:rPr kumimoji="0" lang="en-US" sz="1600" b="0" i="0" u="none" strike="noStrike" kern="1200" cap="none" spc="0" normalizeH="0" baseline="0" noProof="0" err="1">
                <a:ln>
                  <a:noFill/>
                </a:ln>
                <a:solidFill>
                  <a:srgbClr val="264F67"/>
                </a:solidFill>
                <a:effectLst/>
                <a:uLnTx/>
                <a:uFillTx/>
                <a:latin typeface="Arial" panose="020B0604020202020204" pitchFamily="34" charset="0"/>
                <a:ea typeface="+mn-ea"/>
                <a:cs typeface="Arial" panose="020B0604020202020204" pitchFamily="34" charset="0"/>
              </a:rPr>
              <a:t>GlueX</a:t>
            </a:r>
            <a:r>
              <a:rPr kumimoji="0" lang="en-US" sz="1600" b="0" i="0" u="none" strike="noStrike" kern="1200" cap="none" spc="0" normalizeH="0" baseline="0" noProof="0">
                <a:ln>
                  <a:noFill/>
                </a:ln>
                <a:solidFill>
                  <a:srgbClr val="264F67"/>
                </a:solidFill>
                <a:effectLst/>
                <a:uLnTx/>
                <a:uFillTx/>
                <a:latin typeface="Arial" panose="020B0604020202020204" pitchFamily="34" charset="0"/>
                <a:ea typeface="+mn-ea"/>
                <a:cs typeface="Arial" panose="020B0604020202020204" pitchFamily="34" charset="0"/>
              </a:rPr>
              <a:t> run.</a:t>
            </a:r>
            <a:endParaRPr kumimoji="0" lang="en-US" sz="1600" b="0" i="0" u="none" strike="noStrike" kern="1200" cap="none" spc="0" normalizeH="0" baseline="0" noProof="0">
              <a:ln>
                <a:noFill/>
              </a:ln>
              <a:solidFill>
                <a:srgbClr val="264F67"/>
              </a:solidFill>
              <a:effectLst/>
              <a:uLnTx/>
              <a:uFillTx/>
              <a:latin typeface="Arial" panose="020B0604020202020204" pitchFamily="34" charset="0"/>
              <a:ea typeface="Calibri"/>
              <a:cs typeface="Arial" panose="020B0604020202020204" pitchFamily="34" charset="0"/>
            </a:endParaRPr>
          </a:p>
        </p:txBody>
      </p:sp>
      <p:sp>
        <p:nvSpPr>
          <p:cNvPr id="14" name="Freeform: Shape 13">
            <a:extLst>
              <a:ext uri="{FF2B5EF4-FFF2-40B4-BE49-F238E27FC236}">
                <a16:creationId xmlns:a16="http://schemas.microsoft.com/office/drawing/2014/main" id="{677898C5-FC60-C87C-E7DE-AED74F4A944E}"/>
              </a:ext>
            </a:extLst>
          </p:cNvPr>
          <p:cNvSpPr/>
          <p:nvPr/>
        </p:nvSpPr>
        <p:spPr>
          <a:xfrm>
            <a:off x="8180358" y="1216000"/>
            <a:ext cx="3674418" cy="951285"/>
          </a:xfrm>
          <a:custGeom>
            <a:avLst/>
            <a:gdLst>
              <a:gd name="connsiteX0" fmla="*/ 0 w 3402923"/>
              <a:gd name="connsiteY0" fmla="*/ 0 h 1351566"/>
              <a:gd name="connsiteX1" fmla="*/ 3402923 w 3402923"/>
              <a:gd name="connsiteY1" fmla="*/ 0 h 1351566"/>
              <a:gd name="connsiteX2" fmla="*/ 3402923 w 3402923"/>
              <a:gd name="connsiteY2" fmla="*/ 1351566 h 1351566"/>
              <a:gd name="connsiteX3" fmla="*/ 0 w 3402923"/>
              <a:gd name="connsiteY3" fmla="*/ 1351566 h 1351566"/>
              <a:gd name="connsiteX4" fmla="*/ 0 w 3402923"/>
              <a:gd name="connsiteY4" fmla="*/ 0 h 1351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02923" h="1351566">
                <a:moveTo>
                  <a:pt x="0" y="0"/>
                </a:moveTo>
                <a:lnTo>
                  <a:pt x="3402923" y="0"/>
                </a:lnTo>
                <a:lnTo>
                  <a:pt x="3402923" y="1351566"/>
                </a:lnTo>
                <a:lnTo>
                  <a:pt x="0" y="1351566"/>
                </a:lnTo>
                <a:lnTo>
                  <a:pt x="0" y="0"/>
                </a:lnTo>
                <a:close/>
              </a:path>
            </a:pathLst>
          </a:custGeom>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49352" tIns="85344" rIns="149352" bIns="85344" numCol="1" spcCol="1270" anchor="ctr" anchorCtr="0">
            <a:noAutofit/>
          </a:bodyPr>
          <a:lstStyle/>
          <a:p>
            <a:pPr marL="0" marR="0" lvl="0" indent="0" algn="ctr" defTabSz="933450" rtl="0" eaLnBrk="1" fontAlgn="auto" latinLnBrk="0" hangingPunct="1">
              <a:lnSpc>
                <a:spcPct val="90000"/>
              </a:lnSpc>
              <a:spcBef>
                <a:spcPct val="0"/>
              </a:spcBef>
              <a:spcAft>
                <a:spcPct val="35000"/>
              </a:spcAft>
              <a:buClrTx/>
              <a:buSzTx/>
              <a:buFontTx/>
              <a:buNone/>
              <a:tabLst/>
              <a:defRPr/>
            </a:pPr>
            <a:r>
              <a:rPr kumimoji="0" lang="en-US" sz="21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CEBAF: preparing upcoming high priority programs</a:t>
            </a:r>
          </a:p>
        </p:txBody>
      </p:sp>
      <p:sp>
        <p:nvSpPr>
          <p:cNvPr id="15" name="Freeform: Shape 14">
            <a:extLst>
              <a:ext uri="{FF2B5EF4-FFF2-40B4-BE49-F238E27FC236}">
                <a16:creationId xmlns:a16="http://schemas.microsoft.com/office/drawing/2014/main" id="{BE4F01D5-1288-2587-BA7F-CB39831336C1}"/>
              </a:ext>
            </a:extLst>
          </p:cNvPr>
          <p:cNvSpPr/>
          <p:nvPr/>
        </p:nvSpPr>
        <p:spPr>
          <a:xfrm>
            <a:off x="8180358" y="2212169"/>
            <a:ext cx="3674418" cy="2356915"/>
          </a:xfrm>
          <a:custGeom>
            <a:avLst/>
            <a:gdLst>
              <a:gd name="connsiteX0" fmla="*/ 0 w 3402923"/>
              <a:gd name="connsiteY0" fmla="*/ 0 h 3404657"/>
              <a:gd name="connsiteX1" fmla="*/ 3402923 w 3402923"/>
              <a:gd name="connsiteY1" fmla="*/ 0 h 3404657"/>
              <a:gd name="connsiteX2" fmla="*/ 3402923 w 3402923"/>
              <a:gd name="connsiteY2" fmla="*/ 3404657 h 3404657"/>
              <a:gd name="connsiteX3" fmla="*/ 0 w 3402923"/>
              <a:gd name="connsiteY3" fmla="*/ 3404657 h 3404657"/>
              <a:gd name="connsiteX4" fmla="*/ 0 w 3402923"/>
              <a:gd name="connsiteY4" fmla="*/ 0 h 3404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02923" h="3404657">
                <a:moveTo>
                  <a:pt x="0" y="0"/>
                </a:moveTo>
                <a:lnTo>
                  <a:pt x="3402923" y="0"/>
                </a:lnTo>
                <a:lnTo>
                  <a:pt x="3402923" y="3404657"/>
                </a:lnTo>
                <a:lnTo>
                  <a:pt x="0" y="3404657"/>
                </a:lnTo>
                <a:lnTo>
                  <a:pt x="0" y="0"/>
                </a:lnTo>
                <a:close/>
              </a:path>
            </a:pathLst>
          </a:custGeom>
        </p:spPr>
        <p:style>
          <a:lnRef idx="2">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96012" tIns="96012" rIns="128016" bIns="144018" numCol="1" spcCol="1270" anchor="t" anchorCtr="0">
            <a:noAutofit/>
          </a:bodyPr>
          <a:lstStyle/>
          <a:p>
            <a:pPr marL="171450" marR="0" lvl="1" indent="-171450" algn="l" defTabSz="800100" rtl="0" eaLnBrk="1" fontAlgn="auto" latinLnBrk="0" hangingPunct="1">
              <a:lnSpc>
                <a:spcPct val="90000"/>
              </a:lnSpc>
              <a:spcBef>
                <a:spcPct val="0"/>
              </a:spcBef>
              <a:spcAft>
                <a:spcPct val="15000"/>
              </a:spcAft>
              <a:buClrTx/>
              <a:buSzTx/>
              <a:buFontTx/>
              <a:buChar char="•"/>
              <a:tabLst/>
              <a:defRPr/>
            </a:pPr>
            <a:r>
              <a:rPr kumimoji="0" lang="en-US" sz="1600" b="0" i="0" u="none" strike="noStrike" kern="1200" cap="none" spc="0" normalizeH="0" baseline="0" noProof="0">
                <a:ln>
                  <a:noFill/>
                </a:ln>
                <a:solidFill>
                  <a:srgbClr val="264F67"/>
                </a:solidFill>
                <a:effectLst/>
                <a:uLnTx/>
                <a:uFillTx/>
                <a:latin typeface="Arial" panose="020B0604020202020204" pitchFamily="34" charset="0"/>
                <a:ea typeface="+mn-ea"/>
                <a:cs typeface="Arial" panose="020B0604020202020204" pitchFamily="34" charset="0"/>
              </a:rPr>
              <a:t>Parity Quality Beam studies in support of the MOLLER experiment.</a:t>
            </a:r>
          </a:p>
          <a:p>
            <a:pPr marL="171450" marR="0" lvl="1" indent="-171450" algn="l" defTabSz="800100" rtl="0" eaLnBrk="1" fontAlgn="auto" latinLnBrk="0" hangingPunct="1">
              <a:lnSpc>
                <a:spcPct val="90000"/>
              </a:lnSpc>
              <a:spcBef>
                <a:spcPct val="0"/>
              </a:spcBef>
              <a:spcAft>
                <a:spcPct val="15000"/>
              </a:spcAft>
              <a:buClrTx/>
              <a:buSzTx/>
              <a:buFontTx/>
              <a:buChar char="•"/>
              <a:tabLst/>
              <a:defRPr/>
            </a:pPr>
            <a:r>
              <a:rPr kumimoji="0" lang="en-US" sz="1600" b="0" i="0" u="none" strike="noStrike" kern="1200" cap="none" spc="0" normalizeH="0" baseline="0" noProof="0">
                <a:ln>
                  <a:noFill/>
                </a:ln>
                <a:solidFill>
                  <a:srgbClr val="264F67"/>
                </a:solidFill>
                <a:effectLst/>
                <a:uLnTx/>
                <a:uFillTx/>
                <a:latin typeface="Arial" panose="020B0604020202020204" pitchFamily="34" charset="0"/>
                <a:ea typeface="+mn-ea"/>
                <a:cs typeface="Arial" panose="020B0604020202020204" pitchFamily="34" charset="0"/>
              </a:rPr>
              <a:t>Beam Degrader studies to baseline large emittance beam transport in CEBAF consistent with expected positron beam quality.</a:t>
            </a:r>
          </a:p>
          <a:p>
            <a:pPr marL="171450" marR="0" lvl="1" indent="-171450" algn="l" defTabSz="800100" rtl="0" eaLnBrk="1" fontAlgn="auto" latinLnBrk="0" hangingPunct="1">
              <a:lnSpc>
                <a:spcPct val="90000"/>
              </a:lnSpc>
              <a:spcBef>
                <a:spcPct val="0"/>
              </a:spcBef>
              <a:spcAft>
                <a:spcPct val="15000"/>
              </a:spcAft>
              <a:buClrTx/>
              <a:buSzTx/>
              <a:buFontTx/>
              <a:buChar char="•"/>
              <a:tabLst/>
              <a:defRPr/>
            </a:pPr>
            <a:r>
              <a:rPr kumimoji="0" lang="en-US" sz="1600" b="0" i="0" u="none" strike="noStrike" kern="1200" cap="none" spc="0" normalizeH="0" baseline="0" noProof="0">
                <a:ln>
                  <a:noFill/>
                </a:ln>
                <a:solidFill>
                  <a:srgbClr val="264F67"/>
                </a:solidFill>
                <a:effectLst/>
                <a:uLnTx/>
                <a:uFillTx/>
                <a:latin typeface="Arial" panose="020B0604020202020204" pitchFamily="34" charset="0"/>
                <a:ea typeface="+mn-ea"/>
                <a:cs typeface="Arial" panose="020B0604020202020204" pitchFamily="34" charset="0"/>
              </a:rPr>
              <a:t>Beam energy spread measurement required for the upcoming Hyper-nuclear experiment.</a:t>
            </a:r>
          </a:p>
        </p:txBody>
      </p:sp>
      <p:pic>
        <p:nvPicPr>
          <p:cNvPr id="5" name="Picture 4">
            <a:extLst>
              <a:ext uri="{FF2B5EF4-FFF2-40B4-BE49-F238E27FC236}">
                <a16:creationId xmlns:a16="http://schemas.microsoft.com/office/drawing/2014/main" id="{80ED0048-1E2B-9273-F681-70FCA9116276}"/>
              </a:ext>
            </a:extLst>
          </p:cNvPr>
          <p:cNvPicPr>
            <a:picLocks noChangeAspect="1"/>
          </p:cNvPicPr>
          <p:nvPr/>
        </p:nvPicPr>
        <p:blipFill>
          <a:blip r:embed="rId3"/>
          <a:srcRect l="4556"/>
          <a:stretch>
            <a:fillRect/>
          </a:stretch>
        </p:blipFill>
        <p:spPr>
          <a:xfrm>
            <a:off x="0" y="4826297"/>
            <a:ext cx="3015059" cy="2030556"/>
          </a:xfrm>
          <a:prstGeom prst="rect">
            <a:avLst/>
          </a:prstGeom>
        </p:spPr>
      </p:pic>
      <p:pic>
        <p:nvPicPr>
          <p:cNvPr id="17" name="Picture 16">
            <a:extLst>
              <a:ext uri="{FF2B5EF4-FFF2-40B4-BE49-F238E27FC236}">
                <a16:creationId xmlns:a16="http://schemas.microsoft.com/office/drawing/2014/main" id="{6233853C-11CD-41C1-FD64-F3D45760D04F}"/>
              </a:ext>
            </a:extLst>
          </p:cNvPr>
          <p:cNvPicPr>
            <a:picLocks noChangeAspect="1"/>
          </p:cNvPicPr>
          <p:nvPr/>
        </p:nvPicPr>
        <p:blipFill>
          <a:blip r:embed="rId4"/>
          <a:stretch>
            <a:fillRect/>
          </a:stretch>
        </p:blipFill>
        <p:spPr>
          <a:xfrm>
            <a:off x="3015059" y="4821312"/>
            <a:ext cx="3158992" cy="2057460"/>
          </a:xfrm>
          <a:prstGeom prst="rect">
            <a:avLst/>
          </a:prstGeom>
        </p:spPr>
      </p:pic>
      <p:pic>
        <p:nvPicPr>
          <p:cNvPr id="19" name="Picture 18">
            <a:extLst>
              <a:ext uri="{FF2B5EF4-FFF2-40B4-BE49-F238E27FC236}">
                <a16:creationId xmlns:a16="http://schemas.microsoft.com/office/drawing/2014/main" id="{321BE83C-FE5F-7519-C7D7-1D2B5F42B971}"/>
              </a:ext>
            </a:extLst>
          </p:cNvPr>
          <p:cNvPicPr>
            <a:picLocks noChangeAspect="1"/>
          </p:cNvPicPr>
          <p:nvPr/>
        </p:nvPicPr>
        <p:blipFill>
          <a:blip r:embed="rId5"/>
          <a:stretch>
            <a:fillRect/>
          </a:stretch>
        </p:blipFill>
        <p:spPr>
          <a:xfrm>
            <a:off x="6096000" y="4813151"/>
            <a:ext cx="3094089" cy="2052169"/>
          </a:xfrm>
          <a:prstGeom prst="rect">
            <a:avLst/>
          </a:prstGeom>
        </p:spPr>
      </p:pic>
      <p:pic>
        <p:nvPicPr>
          <p:cNvPr id="21" name="Picture 20">
            <a:extLst>
              <a:ext uri="{FF2B5EF4-FFF2-40B4-BE49-F238E27FC236}">
                <a16:creationId xmlns:a16="http://schemas.microsoft.com/office/drawing/2014/main" id="{896BAF21-87B5-BFA3-F18E-B99A59658CF0}"/>
              </a:ext>
            </a:extLst>
          </p:cNvPr>
          <p:cNvPicPr>
            <a:picLocks noChangeAspect="1"/>
          </p:cNvPicPr>
          <p:nvPr/>
        </p:nvPicPr>
        <p:blipFill>
          <a:blip r:embed="rId6"/>
          <a:stretch>
            <a:fillRect/>
          </a:stretch>
        </p:blipFill>
        <p:spPr>
          <a:xfrm>
            <a:off x="9097911" y="4798418"/>
            <a:ext cx="3094089" cy="2059582"/>
          </a:xfrm>
          <a:prstGeom prst="rect">
            <a:avLst/>
          </a:prstGeom>
        </p:spPr>
      </p:pic>
      <p:cxnSp>
        <p:nvCxnSpPr>
          <p:cNvPr id="24" name="Straight Connector 23">
            <a:extLst>
              <a:ext uri="{FF2B5EF4-FFF2-40B4-BE49-F238E27FC236}">
                <a16:creationId xmlns:a16="http://schemas.microsoft.com/office/drawing/2014/main" id="{579DE381-616A-14CB-4450-E8EEE5C5D8B7}"/>
              </a:ext>
            </a:extLst>
          </p:cNvPr>
          <p:cNvCxnSpPr>
            <a:cxnSpLocks/>
          </p:cNvCxnSpPr>
          <p:nvPr/>
        </p:nvCxnSpPr>
        <p:spPr>
          <a:xfrm>
            <a:off x="-206837" y="4804378"/>
            <a:ext cx="12602013" cy="0"/>
          </a:xfrm>
          <a:prstGeom prst="line">
            <a:avLst/>
          </a:prstGeom>
          <a:ln w="28575">
            <a:solidFill>
              <a:schemeClr val="bg1"/>
            </a:solidFill>
            <a:headEnd type="none" w="med" len="med"/>
            <a:tailEnd type="none" w="med" len="med"/>
          </a:ln>
        </p:spPr>
        <p:style>
          <a:lnRef idx="1">
            <a:schemeClr val="accent3"/>
          </a:lnRef>
          <a:fillRef idx="0">
            <a:schemeClr val="accent3"/>
          </a:fillRef>
          <a:effectRef idx="0">
            <a:schemeClr val="accent3"/>
          </a:effectRef>
          <a:fontRef idx="minor">
            <a:schemeClr val="tx1"/>
          </a:fontRef>
        </p:style>
      </p:cxnSp>
      <p:cxnSp>
        <p:nvCxnSpPr>
          <p:cNvPr id="25" name="Straight Connector 24">
            <a:extLst>
              <a:ext uri="{FF2B5EF4-FFF2-40B4-BE49-F238E27FC236}">
                <a16:creationId xmlns:a16="http://schemas.microsoft.com/office/drawing/2014/main" id="{1BFCE5DD-86F9-9FB1-D632-E3EA243E9264}"/>
              </a:ext>
            </a:extLst>
          </p:cNvPr>
          <p:cNvCxnSpPr>
            <a:cxnSpLocks/>
          </p:cNvCxnSpPr>
          <p:nvPr/>
        </p:nvCxnSpPr>
        <p:spPr>
          <a:xfrm flipH="1">
            <a:off x="3015059" y="4821312"/>
            <a:ext cx="8467" cy="2057460"/>
          </a:xfrm>
          <a:prstGeom prst="line">
            <a:avLst/>
          </a:prstGeom>
          <a:ln w="28575">
            <a:solidFill>
              <a:schemeClr val="bg1"/>
            </a:solidFill>
            <a:headEnd type="none" w="med" len="med"/>
            <a:tailEnd type="none" w="med" len="med"/>
          </a:ln>
        </p:spPr>
        <p:style>
          <a:lnRef idx="1">
            <a:schemeClr val="accent3"/>
          </a:lnRef>
          <a:fillRef idx="0">
            <a:schemeClr val="accent3"/>
          </a:fillRef>
          <a:effectRef idx="0">
            <a:schemeClr val="accent3"/>
          </a:effectRef>
          <a:fontRef idx="minor">
            <a:schemeClr val="tx1"/>
          </a:fontRef>
        </p:style>
      </p:cxnSp>
      <p:cxnSp>
        <p:nvCxnSpPr>
          <p:cNvPr id="29" name="Straight Connector 28">
            <a:extLst>
              <a:ext uri="{FF2B5EF4-FFF2-40B4-BE49-F238E27FC236}">
                <a16:creationId xmlns:a16="http://schemas.microsoft.com/office/drawing/2014/main" id="{3DB7196E-7B3B-EB40-14AA-C4AFD8D4C4E3}"/>
              </a:ext>
            </a:extLst>
          </p:cNvPr>
          <p:cNvCxnSpPr>
            <a:cxnSpLocks/>
          </p:cNvCxnSpPr>
          <p:nvPr/>
        </p:nvCxnSpPr>
        <p:spPr>
          <a:xfrm flipH="1">
            <a:off x="6087533" y="4810505"/>
            <a:ext cx="8467" cy="2057460"/>
          </a:xfrm>
          <a:prstGeom prst="line">
            <a:avLst/>
          </a:prstGeom>
          <a:ln w="28575">
            <a:solidFill>
              <a:schemeClr val="bg1"/>
            </a:solidFill>
            <a:headEnd type="none" w="med" len="med"/>
            <a:tailEnd type="none" w="med" len="med"/>
          </a:ln>
        </p:spPr>
        <p:style>
          <a:lnRef idx="1">
            <a:schemeClr val="accent3"/>
          </a:lnRef>
          <a:fillRef idx="0">
            <a:schemeClr val="accent3"/>
          </a:fillRef>
          <a:effectRef idx="0">
            <a:schemeClr val="accent3"/>
          </a:effectRef>
          <a:fontRef idx="minor">
            <a:schemeClr val="tx1"/>
          </a:fontRef>
        </p:style>
      </p:cxnSp>
      <p:cxnSp>
        <p:nvCxnSpPr>
          <p:cNvPr id="30" name="Straight Connector 29">
            <a:extLst>
              <a:ext uri="{FF2B5EF4-FFF2-40B4-BE49-F238E27FC236}">
                <a16:creationId xmlns:a16="http://schemas.microsoft.com/office/drawing/2014/main" id="{20309228-CB66-9030-9D42-DD3EEDCCCDD4}"/>
              </a:ext>
            </a:extLst>
          </p:cNvPr>
          <p:cNvCxnSpPr>
            <a:cxnSpLocks/>
          </p:cNvCxnSpPr>
          <p:nvPr/>
        </p:nvCxnSpPr>
        <p:spPr>
          <a:xfrm flipH="1">
            <a:off x="9093677" y="4821312"/>
            <a:ext cx="8467" cy="2057460"/>
          </a:xfrm>
          <a:prstGeom prst="line">
            <a:avLst/>
          </a:prstGeom>
          <a:ln w="28575">
            <a:solidFill>
              <a:schemeClr val="bg1"/>
            </a:solidFill>
            <a:headEnd type="none" w="med" len="med"/>
            <a:tailEnd type="none" w="med" len="med"/>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29012691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sp>
        <p:nvSpPr>
          <p:cNvPr id="428" name="Google Shape;428;p68"/>
          <p:cNvSpPr txBox="1">
            <a:spLocks noGrp="1"/>
          </p:cNvSpPr>
          <p:nvPr>
            <p:ph type="sldNum" idx="4294967295"/>
          </p:nvPr>
        </p:nvSpPr>
        <p:spPr>
          <a:xfrm>
            <a:off x="8565008" y="4783641"/>
            <a:ext cx="548800" cy="393600"/>
          </a:xfrm>
          <a:prstGeom prst="rect">
            <a:avLst/>
          </a:prstGeom>
        </p:spPr>
        <p:txBody>
          <a:bodyPr spcFirstLastPara="1" vert="horz" wrap="square" lIns="0" tIns="0" rIns="0" bIns="0" rtlCol="0" anchor="b" anchorCtr="0">
            <a:noAutofit/>
          </a:bodyPr>
          <a:lstStyle/>
          <a:p>
            <a:fld id="{00000000-1234-1234-1234-123412341234}" type="slidenum">
              <a:rPr lang="en"/>
              <a:pPr/>
              <a:t>8</a:t>
            </a:fld>
            <a:endParaRPr/>
          </a:p>
        </p:txBody>
      </p:sp>
      <p:sp>
        <p:nvSpPr>
          <p:cNvPr id="429" name="Google Shape;429;p68"/>
          <p:cNvSpPr/>
          <p:nvPr/>
        </p:nvSpPr>
        <p:spPr>
          <a:xfrm>
            <a:off x="8257067" y="3181700"/>
            <a:ext cx="2643200" cy="368000"/>
          </a:xfrm>
          <a:prstGeom prst="roundRect">
            <a:avLst>
              <a:gd name="adj" fmla="val 16667"/>
            </a:avLst>
          </a:prstGeom>
          <a:solidFill>
            <a:srgbClr val="0C343D"/>
          </a:solidFill>
          <a:ln>
            <a:noFill/>
          </a:ln>
        </p:spPr>
        <p:txBody>
          <a:bodyPr spcFirstLastPara="1" wrap="square" lIns="121900" tIns="121900" rIns="121900" bIns="121900" anchor="ctr" anchorCtr="0">
            <a:noAutofit/>
          </a:bodyPr>
          <a:lstStyle/>
          <a:p>
            <a:pPr algn="ctr"/>
            <a:endParaRPr sz="2400"/>
          </a:p>
        </p:txBody>
      </p:sp>
      <p:pic>
        <p:nvPicPr>
          <p:cNvPr id="430" name="Google Shape;430;p68" title="VisualizationNucleon0.0001.gif"/>
          <p:cNvPicPr preferRelativeResize="0"/>
          <p:nvPr/>
        </p:nvPicPr>
        <p:blipFill>
          <a:blip r:embed="rId3">
            <a:alphaModFix/>
          </a:blip>
          <a:stretch>
            <a:fillRect/>
          </a:stretch>
        </p:blipFill>
        <p:spPr>
          <a:xfrm>
            <a:off x="223834" y="4223800"/>
            <a:ext cx="3189733" cy="1778267"/>
          </a:xfrm>
          <a:prstGeom prst="rect">
            <a:avLst/>
          </a:prstGeom>
          <a:noFill/>
          <a:ln>
            <a:noFill/>
          </a:ln>
        </p:spPr>
      </p:pic>
      <p:pic>
        <p:nvPicPr>
          <p:cNvPr id="431" name="Google Shape;431;p68" title="VisualizationNucleon0.01.gif"/>
          <p:cNvPicPr preferRelativeResize="0"/>
          <p:nvPr/>
        </p:nvPicPr>
        <p:blipFill>
          <a:blip r:embed="rId4">
            <a:alphaModFix/>
          </a:blip>
          <a:stretch>
            <a:fillRect/>
          </a:stretch>
        </p:blipFill>
        <p:spPr>
          <a:xfrm>
            <a:off x="223834" y="2445534"/>
            <a:ext cx="3189733" cy="1778276"/>
          </a:xfrm>
          <a:prstGeom prst="rect">
            <a:avLst/>
          </a:prstGeom>
          <a:noFill/>
          <a:ln>
            <a:noFill/>
          </a:ln>
        </p:spPr>
      </p:pic>
      <p:sp>
        <p:nvSpPr>
          <p:cNvPr id="432" name="Google Shape;432;p68"/>
          <p:cNvSpPr txBox="1"/>
          <p:nvPr/>
        </p:nvSpPr>
        <p:spPr>
          <a:xfrm>
            <a:off x="3609517" y="676867"/>
            <a:ext cx="4514000" cy="5509160"/>
          </a:xfrm>
          <a:prstGeom prst="rect">
            <a:avLst/>
          </a:prstGeom>
          <a:solidFill>
            <a:schemeClr val="lt1"/>
          </a:solidFill>
          <a:ln w="28575" cap="flat" cmpd="sng">
            <a:solidFill>
              <a:srgbClr val="0000FF"/>
            </a:solidFill>
            <a:prstDash val="solid"/>
            <a:round/>
            <a:headEnd type="none" w="sm" len="sm"/>
            <a:tailEnd type="none" w="sm" len="sm"/>
          </a:ln>
        </p:spPr>
        <p:txBody>
          <a:bodyPr spcFirstLastPara="1" wrap="square" lIns="121900" tIns="121900" rIns="121900" bIns="121900" anchor="t" anchorCtr="0">
            <a:spAutoFit/>
          </a:bodyPr>
          <a:lstStyle/>
          <a:p>
            <a:r>
              <a:rPr lang="en">
                <a:solidFill>
                  <a:srgbClr val="434343"/>
                </a:solidFill>
                <a:latin typeface="Arial" panose="020B0604020202020204" pitchFamily="34" charset="0"/>
                <a:ea typeface="Roboto"/>
                <a:cs typeface="Arial" panose="020B0604020202020204" pitchFamily="34" charset="0"/>
                <a:sym typeface="Roboto"/>
              </a:rPr>
              <a:t>Experimental Nuclear Physics (NP) seeks to understand the internal structure and dynamics of nucleons</a:t>
            </a:r>
            <a:endParaRPr>
              <a:solidFill>
                <a:srgbClr val="434343"/>
              </a:solidFill>
              <a:latin typeface="Arial" panose="020B0604020202020204" pitchFamily="34" charset="0"/>
              <a:ea typeface="Roboto"/>
              <a:cs typeface="Arial" panose="020B0604020202020204" pitchFamily="34" charset="0"/>
              <a:sym typeface="Roboto"/>
            </a:endParaRPr>
          </a:p>
          <a:p>
            <a:endParaRPr>
              <a:solidFill>
                <a:srgbClr val="434343"/>
              </a:solidFill>
              <a:latin typeface="Arial" panose="020B0604020202020204" pitchFamily="34" charset="0"/>
              <a:ea typeface="Roboto"/>
              <a:cs typeface="Arial" panose="020B0604020202020204" pitchFamily="34" charset="0"/>
              <a:sym typeface="Roboto"/>
            </a:endParaRPr>
          </a:p>
          <a:p>
            <a:r>
              <a:rPr lang="en">
                <a:solidFill>
                  <a:srgbClr val="434343"/>
                </a:solidFill>
                <a:latin typeface="Arial" panose="020B0604020202020204" pitchFamily="34" charset="0"/>
                <a:ea typeface="Roboto"/>
                <a:cs typeface="Arial" panose="020B0604020202020204" pitchFamily="34" charset="0"/>
                <a:sym typeface="Roboto"/>
              </a:rPr>
              <a:t>Large detectors with high sensor density produce increasingly larger datasets (O(10) PB/yr for a single experiment) which are needed to search for increasingly rare reactions</a:t>
            </a:r>
            <a:endParaRPr>
              <a:solidFill>
                <a:srgbClr val="434343"/>
              </a:solidFill>
              <a:latin typeface="Arial" panose="020B0604020202020204" pitchFamily="34" charset="0"/>
              <a:ea typeface="Roboto"/>
              <a:cs typeface="Arial" panose="020B0604020202020204" pitchFamily="34" charset="0"/>
              <a:sym typeface="Roboto"/>
            </a:endParaRPr>
          </a:p>
          <a:p>
            <a:endParaRPr>
              <a:solidFill>
                <a:srgbClr val="434343"/>
              </a:solidFill>
              <a:latin typeface="Arial" panose="020B0604020202020204" pitchFamily="34" charset="0"/>
              <a:ea typeface="Roboto"/>
              <a:cs typeface="Arial" panose="020B0604020202020204" pitchFamily="34" charset="0"/>
              <a:sym typeface="Roboto"/>
            </a:endParaRPr>
          </a:p>
          <a:p>
            <a:r>
              <a:rPr lang="en">
                <a:solidFill>
                  <a:srgbClr val="434343"/>
                </a:solidFill>
                <a:latin typeface="Arial" panose="020B0604020202020204" pitchFamily="34" charset="0"/>
                <a:ea typeface="Roboto"/>
                <a:cs typeface="Arial" panose="020B0604020202020204" pitchFamily="34" charset="0"/>
                <a:sym typeface="Roboto"/>
              </a:rPr>
              <a:t>Workflows that match large datasets with large compute and advanced analysis techniques enable faster, more efficient insight to the science</a:t>
            </a:r>
            <a:endParaRPr>
              <a:solidFill>
                <a:srgbClr val="434343"/>
              </a:solidFill>
              <a:latin typeface="Arial" panose="020B0604020202020204" pitchFamily="34" charset="0"/>
              <a:ea typeface="Roboto"/>
              <a:cs typeface="Arial" panose="020B0604020202020204" pitchFamily="34" charset="0"/>
              <a:sym typeface="Roboto"/>
            </a:endParaRPr>
          </a:p>
          <a:p>
            <a:endParaRPr>
              <a:solidFill>
                <a:srgbClr val="434343"/>
              </a:solidFill>
              <a:latin typeface="Arial" panose="020B0604020202020204" pitchFamily="34" charset="0"/>
              <a:ea typeface="Roboto"/>
              <a:cs typeface="Arial" panose="020B0604020202020204" pitchFamily="34" charset="0"/>
              <a:sym typeface="Roboto"/>
            </a:endParaRPr>
          </a:p>
          <a:p>
            <a:r>
              <a:rPr lang="en">
                <a:solidFill>
                  <a:srgbClr val="434343"/>
                </a:solidFill>
                <a:latin typeface="Arial" panose="020B0604020202020204" pitchFamily="34" charset="0"/>
                <a:ea typeface="Roboto"/>
                <a:cs typeface="Arial" panose="020B0604020202020204" pitchFamily="34" charset="0"/>
                <a:sym typeface="Roboto"/>
              </a:rPr>
              <a:t>Accelerator operation with high intensity, precision, and reliability is required to obtain clean signals for next-gen subatomic discovery</a:t>
            </a:r>
            <a:endParaRPr>
              <a:solidFill>
                <a:srgbClr val="434343"/>
              </a:solidFill>
              <a:latin typeface="Arial" panose="020B0604020202020204" pitchFamily="34" charset="0"/>
              <a:ea typeface="Roboto"/>
              <a:cs typeface="Arial" panose="020B0604020202020204" pitchFamily="34" charset="0"/>
              <a:sym typeface="Roboto"/>
            </a:endParaRPr>
          </a:p>
        </p:txBody>
      </p:sp>
      <p:pic>
        <p:nvPicPr>
          <p:cNvPr id="433" name="Google Shape;433;p68" title="VisualizationNucleon0.3.gif"/>
          <p:cNvPicPr preferRelativeResize="0"/>
          <p:nvPr/>
        </p:nvPicPr>
        <p:blipFill>
          <a:blip r:embed="rId5">
            <a:alphaModFix/>
          </a:blip>
          <a:stretch>
            <a:fillRect/>
          </a:stretch>
        </p:blipFill>
        <p:spPr>
          <a:xfrm>
            <a:off x="223834" y="667267"/>
            <a:ext cx="3189733" cy="1778279"/>
          </a:xfrm>
          <a:prstGeom prst="rect">
            <a:avLst/>
          </a:prstGeom>
          <a:noFill/>
          <a:ln>
            <a:noFill/>
          </a:ln>
        </p:spPr>
      </p:pic>
      <p:pic>
        <p:nvPicPr>
          <p:cNvPr id="434" name="Google Shape;434;p68"/>
          <p:cNvPicPr preferRelativeResize="0"/>
          <p:nvPr/>
        </p:nvPicPr>
        <p:blipFill>
          <a:blip r:embed="rId6">
            <a:alphaModFix/>
          </a:blip>
          <a:stretch>
            <a:fillRect/>
          </a:stretch>
        </p:blipFill>
        <p:spPr>
          <a:xfrm>
            <a:off x="8327034" y="3555173"/>
            <a:ext cx="3396632" cy="2456935"/>
          </a:xfrm>
          <a:prstGeom prst="rect">
            <a:avLst/>
          </a:prstGeom>
          <a:noFill/>
          <a:ln w="9525" cap="flat" cmpd="sng">
            <a:solidFill>
              <a:srgbClr val="0000FF"/>
            </a:solidFill>
            <a:prstDash val="solid"/>
            <a:round/>
            <a:headEnd type="none" w="sm" len="sm"/>
            <a:tailEnd type="none" w="sm" len="sm"/>
          </a:ln>
        </p:spPr>
      </p:pic>
      <p:pic>
        <p:nvPicPr>
          <p:cNvPr id="435" name="Google Shape;435;p68"/>
          <p:cNvPicPr preferRelativeResize="0"/>
          <p:nvPr/>
        </p:nvPicPr>
        <p:blipFill>
          <a:blip r:embed="rId7">
            <a:alphaModFix/>
          </a:blip>
          <a:stretch>
            <a:fillRect/>
          </a:stretch>
        </p:blipFill>
        <p:spPr>
          <a:xfrm>
            <a:off x="8327034" y="694913"/>
            <a:ext cx="3189733" cy="2551787"/>
          </a:xfrm>
          <a:prstGeom prst="rect">
            <a:avLst/>
          </a:prstGeom>
          <a:noFill/>
          <a:ln w="9525" cap="flat" cmpd="sng">
            <a:solidFill>
              <a:srgbClr val="0000FF"/>
            </a:solidFill>
            <a:prstDash val="solid"/>
            <a:round/>
            <a:headEnd type="none" w="sm" len="sm"/>
            <a:tailEnd type="none" w="sm" len="sm"/>
          </a:ln>
        </p:spPr>
      </p:pic>
      <p:sp>
        <p:nvSpPr>
          <p:cNvPr id="436" name="Google Shape;436;p68"/>
          <p:cNvSpPr txBox="1"/>
          <p:nvPr/>
        </p:nvSpPr>
        <p:spPr>
          <a:xfrm rot="-5400000">
            <a:off x="10300877" y="4410633"/>
            <a:ext cx="3096800" cy="430847"/>
          </a:xfrm>
          <a:prstGeom prst="rect">
            <a:avLst/>
          </a:prstGeom>
          <a:noFill/>
          <a:ln>
            <a:noFill/>
          </a:ln>
        </p:spPr>
        <p:txBody>
          <a:bodyPr spcFirstLastPara="1" wrap="square" lIns="121900" tIns="121900" rIns="121900" bIns="121900" anchor="t" anchorCtr="0">
            <a:spAutoFit/>
          </a:bodyPr>
          <a:lstStyle/>
          <a:p>
            <a:r>
              <a:rPr lang="en" sz="1200" i="1">
                <a:solidFill>
                  <a:srgbClr val="3D85C6"/>
                </a:solidFill>
              </a:rPr>
              <a:t>https://www.bnl.gov/rhic/sphenix.php</a:t>
            </a:r>
            <a:endParaRPr sz="1200" i="1">
              <a:solidFill>
                <a:srgbClr val="3D85C6"/>
              </a:solidFill>
            </a:endParaRPr>
          </a:p>
        </p:txBody>
      </p:sp>
      <p:sp>
        <p:nvSpPr>
          <p:cNvPr id="437" name="Google Shape;437;p68"/>
          <p:cNvSpPr txBox="1"/>
          <p:nvPr/>
        </p:nvSpPr>
        <p:spPr>
          <a:xfrm rot="-5400000">
            <a:off x="10456167" y="1663044"/>
            <a:ext cx="2736800" cy="615513"/>
          </a:xfrm>
          <a:prstGeom prst="rect">
            <a:avLst/>
          </a:prstGeom>
          <a:noFill/>
          <a:ln>
            <a:noFill/>
          </a:ln>
        </p:spPr>
        <p:txBody>
          <a:bodyPr spcFirstLastPara="1" wrap="square" lIns="121900" tIns="121900" rIns="121900" bIns="121900" anchor="t" anchorCtr="0">
            <a:spAutoFit/>
          </a:bodyPr>
          <a:lstStyle/>
          <a:p>
            <a:r>
              <a:rPr lang="en" sz="1200" i="1">
                <a:solidFill>
                  <a:srgbClr val="3D85C6"/>
                </a:solidFill>
              </a:rPr>
              <a:t>https://www.jlab.org/news/releases/pioneering-nuclear-glue-frontier-0</a:t>
            </a:r>
            <a:endParaRPr sz="1200" i="1">
              <a:solidFill>
                <a:srgbClr val="3D85C6"/>
              </a:solidFill>
            </a:endParaRPr>
          </a:p>
        </p:txBody>
      </p:sp>
      <p:pic>
        <p:nvPicPr>
          <p:cNvPr id="438" name="Google Shape;438;p68"/>
          <p:cNvPicPr preferRelativeResize="0"/>
          <p:nvPr/>
        </p:nvPicPr>
        <p:blipFill>
          <a:blip r:embed="rId8">
            <a:alphaModFix/>
          </a:blip>
          <a:stretch>
            <a:fillRect/>
          </a:stretch>
        </p:blipFill>
        <p:spPr>
          <a:xfrm>
            <a:off x="8367372" y="3583970"/>
            <a:ext cx="832000" cy="435833"/>
          </a:xfrm>
          <a:prstGeom prst="rect">
            <a:avLst/>
          </a:prstGeom>
          <a:noFill/>
          <a:ln>
            <a:noFill/>
          </a:ln>
        </p:spPr>
      </p:pic>
      <p:pic>
        <p:nvPicPr>
          <p:cNvPr id="439" name="Google Shape;439;p68"/>
          <p:cNvPicPr preferRelativeResize="0"/>
          <p:nvPr/>
        </p:nvPicPr>
        <p:blipFill>
          <a:blip r:embed="rId9">
            <a:alphaModFix/>
          </a:blip>
          <a:stretch>
            <a:fillRect/>
          </a:stretch>
        </p:blipFill>
        <p:spPr>
          <a:xfrm>
            <a:off x="8401968" y="667267"/>
            <a:ext cx="1057633" cy="368067"/>
          </a:xfrm>
          <a:prstGeom prst="rect">
            <a:avLst/>
          </a:prstGeom>
          <a:noFill/>
          <a:ln>
            <a:noFill/>
          </a:ln>
        </p:spPr>
      </p:pic>
      <p:sp>
        <p:nvSpPr>
          <p:cNvPr id="440" name="Google Shape;440;p68"/>
          <p:cNvSpPr txBox="1"/>
          <p:nvPr/>
        </p:nvSpPr>
        <p:spPr>
          <a:xfrm>
            <a:off x="216597" y="361963"/>
            <a:ext cx="3279200" cy="410393"/>
          </a:xfrm>
          <a:prstGeom prst="rect">
            <a:avLst/>
          </a:prstGeom>
          <a:noFill/>
          <a:ln>
            <a:noFill/>
          </a:ln>
        </p:spPr>
        <p:txBody>
          <a:bodyPr spcFirstLastPara="1" wrap="square" lIns="121900" tIns="121900" rIns="121900" bIns="121900" anchor="t" anchorCtr="0">
            <a:spAutoFit/>
          </a:bodyPr>
          <a:lstStyle/>
          <a:p>
            <a:r>
              <a:rPr lang="en" sz="1067" i="1">
                <a:solidFill>
                  <a:schemeClr val="lt1"/>
                </a:solidFill>
              </a:rPr>
              <a:t>nucleon visualization at different Bjorken x values</a:t>
            </a:r>
            <a:endParaRPr sz="1067" i="1">
              <a:solidFill>
                <a:schemeClr val="lt1"/>
              </a:solidFill>
            </a:endParaRPr>
          </a:p>
        </p:txBody>
      </p:sp>
      <p:sp>
        <p:nvSpPr>
          <p:cNvPr id="441" name="Google Shape;441;p68"/>
          <p:cNvSpPr txBox="1"/>
          <p:nvPr/>
        </p:nvSpPr>
        <p:spPr>
          <a:xfrm>
            <a:off x="-13534" y="-107789"/>
            <a:ext cx="12243634" cy="738623"/>
          </a:xfrm>
          <a:prstGeom prst="rect">
            <a:avLst/>
          </a:prstGeom>
          <a:noFill/>
          <a:ln>
            <a:noFill/>
          </a:ln>
        </p:spPr>
        <p:txBody>
          <a:bodyPr spcFirstLastPara="1" wrap="square" lIns="121900" tIns="121900" rIns="121900" bIns="121900" anchor="t" anchorCtr="0">
            <a:spAutoFit/>
          </a:bodyPr>
          <a:lstStyle/>
          <a:p>
            <a:r>
              <a:rPr lang="en-US" sz="3200" b="1">
                <a:solidFill>
                  <a:schemeClr val="lt1"/>
                </a:solidFill>
                <a:latin typeface="Arial" panose="020B0604020202020204" pitchFamily="34" charset="0"/>
                <a:cs typeface="Arial" panose="020B0604020202020204" pitchFamily="34" charset="0"/>
              </a:rPr>
              <a:t>Smarter Particle Accelerators &amp; Nuclear Physics</a:t>
            </a:r>
            <a:endParaRPr sz="3200" b="1">
              <a:solidFill>
                <a:schemeClr val="lt1"/>
              </a:solidFill>
              <a:latin typeface="Arial" panose="020B0604020202020204" pitchFamily="34" charset="0"/>
              <a:cs typeface="Arial" panose="020B0604020202020204" pitchFamily="34" charset="0"/>
            </a:endParaRPr>
          </a:p>
        </p:txBody>
      </p:sp>
      <p:sp>
        <p:nvSpPr>
          <p:cNvPr id="442" name="Google Shape;442;p68"/>
          <p:cNvSpPr/>
          <p:nvPr/>
        </p:nvSpPr>
        <p:spPr>
          <a:xfrm>
            <a:off x="243067" y="641700"/>
            <a:ext cx="3189600" cy="5360400"/>
          </a:xfrm>
          <a:prstGeom prst="rect">
            <a:avLst/>
          </a:prstGeom>
          <a:noFill/>
          <a:ln w="28575" cap="flat" cmpd="sng">
            <a:solidFill>
              <a:srgbClr val="14267B"/>
            </a:solidFill>
            <a:prstDash val="solid"/>
            <a:round/>
            <a:headEnd type="none" w="sm" len="sm"/>
            <a:tailEnd type="none" w="sm" len="sm"/>
          </a:ln>
        </p:spPr>
        <p:txBody>
          <a:bodyPr spcFirstLastPara="1" wrap="square" lIns="121900" tIns="121900" rIns="121900" bIns="121900" anchor="ctr" anchorCtr="0">
            <a:noAutofit/>
          </a:bodyPr>
          <a:lstStyle/>
          <a:p>
            <a:pPr algn="ctr"/>
            <a:endParaRPr sz="2400"/>
          </a:p>
        </p:txBody>
      </p:sp>
      <p:sp>
        <p:nvSpPr>
          <p:cNvPr id="17" name="Content Placeholder 2">
            <a:extLst>
              <a:ext uri="{FF2B5EF4-FFF2-40B4-BE49-F238E27FC236}">
                <a16:creationId xmlns:a16="http://schemas.microsoft.com/office/drawing/2014/main" id="{13EA7ABE-FCC6-482B-A468-B279FC63F7FD}"/>
              </a:ext>
            </a:extLst>
          </p:cNvPr>
          <p:cNvSpPr txBox="1">
            <a:spLocks/>
          </p:cNvSpPr>
          <p:nvPr/>
        </p:nvSpPr>
        <p:spPr>
          <a:xfrm>
            <a:off x="216597" y="6088559"/>
            <a:ext cx="4742253" cy="769441"/>
          </a:xfrm>
          <a:prstGeom prst="rect">
            <a:avLst/>
          </a:prstGeom>
        </p:spPr>
        <p:txBody>
          <a:bodyPr wrap="square" lIns="182880" tIns="274320" rIns="274320" bIns="274320" anchor="ctr">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600"/>
              </a:spcBef>
              <a:spcAft>
                <a:spcPts val="600"/>
              </a:spcAft>
              <a:buNone/>
            </a:pPr>
            <a:r>
              <a:rPr lang="en-US" sz="1400" b="1">
                <a:ln w="12700">
                  <a:noFill/>
                </a:ln>
                <a:solidFill>
                  <a:schemeClr val="bg1"/>
                </a:solidFill>
                <a:latin typeface="Arial"/>
                <a:cs typeface="Arial"/>
              </a:rPr>
              <a:t>General Visualizations of a Nucleon</a:t>
            </a:r>
            <a:endParaRPr lang="en-US" sz="1400">
              <a:solidFill>
                <a:schemeClr val="bg1"/>
              </a:solidFill>
            </a:endParaRPr>
          </a:p>
        </p:txBody>
      </p:sp>
    </p:spTree>
    <p:extLst>
      <p:ext uri="{BB962C8B-B14F-4D97-AF65-F5344CB8AC3E}">
        <p14:creationId xmlns:p14="http://schemas.microsoft.com/office/powerpoint/2010/main" val="24177034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B26C24B-0C73-4D44-92CF-746BAB00D226}"/>
              </a:ext>
            </a:extLst>
          </p:cNvPr>
          <p:cNvPicPr>
            <a:picLocks noChangeAspect="1"/>
          </p:cNvPicPr>
          <p:nvPr/>
        </p:nvPicPr>
        <p:blipFill rotWithShape="1">
          <a:blip r:embed="rId2"/>
          <a:srcRect t="23934"/>
          <a:stretch/>
        </p:blipFill>
        <p:spPr>
          <a:xfrm>
            <a:off x="0" y="1146462"/>
            <a:ext cx="12192000" cy="5216612"/>
          </a:xfrm>
          <a:prstGeom prst="rect">
            <a:avLst/>
          </a:prstGeom>
        </p:spPr>
      </p:pic>
      <p:sp>
        <p:nvSpPr>
          <p:cNvPr id="5" name="Slide Number Placeholder 4">
            <a:extLst>
              <a:ext uri="{FF2B5EF4-FFF2-40B4-BE49-F238E27FC236}">
                <a16:creationId xmlns:a16="http://schemas.microsoft.com/office/drawing/2014/main" id="{AEC978FC-4046-4F49-B1C6-095B31D42652}"/>
              </a:ext>
            </a:extLst>
          </p:cNvPr>
          <p:cNvSpPr>
            <a:spLocks noGrp="1"/>
          </p:cNvSpPr>
          <p:nvPr>
            <p:ph type="sldNum" sz="quarter" idx="12"/>
          </p:nvPr>
        </p:nvSpPr>
        <p:spPr/>
        <p:txBody>
          <a:bodyPr/>
          <a:lstStyle/>
          <a:p>
            <a:fld id="{F5CCA0ED-3187-3648-BE03-BA7C8AA6517A}" type="slidenum">
              <a:rPr lang="en-US" smtClean="0"/>
              <a:t>9</a:t>
            </a:fld>
            <a:endParaRPr lang="en-US"/>
          </a:p>
        </p:txBody>
      </p:sp>
      <p:pic>
        <p:nvPicPr>
          <p:cNvPr id="1026" name="id-E1004DEC-EEF6-47E1-8220-42539ED18E5C" descr="image.png">
            <a:extLst>
              <a:ext uri="{FF2B5EF4-FFF2-40B4-BE49-F238E27FC236}">
                <a16:creationId xmlns:a16="http://schemas.microsoft.com/office/drawing/2014/main" id="{2186E249-7788-41A0-93B0-2CE6EB8F5E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0367" y="1245750"/>
            <a:ext cx="6468542" cy="3225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a:extLst>
              <a:ext uri="{FF2B5EF4-FFF2-40B4-BE49-F238E27FC236}">
                <a16:creationId xmlns:a16="http://schemas.microsoft.com/office/drawing/2014/main" id="{78EFE7DF-4E83-4C8F-8376-F977B3CD249B}"/>
              </a:ext>
            </a:extLst>
          </p:cNvPr>
          <p:cNvSpPr txBox="1">
            <a:spLocks/>
          </p:cNvSpPr>
          <p:nvPr/>
        </p:nvSpPr>
        <p:spPr>
          <a:xfrm>
            <a:off x="498661" y="212247"/>
            <a:ext cx="11693339" cy="89038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chemeClr val="accent1"/>
                </a:solidFill>
                <a:latin typeface="Arial"/>
                <a:cs typeface="Arial"/>
              </a:rPr>
              <a:t>Nature Publication Reveals Quantum Rule </a:t>
            </a:r>
          </a:p>
          <a:p>
            <a:r>
              <a:rPr lang="en-US" sz="3200" b="1" dirty="0">
                <a:solidFill>
                  <a:schemeClr val="accent1"/>
                </a:solidFill>
                <a:latin typeface="Arial"/>
                <a:cs typeface="Arial"/>
              </a:rPr>
              <a:t>Governing Nuclear Structure</a:t>
            </a:r>
            <a:endParaRPr lang="en-US" sz="3200" dirty="0">
              <a:solidFill>
                <a:schemeClr val="accent1"/>
              </a:solidFill>
            </a:endParaRPr>
          </a:p>
        </p:txBody>
      </p:sp>
      <p:sp>
        <p:nvSpPr>
          <p:cNvPr id="9" name="Rectangle 8">
            <a:extLst>
              <a:ext uri="{FF2B5EF4-FFF2-40B4-BE49-F238E27FC236}">
                <a16:creationId xmlns:a16="http://schemas.microsoft.com/office/drawing/2014/main" id="{99EA2413-87A8-4A48-B9D8-B7B01EB59035}"/>
              </a:ext>
            </a:extLst>
          </p:cNvPr>
          <p:cNvSpPr/>
          <p:nvPr/>
        </p:nvSpPr>
        <p:spPr>
          <a:xfrm>
            <a:off x="0" y="6135288"/>
            <a:ext cx="12192000" cy="73855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b="1" dirty="0"/>
              <a:t>Significant scientific result provides new insight into the structure of atomic nuclei </a:t>
            </a:r>
            <a:r>
              <a:rPr lang="en-US" sz="1900" b="1" dirty="0">
                <a:latin typeface="Calibri" panose="020F0502020204030204" pitchFamily="34" charset="0"/>
                <a:ea typeface="Calibri" panose="020F0502020204030204" pitchFamily="34" charset="0"/>
                <a:cs typeface="Calibri" panose="020F0502020204030204" pitchFamily="34" charset="0"/>
              </a:rPr>
              <a:t>● </a:t>
            </a:r>
            <a:r>
              <a:rPr lang="en-US" sz="1900" b="1" dirty="0"/>
              <a:t>Published  June 3, 2026 </a:t>
            </a:r>
          </a:p>
        </p:txBody>
      </p:sp>
      <p:sp>
        <p:nvSpPr>
          <p:cNvPr id="15" name="TextBox 14">
            <a:extLst>
              <a:ext uri="{FF2B5EF4-FFF2-40B4-BE49-F238E27FC236}">
                <a16:creationId xmlns:a16="http://schemas.microsoft.com/office/drawing/2014/main" id="{77B13982-07AB-4CC2-8002-576AEE5E8335}"/>
              </a:ext>
            </a:extLst>
          </p:cNvPr>
          <p:cNvSpPr txBox="1"/>
          <p:nvPr/>
        </p:nvSpPr>
        <p:spPr>
          <a:xfrm>
            <a:off x="7274437" y="2045658"/>
            <a:ext cx="4079363" cy="461665"/>
          </a:xfrm>
          <a:prstGeom prst="rect">
            <a:avLst/>
          </a:prstGeom>
          <a:noFill/>
        </p:spPr>
        <p:txBody>
          <a:bodyPr wrap="square">
            <a:spAutoFit/>
          </a:bodyPr>
          <a:lstStyle/>
          <a:p>
            <a:r>
              <a:rPr lang="en-US" sz="2400" b="1" dirty="0">
                <a:ln w="12700">
                  <a:noFill/>
                </a:ln>
                <a:solidFill>
                  <a:srgbClr val="AE2D31"/>
                </a:solidFill>
                <a:latin typeface="Arial"/>
                <a:cs typeface="Arial"/>
              </a:rPr>
              <a:t>Why it Matters </a:t>
            </a:r>
            <a:endParaRPr lang="en-US" sz="2400" dirty="0">
              <a:solidFill>
                <a:srgbClr val="AE2D31"/>
              </a:solidFill>
            </a:endParaRPr>
          </a:p>
        </p:txBody>
      </p:sp>
      <p:sp>
        <p:nvSpPr>
          <p:cNvPr id="21" name="TextBox 20">
            <a:extLst>
              <a:ext uri="{FF2B5EF4-FFF2-40B4-BE49-F238E27FC236}">
                <a16:creationId xmlns:a16="http://schemas.microsoft.com/office/drawing/2014/main" id="{5B7D81FA-191F-49CD-920D-5A78386EF34E}"/>
              </a:ext>
            </a:extLst>
          </p:cNvPr>
          <p:cNvSpPr txBox="1"/>
          <p:nvPr/>
        </p:nvSpPr>
        <p:spPr>
          <a:xfrm>
            <a:off x="7274437" y="2551154"/>
            <a:ext cx="4575892" cy="3473603"/>
          </a:xfrm>
          <a:prstGeom prst="rect">
            <a:avLst/>
          </a:prstGeom>
          <a:noFill/>
        </p:spPr>
        <p:txBody>
          <a:bodyPr wrap="square" lIns="91440" tIns="45720" rIns="91440" bIns="45720" rtlCol="0" anchor="t">
            <a:noAutofit/>
          </a:bodyPr>
          <a:lstStyle/>
          <a:p>
            <a:pPr marL="285750" indent="-285750">
              <a:spcAft>
                <a:spcPts val="600"/>
              </a:spcAft>
              <a:buFont typeface="Arial" panose="020B0604020202020204" pitchFamily="34" charset="0"/>
              <a:buChar char="•"/>
            </a:pPr>
            <a:r>
              <a:rPr lang="en-US" sz="1400" b="1" err="1">
                <a:solidFill>
                  <a:schemeClr val="tx2"/>
                </a:solidFill>
                <a:latin typeface="Arial"/>
                <a:cs typeface="Arial"/>
              </a:rPr>
              <a:t>CaFe</a:t>
            </a:r>
            <a:r>
              <a:rPr lang="en-US" sz="1400" b="1">
                <a:solidFill>
                  <a:schemeClr val="tx2"/>
                </a:solidFill>
                <a:latin typeface="Arial"/>
                <a:cs typeface="Arial"/>
              </a:rPr>
              <a:t> experiment examined how protons and neutrons pair inside atomic nuclei</a:t>
            </a:r>
          </a:p>
          <a:p>
            <a:pPr marL="285750" indent="-285750">
              <a:spcAft>
                <a:spcPts val="600"/>
              </a:spcAft>
              <a:buFont typeface="Arial" panose="020B0604020202020204" pitchFamily="34" charset="0"/>
              <a:buChar char="•"/>
            </a:pPr>
            <a:r>
              <a:rPr lang="en-US" sz="1400" b="1">
                <a:solidFill>
                  <a:schemeClr val="tx2"/>
                </a:solidFill>
                <a:latin typeface="Arial"/>
                <a:cs typeface="Arial"/>
              </a:rPr>
              <a:t>Demonstrates the unique capabilities of Jefferson Lab's 12-GeV CEBAF accelerator</a:t>
            </a:r>
          </a:p>
          <a:p>
            <a:pPr marL="285750" indent="-285750">
              <a:spcAft>
                <a:spcPts val="600"/>
              </a:spcAft>
              <a:buFont typeface="Arial" panose="020B0604020202020204" pitchFamily="34" charset="0"/>
              <a:buChar char="•"/>
            </a:pPr>
            <a:r>
              <a:rPr lang="en-US" sz="1400" b="1">
                <a:solidFill>
                  <a:schemeClr val="tx2"/>
                </a:solidFill>
                <a:latin typeface="Arial"/>
                <a:cs typeface="Arial"/>
              </a:rPr>
              <a:t>Achieved a major scientific result from only a few days of beam time employing AI</a:t>
            </a:r>
          </a:p>
          <a:p>
            <a:pPr marL="285750" indent="-285750">
              <a:spcAft>
                <a:spcPts val="600"/>
              </a:spcAft>
              <a:buFont typeface="Arial" panose="020B0604020202020204" pitchFamily="34" charset="0"/>
              <a:buChar char="•"/>
            </a:pPr>
            <a:r>
              <a:rPr lang="en-US" sz="1400" b="1">
                <a:solidFill>
                  <a:schemeClr val="tx2"/>
                </a:solidFill>
                <a:latin typeface="Arial"/>
                <a:cs typeface="Arial"/>
              </a:rPr>
              <a:t>Builds on nearly two decades of Jefferson Lab expertise in studying short-range correlations</a:t>
            </a:r>
          </a:p>
          <a:p>
            <a:pPr marL="285750" indent="-285750">
              <a:spcAft>
                <a:spcPts val="600"/>
              </a:spcAft>
              <a:buFont typeface="Arial" panose="020B0604020202020204" pitchFamily="34" charset="0"/>
              <a:buChar char="•"/>
            </a:pPr>
            <a:r>
              <a:rPr lang="en-US" sz="1400" b="1">
                <a:solidFill>
                  <a:schemeClr val="tx2"/>
                </a:solidFill>
                <a:latin typeface="Arial"/>
                <a:cs typeface="Arial"/>
              </a:rPr>
              <a:t>Advances understanding of the strong force that binds atomic nuclei together</a:t>
            </a:r>
          </a:p>
        </p:txBody>
      </p:sp>
      <p:pic>
        <p:nvPicPr>
          <p:cNvPr id="3" name="Graphic 2">
            <a:extLst>
              <a:ext uri="{FF2B5EF4-FFF2-40B4-BE49-F238E27FC236}">
                <a16:creationId xmlns:a16="http://schemas.microsoft.com/office/drawing/2014/main" id="{D2BCE9C4-71AD-4831-A88C-45387FD8167F}"/>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3232797" y="4762374"/>
            <a:ext cx="1586038" cy="387429"/>
          </a:xfrm>
          <a:prstGeom prst="rect">
            <a:avLst/>
          </a:prstGeom>
        </p:spPr>
      </p:pic>
      <p:sp>
        <p:nvSpPr>
          <p:cNvPr id="14" name="TextBox 13">
            <a:extLst>
              <a:ext uri="{FF2B5EF4-FFF2-40B4-BE49-F238E27FC236}">
                <a16:creationId xmlns:a16="http://schemas.microsoft.com/office/drawing/2014/main" id="{88575259-15FE-4361-8C08-1105371C4D7E}"/>
              </a:ext>
            </a:extLst>
          </p:cNvPr>
          <p:cNvSpPr txBox="1"/>
          <p:nvPr/>
        </p:nvSpPr>
        <p:spPr>
          <a:xfrm>
            <a:off x="3156061" y="5283806"/>
            <a:ext cx="4012866" cy="516895"/>
          </a:xfrm>
          <a:prstGeom prst="rect">
            <a:avLst/>
          </a:prstGeom>
          <a:noFill/>
        </p:spPr>
        <p:txBody>
          <a:bodyPr wrap="square" rtlCol="0">
            <a:noAutofit/>
          </a:bodyPr>
          <a:lstStyle/>
          <a:p>
            <a:r>
              <a:rPr lang="en-US" sz="1100" i="1">
                <a:solidFill>
                  <a:srgbClr val="264F67"/>
                </a:solidFill>
                <a:latin typeface="Arial" panose="020B0604020202020204" pitchFamily="34" charset="0"/>
                <a:cs typeface="Arial" panose="020B0604020202020204" pitchFamily="34" charset="0"/>
              </a:rPr>
              <a:t>Nguyen, D., </a:t>
            </a:r>
            <a:r>
              <a:rPr lang="en-US" sz="1100" i="1" err="1">
                <a:solidFill>
                  <a:srgbClr val="264F67"/>
                </a:solidFill>
                <a:latin typeface="Arial" panose="020B0604020202020204" pitchFamily="34" charset="0"/>
                <a:cs typeface="Arial" panose="020B0604020202020204" pitchFamily="34" charset="0"/>
              </a:rPr>
              <a:t>Yero</a:t>
            </a:r>
            <a:r>
              <a:rPr lang="en-US" sz="1100" i="1">
                <a:solidFill>
                  <a:srgbClr val="264F67"/>
                </a:solidFill>
                <a:latin typeface="Arial" panose="020B0604020202020204" pitchFamily="34" charset="0"/>
                <a:cs typeface="Arial" panose="020B0604020202020204" pitchFamily="34" charset="0"/>
              </a:rPr>
              <a:t>, C., </a:t>
            </a:r>
            <a:r>
              <a:rPr lang="en-US" sz="1100" i="1" err="1">
                <a:solidFill>
                  <a:srgbClr val="264F67"/>
                </a:solidFill>
                <a:latin typeface="Arial" panose="020B0604020202020204" pitchFamily="34" charset="0"/>
                <a:cs typeface="Arial" panose="020B0604020202020204" pitchFamily="34" charset="0"/>
              </a:rPr>
              <a:t>Szumila</a:t>
            </a:r>
            <a:r>
              <a:rPr lang="en-US" sz="1100" i="1">
                <a:solidFill>
                  <a:srgbClr val="264F67"/>
                </a:solidFill>
                <a:latin typeface="Arial" panose="020B0604020202020204" pitchFamily="34" charset="0"/>
                <a:cs typeface="Arial" panose="020B0604020202020204" pitchFamily="34" charset="0"/>
              </a:rPr>
              <a:t>-Vance, H. et al. Nuclear shell structure governs short-range nucleon pairing. Nature (2026). https://doi.org/10.1038/s41586-026-10616-2</a:t>
            </a:r>
          </a:p>
        </p:txBody>
      </p:sp>
      <p:pic>
        <p:nvPicPr>
          <p:cNvPr id="2" name="Content Placeholder 4">
            <a:extLst>
              <a:ext uri="{FF2B5EF4-FFF2-40B4-BE49-F238E27FC236}">
                <a16:creationId xmlns:a16="http://schemas.microsoft.com/office/drawing/2014/main" id="{6BDD7365-6710-A603-4C88-2CC4849CEAE4}"/>
              </a:ext>
            </a:extLst>
          </p:cNvPr>
          <p:cNvPicPr>
            <a:picLocks noGrp="1" noChangeAspect="1"/>
          </p:cNvPicPr>
          <p:nvPr>
            <p:ph idx="1"/>
          </p:nvPr>
        </p:nvPicPr>
        <p:blipFill>
          <a:blip r:embed="rId5"/>
          <a:stretch>
            <a:fillRect/>
          </a:stretch>
        </p:blipFill>
        <p:spPr>
          <a:xfrm>
            <a:off x="105034" y="4094996"/>
            <a:ext cx="2945993" cy="1214106"/>
          </a:xfrm>
          <a:prstGeom prst="rect">
            <a:avLst/>
          </a:prstGeom>
        </p:spPr>
      </p:pic>
      <p:sp>
        <p:nvSpPr>
          <p:cNvPr id="6" name="Rectangle 5">
            <a:extLst>
              <a:ext uri="{FF2B5EF4-FFF2-40B4-BE49-F238E27FC236}">
                <a16:creationId xmlns:a16="http://schemas.microsoft.com/office/drawing/2014/main" id="{DDDD622E-3E89-9E81-3A59-767B1AE09E7B}"/>
              </a:ext>
            </a:extLst>
          </p:cNvPr>
          <p:cNvSpPr/>
          <p:nvPr/>
        </p:nvSpPr>
        <p:spPr>
          <a:xfrm>
            <a:off x="2017395" y="4926936"/>
            <a:ext cx="1033633" cy="3821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ECC1EB5-68FA-C941-33B5-1E86CAF76657}"/>
              </a:ext>
            </a:extLst>
          </p:cNvPr>
          <p:cNvSpPr/>
          <p:nvPr/>
        </p:nvSpPr>
        <p:spPr>
          <a:xfrm>
            <a:off x="1660019" y="5131722"/>
            <a:ext cx="578902" cy="17737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3762189"/>
      </p:ext>
    </p:extLst>
  </p:cSld>
  <p:clrMapOvr>
    <a:masterClrMapping/>
  </p:clrMapOvr>
</p:sld>
</file>

<file path=ppt/theme/theme1.xml><?xml version="1.0" encoding="utf-8"?>
<a:theme xmlns:a="http://schemas.openxmlformats.org/drawingml/2006/main" name="JeffersonLabPowerPointColors">
  <a:themeElements>
    <a:clrScheme name="Jefferson Lab Palette">
      <a:dk1>
        <a:srgbClr val="000000"/>
      </a:dk1>
      <a:lt1>
        <a:srgbClr val="FFFFFF"/>
      </a:lt1>
      <a:dk2>
        <a:srgbClr val="2A4F66"/>
      </a:dk2>
      <a:lt2>
        <a:srgbClr val="8797A7"/>
      </a:lt2>
      <a:accent1>
        <a:srgbClr val="AC2C30"/>
      </a:accent1>
      <a:accent2>
        <a:srgbClr val="04A1AF"/>
      </a:accent2>
      <a:accent3>
        <a:srgbClr val="5E5E5E"/>
      </a:accent3>
      <a:accent4>
        <a:srgbClr val="821282"/>
      </a:accent4>
      <a:accent5>
        <a:srgbClr val="023F16"/>
      </a:accent5>
      <a:accent6>
        <a:srgbClr val="AD8C00"/>
      </a:accent6>
      <a:hlink>
        <a:srgbClr val="2A4F66"/>
      </a:hlink>
      <a:folHlink>
        <a:srgbClr val="489FA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Story Arc Words JG" id="{F3CDE506-02BB-DD42-8DD8-0CFF5D4AE45F}" vid="{6715E0B7-46DF-1E4E-BBCD-BCFE4FAB05E3}"/>
    </a:ext>
  </a:extLst>
</a:theme>
</file>

<file path=ppt/theme/theme2.xml><?xml version="1.0" encoding="utf-8"?>
<a:theme xmlns:a="http://schemas.openxmlformats.org/drawingml/2006/main" name="1_JeffersonLabPowerPointColors">
  <a:themeElements>
    <a:clrScheme name="Jefferson Lab Palette">
      <a:dk1>
        <a:srgbClr val="000000"/>
      </a:dk1>
      <a:lt1>
        <a:srgbClr val="FFFFFF"/>
      </a:lt1>
      <a:dk2>
        <a:srgbClr val="2A4F66"/>
      </a:dk2>
      <a:lt2>
        <a:srgbClr val="8797A7"/>
      </a:lt2>
      <a:accent1>
        <a:srgbClr val="AC2C30"/>
      </a:accent1>
      <a:accent2>
        <a:srgbClr val="04A1AF"/>
      </a:accent2>
      <a:accent3>
        <a:srgbClr val="5E5E5E"/>
      </a:accent3>
      <a:accent4>
        <a:srgbClr val="821282"/>
      </a:accent4>
      <a:accent5>
        <a:srgbClr val="023F16"/>
      </a:accent5>
      <a:accent6>
        <a:srgbClr val="AD8C00"/>
      </a:accent6>
      <a:hlink>
        <a:srgbClr val="2A4F66"/>
      </a:hlink>
      <a:folHlink>
        <a:srgbClr val="489FA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Story Arc Words JG" id="{F3CDE506-02BB-DD42-8DD8-0CFF5D4AE45F}" vid="{6715E0B7-46DF-1E4E-BBCD-BCFE4FAB05E3}"/>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f0d29b55-436a-43bf-9241-dc217e700de4">
      <Terms xmlns="http://schemas.microsoft.com/office/infopath/2007/PartnerControls"/>
    </lcf76f155ced4ddcb4097134ff3c332f>
    <TaxCatchAll xmlns="f7dcc8fb-f1f3-4b50-ac9c-95bf276e0d8b"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2BB4D6446844D4998A71745F18F6834" ma:contentTypeVersion="11" ma:contentTypeDescription="Create a new document." ma:contentTypeScope="" ma:versionID="a93bff814fe83a0c6431eecb693500bf">
  <xsd:schema xmlns:xsd="http://www.w3.org/2001/XMLSchema" xmlns:xs="http://www.w3.org/2001/XMLSchema" xmlns:p="http://schemas.microsoft.com/office/2006/metadata/properties" xmlns:ns2="f0d29b55-436a-43bf-9241-dc217e700de4" xmlns:ns3="f7dcc8fb-f1f3-4b50-ac9c-95bf276e0d8b" targetNamespace="http://schemas.microsoft.com/office/2006/metadata/properties" ma:root="true" ma:fieldsID="cfac51c1162c374a35337ac1e800ded4" ns2:_="" ns3:_="">
    <xsd:import namespace="f0d29b55-436a-43bf-9241-dc217e700de4"/>
    <xsd:import namespace="f7dcc8fb-f1f3-4b50-ac9c-95bf276e0d8b"/>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BillingMetadata" minOccurs="0"/>
                <xsd:element ref="ns2:MediaServiceDateTaken" minOccurs="0"/>
                <xsd:element ref="ns2:lcf76f155ced4ddcb4097134ff3c332f" minOccurs="0"/>
                <xsd:element ref="ns3:TaxCatchAll"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0d29b55-436a-43bf-9241-dc217e700de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BillingMetadata" ma:index="11" nillable="true" ma:displayName="MediaServiceBillingMetadata" ma:hidden="true" ma:internalName="MediaServiceBillingMetadata"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44b97cb4-2f5e-48a1-816a-9019d04dc3c7" ma:termSetId="09814cd3-568e-fe90-9814-8d621ff8fb84" ma:anchorId="fba54fb3-c3e1-fe81-a776-ca4b69148c4d" ma:open="true" ma:isKeyword="false">
      <xsd:complexType>
        <xsd:sequence>
          <xsd:element ref="pc:Terms" minOccurs="0" maxOccurs="1"/>
        </xsd:sequence>
      </xsd:complex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7dcc8fb-f1f3-4b50-ac9c-95bf276e0d8b"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d9aff1c1-4f3c-4b27-9042-91e44d35efc8}" ma:internalName="TaxCatchAll" ma:showField="CatchAllData" ma:web="f7dcc8fb-f1f3-4b50-ac9c-95bf276e0d8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4AD41B8-9495-4D35-BE9A-6B566A66C29D}">
  <ds:schemaRefs>
    <ds:schemaRef ds:uri="http://schemas.microsoft.com/sharepoint/v3/contenttype/forms"/>
  </ds:schemaRefs>
</ds:datastoreItem>
</file>

<file path=customXml/itemProps2.xml><?xml version="1.0" encoding="utf-8"?>
<ds:datastoreItem xmlns:ds="http://schemas.openxmlformats.org/officeDocument/2006/customXml" ds:itemID="{52B9DD2B-0C21-4416-8657-ED93AEB9DAEB}">
  <ds:schemaRefs>
    <ds:schemaRef ds:uri="http://www.w3.org/XML/1998/namespace"/>
    <ds:schemaRef ds:uri="http://schemas.microsoft.com/office/2006/metadata/properties"/>
    <ds:schemaRef ds:uri="089347dc-3b0b-493a-afa3-71a5daee021a"/>
    <ds:schemaRef ds:uri="ad086fd3-2133-479c-8b23-c027fd805a04"/>
    <ds:schemaRef ds:uri="http://purl.org/dc/dcmitype/"/>
    <ds:schemaRef ds:uri="http://purl.org/dc/elements/1.1/"/>
    <ds:schemaRef ds:uri="http://schemas.openxmlformats.org/package/2006/metadata/core-properties"/>
    <ds:schemaRef ds:uri="http://schemas.microsoft.com/office/2006/documentManagement/types"/>
    <ds:schemaRef ds:uri="http://schemas.microsoft.com/office/infopath/2007/PartnerControls"/>
    <ds:schemaRef ds:uri="http://purl.org/dc/terms/"/>
    <ds:schemaRef ds:uri="f0d29b55-436a-43bf-9241-dc217e700de4"/>
    <ds:schemaRef ds:uri="f7dcc8fb-f1f3-4b50-ac9c-95bf276e0d8b"/>
  </ds:schemaRefs>
</ds:datastoreItem>
</file>

<file path=customXml/itemProps3.xml><?xml version="1.0" encoding="utf-8"?>
<ds:datastoreItem xmlns:ds="http://schemas.openxmlformats.org/officeDocument/2006/customXml" ds:itemID="{5C509B44-FE88-481B-88FB-B0D4A009183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0d29b55-436a-43bf-9241-dc217e700de4"/>
    <ds:schemaRef ds:uri="f7dcc8fb-f1f3-4b50-ac9c-95bf276e0d8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b4d7ee1f-4fb3-4f06-9037-2b5b522042ab}" enabled="0" method="" siteId="{b4d7ee1f-4fb3-4f06-9037-2b5b522042ab}" removed="1"/>
</clbl:labelList>
</file>

<file path=docProps/app.xml><?xml version="1.0" encoding="utf-8"?>
<Properties xmlns="http://schemas.openxmlformats.org/officeDocument/2006/extended-properties" xmlns:vt="http://schemas.openxmlformats.org/officeDocument/2006/docPropsVTypes">
  <Template>Slice</Template>
  <TotalTime>58</TotalTime>
  <Words>1384</Words>
  <Application>Microsoft Office PowerPoint</Application>
  <PresentationFormat>Widescreen</PresentationFormat>
  <Paragraphs>175</Paragraphs>
  <Slides>13</Slides>
  <Notes>12</Notes>
  <HiddenSlides>0</HiddenSlides>
  <MMClips>1</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13</vt:i4>
      </vt:variant>
    </vt:vector>
  </HeadingPairs>
  <TitlesOfParts>
    <vt:vector size="23" baseType="lpstr">
      <vt:lpstr>Aptos</vt:lpstr>
      <vt:lpstr>Aptos Display</vt:lpstr>
      <vt:lpstr>Arial</vt:lpstr>
      <vt:lpstr>Arial Nova</vt:lpstr>
      <vt:lpstr>Avenir</vt:lpstr>
      <vt:lpstr>Calibri</vt:lpstr>
      <vt:lpstr>Symbol</vt:lpstr>
      <vt:lpstr>Times New Roman</vt:lpstr>
      <vt:lpstr>JeffersonLabPowerPointColors</vt:lpstr>
      <vt:lpstr>1_JeffersonLabPowerPointColors</vt:lpstr>
      <vt:lpstr>Thomas Jefferson National Accelerator Facility </vt:lpstr>
      <vt:lpstr>PowerPoint Presentation</vt:lpstr>
      <vt:lpstr>PowerPoint Presentation</vt:lpstr>
      <vt:lpstr>PowerPoint Presentation</vt:lpstr>
      <vt:lpstr>PowerPoint Presentation</vt:lpstr>
      <vt:lpstr>PowerPoint Presentation</vt:lpstr>
      <vt:lpstr>CEBAF Operation Plans for FY26</vt:lpstr>
      <vt:lpstr>PowerPoint Presentation</vt:lpstr>
      <vt:lpstr>PowerPoint Presentation</vt:lpstr>
      <vt:lpstr>PowerPoint Presentation</vt:lpstr>
      <vt:lpstr>Jefferson Lab: 10/20-Year Outlook</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and Overview</dc:title>
  <dc:creator>Kandice Carter</dc:creator>
  <cp:lastModifiedBy>Jae Yun Cho</cp:lastModifiedBy>
  <cp:revision>9</cp:revision>
  <cp:lastPrinted>2025-03-27T18:10:58Z</cp:lastPrinted>
  <dcterms:created xsi:type="dcterms:W3CDTF">2025-03-24T18:24:53Z</dcterms:created>
  <dcterms:modified xsi:type="dcterms:W3CDTF">2026-06-26T12:26:14Z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0x010100B2BB4D6446844D4998A71745F18F6834</vt:lpwstr>
  </property>
</Properties>
</file>