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302" r:id="rId3"/>
    <p:sldId id="261" r:id="rId4"/>
    <p:sldId id="264" r:id="rId5"/>
    <p:sldId id="301" r:id="rId6"/>
    <p:sldId id="296" r:id="rId7"/>
    <p:sldId id="271" r:id="rId8"/>
    <p:sldId id="292" r:id="rId9"/>
    <p:sldId id="297" r:id="rId10"/>
    <p:sldId id="284" r:id="rId11"/>
    <p:sldId id="291" r:id="rId12"/>
    <p:sldId id="285" r:id="rId13"/>
    <p:sldId id="295" r:id="rId14"/>
    <p:sldId id="294" r:id="rId15"/>
    <p:sldId id="268" r:id="rId16"/>
    <p:sldId id="304" r:id="rId17"/>
    <p:sldId id="258" r:id="rId18"/>
    <p:sldId id="305" r:id="rId19"/>
    <p:sldId id="306" r:id="rId20"/>
    <p:sldId id="307" r:id="rId21"/>
    <p:sldId id="308" r:id="rId22"/>
    <p:sldId id="286" r:id="rId23"/>
    <p:sldId id="303" r:id="rId24"/>
  </p:sldIdLst>
  <p:sldSz cx="9144000" cy="5143500" type="screen16x9"/>
  <p:notesSz cx="6858000" cy="9144000"/>
  <p:embeddedFontLst>
    <p:embeddedFont>
      <p:font typeface="Cambria Math" panose="02040503050406030204" pitchFamily="18" charset="0"/>
      <p:regular r:id="rId26"/>
    </p:embeddedFont>
    <p:embeddedFont>
      <p:font typeface="Lato" panose="020F0502020204030203" pitchFamily="34" charset="0"/>
      <p:regular r:id="rId27"/>
      <p:bold r:id="rId28"/>
      <p:italic r:id="rId29"/>
      <p:boldItalic r:id="rId30"/>
    </p:embeddedFont>
    <p:embeddedFont>
      <p:font typeface="Raleway"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1B34"/>
    <a:srgbClr val="000000"/>
    <a:srgbClr val="B02D43"/>
    <a:srgbClr val="707070"/>
    <a:srgbClr val="DDBBBB"/>
    <a:srgbClr val="FFCD00"/>
    <a:srgbClr val="846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84"/>
    <p:restoredTop sz="96301"/>
  </p:normalViewPr>
  <p:slideViewPr>
    <p:cSldViewPr snapToGrid="0">
      <p:cViewPr varScale="1">
        <p:scale>
          <a:sx n="157" d="100"/>
          <a:sy n="157" d="100"/>
        </p:scale>
        <p:origin x="176" y="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9432552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2d943255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FF9E69D-1D52-B05B-D858-3A706C179B95}"/>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D8DFAB87-10CA-2861-0C04-34C65A4595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A0B6E9BE-4254-264E-F0B8-98E935E258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68223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25FDEA3-95D1-F9F0-2B26-2042221980C9}"/>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4AECDEB4-B2E8-C801-8495-BCE5EA2E92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FFD2DA13-EFC1-25EA-F595-4ABE31CA5D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95061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E003890-E0DC-680B-26EA-87DC3DE3EF24}"/>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69EC9CD-74A3-4533-FE03-5633408FC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B437E6D7-0D4A-CCD2-45FB-02B2C936EF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84643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72A2B7E-8079-7A3E-648B-98851790031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5922CE53-4C8E-B2D6-BAB2-95B1FE5E94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2C13DD59-91CA-AA07-322F-52C0722D7A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79931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7850FF9-6251-690E-BE39-41C1DB3FF80C}"/>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0BFD4F27-4C4C-B1B4-265A-6D9797D746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4131D045-A942-9151-273C-178EA59CE1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352416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631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92D5D-7364-0506-DFBE-8D43D80A5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F4448-622B-3AA9-8881-5C1541A19B5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534F166-EF14-322B-D3EA-64E2F2D4D3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86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9432552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endParaRPr b="1" dirty="0"/>
              </a:p>
            </p:txBody>
          </p:sp>
        </mc:Choice>
        <mc:Fallback xmlns="">
          <p:sp>
            <p:nvSpPr>
              <p:cNvPr id="106" name="Google Shape;106;g2d9432552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t>Fig. 1: Previous weak mixing angle measurements, along with theory range. MOLLER estimate with error included. Image from [1].</a:t>
                </a:r>
              </a:p>
              <a:p>
                <a:pPr marL="0" lvl="0" indent="0" algn="l" rtl="0">
                  <a:spcBef>
                    <a:spcPts val="0"/>
                  </a:spcBef>
                  <a:spcAft>
                    <a:spcPts val="0"/>
                  </a:spcAft>
                  <a:buNone/>
                </a:pPr>
                <a:endParaRPr lang="en-US" dirty="0"/>
              </a:p>
              <a:p>
                <a:pPr marL="0" lvl="0" indent="0" algn="l" rtl="0">
                  <a:spcBef>
                    <a:spcPts val="0"/>
                  </a:spcBef>
                  <a:spcAft>
                    <a:spcPts val="0"/>
                  </a:spcAft>
                  <a:buNone/>
                </a:pPr>
                <a:r>
                  <a:rPr lang="en-US" sz="1100" b="1" i="0" u="none" strike="noStrike" cap="none" dirty="0">
                    <a:solidFill>
                      <a:srgbClr val="000000"/>
                    </a:solidFill>
                    <a:latin typeface="Arial"/>
                    <a:ea typeface="Arial"/>
                    <a:cs typeface="Arial"/>
                    <a:sym typeface="Arial"/>
                  </a:rPr>
                  <a:t>Fig. 2: The 4 lowest order Møller scattering diagrams. Interference terms between </a:t>
                </a:r>
                <a:r>
                  <a:rPr lang="en-US" sz="1100" b="1" i="0">
                    <a:latin typeface="Cambria Math" panose="02040503050406030204" pitchFamily="18" charset="0"/>
                  </a:rPr>
                  <a:t>𝒁</a:t>
                </a:r>
                <a:r>
                  <a:rPr lang="en-US" sz="1100" b="1" i="0" u="none" strike="noStrike" cap="none" dirty="0">
                    <a:solidFill>
                      <a:srgbClr val="000000"/>
                    </a:solidFill>
                    <a:latin typeface="Arial"/>
                    <a:ea typeface="Arial"/>
                    <a:cs typeface="Arial"/>
                    <a:sym typeface="Arial"/>
                  </a:rPr>
                  <a:t> and </a:t>
                </a:r>
                <a:r>
                  <a:rPr lang="en-US" sz="1100" b="1" i="0">
                    <a:latin typeface="Cambria Math" panose="02040503050406030204" pitchFamily="18" charset="0"/>
                  </a:rPr>
                  <a:t>𝜸</a:t>
                </a:r>
                <a:r>
                  <a:rPr lang="en-US" sz="1100" b="1" i="0" u="none" strike="noStrike" cap="none" dirty="0">
                    <a:solidFill>
                      <a:srgbClr val="000000"/>
                    </a:solidFill>
                    <a:latin typeface="Arial"/>
                    <a:ea typeface="Arial"/>
                    <a:cs typeface="Arial"/>
                    <a:sym typeface="Arial"/>
                  </a:rPr>
                  <a:t> mediated diagrams create </a:t>
                </a:r>
                <a:r>
                  <a:rPr lang="en-US" sz="1100" b="1" i="0">
                    <a:latin typeface="Cambria Math" panose="02040503050406030204" pitchFamily="18" charset="0"/>
                  </a:rPr>
                  <a:t>𝑨_𝑷𝑽</a:t>
                </a:r>
                <a:r>
                  <a:rPr lang="en-US" sz="1100" b="1" i="0" u="none" strike="noStrike" cap="none" dirty="0">
                    <a:solidFill>
                      <a:srgbClr val="000000"/>
                    </a:solidFill>
                    <a:latin typeface="Arial"/>
                    <a:ea typeface="Arial"/>
                    <a:cs typeface="Arial"/>
                    <a:sym typeface="Arial"/>
                  </a:rPr>
                  <a:t>. Image</a:t>
                </a:r>
                <a:r>
                  <a:rPr lang="en-US" sz="1100" b="1" i="0" u="none" strike="noStrike" cap="none" baseline="0" dirty="0">
                    <a:solidFill>
                      <a:srgbClr val="000000"/>
                    </a:solidFill>
                    <a:latin typeface="Arial"/>
                    <a:ea typeface="Arial"/>
                    <a:cs typeface="Arial"/>
                    <a:sym typeface="Arial"/>
                  </a:rPr>
                  <a:t> from [2]. SLAC E158 in particular warrants mention, it is a predecessor to MOLLER in many ways, it is also an Møller scattering asymmetry experiment.</a:t>
                </a:r>
                <a:endParaRPr b="1" dirty="0"/>
              </a:p>
            </p:txBody>
          </p:sp>
        </mc:Fallback>
      </mc:AlternateContent>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EC46ADF-224C-0A40-F6C6-6E5269E624F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DA174FA6-F62D-6A7D-5452-58BBB7846C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65CAA93A-6CFE-2ECA-035E-CA464B1B45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3234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4359C40-77B5-0079-AA5B-18CA712467D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9F44156-31D3-6E0F-DE36-8707497FD1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18B6B768-D2B8-4175-7DEC-F0E878DA17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58823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9A3B5E8-8AD2-6D6E-2EA1-02ECA8912B07}"/>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25D650C-D14F-656E-E4B1-DA1287AC8D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FE6B8FAF-7338-07BE-4DFD-EE911B2073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411268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8A00FE0-D4CD-858F-936E-BF5C687C5378}"/>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C606E28D-F6FC-AF5F-13D1-B954ADFEF8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10E3E0B-96D0-1552-F060-44B5898DDF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155379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7640A820-580A-048C-15A4-985D9DFA5664}"/>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38587077-89B9-8299-9670-92EA536AA1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7F3CCFC4-6CE4-3D9F-1F7B-C4F290EFE8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473959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0E0E55B-897A-230B-5931-BC3DB8A8476A}"/>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8DB27B93-4B9A-2E59-C289-BB859AEFD4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F43EC8ED-6C58-DC5D-DFFD-C8FD963E1D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98982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e2f4d400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3e2f4d400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3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45E5E31-793D-9708-A064-4571297326F6}"/>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9CE72EF6-5A6B-5E6C-51AE-09171FD730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5ED63EE2-D9E0-DBDA-3564-4109AEA4A1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lnSpc>
                    <a:spcPct val="90000"/>
                  </a:lnSpc>
                  <a:spcBef>
                    <a:spcPts val="1000"/>
                  </a:spcBef>
                  <a:buClrTx/>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In polarized beam Møller scattering there is a longitudinal parity-violating rate asymmetry:       </a:t>
                </a:r>
                <a14:m>
                  <m:oMath xmlns:m="http://schemas.openxmlformats.org/officeDocument/2006/math">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𝐴</m:t>
                        </m:r>
                      </m:e>
                      <m:sub>
                        <m:r>
                          <a:rPr lang="en-US" sz="1400" i="1">
                            <a:solidFill>
                              <a:schemeClr val="bg2"/>
                            </a:solidFill>
                            <a:latin typeface="Cambria Math" panose="02040503050406030204" pitchFamily="18" charset="0"/>
                          </a:rPr>
                          <m:t>𝑃𝑉</m:t>
                        </m:r>
                      </m:sub>
                    </m:sSub>
                    <m:r>
                      <a:rPr lang="en-US" sz="1400" i="1">
                        <a:solidFill>
                          <a:schemeClr val="bg2"/>
                        </a:solidFill>
                        <a:latin typeface="Cambria Math" panose="02040503050406030204" pitchFamily="18" charset="0"/>
                      </a:rPr>
                      <m:t>=</m:t>
                    </m:r>
                    <m:f>
                      <m:fPr>
                        <m:ctrlPr>
                          <a:rPr lang="en-US" sz="1400" i="1">
                            <a:solidFill>
                              <a:schemeClr val="bg2"/>
                            </a:solidFill>
                            <a:latin typeface="Cambria Math" panose="02040503050406030204" pitchFamily="18" charset="0"/>
                          </a:rPr>
                        </m:ctrlPr>
                      </m:fPr>
                      <m:num>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𝑅</m:t>
                            </m:r>
                          </m:sub>
                        </m:sSub>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𝐿</m:t>
                            </m:r>
                          </m:sub>
                        </m:sSub>
                      </m:num>
                      <m:den>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𝑅</m:t>
                            </m:r>
                          </m:sub>
                        </m:sSub>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𝐿</m:t>
                            </m:r>
                          </m:sub>
                        </m:sSub>
                      </m:den>
                    </m:f>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𝑚</m:t>
                        </m:r>
                      </m:e>
                      <m:sub>
                        <m:r>
                          <a:rPr lang="en-US" sz="1400" i="1">
                            <a:solidFill>
                              <a:schemeClr val="bg2"/>
                            </a:solidFill>
                            <a:latin typeface="Cambria Math" panose="02040503050406030204" pitchFamily="18" charset="0"/>
                          </a:rPr>
                          <m:t>𝑒</m:t>
                        </m:r>
                      </m:sub>
                    </m:sSub>
                    <m:r>
                      <a:rPr lang="en-US" sz="1400" i="1">
                        <a:solidFill>
                          <a:schemeClr val="bg2"/>
                        </a:solidFill>
                        <a:latin typeface="Cambria Math" panose="02040503050406030204" pitchFamily="18" charset="0"/>
                      </a:rPr>
                      <m:t>𝐸</m:t>
                    </m:r>
                    <m:f>
                      <m:fPr>
                        <m:ctrlPr>
                          <a:rPr lang="en-US" sz="1400" i="1">
                            <a:solidFill>
                              <a:schemeClr val="bg2"/>
                            </a:solidFill>
                            <a:latin typeface="Cambria Math" panose="02040503050406030204" pitchFamily="18" charset="0"/>
                          </a:rPr>
                        </m:ctrlPr>
                      </m:fPr>
                      <m:num>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𝐺</m:t>
                            </m:r>
                          </m:e>
                          <m:sub>
                            <m:r>
                              <a:rPr lang="en-US" sz="1400" i="1">
                                <a:solidFill>
                                  <a:schemeClr val="bg2"/>
                                </a:solidFill>
                                <a:latin typeface="Cambria Math" panose="02040503050406030204" pitchFamily="18" charset="0"/>
                              </a:rPr>
                              <m:t>𝐹</m:t>
                            </m:r>
                          </m:sub>
                        </m:sSub>
                      </m:num>
                      <m:den>
                        <m:rad>
                          <m:radPr>
                            <m:degHide m:val="on"/>
                            <m:ctrlPr>
                              <a:rPr lang="en-US" sz="1400" i="1">
                                <a:solidFill>
                                  <a:schemeClr val="bg2"/>
                                </a:solidFill>
                                <a:latin typeface="Cambria Math" panose="02040503050406030204" pitchFamily="18" charset="0"/>
                              </a:rPr>
                            </m:ctrlPr>
                          </m:radPr>
                          <m:deg/>
                          <m:e>
                            <m:r>
                              <a:rPr lang="en-US" sz="1400" i="1">
                                <a:solidFill>
                                  <a:schemeClr val="bg2"/>
                                </a:solidFill>
                                <a:latin typeface="Cambria Math" panose="02040503050406030204" pitchFamily="18" charset="0"/>
                              </a:rPr>
                              <m:t>2</m:t>
                            </m:r>
                          </m:e>
                        </m:rad>
                        <m:r>
                          <a:rPr lang="en-US" sz="1400" i="1">
                            <a:solidFill>
                              <a:schemeClr val="bg2"/>
                            </a:solidFill>
                            <a:latin typeface="Cambria Math" panose="02040503050406030204" pitchFamily="18" charset="0"/>
                          </a:rPr>
                          <m:t>𝜋𝛼</m:t>
                        </m:r>
                      </m:den>
                    </m:f>
                    <m:f>
                      <m:fPr>
                        <m:ctrlPr>
                          <a:rPr lang="en-US" sz="1400" i="1">
                            <a:solidFill>
                              <a:schemeClr val="bg2"/>
                            </a:solidFill>
                            <a:latin typeface="Cambria Math" panose="02040503050406030204" pitchFamily="18" charset="0"/>
                          </a:rPr>
                        </m:ctrlPr>
                      </m:fPr>
                      <m:num>
                        <m:r>
                          <a:rPr lang="en-US" sz="1400" i="1">
                            <a:solidFill>
                              <a:schemeClr val="bg2"/>
                            </a:solidFill>
                            <a:latin typeface="Cambria Math" panose="02040503050406030204" pitchFamily="18" charset="0"/>
                          </a:rPr>
                          <m:t>4</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sin</m:t>
                                </m:r>
                              </m:e>
                              <m:sup>
                                <m:r>
                                  <a:rPr lang="en-US" sz="1400" i="1">
                                    <a:solidFill>
                                      <a:schemeClr val="bg2"/>
                                    </a:solidFill>
                                    <a:latin typeface="Cambria Math" panose="02040503050406030204" pitchFamily="18" charset="0"/>
                                  </a:rPr>
                                  <m:t>2</m:t>
                                </m:r>
                              </m:sup>
                            </m:sSup>
                          </m:fName>
                          <m:e>
                            <m:r>
                              <m:rPr>
                                <m:sty m:val="p"/>
                              </m:rPr>
                              <a:rPr lang="en-US" sz="1400" i="1">
                                <a:solidFill>
                                  <a:schemeClr val="bg2"/>
                                </a:solidFill>
                                <a:latin typeface="Cambria Math" panose="02040503050406030204" pitchFamily="18" charset="0"/>
                              </a:rPr>
                              <m:t>θ</m:t>
                            </m:r>
                          </m:e>
                        </m:func>
                      </m:num>
                      <m:den>
                        <m:sSup>
                          <m:sSupPr>
                            <m:ctrlPr>
                              <a:rPr lang="en-US" sz="1400" i="1">
                                <a:solidFill>
                                  <a:schemeClr val="bg2"/>
                                </a:solidFill>
                                <a:latin typeface="Cambria Math" panose="02040503050406030204" pitchFamily="18" charset="0"/>
                              </a:rPr>
                            </m:ctrlPr>
                          </m:sSupPr>
                          <m:e>
                            <m:d>
                              <m:dPr>
                                <m:ctrlPr>
                                  <a:rPr lang="en-US" sz="1400" i="1">
                                    <a:solidFill>
                                      <a:schemeClr val="bg2"/>
                                    </a:solidFill>
                                    <a:latin typeface="Cambria Math" panose="02040503050406030204" pitchFamily="18" charset="0"/>
                                  </a:rPr>
                                </m:ctrlPr>
                              </m:dPr>
                              <m:e>
                                <m:r>
                                  <a:rPr lang="en-US" sz="1400" i="1">
                                    <a:solidFill>
                                      <a:schemeClr val="bg2"/>
                                    </a:solidFill>
                                    <a:latin typeface="Cambria Math" panose="02040503050406030204" pitchFamily="18" charset="0"/>
                                  </a:rPr>
                                  <m:t>3+</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cos</m:t>
                                        </m:r>
                                      </m:e>
                                      <m:sup>
                                        <m:r>
                                          <a:rPr lang="en-US" sz="1400" i="1">
                                            <a:solidFill>
                                              <a:schemeClr val="bg2"/>
                                            </a:solidFill>
                                            <a:latin typeface="Cambria Math" panose="02040503050406030204" pitchFamily="18" charset="0"/>
                                          </a:rPr>
                                          <m:t>2</m:t>
                                        </m:r>
                                      </m:sup>
                                    </m:sSup>
                                  </m:fName>
                                  <m:e>
                                    <m:r>
                                      <m:rPr>
                                        <m:sty m:val="p"/>
                                      </m:rPr>
                                      <a:rPr lang="en-US" sz="1400" i="1">
                                        <a:solidFill>
                                          <a:schemeClr val="bg2"/>
                                        </a:solidFill>
                                        <a:latin typeface="Cambria Math" panose="02040503050406030204" pitchFamily="18" charset="0"/>
                                      </a:rPr>
                                      <m:t>θ</m:t>
                                    </m:r>
                                  </m:e>
                                </m:func>
                              </m:e>
                            </m:d>
                          </m:e>
                          <m:sup>
                            <m:r>
                              <a:rPr lang="en-US" sz="1400" i="1">
                                <a:solidFill>
                                  <a:schemeClr val="bg2"/>
                                </a:solidFill>
                                <a:latin typeface="Cambria Math" panose="02040503050406030204" pitchFamily="18" charset="0"/>
                              </a:rPr>
                              <m:t>2</m:t>
                            </m:r>
                          </m:sup>
                        </m:sSup>
                      </m:den>
                    </m:f>
                    <m:sSubSup>
                      <m:sSubSupPr>
                        <m:ctrlPr>
                          <a:rPr lang="en-US" sz="1400" i="1">
                            <a:solidFill>
                              <a:schemeClr val="bg2"/>
                            </a:solidFill>
                            <a:latin typeface="Cambria Math" panose="02040503050406030204" pitchFamily="18" charset="0"/>
                          </a:rPr>
                        </m:ctrlPr>
                      </m:sSubSupPr>
                      <m:e>
                        <m:r>
                          <a:rPr lang="en-US" sz="1400" i="1">
                            <a:solidFill>
                              <a:schemeClr val="bg2"/>
                            </a:solidFill>
                            <a:latin typeface="Cambria Math" panose="02040503050406030204" pitchFamily="18" charset="0"/>
                          </a:rPr>
                          <m:t>𝑄</m:t>
                        </m:r>
                      </m:e>
                      <m:sub>
                        <m:r>
                          <a:rPr lang="en-US" sz="1400" i="1">
                            <a:solidFill>
                              <a:schemeClr val="bg2"/>
                            </a:solidFill>
                            <a:latin typeface="Cambria Math" panose="02040503050406030204" pitchFamily="18" charset="0"/>
                          </a:rPr>
                          <m:t>𝑊</m:t>
                        </m:r>
                      </m:sub>
                      <m:sup>
                        <m:r>
                          <a:rPr lang="en-US" sz="1400" i="1">
                            <a:solidFill>
                              <a:schemeClr val="bg2"/>
                            </a:solidFill>
                            <a:latin typeface="Cambria Math" panose="02040503050406030204" pitchFamily="18" charset="0"/>
                          </a:rPr>
                          <m:t>𝑒</m:t>
                        </m:r>
                      </m:sup>
                    </m:sSubSup>
                  </m:oMath>
                </a14:m>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a:t>
                </a:r>
              </a:p>
              <a:p>
                <a:pPr marL="228600" indent="-228600">
                  <a:lnSpc>
                    <a:spcPct val="90000"/>
                  </a:lnSpc>
                  <a:spcBef>
                    <a:spcPts val="1000"/>
                  </a:spcBef>
                  <a:buClrTx/>
                  <a:buSzPct val="140000"/>
                  <a:buFont typeface="Arial" panose="020B0604020202020204" pitchFamily="34" charset="0"/>
                  <a:buChar char="•"/>
                </a:pPr>
                <a14:m>
                  <m:oMath xmlns:m="http://schemas.openxmlformats.org/officeDocument/2006/math">
                    <m:sSubSup>
                      <m:sSubSupPr>
                        <m:ctrlPr>
                          <a:rPr lang="en-US" sz="1400" i="1">
                            <a:solidFill>
                              <a:schemeClr val="bg2"/>
                            </a:solidFill>
                            <a:latin typeface="Cambria Math" panose="02040503050406030204" pitchFamily="18" charset="0"/>
                          </a:rPr>
                        </m:ctrlPr>
                      </m:sSubSupPr>
                      <m:e>
                        <m:r>
                          <a:rPr lang="en-US" sz="1400" i="1">
                            <a:solidFill>
                              <a:schemeClr val="bg2"/>
                            </a:solidFill>
                            <a:latin typeface="Cambria Math" panose="02040503050406030204" pitchFamily="18" charset="0"/>
                          </a:rPr>
                          <m:t>𝑄</m:t>
                        </m:r>
                      </m:e>
                      <m:sub>
                        <m:r>
                          <a:rPr lang="en-US" sz="1400" i="1">
                            <a:solidFill>
                              <a:schemeClr val="bg2"/>
                            </a:solidFill>
                            <a:latin typeface="Cambria Math" panose="02040503050406030204" pitchFamily="18" charset="0"/>
                          </a:rPr>
                          <m:t>𝑊</m:t>
                        </m:r>
                      </m:sub>
                      <m:sup>
                        <m:r>
                          <a:rPr lang="en-US" sz="1400" i="1">
                            <a:solidFill>
                              <a:schemeClr val="bg2"/>
                            </a:solidFill>
                            <a:latin typeface="Cambria Math" panose="02040503050406030204" pitchFamily="18" charset="0"/>
                          </a:rPr>
                          <m:t>𝑒</m:t>
                        </m:r>
                      </m:sup>
                    </m:sSubSup>
                    <m:r>
                      <a:rPr lang="en-US" sz="1400" i="1">
                        <a:solidFill>
                          <a:schemeClr val="bg2"/>
                        </a:solidFill>
                        <a:latin typeface="Cambria Math" panose="02040503050406030204" pitchFamily="18" charset="0"/>
                      </a:rPr>
                      <m:t>=1−4</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sin</m:t>
                            </m:r>
                          </m:e>
                          <m:sup>
                            <m:r>
                              <a:rPr lang="en-US" sz="1400" i="1">
                                <a:solidFill>
                                  <a:schemeClr val="bg2"/>
                                </a:solidFill>
                                <a:latin typeface="Cambria Math" panose="02040503050406030204" pitchFamily="18" charset="0"/>
                              </a:rPr>
                              <m:t>2</m:t>
                            </m:r>
                          </m:sup>
                        </m:sSup>
                      </m:fName>
                      <m:e>
                        <m:d>
                          <m:dPr>
                            <m:ctrlPr>
                              <a:rPr lang="en-US" sz="1400" i="1">
                                <a:solidFill>
                                  <a:schemeClr val="bg2"/>
                                </a:solidFill>
                                <a:latin typeface="Cambria Math" panose="02040503050406030204" pitchFamily="18" charset="0"/>
                              </a:rPr>
                            </m:ctrlPr>
                          </m:dPr>
                          <m:e>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𝜃</m:t>
                                </m:r>
                              </m:e>
                              <m:sub>
                                <m:r>
                                  <a:rPr lang="en-US" sz="1400" i="1">
                                    <a:solidFill>
                                      <a:schemeClr val="bg2"/>
                                    </a:solidFill>
                                    <a:latin typeface="Cambria Math" panose="02040503050406030204" pitchFamily="18" charset="0"/>
                                  </a:rPr>
                                  <m:t>𝑤</m:t>
                                </m:r>
                              </m:sub>
                            </m:sSub>
                          </m:e>
                        </m:d>
                      </m:e>
                    </m:func>
                    <m:r>
                      <a:rPr lang="en-US" sz="1400" i="1">
                        <a:solidFill>
                          <a:schemeClr val="bg2"/>
                        </a:solidFill>
                        <a:latin typeface="Cambria Math" panose="02040503050406030204" pitchFamily="18" charset="0"/>
                      </a:rPr>
                      <m:t>+</m:t>
                    </m:r>
                  </m:oMath>
                </a14:m>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 radiative corrections</a:t>
                </a:r>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The MOLLER experiment will measure </a:t>
                </a:r>
                <a14:m>
                  <m:oMath xmlns:m="http://schemas.openxmlformats.org/officeDocument/2006/math">
                    <m:sSub>
                      <m:sSubPr>
                        <m:ctrlPr>
                          <a:rPr lang="en-US" sz="1400" b="0" i="1" u="none" strike="noStrike" kern="1200" cap="none">
                            <a:solidFill>
                              <a:prstClr val="black"/>
                            </a:solidFill>
                            <a:latin typeface="Cambria Math" panose="02040503050406030204" pitchFamily="18" charset="0"/>
                            <a:ea typeface="Arial"/>
                            <a:cs typeface="Arial"/>
                            <a:sym typeface="Arial"/>
                          </a:rPr>
                        </m:ctrlPr>
                      </m:sSubPr>
                      <m:e>
                        <m:r>
                          <a:rPr lang="en-US" sz="1400" b="0" i="1" u="none" strike="noStrike" kern="1200" cap="none">
                            <a:solidFill>
                              <a:prstClr val="black"/>
                            </a:solidFill>
                            <a:latin typeface="Cambria Math" panose="02040503050406030204" pitchFamily="18" charset="0"/>
                            <a:ea typeface="Arial"/>
                            <a:cs typeface="Arial"/>
                            <a:sym typeface="Arial"/>
                          </a:rPr>
                          <m:t>𝐴</m:t>
                        </m:r>
                      </m:e>
                      <m:sub>
                        <m:r>
                          <a:rPr lang="en-US" sz="1400" b="0" i="1" u="none" strike="noStrike" kern="1200" cap="none">
                            <a:solidFill>
                              <a:prstClr val="black"/>
                            </a:solidFill>
                            <a:latin typeface="Cambria Math" panose="02040503050406030204" pitchFamily="18" charset="0"/>
                            <a:ea typeface="Arial"/>
                            <a:cs typeface="Arial"/>
                            <a:sym typeface="Arial"/>
                          </a:rPr>
                          <m:t>𝑃𝑉</m:t>
                        </m:r>
                      </m:sub>
                    </m:sSub>
                  </m:oMath>
                </a14:m>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and thus </a:t>
                </a:r>
                <a14:m>
                  <m:oMath xmlns:m="http://schemas.openxmlformats.org/officeDocument/2006/math">
                    <m:func>
                      <m:funcPr>
                        <m:ctrlPr>
                          <a:rPr lang="en-US" sz="1400" b="0" i="1" u="none" strike="noStrike" kern="1200" cap="none">
                            <a:solidFill>
                              <a:prstClr val="black"/>
                            </a:solidFill>
                            <a:latin typeface="Cambria Math" panose="02040503050406030204" pitchFamily="18" charset="0"/>
                            <a:ea typeface="Arial"/>
                            <a:cs typeface="Arial"/>
                            <a:sym typeface="Arial"/>
                          </a:rPr>
                        </m:ctrlPr>
                      </m:funcPr>
                      <m:fName>
                        <m:sSup>
                          <m:sSupPr>
                            <m:ctrlPr>
                              <a:rPr lang="en-US" sz="1400" b="0" i="1" u="none" strike="noStrike" kern="1200" cap="none">
                                <a:solidFill>
                                  <a:prstClr val="black"/>
                                </a:solidFill>
                                <a:latin typeface="Cambria Math" panose="02040503050406030204" pitchFamily="18" charset="0"/>
                                <a:ea typeface="Arial"/>
                                <a:cs typeface="Arial"/>
                                <a:sym typeface="Arial"/>
                              </a:rPr>
                            </m:ctrlPr>
                          </m:sSupPr>
                          <m:e>
                            <m:r>
                              <m:rPr>
                                <m:sty m:val="p"/>
                              </m:rPr>
                              <a:rPr lang="en-US" sz="1400" b="0" i="0" u="none" strike="noStrike" kern="1200" cap="none">
                                <a:solidFill>
                                  <a:prstClr val="black"/>
                                </a:solidFill>
                                <a:latin typeface="Cambria Math" panose="02040503050406030204" pitchFamily="18" charset="0"/>
                                <a:ea typeface="Arial"/>
                                <a:cs typeface="Arial"/>
                                <a:sym typeface="Arial"/>
                              </a:rPr>
                              <m:t>sin</m:t>
                            </m:r>
                          </m:e>
                          <m:sup>
                            <m:r>
                              <a:rPr lang="en-US" sz="1400" b="0" i="1" u="none" strike="noStrike" kern="1200" cap="none">
                                <a:solidFill>
                                  <a:prstClr val="black"/>
                                </a:solidFill>
                                <a:latin typeface="Cambria Math" panose="02040503050406030204" pitchFamily="18" charset="0"/>
                                <a:ea typeface="Arial"/>
                                <a:cs typeface="Arial"/>
                                <a:sym typeface="Arial"/>
                              </a:rPr>
                              <m:t>2</m:t>
                            </m:r>
                          </m:sup>
                        </m:sSup>
                      </m:fName>
                      <m:e>
                        <m:d>
                          <m:dPr>
                            <m:ctrlPr>
                              <a:rPr lang="en-US" sz="1400" b="0" i="1" u="none" strike="noStrike" kern="1200" cap="none">
                                <a:solidFill>
                                  <a:prstClr val="black"/>
                                </a:solidFill>
                                <a:latin typeface="Cambria Math" panose="02040503050406030204" pitchFamily="18" charset="0"/>
                                <a:ea typeface="Arial"/>
                                <a:cs typeface="Arial"/>
                                <a:sym typeface="Arial"/>
                              </a:rPr>
                            </m:ctrlPr>
                          </m:dPr>
                          <m:e>
                            <m:sSub>
                              <m:sSubPr>
                                <m:ctrlPr>
                                  <a:rPr lang="en-US" sz="1400" b="0" i="1" u="none" strike="noStrike" kern="1200" cap="none">
                                    <a:solidFill>
                                      <a:prstClr val="black"/>
                                    </a:solidFill>
                                    <a:latin typeface="Cambria Math" panose="02040503050406030204" pitchFamily="18" charset="0"/>
                                    <a:ea typeface="Arial"/>
                                    <a:cs typeface="Arial"/>
                                    <a:sym typeface="Arial"/>
                                  </a:rPr>
                                </m:ctrlPr>
                              </m:sSubPr>
                              <m:e>
                                <m:r>
                                  <a:rPr lang="en-US" sz="1400" b="0" i="1" u="none" strike="noStrike" kern="1200" cap="none">
                                    <a:solidFill>
                                      <a:prstClr val="black"/>
                                    </a:solidFill>
                                    <a:latin typeface="Cambria Math" panose="02040503050406030204" pitchFamily="18" charset="0"/>
                                    <a:ea typeface="Arial"/>
                                    <a:cs typeface="Arial"/>
                                    <a:sym typeface="Arial"/>
                                  </a:rPr>
                                  <m:t>𝜃</m:t>
                                </m:r>
                              </m:e>
                              <m:sub>
                                <m:r>
                                  <a:rPr lang="en-US" sz="1400" b="0" i="1" u="none" strike="noStrike" kern="1200" cap="none">
                                    <a:solidFill>
                                      <a:prstClr val="black"/>
                                    </a:solidFill>
                                    <a:latin typeface="Cambria Math" panose="02040503050406030204" pitchFamily="18" charset="0"/>
                                    <a:ea typeface="Arial"/>
                                    <a:cs typeface="Arial"/>
                                    <a:sym typeface="Arial"/>
                                  </a:rPr>
                                  <m:t>𝑤</m:t>
                                </m:r>
                              </m:sub>
                            </m:sSub>
                          </m:e>
                        </m:d>
                      </m:e>
                    </m:func>
                  </m:oMath>
                </a14:m>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PV</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error goal is 2.4%: 2.1% statistical and 1.1% systematic</a:t>
                </a:r>
              </a:p>
              <a:p>
                <a:pPr marL="685800" lvl="1" indent="-228600">
                  <a:lnSpc>
                    <a:spcPct val="90000"/>
                  </a:lnSpc>
                  <a:spcBef>
                    <a:spcPts val="5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Corresponds to ±0.00028 on the value of </a:t>
                </a:r>
                <a14:m>
                  <m:oMath xmlns:m="http://schemas.openxmlformats.org/officeDocument/2006/math">
                    <m:func>
                      <m:funcPr>
                        <m:ctrlPr>
                          <a:rPr lang="en-US" sz="1200" i="1" kern="1200">
                            <a:solidFill>
                              <a:schemeClr val="bg2"/>
                            </a:solidFill>
                            <a:latin typeface="Cambria Math" panose="02040503050406030204" pitchFamily="18" charset="0"/>
                          </a:rPr>
                        </m:ctrlPr>
                      </m:funcPr>
                      <m:fName>
                        <m:sSup>
                          <m:sSupPr>
                            <m:ctrlPr>
                              <a:rPr lang="en-US" sz="1200" i="1" kern="1200">
                                <a:solidFill>
                                  <a:schemeClr val="bg2"/>
                                </a:solidFill>
                                <a:latin typeface="Cambria Math" panose="02040503050406030204" pitchFamily="18" charset="0"/>
                              </a:rPr>
                            </m:ctrlPr>
                          </m:sSupPr>
                          <m:e>
                            <m:r>
                              <m:rPr>
                                <m:sty m:val="p"/>
                              </m:rPr>
                              <a:rPr lang="en-US" sz="1200" kern="1200">
                                <a:solidFill>
                                  <a:schemeClr val="bg2"/>
                                </a:solidFill>
                                <a:latin typeface="Cambria Math" panose="02040503050406030204" pitchFamily="18" charset="0"/>
                              </a:rPr>
                              <m:t>sin</m:t>
                            </m:r>
                          </m:e>
                          <m:sup>
                            <m:r>
                              <a:rPr lang="en-US" sz="1200" i="1" kern="1200">
                                <a:solidFill>
                                  <a:schemeClr val="bg2"/>
                                </a:solidFill>
                                <a:latin typeface="Cambria Math" panose="02040503050406030204" pitchFamily="18" charset="0"/>
                              </a:rPr>
                              <m:t>2</m:t>
                            </m:r>
                          </m:sup>
                        </m:sSup>
                      </m:fName>
                      <m:e>
                        <m:sSub>
                          <m:sSubPr>
                            <m:ctrlPr>
                              <a:rPr lang="en-US" sz="1200" i="1" kern="1200">
                                <a:solidFill>
                                  <a:schemeClr val="bg2"/>
                                </a:solidFill>
                                <a:latin typeface="Cambria Math" panose="02040503050406030204" pitchFamily="18" charset="0"/>
                              </a:rPr>
                            </m:ctrlPr>
                          </m:sSubPr>
                          <m:e>
                            <m:r>
                              <a:rPr lang="en-US" sz="1200" i="1" kern="1200">
                                <a:solidFill>
                                  <a:schemeClr val="bg2"/>
                                </a:solidFill>
                                <a:latin typeface="Cambria Math" panose="02040503050406030204" pitchFamily="18" charset="0"/>
                              </a:rPr>
                              <m:t>𝜃</m:t>
                            </m:r>
                          </m:e>
                          <m:sub>
                            <m:r>
                              <a:rPr lang="en-US" sz="1200" i="1" kern="1200">
                                <a:solidFill>
                                  <a:schemeClr val="bg2"/>
                                </a:solidFill>
                                <a:latin typeface="Cambria Math" panose="02040503050406030204" pitchFamily="18" charset="0"/>
                              </a:rPr>
                              <m:t>𝑤</m:t>
                            </m:r>
                          </m:sub>
                        </m:sSub>
                      </m:e>
                    </m:func>
                  </m:oMath>
                </a14:m>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Beam: E = ~11 GeV, I = 65µA, ~90% longitudinal polarization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t>The MOLLER beamline. Møller Polarimeter is not pictured, several meters behind the target chamber.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p>
              <a:p>
                <a:pPr marL="228600" indent="-228600">
                  <a:lnSpc>
                    <a:spcPct val="90000"/>
                  </a:lnSpc>
                  <a:spcBef>
                    <a:spcPts val="1000"/>
                  </a:spcBef>
                  <a:buClrTx/>
                  <a:buSzPct val="140000"/>
                  <a:buFont typeface="Arial" panose="020B0604020202020204" pitchFamily="34" charset="0"/>
                  <a:buChar char="•"/>
                </a:pPr>
                <a:r>
                  <a:rPr lang="en-US" sz="1100" kern="1200" dirty="0">
                    <a:solidFill>
                      <a:schemeClr val="bg2"/>
                    </a:solidFill>
                    <a:latin typeface="Lato" panose="020F0502020204030203" pitchFamily="34" charset="0"/>
                    <a:ea typeface="Lato" panose="020F0502020204030203" pitchFamily="34" charset="0"/>
                    <a:cs typeface="Lato" panose="020F0502020204030203" pitchFamily="34" charset="0"/>
                  </a:rPr>
                  <a:t>In actuality, A</a:t>
                </a:r>
                <a:r>
                  <a:rPr lang="en-US" sz="11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PV</a:t>
                </a:r>
                <a:r>
                  <a:rPr lang="en-US" sz="1100" kern="1200" dirty="0">
                    <a:solidFill>
                      <a:schemeClr val="bg2"/>
                    </a:solidFill>
                    <a:latin typeface="Lato" panose="020F0502020204030203" pitchFamily="34" charset="0"/>
                    <a:ea typeface="Lato" panose="020F0502020204030203" pitchFamily="34" charset="0"/>
                    <a:cs typeface="Lato" panose="020F0502020204030203" pitchFamily="34" charset="0"/>
                  </a:rPr>
                  <a:t> is proportional to longitudinal beam polarization</a:t>
                </a:r>
                <a:endParaRPr lang="en-US" sz="105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defRPr/>
                </a:pPr>
                <a:r>
                  <a:rPr lang="en-US" sz="1100" kern="1200" dirty="0">
                    <a:solidFill>
                      <a:schemeClr val="bg2"/>
                    </a:solidFill>
                    <a:latin typeface="Lato" panose="020F0502020204030203" pitchFamily="34" charset="0"/>
                    <a:ea typeface="Lato" panose="020F0502020204030203" pitchFamily="34" charset="0"/>
                    <a:cs typeface="Lato" panose="020F0502020204030203" pitchFamily="34" charset="0"/>
                  </a:rPr>
                  <a:t>Polarimetry is one of the largest systematics with a goal of 0.40% accuracy!</a:t>
                </a:r>
              </a:p>
              <a:p>
                <a:pPr marL="228600" indent="-228600">
                  <a:lnSpc>
                    <a:spcPct val="90000"/>
                  </a:lnSpc>
                  <a:spcBef>
                    <a:spcPts val="1000"/>
                  </a:spcBef>
                  <a:buClrTx/>
                  <a:buSzPct val="140000"/>
                  <a:buFont typeface="Arial" panose="020B0604020202020204" pitchFamily="34" charset="0"/>
                  <a:buChar char="•"/>
                  <a:defRPr/>
                </a:pPr>
                <a:r>
                  <a:rPr lang="en-US" sz="1100" kern="1200" dirty="0">
                    <a:solidFill>
                      <a:schemeClr val="bg2"/>
                    </a:solidFill>
                    <a:latin typeface="Lato" panose="020F0502020204030203" pitchFamily="34" charset="0"/>
                    <a:ea typeface="Lato" panose="020F0502020204030203" pitchFamily="34" charset="0"/>
                    <a:cs typeface="Lato" panose="020F0502020204030203" pitchFamily="34" charset="0"/>
                  </a:rPr>
                  <a:t>This is an ambitious goal: Previous Hall A experiments (e.g., CREX) had 0.85% systematic uncertainty for polarimetry</a:t>
                </a:r>
                <a:endParaRPr lang="en-US" sz="105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6" name="Google Shape;106;g2d94325521e_0_6:notes">
                <a:extLst>
                  <a:ext uri="{FF2B5EF4-FFF2-40B4-BE49-F238E27FC236}">
                    <a16:creationId xmlns:a16="http://schemas.microsoft.com/office/drawing/2014/main" id="{5ED63EE2-D9E0-DBDA-3564-4109AEA4A1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The MOLLER experiment will measure </a:t>
                </a:r>
                <a:r>
                  <a:rPr lang="en-US" sz="1400" b="0" i="0" u="none" strike="noStrike" kern="1200" cap="none">
                    <a:solidFill>
                      <a:prstClr val="black"/>
                    </a:solidFill>
                    <a:latin typeface="Cambria Math" panose="02040503050406030204" pitchFamily="18" charset="0"/>
                    <a:ea typeface="Arial"/>
                    <a:cs typeface="Arial"/>
                    <a:sym typeface="Arial"/>
                  </a:rPr>
                  <a:t>𝐴_𝑃𝑉</a:t>
                </a: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and thus </a:t>
                </a:r>
                <a:r>
                  <a:rPr lang="en-US" sz="1400" b="0" i="0" u="none" strike="noStrike" kern="1200" cap="none">
                    <a:solidFill>
                      <a:prstClr val="black"/>
                    </a:solidFill>
                    <a:latin typeface="Cambria Math" panose="02040503050406030204" pitchFamily="18" charset="0"/>
                    <a:ea typeface="Arial"/>
                    <a:cs typeface="Arial"/>
                    <a:sym typeface="Arial"/>
                  </a:rPr>
                  <a:t>sin^2⁡(𝜃_𝑤 )</a:t>
                </a:r>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PV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Error goal is 2.4%: 2.1% statistical and 1.1% systematic.</a:t>
                </a:r>
              </a:p>
              <a:p>
                <a:pPr marL="685800" lvl="1" indent="-228600">
                  <a:lnSpc>
                    <a:spcPct val="90000"/>
                  </a:lnSpc>
                  <a:spcBef>
                    <a:spcPts val="5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This corresponds to ±0.00028 on the value of </a:t>
                </a:r>
                <a:r>
                  <a:rPr lang="en-US" sz="1200" i="0" kern="1200">
                    <a:solidFill>
                      <a:schemeClr val="bg2"/>
                    </a:solidFill>
                    <a:latin typeface="Cambria Math" panose="02040503050406030204" pitchFamily="18" charset="0"/>
                  </a:rPr>
                  <a:t>sin^2⁡〖𝜃_𝑤 〗</a:t>
                </a:r>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500"/>
                  </a:spcBef>
                  <a:buClrTx/>
                  <a:buSzPct val="140000"/>
                  <a:buFont typeface="Arial" panose="020B0604020202020204" pitchFamily="34" charset="0"/>
                  <a:buChar char="•"/>
                  <a:defRPr/>
                </a:pPr>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Beam: E = ~11 GeV, I = 65µA, ~90% longitudinal polarization</a:t>
                </a: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Target: 125 cm liquid H</a:t>
                </a:r>
                <a:r>
                  <a:rPr lang="en-US" sz="1400" kern="1200" baseline="-25000" dirty="0">
                    <a:solidFill>
                      <a:prstClr val="black"/>
                    </a:solidFill>
                    <a:latin typeface="Lato" panose="020F0502020204030203" pitchFamily="34" charset="0"/>
                    <a:ea typeface="Lato" panose="020F0502020204030203" pitchFamily="34" charset="0"/>
                    <a:cs typeface="Lato" panose="020F0502020204030203" pitchFamily="34" charset="0"/>
                  </a:rPr>
                  <a:t>2</a:t>
                </a: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cell at 20 Kelvin</a:t>
                </a: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Acceptance: θ</a:t>
                </a:r>
                <a:r>
                  <a:rPr lang="en-US" sz="1400" kern="1200" baseline="-25000" dirty="0">
                    <a:solidFill>
                      <a:prstClr val="black"/>
                    </a:solidFill>
                    <a:latin typeface="Lato" panose="020F0502020204030203" pitchFamily="34" charset="0"/>
                    <a:ea typeface="Lato" panose="020F0502020204030203" pitchFamily="34" charset="0"/>
                    <a:cs typeface="Lato" panose="020F0502020204030203" pitchFamily="34" charset="0"/>
                  </a:rPr>
                  <a:t>CM</a:t>
                </a: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 90±40° in scattering angle, </a:t>
                </a:r>
                <a:r>
                  <a:rPr lang="en-US" sz="1400" u="sng" kern="1200" dirty="0">
                    <a:solidFill>
                      <a:prstClr val="black"/>
                    </a:solidFill>
                    <a:latin typeface="Lato" panose="020F0502020204030203" pitchFamily="34" charset="0"/>
                    <a:ea typeface="Lato" panose="020F0502020204030203" pitchFamily="34" charset="0"/>
                    <a:cs typeface="Lato" panose="020F0502020204030203" pitchFamily="34" charset="0"/>
                  </a:rPr>
                  <a:t>full azimuth</a:t>
                </a:r>
              </a:p>
              <a:p>
                <a:pPr marL="685800" lvl="1" indent="-228600">
                  <a:lnSpc>
                    <a:spcPct val="90000"/>
                  </a:lnSpc>
                  <a:spcBef>
                    <a:spcPts val="500"/>
                  </a:spcBef>
                  <a:buClrTx/>
                  <a:buSzPct val="140000"/>
                  <a:buFont typeface="Arial" panose="020B0604020202020204" pitchFamily="34" charset="0"/>
                  <a:buChar char="•"/>
                </a:pPr>
                <a:r>
                  <a:rPr lang="en-US" sz="1200" kern="1200" dirty="0">
                    <a:solidFill>
                      <a:prstClr val="black"/>
                    </a:solidFill>
                    <a:latin typeface="Lato" panose="020F0502020204030203" pitchFamily="34" charset="0"/>
                    <a:ea typeface="Lato" panose="020F0502020204030203" pitchFamily="34" charset="0"/>
                    <a:cs typeface="Lato" panose="020F0502020204030203" pitchFamily="34" charset="0"/>
                  </a:rPr>
                  <a:t>~6 mrad to ~21 mrad in lab frame</a:t>
                </a:r>
                <a:endParaRPr lang="en-US" sz="11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t>Fig. 3: The MOLLER beamline. Møller Polarimeter is not pictured, several meters behind the target chamber.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1.2</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p:txBody>
          </p:sp>
        </mc:Fallback>
      </mc:AlternateContent>
    </p:spTree>
    <p:extLst>
      <p:ext uri="{BB962C8B-B14F-4D97-AF65-F5344CB8AC3E}">
        <p14:creationId xmlns:p14="http://schemas.microsoft.com/office/powerpoint/2010/main" val="78933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1D8F0F4-7B36-42C0-36E5-EF042E411AD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D704DB9-9A80-FC87-5E98-678A7E59A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A5987B11-635B-E1E3-9E78-9EC330BF03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bg2"/>
                </a:solidFill>
                <a:latin typeface="Lato" panose="020F0502020204030203" pitchFamily="34" charset="0"/>
                <a:ea typeface="Lato" panose="020F0502020204030203" pitchFamily="34" charset="0"/>
                <a:cs typeface="Lato" panose="020F0502020204030203" pitchFamily="34" charset="0"/>
              </a:rPr>
              <a:t>Møller polarimetry measures scattering asymmetry from a polarized electron target: A thin magnetized iron foil.</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b="1" dirty="0"/>
              <a:t>A meas is measured, P targ and Azz are known, P beam is what’s being determined</a:t>
            </a:r>
          </a:p>
          <a:p>
            <a:pPr marL="171450" lvl="0" indent="-171450" algn="l" rtl="0">
              <a:spcBef>
                <a:spcPts val="0"/>
              </a:spcBef>
              <a:spcAft>
                <a:spcPts val="0"/>
              </a:spcAft>
              <a:buFont typeface="Arial" panose="020B0604020202020204" pitchFamily="34" charset="0"/>
              <a:buChar char="•"/>
            </a:pPr>
            <a:r>
              <a:rPr lang="en-US" b="1" dirty="0"/>
              <a:t>Angle averaged Azz is determined from Azz formula via well-characterized Monte Carlo simulations</a:t>
            </a:r>
          </a:p>
          <a:p>
            <a:pPr marL="171450" lvl="0" indent="-171450" algn="l" rtl="0">
              <a:spcBef>
                <a:spcPts val="0"/>
              </a:spcBef>
              <a:spcAft>
                <a:spcPts val="0"/>
              </a:spcAft>
              <a:buFont typeface="Arial" panose="020B0604020202020204" pitchFamily="34" charset="0"/>
              <a:buChar char="•"/>
            </a:pPr>
            <a:endParaRPr lang="en-US" b="1" dirty="0"/>
          </a:p>
          <a:p>
            <a:pPr marL="171450" lvl="0" indent="-171450" algn="l" rtl="0">
              <a:spcBef>
                <a:spcPts val="0"/>
              </a:spcBef>
              <a:spcAft>
                <a:spcPts val="0"/>
              </a:spcAft>
              <a:buFont typeface="Arial" panose="020B0604020202020204" pitchFamily="34" charset="0"/>
              <a:buChar char="•"/>
            </a:pPr>
            <a:r>
              <a:rPr lang="en-US" b="1" dirty="0"/>
              <a:t>Diagram: Pass </a:t>
            </a:r>
            <a:r>
              <a:rPr lang="en-US" b="1" dirty="0" err="1"/>
              <a:t>thr</a:t>
            </a:r>
            <a:r>
              <a:rPr lang="en-US" b="1" dirty="0"/>
              <a:t> target, defocus and focus mags, collimators, detectors. Two side b side blocks of 4. Møller stripes. L/R sums, Coincidences. Accidentals use delayed line to get real time measure of coincidences from backgrounds.</a:t>
            </a:r>
          </a:p>
          <a:p>
            <a:pPr marL="171450" lvl="0" indent="-171450" algn="l" rtl="0">
              <a:spcBef>
                <a:spcPts val="0"/>
              </a:spcBef>
              <a:spcAft>
                <a:spcPts val="0"/>
              </a:spcAft>
              <a:buFont typeface="Arial" panose="020B0604020202020204" pitchFamily="34" charset="0"/>
              <a:buChar char="•"/>
            </a:pPr>
            <a:endParaRPr lang="en-US" b="1" dirty="0"/>
          </a:p>
          <a:p>
            <a:pPr marL="171450" lvl="0" indent="-171450" algn="l" rtl="0">
              <a:spcBef>
                <a:spcPts val="0"/>
              </a:spcBef>
              <a:spcAft>
                <a:spcPts val="0"/>
              </a:spcAft>
              <a:buFont typeface="Arial" panose="020B0604020202020204" pitchFamily="34" charset="0"/>
              <a:buChar char="•"/>
            </a:pPr>
            <a:r>
              <a:rPr lang="en-US" b="1" dirty="0"/>
              <a:t>Measured Asymmetry is not simply rate difference between states divided by sum, we apply corrections</a:t>
            </a:r>
          </a:p>
          <a:p>
            <a:pPr marL="171450" lvl="0" indent="-171450" algn="l" rtl="0">
              <a:spcBef>
                <a:spcPts val="0"/>
              </a:spcBef>
              <a:spcAft>
                <a:spcPts val="0"/>
              </a:spcAft>
              <a:buFont typeface="Arial" panose="020B0604020202020204" pitchFamily="34" charset="0"/>
              <a:buChar char="•"/>
            </a:pPr>
            <a:r>
              <a:rPr lang="en-US" b="0" dirty="0"/>
              <a:t>When describing separate runs: </a:t>
            </a:r>
            <a:r>
              <a:rPr lang="en-US" b="1" dirty="0"/>
              <a:t>These are differences between the Møller polarimeter and the Compton polarimeter. Compton has no beam current issues and runs using beam deviated from MOLLER beamline during runs</a:t>
            </a:r>
            <a:endParaRPr lang="en-US" b="0" dirty="0"/>
          </a:p>
          <a:p>
            <a:pPr marL="171450" lvl="0" indent="-171450" algn="l" rtl="0">
              <a:spcBef>
                <a:spcPts val="0"/>
              </a:spcBef>
              <a:spcAft>
                <a:spcPts val="0"/>
              </a:spcAft>
              <a:buFont typeface="Arial" panose="020B0604020202020204" pitchFamily="34" charset="0"/>
              <a:buChar char="•"/>
            </a:pPr>
            <a:endParaRPr b="0" dirty="0"/>
          </a:p>
        </p:txBody>
      </p:sp>
    </p:spTree>
    <p:extLst>
      <p:ext uri="{BB962C8B-B14F-4D97-AF65-F5344CB8AC3E}">
        <p14:creationId xmlns:p14="http://schemas.microsoft.com/office/powerpoint/2010/main" val="247672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DA5F8A6-6F6C-3A5C-9F82-C253D02CD32D}"/>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10BC8C8-8DD6-9DE3-EF89-18AF5D4590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7BDD5DA7-3480-6462-71B4-E3EA708691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bg2"/>
                </a:solidFill>
                <a:latin typeface="Lato" panose="020F0502020204030203" pitchFamily="34" charset="0"/>
                <a:ea typeface="Lato" panose="020F0502020204030203" pitchFamily="34" charset="0"/>
                <a:cs typeface="Lato" panose="020F0502020204030203" pitchFamily="34" charset="0"/>
              </a:rPr>
              <a:t>The target for our polarimeter is a thin, 10-micron iron foil. Both scattered electrons exit. They are separated from </a:t>
            </a:r>
            <a:r>
              <a:rPr lang="en-US" sz="1100" b="1" dirty="0" err="1">
                <a:solidFill>
                  <a:schemeClr val="bg2"/>
                </a:solidFill>
                <a:latin typeface="Lato" panose="020F0502020204030203" pitchFamily="34" charset="0"/>
                <a:ea typeface="Lato" panose="020F0502020204030203" pitchFamily="34" charset="0"/>
                <a:cs typeface="Lato" panose="020F0502020204030203" pitchFamily="34" charset="0"/>
              </a:rPr>
              <a:t>unscattered</a:t>
            </a:r>
            <a:r>
              <a:rPr lang="en-US" sz="1100" b="1" dirty="0">
                <a:solidFill>
                  <a:schemeClr val="bg2"/>
                </a:solidFill>
                <a:latin typeface="Lato" panose="020F0502020204030203" pitchFamily="34" charset="0"/>
                <a:ea typeface="Lato" panose="020F0502020204030203" pitchFamily="34" charset="0"/>
                <a:cs typeface="Lato" panose="020F0502020204030203" pitchFamily="34" charset="0"/>
              </a:rPr>
              <a:t> beam by dipoles and directed onto the detectors.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We have 2 detectors, each segmented into 4 blocks. Our DAQ counts Left events, Right events, Coincidences, and Accidental Coincidences. Accidentals </a:t>
            </a:r>
          </a:p>
          <a:p>
            <a:pPr marL="171450" lvl="0" indent="-171450" algn="l" rtl="0">
              <a:spcBef>
                <a:spcPts val="0"/>
              </a:spcBef>
              <a:spcAft>
                <a:spcPts val="0"/>
              </a:spcAft>
              <a:buFont typeface="Arial" panose="020B0604020202020204" pitchFamily="34" charset="0"/>
              <a:buChar char="•"/>
            </a:pPr>
            <a:endParaRPr lang="en-US" b="1" dirty="0"/>
          </a:p>
          <a:p>
            <a:pPr marL="171450" lvl="0" indent="-171450" algn="l" rtl="0">
              <a:spcBef>
                <a:spcPts val="0"/>
              </a:spcBef>
              <a:spcAft>
                <a:spcPts val="0"/>
              </a:spcAft>
              <a:buFont typeface="Arial" panose="020B0604020202020204" pitchFamily="34" charset="0"/>
              <a:buChar char="•"/>
            </a:pPr>
            <a:r>
              <a:rPr lang="en-US" b="1" dirty="0"/>
              <a:t>Measured Asymmetry is not simply rate difference between states divided by sum, we apply corrections</a:t>
            </a:r>
          </a:p>
          <a:p>
            <a:pPr marL="171450" lvl="0" indent="-171450" algn="l" rtl="0">
              <a:spcBef>
                <a:spcPts val="0"/>
              </a:spcBef>
              <a:spcAft>
                <a:spcPts val="0"/>
              </a:spcAft>
              <a:buFont typeface="Arial" panose="020B0604020202020204" pitchFamily="34" charset="0"/>
              <a:buChar char="•"/>
            </a:pPr>
            <a:r>
              <a:rPr lang="en-US" b="0" dirty="0"/>
              <a:t>When describing separate runs: </a:t>
            </a:r>
            <a:r>
              <a:rPr lang="en-US" b="1" dirty="0"/>
              <a:t>These are differences between the Møller polarimeter and the Compton polarimeter. Compton has no beam current issues and runs using beam deviated from MOLLER beamline during runs</a:t>
            </a:r>
            <a:endParaRPr lang="en-US" b="0" dirty="0"/>
          </a:p>
          <a:p>
            <a:pPr marL="171450" lvl="0" indent="-171450" algn="l" rtl="0">
              <a:spcBef>
                <a:spcPts val="0"/>
              </a:spcBef>
              <a:spcAft>
                <a:spcPts val="0"/>
              </a:spcAft>
              <a:buFont typeface="Arial" panose="020B0604020202020204" pitchFamily="34" charset="0"/>
              <a:buChar char="•"/>
            </a:pPr>
            <a:endParaRPr b="0" dirty="0"/>
          </a:p>
        </p:txBody>
      </p:sp>
    </p:spTree>
    <p:extLst>
      <p:ext uri="{BB962C8B-B14F-4D97-AF65-F5344CB8AC3E}">
        <p14:creationId xmlns:p14="http://schemas.microsoft.com/office/powerpoint/2010/main" val="367668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67F4A53-1526-24E2-B1AB-8B85026EE31E}"/>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4DA9FB46-C8C6-0887-C001-F34CC3A373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E90D8CE-036A-5045-A55F-682633788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b="1" dirty="0"/>
              <a:t>Foil Saturation Polarization: Limited by global knowledge of the saturation curve of iron.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u="sng" dirty="0"/>
              <a:t>A_zz + Levchuk: </a:t>
            </a:r>
            <a:r>
              <a:rPr lang="en-US" sz="1200" b="0" i="0" u="none" strike="noStrike" cap="none" dirty="0">
                <a:solidFill>
                  <a:srgbClr val="000000"/>
                </a:solidFill>
                <a:effectLst/>
                <a:latin typeface="Arial"/>
                <a:ea typeface="Arial"/>
                <a:cs typeface="Arial"/>
                <a:sym typeface="Arial"/>
              </a:rPr>
              <a:t>A_zz is accuracy of simulations used to determine &lt;A_zz&gt; over acceptance. Levchuk refers to the uncertainties in the iron wavefunctions used to account for the Levchuk effect, which refers to the wider angular momentum distribution for unpolarized inner orbital iron electrons. Since the polarimeter has a finite acceptance, the unpolarized electrons in the momentum “tails” are more likely to be cut off by the limited acceptance, which has the effect of increasing the analyzing power.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Current Dependence</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For higher beam current more laser is needed on photocathode. This causes greater heating, which could in principle change the strain in the strained GaAs superlattice. This could change the polarization of the output electrons. This uncertainty is currently dependent on a 2007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Aperture Transmission</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Reducing leakage currents sometimes requires narrowing the “main aperture in the source” to limit the effect. This aperture reduction could introduce uncertainty if there is a polarization gradient on the electron pulses. This has not been observed. The uncertainty is the size of the error on that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sng" strike="noStrike" cap="none" dirty="0">
                <a:solidFill>
                  <a:srgbClr val="000000"/>
                </a:solidFill>
                <a:effectLst/>
                <a:latin typeface="Arial"/>
                <a:cs typeface="Arial"/>
                <a:sym typeface="Arial"/>
              </a:rPr>
              <a:t>Null Asymmetry: </a:t>
            </a:r>
            <a:r>
              <a:rPr lang="en-US" sz="1200" b="0" i="0" u="none" strike="noStrike" cap="none" dirty="0">
                <a:solidFill>
                  <a:srgbClr val="000000"/>
                </a:solidFill>
                <a:effectLst/>
                <a:latin typeface="Arial"/>
                <a:ea typeface="Arial"/>
                <a:cs typeface="Arial"/>
                <a:sym typeface="Arial"/>
              </a:rPr>
              <a:t>Null asymmetry measurements are used to monitor for helicity-correlated beam properties unrelated to polarization. Pure copper foil target is used. Uncertainty represents upper bound (</a:t>
            </a:r>
            <a:r>
              <a:rPr lang="en-US" sz="1200" b="0" i="0" u="none" strike="noStrike" cap="none" dirty="0" err="1">
                <a:solidFill>
                  <a:srgbClr val="000000"/>
                </a:solidFill>
                <a:effectLst/>
                <a:latin typeface="Arial"/>
                <a:ea typeface="Arial"/>
                <a:cs typeface="Arial"/>
                <a:sym typeface="Arial"/>
              </a:rPr>
              <a:t>meas</a:t>
            </a:r>
            <a:r>
              <a:rPr lang="en-US" sz="1200" b="0" i="0" u="none" strike="noStrike" cap="none" dirty="0">
                <a:solidFill>
                  <a:srgbClr val="000000"/>
                </a:solidFill>
                <a:effectLst/>
                <a:latin typeface="Arial"/>
                <a:ea typeface="Arial"/>
                <a:cs typeface="Arial"/>
                <a:sym typeface="Arial"/>
              </a:rPr>
              <a:t> at 0.12±0.10 for 0.22 </a:t>
            </a:r>
            <a:r>
              <a:rPr lang="en-US" sz="1200" b="0" i="0" u="none" strike="noStrike" cap="none" dirty="0" err="1">
                <a:solidFill>
                  <a:srgbClr val="000000"/>
                </a:solidFill>
                <a:effectLst/>
                <a:latin typeface="Arial"/>
                <a:ea typeface="Arial"/>
                <a:cs typeface="Arial"/>
                <a:sym typeface="Arial"/>
              </a:rPr>
              <a:t>uncert</a:t>
            </a:r>
            <a:r>
              <a:rPr lang="en-US" sz="1200" b="0" i="0" u="none" strike="noStrike" cap="none" dirty="0">
                <a:solidFill>
                  <a:srgbClr val="000000"/>
                </a:solidFill>
                <a:effectLst/>
                <a:latin typeface="Arial"/>
                <a:ea typeface="Arial"/>
                <a:cs typeface="Arial"/>
                <a:sym typeface="Arial"/>
              </a:rPr>
              <a:t> for CREX).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Electron Source Variation:</a:t>
            </a:r>
            <a:r>
              <a:rPr lang="en-US" sz="1200" b="0" i="0" u="none" strike="noStrike" cap="none" dirty="0">
                <a:solidFill>
                  <a:srgbClr val="000000"/>
                </a:solidFill>
                <a:effectLst/>
                <a:latin typeface="Arial"/>
                <a:cs typeface="Arial"/>
                <a:sym typeface="Arial"/>
              </a:rPr>
              <a:t> Pockels cell.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Leakage Currents: </a:t>
            </a:r>
            <a:r>
              <a:rPr lang="en-US" sz="1200" b="0" i="0" u="none" strike="noStrike" cap="none" dirty="0">
                <a:solidFill>
                  <a:srgbClr val="000000"/>
                </a:solidFill>
                <a:effectLst/>
                <a:latin typeface="Arial"/>
                <a:ea typeface="Arial"/>
                <a:cs typeface="Arial"/>
                <a:sym typeface="Arial"/>
              </a:rPr>
              <a:t>Laser alternates pulses for each of the 3 halls ABC in turn, generating electron bunches for each of the 3. Time between pulses is much longer than the pulses themselves, but there is low-level residual light (and therefore current) after the end of each planned bunch. Given the low current of a Mol pol run these residual currents that leak through from the previous hall bunches are not negligible.</a:t>
            </a:r>
            <a:endParaRPr lang="en-US" sz="1200" b="1" dirty="0"/>
          </a:p>
          <a:p>
            <a:pPr marL="171450" lvl="0" indent="-171450" algn="l" rtl="0">
              <a:spcBef>
                <a:spcPts val="0"/>
              </a:spcBef>
              <a:spcAft>
                <a:spcPts val="0"/>
              </a:spcAft>
              <a:buFont typeface="Arial" panose="020B0604020202020204" pitchFamily="34" charset="0"/>
              <a:buChar char="•"/>
            </a:pPr>
            <a:r>
              <a:rPr lang="en-US" sz="1200" b="1" dirty="0"/>
              <a:t>Foil Degree of Saturation: </a:t>
            </a:r>
            <a:r>
              <a:rPr lang="en-US" sz="1200" b="1" i="0" u="none" strike="noStrike" cap="none" dirty="0">
                <a:solidFill>
                  <a:srgbClr val="000000"/>
                </a:solidFill>
                <a:effectLst/>
                <a:latin typeface="Arial"/>
                <a:cs typeface="Arial"/>
                <a:sym typeface="Arial"/>
              </a:rPr>
              <a:t>Incomplete</a:t>
            </a:r>
            <a:r>
              <a:rPr lang="en-US" sz="1200" b="1" i="0" u="none" strike="noStrike" cap="none" dirty="0">
                <a:solidFill>
                  <a:srgbClr val="000000"/>
                </a:solidFill>
                <a:effectLst/>
                <a:latin typeface="Arial"/>
                <a:ea typeface="Arial"/>
                <a:cs typeface="Arial"/>
                <a:sym typeface="Arial"/>
              </a:rPr>
              <a:t> saturation of the iron foil. Estimate of incomplete polarization caused by foil misalignment from field normal.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Dead Time: </a:t>
            </a:r>
            <a:r>
              <a:rPr lang="en-US" sz="1200" b="1" i="0" u="none" strike="noStrike" cap="none" dirty="0">
                <a:solidFill>
                  <a:srgbClr val="000000"/>
                </a:solidFill>
                <a:effectLst/>
                <a:latin typeface="Arial"/>
                <a:ea typeface="Arial"/>
                <a:cs typeface="Arial"/>
                <a:sym typeface="Arial"/>
              </a:rPr>
              <a:t>Dead time of the DAQ can result in a false asymmetry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Accidentals: A real-time measure of uncorrelated background events.</a:t>
            </a:r>
          </a:p>
          <a:p>
            <a:pPr marL="171450" lvl="0" indent="-171450" algn="l" rtl="0">
              <a:spcBef>
                <a:spcPts val="0"/>
              </a:spcBef>
              <a:spcAft>
                <a:spcPts val="0"/>
              </a:spcAft>
              <a:buFont typeface="Arial" panose="020B0604020202020204" pitchFamily="34" charset="0"/>
              <a:buChar char="•"/>
            </a:pPr>
            <a:endParaRPr b="0" dirty="0"/>
          </a:p>
        </p:txBody>
      </p:sp>
    </p:spTree>
    <p:extLst>
      <p:ext uri="{BB962C8B-B14F-4D97-AF65-F5344CB8AC3E}">
        <p14:creationId xmlns:p14="http://schemas.microsoft.com/office/powerpoint/2010/main" val="207881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C4AA05E-A494-6287-9FE6-A39DD7F55B1A}"/>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9E05F14D-838F-514B-B1E5-89D55525F0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55A0D5C-AF6A-380C-3DEE-45F05CCD30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CAEN 5810b detector emulator simulates detector events. Two physical outputs channels + coincident pulses on both channels.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Very useful in tuning the DAQ</a:t>
            </a:r>
          </a:p>
          <a:p>
            <a:pPr lvl="1">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Testing revealed a problem with the accidental channel</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uncorrelated singles only, DAQ measured ~1.20x more coincidences than accidentals.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Solved by adding discriminator immediately before the delayed left signal is ANDed, tuning until rates are equal.</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This sensitivity issue had not been noticed previously. Can now make corrections.</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125904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72472A5-348C-3F9C-4655-14BA3C93C731}"/>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34796E9B-E4A6-EE2E-20C2-028035636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98D7B5E-6239-B747-491D-7D6C6B22B9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194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F43210F-301D-BB5A-F507-E88CB5FDB77F}"/>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58806677-1674-EF5C-A32C-639F30D620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B6D126B3-6FE6-7FA9-D681-8D29A5FBFF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76740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457" y="1141916"/>
            <a:ext cx="745763" cy="95251"/>
            <a:chOff x="4580561" y="2589004"/>
            <a:chExt cx="1064464" cy="25200"/>
          </a:xfrm>
        </p:grpSpPr>
        <p:sp>
          <p:nvSpPr>
            <p:cNvPr id="12" name="Google Shape;12;p2"/>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2C9C-BFDD-3C95-6FFE-0237FA003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F8FA9-CC47-9ACA-EE72-AD46EED493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DBF59-F9C7-4A02-63C9-ED0C0C3B8A2C}"/>
              </a:ext>
            </a:extLst>
          </p:cNvPr>
          <p:cNvSpPr>
            <a:spLocks noGrp="1"/>
          </p:cNvSpPr>
          <p:nvPr>
            <p:ph type="dt" sz="half" idx="10"/>
          </p:nvPr>
        </p:nvSpPr>
        <p:spPr/>
        <p:txBody>
          <a:bodyPr/>
          <a:lstStyle/>
          <a:p>
            <a:fld id="{6071F621-8D27-D34A-8C03-8AA7E7A942EF}" type="datetime1">
              <a:rPr lang="en-US" smtClean="0"/>
              <a:t>6/11/26</a:t>
            </a:fld>
            <a:endParaRPr lang="en-US"/>
          </a:p>
        </p:txBody>
      </p:sp>
      <p:sp>
        <p:nvSpPr>
          <p:cNvPr id="5" name="Footer Placeholder 4">
            <a:extLst>
              <a:ext uri="{FF2B5EF4-FFF2-40B4-BE49-F238E27FC236}">
                <a16:creationId xmlns:a16="http://schemas.microsoft.com/office/drawing/2014/main" id="{15757C39-EE55-106F-211B-86C278F43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8DA9-25D1-51B7-0C1D-3384F5CD535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3331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pattFill prst="pct10">
          <a:fgClr>
            <a:schemeClr val="lt1"/>
          </a:fgClr>
          <a:bgClr>
            <a:schemeClr val="bg1"/>
          </a:bgClr>
        </a:pattFill>
        <a:effectLst/>
      </p:bgPr>
    </p:bg>
    <p:spTree>
      <p:nvGrpSpPr>
        <p:cNvPr id="1" name="Shape 23"/>
        <p:cNvGrpSpPr/>
        <p:nvPr/>
      </p:nvGrpSpPr>
      <p:grpSpPr>
        <a:xfrm>
          <a:off x="0" y="0"/>
          <a:ext cx="0" cy="0"/>
          <a:chOff x="0" y="0"/>
          <a:chExt cx="0" cy="0"/>
        </a:xfrm>
      </p:grpSpPr>
      <p:sp>
        <p:nvSpPr>
          <p:cNvPr id="24" name="Google Shape;24;p4"/>
          <p:cNvSpPr/>
          <p:nvPr/>
        </p:nvSpPr>
        <p:spPr>
          <a:xfrm>
            <a:off x="0" y="0"/>
            <a:ext cx="9144000" cy="70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9" y="836929"/>
            <a:ext cx="745763" cy="85751"/>
            <a:chOff x="4580561" y="2589004"/>
            <a:chExt cx="1064464" cy="25200"/>
          </a:xfrm>
        </p:grpSpPr>
        <p:sp>
          <p:nvSpPr>
            <p:cNvPr id="26" name="Google Shape;26;p4"/>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50" y="3899850"/>
            <a:ext cx="9144000" cy="124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lvl="0"/>
            <a:r>
              <a:rPr lang="en-US" sz="3200" dirty="0">
                <a:ea typeface="+mj-lt"/>
                <a:cs typeface="+mj-lt"/>
              </a:rPr>
              <a:t>Precision Møller Polarimetry and the MOLLER Experiment at Jefferson Lab</a:t>
            </a:r>
            <a:endParaRPr sz="3200" dirty="0"/>
          </a:p>
        </p:txBody>
      </p:sp>
      <p:sp>
        <p:nvSpPr>
          <p:cNvPr id="88" name="Google Shape;88;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dirty="0"/>
              <a:t>Addison Arcuri, 11 June 2026</a:t>
            </a:r>
            <a:endParaRPr sz="2400" dirty="0"/>
          </a:p>
        </p:txBody>
      </p:sp>
      <p:sp>
        <p:nvSpPr>
          <p:cNvPr id="89" name="Google Shape;89;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90" name="Google Shape;90;p13"/>
          <p:cNvPicPr preferRelativeResize="0"/>
          <p:nvPr/>
        </p:nvPicPr>
        <p:blipFill>
          <a:blip r:embed="rId3"/>
          <a:srcRect/>
          <a:stretch/>
        </p:blipFill>
        <p:spPr>
          <a:xfrm>
            <a:off x="6175028" y="3899850"/>
            <a:ext cx="2857033" cy="1243650"/>
          </a:xfrm>
          <a:prstGeom prst="rect">
            <a:avLst/>
          </a:prstGeom>
          <a:noFill/>
          <a:ln>
            <a:noFill/>
          </a:ln>
        </p:spPr>
      </p:pic>
      <p:pic>
        <p:nvPicPr>
          <p:cNvPr id="91" name="Google Shape;91;p13"/>
          <p:cNvPicPr preferRelativeResize="0"/>
          <p:nvPr/>
        </p:nvPicPr>
        <p:blipFill>
          <a:blip r:embed="rId4"/>
          <a:srcRect/>
          <a:stretch/>
        </p:blipFill>
        <p:spPr>
          <a:xfrm>
            <a:off x="70562" y="3899850"/>
            <a:ext cx="2220803" cy="1243650"/>
          </a:xfrm>
          <a:prstGeom prst="rect">
            <a:avLst/>
          </a:prstGeom>
          <a:noFill/>
          <a:ln>
            <a:noFill/>
          </a:ln>
        </p:spPr>
      </p:pic>
      <p:pic>
        <p:nvPicPr>
          <p:cNvPr id="3" name="Picture 2" descr="A blue background with white text&#10;&#10;AI-generated content may be incorrect.">
            <a:extLst>
              <a:ext uri="{FF2B5EF4-FFF2-40B4-BE49-F238E27FC236}">
                <a16:creationId xmlns:a16="http://schemas.microsoft.com/office/drawing/2014/main" id="{641BDD5E-CEE6-A9D6-DBB0-E5D8FA7E7DF6}"/>
              </a:ext>
            </a:extLst>
          </p:cNvPr>
          <p:cNvPicPr>
            <a:picLocks noChangeAspect="1"/>
          </p:cNvPicPr>
          <p:nvPr/>
        </p:nvPicPr>
        <p:blipFill>
          <a:blip r:embed="rId5"/>
          <a:srcRect l="6492" r="9092"/>
          <a:stretch>
            <a:fillRect/>
          </a:stretch>
        </p:blipFill>
        <p:spPr>
          <a:xfrm>
            <a:off x="2361976" y="3899850"/>
            <a:ext cx="3742441" cy="1243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03DFE84-C751-30E6-3B59-9DC3CA21852E}"/>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5FC0E80F-B713-AEBB-59A1-F89ED85D943A}"/>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Dead Time Constants</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6B030C19-E681-E498-580E-6AB367054198}"/>
                  </a:ext>
                </a:extLst>
              </p:cNvPr>
              <p:cNvSpPr txBox="1">
                <a:spLocks noGrp="1"/>
              </p:cNvSpPr>
              <p:nvPr>
                <p:ph type="body" idx="1"/>
              </p:nvPr>
            </p:nvSpPr>
            <p:spPr>
              <a:xfrm>
                <a:off x="678150" y="888527"/>
                <a:ext cx="7787700" cy="680156"/>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Using the detector emulator, we were able to isolate the individual dead time constants </a:t>
                </a:r>
                <a14:m>
                  <m:oMath xmlns:m="http://schemas.openxmlformats.org/officeDocument/2006/math">
                    <m:sSub>
                      <m:sSubPr>
                        <m:ctrlPr>
                          <a:rPr lang="en-US" sz="14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dS</m:t>
                        </m:r>
                      </m:sub>
                    </m:sSub>
                  </m:oMath>
                </a14:m>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and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C</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and show that they do differ. Both are greater than the previous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sub>
                    </m:sSub>
                    <m: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=15.7 </m:t>
                    </m:r>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ns</m:t>
                    </m:r>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a:r>
              </a:p>
            </p:txBody>
          </p:sp>
        </mc:Choice>
        <mc:Fallback xmlns="">
          <p:sp>
            <p:nvSpPr>
              <p:cNvPr id="109" name="Google Shape;109;p15">
                <a:extLst>
                  <a:ext uri="{FF2B5EF4-FFF2-40B4-BE49-F238E27FC236}">
                    <a16:creationId xmlns:a16="http://schemas.microsoft.com/office/drawing/2014/main" id="{6B030C19-E681-E498-580E-6AB367054198}"/>
                  </a:ext>
                </a:extLst>
              </p:cNvPr>
              <p:cNvSpPr txBox="1">
                <a:spLocks noGrp="1" noRot="1" noChangeAspect="1" noMove="1" noResize="1" noEditPoints="1" noAdjustHandles="1" noChangeArrowheads="1" noChangeShapeType="1" noTextEdit="1"/>
              </p:cNvSpPr>
              <p:nvPr>
                <p:ph type="body" idx="1"/>
              </p:nvPr>
            </p:nvSpPr>
            <p:spPr>
              <a:xfrm>
                <a:off x="678150" y="888527"/>
                <a:ext cx="7787700" cy="680156"/>
              </a:xfrm>
              <a:prstGeom prst="rect">
                <a:avLst/>
              </a:prstGeom>
              <a:blipFill>
                <a:blip r:embed="rId3"/>
                <a:stretch>
                  <a:fillRect r="-48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B4E0AF97-4315-4975-2597-5102C22D8C1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7" name="Picture 6" descr="A graph with a red line&#10;&#10;AI-generated content may be incorrect.">
            <a:extLst>
              <a:ext uri="{FF2B5EF4-FFF2-40B4-BE49-F238E27FC236}">
                <a16:creationId xmlns:a16="http://schemas.microsoft.com/office/drawing/2014/main" id="{DF763411-E3BA-3B0A-5A20-AAFFBC3CDE7A}"/>
              </a:ext>
            </a:extLst>
          </p:cNvPr>
          <p:cNvPicPr>
            <a:picLocks noChangeAspect="1"/>
          </p:cNvPicPr>
          <p:nvPr/>
        </p:nvPicPr>
        <p:blipFill>
          <a:blip r:embed="rId4"/>
          <a:stretch>
            <a:fillRect/>
          </a:stretch>
        </p:blipFill>
        <p:spPr>
          <a:xfrm>
            <a:off x="4937047" y="1571921"/>
            <a:ext cx="3599255" cy="2784330"/>
          </a:xfrm>
          <a:prstGeom prst="rect">
            <a:avLst/>
          </a:prstGeom>
        </p:spPr>
      </p:pic>
      <p:pic>
        <p:nvPicPr>
          <p:cNvPr id="18" name="Picture 17" descr="A graph with a red line&#10;&#10;AI-generated content may be incorrect.">
            <a:extLst>
              <a:ext uri="{FF2B5EF4-FFF2-40B4-BE49-F238E27FC236}">
                <a16:creationId xmlns:a16="http://schemas.microsoft.com/office/drawing/2014/main" id="{E1D96B51-7C74-0541-938E-FDD0F25C194D}"/>
              </a:ext>
            </a:extLst>
          </p:cNvPr>
          <p:cNvPicPr>
            <a:picLocks noChangeAspect="1"/>
          </p:cNvPicPr>
          <p:nvPr/>
        </p:nvPicPr>
        <p:blipFill>
          <a:blip r:embed="rId5"/>
          <a:stretch>
            <a:fillRect/>
          </a:stretch>
        </p:blipFill>
        <p:spPr>
          <a:xfrm>
            <a:off x="727650" y="1568683"/>
            <a:ext cx="3599255" cy="2775840"/>
          </a:xfrm>
          <a:prstGeom prst="rect">
            <a:avLst/>
          </a:prstGeom>
        </p:spPr>
      </p:pic>
      <mc:AlternateContent xmlns:mc="http://schemas.openxmlformats.org/markup-compatibility/2006" xmlns:a14="http://schemas.microsoft.com/office/drawing/2010/main">
        <mc:Choice Requires="a14">
          <p:sp>
            <p:nvSpPr>
              <p:cNvPr id="19" name="Google Shape;109;p15">
                <a:extLst>
                  <a:ext uri="{FF2B5EF4-FFF2-40B4-BE49-F238E27FC236}">
                    <a16:creationId xmlns:a16="http://schemas.microsoft.com/office/drawing/2014/main" id="{1CF5FD07-FA19-AF25-A65E-F5D878EFAB4E}"/>
                  </a:ext>
                </a:extLst>
              </p:cNvPr>
              <p:cNvSpPr txBox="1">
                <a:spLocks/>
              </p:cNvSpPr>
              <p:nvPr/>
            </p:nvSpPr>
            <p:spPr>
              <a:xfrm>
                <a:off x="605102" y="4248524"/>
                <a:ext cx="3844350" cy="8217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Font typeface="Lato"/>
                  <a:buNone/>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These runs had fixed coincidences at 100 kHz. Singles were varied at Poisson rates 100–500 kHz. Dead time loss was linear, with slope: </a:t>
                </a:r>
                <a14:m>
                  <m:oMath xmlns:m="http://schemas.openxmlformats.org/officeDocument/2006/math">
                    <m:sSub>
                      <m:sSubPr>
                        <m:ctrl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r>
                          <m:rPr>
                            <m:sty m:val="p"/>
                          </m:rPr>
                          <a:rPr lang="en-US" sz="12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b>
                    </m:sSub>
                    <m:r>
                      <a:rPr lang="en-US" sz="12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 21.3 </m:t>
                    </m:r>
                    <m:r>
                      <m:rPr>
                        <m:sty m:val="p"/>
                      </m:rPr>
                      <a:rPr lang="en-US" sz="12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ns</m:t>
                    </m:r>
                  </m:oMath>
                </a14:m>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9" name="Google Shape;109;p15">
                <a:extLst>
                  <a:ext uri="{FF2B5EF4-FFF2-40B4-BE49-F238E27FC236}">
                    <a16:creationId xmlns:a16="http://schemas.microsoft.com/office/drawing/2014/main" id="{1CF5FD07-FA19-AF25-A65E-F5D878EFAB4E}"/>
                  </a:ext>
                </a:extLst>
              </p:cNvPr>
              <p:cNvSpPr txBox="1">
                <a:spLocks noRot="1" noChangeAspect="1" noMove="1" noResize="1" noEditPoints="1" noAdjustHandles="1" noChangeArrowheads="1" noChangeShapeType="1" noTextEdit="1"/>
              </p:cNvSpPr>
              <p:nvPr/>
            </p:nvSpPr>
            <p:spPr>
              <a:xfrm>
                <a:off x="605102" y="4248524"/>
                <a:ext cx="3844350" cy="821733"/>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109;p15">
                <a:extLst>
                  <a:ext uri="{FF2B5EF4-FFF2-40B4-BE49-F238E27FC236}">
                    <a16:creationId xmlns:a16="http://schemas.microsoft.com/office/drawing/2014/main" id="{7B30160A-BE9F-56B0-3DB3-968A455759DF}"/>
                  </a:ext>
                </a:extLst>
              </p:cNvPr>
              <p:cNvSpPr txBox="1">
                <a:spLocks/>
              </p:cNvSpPr>
              <p:nvPr/>
            </p:nvSpPr>
            <p:spPr>
              <a:xfrm>
                <a:off x="4814499" y="4248524"/>
                <a:ext cx="3844350" cy="103409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None/>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these, a variety of Poisson coincidence rates between 50–500 kHz were tested. No singles. Dead time loss was linear, with slope: </a:t>
                </a:r>
                <a14:m>
                  <m:oMath xmlns:m="http://schemas.openxmlformats.org/officeDocument/2006/math">
                    <m:sSub>
                      <m:sSubPr>
                        <m:ctrl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dC</m:t>
                        </m:r>
                      </m:sub>
                    </m:sSub>
                    <m: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 29.1 </m:t>
                    </m:r>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ns</m:t>
                    </m:r>
                  </m:oMath>
                </a14:m>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Font typeface="Lato"/>
                  <a:buNone/>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2" name="Google Shape;109;p15">
                <a:extLst>
                  <a:ext uri="{FF2B5EF4-FFF2-40B4-BE49-F238E27FC236}">
                    <a16:creationId xmlns:a16="http://schemas.microsoft.com/office/drawing/2014/main" id="{7B30160A-BE9F-56B0-3DB3-968A455759DF}"/>
                  </a:ext>
                </a:extLst>
              </p:cNvPr>
              <p:cNvSpPr txBox="1">
                <a:spLocks noRot="1" noChangeAspect="1" noMove="1" noResize="1" noEditPoints="1" noAdjustHandles="1" noChangeArrowheads="1" noChangeShapeType="1" noTextEdit="1"/>
              </p:cNvSpPr>
              <p:nvPr/>
            </p:nvSpPr>
            <p:spPr>
              <a:xfrm>
                <a:off x="4814499" y="4248524"/>
                <a:ext cx="3844350" cy="1034099"/>
              </a:xfrm>
              <a:prstGeom prst="rect">
                <a:avLst/>
              </a:prstGeom>
              <a:blipFill>
                <a:blip r:embed="rId7"/>
                <a:stretch>
                  <a:fillRect r="-66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9024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C8E429B-6AC5-E9AF-E4FE-AA6CB1C2FB53}"/>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326531F1-D1B0-6CBE-CF3D-FC00566FCB77}"/>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Accidental Corrections</a:t>
            </a:r>
            <a:endParaRPr sz="2400" dirty="0"/>
          </a:p>
        </p:txBody>
      </p:sp>
      <p:sp>
        <p:nvSpPr>
          <p:cNvPr id="110" name="Google Shape;110;p15">
            <a:extLst>
              <a:ext uri="{FF2B5EF4-FFF2-40B4-BE49-F238E27FC236}">
                <a16:creationId xmlns:a16="http://schemas.microsoft.com/office/drawing/2014/main" id="{17E0DF37-3DC4-9C6D-B322-B554CAF0284D}"/>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3" name="Rectangle 2">
            <a:extLst>
              <a:ext uri="{FF2B5EF4-FFF2-40B4-BE49-F238E27FC236}">
                <a16:creationId xmlns:a16="http://schemas.microsoft.com/office/drawing/2014/main" id="{AB52589F-5C2D-21BF-1749-8F8AE5EFF25F}"/>
              </a:ext>
            </a:extLst>
          </p:cNvPr>
          <p:cNvSpPr/>
          <p:nvPr/>
        </p:nvSpPr>
        <p:spPr>
          <a:xfrm>
            <a:off x="727650" y="810705"/>
            <a:ext cx="912614" cy="113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6" name="Google Shape;109;p15">
                <a:extLst>
                  <a:ext uri="{FF2B5EF4-FFF2-40B4-BE49-F238E27FC236}">
                    <a16:creationId xmlns:a16="http://schemas.microsoft.com/office/drawing/2014/main" id="{D6F74BAC-5EEF-0EC9-83DD-7483CBF17F86}"/>
                  </a:ext>
                </a:extLst>
              </p:cNvPr>
              <p:cNvSpPr txBox="1">
                <a:spLocks/>
              </p:cNvSpPr>
              <p:nvPr/>
            </p:nvSpPr>
            <p:spPr>
              <a:xfrm>
                <a:off x="480366" y="728753"/>
                <a:ext cx="8055936" cy="185252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Font typeface="Lato"/>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We previously determined accidental coincidence count by ANDing delayed Left with Right, giving a real-time measure of false coincidences from background events.</a:t>
                </a:r>
              </a:p>
              <a:p>
                <a:pPr marL="146050" indent="0">
                  <a:buClr>
                    <a:schemeClr val="bg2"/>
                  </a:buClr>
                  <a:buSzPct val="140000"/>
                  <a:buFont typeface="Lato"/>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Font typeface="Lato"/>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We found this method to be flawed. Decompose rates into singles and Coincidences:</a:t>
                </a:r>
              </a:p>
              <a:p>
                <a:pPr marL="146050" indent="0">
                  <a:buClr>
                    <a:schemeClr val="bg2"/>
                  </a:buClr>
                  <a:buSzPct val="140000"/>
                  <a:buFont typeface="Lato"/>
                  <a:buNone/>
                </a:pPr>
                <a14:m>
                  <m:oMathPara xmlns:m="http://schemas.openxmlformats.org/officeDocument/2006/math">
                    <m:oMathParaPr>
                      <m:jc m:val="centerGroup"/>
                    </m:oMathParaPr>
                    <m:oMath xmlns:m="http://schemas.openxmlformats.org/officeDocument/2006/math">
                      <m:sSub>
                        <m:sSub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𝐿</m:t>
                          </m:r>
                        </m:sub>
                      </m:sSub>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sub>
                      </m:sSub>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d>
                        <m:d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dPr>
                        <m:e>
                          <m:sSubSup>
                            <m:sSubSup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𝐿</m:t>
                              </m:r>
                            </m:sub>
                            <m:sup>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𝐶</m:t>
                              </m:r>
                            </m:sub>
                          </m:sSub>
                        </m:e>
                      </m:d>
                      <m:d>
                        <m:d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dPr>
                        <m:e>
                          <m:sSubSup>
                            <m:sSubSup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sub>
                            <m:sup>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𝐶</m:t>
                              </m:r>
                            </m:sub>
                          </m:sSub>
                        </m:e>
                      </m:d>
                      <m:sSub>
                        <m:sSub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d>
                        <m:d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dPr>
                        <m:e>
                          <m:sSubSup>
                            <m:sSubSup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𝐿</m:t>
                              </m:r>
                            </m:sub>
                            <m: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sSubSup>
                            <m:sSubSup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sub>
                            <m: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m:t>
                          </m:r>
                          <m:d>
                            <m:d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dPr>
                            <m:e>
                              <m:sSubSup>
                                <m:sSubSup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𝐿</m:t>
                                  </m:r>
                                </m:sub>
                                <m: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m:t>
                              </m:r>
                              <m:sSubSup>
                                <m:sSubSup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𝑅</m:t>
                                  </m:r>
                                </m:sub>
                                <m: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e>
                          </m:d>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𝐶</m:t>
                              </m:r>
                            </m:sub>
                          </m:s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m:t>
                          </m:r>
                          <m:sSup>
                            <m:sSup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pPr>
                            <m:e>
                              <m:sSub>
                                <m:sSubPr>
                                  <m:ctrlP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600" i="1" kern="1200">
                                      <a:solidFill>
                                        <a:schemeClr val="bg2"/>
                                      </a:solidFill>
                                      <a:latin typeface="Cambria Math" panose="02040503050406030204" pitchFamily="18" charset="0"/>
                                      <a:ea typeface="Lato" panose="020F0502020204030203" pitchFamily="34" charset="0"/>
                                      <a:cs typeface="Lato" panose="020F0502020204030203" pitchFamily="34" charset="0"/>
                                    </a:rPr>
                                    <m:t>𝐶</m:t>
                                  </m:r>
                                </m:sub>
                              </m:sSub>
                            </m:e>
                            <m:sup>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2</m:t>
                              </m:r>
                            </m:sup>
                          </m:sSup>
                        </m:e>
                      </m:d>
                      <m:sSub>
                        <m:sSubPr>
                          <m:ctrlP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16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oMath>
                  </m:oMathPara>
                </a14:m>
                <a:endPar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Font typeface="Lato"/>
                  <a:buNone/>
                </a:pPr>
                <a:endParaRPr lang="en-US" sz="6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Only the first </a:t>
                </a:r>
                <a14:m>
                  <m:oMath xmlns:m="http://schemas.openxmlformats.org/officeDocument/2006/math">
                    <m:sSubSup>
                      <m:sSubSup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𝐿</m:t>
                        </m:r>
                      </m:sub>
                      <m:sup>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sSubSup>
                      <m:sSubSup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e>
                      <m: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𝑅</m:t>
                        </m:r>
                      </m:sub>
                      <m:sup>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𝑠</m:t>
                        </m:r>
                      </m:sup>
                    </m:sSubSup>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term contributes. Our physical accidental channel has been oversubtracting!</a:t>
                </a:r>
              </a:p>
            </p:txBody>
          </p:sp>
        </mc:Choice>
        <mc:Fallback xmlns="">
          <p:sp>
            <p:nvSpPr>
              <p:cNvPr id="6" name="Google Shape;109;p15">
                <a:extLst>
                  <a:ext uri="{FF2B5EF4-FFF2-40B4-BE49-F238E27FC236}">
                    <a16:creationId xmlns:a16="http://schemas.microsoft.com/office/drawing/2014/main" id="{D6F74BAC-5EEF-0EC9-83DD-7483CBF17F86}"/>
                  </a:ext>
                </a:extLst>
              </p:cNvPr>
              <p:cNvSpPr txBox="1">
                <a:spLocks noRot="1" noChangeAspect="1" noMove="1" noResize="1" noEditPoints="1" noAdjustHandles="1" noChangeArrowheads="1" noChangeShapeType="1" noTextEdit="1"/>
              </p:cNvSpPr>
              <p:nvPr/>
            </p:nvSpPr>
            <p:spPr>
              <a:xfrm>
                <a:off x="480366" y="728753"/>
                <a:ext cx="8055936" cy="1852528"/>
              </a:xfrm>
              <a:prstGeom prst="rect">
                <a:avLst/>
              </a:prstGeom>
              <a:blipFill>
                <a:blip r:embed="rId3"/>
                <a:stretch>
                  <a:fillRect r="-315"/>
                </a:stretch>
              </a:blipFill>
              <a:ln>
                <a:noFill/>
              </a:ln>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63B8CA34-0819-7856-1D4A-1262A5EA2296}"/>
              </a:ext>
            </a:extLst>
          </p:cNvPr>
          <p:cNvCxnSpPr/>
          <p:nvPr/>
        </p:nvCxnSpPr>
        <p:spPr>
          <a:xfrm flipV="1">
            <a:off x="7428322" y="1800520"/>
            <a:ext cx="365760" cy="365760"/>
          </a:xfrm>
          <a:prstGeom prst="line">
            <a:avLst/>
          </a:prstGeom>
          <a:ln w="21209">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73A643-73DB-BF56-79F5-C7F0CB49DFE3}"/>
              </a:ext>
            </a:extLst>
          </p:cNvPr>
          <p:cNvCxnSpPr/>
          <p:nvPr/>
        </p:nvCxnSpPr>
        <p:spPr>
          <a:xfrm flipV="1">
            <a:off x="6137462" y="1800520"/>
            <a:ext cx="1097280" cy="365760"/>
          </a:xfrm>
          <a:prstGeom prst="line">
            <a:avLst/>
          </a:prstGeom>
          <a:ln w="21209">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descr="A graph with a red line&#10;&#10;AI-generated content may be incorrect.">
            <a:extLst>
              <a:ext uri="{FF2B5EF4-FFF2-40B4-BE49-F238E27FC236}">
                <a16:creationId xmlns:a16="http://schemas.microsoft.com/office/drawing/2014/main" id="{FA563C30-182A-4BF2-8566-327FF809DB40}"/>
              </a:ext>
            </a:extLst>
          </p:cNvPr>
          <p:cNvPicPr>
            <a:picLocks noChangeAspect="1"/>
          </p:cNvPicPr>
          <p:nvPr/>
        </p:nvPicPr>
        <p:blipFill>
          <a:blip r:embed="rId4"/>
          <a:stretch>
            <a:fillRect/>
          </a:stretch>
        </p:blipFill>
        <p:spPr>
          <a:xfrm>
            <a:off x="5291538" y="2497180"/>
            <a:ext cx="3372096" cy="2562170"/>
          </a:xfrm>
          <a:prstGeom prst="rect">
            <a:avLst/>
          </a:prstGeom>
        </p:spPr>
      </p:pic>
      <mc:AlternateContent xmlns:mc="http://schemas.openxmlformats.org/markup-compatibility/2006" xmlns:a14="http://schemas.microsoft.com/office/drawing/2010/main">
        <mc:Choice Requires="a14">
          <p:sp>
            <p:nvSpPr>
              <p:cNvPr id="15" name="Google Shape;109;p15">
                <a:extLst>
                  <a:ext uri="{FF2B5EF4-FFF2-40B4-BE49-F238E27FC236}">
                    <a16:creationId xmlns:a16="http://schemas.microsoft.com/office/drawing/2014/main" id="{BB53585A-4089-5BF6-C379-F82F4B282553}"/>
                  </a:ext>
                </a:extLst>
              </p:cNvPr>
              <p:cNvSpPr txBox="1">
                <a:spLocks/>
              </p:cNvSpPr>
              <p:nvPr/>
            </p:nvSpPr>
            <p:spPr>
              <a:xfrm>
                <a:off x="480366" y="2739302"/>
                <a:ext cx="4027968" cy="191895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We can determine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and create our accidental correction from it.</a:t>
                </a:r>
                <a:endParaRPr lang="en-US" sz="6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r>
                  <a:rPr lang="en-US" sz="1400" kern="1200" dirty="0">
                    <a:solidFill>
                      <a:srgbClr val="1A1A1A"/>
                    </a:solidFill>
                    <a:latin typeface="Lato" panose="020F0502020204030203" pitchFamily="34" charset="0"/>
                    <a:ea typeface="Lato" panose="020F0502020204030203" pitchFamily="34" charset="0"/>
                    <a:cs typeface="Lato" panose="020F0502020204030203" pitchFamily="34" charset="0"/>
                  </a:rPr>
                  <a:t>One channel was held at a fixed rate, while the other ran at varied Poisson rates</a:t>
                </a: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r>
                  <a:rPr lang="en-US" sz="1400" kern="1200" dirty="0">
                    <a:solidFill>
                      <a:srgbClr val="1A1A1A"/>
                    </a:solidFill>
                    <a:latin typeface="Lato" panose="020F0502020204030203" pitchFamily="34" charset="0"/>
                    <a:ea typeface="Lato" panose="020F0502020204030203" pitchFamily="34" charset="0"/>
                    <a:cs typeface="Lato" panose="020F0502020204030203" pitchFamily="34" charset="0"/>
                  </a:rPr>
                  <a:t>The measured coincidence rate follows a linear relation with the product of rates</a:t>
                </a:r>
              </a:p>
              <a:p>
                <a:pPr lvl="0">
                  <a:buClr>
                    <a:srgbClr val="1A1A1A"/>
                  </a:buClr>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The slope yields constant: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𝐴</m:t>
                        </m:r>
                      </m:sub>
                    </m:sSub>
                    <m: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=22.4</m:t>
                    </m:r>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ns </a:t>
                </a:r>
                <a:endParaRPr lang="en-US" sz="1400" kern="1200" dirty="0">
                  <a:solidFill>
                    <a:srgbClr val="1A1A1A"/>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5" name="Google Shape;109;p15">
                <a:extLst>
                  <a:ext uri="{FF2B5EF4-FFF2-40B4-BE49-F238E27FC236}">
                    <a16:creationId xmlns:a16="http://schemas.microsoft.com/office/drawing/2014/main" id="{BB53585A-4089-5BF6-C379-F82F4B282553}"/>
                  </a:ext>
                </a:extLst>
              </p:cNvPr>
              <p:cNvSpPr txBox="1">
                <a:spLocks noRot="1" noChangeAspect="1" noMove="1" noResize="1" noEditPoints="1" noAdjustHandles="1" noChangeArrowheads="1" noChangeShapeType="1" noTextEdit="1"/>
              </p:cNvSpPr>
              <p:nvPr/>
            </p:nvSpPr>
            <p:spPr>
              <a:xfrm>
                <a:off x="480366" y="2739302"/>
                <a:ext cx="4027968" cy="1918957"/>
              </a:xfrm>
              <a:prstGeom prst="rect">
                <a:avLst/>
              </a:prstGeom>
              <a:blipFill>
                <a:blip r:embed="rId5"/>
                <a:stretch>
                  <a:fillRect r="-627" b="-131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6844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A4A70EF-814C-037B-2011-6811D05D5786}"/>
            </a:ext>
          </a:extLst>
        </p:cNvPr>
        <p:cNvGrpSpPr/>
        <p:nvPr/>
      </p:nvGrpSpPr>
      <p:grpSpPr>
        <a:xfrm>
          <a:off x="0" y="0"/>
          <a:ext cx="0" cy="0"/>
          <a:chOff x="0" y="0"/>
          <a:chExt cx="0" cy="0"/>
        </a:xfrm>
      </p:grpSpPr>
      <p:pic>
        <p:nvPicPr>
          <p:cNvPr id="6" name="Picture 5" descr="A graph with blue dots&#10;&#10;AI-generated content may be incorrect.">
            <a:extLst>
              <a:ext uri="{FF2B5EF4-FFF2-40B4-BE49-F238E27FC236}">
                <a16:creationId xmlns:a16="http://schemas.microsoft.com/office/drawing/2014/main" id="{872D7CE7-0EA7-509A-B7F3-C1915ECC5C54}"/>
              </a:ext>
            </a:extLst>
          </p:cNvPr>
          <p:cNvPicPr>
            <a:picLocks noChangeAspect="1"/>
          </p:cNvPicPr>
          <p:nvPr/>
        </p:nvPicPr>
        <p:blipFill>
          <a:blip r:embed="rId3"/>
          <a:srcRect b="2499"/>
          <a:stretch>
            <a:fillRect/>
          </a:stretch>
        </p:blipFill>
        <p:spPr>
          <a:xfrm>
            <a:off x="4572000" y="1020983"/>
            <a:ext cx="4091634" cy="2516302"/>
          </a:xfrm>
          <a:prstGeom prst="rect">
            <a:avLst/>
          </a:prstGeom>
          <a:ln>
            <a:solidFill>
              <a:schemeClr val="bg2"/>
            </a:solidFill>
          </a:ln>
        </p:spPr>
      </p:pic>
      <p:sp>
        <p:nvSpPr>
          <p:cNvPr id="108" name="Google Shape;108;p15">
            <a:extLst>
              <a:ext uri="{FF2B5EF4-FFF2-40B4-BE49-F238E27FC236}">
                <a16:creationId xmlns:a16="http://schemas.microsoft.com/office/drawing/2014/main" id="{5862461F-0758-5FBC-D815-FEA823D44B89}"/>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Dead Time + Accidentals Model Test</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D0AC371C-3035-B636-E419-62E60A56F235}"/>
                  </a:ext>
                </a:extLst>
              </p:cNvPr>
              <p:cNvSpPr txBox="1">
                <a:spLocks noGrp="1"/>
              </p:cNvSpPr>
              <p:nvPr>
                <p:ph type="body" idx="1"/>
              </p:nvPr>
            </p:nvSpPr>
            <p:spPr>
              <a:xfrm>
                <a:off x="480366" y="1020983"/>
                <a:ext cx="4091634" cy="3653278"/>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Using constants determined via the methods shown, we can construct a model to correct for dead time and accidentals.</a:t>
                </a:r>
              </a:p>
              <a:p>
                <a:pPr marL="146050" indent="0">
                  <a:buClr>
                    <a:schemeClr val="bg2"/>
                  </a:buClr>
                  <a:buSzPct val="140000"/>
                  <a:buNone/>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Tested model by running the emulator at various rates with an artificial asymmetry of 33.33% and applying corrections</a:t>
                </a:r>
              </a:p>
              <a:p>
                <a:pPr>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The result of one set of tests is shown. These use the slightly different constants from Don Jones’ analysis: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dC</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 29.4 ns,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 19.8 ns,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 21.0 ns</a:t>
                </a:r>
              </a:p>
              <a:p>
                <a:pPr>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Corrects asymmetry to within 10%</a:t>
                </a:r>
              </a:p>
              <a:p>
                <a:pPr>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9" name="Google Shape;109;p15">
                <a:extLst>
                  <a:ext uri="{FF2B5EF4-FFF2-40B4-BE49-F238E27FC236}">
                    <a16:creationId xmlns:a16="http://schemas.microsoft.com/office/drawing/2014/main" id="{D0AC371C-3035-B636-E419-62E60A56F235}"/>
                  </a:ext>
                </a:extLst>
              </p:cNvPr>
              <p:cNvSpPr txBox="1">
                <a:spLocks noGrp="1" noRot="1" noChangeAspect="1" noMove="1" noResize="1" noEditPoints="1" noAdjustHandles="1" noChangeArrowheads="1" noChangeShapeType="1" noTextEdit="1"/>
              </p:cNvSpPr>
              <p:nvPr>
                <p:ph type="body" idx="1"/>
              </p:nvPr>
            </p:nvSpPr>
            <p:spPr>
              <a:xfrm>
                <a:off x="480366" y="1020983"/>
                <a:ext cx="4091634" cy="3653278"/>
              </a:xfrm>
              <a:prstGeom prst="rect">
                <a:avLst/>
              </a:prstGeom>
              <a:blipFill>
                <a:blip r:embed="rId4"/>
                <a:stretch>
                  <a:fillRect r="-61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CAD1AD0F-6AB5-7819-8962-B342676279A5}"/>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7" name="Google Shape;109;p15">
            <a:extLst>
              <a:ext uri="{FF2B5EF4-FFF2-40B4-BE49-F238E27FC236}">
                <a16:creationId xmlns:a16="http://schemas.microsoft.com/office/drawing/2014/main" id="{03627E02-22C4-9481-0670-139831E6E55C}"/>
              </a:ext>
            </a:extLst>
          </p:cNvPr>
          <p:cNvSpPr txBox="1">
            <a:spLocks/>
          </p:cNvSpPr>
          <p:nvPr/>
        </p:nvSpPr>
        <p:spPr>
          <a:xfrm>
            <a:off x="4571999" y="3579016"/>
            <a:ext cx="4091633" cy="103409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Font typeface="Lato"/>
              <a:buNone/>
            </a:pPr>
            <a:r>
              <a:rPr lang="en-US" sz="1200" kern="1200" dirty="0">
                <a:solidFill>
                  <a:schemeClr val="bg2"/>
                </a:solidFill>
                <a:ea typeface="Lato" panose="020F0502020204030203" pitchFamily="34" charset="0"/>
                <a:cs typeface="Lato" panose="020F0502020204030203" pitchFamily="34" charset="0"/>
              </a:rPr>
              <a:t>Fractional error of correction for several test runs. The input left, right, and coincidence rates took a variety of values in the range from 25–500 kHz. </a:t>
            </a:r>
          </a:p>
          <a:p>
            <a:pPr marL="146050" indent="0">
              <a:buClr>
                <a:schemeClr val="bg2"/>
              </a:buClr>
              <a:buSzPct val="140000"/>
              <a:buFont typeface="Lato"/>
              <a:buNone/>
            </a:pPr>
            <a:r>
              <a:rPr lang="en-US" sz="1200" kern="1200" dirty="0">
                <a:solidFill>
                  <a:schemeClr val="bg2"/>
                </a:solidFill>
                <a:ea typeface="Lato" panose="020F0502020204030203" pitchFamily="34" charset="0"/>
                <a:cs typeface="Lato" panose="020F0502020204030203" pitchFamily="34" charset="0"/>
              </a:rPr>
              <a:t>Credit: Don Jones, internal presentation.</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1947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F8EE645A-8FE9-2ED3-62DE-5239922139CB}"/>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411F83E4-3DCF-CC51-C266-77C35C6D1768}"/>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Dead Time + Accidentals Model Test</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FA0D1486-0651-37F6-03D2-D2B624B9AB12}"/>
                  </a:ext>
                </a:extLst>
              </p:cNvPr>
              <p:cNvSpPr txBox="1">
                <a:spLocks noGrp="1"/>
              </p:cNvSpPr>
              <p:nvPr>
                <p:ph type="body" idx="1"/>
              </p:nvPr>
            </p:nvSpPr>
            <p:spPr>
              <a:xfrm>
                <a:off x="480366" y="1020983"/>
                <a:ext cx="4091634" cy="3777158"/>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An empirical correction of the same type can be made by choosing the constants that minimize RMS errors</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Values used differ slightly from those determined from fitting emulator data</a:t>
                </a:r>
              </a:p>
              <a:p>
                <a:pPr lvl="1">
                  <a:buClr>
                    <a:schemeClr val="bg2"/>
                  </a:buClr>
                  <a:buSzPct val="140000"/>
                  <a:buFont typeface="Arial" panose="020B0604020202020204" pitchFamily="34" charset="0"/>
                  <a:buChar char="•"/>
                </a:pPr>
                <a14:m>
                  <m:oMath xmlns:m="http://schemas.openxmlformats.org/officeDocument/2006/math">
                    <m:sSub>
                      <m:sSubPr>
                        <m:ctrl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dC</m:t>
                        </m:r>
                      </m:sub>
                    </m:sSub>
                  </m:oMath>
                </a14:m>
                <a:r>
                  <a:rPr lang="en-US" sz="1300" kern="1200" dirty="0">
                    <a:solidFill>
                      <a:schemeClr val="bg2"/>
                    </a:solidFill>
                    <a:latin typeface="Lato" panose="020F0502020204030203" pitchFamily="34" charset="0"/>
                    <a:ea typeface="Lato" panose="020F0502020204030203" pitchFamily="34" charset="0"/>
                    <a:cs typeface="Lato" panose="020F0502020204030203" pitchFamily="34" charset="0"/>
                  </a:rPr>
                  <a:t> = 30.5 ns, </a:t>
                </a:r>
                <a14:m>
                  <m:oMath xmlns:m="http://schemas.openxmlformats.org/officeDocument/2006/math">
                    <m:sSub>
                      <m:sSubPr>
                        <m:ctrl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dS</m:t>
                        </m:r>
                      </m:sub>
                    </m:sSub>
                  </m:oMath>
                </a14:m>
                <a:r>
                  <a:rPr lang="en-US" sz="1300" kern="1200" dirty="0">
                    <a:solidFill>
                      <a:schemeClr val="bg2"/>
                    </a:solidFill>
                    <a:latin typeface="Lato" panose="020F0502020204030203" pitchFamily="34" charset="0"/>
                    <a:ea typeface="Lato" panose="020F0502020204030203" pitchFamily="34" charset="0"/>
                    <a:cs typeface="Lato" panose="020F0502020204030203" pitchFamily="34" charset="0"/>
                  </a:rPr>
                  <a:t> = 18.1 ns, </a:t>
                </a:r>
                <a14:m>
                  <m:oMath xmlns:m="http://schemas.openxmlformats.org/officeDocument/2006/math">
                    <m:sSub>
                      <m:sSubPr>
                        <m:ctrl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300" i="1" kern="1200">
                            <a:solidFill>
                              <a:schemeClr val="bg2"/>
                            </a:solidFill>
                            <a:latin typeface="Cambria Math" panose="02040503050406030204" pitchFamily="18" charset="0"/>
                            <a:ea typeface="Lato" panose="020F0502020204030203" pitchFamily="34" charset="0"/>
                            <a:cs typeface="Lato" panose="020F0502020204030203" pitchFamily="34" charset="0"/>
                          </a:rPr>
                          <m:t>A</m:t>
                        </m:r>
                      </m:sub>
                    </m:sSub>
                  </m:oMath>
                </a14:m>
                <a:r>
                  <a:rPr lang="en-US" sz="1300" kern="1200" dirty="0">
                    <a:solidFill>
                      <a:schemeClr val="bg2"/>
                    </a:solidFill>
                    <a:latin typeface="Lato" panose="020F0502020204030203" pitchFamily="34" charset="0"/>
                    <a:ea typeface="Lato" panose="020F0502020204030203" pitchFamily="34" charset="0"/>
                    <a:cs typeface="Lato" panose="020F0502020204030203" pitchFamily="34" charset="0"/>
                  </a:rPr>
                  <a:t> = 22.6 ns</a:t>
                </a:r>
              </a:p>
              <a:p>
                <a:pPr lvl="1">
                  <a:buClr>
                    <a:schemeClr val="bg2"/>
                  </a:buClr>
                  <a:buSzPct val="140000"/>
                  <a:buFont typeface="Arial" panose="020B0604020202020204" pitchFamily="34" charset="0"/>
                  <a:buChar char="•"/>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right, the result of using such constants to correct the same data is shown:</a:t>
                </a:r>
              </a:p>
              <a:p>
                <a:pPr lvl="1">
                  <a:buClr>
                    <a:schemeClr val="bg2"/>
                  </a:buClr>
                  <a:buSzPct val="140000"/>
                  <a:buFont typeface="Arial" panose="020B0604020202020204" pitchFamily="34" charset="0"/>
                  <a:buChar char="•"/>
                </a:pPr>
                <a:r>
                  <a:rPr lang="en-US" sz="1300" kern="1200" dirty="0">
                    <a:solidFill>
                      <a:schemeClr val="bg2"/>
                    </a:solidFill>
                    <a:latin typeface="Lato" panose="020F0502020204030203" pitchFamily="34" charset="0"/>
                    <a:ea typeface="Lato" panose="020F0502020204030203" pitchFamily="34" charset="0"/>
                    <a:cs typeface="Lato" panose="020F0502020204030203" pitchFamily="34" charset="0"/>
                  </a:rPr>
                  <a:t>Discrepancy is now within ±5% for most runs taken with our typical DAQ setup</a:t>
                </a:r>
              </a:p>
              <a:p>
                <a:pPr lvl="1">
                  <a:buClr>
                    <a:schemeClr val="bg2"/>
                  </a:buClr>
                  <a:buSzPct val="140000"/>
                  <a:buFont typeface="Arial" panose="020B0604020202020204" pitchFamily="34" charset="0"/>
                  <a:buChar char="•"/>
                </a:pPr>
                <a:r>
                  <a:rPr lang="en-US" sz="1300" kern="1200" dirty="0">
                    <a:solidFill>
                      <a:schemeClr val="bg2"/>
                    </a:solidFill>
                    <a:latin typeface="Lato" panose="020F0502020204030203" pitchFamily="34" charset="0"/>
                    <a:ea typeface="Lato" panose="020F0502020204030203" pitchFamily="34" charset="0"/>
                    <a:cs typeface="Lato" panose="020F0502020204030203" pitchFamily="34" charset="0"/>
                  </a:rPr>
                  <a:t>January runs used a different emulator/ DAQ setup which was not well-behaved</a:t>
                </a:r>
              </a:p>
              <a:p>
                <a:pPr>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9" name="Google Shape;109;p15">
                <a:extLst>
                  <a:ext uri="{FF2B5EF4-FFF2-40B4-BE49-F238E27FC236}">
                    <a16:creationId xmlns:a16="http://schemas.microsoft.com/office/drawing/2014/main" id="{FA0D1486-0651-37F6-03D2-D2B624B9AB12}"/>
                  </a:ext>
                </a:extLst>
              </p:cNvPr>
              <p:cNvSpPr txBox="1">
                <a:spLocks noGrp="1" noRot="1" noChangeAspect="1" noMove="1" noResize="1" noEditPoints="1" noAdjustHandles="1" noChangeArrowheads="1" noChangeShapeType="1" noTextEdit="1"/>
              </p:cNvSpPr>
              <p:nvPr>
                <p:ph type="body" idx="1"/>
              </p:nvPr>
            </p:nvSpPr>
            <p:spPr>
              <a:xfrm>
                <a:off x="480366" y="1020983"/>
                <a:ext cx="4091634" cy="3777158"/>
              </a:xfrm>
              <a:prstGeom prst="rect">
                <a:avLst/>
              </a:prstGeom>
              <a:blipFill>
                <a:blip r:embed="rId3"/>
                <a:stretch>
                  <a:fillRect r="-92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83BDE909-846D-6048-B0A2-FB98D5C8E0BD}"/>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4" name="Picture 3" descr="A graph with blue dots&#10;&#10;AI-generated content may be incorrect.">
            <a:extLst>
              <a:ext uri="{FF2B5EF4-FFF2-40B4-BE49-F238E27FC236}">
                <a16:creationId xmlns:a16="http://schemas.microsoft.com/office/drawing/2014/main" id="{BCA6BFC3-B263-7529-F82E-36D0539213C9}"/>
              </a:ext>
            </a:extLst>
          </p:cNvPr>
          <p:cNvPicPr>
            <a:picLocks noChangeAspect="1"/>
          </p:cNvPicPr>
          <p:nvPr/>
        </p:nvPicPr>
        <p:blipFill>
          <a:blip r:embed="rId4"/>
          <a:stretch>
            <a:fillRect/>
          </a:stretch>
        </p:blipFill>
        <p:spPr>
          <a:xfrm>
            <a:off x="4719018" y="1020982"/>
            <a:ext cx="4091634" cy="2703531"/>
          </a:xfrm>
          <a:prstGeom prst="rect">
            <a:avLst/>
          </a:prstGeom>
        </p:spPr>
      </p:pic>
      <p:sp>
        <p:nvSpPr>
          <p:cNvPr id="3" name="TextBox 2">
            <a:extLst>
              <a:ext uri="{FF2B5EF4-FFF2-40B4-BE49-F238E27FC236}">
                <a16:creationId xmlns:a16="http://schemas.microsoft.com/office/drawing/2014/main" id="{69567CDB-EE3B-9723-3311-BE9C55C4E119}"/>
              </a:ext>
            </a:extLst>
          </p:cNvPr>
          <p:cNvSpPr txBox="1"/>
          <p:nvPr/>
        </p:nvSpPr>
        <p:spPr>
          <a:xfrm>
            <a:off x="4719018" y="3724513"/>
            <a:ext cx="4091634" cy="461665"/>
          </a:xfrm>
          <a:prstGeom prst="rect">
            <a:avLst/>
          </a:prstGeom>
          <a:noFill/>
        </p:spPr>
        <p:txBody>
          <a:bodyPr wrap="square">
            <a:spAutoFit/>
          </a:bodyPr>
          <a:lstStyle/>
          <a:p>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The empirical correction on the same test runs. </a:t>
            </a:r>
          </a:p>
          <a:p>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Plot </a:t>
            </a:r>
            <a:r>
              <a:rPr lang="en-US" sz="1200" dirty="0">
                <a:latin typeface="Lato" panose="020F0502020204030203" pitchFamily="34" charset="0"/>
                <a:ea typeface="Lato" panose="020F0502020204030203" pitchFamily="34" charset="0"/>
                <a:cs typeface="Lato" panose="020F0502020204030203" pitchFamily="34" charset="0"/>
              </a:rPr>
              <a:t>credit: Donald Jones, internal presentation.</a:t>
            </a:r>
          </a:p>
        </p:txBody>
      </p:sp>
    </p:spTree>
    <p:extLst>
      <p:ext uri="{BB962C8B-B14F-4D97-AF65-F5344CB8AC3E}">
        <p14:creationId xmlns:p14="http://schemas.microsoft.com/office/powerpoint/2010/main" val="346676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5E4941B-EFB2-79F6-C021-F452CCA888DA}"/>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D8870DCD-1605-0720-49A7-66CE463AC484}"/>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Conclusions</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0E713F18-9F6E-5371-6E95-0BC17F013AAC}"/>
                  </a:ext>
                </a:extLst>
              </p:cNvPr>
              <p:cNvSpPr txBox="1">
                <a:spLocks noGrp="1"/>
              </p:cNvSpPr>
              <p:nvPr>
                <p:ph type="body" idx="1"/>
              </p:nvPr>
            </p:nvSpPr>
            <p:spPr>
              <a:xfrm>
                <a:off x="480366" y="1020984"/>
                <a:ext cx="7787700" cy="3827236"/>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Scaler DAQ used a single </a:t>
                </a:r>
                <a14:m>
                  <m:oMath xmlns:m="http://schemas.openxmlformats.org/officeDocument/2006/math">
                    <m:sSup>
                      <m:s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i</m:t>
                            </m:r>
                          </m:sub>
                        </m:s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oMath>
                </a14:m>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correction with </a:t>
                </a:r>
                <a14:m>
                  <m:oMath xmlns:m="http://schemas.openxmlformats.org/officeDocument/2006/math">
                    <m:sSub>
                      <m:sSubPr>
                        <m:ctrlPr>
                          <a:rPr lang="en-US" sz="14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d</m:t>
                        </m:r>
                      </m:sub>
                    </m:s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 </m:t>
                    </m:r>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15.7 ns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Constructed new correction with two dead time constants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Correction term is: </a:t>
                </a:r>
                <a14:m>
                  <m:oMath xmlns:m="http://schemas.openxmlformats.org/officeDocument/2006/math">
                    <m:sSup>
                      <m:s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sSubSup>
                          <m:sSub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i</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L</m:t>
                            </m:r>
                          </m:sub>
                          <m:sup>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p>
                        </m:sSubSup>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sSubSup>
                          <m:sSub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i</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sub>
                          <m:sup>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s</m:t>
                            </m:r>
                          </m:sup>
                        </m:sSubSup>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dS</m:t>
                            </m:r>
                          </m:sub>
                        </m:sSub>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 + </m:t>
                        </m:r>
                        <m:sSubSup>
                          <m:sSub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i</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C</m:t>
                            </m:r>
                          </m:sub>
                          <m:sup/>
                        </m:sSubSup>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dS</m:t>
                            </m:r>
                          </m:sub>
                        </m:sSub>
                      </m:sup>
                    </m:sSup>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with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dC</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 29.1 ns, and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b>
                    </m:sSub>
                    <m: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 </m:t>
                    </m:r>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21.3 ns</a:t>
                </a:r>
              </a:p>
              <a:p>
                <a:pPr lvl="1">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It estimated accidentals with coincidence channel formed from a delayed left signal</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New correction in which accidentals are estimated by the term </a:t>
                </a:r>
                <a14:m>
                  <m:oMath xmlns:m="http://schemas.openxmlformats.org/officeDocument/2006/math">
                    <m:sSub>
                      <m:sSubPr>
                        <m:ctrlPr>
                          <a:rPr lang="en-US" sz="140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sub>
                    </m:sSub>
                    <m: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m:t>
                    </m:r>
                    <m:sSubSup>
                      <m:sSubSupPr>
                        <m:ctrl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L</m:t>
                        </m:r>
                      </m:sub>
                      <m:sup>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p>
                    </m:sSubSup>
                    <m:sSubSup>
                      <m:sSubSupPr>
                        <m:ctrl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R</m:t>
                        </m:r>
                      </m:sub>
                      <m:sup>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s</m:t>
                        </m:r>
                      </m:sup>
                    </m:sSubSup>
                    <m:sSub>
                      <m:sSubPr>
                        <m:ctrl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with constant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A</m:t>
                        </m:r>
                      </m:sub>
                    </m:sSub>
                    <m:r>
                      <a:rPr lang="en-US" sz="1400" b="0" i="1" kern="1200" smtClean="0">
                        <a:solidFill>
                          <a:schemeClr val="bg2"/>
                        </a:solidFill>
                        <a:latin typeface="Cambria Math" panose="02040503050406030204" pitchFamily="18" charset="0"/>
                        <a:ea typeface="Lato" panose="020F0502020204030203" pitchFamily="34" charset="0"/>
                        <a:cs typeface="Lato" panose="020F0502020204030203" pitchFamily="34" charset="0"/>
                      </a:rPr>
                      <m:t>= 22.4</m:t>
                    </m:r>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ns</a:t>
                </a:r>
              </a:p>
              <a:p>
                <a:pPr lvl="1">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These corrections were tested by creating an artificial rate asymmetry of 33.33% and correcting the measured rates at a variety of input rates.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Model correction is accurate to within ~10%</a:t>
                </a:r>
              </a:p>
              <a:p>
                <a:pPr lvl="1">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 and future research will conduct similar analysis on the FADC DAQ, which includes waveform readout</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Beyond the scope of this talk (time!)</a:t>
                </a:r>
              </a:p>
            </p:txBody>
          </p:sp>
        </mc:Choice>
        <mc:Fallback xmlns="">
          <p:sp>
            <p:nvSpPr>
              <p:cNvPr id="109" name="Google Shape;109;p15">
                <a:extLst>
                  <a:ext uri="{FF2B5EF4-FFF2-40B4-BE49-F238E27FC236}">
                    <a16:creationId xmlns:a16="http://schemas.microsoft.com/office/drawing/2014/main" id="{0E713F18-9F6E-5371-6E95-0BC17F013AAC}"/>
                  </a:ext>
                </a:extLst>
              </p:cNvPr>
              <p:cNvSpPr txBox="1">
                <a:spLocks noGrp="1" noRot="1" noChangeAspect="1" noMove="1" noResize="1" noEditPoints="1" noAdjustHandles="1" noChangeArrowheads="1" noChangeShapeType="1" noTextEdit="1"/>
              </p:cNvSpPr>
              <p:nvPr>
                <p:ph type="body" idx="1"/>
              </p:nvPr>
            </p:nvSpPr>
            <p:spPr>
              <a:xfrm>
                <a:off x="480366" y="1020984"/>
                <a:ext cx="7787700" cy="3827236"/>
              </a:xfrm>
              <a:prstGeom prst="rect">
                <a:avLst/>
              </a:prstGeom>
              <a:blipFill>
                <a:blip r:embed="rId3"/>
                <a:stretch>
                  <a:fillRect r="-326"/>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476C9C9D-55F9-B38B-A294-A3848A223535}"/>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9971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3C0D-C2A7-4CB0-1829-9A978FDFD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E02F9-B500-5381-1B66-F99FC60FDC26}"/>
              </a:ext>
            </a:extLst>
          </p:cNvPr>
          <p:cNvSpPr>
            <a:spLocks noGrp="1"/>
          </p:cNvSpPr>
          <p:nvPr>
            <p:ph type="title"/>
          </p:nvPr>
        </p:nvSpPr>
        <p:spPr>
          <a:xfrm>
            <a:off x="628650" y="273844"/>
            <a:ext cx="7886700" cy="503041"/>
          </a:xfrm>
        </p:spPr>
        <p:txBody>
          <a:bodyPr>
            <a:normAutofit fontScale="90000"/>
          </a:bodyPr>
          <a:lstStyle/>
          <a:p>
            <a:r>
              <a:rPr lang="en-US" sz="2400" dirty="0"/>
              <a:t>Figure Credits</a:t>
            </a:r>
            <a:endParaRPr lang="en-US" dirty="0"/>
          </a:p>
        </p:txBody>
      </p:sp>
      <p:sp>
        <p:nvSpPr>
          <p:cNvPr id="3" name="Content Placeholder 2">
            <a:extLst>
              <a:ext uri="{FF2B5EF4-FFF2-40B4-BE49-F238E27FC236}">
                <a16:creationId xmlns:a16="http://schemas.microsoft.com/office/drawing/2014/main" id="{D710A490-A0EF-4434-C70F-43EFD6CD18AA}"/>
              </a:ext>
            </a:extLst>
          </p:cNvPr>
          <p:cNvSpPr>
            <a:spLocks noGrp="1"/>
          </p:cNvSpPr>
          <p:nvPr>
            <p:ph idx="1"/>
          </p:nvPr>
        </p:nvSpPr>
        <p:spPr>
          <a:xfrm>
            <a:off x="628650" y="989707"/>
            <a:ext cx="7886700" cy="3643016"/>
          </a:xfrm>
        </p:spPr>
        <p:txBody>
          <a:bodyPr spcFirstLastPara="1" vert="horz" wrap="square" lIns="68580" tIns="34290" rIns="68580" bIns="34290" rtlCol="0" anchor="t" anchorCtr="0">
            <a:normAutofit/>
          </a:bodyPr>
          <a:lstStyle/>
          <a:p>
            <a:pPr>
              <a:buClr>
                <a:schemeClr val="bg2"/>
              </a:buClr>
              <a:buSzPct val="140000"/>
              <a:buFont typeface="Arial" panose="020B0604020202020204" pitchFamily="34" charset="0"/>
              <a:buChar char="•"/>
            </a:pPr>
            <a:r>
              <a:rPr lang="en-US" sz="1200" dirty="0">
                <a:solidFill>
                  <a:schemeClr val="bg2"/>
                </a:solidFill>
              </a:rPr>
              <a:t>[1]: MOLLER Collaboration, MOLLER Technical Design Report</a:t>
            </a:r>
          </a:p>
          <a:p>
            <a:pPr marL="146050" indent="0">
              <a:buClr>
                <a:schemeClr val="bg2"/>
              </a:buClr>
              <a:buSzPct val="140000"/>
              <a:buNone/>
            </a:pPr>
            <a:endParaRPr lang="en-US" sz="1200" dirty="0">
              <a:solidFill>
                <a:schemeClr val="bg2"/>
              </a:solidFill>
            </a:endParaRPr>
          </a:p>
          <a:p>
            <a:pPr>
              <a:buClr>
                <a:schemeClr val="bg2"/>
              </a:buClr>
              <a:buSzPct val="140000"/>
              <a:buFont typeface="Arial" panose="020B0604020202020204" pitchFamily="34" charset="0"/>
              <a:buChar char="•"/>
            </a:pPr>
            <a:r>
              <a:rPr lang="en-US" sz="1200" dirty="0">
                <a:solidFill>
                  <a:schemeClr val="bg2"/>
                </a:solidFill>
              </a:rPr>
              <a:t>[2]: D. E. King, Utilizing Parity Violating Electron Scattering As a Probe to Measure the Neutron Radius of 208-Pb</a:t>
            </a:r>
          </a:p>
          <a:p>
            <a:pPr>
              <a:buClr>
                <a:schemeClr val="bg2"/>
              </a:buClr>
              <a:buSzPct val="140000"/>
              <a:buFont typeface="Arial" panose="020B0604020202020204" pitchFamily="34" charset="0"/>
              <a:buChar char="•"/>
            </a:pPr>
            <a:endParaRPr lang="en-US" sz="1200" dirty="0">
              <a:solidFill>
                <a:schemeClr val="bg2"/>
              </a:solidFill>
            </a:endParaRPr>
          </a:p>
          <a:p>
            <a:pPr>
              <a:buClr>
                <a:schemeClr val="bg2"/>
              </a:buClr>
              <a:buSzPct val="140000"/>
              <a:buFont typeface="Arial" panose="020B0604020202020204" pitchFamily="34" charset="0"/>
              <a:buChar char="•"/>
            </a:pPr>
            <a:r>
              <a:rPr lang="en-US" sz="1200" dirty="0">
                <a:solidFill>
                  <a:schemeClr val="bg2"/>
                </a:solidFill>
              </a:rPr>
              <a:t>[3]: D. E. King et al, Precision Møller polarimetry for PREX-2 and CREX</a:t>
            </a:r>
          </a:p>
        </p:txBody>
      </p:sp>
      <p:sp>
        <p:nvSpPr>
          <p:cNvPr id="4" name="Slide Number Placeholder 3">
            <a:extLst>
              <a:ext uri="{FF2B5EF4-FFF2-40B4-BE49-F238E27FC236}">
                <a16:creationId xmlns:a16="http://schemas.microsoft.com/office/drawing/2014/main" id="{3A75D72D-D37E-A156-8903-FD39F66B6631}"/>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31964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74AF-2B3B-687C-ADE6-CADD4CC6F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7B5F9-B26F-FD37-27E4-D798D6DA4957}"/>
              </a:ext>
            </a:extLst>
          </p:cNvPr>
          <p:cNvSpPr>
            <a:spLocks noGrp="1"/>
          </p:cNvSpPr>
          <p:nvPr>
            <p:ph type="title"/>
          </p:nvPr>
        </p:nvSpPr>
        <p:spPr>
          <a:xfrm>
            <a:off x="628650" y="273844"/>
            <a:ext cx="7886700" cy="503041"/>
          </a:xfrm>
        </p:spPr>
        <p:txBody>
          <a:bodyPr>
            <a:noAutofit/>
          </a:bodyPr>
          <a:lstStyle/>
          <a:p>
            <a:r>
              <a:rPr lang="en-US" dirty="0"/>
              <a:t>Backup/Extra Slides</a:t>
            </a:r>
            <a:endParaRPr lang="en-US" sz="3200" dirty="0"/>
          </a:p>
        </p:txBody>
      </p:sp>
      <p:sp>
        <p:nvSpPr>
          <p:cNvPr id="4" name="Slide Number Placeholder 3">
            <a:extLst>
              <a:ext uri="{FF2B5EF4-FFF2-40B4-BE49-F238E27FC236}">
                <a16:creationId xmlns:a16="http://schemas.microsoft.com/office/drawing/2014/main" id="{0252C25F-D32D-5637-20D9-DA31F55FF96E}"/>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372717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Prior Weak Mixing Angle Measurements</a:t>
            </a:r>
            <a:endParaRPr sz="2400" dirty="0"/>
          </a:p>
        </p:txBody>
      </p:sp>
      <p:sp>
        <p:nvSpPr>
          <p:cNvPr id="110" name="Google Shape;110;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grpSp>
        <p:nvGrpSpPr>
          <p:cNvPr id="17" name="Google Shape;125;p15">
            <a:extLst>
              <a:ext uri="{FF2B5EF4-FFF2-40B4-BE49-F238E27FC236}">
                <a16:creationId xmlns:a16="http://schemas.microsoft.com/office/drawing/2014/main" id="{956DD039-3740-1B8D-9239-26703C44B288}"/>
              </a:ext>
            </a:extLst>
          </p:cNvPr>
          <p:cNvGrpSpPr/>
          <p:nvPr/>
        </p:nvGrpSpPr>
        <p:grpSpPr>
          <a:xfrm>
            <a:off x="511756" y="995363"/>
            <a:ext cx="6382820" cy="4054660"/>
            <a:chOff x="292300" y="1002475"/>
            <a:chExt cx="4862472" cy="2955600"/>
          </a:xfrm>
        </p:grpSpPr>
        <p:sp>
          <p:nvSpPr>
            <p:cNvPr id="18" name="Google Shape;126;p15">
              <a:extLst>
                <a:ext uri="{FF2B5EF4-FFF2-40B4-BE49-F238E27FC236}">
                  <a16:creationId xmlns:a16="http://schemas.microsoft.com/office/drawing/2014/main" id="{D9E8B472-5A1F-F439-6551-EE1DFDCE148E}"/>
                </a:ext>
              </a:extLst>
            </p:cNvPr>
            <p:cNvSpPr txBox="1"/>
            <p:nvPr/>
          </p:nvSpPr>
          <p:spPr>
            <a:xfrm rot="-5400000">
              <a:off x="-1057100" y="2351875"/>
              <a:ext cx="2955600" cy="25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i="1" dirty="0">
                  <a:solidFill>
                    <a:srgbClr val="666666"/>
                  </a:solidFill>
                  <a:latin typeface="Times New Roman" panose="02020603050405020304" pitchFamily="18" charset="0"/>
                  <a:ea typeface="Alegreya"/>
                  <a:cs typeface="Times New Roman" panose="02020603050405020304" pitchFamily="18" charset="0"/>
                  <a:sym typeface="Alegreya"/>
                </a:rPr>
                <a:t>Image adopted from: Particle Data Group, PDG Book  2024</a:t>
              </a:r>
              <a:endParaRPr sz="900" i="1" dirty="0">
                <a:solidFill>
                  <a:srgbClr val="666666"/>
                </a:solidFill>
                <a:latin typeface="Times New Roman" panose="02020603050405020304" pitchFamily="18" charset="0"/>
                <a:ea typeface="Alegreya"/>
                <a:cs typeface="Times New Roman" panose="02020603050405020304" pitchFamily="18" charset="0"/>
                <a:sym typeface="Alegreya"/>
              </a:endParaRPr>
            </a:p>
          </p:txBody>
        </p:sp>
        <p:grpSp>
          <p:nvGrpSpPr>
            <p:cNvPr id="19" name="Google Shape;127;p15">
              <a:extLst>
                <a:ext uri="{FF2B5EF4-FFF2-40B4-BE49-F238E27FC236}">
                  <a16:creationId xmlns:a16="http://schemas.microsoft.com/office/drawing/2014/main" id="{266F3D44-16B1-08E2-681C-75C085C1FAA4}"/>
                </a:ext>
              </a:extLst>
            </p:cNvPr>
            <p:cNvGrpSpPr/>
            <p:nvPr/>
          </p:nvGrpSpPr>
          <p:grpSpPr>
            <a:xfrm>
              <a:off x="544897" y="1012326"/>
              <a:ext cx="4609875" cy="2926039"/>
              <a:chOff x="544897" y="1012326"/>
              <a:chExt cx="4609875" cy="2926039"/>
            </a:xfrm>
          </p:grpSpPr>
          <p:pic>
            <p:nvPicPr>
              <p:cNvPr id="20" name="Google Shape;128;p15">
                <a:extLst>
                  <a:ext uri="{FF2B5EF4-FFF2-40B4-BE49-F238E27FC236}">
                    <a16:creationId xmlns:a16="http://schemas.microsoft.com/office/drawing/2014/main" id="{C90F1870-1666-4156-D6DF-758F0D0F655B}"/>
                  </a:ext>
                </a:extLst>
              </p:cNvPr>
              <p:cNvPicPr preferRelativeResize="0"/>
              <p:nvPr/>
            </p:nvPicPr>
            <p:blipFill>
              <a:blip r:embed="rId3">
                <a:alphaModFix/>
              </a:blip>
              <a:stretch>
                <a:fillRect/>
              </a:stretch>
            </p:blipFill>
            <p:spPr>
              <a:xfrm>
                <a:off x="544897" y="1012326"/>
                <a:ext cx="4609875" cy="2926039"/>
              </a:xfrm>
              <a:prstGeom prst="rect">
                <a:avLst/>
              </a:prstGeom>
              <a:noFill/>
              <a:ln w="9525" cap="flat" cmpd="sng">
                <a:solidFill>
                  <a:schemeClr val="dk2"/>
                </a:solidFill>
                <a:prstDash val="solid"/>
                <a:round/>
                <a:headEnd type="none" w="sm" len="sm"/>
                <a:tailEnd type="none" w="sm" len="sm"/>
              </a:ln>
            </p:spPr>
          </p:pic>
          <p:cxnSp>
            <p:nvCxnSpPr>
              <p:cNvPr id="21" name="Google Shape;129;p15">
                <a:extLst>
                  <a:ext uri="{FF2B5EF4-FFF2-40B4-BE49-F238E27FC236}">
                    <a16:creationId xmlns:a16="http://schemas.microsoft.com/office/drawing/2014/main" id="{ABDC0BC1-A566-463B-22DC-FC1A8E3A60C8}"/>
                  </a:ext>
                </a:extLst>
              </p:cNvPr>
              <p:cNvCxnSpPr/>
              <p:nvPr/>
            </p:nvCxnSpPr>
            <p:spPr>
              <a:xfrm>
                <a:off x="2547975" y="1839070"/>
                <a:ext cx="0" cy="63900"/>
              </a:xfrm>
              <a:prstGeom prst="straightConnector1">
                <a:avLst/>
              </a:prstGeom>
              <a:noFill/>
              <a:ln w="9525" cap="flat" cmpd="sng">
                <a:solidFill>
                  <a:srgbClr val="000000"/>
                </a:solidFill>
                <a:prstDash val="solid"/>
                <a:round/>
                <a:headEnd type="none" w="med" len="med"/>
                <a:tailEnd type="none" w="med" len="med"/>
              </a:ln>
            </p:spPr>
          </p:cxnSp>
          <p:sp>
            <p:nvSpPr>
              <p:cNvPr id="22" name="Google Shape;130;p15">
                <a:extLst>
                  <a:ext uri="{FF2B5EF4-FFF2-40B4-BE49-F238E27FC236}">
                    <a16:creationId xmlns:a16="http://schemas.microsoft.com/office/drawing/2014/main" id="{6808F82F-85D0-B73F-3BB5-7C694FD1B50A}"/>
                  </a:ext>
                </a:extLst>
              </p:cNvPr>
              <p:cNvSpPr/>
              <p:nvPr/>
            </p:nvSpPr>
            <p:spPr>
              <a:xfrm>
                <a:off x="2535166" y="1856981"/>
                <a:ext cx="27300" cy="27300"/>
              </a:xfrm>
              <a:prstGeom prst="ellipse">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egreya"/>
                  <a:ea typeface="Alegreya"/>
                  <a:cs typeface="Alegreya"/>
                  <a:sym typeface="Alegreya"/>
                </a:endParaRPr>
              </a:p>
            </p:txBody>
          </p:sp>
          <p:pic>
            <p:nvPicPr>
              <p:cNvPr id="23" name="Google Shape;131;p15">
                <a:extLst>
                  <a:ext uri="{FF2B5EF4-FFF2-40B4-BE49-F238E27FC236}">
                    <a16:creationId xmlns:a16="http://schemas.microsoft.com/office/drawing/2014/main" id="{AD7E0DCB-81C1-9A2B-71D8-DE4614618D8B}"/>
                  </a:ext>
                </a:extLst>
              </p:cNvPr>
              <p:cNvPicPr preferRelativeResize="0"/>
              <p:nvPr/>
            </p:nvPicPr>
            <p:blipFill rotWithShape="1">
              <a:blip r:embed="rId3">
                <a:alphaModFix/>
              </a:blip>
              <a:srcRect l="37706" t="30485" r="54709" b="64365"/>
              <a:stretch/>
            </p:blipFill>
            <p:spPr>
              <a:xfrm>
                <a:off x="2507236" y="2077024"/>
                <a:ext cx="349651" cy="150700"/>
              </a:xfrm>
              <a:prstGeom prst="rect">
                <a:avLst/>
              </a:prstGeom>
              <a:noFill/>
              <a:ln>
                <a:noFill/>
              </a:ln>
            </p:spPr>
          </p:pic>
          <p:cxnSp>
            <p:nvCxnSpPr>
              <p:cNvPr id="24" name="Google Shape;133;p15">
                <a:extLst>
                  <a:ext uri="{FF2B5EF4-FFF2-40B4-BE49-F238E27FC236}">
                    <a16:creationId xmlns:a16="http://schemas.microsoft.com/office/drawing/2014/main" id="{48F7EF47-065B-69CB-092E-0CCF8F44531D}"/>
                  </a:ext>
                </a:extLst>
              </p:cNvPr>
              <p:cNvCxnSpPr/>
              <p:nvPr/>
            </p:nvCxnSpPr>
            <p:spPr>
              <a:xfrm rot="10800000">
                <a:off x="3848475" y="2970075"/>
                <a:ext cx="27900" cy="0"/>
              </a:xfrm>
              <a:prstGeom prst="straightConnector1">
                <a:avLst/>
              </a:prstGeom>
              <a:noFill/>
              <a:ln w="9525" cap="flat" cmpd="sng">
                <a:solidFill>
                  <a:srgbClr val="000000"/>
                </a:solidFill>
                <a:prstDash val="solid"/>
                <a:round/>
                <a:headEnd type="none" w="med" len="med"/>
                <a:tailEnd type="none" w="med" len="med"/>
              </a:ln>
            </p:spPr>
          </p:cxnSp>
          <p:cxnSp>
            <p:nvCxnSpPr>
              <p:cNvPr id="25" name="Google Shape;134;p15">
                <a:extLst>
                  <a:ext uri="{FF2B5EF4-FFF2-40B4-BE49-F238E27FC236}">
                    <a16:creationId xmlns:a16="http://schemas.microsoft.com/office/drawing/2014/main" id="{24628A07-A40E-1601-CCB5-6679BB3371F8}"/>
                  </a:ext>
                </a:extLst>
              </p:cNvPr>
              <p:cNvCxnSpPr/>
              <p:nvPr/>
            </p:nvCxnSpPr>
            <p:spPr>
              <a:xfrm rot="10800000">
                <a:off x="3849575" y="2815123"/>
                <a:ext cx="0" cy="159900"/>
              </a:xfrm>
              <a:prstGeom prst="straightConnector1">
                <a:avLst/>
              </a:prstGeom>
              <a:noFill/>
              <a:ln w="9525" cap="flat" cmpd="sng">
                <a:solidFill>
                  <a:srgbClr val="000000"/>
                </a:solidFill>
                <a:prstDash val="dot"/>
                <a:round/>
                <a:headEnd type="none" w="med" len="med"/>
                <a:tailEnd type="none" w="med" len="med"/>
              </a:ln>
            </p:spPr>
          </p:cxnSp>
          <p:cxnSp>
            <p:nvCxnSpPr>
              <p:cNvPr id="26" name="Google Shape;135;p15">
                <a:extLst>
                  <a:ext uri="{FF2B5EF4-FFF2-40B4-BE49-F238E27FC236}">
                    <a16:creationId xmlns:a16="http://schemas.microsoft.com/office/drawing/2014/main" id="{A5E5B6F4-03AC-3D19-416C-42D8662A1A81}"/>
                  </a:ext>
                </a:extLst>
              </p:cNvPr>
              <p:cNvCxnSpPr/>
              <p:nvPr/>
            </p:nvCxnSpPr>
            <p:spPr>
              <a:xfrm>
                <a:off x="4438550" y="2800225"/>
                <a:ext cx="0" cy="173700"/>
              </a:xfrm>
              <a:prstGeom prst="straightConnector1">
                <a:avLst/>
              </a:prstGeom>
              <a:noFill/>
              <a:ln w="9525" cap="flat" cmpd="sng">
                <a:solidFill>
                  <a:srgbClr val="000000"/>
                </a:solidFill>
                <a:prstDash val="dot"/>
                <a:round/>
                <a:headEnd type="none" w="med" len="med"/>
                <a:tailEnd type="none" w="med" len="med"/>
              </a:ln>
            </p:spPr>
          </p:cxnSp>
          <p:cxnSp>
            <p:nvCxnSpPr>
              <p:cNvPr id="27" name="Google Shape;136;p15">
                <a:extLst>
                  <a:ext uri="{FF2B5EF4-FFF2-40B4-BE49-F238E27FC236}">
                    <a16:creationId xmlns:a16="http://schemas.microsoft.com/office/drawing/2014/main" id="{321355F5-C047-681C-D584-CFD5D24668DB}"/>
                  </a:ext>
                </a:extLst>
              </p:cNvPr>
              <p:cNvCxnSpPr/>
              <p:nvPr/>
            </p:nvCxnSpPr>
            <p:spPr>
              <a:xfrm>
                <a:off x="4397825" y="2970075"/>
                <a:ext cx="47700" cy="0"/>
              </a:xfrm>
              <a:prstGeom prst="straightConnector1">
                <a:avLst/>
              </a:prstGeom>
              <a:noFill/>
              <a:ln w="9525" cap="flat" cmpd="sng">
                <a:solidFill>
                  <a:srgbClr val="000000"/>
                </a:solidFill>
                <a:prstDash val="solid"/>
                <a:round/>
                <a:headEnd type="none" w="med" len="med"/>
                <a:tailEnd type="none" w="med" len="med"/>
              </a:ln>
            </p:spPr>
          </p:cxnSp>
          <p:cxnSp>
            <p:nvCxnSpPr>
              <p:cNvPr id="28" name="Google Shape;137;p15">
                <a:extLst>
                  <a:ext uri="{FF2B5EF4-FFF2-40B4-BE49-F238E27FC236}">
                    <a16:creationId xmlns:a16="http://schemas.microsoft.com/office/drawing/2014/main" id="{9E4733C4-3C64-4955-DB81-6B5FC3A68B56}"/>
                  </a:ext>
                </a:extLst>
              </p:cNvPr>
              <p:cNvCxnSpPr/>
              <p:nvPr/>
            </p:nvCxnSpPr>
            <p:spPr>
              <a:xfrm rot="10800000">
                <a:off x="4007490" y="2874760"/>
                <a:ext cx="0" cy="617100"/>
              </a:xfrm>
              <a:prstGeom prst="straightConnector1">
                <a:avLst/>
              </a:prstGeom>
              <a:noFill/>
              <a:ln w="9525" cap="flat" cmpd="sng">
                <a:solidFill>
                  <a:srgbClr val="666666"/>
                </a:solidFill>
                <a:prstDash val="dash"/>
                <a:round/>
                <a:headEnd type="none" w="med" len="med"/>
                <a:tailEnd type="none" w="med" len="med"/>
              </a:ln>
            </p:spPr>
          </p:cxnSp>
          <p:sp>
            <p:nvSpPr>
              <p:cNvPr id="29" name="Google Shape;138;p15">
                <a:extLst>
                  <a:ext uri="{FF2B5EF4-FFF2-40B4-BE49-F238E27FC236}">
                    <a16:creationId xmlns:a16="http://schemas.microsoft.com/office/drawing/2014/main" id="{42009969-0CA8-84A3-E0B5-AB6BC20C67FB}"/>
                  </a:ext>
                </a:extLst>
              </p:cNvPr>
              <p:cNvSpPr/>
              <p:nvPr/>
            </p:nvSpPr>
            <p:spPr>
              <a:xfrm>
                <a:off x="3302650" y="2496350"/>
                <a:ext cx="1428900" cy="572700"/>
              </a:xfrm>
              <a:prstGeom prst="ellipse">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n-lt"/>
                  <a:ea typeface="Alegreya"/>
                  <a:cs typeface="Alegreya"/>
                  <a:sym typeface="Alegreya"/>
                </a:endParaRPr>
              </a:p>
            </p:txBody>
          </p:sp>
          <p:sp>
            <p:nvSpPr>
              <p:cNvPr id="30" name="Google Shape;139;p15">
                <a:extLst>
                  <a:ext uri="{FF2B5EF4-FFF2-40B4-BE49-F238E27FC236}">
                    <a16:creationId xmlns:a16="http://schemas.microsoft.com/office/drawing/2014/main" id="{9677E9D8-7C1D-5414-BAB1-8AB99BED12BD}"/>
                  </a:ext>
                </a:extLst>
              </p:cNvPr>
              <p:cNvSpPr txBox="1"/>
              <p:nvPr/>
            </p:nvSpPr>
            <p:spPr>
              <a:xfrm>
                <a:off x="3261699" y="3069059"/>
                <a:ext cx="1510800" cy="15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solidFill>
                      <a:srgbClr val="FF00FF"/>
                    </a:solidFill>
                    <a:latin typeface="Times New Roman" panose="02020603050405020304" pitchFamily="18" charset="0"/>
                    <a:ea typeface="Alegreya"/>
                    <a:cs typeface="Times New Roman" panose="02020603050405020304" pitchFamily="18" charset="0"/>
                    <a:sym typeface="Alegreya"/>
                  </a:rPr>
                  <a:t>All 4 measurements taken at Z-pole</a:t>
                </a:r>
                <a:endParaRPr sz="700" dirty="0">
                  <a:solidFill>
                    <a:srgbClr val="FF00FF"/>
                  </a:solidFill>
                  <a:latin typeface="Times New Roman" panose="02020603050405020304" pitchFamily="18" charset="0"/>
                  <a:ea typeface="Alegreya"/>
                  <a:cs typeface="Times New Roman" panose="02020603050405020304" pitchFamily="18" charset="0"/>
                  <a:sym typeface="Alegreya"/>
                </a:endParaRPr>
              </a:p>
            </p:txBody>
          </p:sp>
          <p:cxnSp>
            <p:nvCxnSpPr>
              <p:cNvPr id="31" name="Google Shape;140;p15">
                <a:extLst>
                  <a:ext uri="{FF2B5EF4-FFF2-40B4-BE49-F238E27FC236}">
                    <a16:creationId xmlns:a16="http://schemas.microsoft.com/office/drawing/2014/main" id="{915F53DC-ADDF-1AD5-6965-5ABF3D28CD73}"/>
                  </a:ext>
                </a:extLst>
              </p:cNvPr>
              <p:cNvCxnSpPr/>
              <p:nvPr/>
            </p:nvCxnSpPr>
            <p:spPr>
              <a:xfrm>
                <a:off x="2536000" y="1843744"/>
                <a:ext cx="24300" cy="0"/>
              </a:xfrm>
              <a:prstGeom prst="straightConnector1">
                <a:avLst/>
              </a:prstGeom>
              <a:noFill/>
              <a:ln w="9525" cap="flat" cmpd="sng">
                <a:solidFill>
                  <a:srgbClr val="000000"/>
                </a:solidFill>
                <a:prstDash val="solid"/>
                <a:round/>
                <a:headEnd type="none" w="med" len="med"/>
                <a:tailEnd type="none" w="med" len="med"/>
              </a:ln>
            </p:spPr>
          </p:cxnSp>
          <p:cxnSp>
            <p:nvCxnSpPr>
              <p:cNvPr id="32" name="Google Shape;141;p15">
                <a:extLst>
                  <a:ext uri="{FF2B5EF4-FFF2-40B4-BE49-F238E27FC236}">
                    <a16:creationId xmlns:a16="http://schemas.microsoft.com/office/drawing/2014/main" id="{08FC339A-F47D-37DB-200C-A82AAD63D059}"/>
                  </a:ext>
                </a:extLst>
              </p:cNvPr>
              <p:cNvCxnSpPr/>
              <p:nvPr/>
            </p:nvCxnSpPr>
            <p:spPr>
              <a:xfrm>
                <a:off x="2536000" y="1898513"/>
                <a:ext cx="24300" cy="0"/>
              </a:xfrm>
              <a:prstGeom prst="straightConnector1">
                <a:avLst/>
              </a:prstGeom>
              <a:noFill/>
              <a:ln w="9525" cap="flat" cmpd="sng">
                <a:solidFill>
                  <a:srgbClr val="000000"/>
                </a:solidFill>
                <a:prstDash val="solid"/>
                <a:round/>
                <a:headEnd type="none" w="med" len="med"/>
                <a:tailEnd type="none" w="med" len="med"/>
              </a:ln>
            </p:spPr>
          </p:cxnSp>
          <p:sp>
            <p:nvSpPr>
              <p:cNvPr id="33" name="Google Shape;142;p15">
                <a:extLst>
                  <a:ext uri="{FF2B5EF4-FFF2-40B4-BE49-F238E27FC236}">
                    <a16:creationId xmlns:a16="http://schemas.microsoft.com/office/drawing/2014/main" id="{78239773-F484-9C47-DECD-C6ADF03BF4E3}"/>
                  </a:ext>
                </a:extLst>
              </p:cNvPr>
              <p:cNvSpPr/>
              <p:nvPr/>
            </p:nvSpPr>
            <p:spPr>
              <a:xfrm>
                <a:off x="2272725" y="1917957"/>
                <a:ext cx="349800" cy="15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legreya"/>
                  <a:ea typeface="Alegreya"/>
                  <a:cs typeface="Alegreya"/>
                  <a:sym typeface="Alegreya"/>
                </a:endParaRPr>
              </a:p>
            </p:txBody>
          </p:sp>
          <p:sp>
            <p:nvSpPr>
              <p:cNvPr id="34" name="Google Shape;132;p15">
                <a:extLst>
                  <a:ext uri="{FF2B5EF4-FFF2-40B4-BE49-F238E27FC236}">
                    <a16:creationId xmlns:a16="http://schemas.microsoft.com/office/drawing/2014/main" id="{C14E91DF-1708-3E9D-B81B-56772836B807}"/>
                  </a:ext>
                </a:extLst>
              </p:cNvPr>
              <p:cNvSpPr txBox="1"/>
              <p:nvPr/>
            </p:nvSpPr>
            <p:spPr>
              <a:xfrm>
                <a:off x="1978874" y="1757065"/>
                <a:ext cx="590700" cy="22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b="1" dirty="0">
                    <a:latin typeface="Aptos Display" panose="020B0004020202020204" pitchFamily="34" charset="0"/>
                    <a:ea typeface="Alegreya"/>
                    <a:cs typeface="Aldhabi" panose="01000000000000000000" pitchFamily="2" charset="-78"/>
                    <a:sym typeface="Alegreya"/>
                  </a:rPr>
                  <a:t>MOLLER </a:t>
                </a:r>
                <a:endParaRPr sz="1000" b="1" dirty="0">
                  <a:latin typeface="Aptos Display" panose="020B0004020202020204" pitchFamily="34" charset="0"/>
                  <a:ea typeface="Alegreya"/>
                  <a:cs typeface="Aldhabi" panose="01000000000000000000" pitchFamily="2" charset="-78"/>
                  <a:sym typeface="Alegreya"/>
                </a:endParaRPr>
              </a:p>
              <a:p>
                <a:pPr marL="0" lvl="0" indent="0" algn="r" rtl="0">
                  <a:spcBef>
                    <a:spcPts val="0"/>
                  </a:spcBef>
                  <a:spcAft>
                    <a:spcPts val="0"/>
                  </a:spcAft>
                  <a:buNone/>
                </a:pPr>
                <a:r>
                  <a:rPr lang="en" sz="1000" b="1" dirty="0">
                    <a:latin typeface="Aptos Display" panose="020B0004020202020204" pitchFamily="34" charset="0"/>
                    <a:ea typeface="Alegreya"/>
                    <a:cs typeface="Aldhabi" panose="01000000000000000000" pitchFamily="2" charset="-78"/>
                    <a:sym typeface="Alegreya"/>
                  </a:rPr>
                  <a:t>(Goal)</a:t>
                </a:r>
                <a:endParaRPr sz="900" b="1" dirty="0">
                  <a:latin typeface="Aptos Display" panose="020B0004020202020204" pitchFamily="34" charset="0"/>
                  <a:ea typeface="Alegreya"/>
                  <a:cs typeface="Aldhabi" panose="01000000000000000000" pitchFamily="2" charset="-78"/>
                  <a:sym typeface="Alegreya"/>
                </a:endParaRPr>
              </a:p>
            </p:txBody>
          </p:sp>
        </p:grpSp>
      </p:grpSp>
      <p:sp>
        <p:nvSpPr>
          <p:cNvPr id="36" name="TextBox 35">
            <a:extLst>
              <a:ext uri="{FF2B5EF4-FFF2-40B4-BE49-F238E27FC236}">
                <a16:creationId xmlns:a16="http://schemas.microsoft.com/office/drawing/2014/main" id="{F18B3290-7E32-352D-DA25-AA332753628F}"/>
              </a:ext>
            </a:extLst>
          </p:cNvPr>
          <p:cNvSpPr txBox="1"/>
          <p:nvPr/>
        </p:nvSpPr>
        <p:spPr>
          <a:xfrm>
            <a:off x="6894576" y="1018204"/>
            <a:ext cx="1914043" cy="1754326"/>
          </a:xfrm>
          <a:prstGeom prst="rect">
            <a:avLst/>
          </a:prstGeom>
          <a:noFill/>
        </p:spPr>
        <p:txBody>
          <a:bodyPr wrap="square">
            <a:spAutoFit/>
          </a:bodyPr>
          <a:lstStyle/>
          <a:p>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measurements of the weak mixing angle, including the projected measurement for MOLLER.</a:t>
            </a:r>
          </a:p>
          <a:p>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Plot Credit: PDG Book 2024, modified by Eric King.</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D6FAEEBD-B0DB-6F8D-A766-19DDF2B71290}"/>
              </a:ext>
            </a:extLst>
          </p:cNvPr>
          <p:cNvSpPr txBox="1"/>
          <p:nvPr/>
        </p:nvSpPr>
        <p:spPr>
          <a:xfrm>
            <a:off x="2286000" y="2419191"/>
            <a:ext cx="4572000" cy="307777"/>
          </a:xfrm>
          <a:prstGeom prst="rect">
            <a:avLst/>
          </a:prstGeom>
          <a:noFill/>
        </p:spPr>
        <p:txBody>
          <a:bodyPr wrap="square">
            <a:spAutoFit/>
          </a:bodyPr>
          <a:lstStyle/>
          <a:p>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8C9FAD5-ABD5-00C7-AD1D-9BA169809331}"/>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54F512FC-3157-103D-5620-C11112726E20}"/>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Hall A Møller Pol Scaler DAQ Diagram (Simplified)</a:t>
            </a:r>
            <a:endParaRPr sz="2400" dirty="0"/>
          </a:p>
        </p:txBody>
      </p:sp>
      <p:sp>
        <p:nvSpPr>
          <p:cNvPr id="110" name="Google Shape;110;p15">
            <a:extLst>
              <a:ext uri="{FF2B5EF4-FFF2-40B4-BE49-F238E27FC236}">
                <a16:creationId xmlns:a16="http://schemas.microsoft.com/office/drawing/2014/main" id="{D537B4D0-7281-E27E-C0DE-B28F5F2FE2A0}"/>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6" name="Picture 5" descr="A diagram of a computer network&#10;&#10;AI-generated content may be incorrect.">
            <a:extLst>
              <a:ext uri="{FF2B5EF4-FFF2-40B4-BE49-F238E27FC236}">
                <a16:creationId xmlns:a16="http://schemas.microsoft.com/office/drawing/2014/main" id="{C5563966-2E4D-1C60-34D8-D7F6BF69AE66}"/>
              </a:ext>
            </a:extLst>
          </p:cNvPr>
          <p:cNvPicPr>
            <a:picLocks noChangeAspect="1"/>
          </p:cNvPicPr>
          <p:nvPr/>
        </p:nvPicPr>
        <p:blipFill>
          <a:blip r:embed="rId3"/>
          <a:stretch>
            <a:fillRect/>
          </a:stretch>
        </p:blipFill>
        <p:spPr>
          <a:xfrm>
            <a:off x="643950" y="761278"/>
            <a:ext cx="7772400" cy="4354058"/>
          </a:xfrm>
          <a:prstGeom prst="rect">
            <a:avLst/>
          </a:prstGeom>
        </p:spPr>
      </p:pic>
    </p:spTree>
    <p:extLst>
      <p:ext uri="{BB962C8B-B14F-4D97-AF65-F5344CB8AC3E}">
        <p14:creationId xmlns:p14="http://schemas.microsoft.com/office/powerpoint/2010/main" val="106058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9AF5A1E3-65B9-2A80-51B0-AA45BD010B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 name="Google Shape;108;p15">
                <a:extLst>
                  <a:ext uri="{FF2B5EF4-FFF2-40B4-BE49-F238E27FC236}">
                    <a16:creationId xmlns:a16="http://schemas.microsoft.com/office/drawing/2014/main" id="{BB538772-F07B-F481-C67F-FFA33E13F192}"/>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Dead Time Constant </a:t>
                </a:r>
                <a14:m>
                  <m:oMath xmlns:m="http://schemas.openxmlformats.org/officeDocument/2006/math">
                    <m:sSub>
                      <m:sSubPr>
                        <m:ctrlP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𝑑𝑆</m:t>
                        </m:r>
                      </m:sub>
                    </m:sSub>
                  </m:oMath>
                </a14:m>
                <a:r>
                  <a:rPr lang="en-US" sz="2400" dirty="0"/>
                  <a:t>: Physical Interpretation</a:t>
                </a:r>
                <a:endParaRPr sz="2400" dirty="0"/>
              </a:p>
            </p:txBody>
          </p:sp>
        </mc:Choice>
        <mc:Fallback xmlns="">
          <p:sp>
            <p:nvSpPr>
              <p:cNvPr id="108" name="Google Shape;108;p15">
                <a:extLst>
                  <a:ext uri="{FF2B5EF4-FFF2-40B4-BE49-F238E27FC236}">
                    <a16:creationId xmlns:a16="http://schemas.microsoft.com/office/drawing/2014/main" id="{BB538772-F07B-F481-C67F-FFA33E13F192}"/>
                  </a:ext>
                </a:extLst>
              </p:cNvPr>
              <p:cNvSpPr txBox="1">
                <a:spLocks noGrp="1" noRot="1" noChangeAspect="1" noMove="1" noResize="1" noEditPoints="1" noAdjustHandles="1" noChangeArrowheads="1" noChangeShapeType="1" noTextEdit="1"/>
              </p:cNvSpPr>
              <p:nvPr>
                <p:ph type="title"/>
              </p:nvPr>
            </p:nvSpPr>
            <p:spPr>
              <a:xfrm>
                <a:off x="727650" y="84150"/>
                <a:ext cx="7688700" cy="535200"/>
              </a:xfrm>
              <a:prstGeom prst="rect">
                <a:avLst/>
              </a:prstGeom>
              <a:blipFill>
                <a:blip r:embed="rId3"/>
                <a:stretch>
                  <a:fillRect l="-1320" b="-20930"/>
                </a:stretch>
              </a:blipFill>
            </p:spPr>
            <p:txBody>
              <a:bodyPr/>
              <a:lstStyle/>
              <a:p>
                <a:r>
                  <a:rPr lang="en-US">
                    <a:noFill/>
                  </a:rPr>
                  <a:t> </a:t>
                </a:r>
              </a:p>
            </p:txBody>
          </p:sp>
        </mc:Fallback>
      </mc:AlternateContent>
      <p:sp>
        <p:nvSpPr>
          <p:cNvPr id="109" name="Google Shape;109;p15">
            <a:extLst>
              <a:ext uri="{FF2B5EF4-FFF2-40B4-BE49-F238E27FC236}">
                <a16:creationId xmlns:a16="http://schemas.microsoft.com/office/drawing/2014/main" id="{D807E7DB-2053-FAA9-8A94-AA06D9CDC4E5}"/>
              </a:ext>
            </a:extLst>
          </p:cNvPr>
          <p:cNvSpPr txBox="1">
            <a:spLocks noGrp="1"/>
          </p:cNvSpPr>
          <p:nvPr>
            <p:ph type="body" idx="1"/>
          </p:nvPr>
        </p:nvSpPr>
        <p:spPr>
          <a:xfrm>
            <a:off x="6232518" y="1034120"/>
            <a:ext cx="2677300" cy="2662237"/>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Consider the case of a single Right pulse (yellow) preceding a Coincidence pair (yellow &amp; blue) by some time.</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2 Right pulses, 1 Left pulse, and 1 Coincidence are counted. </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Good!</a:t>
            </a:r>
          </a:p>
        </p:txBody>
      </p:sp>
      <p:sp>
        <p:nvSpPr>
          <p:cNvPr id="110" name="Google Shape;110;p15">
            <a:extLst>
              <a:ext uri="{FF2B5EF4-FFF2-40B4-BE49-F238E27FC236}">
                <a16:creationId xmlns:a16="http://schemas.microsoft.com/office/drawing/2014/main" id="{A44ABC13-743F-9C2B-C169-2AEAF7554051}"/>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33" name="Picture 32" descr="A close up of a screen&#10;&#10;AI-generated content may be incorrect.">
            <a:extLst>
              <a:ext uri="{FF2B5EF4-FFF2-40B4-BE49-F238E27FC236}">
                <a16:creationId xmlns:a16="http://schemas.microsoft.com/office/drawing/2014/main" id="{F0ED77A7-4B02-DCCE-7640-51EBB6C42F6B}"/>
              </a:ext>
            </a:extLst>
          </p:cNvPr>
          <p:cNvPicPr>
            <a:picLocks noChangeAspect="1"/>
          </p:cNvPicPr>
          <p:nvPr/>
        </p:nvPicPr>
        <p:blipFill>
          <a:blip r:embed="rId4"/>
          <a:srcRect l="7366" t="19401" r="20030" b="15256"/>
          <a:stretch>
            <a:fillRect/>
          </a:stretch>
        </p:blipFill>
        <p:spPr>
          <a:xfrm>
            <a:off x="727650" y="1034120"/>
            <a:ext cx="5504868" cy="3715731"/>
          </a:xfrm>
          <a:prstGeom prst="rect">
            <a:avLst/>
          </a:prstGeom>
        </p:spPr>
      </p:pic>
    </p:spTree>
    <p:extLst>
      <p:ext uri="{BB962C8B-B14F-4D97-AF65-F5344CB8AC3E}">
        <p14:creationId xmlns:p14="http://schemas.microsoft.com/office/powerpoint/2010/main" val="273774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B8CBC26-914A-EDE7-E6F7-280E84E8326B}"/>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B1B6FCFF-22B9-0295-D078-42B29B9A8931}"/>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Outline</a:t>
            </a:r>
            <a:endParaRPr sz="2400" dirty="0"/>
          </a:p>
        </p:txBody>
      </p:sp>
      <p:sp>
        <p:nvSpPr>
          <p:cNvPr id="109" name="Google Shape;109;p15">
            <a:extLst>
              <a:ext uri="{FF2B5EF4-FFF2-40B4-BE49-F238E27FC236}">
                <a16:creationId xmlns:a16="http://schemas.microsoft.com/office/drawing/2014/main" id="{F4A9B780-0561-53B4-3FBC-D569CBF1B3F3}"/>
              </a:ext>
            </a:extLst>
          </p:cNvPr>
          <p:cNvSpPr txBox="1">
            <a:spLocks noGrp="1"/>
          </p:cNvSpPr>
          <p:nvPr>
            <p:ph type="body" idx="1"/>
          </p:nvPr>
        </p:nvSpPr>
        <p:spPr>
          <a:xfrm>
            <a:off x="480366" y="1020984"/>
            <a:ext cx="4000194" cy="3582489"/>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Background: </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What is MOLLER? </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What is Møller polarimetry?</a:t>
            </a:r>
          </a:p>
          <a:p>
            <a:pPr>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Møller Polarimetry in Hall A: </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What are the systematics? </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What does the data acquisition look like? </a:t>
            </a:r>
          </a:p>
          <a:p>
            <a:pPr>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Model:</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How did previous experiments correct for dead time? </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How will that change for MOLLER?</a:t>
            </a:r>
          </a:p>
        </p:txBody>
      </p:sp>
      <p:sp>
        <p:nvSpPr>
          <p:cNvPr id="110" name="Google Shape;110;p15">
            <a:extLst>
              <a:ext uri="{FF2B5EF4-FFF2-40B4-BE49-F238E27FC236}">
                <a16:creationId xmlns:a16="http://schemas.microsoft.com/office/drawing/2014/main" id="{B0B73AEF-A345-DDA9-0157-3B49A33A9DE1}"/>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2" name="Google Shape;109;p15">
            <a:extLst>
              <a:ext uri="{FF2B5EF4-FFF2-40B4-BE49-F238E27FC236}">
                <a16:creationId xmlns:a16="http://schemas.microsoft.com/office/drawing/2014/main" id="{D7F54F16-F1AF-999F-E42F-D40C9B2EB10D}"/>
              </a:ext>
            </a:extLst>
          </p:cNvPr>
          <p:cNvSpPr txBox="1">
            <a:spLocks/>
          </p:cNvSpPr>
          <p:nvPr/>
        </p:nvSpPr>
        <p:spPr>
          <a:xfrm>
            <a:off x="4480560" y="1020983"/>
            <a:ext cx="4000194" cy="230829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buClr>
                <a:schemeClr val="bg2"/>
              </a:buClr>
              <a:buSzPct val="140000"/>
              <a:buFont typeface="Lato"/>
              <a:buNone/>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Accidental Model:</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How did previous experiments correct for accidental coincidences?</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How will that change for MOLLER?</a:t>
            </a:r>
          </a:p>
          <a:p>
            <a:pPr>
              <a:buClr>
                <a:schemeClr val="bg2"/>
              </a:buClr>
              <a:buSzPct val="140000"/>
              <a:buFont typeface="Arial" panose="020B0604020202020204" pitchFamily="34" charset="0"/>
              <a:buChar char="•"/>
            </a:pPr>
            <a:endParaRPr lang="en-US" sz="8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Font typeface="Lato"/>
              <a:buNone/>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Model Testing:</a:t>
            </a:r>
          </a:p>
          <a:p>
            <a:pPr>
              <a:buClr>
                <a:schemeClr val="bg2"/>
              </a:buClr>
              <a:buSzPct val="140000"/>
              <a:buFont typeface="Arial" panose="020B0604020202020204" pitchFamily="34" charset="0"/>
              <a:buChar char="•"/>
            </a:pPr>
            <a:r>
              <a:rPr lang="en-US" sz="1600" kern="1200" dirty="0">
                <a:solidFill>
                  <a:schemeClr val="bg2"/>
                </a:solidFill>
                <a:latin typeface="Lato" panose="020F0502020204030203" pitchFamily="34" charset="0"/>
                <a:ea typeface="Lato" panose="020F0502020204030203" pitchFamily="34" charset="0"/>
                <a:cs typeface="Lato" panose="020F0502020204030203" pitchFamily="34" charset="0"/>
              </a:rPr>
              <a:t>How well do our updated models correct a known asymmetry?</a:t>
            </a:r>
          </a:p>
        </p:txBody>
      </p:sp>
    </p:spTree>
    <p:extLst>
      <p:ext uri="{BB962C8B-B14F-4D97-AF65-F5344CB8AC3E}">
        <p14:creationId xmlns:p14="http://schemas.microsoft.com/office/powerpoint/2010/main" val="14091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6E2B2FF1-E289-A7E6-4C7F-AE78ED9CE80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 name="Google Shape;108;p15">
                <a:extLst>
                  <a:ext uri="{FF2B5EF4-FFF2-40B4-BE49-F238E27FC236}">
                    <a16:creationId xmlns:a16="http://schemas.microsoft.com/office/drawing/2014/main" id="{CFA76262-6CE9-2EFB-1714-D39C9A2ED8EA}"/>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Dead Time Constant </a:t>
                </a:r>
                <a14:m>
                  <m:oMath xmlns:m="http://schemas.openxmlformats.org/officeDocument/2006/math">
                    <m:sSub>
                      <m:sSubPr>
                        <m:ctrlP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𝑑𝑆</m:t>
                        </m:r>
                      </m:sub>
                    </m:sSub>
                  </m:oMath>
                </a14:m>
                <a:r>
                  <a:rPr lang="en-US" sz="2400" dirty="0"/>
                  <a:t>: Physical Interpretation</a:t>
                </a:r>
                <a:endParaRPr sz="2400" dirty="0"/>
              </a:p>
            </p:txBody>
          </p:sp>
        </mc:Choice>
        <mc:Fallback xmlns="">
          <p:sp>
            <p:nvSpPr>
              <p:cNvPr id="108" name="Google Shape;108;p15">
                <a:extLst>
                  <a:ext uri="{FF2B5EF4-FFF2-40B4-BE49-F238E27FC236}">
                    <a16:creationId xmlns:a16="http://schemas.microsoft.com/office/drawing/2014/main" id="{CFA76262-6CE9-2EFB-1714-D39C9A2ED8EA}"/>
                  </a:ext>
                </a:extLst>
              </p:cNvPr>
              <p:cNvSpPr txBox="1">
                <a:spLocks noGrp="1" noRot="1" noChangeAspect="1" noMove="1" noResize="1" noEditPoints="1" noAdjustHandles="1" noChangeArrowheads="1" noChangeShapeType="1" noTextEdit="1"/>
              </p:cNvSpPr>
              <p:nvPr>
                <p:ph type="title"/>
              </p:nvPr>
            </p:nvSpPr>
            <p:spPr>
              <a:xfrm>
                <a:off x="727650" y="84150"/>
                <a:ext cx="7688700" cy="535200"/>
              </a:xfrm>
              <a:prstGeom prst="rect">
                <a:avLst/>
              </a:prstGeom>
              <a:blipFill>
                <a:blip r:embed="rId3"/>
                <a:stretch>
                  <a:fillRect l="-1320" b="-20930"/>
                </a:stretch>
              </a:blipFill>
            </p:spPr>
            <p:txBody>
              <a:bodyPr/>
              <a:lstStyle/>
              <a:p>
                <a:r>
                  <a:rPr lang="en-US">
                    <a:noFill/>
                  </a:rPr>
                  <a:t> </a:t>
                </a:r>
              </a:p>
            </p:txBody>
          </p:sp>
        </mc:Fallback>
      </mc:AlternateContent>
      <p:sp>
        <p:nvSpPr>
          <p:cNvPr id="109" name="Google Shape;109;p15">
            <a:extLst>
              <a:ext uri="{FF2B5EF4-FFF2-40B4-BE49-F238E27FC236}">
                <a16:creationId xmlns:a16="http://schemas.microsoft.com/office/drawing/2014/main" id="{50AB224F-2DA4-AE2D-22EA-4ACB8B5FA4D8}"/>
              </a:ext>
            </a:extLst>
          </p:cNvPr>
          <p:cNvSpPr txBox="1">
            <a:spLocks noGrp="1"/>
          </p:cNvSpPr>
          <p:nvPr>
            <p:ph type="body" idx="1"/>
          </p:nvPr>
        </p:nvSpPr>
        <p:spPr>
          <a:xfrm>
            <a:off x="6133352" y="1058465"/>
            <a:ext cx="2677300" cy="2909997"/>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Decrease the separation between the Right single pulse and Coincidence pair.</a:t>
            </a:r>
          </a:p>
          <a:p>
            <a:pPr marL="146050" indent="0">
              <a:buClr>
                <a:schemeClr val="bg2"/>
              </a:buClr>
              <a:buSzPct val="140000"/>
              <a:buNone/>
            </a:pPr>
            <a:endPar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1 Right pulse</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1 Left pulse, and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0 Coincidences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are counted. </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Not good!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Second Right pulse is missed entirely, meaning we lose our Coincidence!</a:t>
            </a:r>
          </a:p>
        </p:txBody>
      </p:sp>
      <p:sp>
        <p:nvSpPr>
          <p:cNvPr id="110" name="Google Shape;110;p15">
            <a:extLst>
              <a:ext uri="{FF2B5EF4-FFF2-40B4-BE49-F238E27FC236}">
                <a16:creationId xmlns:a16="http://schemas.microsoft.com/office/drawing/2014/main" id="{B60E2B49-ED45-76C9-0273-0384AD71A691}"/>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3" name="Picture 2" descr="A screen with a blue and green graph&#10;&#10;AI-generated content may be incorrect.">
            <a:extLst>
              <a:ext uri="{FF2B5EF4-FFF2-40B4-BE49-F238E27FC236}">
                <a16:creationId xmlns:a16="http://schemas.microsoft.com/office/drawing/2014/main" id="{0ADAE39C-E5BD-FFE9-1C6A-92C5E9EF8C59}"/>
              </a:ext>
            </a:extLst>
          </p:cNvPr>
          <p:cNvPicPr>
            <a:picLocks noChangeAspect="1"/>
          </p:cNvPicPr>
          <p:nvPr/>
        </p:nvPicPr>
        <p:blipFill>
          <a:blip r:embed="rId4"/>
          <a:srcRect l="3623" t="11220" r="8377" b="11794"/>
          <a:stretch>
            <a:fillRect/>
          </a:stretch>
        </p:blipFill>
        <p:spPr>
          <a:xfrm>
            <a:off x="727650" y="1058465"/>
            <a:ext cx="5367089" cy="3521488"/>
          </a:xfrm>
          <a:prstGeom prst="rect">
            <a:avLst/>
          </a:prstGeom>
        </p:spPr>
      </p:pic>
    </p:spTree>
    <p:extLst>
      <p:ext uri="{BB962C8B-B14F-4D97-AF65-F5344CB8AC3E}">
        <p14:creationId xmlns:p14="http://schemas.microsoft.com/office/powerpoint/2010/main" val="150948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F3028E4A-1BC7-5661-FB5F-06CEF51848C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 name="Google Shape;108;p15">
                <a:extLst>
                  <a:ext uri="{FF2B5EF4-FFF2-40B4-BE49-F238E27FC236}">
                    <a16:creationId xmlns:a16="http://schemas.microsoft.com/office/drawing/2014/main" id="{443BABED-348E-A3B7-F57E-3C4779D25617}"/>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Dead Time Constant</a:t>
                </a:r>
                <a:r>
                  <a:rPr lang="en-US" sz="2400" b="0" kern="1200" dirty="0">
                    <a:solidFill>
                      <a:schemeClr val="bg2"/>
                    </a:solidFill>
                    <a:ea typeface="Lato" panose="020F0502020204030203" pitchFamily="34" charset="0"/>
                    <a:cs typeface="Lato" panose="020F0502020204030203" pitchFamily="34" charset="0"/>
                  </a:rPr>
                  <a:t> </a:t>
                </a:r>
                <a14:m>
                  <m:oMath xmlns:m="http://schemas.openxmlformats.org/officeDocument/2006/math">
                    <m:sSub>
                      <m:sSubPr>
                        <m:ctrlP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𝜏</m:t>
                        </m:r>
                      </m:e>
                      <m:sub>
                        <m:r>
                          <a:rPr lang="en-US" sz="2400" b="0" i="1" kern="1200">
                            <a:solidFill>
                              <a:schemeClr val="bg2"/>
                            </a:solidFill>
                            <a:latin typeface="Cambria Math" panose="02040503050406030204" pitchFamily="18" charset="0"/>
                            <a:ea typeface="Lato" panose="020F0502020204030203" pitchFamily="34" charset="0"/>
                            <a:cs typeface="Lato" panose="020F0502020204030203" pitchFamily="34" charset="0"/>
                          </a:rPr>
                          <m:t>𝑑𝑆</m:t>
                        </m:r>
                      </m:sub>
                    </m:sSub>
                  </m:oMath>
                </a14:m>
                <a:r>
                  <a:rPr lang="en-US" sz="2400" dirty="0"/>
                  <a:t>: Physical Interpretation</a:t>
                </a:r>
                <a:endParaRPr sz="2400" dirty="0"/>
              </a:p>
            </p:txBody>
          </p:sp>
        </mc:Choice>
        <mc:Fallback xmlns="">
          <p:sp>
            <p:nvSpPr>
              <p:cNvPr id="108" name="Google Shape;108;p15">
                <a:extLst>
                  <a:ext uri="{FF2B5EF4-FFF2-40B4-BE49-F238E27FC236}">
                    <a16:creationId xmlns:a16="http://schemas.microsoft.com/office/drawing/2014/main" id="{443BABED-348E-A3B7-F57E-3C4779D25617}"/>
                  </a:ext>
                </a:extLst>
              </p:cNvPr>
              <p:cNvSpPr txBox="1">
                <a:spLocks noGrp="1" noRot="1" noChangeAspect="1" noMove="1" noResize="1" noEditPoints="1" noAdjustHandles="1" noChangeArrowheads="1" noChangeShapeType="1" noTextEdit="1"/>
              </p:cNvSpPr>
              <p:nvPr>
                <p:ph type="title"/>
              </p:nvPr>
            </p:nvSpPr>
            <p:spPr>
              <a:xfrm>
                <a:off x="727650" y="84150"/>
                <a:ext cx="7688700" cy="535200"/>
              </a:xfrm>
              <a:prstGeom prst="rect">
                <a:avLst/>
              </a:prstGeom>
              <a:blipFill>
                <a:blip r:embed="rId3"/>
                <a:stretch>
                  <a:fillRect l="-1320"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9DD78A1B-13E4-0059-EB78-1F0EEF99A4A5}"/>
                  </a:ext>
                </a:extLst>
              </p:cNvPr>
              <p:cNvSpPr txBox="1">
                <a:spLocks noGrp="1"/>
              </p:cNvSpPr>
              <p:nvPr>
                <p:ph type="body" idx="1"/>
              </p:nvPr>
            </p:nvSpPr>
            <p:spPr>
              <a:xfrm>
                <a:off x="6232518" y="1120983"/>
                <a:ext cx="2677300" cy="3653278"/>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1 Left pulse</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1 right pulse, and 1 coincidences are counted. </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Coincidence detection is restored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as resolution between the two Right pulses is lost entirely. DAQ sees 1 Right pulse overlapping Left.</a:t>
                </a:r>
              </a:p>
              <a:p>
                <a:pPr marL="146050" indent="0">
                  <a:buClr>
                    <a:schemeClr val="bg2"/>
                  </a:buClr>
                  <a:buSzPct val="140000"/>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The range of delay timings which result in lost Coincidences is the physical interpretation of </a:t>
                </a:r>
                <a14:m>
                  <m:oMath xmlns:m="http://schemas.openxmlformats.org/officeDocument/2006/math">
                    <m:sSub>
                      <m:sSubPr>
                        <m:ctrlPr>
                          <a:rPr lang="en-US" sz="1400" b="1"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a:rPr lang="en-US" sz="1400" b="1" i="1" kern="1200">
                            <a:solidFill>
                              <a:schemeClr val="bg2"/>
                            </a:solidFill>
                            <a:latin typeface="Cambria Math" panose="02040503050406030204" pitchFamily="18" charset="0"/>
                            <a:ea typeface="Lato" panose="020F0502020204030203" pitchFamily="34" charset="0"/>
                            <a:cs typeface="Lato" panose="020F0502020204030203" pitchFamily="34" charset="0"/>
                          </a:rPr>
                          <m:t>𝝉</m:t>
                        </m:r>
                      </m:e>
                      <m:sub>
                        <m:r>
                          <a:rPr lang="en-US" sz="1400" b="1" i="1" kern="1200">
                            <a:solidFill>
                              <a:schemeClr val="bg2"/>
                            </a:solidFill>
                            <a:latin typeface="Cambria Math" panose="02040503050406030204" pitchFamily="18" charset="0"/>
                            <a:ea typeface="Lato" panose="020F0502020204030203" pitchFamily="34" charset="0"/>
                            <a:cs typeface="Lato" panose="020F0502020204030203" pitchFamily="34" charset="0"/>
                          </a:rPr>
                          <m:t>𝒅𝑺</m:t>
                        </m:r>
                      </m:sub>
                    </m:sSub>
                  </m:oMath>
                </a14:m>
                <a:endPar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9" name="Google Shape;109;p15">
                <a:extLst>
                  <a:ext uri="{FF2B5EF4-FFF2-40B4-BE49-F238E27FC236}">
                    <a16:creationId xmlns:a16="http://schemas.microsoft.com/office/drawing/2014/main" id="{9DD78A1B-13E4-0059-EB78-1F0EEF99A4A5}"/>
                  </a:ext>
                </a:extLst>
              </p:cNvPr>
              <p:cNvSpPr txBox="1">
                <a:spLocks noGrp="1" noRot="1" noChangeAspect="1" noMove="1" noResize="1" noEditPoints="1" noAdjustHandles="1" noChangeArrowheads="1" noChangeShapeType="1" noTextEdit="1"/>
              </p:cNvSpPr>
              <p:nvPr>
                <p:ph type="body" idx="1"/>
              </p:nvPr>
            </p:nvSpPr>
            <p:spPr>
              <a:xfrm>
                <a:off x="6232518" y="1120983"/>
                <a:ext cx="2677300" cy="3653278"/>
              </a:xfrm>
              <a:prstGeom prst="rect">
                <a:avLst/>
              </a:prstGeom>
              <a:blipFill>
                <a:blip r:embed="rId4"/>
                <a:stretch>
                  <a:fillRect r="-1415"/>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41FB61A0-9A25-E0C4-F104-2CB97CD8908D}"/>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4" name="Picture 3" descr="A screen with a blue and green graph&#10;&#10;AI-generated content may be incorrect.">
            <a:extLst>
              <a:ext uri="{FF2B5EF4-FFF2-40B4-BE49-F238E27FC236}">
                <a16:creationId xmlns:a16="http://schemas.microsoft.com/office/drawing/2014/main" id="{CB134A34-747C-6B2B-7C7B-F5BB2DBFAEAC}"/>
              </a:ext>
            </a:extLst>
          </p:cNvPr>
          <p:cNvPicPr>
            <a:picLocks noChangeAspect="1"/>
          </p:cNvPicPr>
          <p:nvPr/>
        </p:nvPicPr>
        <p:blipFill>
          <a:blip r:embed="rId5"/>
          <a:srcRect l="6522" t="5784" r="7333" b="21404"/>
          <a:stretch>
            <a:fillRect/>
          </a:stretch>
        </p:blipFill>
        <p:spPr>
          <a:xfrm>
            <a:off x="859204" y="1120983"/>
            <a:ext cx="5373314" cy="3406233"/>
          </a:xfrm>
          <a:prstGeom prst="rect">
            <a:avLst/>
          </a:prstGeom>
        </p:spPr>
      </p:pic>
    </p:spTree>
    <p:extLst>
      <p:ext uri="{BB962C8B-B14F-4D97-AF65-F5344CB8AC3E}">
        <p14:creationId xmlns:p14="http://schemas.microsoft.com/office/powerpoint/2010/main" val="427950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BB8D699-EB18-4F40-46F2-D2FC28AA8E44}"/>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437EDD77-DD5A-32BA-C2D0-F063DC8EE06A}"/>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FADC DAQ Dead Time (Event Spacing)</a:t>
            </a:r>
            <a:endParaRPr sz="2400" dirty="0"/>
          </a:p>
        </p:txBody>
      </p:sp>
      <p:sp>
        <p:nvSpPr>
          <p:cNvPr id="110" name="Google Shape;110;p15">
            <a:extLst>
              <a:ext uri="{FF2B5EF4-FFF2-40B4-BE49-F238E27FC236}">
                <a16:creationId xmlns:a16="http://schemas.microsoft.com/office/drawing/2014/main" id="{72B8AE34-8961-94C6-484B-09FA55E2869B}"/>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1026" name="Picture 2">
            <a:extLst>
              <a:ext uri="{FF2B5EF4-FFF2-40B4-BE49-F238E27FC236}">
                <a16:creationId xmlns:a16="http://schemas.microsoft.com/office/drawing/2014/main" id="{4557EF47-1F8D-7E32-8400-72D0A52993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 r="5827"/>
          <a:stretch>
            <a:fillRect/>
          </a:stretch>
        </p:blipFill>
        <p:spPr bwMode="auto">
          <a:xfrm>
            <a:off x="2559142" y="956892"/>
            <a:ext cx="6251510" cy="37929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9808E3-1B88-53A0-C786-01D89EE67C9B}"/>
              </a:ext>
            </a:extLst>
          </p:cNvPr>
          <p:cNvSpPr txBox="1"/>
          <p:nvPr/>
        </p:nvSpPr>
        <p:spPr>
          <a:xfrm>
            <a:off x="333349" y="1099044"/>
            <a:ext cx="2225794" cy="3724096"/>
          </a:xfrm>
          <a:prstGeom prst="rect">
            <a:avLst/>
          </a:prstGeom>
          <a:noFill/>
        </p:spPr>
        <p:txBody>
          <a:bodyPr wrap="square">
            <a:spAutoFit/>
          </a:bodyPr>
          <a:lstStyle/>
          <a:p>
            <a:pPr rtl="0">
              <a:spcAft>
                <a:spcPts val="1200"/>
              </a:spcAft>
              <a:buNone/>
            </a:pPr>
            <a:r>
              <a:rPr lang="en-US" sz="1400" b="0" i="0" u="none" strike="noStrike" dirty="0">
                <a:solidFill>
                  <a:srgbClr val="000000"/>
                </a:solidFill>
                <a:effectLst/>
                <a:latin typeface="Lato" panose="020F0502020204030203" pitchFamily="34" charset="0"/>
              </a:rPr>
              <a:t>Run 373 DT Plot</a:t>
            </a:r>
            <a:endParaRPr lang="en-US" dirty="0">
              <a:effectLst/>
            </a:endParaRPr>
          </a:p>
          <a:p>
            <a:pPr rtl="0">
              <a:spcAft>
                <a:spcPts val="1200"/>
              </a:spcAft>
              <a:buNone/>
            </a:pPr>
            <a:r>
              <a:rPr lang="en-US" sz="1400" b="0" i="0" u="none" strike="noStrike" dirty="0">
                <a:solidFill>
                  <a:srgbClr val="000000"/>
                </a:solidFill>
                <a:effectLst/>
                <a:latin typeface="Lato" panose="020F0502020204030203" pitchFamily="34" charset="0"/>
              </a:rPr>
              <a:t>Block and buffer level 5, Left/Right/MPS trigger, no prescaling, waveform readout</a:t>
            </a:r>
          </a:p>
          <a:p>
            <a:pPr rtl="0">
              <a:spcAft>
                <a:spcPts val="1200"/>
              </a:spcAft>
              <a:buNone/>
            </a:pPr>
            <a:r>
              <a:rPr lang="en-US" sz="1400" b="0" i="0" u="none" strike="noStrike" dirty="0">
                <a:solidFill>
                  <a:srgbClr val="000000"/>
                </a:solidFill>
                <a:effectLst/>
                <a:latin typeface="Lato" panose="020F0502020204030203" pitchFamily="34" charset="0"/>
              </a:rPr>
              <a:t>CODA readout live time of ~</a:t>
            </a:r>
            <a:r>
              <a:rPr lang="en-US" dirty="0">
                <a:latin typeface="Lato" panose="020F0502020204030203" pitchFamily="34" charset="0"/>
              </a:rPr>
              <a:t>80</a:t>
            </a:r>
            <a:r>
              <a:rPr lang="en-US" sz="1400" b="0" i="0" u="none" strike="noStrike" dirty="0">
                <a:solidFill>
                  <a:srgbClr val="000000"/>
                </a:solidFill>
                <a:effectLst/>
                <a:latin typeface="Lato" panose="020F0502020204030203" pitchFamily="34" charset="0"/>
              </a:rPr>
              <a:t>%</a:t>
            </a:r>
            <a:endParaRPr lang="en-US" dirty="0">
              <a:effectLst/>
            </a:endParaRPr>
          </a:p>
          <a:p>
            <a:pPr rtl="0">
              <a:spcAft>
                <a:spcPts val="1200"/>
              </a:spcAft>
              <a:buNone/>
            </a:pPr>
            <a:r>
              <a:rPr lang="en-US" sz="1400" b="0" i="0" u="none" strike="noStrike" dirty="0">
                <a:solidFill>
                  <a:srgbClr val="000000"/>
                </a:solidFill>
                <a:effectLst/>
                <a:latin typeface="Lato" panose="020F0502020204030203" pitchFamily="34" charset="0"/>
              </a:rPr>
              <a:t>Overall coincidence dead time was 20.68%  ± 0.02%.</a:t>
            </a:r>
            <a:endParaRPr lang="en-US" dirty="0">
              <a:effectLst/>
            </a:endParaRPr>
          </a:p>
          <a:p>
            <a:pPr rtl="0">
              <a:spcAft>
                <a:spcPts val="1200"/>
              </a:spcAft>
              <a:buNone/>
            </a:pPr>
            <a:r>
              <a:rPr lang="en-US" sz="1400" b="0" i="0" u="none" strike="noStrike" dirty="0">
                <a:solidFill>
                  <a:srgbClr val="000000"/>
                </a:solidFill>
                <a:effectLst/>
                <a:latin typeface="Lato" panose="020F0502020204030203" pitchFamily="34" charset="0"/>
              </a:rPr>
              <a:t>Due to the readout dead time a simple exponential distribution is not seen. 10–30 µs deviation.</a:t>
            </a:r>
            <a:endParaRPr lang="en-US" dirty="0">
              <a:effectLst/>
            </a:endParaRPr>
          </a:p>
        </p:txBody>
      </p:sp>
    </p:spTree>
    <p:extLst>
      <p:ext uri="{BB962C8B-B14F-4D97-AF65-F5344CB8AC3E}">
        <p14:creationId xmlns:p14="http://schemas.microsoft.com/office/powerpoint/2010/main" val="378545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FADC DAQ False Asymmetry on Emulator Data</a:t>
            </a:r>
            <a:endParaRPr dirty="0"/>
          </a:p>
        </p:txBody>
      </p:sp>
      <p:sp>
        <p:nvSpPr>
          <p:cNvPr id="87" name="Google Shape;87;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88" name="Google Shape;88;p13"/>
          <p:cNvSpPr txBox="1">
            <a:spLocks noGrp="1"/>
          </p:cNvSpPr>
          <p:nvPr>
            <p:ph type="body" idx="1"/>
          </p:nvPr>
        </p:nvSpPr>
        <p:spPr>
          <a:xfrm>
            <a:off x="507102" y="3218165"/>
            <a:ext cx="7807558" cy="170813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0000"/>
                </a:solidFill>
              </a:rPr>
              <a:t>Ran at settings where issue is known to occur: Block/Buffer level of 5, MPS or Left or Right trigger, waveform readout, Left, Right, Coincidence rates of 50 kHz. </a:t>
            </a:r>
            <a:endParaRPr sz="1200" dirty="0">
              <a:solidFill>
                <a:srgbClr val="000000"/>
              </a:solidFill>
            </a:endParaRPr>
          </a:p>
          <a:p>
            <a:pPr marL="0" lvl="0" indent="0" algn="l" rtl="0">
              <a:spcBef>
                <a:spcPts val="1200"/>
              </a:spcBef>
              <a:spcAft>
                <a:spcPts val="0"/>
              </a:spcAft>
              <a:buNone/>
            </a:pPr>
            <a:r>
              <a:rPr lang="en" sz="1200" dirty="0">
                <a:solidFill>
                  <a:srgbClr val="000000"/>
                </a:solidFill>
              </a:rPr>
              <a:t>CODA readout live time was ~80% overall. Not surprising at these block and buffer levels.</a:t>
            </a:r>
            <a:endParaRPr sz="1200" dirty="0">
              <a:solidFill>
                <a:srgbClr val="000000"/>
              </a:solidFill>
            </a:endParaRPr>
          </a:p>
          <a:p>
            <a:pPr marL="0" lvl="0" indent="0" algn="l" rtl="0">
              <a:spcBef>
                <a:spcPts val="1200"/>
              </a:spcBef>
              <a:spcAft>
                <a:spcPts val="1200"/>
              </a:spcAft>
              <a:buNone/>
            </a:pPr>
            <a:r>
              <a:rPr lang="en" sz="1200" dirty="0">
                <a:solidFill>
                  <a:srgbClr val="000000"/>
                </a:solidFill>
              </a:rPr>
              <a:t>The unexpected issue is clear in the asymmetry plots. The difference between the pol=1 asymmetry and pol=-1 asymmetry is </a:t>
            </a:r>
            <a:r>
              <a:rPr lang="en" sz="1200" b="1" dirty="0">
                <a:solidFill>
                  <a:srgbClr val="000000"/>
                </a:solidFill>
              </a:rPr>
              <a:t>7.72σ</a:t>
            </a:r>
            <a:r>
              <a:rPr lang="en" sz="1200" dirty="0">
                <a:solidFill>
                  <a:srgbClr val="000000"/>
                </a:solidFill>
              </a:rPr>
              <a:t>.</a:t>
            </a:r>
            <a:endParaRPr sz="1200" dirty="0">
              <a:solidFill>
                <a:srgbClr val="000000"/>
              </a:solidFill>
            </a:endParaRPr>
          </a:p>
        </p:txBody>
      </p:sp>
      <p:pic>
        <p:nvPicPr>
          <p:cNvPr id="89" name="Google Shape;89;p13" title="397AsymComp.png"/>
          <p:cNvPicPr preferRelativeResize="0"/>
          <p:nvPr/>
        </p:nvPicPr>
        <p:blipFill>
          <a:blip r:embed="rId3">
            <a:alphaModFix/>
          </a:blip>
          <a:stretch>
            <a:fillRect/>
          </a:stretch>
        </p:blipFill>
        <p:spPr>
          <a:xfrm>
            <a:off x="387150" y="698150"/>
            <a:ext cx="8029200" cy="2520015"/>
          </a:xfrm>
          <a:prstGeom prst="rect">
            <a:avLst/>
          </a:prstGeom>
          <a:noFill/>
          <a:ln>
            <a:noFill/>
          </a:ln>
        </p:spPr>
      </p:pic>
    </p:spTree>
    <p:extLst>
      <p:ext uri="{BB962C8B-B14F-4D97-AF65-F5344CB8AC3E}">
        <p14:creationId xmlns:p14="http://schemas.microsoft.com/office/powerpoint/2010/main" val="203378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FAAE12E-DF8C-E591-F2F8-6B7BF8893423}"/>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3CE2B6F8-C3CD-0F96-3F1F-2B8299B9C493}"/>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Background: The MOLLER Experiment</a:t>
            </a:r>
            <a:endParaRPr sz="2400" dirty="0"/>
          </a:p>
        </p:txBody>
      </p:sp>
      <mc:AlternateContent xmlns:mc="http://schemas.openxmlformats.org/markup-compatibility/2006">
        <mc:Choice xmlns:a14="http://schemas.microsoft.com/office/drawing/2010/main" Requires="a14">
          <p:sp>
            <p:nvSpPr>
              <p:cNvPr id="109" name="Google Shape;109;p15">
                <a:extLst>
                  <a:ext uri="{FF2B5EF4-FFF2-40B4-BE49-F238E27FC236}">
                    <a16:creationId xmlns:a16="http://schemas.microsoft.com/office/drawing/2014/main" id="{3EAEF9EA-FE76-818F-6107-88FE8618762D}"/>
                  </a:ext>
                </a:extLst>
              </p:cNvPr>
              <p:cNvSpPr txBox="1">
                <a:spLocks noGrp="1"/>
              </p:cNvSpPr>
              <p:nvPr>
                <p:ph type="body" idx="1"/>
              </p:nvPr>
            </p:nvSpPr>
            <p:spPr>
              <a:xfrm>
                <a:off x="727650" y="885694"/>
                <a:ext cx="7688700" cy="2157099"/>
              </a:xfrm>
              <a:prstGeom prst="rect">
                <a:avLst/>
              </a:prstGeom>
            </p:spPr>
            <p:txBody>
              <a:bodyPr spcFirstLastPara="1" wrap="square" lIns="91425" tIns="91425" rIns="91425" bIns="91425" anchor="t" anchorCtr="0">
                <a:spAutoFit/>
              </a:bodyPr>
              <a:lstStyle/>
              <a:p>
                <a:pPr marL="228600" indent="-228600">
                  <a:lnSpc>
                    <a:spcPct val="90000"/>
                  </a:lnSpc>
                  <a:spcBef>
                    <a:spcPts val="1000"/>
                  </a:spcBef>
                  <a:buClrTx/>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In polarized beam Møller scattering there is a longitudinal parity-violating rate asymmetry: </a:t>
                </a:r>
              </a:p>
              <a:p>
                <a:pPr marL="0" indent="0" algn="ctr">
                  <a:lnSpc>
                    <a:spcPct val="90000"/>
                  </a:lnSpc>
                  <a:spcBef>
                    <a:spcPts val="1000"/>
                  </a:spcBef>
                  <a:buClrTx/>
                  <a:buSzPct val="140000"/>
                  <a:buNone/>
                </a:pPr>
                <a14:m>
                  <m:oMath xmlns:m="http://schemas.openxmlformats.org/officeDocument/2006/math">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𝐴</m:t>
                        </m:r>
                      </m:e>
                      <m:sub>
                        <m:r>
                          <a:rPr lang="en-US" sz="1400" i="1">
                            <a:solidFill>
                              <a:schemeClr val="bg2"/>
                            </a:solidFill>
                            <a:latin typeface="Cambria Math" panose="02040503050406030204" pitchFamily="18" charset="0"/>
                          </a:rPr>
                          <m:t>𝑃𝑉</m:t>
                        </m:r>
                      </m:sub>
                    </m:sSub>
                    <m:r>
                      <a:rPr lang="en-US" sz="1400" i="1">
                        <a:solidFill>
                          <a:schemeClr val="bg2"/>
                        </a:solidFill>
                        <a:latin typeface="Cambria Math" panose="02040503050406030204" pitchFamily="18" charset="0"/>
                      </a:rPr>
                      <m:t>=</m:t>
                    </m:r>
                    <m:f>
                      <m:fPr>
                        <m:ctrlPr>
                          <a:rPr lang="en-US" sz="1400" i="1">
                            <a:solidFill>
                              <a:schemeClr val="bg2"/>
                            </a:solidFill>
                            <a:latin typeface="Cambria Math" panose="02040503050406030204" pitchFamily="18" charset="0"/>
                          </a:rPr>
                        </m:ctrlPr>
                      </m:fPr>
                      <m:num>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𝑅</m:t>
                            </m:r>
                          </m:sub>
                        </m:sSub>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𝐿</m:t>
                            </m:r>
                          </m:sub>
                        </m:sSub>
                      </m:num>
                      <m:den>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𝑅</m:t>
                            </m:r>
                          </m:sub>
                        </m:sSub>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𝜎</m:t>
                            </m:r>
                          </m:e>
                          <m:sub>
                            <m:r>
                              <a:rPr lang="en-US" sz="1400" i="1">
                                <a:solidFill>
                                  <a:schemeClr val="bg2"/>
                                </a:solidFill>
                                <a:latin typeface="Cambria Math" panose="02040503050406030204" pitchFamily="18" charset="0"/>
                              </a:rPr>
                              <m:t>𝐿</m:t>
                            </m:r>
                          </m:sub>
                        </m:sSub>
                      </m:den>
                    </m:f>
                    <m:r>
                      <a:rPr lang="en-US" sz="1400" i="1">
                        <a:solidFill>
                          <a:schemeClr val="bg2"/>
                        </a:solidFill>
                        <a:latin typeface="Cambria Math" panose="02040503050406030204" pitchFamily="18" charset="0"/>
                      </a:rPr>
                      <m:t>=</m:t>
                    </m:r>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𝑚</m:t>
                        </m:r>
                      </m:e>
                      <m:sub>
                        <m:r>
                          <a:rPr lang="en-US" sz="1400" i="1">
                            <a:solidFill>
                              <a:schemeClr val="bg2"/>
                            </a:solidFill>
                            <a:latin typeface="Cambria Math" panose="02040503050406030204" pitchFamily="18" charset="0"/>
                          </a:rPr>
                          <m:t>𝑒</m:t>
                        </m:r>
                      </m:sub>
                    </m:sSub>
                    <m:r>
                      <a:rPr lang="en-US" sz="1400" i="1">
                        <a:solidFill>
                          <a:schemeClr val="bg2"/>
                        </a:solidFill>
                        <a:latin typeface="Cambria Math" panose="02040503050406030204" pitchFamily="18" charset="0"/>
                      </a:rPr>
                      <m:t>𝐸</m:t>
                    </m:r>
                    <m:f>
                      <m:fPr>
                        <m:ctrlPr>
                          <a:rPr lang="en-US" sz="1400" i="1">
                            <a:solidFill>
                              <a:schemeClr val="bg2"/>
                            </a:solidFill>
                            <a:latin typeface="Cambria Math" panose="02040503050406030204" pitchFamily="18" charset="0"/>
                          </a:rPr>
                        </m:ctrlPr>
                      </m:fPr>
                      <m:num>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𝐺</m:t>
                            </m:r>
                          </m:e>
                          <m:sub>
                            <m:r>
                              <a:rPr lang="en-US" sz="1400" i="1">
                                <a:solidFill>
                                  <a:schemeClr val="bg2"/>
                                </a:solidFill>
                                <a:latin typeface="Cambria Math" panose="02040503050406030204" pitchFamily="18" charset="0"/>
                              </a:rPr>
                              <m:t>𝐹</m:t>
                            </m:r>
                          </m:sub>
                        </m:sSub>
                      </m:num>
                      <m:den>
                        <m:rad>
                          <m:radPr>
                            <m:degHide m:val="on"/>
                            <m:ctrlPr>
                              <a:rPr lang="en-US" sz="1400" i="1">
                                <a:solidFill>
                                  <a:schemeClr val="bg2"/>
                                </a:solidFill>
                                <a:latin typeface="Cambria Math" panose="02040503050406030204" pitchFamily="18" charset="0"/>
                              </a:rPr>
                            </m:ctrlPr>
                          </m:radPr>
                          <m:deg/>
                          <m:e>
                            <m:r>
                              <a:rPr lang="en-US" sz="1400" i="1">
                                <a:solidFill>
                                  <a:schemeClr val="bg2"/>
                                </a:solidFill>
                                <a:latin typeface="Cambria Math" panose="02040503050406030204" pitchFamily="18" charset="0"/>
                              </a:rPr>
                              <m:t>2</m:t>
                            </m:r>
                          </m:e>
                        </m:rad>
                        <m:r>
                          <a:rPr lang="en-US" sz="1400" i="1">
                            <a:solidFill>
                              <a:schemeClr val="bg2"/>
                            </a:solidFill>
                            <a:latin typeface="Cambria Math" panose="02040503050406030204" pitchFamily="18" charset="0"/>
                          </a:rPr>
                          <m:t>𝜋𝛼</m:t>
                        </m:r>
                      </m:den>
                    </m:f>
                    <m:f>
                      <m:fPr>
                        <m:ctrlPr>
                          <a:rPr lang="en-US" sz="1400" i="1">
                            <a:solidFill>
                              <a:schemeClr val="bg2"/>
                            </a:solidFill>
                            <a:latin typeface="Cambria Math" panose="02040503050406030204" pitchFamily="18" charset="0"/>
                          </a:rPr>
                        </m:ctrlPr>
                      </m:fPr>
                      <m:num>
                        <m:r>
                          <a:rPr lang="en-US" sz="1400" i="1">
                            <a:solidFill>
                              <a:schemeClr val="bg2"/>
                            </a:solidFill>
                            <a:latin typeface="Cambria Math" panose="02040503050406030204" pitchFamily="18" charset="0"/>
                          </a:rPr>
                          <m:t>4</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sin</m:t>
                                </m:r>
                              </m:e>
                              <m:sup>
                                <m:r>
                                  <a:rPr lang="en-US" sz="1400" i="1">
                                    <a:solidFill>
                                      <a:schemeClr val="bg2"/>
                                    </a:solidFill>
                                    <a:latin typeface="Cambria Math" panose="02040503050406030204" pitchFamily="18" charset="0"/>
                                  </a:rPr>
                                  <m:t>2</m:t>
                                </m:r>
                              </m:sup>
                            </m:sSup>
                          </m:fName>
                          <m:e>
                            <m:r>
                              <m:rPr>
                                <m:sty m:val="p"/>
                              </m:rPr>
                              <a:rPr lang="en-US" sz="1400" i="1">
                                <a:solidFill>
                                  <a:schemeClr val="bg2"/>
                                </a:solidFill>
                                <a:latin typeface="Cambria Math" panose="02040503050406030204" pitchFamily="18" charset="0"/>
                              </a:rPr>
                              <m:t>θ</m:t>
                            </m:r>
                          </m:e>
                        </m:func>
                      </m:num>
                      <m:den>
                        <m:sSup>
                          <m:sSupPr>
                            <m:ctrlPr>
                              <a:rPr lang="en-US" sz="1400" i="1">
                                <a:solidFill>
                                  <a:schemeClr val="bg2"/>
                                </a:solidFill>
                                <a:latin typeface="Cambria Math" panose="02040503050406030204" pitchFamily="18" charset="0"/>
                              </a:rPr>
                            </m:ctrlPr>
                          </m:sSupPr>
                          <m:e>
                            <m:d>
                              <m:dPr>
                                <m:ctrlPr>
                                  <a:rPr lang="en-US" sz="1400" i="1">
                                    <a:solidFill>
                                      <a:schemeClr val="bg2"/>
                                    </a:solidFill>
                                    <a:latin typeface="Cambria Math" panose="02040503050406030204" pitchFamily="18" charset="0"/>
                                  </a:rPr>
                                </m:ctrlPr>
                              </m:dPr>
                              <m:e>
                                <m:r>
                                  <a:rPr lang="en-US" sz="1400" i="1">
                                    <a:solidFill>
                                      <a:schemeClr val="bg2"/>
                                    </a:solidFill>
                                    <a:latin typeface="Cambria Math" panose="02040503050406030204" pitchFamily="18" charset="0"/>
                                  </a:rPr>
                                  <m:t>3+</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cos</m:t>
                                        </m:r>
                                      </m:e>
                                      <m:sup>
                                        <m:r>
                                          <a:rPr lang="en-US" sz="1400" i="1">
                                            <a:solidFill>
                                              <a:schemeClr val="bg2"/>
                                            </a:solidFill>
                                            <a:latin typeface="Cambria Math" panose="02040503050406030204" pitchFamily="18" charset="0"/>
                                          </a:rPr>
                                          <m:t>2</m:t>
                                        </m:r>
                                      </m:sup>
                                    </m:sSup>
                                  </m:fName>
                                  <m:e>
                                    <m:r>
                                      <m:rPr>
                                        <m:sty m:val="p"/>
                                      </m:rPr>
                                      <a:rPr lang="en-US" sz="1400" i="1">
                                        <a:solidFill>
                                          <a:schemeClr val="bg2"/>
                                        </a:solidFill>
                                        <a:latin typeface="Cambria Math" panose="02040503050406030204" pitchFamily="18" charset="0"/>
                                      </a:rPr>
                                      <m:t>θ</m:t>
                                    </m:r>
                                  </m:e>
                                </m:func>
                              </m:e>
                            </m:d>
                          </m:e>
                          <m:sup>
                            <m:r>
                              <a:rPr lang="en-US" sz="1400" i="1">
                                <a:solidFill>
                                  <a:schemeClr val="bg2"/>
                                </a:solidFill>
                                <a:latin typeface="Cambria Math" panose="02040503050406030204" pitchFamily="18" charset="0"/>
                              </a:rPr>
                              <m:t>2</m:t>
                            </m:r>
                          </m:sup>
                        </m:sSup>
                      </m:den>
                    </m:f>
                    <m:sSubSup>
                      <m:sSubSupPr>
                        <m:ctrlPr>
                          <a:rPr lang="en-US" sz="1400" i="1">
                            <a:solidFill>
                              <a:schemeClr val="bg2"/>
                            </a:solidFill>
                            <a:latin typeface="Cambria Math" panose="02040503050406030204" pitchFamily="18" charset="0"/>
                          </a:rPr>
                        </m:ctrlPr>
                      </m:sSubSupPr>
                      <m:e>
                        <m:r>
                          <a:rPr lang="en-US" sz="1400" i="1">
                            <a:solidFill>
                              <a:schemeClr val="bg2"/>
                            </a:solidFill>
                            <a:latin typeface="Cambria Math" panose="02040503050406030204" pitchFamily="18" charset="0"/>
                          </a:rPr>
                          <m:t>𝑄</m:t>
                        </m:r>
                      </m:e>
                      <m:sub>
                        <m:r>
                          <a:rPr lang="en-US" sz="1400" i="1">
                            <a:solidFill>
                              <a:schemeClr val="bg2"/>
                            </a:solidFill>
                            <a:latin typeface="Cambria Math" panose="02040503050406030204" pitchFamily="18" charset="0"/>
                          </a:rPr>
                          <m:t>𝑊</m:t>
                        </m:r>
                      </m:sub>
                      <m:sup>
                        <m:r>
                          <a:rPr lang="en-US" sz="1400" i="1">
                            <a:solidFill>
                              <a:schemeClr val="bg2"/>
                            </a:solidFill>
                            <a:latin typeface="Cambria Math" panose="02040503050406030204" pitchFamily="18" charset="0"/>
                          </a:rPr>
                          <m:t>𝑒</m:t>
                        </m:r>
                      </m:sup>
                    </m:sSubSup>
                  </m:oMath>
                </a14:m>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where  </a:t>
                </a:r>
                <a14:m>
                  <m:oMath xmlns:m="http://schemas.openxmlformats.org/officeDocument/2006/math">
                    <m:sSubSup>
                      <m:sSubSupPr>
                        <m:ctrlPr>
                          <a:rPr lang="en-US" sz="1400" i="1">
                            <a:solidFill>
                              <a:schemeClr val="bg2"/>
                            </a:solidFill>
                            <a:latin typeface="Cambria Math" panose="02040503050406030204" pitchFamily="18" charset="0"/>
                          </a:rPr>
                        </m:ctrlPr>
                      </m:sSubSupPr>
                      <m:e>
                        <m:r>
                          <a:rPr lang="en-US" sz="1400" i="1">
                            <a:solidFill>
                              <a:schemeClr val="bg2"/>
                            </a:solidFill>
                            <a:latin typeface="Cambria Math" panose="02040503050406030204" pitchFamily="18" charset="0"/>
                          </a:rPr>
                          <m:t>𝑄</m:t>
                        </m:r>
                      </m:e>
                      <m:sub>
                        <m:r>
                          <a:rPr lang="en-US" sz="1400" i="1">
                            <a:solidFill>
                              <a:schemeClr val="bg2"/>
                            </a:solidFill>
                            <a:latin typeface="Cambria Math" panose="02040503050406030204" pitchFamily="18" charset="0"/>
                          </a:rPr>
                          <m:t>𝑊</m:t>
                        </m:r>
                      </m:sub>
                      <m:sup>
                        <m:r>
                          <a:rPr lang="en-US" sz="1400" i="1">
                            <a:solidFill>
                              <a:schemeClr val="bg2"/>
                            </a:solidFill>
                            <a:latin typeface="Cambria Math" panose="02040503050406030204" pitchFamily="18" charset="0"/>
                          </a:rPr>
                          <m:t>𝑒</m:t>
                        </m:r>
                      </m:sup>
                    </m:sSubSup>
                    <m:r>
                      <a:rPr lang="en-US" sz="1400" i="1">
                        <a:solidFill>
                          <a:schemeClr val="bg2"/>
                        </a:solidFill>
                        <a:latin typeface="Cambria Math" panose="02040503050406030204" pitchFamily="18" charset="0"/>
                      </a:rPr>
                      <m:t>=1−4</m:t>
                    </m:r>
                    <m:func>
                      <m:funcPr>
                        <m:ctrlPr>
                          <a:rPr lang="en-US" sz="1400" i="1">
                            <a:solidFill>
                              <a:schemeClr val="bg2"/>
                            </a:solidFill>
                            <a:latin typeface="Cambria Math" panose="02040503050406030204" pitchFamily="18" charset="0"/>
                          </a:rPr>
                        </m:ctrlPr>
                      </m:funcPr>
                      <m:fName>
                        <m:sSup>
                          <m:sSupPr>
                            <m:ctrlPr>
                              <a:rPr lang="en-US" sz="1400" i="1">
                                <a:solidFill>
                                  <a:schemeClr val="bg2"/>
                                </a:solidFill>
                                <a:latin typeface="Cambria Math" panose="02040503050406030204" pitchFamily="18" charset="0"/>
                              </a:rPr>
                            </m:ctrlPr>
                          </m:sSupPr>
                          <m:e>
                            <m:r>
                              <m:rPr>
                                <m:sty m:val="p"/>
                              </m:rPr>
                              <a:rPr lang="en-US" sz="1400">
                                <a:solidFill>
                                  <a:schemeClr val="bg2"/>
                                </a:solidFill>
                                <a:latin typeface="Cambria Math" panose="02040503050406030204" pitchFamily="18" charset="0"/>
                              </a:rPr>
                              <m:t>sin</m:t>
                            </m:r>
                          </m:e>
                          <m:sup>
                            <m:r>
                              <a:rPr lang="en-US" sz="1400" i="1">
                                <a:solidFill>
                                  <a:schemeClr val="bg2"/>
                                </a:solidFill>
                                <a:latin typeface="Cambria Math" panose="02040503050406030204" pitchFamily="18" charset="0"/>
                              </a:rPr>
                              <m:t>2</m:t>
                            </m:r>
                          </m:sup>
                        </m:sSup>
                      </m:fName>
                      <m:e>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𝜃</m:t>
                            </m:r>
                          </m:e>
                          <m:sub>
                            <m:r>
                              <a:rPr lang="en-US" sz="1400" i="1">
                                <a:solidFill>
                                  <a:schemeClr val="bg2"/>
                                </a:solidFill>
                                <a:latin typeface="Cambria Math" panose="02040503050406030204" pitchFamily="18" charset="0"/>
                              </a:rPr>
                              <m:t>𝑤</m:t>
                            </m:r>
                          </m:sub>
                        </m:sSub>
                      </m:e>
                    </m:func>
                    <m:r>
                      <a:rPr lang="en-US" sz="1400" i="1">
                        <a:solidFill>
                          <a:schemeClr val="bg2"/>
                        </a:solidFill>
                        <a:latin typeface="Cambria Math" panose="02040503050406030204" pitchFamily="18" charset="0"/>
                      </a:rPr>
                      <m:t>+</m:t>
                    </m:r>
                  </m:oMath>
                </a14:m>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 radiative corrections</a:t>
                </a:r>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MOLLER extracts </a:t>
                </a:r>
                <a14:m>
                  <m:oMath xmlns:m="http://schemas.openxmlformats.org/officeDocument/2006/math">
                    <m:func>
                      <m:funcPr>
                        <m:ctrlPr>
                          <a:rPr lang="en-US" sz="1400" i="1" kern="1200">
                            <a:solidFill>
                              <a:prstClr val="black"/>
                            </a:solidFill>
                            <a:latin typeface="Cambria Math" panose="02040503050406030204" pitchFamily="18" charset="0"/>
                          </a:rPr>
                        </m:ctrlPr>
                      </m:funcPr>
                      <m:fName>
                        <m:sSup>
                          <m:sSupPr>
                            <m:ctrlPr>
                              <a:rPr lang="en-US" sz="1400" i="1" kern="1200">
                                <a:solidFill>
                                  <a:prstClr val="black"/>
                                </a:solidFill>
                                <a:latin typeface="Cambria Math" panose="02040503050406030204" pitchFamily="18" charset="0"/>
                              </a:rPr>
                            </m:ctrlPr>
                          </m:sSupPr>
                          <m:e>
                            <m:r>
                              <m:rPr>
                                <m:sty m:val="p"/>
                              </m:rPr>
                              <a:rPr lang="en-US" sz="1400" kern="1200">
                                <a:solidFill>
                                  <a:prstClr val="black"/>
                                </a:solidFill>
                                <a:latin typeface="Cambria Math" panose="02040503050406030204" pitchFamily="18" charset="0"/>
                              </a:rPr>
                              <m:t>sin</m:t>
                            </m:r>
                          </m:e>
                          <m:sup>
                            <m:r>
                              <a:rPr lang="en-US" sz="1400" i="1" kern="1200">
                                <a:solidFill>
                                  <a:prstClr val="black"/>
                                </a:solidFill>
                                <a:latin typeface="Cambria Math" panose="02040503050406030204" pitchFamily="18" charset="0"/>
                              </a:rPr>
                              <m:t>2</m:t>
                            </m:r>
                          </m:sup>
                        </m:sSup>
                      </m:fName>
                      <m:e>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𝜃</m:t>
                            </m:r>
                          </m:e>
                          <m:sub>
                            <m:r>
                              <a:rPr lang="en-US" sz="1400" i="1">
                                <a:solidFill>
                                  <a:schemeClr val="bg2"/>
                                </a:solidFill>
                                <a:latin typeface="Cambria Math" panose="02040503050406030204" pitchFamily="18" charset="0"/>
                              </a:rPr>
                              <m:t>𝑤</m:t>
                            </m:r>
                          </m:sub>
                        </m:sSub>
                      </m:e>
                    </m:func>
                  </m:oMath>
                </a14:m>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from measured </a:t>
                </a:r>
                <a14:m>
                  <m:oMath xmlns:m="http://schemas.openxmlformats.org/officeDocument/2006/math">
                    <m:sSub>
                      <m:sSubPr>
                        <m:ctrlPr>
                          <a:rPr lang="en-US" sz="1400" i="1" kern="1200">
                            <a:solidFill>
                              <a:prstClr val="black"/>
                            </a:solidFill>
                            <a:latin typeface="Cambria Math" panose="02040503050406030204" pitchFamily="18" charset="0"/>
                            <a:ea typeface="+mn-ea"/>
                            <a:cs typeface="+mn-cs"/>
                          </a:rPr>
                        </m:ctrlPr>
                      </m:sSubPr>
                      <m:e>
                        <m:r>
                          <a:rPr lang="en-US" sz="1400" i="1" kern="1200">
                            <a:solidFill>
                              <a:prstClr val="black"/>
                            </a:solidFill>
                            <a:latin typeface="Cambria Math" panose="02040503050406030204" pitchFamily="18" charset="0"/>
                            <a:ea typeface="+mn-ea"/>
                            <a:cs typeface="+mn-cs"/>
                          </a:rPr>
                          <m:t>𝐴</m:t>
                        </m:r>
                      </m:e>
                      <m:sub>
                        <m:r>
                          <a:rPr lang="en-US" sz="1400" i="1" kern="1200">
                            <a:solidFill>
                              <a:prstClr val="black"/>
                            </a:solidFill>
                            <a:latin typeface="Cambria Math" panose="02040503050406030204" pitchFamily="18" charset="0"/>
                            <a:ea typeface="+mn-ea"/>
                            <a:cs typeface="+mn-cs"/>
                          </a:rPr>
                          <m:t>𝑃𝑉</m:t>
                        </m:r>
                      </m:sub>
                    </m:sSub>
                  </m:oMath>
                </a14:m>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 (~33±0.8 ppb)</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PV</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error goal is 2.4%: 2.1% statistical and 1.1% systematic</a:t>
                </a:r>
              </a:p>
              <a:p>
                <a:pPr marL="685800" lvl="1" indent="-228600">
                  <a:lnSpc>
                    <a:spcPct val="90000"/>
                  </a:lnSpc>
                  <a:spcBef>
                    <a:spcPts val="5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±0.00028 on the value of </a:t>
                </a:r>
                <a14:m>
                  <m:oMath xmlns:m="http://schemas.openxmlformats.org/officeDocument/2006/math">
                    <m:func>
                      <m:funcPr>
                        <m:ctrlPr>
                          <a:rPr lang="en-US" sz="1200" i="1" kern="1200">
                            <a:solidFill>
                              <a:schemeClr val="bg2"/>
                            </a:solidFill>
                            <a:latin typeface="Cambria Math" panose="02040503050406030204" pitchFamily="18" charset="0"/>
                          </a:rPr>
                        </m:ctrlPr>
                      </m:funcPr>
                      <m:fName>
                        <m:sSup>
                          <m:sSupPr>
                            <m:ctrlPr>
                              <a:rPr lang="en-US" sz="1200" i="1" kern="1200">
                                <a:solidFill>
                                  <a:schemeClr val="bg2"/>
                                </a:solidFill>
                                <a:latin typeface="Cambria Math" panose="02040503050406030204" pitchFamily="18" charset="0"/>
                              </a:rPr>
                            </m:ctrlPr>
                          </m:sSupPr>
                          <m:e>
                            <m:r>
                              <m:rPr>
                                <m:sty m:val="p"/>
                              </m:rPr>
                              <a:rPr lang="en-US" sz="1200" kern="1200">
                                <a:solidFill>
                                  <a:schemeClr val="bg2"/>
                                </a:solidFill>
                                <a:latin typeface="Cambria Math" panose="02040503050406030204" pitchFamily="18" charset="0"/>
                              </a:rPr>
                              <m:t>sin</m:t>
                            </m:r>
                          </m:e>
                          <m:sup>
                            <m:r>
                              <a:rPr lang="en-US" sz="1200" i="1" kern="1200">
                                <a:solidFill>
                                  <a:schemeClr val="bg2"/>
                                </a:solidFill>
                                <a:latin typeface="Cambria Math" panose="02040503050406030204" pitchFamily="18" charset="0"/>
                              </a:rPr>
                              <m:t>2</m:t>
                            </m:r>
                          </m:sup>
                        </m:sSup>
                      </m:fName>
                      <m:e>
                        <m:sSub>
                          <m:sSubPr>
                            <m:ctrlPr>
                              <a:rPr lang="en-US" sz="1200" i="1" kern="1200">
                                <a:solidFill>
                                  <a:schemeClr val="bg2"/>
                                </a:solidFill>
                                <a:latin typeface="Cambria Math" panose="02040503050406030204" pitchFamily="18" charset="0"/>
                              </a:rPr>
                            </m:ctrlPr>
                          </m:sSubPr>
                          <m:e>
                            <m:r>
                              <a:rPr lang="en-US" sz="1200" i="1" kern="1200">
                                <a:solidFill>
                                  <a:schemeClr val="bg2"/>
                                </a:solidFill>
                                <a:latin typeface="Cambria Math" panose="02040503050406030204" pitchFamily="18" charset="0"/>
                              </a:rPr>
                              <m:t>𝜃</m:t>
                            </m:r>
                          </m:e>
                          <m:sub>
                            <m:r>
                              <a:rPr lang="en-US" sz="1200" i="1" kern="1200">
                                <a:solidFill>
                                  <a:schemeClr val="bg2"/>
                                </a:solidFill>
                                <a:latin typeface="Cambria Math" panose="02040503050406030204" pitchFamily="18" charset="0"/>
                              </a:rPr>
                              <m:t>𝑤</m:t>
                            </m:r>
                          </m:sub>
                        </m:sSub>
                      </m:e>
                    </m:func>
                  </m:oMath>
                </a14:m>
                <a:endPar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pPr>
                <a:r>
                  <a:rPr lang="en-US" sz="1400" kern="1200" dirty="0">
                    <a:solidFill>
                      <a:prstClr val="black"/>
                    </a:solidFill>
                    <a:latin typeface="Lato" panose="020F0502020204030203" pitchFamily="34" charset="0"/>
                    <a:ea typeface="Lato" panose="020F0502020204030203" pitchFamily="34" charset="0"/>
                    <a:cs typeface="Lato" panose="020F0502020204030203" pitchFamily="34" charset="0"/>
                  </a:rPr>
                  <a:t>Beam: E = ~11 GeV, I = 65µA, ~90% longitudinal polarization</a:t>
                </a:r>
              </a:p>
            </p:txBody>
          </p:sp>
        </mc:Choice>
        <mc:Fallback>
          <p:sp>
            <p:nvSpPr>
              <p:cNvPr id="109" name="Google Shape;109;p15">
                <a:extLst>
                  <a:ext uri="{FF2B5EF4-FFF2-40B4-BE49-F238E27FC236}">
                    <a16:creationId xmlns:a16="http://schemas.microsoft.com/office/drawing/2014/main" id="{3EAEF9EA-FE76-818F-6107-88FE8618762D}"/>
                  </a:ext>
                </a:extLst>
              </p:cNvPr>
              <p:cNvSpPr txBox="1">
                <a:spLocks noGrp="1" noRot="1" noChangeAspect="1" noMove="1" noResize="1" noEditPoints="1" noAdjustHandles="1" noChangeArrowheads="1" noChangeShapeType="1" noTextEdit="1"/>
              </p:cNvSpPr>
              <p:nvPr>
                <p:ph type="body" idx="1"/>
              </p:nvPr>
            </p:nvSpPr>
            <p:spPr>
              <a:xfrm>
                <a:off x="727650" y="885694"/>
                <a:ext cx="7688700" cy="2157099"/>
              </a:xfrm>
              <a:prstGeom prst="rect">
                <a:avLst/>
              </a:prstGeom>
              <a:blipFill>
                <a:blip r:embed="rId3"/>
                <a:stretch>
                  <a:fillRect l="-660" b="-233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8D99F51C-21B2-E3FE-C3FF-86E87F741FB0}"/>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5" name="TextBox 4">
            <a:extLst>
              <a:ext uri="{FF2B5EF4-FFF2-40B4-BE49-F238E27FC236}">
                <a16:creationId xmlns:a16="http://schemas.microsoft.com/office/drawing/2014/main" id="{78A7F874-D7A1-481C-A1FE-B8D0FBAC3098}"/>
              </a:ext>
            </a:extLst>
          </p:cNvPr>
          <p:cNvSpPr txBox="1"/>
          <p:nvPr/>
        </p:nvSpPr>
        <p:spPr>
          <a:xfrm>
            <a:off x="727650" y="4756420"/>
            <a:ext cx="5353110" cy="261610"/>
          </a:xfrm>
          <a:prstGeom prst="rect">
            <a:avLst/>
          </a:prstGeom>
          <a:noFill/>
        </p:spPr>
        <p:txBody>
          <a:bodyPr wrap="square" rtlCol="0">
            <a:spAutoFit/>
          </a:bodyPr>
          <a:lstStyle/>
          <a:p>
            <a:r>
              <a:rPr lang="en-US" sz="1100" dirty="0"/>
              <a:t>The MOLLER beamline. Møller Polarimeter behind target. Image from [1].</a:t>
            </a:r>
          </a:p>
        </p:txBody>
      </p:sp>
      <p:pic>
        <p:nvPicPr>
          <p:cNvPr id="6" name="Picture 5" descr="A diagram of a machine&#10;&#10;AI-generated content may be incorrect.">
            <a:extLst>
              <a:ext uri="{FF2B5EF4-FFF2-40B4-BE49-F238E27FC236}">
                <a16:creationId xmlns:a16="http://schemas.microsoft.com/office/drawing/2014/main" id="{DE405660-1E43-9A52-68E4-2DDC12D67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50" y="3049362"/>
            <a:ext cx="5353110" cy="1700489"/>
          </a:xfrm>
          <a:prstGeom prst="rect">
            <a:avLst/>
          </a:prstGeom>
        </p:spPr>
      </p:pic>
      <p:sp>
        <p:nvSpPr>
          <p:cNvPr id="2" name="Google Shape;109;p15">
            <a:extLst>
              <a:ext uri="{FF2B5EF4-FFF2-40B4-BE49-F238E27FC236}">
                <a16:creationId xmlns:a16="http://schemas.microsoft.com/office/drawing/2014/main" id="{C2024781-CAE7-7702-DDFC-9BAAB88A29E2}"/>
              </a:ext>
            </a:extLst>
          </p:cNvPr>
          <p:cNvSpPr txBox="1">
            <a:spLocks/>
          </p:cNvSpPr>
          <p:nvPr/>
        </p:nvSpPr>
        <p:spPr>
          <a:xfrm>
            <a:off x="6080760" y="1964243"/>
            <a:ext cx="2729892" cy="250834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228600" indent="-228600">
              <a:lnSpc>
                <a:spcPct val="90000"/>
              </a:lnSpc>
              <a:spcBef>
                <a:spcPts val="1000"/>
              </a:spcBef>
              <a:buClrTx/>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Measured 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PV</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is proportional to beam polarization</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28600" lvl="0" indent="-228600">
              <a:lnSpc>
                <a:spcPct val="90000"/>
              </a:lnSpc>
              <a:spcBef>
                <a:spcPts val="1000"/>
              </a:spcBef>
              <a:buClrTx/>
              <a:buSzPct val="140000"/>
              <a:buFont typeface="Arial" panose="020B0604020202020204" pitchFamily="34" charset="0"/>
              <a:buChar char="•"/>
              <a:defRPr/>
            </a:pPr>
            <a:r>
              <a:rPr lang="en-US" sz="1400" b="1" kern="1200" dirty="0">
                <a:solidFill>
                  <a:srgbClr val="C00000"/>
                </a:solidFill>
                <a:latin typeface="Lato" panose="020F0502020204030203" pitchFamily="34" charset="0"/>
                <a:ea typeface="Lato" panose="020F0502020204030203" pitchFamily="34" charset="0"/>
                <a:cs typeface="Lato" panose="020F0502020204030203" pitchFamily="34" charset="0"/>
              </a:rPr>
              <a:t>Polarimetry is one of the largest systematics with a budget of 0.40%!</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This is an ambitious precision goal: Previous Hall A experiments (e.g., CREX) had </a:t>
            </a:r>
            <a:r>
              <a:rPr lang="en-US" sz="1400" b="1" kern="1200" dirty="0">
                <a:solidFill>
                  <a:srgbClr val="C00000"/>
                </a:solidFill>
                <a:latin typeface="Lato" panose="020F0502020204030203" pitchFamily="34" charset="0"/>
                <a:ea typeface="Lato" panose="020F0502020204030203" pitchFamily="34" charset="0"/>
                <a:cs typeface="Lato" panose="020F0502020204030203" pitchFamily="34" charset="0"/>
              </a:rPr>
              <a:t>0.85%</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systematic uncertainty for polarimetry</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6698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CBE4EBD-0DFD-6932-DC59-425DE7AD9D7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6346A57F-72FC-6F0F-C663-2216DC3D5EFF}"/>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Background: Møller Polarimetery Basics</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624D0818-6569-1297-3342-AEAA8BA5D311}"/>
                  </a:ext>
                </a:extLst>
              </p:cNvPr>
              <p:cNvSpPr txBox="1">
                <a:spLocks noGrp="1"/>
              </p:cNvSpPr>
              <p:nvPr>
                <p:ph type="body" idx="1"/>
              </p:nvPr>
            </p:nvSpPr>
            <p:spPr>
              <a:xfrm>
                <a:off x="480366" y="1020984"/>
                <a:ext cx="7787700" cy="3616024"/>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Møller polarimetry measures the rate asymmetry between beam helicity states when scattering from a polarized target</a:t>
                </a:r>
              </a:p>
              <a:p>
                <a:pPr lvl="1">
                  <a:buClr>
                    <a:schemeClr val="bg2"/>
                  </a:buClr>
                  <a:buSzPct val="140000"/>
                  <a:buFont typeface="Arial" panose="020B0604020202020204" pitchFamily="34" charset="0"/>
                  <a:buChar char="•"/>
                </a:pPr>
                <a:r>
                  <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The raw asymmetry (</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with helicities 1, 0) </a:t>
                </a:r>
                <a:r>
                  <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is:  </a:t>
                </a:r>
                <a14:m>
                  <m:oMath xmlns:m="http://schemas.openxmlformats.org/officeDocument/2006/math">
                    <m:sSub>
                      <m:sSubPr>
                        <m:ctrlPr>
                          <a:rPr lang="en-US" sz="1400" i="1" smtClean="0">
                            <a:solidFill>
                              <a:srgbClr val="1A1A1A"/>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A</m:t>
                        </m:r>
                      </m:e>
                      <m:sub>
                        <m:r>
                          <m:rPr>
                            <m:sty m:val="p"/>
                          </m:rP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meas</m:t>
                        </m:r>
                      </m:sub>
                    </m:sSub>
                    <m:r>
                      <a:rPr lang="en-US" sz="1400">
                        <a:solidFill>
                          <a:srgbClr val="1A1A1A"/>
                        </a:solidFill>
                        <a:latin typeface="Cambria Math" panose="02040503050406030204" pitchFamily="18" charset="0"/>
                        <a:ea typeface="Lato" panose="020F0502020204030203" pitchFamily="34" charset="0"/>
                        <a:cs typeface="Lato" panose="020F0502020204030203" pitchFamily="34" charset="0"/>
                      </a:rPr>
                      <m:t>= </m:t>
                    </m:r>
                    <m:f>
                      <m:fPr>
                        <m:ctrl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ctrlPr>
                      </m:fPr>
                      <m:num>
                        <m:sSub>
                          <m:sSubPr>
                            <m:ctrl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R</m:t>
                            </m:r>
                          </m:e>
                          <m:sub>
                            <m: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1</m:t>
                            </m:r>
                          </m:sub>
                        </m:sSub>
                        <m: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 </m:t>
                        </m:r>
                        <m: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m:t>
                        </m:r>
                        <m:sSub>
                          <m:sSubPr>
                            <m:ctrl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ctrlPr>
                          </m:sSubPr>
                          <m:e>
                            <m:r>
                              <a:rPr lang="en-US" sz="1400" b="1" i="1" smtClean="0">
                                <a:solidFill>
                                  <a:srgbClr val="1A1A1A"/>
                                </a:solidFill>
                                <a:latin typeface="Cambria Math" panose="02040503050406030204" pitchFamily="18" charset="0"/>
                                <a:ea typeface="Lato" panose="020F0502020204030203" pitchFamily="34" charset="0"/>
                                <a:cs typeface="Lato" panose="020F0502020204030203" pitchFamily="34" charset="0"/>
                              </a:rPr>
                              <m:t> </m:t>
                            </m:r>
                            <m:r>
                              <m:rPr>
                                <m:sty m:val="p"/>
                              </m:rPr>
                              <a:rPr lang="en-US" sz="1400" b="1" i="1">
                                <a:solidFill>
                                  <a:srgbClr val="1A1A1A"/>
                                </a:solidFill>
                                <a:latin typeface="Cambria Math" panose="02040503050406030204" pitchFamily="18" charset="0"/>
                                <a:ea typeface="Lato" panose="020F0502020204030203" pitchFamily="34" charset="0"/>
                                <a:cs typeface="Lato" panose="020F0502020204030203" pitchFamily="34" charset="0"/>
                              </a:rPr>
                              <m:t>R</m:t>
                            </m:r>
                          </m:e>
                          <m:sub>
                            <m: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0</m:t>
                            </m:r>
                          </m:sub>
                        </m:sSub>
                        <m:r>
                          <a:rPr lang="en-US" sz="1400" i="1" smtClean="0">
                            <a:solidFill>
                              <a:srgbClr val="1A1A1A"/>
                            </a:solidFill>
                            <a:latin typeface="Cambria Math" panose="02040503050406030204" pitchFamily="18" charset="0"/>
                            <a:ea typeface="Lato" panose="020F0502020204030203" pitchFamily="34" charset="0"/>
                            <a:cs typeface="Lato" panose="020F0502020204030203" pitchFamily="34" charset="0"/>
                          </a:rPr>
                          <m:t> </m:t>
                        </m:r>
                      </m:num>
                      <m:den>
                        <m:sSub>
                          <m:sSubPr>
                            <m:ctrl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R</m:t>
                            </m:r>
                          </m:e>
                          <m:sub>
                            <m: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1</m:t>
                            </m:r>
                          </m:sub>
                        </m:sSub>
                        <m: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 </m:t>
                        </m:r>
                        <m: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m:t>
                        </m:r>
                        <m:r>
                          <a:rPr lang="en-US" sz="1400" b="0" i="1" smtClean="0">
                            <a:solidFill>
                              <a:srgbClr val="1A1A1A"/>
                            </a:solidFill>
                            <a:latin typeface="Cambria Math" panose="02040503050406030204" pitchFamily="18" charset="0"/>
                            <a:ea typeface="Lato" panose="020F0502020204030203" pitchFamily="34" charset="0"/>
                            <a:cs typeface="Lato" panose="020F0502020204030203" pitchFamily="34" charset="0"/>
                          </a:rPr>
                          <m:t> </m:t>
                        </m:r>
                        <m:sSub>
                          <m:sSubPr>
                            <m:ctrl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R</m:t>
                            </m:r>
                          </m:e>
                          <m:sub>
                            <m:r>
                              <a:rPr lang="en-US" sz="1400" i="1">
                                <a:solidFill>
                                  <a:srgbClr val="1A1A1A"/>
                                </a:solidFill>
                                <a:latin typeface="Cambria Math" panose="02040503050406030204" pitchFamily="18" charset="0"/>
                                <a:ea typeface="Lato" panose="020F0502020204030203" pitchFamily="34" charset="0"/>
                                <a:cs typeface="Lato" panose="020F0502020204030203" pitchFamily="34" charset="0"/>
                              </a:rPr>
                              <m:t>0</m:t>
                            </m:r>
                          </m:sub>
                        </m:sSub>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The beam polarization is a product of the measured asymmetry, known target polarization, and the angle-averaged analyzing power:</a:t>
                </a:r>
              </a:p>
              <a:p>
                <a:pPr lvl="1">
                  <a:buClr>
                    <a:schemeClr val="bg2"/>
                  </a:buClr>
                  <a:buSzPct val="140000"/>
                  <a:buFont typeface="Arial" panose="020B0604020202020204" pitchFamily="34" charset="0"/>
                  <a:buChar char="•"/>
                </a:pPr>
                <a:endParaRPr lang="en-US" sz="14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15950" lvl="1" indent="0">
                  <a:buClr>
                    <a:schemeClr val="bg2"/>
                  </a:buClr>
                  <a:buSzPct val="140000"/>
                  <a:buNone/>
                </a:pPr>
                <a:endParaRPr lang="en-US" sz="14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15950" lvl="1" indent="0">
                  <a:buClr>
                    <a:schemeClr val="bg2"/>
                  </a:buClr>
                  <a:buSzPct val="140000"/>
                  <a:buNone/>
                </a:pPr>
                <a:endParaRPr lang="en-US" sz="14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The analyzing power in the field-normal direction (</a:t>
                </a:r>
                <a14:m>
                  <m:oMath xmlns:m="http://schemas.openxmlformats.org/officeDocument/2006/math">
                    <m:sSub>
                      <m:sSubPr>
                        <m:ctrlPr>
                          <a:rPr lang="en-US" sz="1400" i="1">
                            <a:solidFill>
                              <a:schemeClr val="bg2"/>
                            </a:solidFill>
                            <a:latin typeface="Cambria Math" panose="02040503050406030204" pitchFamily="18" charset="0"/>
                          </a:rPr>
                        </m:ctrlPr>
                      </m:sSubPr>
                      <m:e>
                        <m:r>
                          <a:rPr lang="en-US" sz="1400" i="1">
                            <a:solidFill>
                              <a:schemeClr val="bg2"/>
                            </a:solidFill>
                            <a:latin typeface="Cambria Math" panose="02040503050406030204" pitchFamily="18" charset="0"/>
                          </a:rPr>
                          <m:t>𝐴</m:t>
                        </m:r>
                      </m:e>
                      <m:sub>
                        <m:r>
                          <a:rPr lang="en-US" sz="1400" i="1">
                            <a:solidFill>
                              <a:schemeClr val="bg2"/>
                            </a:solidFill>
                            <a:latin typeface="Cambria Math" panose="02040503050406030204" pitchFamily="18" charset="0"/>
                          </a:rPr>
                          <m:t>𝑧𝑧</m:t>
                        </m:r>
                      </m:sub>
                    </m:sSub>
                  </m:oMath>
                </a14:m>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 peaks at 7/9 for thin target </a:t>
                </a: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endPar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endParaRP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r>
                  <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Because Møller polarimetry uses a polarized scattering process, this asymmetry is several orders of magnitude larger than the parity-violating </a:t>
                </a:r>
                <a14:m>
                  <m:oMath xmlns:m="http://schemas.openxmlformats.org/officeDocument/2006/math">
                    <m:sSub>
                      <m:sSubPr>
                        <m:ctrlPr>
                          <a:rPr kumimoji="0" lang="en-US" sz="1400" b="0" i="1" u="none" strike="noStrike" kern="0" cap="none" spc="0" normalizeH="0" baseline="0" noProof="0" smtClean="0">
                            <a:ln>
                              <a:noFill/>
                            </a:ln>
                            <a:solidFill>
                              <a:srgbClr val="1A1A1A"/>
                            </a:solidFill>
                            <a:effectLst/>
                            <a:uLnTx/>
                            <a:uFillTx/>
                            <a:latin typeface="Cambria Math" panose="02040503050406030204" pitchFamily="18" charset="0"/>
                            <a:ea typeface="Lato" panose="020F0502020204030203" pitchFamily="34" charset="0"/>
                            <a:cs typeface="Lato" panose="020F0502020204030203" pitchFamily="34" charset="0"/>
                            <a:sym typeface="Lato"/>
                          </a:rPr>
                        </m:ctrlPr>
                      </m:sSubPr>
                      <m:e>
                        <m:r>
                          <m:rPr>
                            <m:sty m:val="p"/>
                          </m:rPr>
                          <a:rPr kumimoji="0" lang="en-US" sz="1400" b="0" i="1" u="none" strike="noStrike" kern="0" cap="none" spc="0" normalizeH="0" baseline="0" noProof="0" smtClean="0">
                            <a:ln>
                              <a:noFill/>
                            </a:ln>
                            <a:solidFill>
                              <a:srgbClr val="1A1A1A"/>
                            </a:solidFill>
                            <a:effectLst/>
                            <a:uLnTx/>
                            <a:uFillTx/>
                            <a:latin typeface="Cambria Math" panose="02040503050406030204" pitchFamily="18" charset="0"/>
                            <a:ea typeface="Lato" panose="020F0502020204030203" pitchFamily="34" charset="0"/>
                            <a:cs typeface="Lato" panose="020F0502020204030203" pitchFamily="34" charset="0"/>
                            <a:sym typeface="Lato"/>
                          </a:rPr>
                          <m:t>A</m:t>
                        </m:r>
                      </m:e>
                      <m:sub>
                        <m:r>
                          <m:rPr>
                            <m:sty m:val="p"/>
                          </m:rPr>
                          <a:rPr kumimoji="0" lang="en-US" sz="1400" b="0" i="1" u="none" strike="noStrike" kern="0" cap="none" spc="0" normalizeH="0" baseline="0" noProof="0" smtClean="0">
                            <a:ln>
                              <a:noFill/>
                            </a:ln>
                            <a:solidFill>
                              <a:srgbClr val="1A1A1A"/>
                            </a:solidFill>
                            <a:effectLst/>
                            <a:uLnTx/>
                            <a:uFillTx/>
                            <a:latin typeface="Cambria Math" panose="02040503050406030204" pitchFamily="18" charset="0"/>
                            <a:ea typeface="Lato" panose="020F0502020204030203" pitchFamily="34" charset="0"/>
                            <a:cs typeface="Lato" panose="020F0502020204030203" pitchFamily="34" charset="0"/>
                            <a:sym typeface="Lato"/>
                          </a:rPr>
                          <m:t>PV</m:t>
                        </m:r>
                      </m:sub>
                    </m:sSub>
                  </m:oMath>
                </a14:m>
                <a:r>
                  <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 measured by</a:t>
                </a:r>
                <a:r>
                  <a:rPr kumimoji="0" lang="en-US" sz="1400" b="0" i="0" u="none" strike="noStrike" kern="0" cap="none" spc="0" normalizeH="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 MOLLER!</a:t>
                </a:r>
                <a:endParaRPr kumimoji="0" lang="en-US" sz="1400" b="0" i="0" u="none" strike="noStrike" kern="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endParaRPr>
              </a:p>
              <a:p>
                <a:pPr>
                  <a:buClr>
                    <a:schemeClr val="bg2"/>
                  </a:buClr>
                  <a:buSzPct val="140000"/>
                  <a:buFont typeface="Arial" panose="020B0604020202020204" pitchFamily="34" charset="0"/>
                  <a:buChar char="•"/>
                </a:pPr>
                <a:endParaRPr lang="en-US" sz="18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9" name="Google Shape;109;p15">
                <a:extLst>
                  <a:ext uri="{FF2B5EF4-FFF2-40B4-BE49-F238E27FC236}">
                    <a16:creationId xmlns:a16="http://schemas.microsoft.com/office/drawing/2014/main" id="{624D0818-6569-1297-3342-AEAA8BA5D311}"/>
                  </a:ext>
                </a:extLst>
              </p:cNvPr>
              <p:cNvSpPr txBox="1">
                <a:spLocks noGrp="1" noRot="1" noChangeAspect="1" noMove="1" noResize="1" noEditPoints="1" noAdjustHandles="1" noChangeArrowheads="1" noChangeShapeType="1" noTextEdit="1"/>
              </p:cNvSpPr>
              <p:nvPr>
                <p:ph type="body" idx="1"/>
              </p:nvPr>
            </p:nvSpPr>
            <p:spPr>
              <a:xfrm>
                <a:off x="480366" y="1020984"/>
                <a:ext cx="7787700" cy="3616024"/>
              </a:xfrm>
              <a:prstGeom prst="rect">
                <a:avLst/>
              </a:prstGeom>
              <a:blipFill>
                <a:blip r:embed="rId3"/>
                <a:stretch>
                  <a:fillRect t="-104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DC3AEAC4-DA3F-5462-E15E-579532E5F862}"/>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CE4F00A-59C1-9A13-DAEE-840B305B03CB}"/>
                  </a:ext>
                </a:extLst>
              </p:cNvPr>
              <p:cNvSpPr txBox="1"/>
              <p:nvPr/>
            </p:nvSpPr>
            <p:spPr>
              <a:xfrm>
                <a:off x="1691911" y="2536255"/>
                <a:ext cx="5364610" cy="585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bg2"/>
                              </a:solidFill>
                              <a:latin typeface="Cambria Math" panose="02040503050406030204" pitchFamily="18" charset="0"/>
                            </a:rPr>
                          </m:ctrlPr>
                        </m:sSubPr>
                        <m:e>
                          <m:r>
                            <a:rPr lang="en-US" i="1">
                              <a:solidFill>
                                <a:schemeClr val="bg2"/>
                              </a:solidFill>
                              <a:latin typeface="Cambria Math" panose="02040503050406030204" pitchFamily="18" charset="0"/>
                            </a:rPr>
                            <m:t>𝑃</m:t>
                          </m:r>
                        </m:e>
                        <m:sub>
                          <m:r>
                            <a:rPr lang="en-US" i="1">
                              <a:solidFill>
                                <a:schemeClr val="bg2"/>
                              </a:solidFill>
                              <a:latin typeface="Cambria Math" panose="02040503050406030204" pitchFamily="18" charset="0"/>
                            </a:rPr>
                            <m:t>𝑏𝑒𝑎𝑚</m:t>
                          </m:r>
                        </m:sub>
                      </m:sSub>
                      <m:r>
                        <a:rPr lang="en-US" i="1">
                          <a:solidFill>
                            <a:schemeClr val="bg2"/>
                          </a:solidFill>
                          <a:latin typeface="Cambria Math" panose="02040503050406030204" pitchFamily="18" charset="0"/>
                        </a:rPr>
                        <m:t>=</m:t>
                      </m:r>
                      <m:f>
                        <m:fPr>
                          <m:ctrlPr>
                            <a:rPr lang="en-US" i="1">
                              <a:solidFill>
                                <a:schemeClr val="bg2"/>
                              </a:solidFill>
                              <a:latin typeface="Cambria Math" panose="02040503050406030204" pitchFamily="18" charset="0"/>
                            </a:rPr>
                          </m:ctrlPr>
                        </m:fPr>
                        <m:num>
                          <m:sSub>
                            <m:sSubPr>
                              <m:ctrlPr>
                                <a:rPr lang="en-US" i="1">
                                  <a:solidFill>
                                    <a:schemeClr val="bg2"/>
                                  </a:solidFill>
                                  <a:latin typeface="Cambria Math" panose="02040503050406030204" pitchFamily="18" charset="0"/>
                                </a:rPr>
                              </m:ctrlPr>
                            </m:sSubPr>
                            <m:e>
                              <m:r>
                                <a:rPr lang="en-US" i="1">
                                  <a:solidFill>
                                    <a:schemeClr val="bg2"/>
                                  </a:solidFill>
                                  <a:latin typeface="Cambria Math" panose="02040503050406030204" pitchFamily="18" charset="0"/>
                                </a:rPr>
                                <m:t>𝐴</m:t>
                              </m:r>
                            </m:e>
                            <m:sub>
                              <m:r>
                                <a:rPr lang="en-US" i="1">
                                  <a:solidFill>
                                    <a:schemeClr val="bg2"/>
                                  </a:solidFill>
                                  <a:latin typeface="Cambria Math" panose="02040503050406030204" pitchFamily="18" charset="0"/>
                                </a:rPr>
                                <m:t>𝑚𝑒𝑎𝑠</m:t>
                              </m:r>
                            </m:sub>
                          </m:sSub>
                        </m:num>
                        <m:den>
                          <m:sSub>
                            <m:sSubPr>
                              <m:ctrlPr>
                                <a:rPr lang="en-US" i="1">
                                  <a:solidFill>
                                    <a:schemeClr val="bg2"/>
                                  </a:solidFill>
                                  <a:latin typeface="Cambria Math" panose="02040503050406030204" pitchFamily="18" charset="0"/>
                                </a:rPr>
                              </m:ctrlPr>
                            </m:sSubPr>
                            <m:e>
                              <m:r>
                                <a:rPr lang="en-US" i="1">
                                  <a:solidFill>
                                    <a:schemeClr val="bg2"/>
                                  </a:solidFill>
                                  <a:latin typeface="Cambria Math" panose="02040503050406030204" pitchFamily="18" charset="0"/>
                                </a:rPr>
                                <m:t>𝑃</m:t>
                              </m:r>
                            </m:e>
                            <m:sub>
                              <m:r>
                                <a:rPr lang="en-US" i="1">
                                  <a:solidFill>
                                    <a:schemeClr val="bg2"/>
                                  </a:solidFill>
                                  <a:latin typeface="Cambria Math" panose="02040503050406030204" pitchFamily="18" charset="0"/>
                                </a:rPr>
                                <m:t>𝑡𝑎𝑟𝑔</m:t>
                              </m:r>
                            </m:sub>
                          </m:sSub>
                          <m:d>
                            <m:dPr>
                              <m:begChr m:val="⟨"/>
                              <m:endChr m:val="⟩"/>
                              <m:ctrlPr>
                                <a:rPr lang="en-US" i="1">
                                  <a:solidFill>
                                    <a:schemeClr val="bg2"/>
                                  </a:solidFill>
                                  <a:latin typeface="Cambria Math" panose="02040503050406030204" pitchFamily="18" charset="0"/>
                                </a:rPr>
                              </m:ctrlPr>
                            </m:dPr>
                            <m:e>
                              <m:sSub>
                                <m:sSubPr>
                                  <m:ctrlPr>
                                    <a:rPr lang="en-US" i="1">
                                      <a:solidFill>
                                        <a:schemeClr val="bg2"/>
                                      </a:solidFill>
                                      <a:latin typeface="Cambria Math" panose="02040503050406030204" pitchFamily="18" charset="0"/>
                                    </a:rPr>
                                  </m:ctrlPr>
                                </m:sSubPr>
                                <m:e>
                                  <m:r>
                                    <a:rPr lang="en-US" i="1">
                                      <a:solidFill>
                                        <a:schemeClr val="bg2"/>
                                      </a:solidFill>
                                      <a:latin typeface="Cambria Math" panose="02040503050406030204" pitchFamily="18" charset="0"/>
                                    </a:rPr>
                                    <m:t>𝐴</m:t>
                                  </m:r>
                                </m:e>
                                <m:sub>
                                  <m:r>
                                    <a:rPr lang="en-US" i="1">
                                      <a:solidFill>
                                        <a:schemeClr val="bg2"/>
                                      </a:solidFill>
                                      <a:latin typeface="Cambria Math" panose="02040503050406030204" pitchFamily="18" charset="0"/>
                                    </a:rPr>
                                    <m:t>𝑧𝑧</m:t>
                                  </m:r>
                                </m:sub>
                              </m:sSub>
                            </m:e>
                          </m:d>
                        </m:den>
                      </m:f>
                      <m:r>
                        <a:rPr lang="en-US" i="1">
                          <a:solidFill>
                            <a:schemeClr val="bg2"/>
                          </a:solidFill>
                          <a:latin typeface="Cambria Math" panose="02040503050406030204" pitchFamily="18" charset="0"/>
                        </a:rPr>
                        <m:t>                                          </m:t>
                      </m:r>
                      <m:sSub>
                        <m:sSubPr>
                          <m:ctrlPr>
                            <a:rPr lang="en-US" i="1">
                              <a:solidFill>
                                <a:schemeClr val="bg2"/>
                              </a:solidFill>
                              <a:latin typeface="Cambria Math" panose="02040503050406030204" pitchFamily="18" charset="0"/>
                            </a:rPr>
                          </m:ctrlPr>
                        </m:sSubPr>
                        <m:e>
                          <m:r>
                            <a:rPr lang="en-US" i="1">
                              <a:solidFill>
                                <a:schemeClr val="bg2"/>
                              </a:solidFill>
                              <a:latin typeface="Cambria Math" panose="02040503050406030204" pitchFamily="18" charset="0"/>
                            </a:rPr>
                            <m:t>𝐴</m:t>
                          </m:r>
                        </m:e>
                        <m:sub>
                          <m:r>
                            <a:rPr lang="en-US" i="1">
                              <a:solidFill>
                                <a:schemeClr val="bg2"/>
                              </a:solidFill>
                              <a:latin typeface="Cambria Math" panose="02040503050406030204" pitchFamily="18" charset="0"/>
                            </a:rPr>
                            <m:t>𝑧𝑧</m:t>
                          </m:r>
                        </m:sub>
                      </m:sSub>
                      <m:r>
                        <a:rPr lang="en-US" i="1">
                          <a:solidFill>
                            <a:schemeClr val="bg2"/>
                          </a:solidFill>
                          <a:latin typeface="Cambria Math" panose="02040503050406030204" pitchFamily="18" charset="0"/>
                        </a:rPr>
                        <m:t>=</m:t>
                      </m:r>
                      <m:f>
                        <m:fPr>
                          <m:ctrlPr>
                            <a:rPr lang="en-US" i="1">
                              <a:solidFill>
                                <a:schemeClr val="bg2"/>
                              </a:solidFill>
                              <a:latin typeface="Cambria Math" panose="02040503050406030204" pitchFamily="18" charset="0"/>
                            </a:rPr>
                          </m:ctrlPr>
                        </m:fPr>
                        <m:num>
                          <m:d>
                            <m:dPr>
                              <m:ctrlPr>
                                <a:rPr lang="en-US" i="1">
                                  <a:solidFill>
                                    <a:schemeClr val="bg2"/>
                                  </a:solidFill>
                                  <a:latin typeface="Cambria Math" panose="02040503050406030204" pitchFamily="18" charset="0"/>
                                </a:rPr>
                              </m:ctrlPr>
                            </m:dPr>
                            <m:e>
                              <m:r>
                                <a:rPr lang="en-US" i="1">
                                  <a:solidFill>
                                    <a:schemeClr val="bg2"/>
                                  </a:solidFill>
                                  <a:latin typeface="Cambria Math" panose="02040503050406030204" pitchFamily="18" charset="0"/>
                                </a:rPr>
                                <m:t>7+ </m:t>
                              </m:r>
                              <m:func>
                                <m:funcPr>
                                  <m:ctrlPr>
                                    <a:rPr lang="en-US" i="1">
                                      <a:solidFill>
                                        <a:schemeClr val="bg2"/>
                                      </a:solidFill>
                                      <a:latin typeface="Cambria Math" panose="02040503050406030204" pitchFamily="18" charset="0"/>
                                    </a:rPr>
                                  </m:ctrlPr>
                                </m:funcPr>
                                <m:fName>
                                  <m:sSup>
                                    <m:sSupPr>
                                      <m:ctrlPr>
                                        <a:rPr lang="en-US" i="1">
                                          <a:solidFill>
                                            <a:schemeClr val="bg2"/>
                                          </a:solidFill>
                                          <a:latin typeface="Cambria Math" panose="02040503050406030204" pitchFamily="18" charset="0"/>
                                        </a:rPr>
                                      </m:ctrlPr>
                                    </m:sSupPr>
                                    <m:e>
                                      <m:r>
                                        <m:rPr>
                                          <m:sty m:val="p"/>
                                        </m:rPr>
                                        <a:rPr lang="en-US">
                                          <a:solidFill>
                                            <a:schemeClr val="bg2"/>
                                          </a:solidFill>
                                          <a:latin typeface="Cambria Math" panose="02040503050406030204" pitchFamily="18" charset="0"/>
                                        </a:rPr>
                                        <m:t>cos</m:t>
                                      </m:r>
                                    </m:e>
                                    <m:sup>
                                      <m:r>
                                        <a:rPr lang="en-US" i="1">
                                          <a:solidFill>
                                            <a:schemeClr val="bg2"/>
                                          </a:solidFill>
                                          <a:latin typeface="Cambria Math" panose="02040503050406030204" pitchFamily="18" charset="0"/>
                                        </a:rPr>
                                        <m:t>2</m:t>
                                      </m:r>
                                    </m:sup>
                                  </m:sSup>
                                </m:fName>
                                <m:e>
                                  <m:r>
                                    <a:rPr lang="en-US" i="1">
                                      <a:solidFill>
                                        <a:schemeClr val="bg2"/>
                                      </a:solidFill>
                                      <a:latin typeface="Cambria Math" panose="02040503050406030204" pitchFamily="18" charset="0"/>
                                    </a:rPr>
                                    <m:t>𝜃</m:t>
                                  </m:r>
                                </m:e>
                              </m:func>
                            </m:e>
                          </m:d>
                          <m:func>
                            <m:funcPr>
                              <m:ctrlPr>
                                <a:rPr lang="en-US" i="1">
                                  <a:solidFill>
                                    <a:schemeClr val="bg2"/>
                                  </a:solidFill>
                                  <a:latin typeface="Cambria Math" panose="02040503050406030204" pitchFamily="18" charset="0"/>
                                </a:rPr>
                              </m:ctrlPr>
                            </m:funcPr>
                            <m:fName>
                              <m:sSup>
                                <m:sSupPr>
                                  <m:ctrlPr>
                                    <a:rPr lang="en-US" i="1">
                                      <a:solidFill>
                                        <a:schemeClr val="bg2"/>
                                      </a:solidFill>
                                      <a:latin typeface="Cambria Math" panose="02040503050406030204" pitchFamily="18" charset="0"/>
                                    </a:rPr>
                                  </m:ctrlPr>
                                </m:sSupPr>
                                <m:e>
                                  <m:r>
                                    <m:rPr>
                                      <m:sty m:val="p"/>
                                    </m:rPr>
                                    <a:rPr lang="en-US">
                                      <a:solidFill>
                                        <a:schemeClr val="bg2"/>
                                      </a:solidFill>
                                      <a:latin typeface="Cambria Math" panose="02040503050406030204" pitchFamily="18" charset="0"/>
                                    </a:rPr>
                                    <m:t>sin</m:t>
                                  </m:r>
                                </m:e>
                                <m:sup>
                                  <m:r>
                                    <a:rPr lang="en-US" i="1">
                                      <a:solidFill>
                                        <a:schemeClr val="bg2"/>
                                      </a:solidFill>
                                      <a:latin typeface="Cambria Math" panose="02040503050406030204" pitchFamily="18" charset="0"/>
                                    </a:rPr>
                                    <m:t>2</m:t>
                                  </m:r>
                                </m:sup>
                              </m:sSup>
                            </m:fName>
                            <m:e>
                              <m:r>
                                <m:rPr>
                                  <m:sty m:val="p"/>
                                </m:rPr>
                                <a:rPr lang="en-US" i="1">
                                  <a:solidFill>
                                    <a:schemeClr val="bg2"/>
                                  </a:solidFill>
                                  <a:latin typeface="Cambria Math" panose="02040503050406030204" pitchFamily="18" charset="0"/>
                                </a:rPr>
                                <m:t>θ</m:t>
                              </m:r>
                            </m:e>
                          </m:func>
                        </m:num>
                        <m:den>
                          <m:sSup>
                            <m:sSupPr>
                              <m:ctrlPr>
                                <a:rPr lang="en-US" i="1">
                                  <a:solidFill>
                                    <a:schemeClr val="bg2"/>
                                  </a:solidFill>
                                  <a:latin typeface="Cambria Math" panose="02040503050406030204" pitchFamily="18" charset="0"/>
                                </a:rPr>
                              </m:ctrlPr>
                            </m:sSupPr>
                            <m:e>
                              <m:d>
                                <m:dPr>
                                  <m:ctrlPr>
                                    <a:rPr lang="en-US" i="1">
                                      <a:solidFill>
                                        <a:schemeClr val="bg2"/>
                                      </a:solidFill>
                                      <a:latin typeface="Cambria Math" panose="02040503050406030204" pitchFamily="18" charset="0"/>
                                    </a:rPr>
                                  </m:ctrlPr>
                                </m:dPr>
                                <m:e>
                                  <m:r>
                                    <a:rPr lang="en-US" i="1">
                                      <a:solidFill>
                                        <a:schemeClr val="bg2"/>
                                      </a:solidFill>
                                      <a:latin typeface="Cambria Math" panose="02040503050406030204" pitchFamily="18" charset="0"/>
                                    </a:rPr>
                                    <m:t>3+</m:t>
                                  </m:r>
                                  <m:func>
                                    <m:funcPr>
                                      <m:ctrlPr>
                                        <a:rPr lang="en-US" i="1">
                                          <a:solidFill>
                                            <a:schemeClr val="bg2"/>
                                          </a:solidFill>
                                          <a:latin typeface="Cambria Math" panose="02040503050406030204" pitchFamily="18" charset="0"/>
                                        </a:rPr>
                                      </m:ctrlPr>
                                    </m:funcPr>
                                    <m:fName>
                                      <m:sSup>
                                        <m:sSupPr>
                                          <m:ctrlPr>
                                            <a:rPr lang="en-US" i="1">
                                              <a:solidFill>
                                                <a:schemeClr val="bg2"/>
                                              </a:solidFill>
                                              <a:latin typeface="Cambria Math" panose="02040503050406030204" pitchFamily="18" charset="0"/>
                                            </a:rPr>
                                          </m:ctrlPr>
                                        </m:sSupPr>
                                        <m:e>
                                          <m:r>
                                            <m:rPr>
                                              <m:sty m:val="p"/>
                                            </m:rPr>
                                            <a:rPr lang="en-US">
                                              <a:solidFill>
                                                <a:schemeClr val="bg2"/>
                                              </a:solidFill>
                                              <a:latin typeface="Cambria Math" panose="02040503050406030204" pitchFamily="18" charset="0"/>
                                            </a:rPr>
                                            <m:t>cos</m:t>
                                          </m:r>
                                        </m:e>
                                        <m:sup>
                                          <m:r>
                                            <a:rPr lang="en-US" i="1">
                                              <a:solidFill>
                                                <a:schemeClr val="bg2"/>
                                              </a:solidFill>
                                              <a:latin typeface="Cambria Math" panose="02040503050406030204" pitchFamily="18" charset="0"/>
                                            </a:rPr>
                                            <m:t>2</m:t>
                                          </m:r>
                                        </m:sup>
                                      </m:sSup>
                                    </m:fName>
                                    <m:e>
                                      <m:r>
                                        <m:rPr>
                                          <m:sty m:val="p"/>
                                        </m:rPr>
                                        <a:rPr lang="en-US" i="1">
                                          <a:solidFill>
                                            <a:schemeClr val="bg2"/>
                                          </a:solidFill>
                                          <a:latin typeface="Cambria Math" panose="02040503050406030204" pitchFamily="18" charset="0"/>
                                        </a:rPr>
                                        <m:t>θ</m:t>
                                      </m:r>
                                    </m:e>
                                  </m:func>
                                </m:e>
                              </m:d>
                            </m:e>
                            <m:sup>
                              <m:r>
                                <a:rPr lang="en-US" i="1">
                                  <a:solidFill>
                                    <a:schemeClr val="bg2"/>
                                  </a:solidFill>
                                  <a:latin typeface="Cambria Math" panose="02040503050406030204" pitchFamily="18" charset="0"/>
                                </a:rPr>
                                <m:t>2</m:t>
                              </m:r>
                            </m:sup>
                          </m:sSup>
                        </m:den>
                      </m:f>
                    </m:oMath>
                  </m:oMathPara>
                </a14:m>
                <a:endParaRPr lang="en-US" dirty="0"/>
              </a:p>
            </p:txBody>
          </p:sp>
        </mc:Choice>
        <mc:Fallback xmlns="">
          <p:sp>
            <p:nvSpPr>
              <p:cNvPr id="2" name="TextBox 1">
                <a:extLst>
                  <a:ext uri="{FF2B5EF4-FFF2-40B4-BE49-F238E27FC236}">
                    <a16:creationId xmlns:a16="http://schemas.microsoft.com/office/drawing/2014/main" id="{5CE4F00A-59C1-9A13-DAEE-840B305B03CB}"/>
                  </a:ext>
                </a:extLst>
              </p:cNvPr>
              <p:cNvSpPr txBox="1">
                <a:spLocks noRot="1" noChangeAspect="1" noMove="1" noResize="1" noEditPoints="1" noAdjustHandles="1" noChangeArrowheads="1" noChangeShapeType="1" noTextEdit="1"/>
              </p:cNvSpPr>
              <p:nvPr/>
            </p:nvSpPr>
            <p:spPr>
              <a:xfrm>
                <a:off x="1691911" y="2536255"/>
                <a:ext cx="5364610" cy="585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977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8671874-0EDA-94D4-FE32-8736721ED8AA}"/>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7C8773B7-A427-2604-8CE2-293D659A66DD}"/>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Møller Polarimetry in Hall A</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F6AAAA3E-B0AE-559B-DFF1-20C8802B3AD7}"/>
                  </a:ext>
                </a:extLst>
              </p:cNvPr>
              <p:cNvSpPr txBox="1">
                <a:spLocks noGrp="1"/>
              </p:cNvSpPr>
              <p:nvPr>
                <p:ph type="body" idx="1"/>
              </p:nvPr>
            </p:nvSpPr>
            <p:spPr>
              <a:xfrm>
                <a:off x="497350" y="3058166"/>
                <a:ext cx="4996607" cy="693814"/>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14:m>
                  <m:oMath xmlns:m="http://schemas.openxmlformats.org/officeDocument/2006/math">
                    <m:sSubSup>
                      <m:sSub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b="0" i="0" smtClean="0">
                            <a:solidFill>
                              <a:schemeClr val="bg2"/>
                            </a:solidFill>
                            <a:latin typeface="Cambria Math" panose="02040503050406030204" pitchFamily="18" charset="0"/>
                            <a:ea typeface="Lato" panose="020F0502020204030203" pitchFamily="34" charset="0"/>
                            <a:cs typeface="Lato" panose="020F0502020204030203" pitchFamily="34" charset="0"/>
                          </a:rPr>
                          <m:t>A</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meas</m:t>
                        </m:r>
                      </m:sub>
                      <m:sup>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corr</m:t>
                        </m:r>
                      </m:sup>
                    </m:sSubSup>
                    <m:r>
                      <a:rPr lang="en-US" sz="1600">
                        <a:solidFill>
                          <a:schemeClr val="bg2"/>
                        </a:solidFill>
                        <a:latin typeface="Cambria Math" panose="02040503050406030204" pitchFamily="18" charset="0"/>
                        <a:ea typeface="Lato" panose="020F0502020204030203" pitchFamily="34" charset="0"/>
                        <a:cs typeface="Lato" panose="020F0502020204030203" pitchFamily="34" charset="0"/>
                      </a:rPr>
                      <m:t>= </m:t>
                    </m:r>
                    <m:f>
                      <m:f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fPr>
                      <m:num>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p>
                          <m:s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p>
                          <m:s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num>
                      <m:den>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p>
                          <m:s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p>
                          <m:sSup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m:rPr>
                                <m:sty m:val="p"/>
                              </m:r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den>
                    </m:f>
                  </m:oMath>
                </a14:m>
                <a:r>
                  <a:rPr lang="en-US" sz="1600" dirty="0">
                    <a:solidFill>
                      <a:schemeClr val="bg2"/>
                    </a:solidFill>
                    <a:latin typeface="Lato" panose="020F0502020204030203" pitchFamily="34" charset="0"/>
                    <a:ea typeface="Lato" panose="020F0502020204030203" pitchFamily="34" charset="0"/>
                    <a:cs typeface="Lato" panose="020F0502020204030203" pitchFamily="34" charset="0"/>
                  </a:rPr>
                  <a:t> ≈ </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5.4%</a:t>
                </a:r>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9" name="Google Shape;109;p15">
                <a:extLst>
                  <a:ext uri="{FF2B5EF4-FFF2-40B4-BE49-F238E27FC236}">
                    <a16:creationId xmlns:a16="http://schemas.microsoft.com/office/drawing/2014/main" id="{F6AAAA3E-B0AE-559B-DFF1-20C8802B3AD7}"/>
                  </a:ext>
                </a:extLst>
              </p:cNvPr>
              <p:cNvSpPr txBox="1">
                <a:spLocks noGrp="1" noRot="1" noChangeAspect="1" noMove="1" noResize="1" noEditPoints="1" noAdjustHandles="1" noChangeArrowheads="1" noChangeShapeType="1" noTextEdit="1"/>
              </p:cNvSpPr>
              <p:nvPr>
                <p:ph type="body" idx="1"/>
              </p:nvPr>
            </p:nvSpPr>
            <p:spPr>
              <a:xfrm>
                <a:off x="497350" y="3058166"/>
                <a:ext cx="4996607" cy="693814"/>
              </a:xfrm>
              <a:prstGeom prst="rect">
                <a:avLst/>
              </a:prstGeom>
              <a:blipFill>
                <a:blip r:embed="rId3"/>
                <a:stretch>
                  <a:fillRect/>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C8E82B17-CD30-F4F6-EF17-A8DDD8F2040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6" name="Google Shape;109;p15">
            <a:extLst>
              <a:ext uri="{FF2B5EF4-FFF2-40B4-BE49-F238E27FC236}">
                <a16:creationId xmlns:a16="http://schemas.microsoft.com/office/drawing/2014/main" id="{1046CBE0-2E37-6DB5-8C03-8B53A78535F1}"/>
              </a:ext>
            </a:extLst>
          </p:cNvPr>
          <p:cNvSpPr txBox="1">
            <a:spLocks/>
          </p:cNvSpPr>
          <p:nvPr/>
        </p:nvSpPr>
        <p:spPr>
          <a:xfrm>
            <a:off x="5701150" y="2810199"/>
            <a:ext cx="3286273" cy="188356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Clr>
                <a:schemeClr val="bg2"/>
              </a:buClr>
              <a:buSzPct val="140000"/>
              <a:buNone/>
            </a:pPr>
            <a:r>
              <a:rPr lang="en-US" sz="1200" dirty="0">
                <a:solidFill>
                  <a:schemeClr val="bg2"/>
                </a:solidFill>
                <a:latin typeface="Lato" panose="020F0502020204030203" pitchFamily="34" charset="0"/>
                <a:ea typeface="Lato" panose="020F0502020204030203" pitchFamily="34" charset="0"/>
                <a:cs typeface="Lato" panose="020F0502020204030203" pitchFamily="34" charset="0"/>
              </a:rPr>
              <a:t>Basic Scaler DAQ coincidence logic. Not shown is Accidental channel, which ANDs a delayed Left signal with Right.</a:t>
            </a:r>
          </a:p>
          <a:p>
            <a:pPr marL="0" indent="0">
              <a:buClr>
                <a:schemeClr val="bg2"/>
              </a:buClr>
              <a:buSzPct val="140000"/>
              <a:buNone/>
            </a:pPr>
            <a:endParaRPr lang="en-US" sz="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indent="0">
              <a:buClr>
                <a:schemeClr val="bg2"/>
              </a:buClr>
              <a:buSzPct val="140000"/>
              <a:buNone/>
            </a:pPr>
            <a:r>
              <a:rPr lang="en-US" sz="1200" dirty="0">
                <a:solidFill>
                  <a:schemeClr val="bg2"/>
                </a:solidFill>
                <a:latin typeface="Lato" panose="020F0502020204030203" pitchFamily="34" charset="0"/>
                <a:ea typeface="Lato" panose="020F0502020204030203" pitchFamily="34" charset="0"/>
                <a:cs typeface="Lato" panose="020F0502020204030203" pitchFamily="34" charset="0"/>
              </a:rPr>
              <a:t>The separate FADC DAQ forms coincidences in software. Not subject of this talk.</a:t>
            </a:r>
          </a:p>
          <a:p>
            <a:pPr marL="0" indent="0">
              <a:buClr>
                <a:schemeClr val="bg2"/>
              </a:buClr>
              <a:buSzPct val="140000"/>
              <a:buNone/>
            </a:pPr>
            <a:endParaRPr lang="en-US" sz="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indent="0">
              <a:buClr>
                <a:schemeClr val="bg2"/>
              </a:buClr>
              <a:buSzPct val="140000"/>
              <a:buNone/>
            </a:pPr>
            <a:r>
              <a:rPr lang="en-US" sz="1200" dirty="0">
                <a:solidFill>
                  <a:schemeClr val="bg2"/>
                </a:solidFill>
                <a:latin typeface="Lato" panose="020F0502020204030203" pitchFamily="34" charset="0"/>
                <a:ea typeface="Lato" panose="020F0502020204030203" pitchFamily="34" charset="0"/>
                <a:cs typeface="Lato" panose="020F0502020204030203" pitchFamily="34" charset="0"/>
              </a:rPr>
              <a:t>Image credits: From [2,3]</a:t>
            </a:r>
          </a:p>
        </p:txBody>
      </p:sp>
      <p:pic>
        <p:nvPicPr>
          <p:cNvPr id="5" name="Picture 4" descr="A diagram of a machine&#10;&#10;AI-generated content may be incorrect.">
            <a:extLst>
              <a:ext uri="{FF2B5EF4-FFF2-40B4-BE49-F238E27FC236}">
                <a16:creationId xmlns:a16="http://schemas.microsoft.com/office/drawing/2014/main" id="{C6A69646-71AE-0648-AF3D-B2B86B61977A}"/>
              </a:ext>
            </a:extLst>
          </p:cNvPr>
          <p:cNvPicPr>
            <a:picLocks noChangeAspect="1"/>
          </p:cNvPicPr>
          <p:nvPr/>
        </p:nvPicPr>
        <p:blipFill>
          <a:blip r:embed="rId4"/>
          <a:stretch>
            <a:fillRect/>
          </a:stretch>
        </p:blipFill>
        <p:spPr>
          <a:xfrm>
            <a:off x="156578" y="838718"/>
            <a:ext cx="5824453" cy="1924346"/>
          </a:xfrm>
          <a:prstGeom prst="rect">
            <a:avLst/>
          </a:prstGeom>
        </p:spPr>
      </p:pic>
      <p:pic>
        <p:nvPicPr>
          <p:cNvPr id="8" name="Picture 7" descr="A black and white diagram&#10;&#10;AI-generated content may be incorrect.">
            <a:extLst>
              <a:ext uri="{FF2B5EF4-FFF2-40B4-BE49-F238E27FC236}">
                <a16:creationId xmlns:a16="http://schemas.microsoft.com/office/drawing/2014/main" id="{E4247086-F869-95E0-6F26-7AB56A55D22A}"/>
              </a:ext>
            </a:extLst>
          </p:cNvPr>
          <p:cNvPicPr>
            <a:picLocks noChangeAspect="1"/>
          </p:cNvPicPr>
          <p:nvPr/>
        </p:nvPicPr>
        <p:blipFill>
          <a:blip r:embed="rId5"/>
          <a:stretch>
            <a:fillRect/>
          </a:stretch>
        </p:blipFill>
        <p:spPr>
          <a:xfrm>
            <a:off x="6213986" y="1165525"/>
            <a:ext cx="2260600" cy="1327150"/>
          </a:xfrm>
          <a:prstGeom prst="rect">
            <a:avLst/>
          </a:prstGeom>
        </p:spPr>
      </p:pic>
      <p:sp>
        <p:nvSpPr>
          <p:cNvPr id="2" name="TextBox 1">
            <a:extLst>
              <a:ext uri="{FF2B5EF4-FFF2-40B4-BE49-F238E27FC236}">
                <a16:creationId xmlns:a16="http://schemas.microsoft.com/office/drawing/2014/main" id="{A9D7CC81-14C8-95F8-C059-6D3EC662B088}"/>
              </a:ext>
            </a:extLst>
          </p:cNvPr>
          <p:cNvSpPr txBox="1"/>
          <p:nvPr/>
        </p:nvSpPr>
        <p:spPr>
          <a:xfrm>
            <a:off x="5414214" y="1199978"/>
            <a:ext cx="286936" cy="215444"/>
          </a:xfrm>
          <a:prstGeom prst="rect">
            <a:avLst/>
          </a:prstGeom>
          <a:noFill/>
        </p:spPr>
        <p:txBody>
          <a:bodyPr wrap="square" rtlCol="0">
            <a:spAutoFit/>
          </a:bodyPr>
          <a:lstStyle/>
          <a:p>
            <a:r>
              <a:rPr lang="en-US" sz="800" dirty="0"/>
              <a:t>1</a:t>
            </a:r>
          </a:p>
        </p:txBody>
      </p:sp>
      <p:sp>
        <p:nvSpPr>
          <p:cNvPr id="3" name="TextBox 2">
            <a:extLst>
              <a:ext uri="{FF2B5EF4-FFF2-40B4-BE49-F238E27FC236}">
                <a16:creationId xmlns:a16="http://schemas.microsoft.com/office/drawing/2014/main" id="{888FC5D4-78DC-FFCB-DA87-34C0B24C3FC0}"/>
              </a:ext>
            </a:extLst>
          </p:cNvPr>
          <p:cNvSpPr txBox="1"/>
          <p:nvPr/>
        </p:nvSpPr>
        <p:spPr>
          <a:xfrm>
            <a:off x="5661173" y="1413453"/>
            <a:ext cx="286936" cy="215444"/>
          </a:xfrm>
          <a:prstGeom prst="rect">
            <a:avLst/>
          </a:prstGeom>
          <a:noFill/>
        </p:spPr>
        <p:txBody>
          <a:bodyPr wrap="square" rtlCol="0">
            <a:spAutoFit/>
          </a:bodyPr>
          <a:lstStyle/>
          <a:p>
            <a:r>
              <a:rPr lang="en-US" sz="800" dirty="0"/>
              <a:t>5</a:t>
            </a:r>
          </a:p>
        </p:txBody>
      </p:sp>
      <p:sp>
        <p:nvSpPr>
          <p:cNvPr id="4" name="TextBox 3">
            <a:extLst>
              <a:ext uri="{FF2B5EF4-FFF2-40B4-BE49-F238E27FC236}">
                <a16:creationId xmlns:a16="http://schemas.microsoft.com/office/drawing/2014/main" id="{0CCC7AE0-B731-F26A-CD8B-DECB1D68A606}"/>
              </a:ext>
            </a:extLst>
          </p:cNvPr>
          <p:cNvSpPr txBox="1"/>
          <p:nvPr/>
        </p:nvSpPr>
        <p:spPr>
          <a:xfrm>
            <a:off x="5660183" y="1561658"/>
            <a:ext cx="286936" cy="215444"/>
          </a:xfrm>
          <a:prstGeom prst="rect">
            <a:avLst/>
          </a:prstGeom>
          <a:noFill/>
        </p:spPr>
        <p:txBody>
          <a:bodyPr wrap="square" rtlCol="0">
            <a:spAutoFit/>
          </a:bodyPr>
          <a:lstStyle/>
          <a:p>
            <a:r>
              <a:rPr lang="en-US" sz="800" dirty="0"/>
              <a:t>6</a:t>
            </a:r>
          </a:p>
        </p:txBody>
      </p:sp>
      <p:sp>
        <p:nvSpPr>
          <p:cNvPr id="7" name="TextBox 6">
            <a:extLst>
              <a:ext uri="{FF2B5EF4-FFF2-40B4-BE49-F238E27FC236}">
                <a16:creationId xmlns:a16="http://schemas.microsoft.com/office/drawing/2014/main" id="{F82B46DF-8A2A-6F63-1C4C-2AA6E4632B88}"/>
              </a:ext>
            </a:extLst>
          </p:cNvPr>
          <p:cNvSpPr txBox="1"/>
          <p:nvPr/>
        </p:nvSpPr>
        <p:spPr>
          <a:xfrm>
            <a:off x="5656474" y="1721378"/>
            <a:ext cx="286936" cy="215444"/>
          </a:xfrm>
          <a:prstGeom prst="rect">
            <a:avLst/>
          </a:prstGeom>
          <a:noFill/>
        </p:spPr>
        <p:txBody>
          <a:bodyPr wrap="square" rtlCol="0">
            <a:spAutoFit/>
          </a:bodyPr>
          <a:lstStyle/>
          <a:p>
            <a:r>
              <a:rPr lang="en-US" sz="800" dirty="0"/>
              <a:t>7</a:t>
            </a:r>
          </a:p>
        </p:txBody>
      </p:sp>
      <p:sp>
        <p:nvSpPr>
          <p:cNvPr id="9" name="TextBox 8">
            <a:extLst>
              <a:ext uri="{FF2B5EF4-FFF2-40B4-BE49-F238E27FC236}">
                <a16:creationId xmlns:a16="http://schemas.microsoft.com/office/drawing/2014/main" id="{0623F40E-02F1-56D8-32BE-5AD1C7B61F70}"/>
              </a:ext>
            </a:extLst>
          </p:cNvPr>
          <p:cNvSpPr txBox="1"/>
          <p:nvPr/>
        </p:nvSpPr>
        <p:spPr>
          <a:xfrm>
            <a:off x="5656474" y="1873043"/>
            <a:ext cx="286936" cy="215444"/>
          </a:xfrm>
          <a:prstGeom prst="rect">
            <a:avLst/>
          </a:prstGeom>
          <a:noFill/>
        </p:spPr>
        <p:txBody>
          <a:bodyPr wrap="square" rtlCol="0">
            <a:spAutoFit/>
          </a:bodyPr>
          <a:lstStyle/>
          <a:p>
            <a:r>
              <a:rPr lang="en-US" sz="800" dirty="0"/>
              <a:t>8</a:t>
            </a:r>
          </a:p>
        </p:txBody>
      </p:sp>
      <mc:AlternateContent xmlns:mc="http://schemas.openxmlformats.org/markup-compatibility/2006" xmlns:a14="http://schemas.microsoft.com/office/drawing/2010/main">
        <mc:Choice Requires="a14">
          <p:sp>
            <p:nvSpPr>
              <p:cNvPr id="10" name="Google Shape;109;p15">
                <a:extLst>
                  <a:ext uri="{FF2B5EF4-FFF2-40B4-BE49-F238E27FC236}">
                    <a16:creationId xmlns:a16="http://schemas.microsoft.com/office/drawing/2014/main" id="{249DCE73-A0BF-1B1F-05A6-6A631D01E2C1}"/>
                  </a:ext>
                </a:extLst>
              </p:cNvPr>
              <p:cNvSpPr txBox="1">
                <a:spLocks/>
              </p:cNvSpPr>
              <p:nvPr/>
            </p:nvSpPr>
            <p:spPr>
              <a:xfrm>
                <a:off x="497350" y="3651519"/>
                <a:ext cx="4996607" cy="12951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3 Main Corrections to our measured asymmetry</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Beam Current Normalization: R </a:t>
                </a:r>
                <a:r>
                  <a:rPr lang="en-US" sz="1200" dirty="0">
                    <a:solidFill>
                      <a:schemeClr val="bg2"/>
                    </a:solidFill>
                  </a:rPr>
                  <a:t>→ R’</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Accidental Correction: R </a:t>
                </a:r>
                <a:r>
                  <a:rPr lang="en-US" sz="1200" dirty="0">
                    <a:solidFill>
                      <a:schemeClr val="bg2"/>
                    </a:solidFill>
                  </a:rPr>
                  <a:t>→ </a:t>
                </a:r>
                <a14:m>
                  <m:oMath xmlns:m="http://schemas.openxmlformats.org/officeDocument/2006/math">
                    <m:sSub>
                      <m:sSubPr>
                        <m:ctrl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m:t>
                        </m:r>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i</m:t>
                        </m:r>
                      </m:sub>
                    </m:sSub>
                    <m: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200" b="1"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200" b="1" i="1">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m:t>
                        </m:r>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i</m:t>
                        </m:r>
                      </m:sub>
                    </m:sSub>
                  </m:oMath>
                </a14:m>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Correction: R </a:t>
                </a:r>
                <a:r>
                  <a:rPr lang="en-US" sz="1200" dirty="0">
                    <a:solidFill>
                      <a:schemeClr val="bg2"/>
                    </a:solidFill>
                  </a:rPr>
                  <a:t>→ R</a:t>
                </a:r>
                <a14:m>
                  <m:oMath xmlns:m="http://schemas.openxmlformats.org/officeDocument/2006/math">
                    <m:sSup>
                      <m:sSupPr>
                        <m:ctrl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pPr>
                      <m:e>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e</m:t>
                        </m:r>
                      </m:e>
                      <m:sup>
                        <m:sSub>
                          <m:sSubPr>
                            <m:ctrl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R</m:t>
                            </m:r>
                          </m:e>
                          <m:sub>
                            <m:r>
                              <m:rPr>
                                <m:sty m:val="p"/>
                              </m:rPr>
                              <a:rPr lang="en-US" sz="1200" i="1">
                                <a:solidFill>
                                  <a:schemeClr val="bg2"/>
                                </a:solidFill>
                                <a:latin typeface="Cambria Math" panose="02040503050406030204" pitchFamily="18" charset="0"/>
                                <a:ea typeface="Lato" panose="020F0502020204030203" pitchFamily="34" charset="0"/>
                                <a:cs typeface="Lato" panose="020F0502020204030203" pitchFamily="34" charset="0"/>
                              </a:rPr>
                              <m:t>i</m:t>
                            </m:r>
                          </m:sub>
                        </m:sSub>
                        <m:r>
                          <m:rPr>
                            <m:sty m:val="p"/>
                          </m:rPr>
                          <a:rPr lang="en-US" sz="12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sup>
                    </m:sSup>
                  </m:oMath>
                </a14:m>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2">
                  <a:buClr>
                    <a:schemeClr val="bg2"/>
                  </a:buClr>
                  <a:buSzPct val="140000"/>
                  <a:buFont typeface="Arial" panose="020B0604020202020204" pitchFamily="34" charset="0"/>
                  <a:buChar char="•"/>
                </a:pP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Rate-dependent. Creates false Asymmetry!</a:t>
                </a:r>
                <a:endParaRPr lang="el-GR" sz="1200" b="1"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 name="Google Shape;109;p15">
                <a:extLst>
                  <a:ext uri="{FF2B5EF4-FFF2-40B4-BE49-F238E27FC236}">
                    <a16:creationId xmlns:a16="http://schemas.microsoft.com/office/drawing/2014/main" id="{249DCE73-A0BF-1B1F-05A6-6A631D01E2C1}"/>
                  </a:ext>
                </a:extLst>
              </p:cNvPr>
              <p:cNvSpPr txBox="1">
                <a:spLocks noRot="1" noChangeAspect="1" noMove="1" noResize="1" noEditPoints="1" noAdjustHandles="1" noChangeArrowheads="1" noChangeShapeType="1" noTextEdit="1"/>
              </p:cNvSpPr>
              <p:nvPr/>
            </p:nvSpPr>
            <p:spPr>
              <a:xfrm>
                <a:off x="497350" y="3651519"/>
                <a:ext cx="4996607" cy="1295132"/>
              </a:xfrm>
              <a:prstGeom prst="rect">
                <a:avLst/>
              </a:prstGeom>
              <a:blipFill>
                <a:blip r:embed="rId6"/>
                <a:stretch>
                  <a:fillRect t="-1942" b="-9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109;p15">
                <a:extLst>
                  <a:ext uri="{FF2B5EF4-FFF2-40B4-BE49-F238E27FC236}">
                    <a16:creationId xmlns:a16="http://schemas.microsoft.com/office/drawing/2014/main" id="{EC359654-CAF7-20D4-ACD0-9F4D7780F0BE}"/>
                  </a:ext>
                </a:extLst>
              </p:cNvPr>
              <p:cNvSpPr txBox="1">
                <a:spLocks/>
              </p:cNvSpPr>
              <p:nvPr/>
            </p:nvSpPr>
            <p:spPr>
              <a:xfrm>
                <a:off x="497350" y="3093578"/>
                <a:ext cx="3627018" cy="6580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Clr>
                    <a:schemeClr val="bg2"/>
                  </a:buClr>
                  <a:buSzPct val="140000"/>
                  <a:buFont typeface="Arial" panose="020B0604020202020204" pitchFamily="34" charset="0"/>
                  <a:buChar char="•"/>
                </a:pPr>
                <a14:m>
                  <m:oMath xmlns:m="http://schemas.openxmlformats.org/officeDocument/2006/math">
                    <m:sSubSup>
                      <m:sSub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meas</m:t>
                        </m:r>
                      </m:sub>
                      <m:sup>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corr</m:t>
                        </m:r>
                      </m:sup>
                    </m:sSubSup>
                    <m:r>
                      <a:rPr lang="en-US" sz="1600">
                        <a:solidFill>
                          <a:schemeClr val="bg2"/>
                        </a:solidFill>
                        <a:latin typeface="Cambria Math" panose="02040503050406030204" pitchFamily="18" charset="0"/>
                        <a:ea typeface="Lato" panose="020F0502020204030203" pitchFamily="34" charset="0"/>
                        <a:cs typeface="Lato" panose="020F0502020204030203" pitchFamily="34" charset="0"/>
                      </a:rPr>
                      <m:t>= </m:t>
                    </m:r>
                    <m:f>
                      <m:f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fPr>
                      <m:num>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num>
                      <m:den>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b="1"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m:rPr>
                                <m:sty m:val="p"/>
                              </m:rP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A</m:t>
                            </m:r>
                            <m:r>
                              <a:rPr lang="en-US" sz="1600" b="1"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0</m:t>
                            </m:r>
                          </m:sub>
                        </m:sSub>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1" name="Google Shape;109;p15">
                <a:extLst>
                  <a:ext uri="{FF2B5EF4-FFF2-40B4-BE49-F238E27FC236}">
                    <a16:creationId xmlns:a16="http://schemas.microsoft.com/office/drawing/2014/main" id="{EC359654-CAF7-20D4-ACD0-9F4D7780F0BE}"/>
                  </a:ext>
                </a:extLst>
              </p:cNvPr>
              <p:cNvSpPr txBox="1">
                <a:spLocks noRot="1" noChangeAspect="1" noMove="1" noResize="1" noEditPoints="1" noAdjustHandles="1" noChangeArrowheads="1" noChangeShapeType="1" noTextEdit="1"/>
              </p:cNvSpPr>
              <p:nvPr/>
            </p:nvSpPr>
            <p:spPr>
              <a:xfrm>
                <a:off x="497350" y="3093578"/>
                <a:ext cx="3627018" cy="65803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109;p15">
                <a:extLst>
                  <a:ext uri="{FF2B5EF4-FFF2-40B4-BE49-F238E27FC236}">
                    <a16:creationId xmlns:a16="http://schemas.microsoft.com/office/drawing/2014/main" id="{F394362F-88FE-1C3E-7A0E-9519D1468D92}"/>
                  </a:ext>
                </a:extLst>
              </p:cNvPr>
              <p:cNvSpPr txBox="1">
                <a:spLocks/>
              </p:cNvSpPr>
              <p:nvPr/>
            </p:nvSpPr>
            <p:spPr>
              <a:xfrm>
                <a:off x="497350" y="3106529"/>
                <a:ext cx="2679721" cy="6580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Clr>
                    <a:schemeClr val="bg2"/>
                  </a:buClr>
                  <a:buSzPct val="140000"/>
                  <a:buFont typeface="Arial" panose="020B0604020202020204" pitchFamily="34" charset="0"/>
                  <a:buChar char="•"/>
                </a:pPr>
                <a14:m>
                  <m:oMath xmlns:m="http://schemas.openxmlformats.org/officeDocument/2006/math">
                    <m:sSubSup>
                      <m:sSub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meas</m:t>
                        </m:r>
                      </m:sub>
                      <m:sup>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corr</m:t>
                        </m:r>
                      </m:sup>
                    </m:sSubSup>
                    <m:r>
                      <a:rPr lang="en-US" sz="1600">
                        <a:solidFill>
                          <a:schemeClr val="bg2"/>
                        </a:solidFill>
                        <a:latin typeface="Cambria Math" panose="02040503050406030204" pitchFamily="18" charset="0"/>
                        <a:ea typeface="Lato" panose="020F0502020204030203" pitchFamily="34" charset="0"/>
                        <a:cs typeface="Lato" panose="020F0502020204030203" pitchFamily="34" charset="0"/>
                      </a:rPr>
                      <m:t>= </m:t>
                    </m:r>
                    <m:f>
                      <m:f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fPr>
                      <m:num>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num>
                      <m:den>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2" name="Google Shape;109;p15">
                <a:extLst>
                  <a:ext uri="{FF2B5EF4-FFF2-40B4-BE49-F238E27FC236}">
                    <a16:creationId xmlns:a16="http://schemas.microsoft.com/office/drawing/2014/main" id="{F394362F-88FE-1C3E-7A0E-9519D1468D92}"/>
                  </a:ext>
                </a:extLst>
              </p:cNvPr>
              <p:cNvSpPr txBox="1">
                <a:spLocks noRot="1" noChangeAspect="1" noMove="1" noResize="1" noEditPoints="1" noAdjustHandles="1" noChangeArrowheads="1" noChangeShapeType="1" noTextEdit="1"/>
              </p:cNvSpPr>
              <p:nvPr/>
            </p:nvSpPr>
            <p:spPr>
              <a:xfrm>
                <a:off x="497350" y="3106529"/>
                <a:ext cx="2679721" cy="65803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109;p15">
                <a:extLst>
                  <a:ext uri="{FF2B5EF4-FFF2-40B4-BE49-F238E27FC236}">
                    <a16:creationId xmlns:a16="http://schemas.microsoft.com/office/drawing/2014/main" id="{5B91EBFB-433A-AB4F-0C0E-84FF3A00CE8A}"/>
                  </a:ext>
                </a:extLst>
              </p:cNvPr>
              <p:cNvSpPr txBox="1">
                <a:spLocks/>
              </p:cNvSpPr>
              <p:nvPr/>
            </p:nvSpPr>
            <p:spPr>
              <a:xfrm>
                <a:off x="497350" y="3105518"/>
                <a:ext cx="2679721" cy="6275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Clr>
                    <a:schemeClr val="bg2"/>
                  </a:buClr>
                  <a:buSzPct val="140000"/>
                  <a:buFont typeface="Arial" panose="020B0604020202020204" pitchFamily="34" charset="0"/>
                  <a:buChar char="•"/>
                </a:pPr>
                <a14:m>
                  <m:oMath xmlns:m="http://schemas.openxmlformats.org/officeDocument/2006/math">
                    <m:sSubSup>
                      <m:sSubSup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sSubSupPr>
                      <m:e>
                        <m:r>
                          <m:rPr>
                            <m:sty m:val="p"/>
                          </m:rPr>
                          <a:rPr lang="en-US" sz="1600" smtClean="0">
                            <a:solidFill>
                              <a:schemeClr val="bg2"/>
                            </a:solidFill>
                            <a:latin typeface="Cambria Math" panose="02040503050406030204" pitchFamily="18" charset="0"/>
                            <a:ea typeface="Lato" panose="020F0502020204030203" pitchFamily="34" charset="0"/>
                            <a:cs typeface="Lato" panose="020F0502020204030203" pitchFamily="34" charset="0"/>
                          </a:rPr>
                          <m:t>A</m:t>
                        </m:r>
                      </m:e>
                      <m:sub>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meas</m:t>
                        </m:r>
                      </m:sub>
                      <m:sup/>
                    </m:sSubSup>
                    <m:r>
                      <a:rPr lang="en-US" sz="1600">
                        <a:solidFill>
                          <a:schemeClr val="bg2"/>
                        </a:solidFill>
                        <a:latin typeface="Cambria Math" panose="02040503050406030204" pitchFamily="18" charset="0"/>
                        <a:ea typeface="Lato" panose="020F0502020204030203" pitchFamily="34" charset="0"/>
                        <a:cs typeface="Lato" panose="020F0502020204030203" pitchFamily="34" charset="0"/>
                      </a:rPr>
                      <m:t>= </m:t>
                    </m:r>
                    <m:f>
                      <m:fPr>
                        <m:ctrl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ctrlPr>
                      </m:fPr>
                      <m:num>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b="0" i="1" smtClean="0">
                            <a:solidFill>
                              <a:schemeClr val="bg2"/>
                            </a:solidFill>
                            <a:latin typeface="Cambria Math" panose="02040503050406030204" pitchFamily="18" charset="0"/>
                            <a:ea typeface="Lato" panose="020F0502020204030203" pitchFamily="34" charset="0"/>
                            <a:cs typeface="Lato" panose="020F0502020204030203" pitchFamily="34" charset="0"/>
                          </a:rPr>
                          <m:t> </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num>
                      <m:den>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1</m:t>
                            </m:r>
                          </m:sub>
                        </m:s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m:t>
                        </m:r>
                        <m: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t> </m:t>
                        </m:r>
                        <m:sSub>
                          <m:sSubPr>
                            <m:ctrlPr>
                              <a:rPr lang="en-US" sz="1600" i="1">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R</m:t>
                            </m:r>
                          </m:e>
                          <m:sub>
                            <m:r>
                              <a:rPr lang="en-US" sz="1600" i="1" smtClean="0">
                                <a:solidFill>
                                  <a:schemeClr val="bg2"/>
                                </a:solidFill>
                                <a:latin typeface="Cambria Math" panose="02040503050406030204" pitchFamily="18" charset="0"/>
                                <a:ea typeface="Lato" panose="020F0502020204030203" pitchFamily="34" charset="0"/>
                                <a:cs typeface="Lato" panose="020F0502020204030203" pitchFamily="34" charset="0"/>
                              </a:rPr>
                              <m:t>0</m:t>
                            </m:r>
                          </m:sub>
                        </m:sSub>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3" name="Google Shape;109;p15">
                <a:extLst>
                  <a:ext uri="{FF2B5EF4-FFF2-40B4-BE49-F238E27FC236}">
                    <a16:creationId xmlns:a16="http://schemas.microsoft.com/office/drawing/2014/main" id="{5B91EBFB-433A-AB4F-0C0E-84FF3A00CE8A}"/>
                  </a:ext>
                </a:extLst>
              </p:cNvPr>
              <p:cNvSpPr txBox="1">
                <a:spLocks noRot="1" noChangeAspect="1" noMove="1" noResize="1" noEditPoints="1" noAdjustHandles="1" noChangeArrowheads="1" noChangeShapeType="1" noTextEdit="1"/>
              </p:cNvSpPr>
              <p:nvPr/>
            </p:nvSpPr>
            <p:spPr>
              <a:xfrm>
                <a:off x="497350" y="3105518"/>
                <a:ext cx="2679721" cy="627577"/>
              </a:xfrm>
              <a:prstGeom prst="rect">
                <a:avLst/>
              </a:prstGeom>
              <a:blipFill>
                <a:blip r:embed="rId9"/>
                <a:stretch>
                  <a:fillRect/>
                </a:stretch>
              </a:blipFill>
              <a:ln>
                <a:noFill/>
              </a:ln>
            </p:spPr>
            <p:txBody>
              <a:bodyPr/>
              <a:lstStyle/>
              <a:p>
                <a:r>
                  <a:rPr lang="en-US">
                    <a:noFill/>
                  </a:rPr>
                  <a:t> </a:t>
                </a:r>
              </a:p>
            </p:txBody>
          </p:sp>
        </mc:Fallback>
      </mc:AlternateContent>
      <p:sp>
        <p:nvSpPr>
          <p:cNvPr id="14" name="Google Shape;109;p15">
            <a:extLst>
              <a:ext uri="{FF2B5EF4-FFF2-40B4-BE49-F238E27FC236}">
                <a16:creationId xmlns:a16="http://schemas.microsoft.com/office/drawing/2014/main" id="{81FA9281-0585-7218-9616-7DF7AC6A11AB}"/>
              </a:ext>
            </a:extLst>
          </p:cNvPr>
          <p:cNvSpPr txBox="1">
            <a:spLocks/>
          </p:cNvSpPr>
          <p:nvPr/>
        </p:nvSpPr>
        <p:spPr>
          <a:xfrm>
            <a:off x="654498" y="2810199"/>
            <a:ext cx="4839459" cy="43239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buClr>
                <a:schemeClr val="bg2"/>
              </a:buClr>
              <a:buSzPct val="140000"/>
              <a:buNone/>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Asymmetry is found pattern-by-pattern as helicity changes:</a:t>
            </a:r>
          </a:p>
        </p:txBody>
      </p:sp>
    </p:spTree>
    <p:extLst>
      <p:ext uri="{BB962C8B-B14F-4D97-AF65-F5344CB8AC3E}">
        <p14:creationId xmlns:p14="http://schemas.microsoft.com/office/powerpoint/2010/main" val="1816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P spid="11" grpId="0"/>
      <p:bldP spid="11" grpId="1"/>
      <p:bldP spid="12" grpId="0"/>
      <p:bldP spid="12"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A7D92DA-A3A9-64E9-0C15-C0902F690D22}"/>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084FEE46-A3D2-FCC3-CFB3-91B024510F0B}"/>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Møller Polarimetry Systematics</a:t>
            </a:r>
            <a:endParaRPr sz="2400" dirty="0"/>
          </a:p>
        </p:txBody>
      </p:sp>
      <p:sp>
        <p:nvSpPr>
          <p:cNvPr id="109" name="Google Shape;109;p15">
            <a:extLst>
              <a:ext uri="{FF2B5EF4-FFF2-40B4-BE49-F238E27FC236}">
                <a16:creationId xmlns:a16="http://schemas.microsoft.com/office/drawing/2014/main" id="{76842D4F-B859-E572-4CCC-6864F6CA660E}"/>
              </a:ext>
            </a:extLst>
          </p:cNvPr>
          <p:cNvSpPr txBox="1">
            <a:spLocks noGrp="1"/>
          </p:cNvSpPr>
          <p:nvPr>
            <p:ph type="body" idx="1"/>
          </p:nvPr>
        </p:nvSpPr>
        <p:spPr>
          <a:xfrm>
            <a:off x="5224411" y="856941"/>
            <a:ext cx="3432458" cy="4001065"/>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Foil Saturation Polarization is global knowledge of iron saturation</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zz</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+Levchuk improvements from better simulation/iron wavefunctions</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 Dependence and Aperture Transmission will require dedicated studies during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Null Asymmetry, Electron Source Variation, and Leakage Currents will be measured during MOLLER runs</a:t>
            </a:r>
          </a:p>
          <a:p>
            <a:pPr marL="228600" indent="-228600">
              <a:lnSpc>
                <a:spcPct val="90000"/>
              </a:lnSpc>
              <a:spcBef>
                <a:spcPts val="1000"/>
              </a:spcBef>
              <a:buClrTx/>
              <a:buSzPct val="140000"/>
              <a:buFont typeface="Arial" panose="020B0604020202020204" pitchFamily="34" charset="0"/>
              <a:buChar char="•"/>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Foil Degree of Saturation, Radiative Corrections, Dead Time, and Accidentals have ongoing or planned pre-MOLLER studies.</a:t>
            </a:r>
          </a:p>
          <a:p>
            <a:pPr marL="685800" lvl="1" indent="-228600">
              <a:lnSpc>
                <a:spcPct val="90000"/>
              </a:lnSpc>
              <a:spcBef>
                <a:spcPts val="1000"/>
              </a:spcBef>
              <a:buClrTx/>
              <a:buSzPct val="140000"/>
              <a:buFont typeface="Arial" panose="020B0604020202020204" pitchFamily="34" charset="0"/>
              <a:buChar char="•"/>
              <a:defRPr/>
            </a:pP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Dead Time and Accidental improvements are focus of this talk</a:t>
            </a:r>
          </a:p>
        </p:txBody>
      </p:sp>
      <p:sp>
        <p:nvSpPr>
          <p:cNvPr id="110" name="Google Shape;110;p15">
            <a:extLst>
              <a:ext uri="{FF2B5EF4-FFF2-40B4-BE49-F238E27FC236}">
                <a16:creationId xmlns:a16="http://schemas.microsoft.com/office/drawing/2014/main" id="{961481DC-3EE9-9785-7C1C-A3F0998F2A17}"/>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graphicFrame>
        <p:nvGraphicFramePr>
          <p:cNvPr id="3" name="Table 2">
            <a:extLst>
              <a:ext uri="{FF2B5EF4-FFF2-40B4-BE49-F238E27FC236}">
                <a16:creationId xmlns:a16="http://schemas.microsoft.com/office/drawing/2014/main" id="{B1905EDF-9E71-EC32-1C54-EB24D3738137}"/>
              </a:ext>
            </a:extLst>
          </p:cNvPr>
          <p:cNvGraphicFramePr>
            <a:graphicFrameLocks noGrp="1"/>
          </p:cNvGraphicFramePr>
          <p:nvPr>
            <p:extLst>
              <p:ext uri="{D42A27DB-BD31-4B8C-83A1-F6EECF244321}">
                <p14:modId xmlns:p14="http://schemas.microsoft.com/office/powerpoint/2010/main" val="1251143597"/>
              </p:ext>
            </p:extLst>
          </p:nvPr>
        </p:nvGraphicFramePr>
        <p:xfrm>
          <a:off x="430598" y="1086536"/>
          <a:ext cx="4705692" cy="3405684"/>
        </p:xfrm>
        <a:graphic>
          <a:graphicData uri="http://schemas.openxmlformats.org/drawingml/2006/table">
            <a:tbl>
              <a:tblPr firstRow="1" bandRow="1"/>
              <a:tblGrid>
                <a:gridCol w="2149291">
                  <a:extLst>
                    <a:ext uri="{9D8B030D-6E8A-4147-A177-3AD203B41FA5}">
                      <a16:colId xmlns:a16="http://schemas.microsoft.com/office/drawing/2014/main" val="2076004944"/>
                    </a:ext>
                  </a:extLst>
                </a:gridCol>
                <a:gridCol w="1171237">
                  <a:extLst>
                    <a:ext uri="{9D8B030D-6E8A-4147-A177-3AD203B41FA5}">
                      <a16:colId xmlns:a16="http://schemas.microsoft.com/office/drawing/2014/main" val="532547774"/>
                    </a:ext>
                  </a:extLst>
                </a:gridCol>
                <a:gridCol w="1385164">
                  <a:extLst>
                    <a:ext uri="{9D8B030D-6E8A-4147-A177-3AD203B41FA5}">
                      <a16:colId xmlns:a16="http://schemas.microsoft.com/office/drawing/2014/main" val="1066941418"/>
                    </a:ext>
                  </a:extLst>
                </a:gridCol>
              </a:tblGrid>
              <a:tr h="2609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Problem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CREX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MOLLER Goal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extLst>
                  <a:ext uri="{0D108BD9-81ED-4DB2-BD59-A6C34878D82A}">
                    <a16:rowId xmlns:a16="http://schemas.microsoft.com/office/drawing/2014/main" val="4017815610"/>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Saturation Polarization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677150674"/>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Degree of Saturation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02302260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Azz + Levchuk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3723071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Radiative Corrections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8120562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Dead Time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59598763"/>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Accidentals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62112149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Current Dependence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958539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Aperture Transmission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1197251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Null Asymmetry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4506461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Electron Source Variation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49265826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Leakage Currents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882091342"/>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Overall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0.85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extLst>
                  <a:ext uri="{0D108BD9-81ED-4DB2-BD59-A6C34878D82A}">
                    <a16:rowId xmlns:a16="http://schemas.microsoft.com/office/drawing/2014/main" val="2934311664"/>
                  </a:ext>
                </a:extLst>
              </a:tr>
            </a:tbl>
          </a:graphicData>
        </a:graphic>
      </p:graphicFrame>
      <p:sp>
        <p:nvSpPr>
          <p:cNvPr id="14" name="Rectangle 13">
            <a:extLst>
              <a:ext uri="{FF2B5EF4-FFF2-40B4-BE49-F238E27FC236}">
                <a16:creationId xmlns:a16="http://schemas.microsoft.com/office/drawing/2014/main" id="{D69EB086-B520-B026-CB25-6EB5EE4A0132}"/>
              </a:ext>
            </a:extLst>
          </p:cNvPr>
          <p:cNvSpPr/>
          <p:nvPr/>
        </p:nvSpPr>
        <p:spPr>
          <a:xfrm>
            <a:off x="5532565" y="3510230"/>
            <a:ext cx="2883785" cy="18587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E1C98D-7C3F-03EE-07E1-F40BAFA1B7CF}"/>
              </a:ext>
            </a:extLst>
          </p:cNvPr>
          <p:cNvSpPr/>
          <p:nvPr/>
        </p:nvSpPr>
        <p:spPr>
          <a:xfrm>
            <a:off x="5532566" y="3696103"/>
            <a:ext cx="2264386" cy="18587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36C3ED-E205-4251-48AE-8B79161D7E13}"/>
              </a:ext>
            </a:extLst>
          </p:cNvPr>
          <p:cNvSpPr/>
          <p:nvPr/>
        </p:nvSpPr>
        <p:spPr>
          <a:xfrm>
            <a:off x="5532566" y="3881976"/>
            <a:ext cx="930364" cy="18587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A1AEC8-ED5C-EE68-AC56-4565867DBAF5}"/>
              </a:ext>
            </a:extLst>
          </p:cNvPr>
          <p:cNvSpPr/>
          <p:nvPr/>
        </p:nvSpPr>
        <p:spPr>
          <a:xfrm>
            <a:off x="430596" y="2161223"/>
            <a:ext cx="4705692" cy="75506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BFA06C-3152-0B0A-3380-B70F6ADB061D}"/>
              </a:ext>
            </a:extLst>
          </p:cNvPr>
          <p:cNvSpPr/>
          <p:nvPr/>
        </p:nvSpPr>
        <p:spPr>
          <a:xfrm>
            <a:off x="430596" y="1644607"/>
            <a:ext cx="4705692" cy="224018"/>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1C78B3-7129-1944-13B7-CE9B0AF7188A}"/>
              </a:ext>
            </a:extLst>
          </p:cNvPr>
          <p:cNvSpPr txBox="1"/>
          <p:nvPr/>
        </p:nvSpPr>
        <p:spPr>
          <a:xfrm>
            <a:off x="430596" y="4492220"/>
            <a:ext cx="5059920" cy="261610"/>
          </a:xfrm>
          <a:prstGeom prst="rect">
            <a:avLst/>
          </a:prstGeom>
          <a:noFill/>
        </p:spPr>
        <p:txBody>
          <a:bodyPr wrap="square">
            <a:spAutoFit/>
          </a:bodyPr>
          <a:lstStyle/>
          <a:p>
            <a:r>
              <a:rPr lang="en-US" sz="1100" dirty="0"/>
              <a:t>Møller Polarimetry systematics for CREX (2019) and MOLLER goals</a:t>
            </a:r>
          </a:p>
        </p:txBody>
      </p:sp>
      <p:sp>
        <p:nvSpPr>
          <p:cNvPr id="19" name="TextBox 18">
            <a:extLst>
              <a:ext uri="{FF2B5EF4-FFF2-40B4-BE49-F238E27FC236}">
                <a16:creationId xmlns:a16="http://schemas.microsoft.com/office/drawing/2014/main" id="{421F391C-92E3-EFB9-9F9A-7D2D4CEE23E9}"/>
              </a:ext>
            </a:extLst>
          </p:cNvPr>
          <p:cNvSpPr txBox="1"/>
          <p:nvPr/>
        </p:nvSpPr>
        <p:spPr>
          <a:xfrm>
            <a:off x="105374" y="1644779"/>
            <a:ext cx="255198" cy="307777"/>
          </a:xfrm>
          <a:prstGeom prst="rect">
            <a:avLst/>
          </a:prstGeom>
          <a:noFill/>
        </p:spPr>
        <p:txBody>
          <a:bodyPr wrap="none" rtlCol="0">
            <a:spAutoFit/>
          </a:bodyPr>
          <a:lstStyle/>
          <a:p>
            <a:r>
              <a:rPr lang="en-US" b="1" dirty="0"/>
              <a:t>*</a:t>
            </a:r>
          </a:p>
        </p:txBody>
      </p:sp>
      <p:sp>
        <p:nvSpPr>
          <p:cNvPr id="20" name="TextBox 19">
            <a:extLst>
              <a:ext uri="{FF2B5EF4-FFF2-40B4-BE49-F238E27FC236}">
                <a16:creationId xmlns:a16="http://schemas.microsoft.com/office/drawing/2014/main" id="{3643722D-B137-23BE-4233-EC8446386E40}"/>
              </a:ext>
            </a:extLst>
          </p:cNvPr>
          <p:cNvSpPr txBox="1"/>
          <p:nvPr/>
        </p:nvSpPr>
        <p:spPr>
          <a:xfrm>
            <a:off x="105374" y="2434035"/>
            <a:ext cx="255198" cy="307777"/>
          </a:xfrm>
          <a:prstGeom prst="rect">
            <a:avLst/>
          </a:prstGeom>
          <a:noFill/>
        </p:spPr>
        <p:txBody>
          <a:bodyPr wrap="none" rtlCol="0">
            <a:spAutoFit/>
          </a:bodyPr>
          <a:lstStyle/>
          <a:p>
            <a:r>
              <a:rPr lang="en-US" b="1" dirty="0"/>
              <a:t>*</a:t>
            </a:r>
          </a:p>
        </p:txBody>
      </p:sp>
      <p:sp>
        <p:nvSpPr>
          <p:cNvPr id="21" name="TextBox 20">
            <a:extLst>
              <a:ext uri="{FF2B5EF4-FFF2-40B4-BE49-F238E27FC236}">
                <a16:creationId xmlns:a16="http://schemas.microsoft.com/office/drawing/2014/main" id="{CAC0C199-7328-11EF-8579-3DFB0E365875}"/>
              </a:ext>
            </a:extLst>
          </p:cNvPr>
          <p:cNvSpPr txBox="1"/>
          <p:nvPr/>
        </p:nvSpPr>
        <p:spPr>
          <a:xfrm>
            <a:off x="105374" y="2689419"/>
            <a:ext cx="255198" cy="307777"/>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16512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4EF4D11-2320-55C8-7DB9-BC81A12671C1}"/>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362E4AB6-BFF4-FADA-AE39-4F20CCE1A166}"/>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DAQ Tuning With Emulator</a:t>
            </a:r>
            <a:endParaRPr sz="2400" dirty="0"/>
          </a:p>
        </p:txBody>
      </p:sp>
      <p:sp>
        <p:nvSpPr>
          <p:cNvPr id="109" name="Google Shape;109;p15">
            <a:extLst>
              <a:ext uri="{FF2B5EF4-FFF2-40B4-BE49-F238E27FC236}">
                <a16:creationId xmlns:a16="http://schemas.microsoft.com/office/drawing/2014/main" id="{D8EBA841-E819-A461-7DB7-08B242FBF9F1}"/>
              </a:ext>
            </a:extLst>
          </p:cNvPr>
          <p:cNvSpPr txBox="1">
            <a:spLocks noGrp="1"/>
          </p:cNvSpPr>
          <p:nvPr>
            <p:ph type="body" idx="1"/>
          </p:nvPr>
        </p:nvSpPr>
        <p:spPr>
          <a:xfrm>
            <a:off x="480366" y="1020984"/>
            <a:ext cx="4646805" cy="3830249"/>
          </a:xfrm>
          <a:prstGeom prst="rect">
            <a:avLst/>
          </a:prstGeom>
        </p:spPr>
        <p:txBody>
          <a:bodyPr spcFirstLastPara="1" wrap="square" lIns="91425" tIns="91425" rIns="91425" bIns="91425" anchor="t" anchorCtr="0">
            <a:spAutoFit/>
          </a:bodyPr>
          <a:lstStyle/>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Our CAEN 5810b detector emulator simulates detector events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Two physical output channels + coincident pulse injection into both channels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Feeds into DAQ in place of inactive PMTs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Very useful in tuning the DAQ</a:t>
            </a:r>
          </a:p>
          <a:p>
            <a:pPr lvl="1">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a:buClr>
                <a:schemeClr val="bg2"/>
              </a:buClr>
              <a:buSzPct val="140000"/>
              <a:buNone/>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Ex: Emulator revealed problem with accidentals</a:t>
            </a: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uncorrelated singles only, DAQ measured ~1.20x more coincidences than accidentals</a:t>
            </a:r>
          </a:p>
          <a:p>
            <a:pPr lvl="1">
              <a:buClr>
                <a:schemeClr val="bg2"/>
              </a:buClr>
              <a:buSzPct val="140000"/>
              <a:buFont typeface="Arial" panose="020B0604020202020204" pitchFamily="34" charset="0"/>
              <a:buChar char="•"/>
            </a:pPr>
            <a:endParaRPr lang="en-US" sz="10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Solved by adding discriminator immediately before the delayed left signal is ANDed, tuning until rates are equal</a:t>
            </a:r>
          </a:p>
        </p:txBody>
      </p:sp>
      <p:sp>
        <p:nvSpPr>
          <p:cNvPr id="110" name="Google Shape;110;p15">
            <a:extLst>
              <a:ext uri="{FF2B5EF4-FFF2-40B4-BE49-F238E27FC236}">
                <a16:creationId xmlns:a16="http://schemas.microsoft.com/office/drawing/2014/main" id="{D71BA54D-E8FC-6D46-E9C3-342EF994DB67}"/>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5" name="Picture 4" descr="A red box with blue lights and wires on a wooden surface&#10;&#10;AI-generated content may be incorrect.">
            <a:extLst>
              <a:ext uri="{FF2B5EF4-FFF2-40B4-BE49-F238E27FC236}">
                <a16:creationId xmlns:a16="http://schemas.microsoft.com/office/drawing/2014/main" id="{88C2961F-0559-6970-5698-B1DCCF06CF40}"/>
              </a:ext>
            </a:extLst>
          </p:cNvPr>
          <p:cNvPicPr>
            <a:picLocks noChangeAspect="1"/>
          </p:cNvPicPr>
          <p:nvPr/>
        </p:nvPicPr>
        <p:blipFill>
          <a:blip r:embed="rId3"/>
          <a:srcRect l="5911" r="7448" b="19534"/>
          <a:stretch>
            <a:fillRect/>
          </a:stretch>
        </p:blipFill>
        <p:spPr>
          <a:xfrm>
            <a:off x="5127171" y="1020983"/>
            <a:ext cx="3683481" cy="2565705"/>
          </a:xfrm>
          <a:prstGeom prst="rect">
            <a:avLst/>
          </a:prstGeom>
          <a:ln>
            <a:solidFill>
              <a:schemeClr val="bg2"/>
            </a:solidFill>
          </a:ln>
        </p:spPr>
      </p:pic>
      <p:sp>
        <p:nvSpPr>
          <p:cNvPr id="8" name="TextBox 7">
            <a:extLst>
              <a:ext uri="{FF2B5EF4-FFF2-40B4-BE49-F238E27FC236}">
                <a16:creationId xmlns:a16="http://schemas.microsoft.com/office/drawing/2014/main" id="{BF95CC05-8A5B-BEDA-3E59-12796067CA3D}"/>
              </a:ext>
            </a:extLst>
          </p:cNvPr>
          <p:cNvSpPr txBox="1"/>
          <p:nvPr/>
        </p:nvSpPr>
        <p:spPr>
          <a:xfrm>
            <a:off x="5127171" y="3586688"/>
            <a:ext cx="3683480" cy="954107"/>
          </a:xfrm>
          <a:prstGeom prst="rect">
            <a:avLst/>
          </a:prstGeom>
          <a:noFill/>
        </p:spPr>
        <p:txBody>
          <a:bodyPr wrap="square" rtlCol="0">
            <a:spAutoFit/>
          </a:bodyPr>
          <a:lstStyle/>
          <a:p>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Detector emulator in use. The two physical outputs are plugged into the polarimeter DAQ FIFO where the detector PMT signals enter the system.</a:t>
            </a:r>
          </a:p>
        </p:txBody>
      </p:sp>
    </p:spTree>
    <p:extLst>
      <p:ext uri="{BB962C8B-B14F-4D97-AF65-F5344CB8AC3E}">
        <p14:creationId xmlns:p14="http://schemas.microsoft.com/office/powerpoint/2010/main" val="145144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5549BDA-62C9-E3AE-F9E7-39BD00FEBF23}"/>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CEF04D79-DBDA-35AB-0F49-D7161E3F7510}"/>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Dead Time: Old Model &amp; Shortfalls</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689C6B0D-8571-7F3F-675B-34F3A5C590E5}"/>
                  </a:ext>
                </a:extLst>
              </p:cNvPr>
              <p:cNvSpPr txBox="1">
                <a:spLocks noGrp="1"/>
              </p:cNvSpPr>
              <p:nvPr>
                <p:ph type="body" idx="1"/>
              </p:nvPr>
            </p:nvSpPr>
            <p:spPr>
              <a:xfrm>
                <a:off x="480365" y="1020984"/>
                <a:ext cx="8135733" cy="3405517"/>
              </a:xfrm>
              <a:prstGeom prst="rect">
                <a:avLst/>
              </a:prstGeom>
            </p:spPr>
            <p:txBody>
              <a:bodyPr spcFirstLastPara="1" wrap="square" lIns="91425" tIns="91425" rIns="91425" bIns="91425" anchor="t" anchorCtr="0">
                <a:spAutoFit/>
              </a:bodyPr>
              <a:lstStyle/>
              <a:p>
                <a:pPr marL="146050" marR="0" lvl="0" indent="0" algn="l" defTabSz="914400" rtl="0" eaLnBrk="1" fontAlgn="auto" latinLnBrk="0" hangingPunct="1">
                  <a:lnSpc>
                    <a:spcPct val="115000"/>
                  </a:lnSpc>
                  <a:spcBef>
                    <a:spcPts val="0"/>
                  </a:spcBef>
                  <a:spcAft>
                    <a:spcPts val="0"/>
                  </a:spcAft>
                  <a:buClr>
                    <a:srgbClr val="1A1A1A"/>
                  </a:buClr>
                  <a:buSzPct val="140000"/>
                  <a:buNone/>
                  <a:tabLst/>
                  <a:defRPr/>
                </a:pPr>
                <a:r>
                  <a:rPr kumimoji="0" lang="en-US" sz="1400" b="0" i="0" u="none" strike="noStrike" kern="120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rPr>
                  <a:t>For Poisson distributed events with average rate R, the probability that k events will fall in a window of length t is given by:</a:t>
                </a: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endParaRPr lang="en-US" sz="1400" kern="1200" dirty="0">
                  <a:solidFill>
                    <a:srgbClr val="1A1A1A"/>
                  </a:solidFill>
                  <a:latin typeface="Lato" panose="020F0502020204030203" pitchFamily="34" charset="0"/>
                  <a:ea typeface="Lato" panose="020F0502020204030203" pitchFamily="34" charset="0"/>
                  <a:cs typeface="Lato" panose="020F0502020204030203" pitchFamily="34" charset="0"/>
                </a:endParaRPr>
              </a:p>
              <a:p>
                <a:pPr marL="457200" marR="0" lvl="0" indent="-311150" algn="l" defTabSz="914400" rtl="0" eaLnBrk="1" fontAlgn="auto" latinLnBrk="0" hangingPunct="1">
                  <a:lnSpc>
                    <a:spcPct val="115000"/>
                  </a:lnSpc>
                  <a:spcBef>
                    <a:spcPts val="0"/>
                  </a:spcBef>
                  <a:spcAft>
                    <a:spcPts val="0"/>
                  </a:spcAft>
                  <a:buClr>
                    <a:srgbClr val="1A1A1A"/>
                  </a:buClr>
                  <a:buSzPct val="140000"/>
                  <a:buFont typeface="Arial" panose="020B0604020202020204" pitchFamily="34" charset="0"/>
                  <a:buChar char="•"/>
                  <a:tabLst/>
                  <a:defRPr/>
                </a:pPr>
                <a:endParaRPr kumimoji="0" lang="en-US" sz="1400" b="0" i="0" u="none" strike="noStrike" kern="1200" cap="none" spc="0" normalizeH="0" baseline="0" noProof="0" dirty="0">
                  <a:ln>
                    <a:noFill/>
                  </a:ln>
                  <a:solidFill>
                    <a:srgbClr val="1A1A1A"/>
                  </a:solidFill>
                  <a:effectLst/>
                  <a:uLnTx/>
                  <a:uFillTx/>
                  <a:latin typeface="Lato" panose="020F0502020204030203" pitchFamily="34" charset="0"/>
                  <a:ea typeface="Lato" panose="020F0502020204030203" pitchFamily="34" charset="0"/>
                  <a:cs typeface="Lato" panose="020F0502020204030203" pitchFamily="34" charset="0"/>
                  <a:sym typeface="Lato"/>
                </a:endParaRPr>
              </a:p>
              <a:p>
                <a:pPr marL="146050" indent="0">
                  <a:buClr>
                    <a:srgbClr val="1A1A1A"/>
                  </a:buClr>
                  <a:buSzPct val="140000"/>
                  <a:buNone/>
                  <a:defRPr/>
                </a:pPr>
                <a:r>
                  <a:rPr lang="en-US" sz="1400" dirty="0">
                    <a:solidFill>
                      <a:schemeClr val="bg2"/>
                    </a:solidFill>
                  </a:rPr>
                  <a:t>An event followed by 1 or more additional events within a dead time window </a:t>
                </a:r>
                <a14:m>
                  <m:oMath xmlns:m="http://schemas.openxmlformats.org/officeDocument/2006/math">
                    <m:sSub>
                      <m:sSubPr>
                        <m:ctrlPr>
                          <a:rPr lang="en-US" sz="1400" i="1">
                            <a:solidFill>
                              <a:schemeClr val="bg2"/>
                            </a:solidFill>
                            <a:latin typeface="Cambria Math" panose="02040503050406030204" pitchFamily="18" charset="0"/>
                          </a:rPr>
                        </m:ctrlPr>
                      </m:sSubPr>
                      <m:e>
                        <m:r>
                          <m:rPr>
                            <m:nor/>
                          </m:rPr>
                          <a:rPr lang="en-US" sz="1400" dirty="0">
                            <a:solidFill>
                              <a:schemeClr val="bg2"/>
                            </a:solidFill>
                          </a:rPr>
                          <m:t>𝛕</m:t>
                        </m:r>
                      </m:e>
                      <m:sub>
                        <m:r>
                          <m:rPr>
                            <m:sty m:val="p"/>
                          </m:rPr>
                          <a:rPr lang="en-US" sz="1400" i="1">
                            <a:solidFill>
                              <a:schemeClr val="bg2"/>
                            </a:solidFill>
                            <a:latin typeface="Cambria Math" panose="02040503050406030204" pitchFamily="18" charset="0"/>
                          </a:rPr>
                          <m:t>d</m:t>
                        </m:r>
                      </m:sub>
                    </m:sSub>
                  </m:oMath>
                </a14:m>
                <a:r>
                  <a:rPr lang="en-US" sz="1400" dirty="0">
                    <a:solidFill>
                      <a:schemeClr val="bg2"/>
                    </a:solidFill>
                  </a:rPr>
                  <a:t> results in dead time. The probability of dead time is therefore: 1 – P(0, </a:t>
                </a:r>
                <a14:m>
                  <m:oMath xmlns:m="http://schemas.openxmlformats.org/officeDocument/2006/math">
                    <m:sSub>
                      <m:sSubPr>
                        <m:ctrlPr>
                          <a:rPr lang="en-US" sz="1400" i="1">
                            <a:solidFill>
                              <a:schemeClr val="bg2"/>
                            </a:solidFill>
                            <a:latin typeface="Cambria Math" panose="02040503050406030204" pitchFamily="18" charset="0"/>
                          </a:rPr>
                        </m:ctrlPr>
                      </m:sSubPr>
                      <m:e>
                        <m:r>
                          <m:rPr>
                            <m:nor/>
                          </m:rPr>
                          <a:rPr lang="en-US" sz="1400" dirty="0">
                            <a:solidFill>
                              <a:schemeClr val="bg2"/>
                            </a:solidFill>
                          </a:rPr>
                          <m:t>𝛕</m:t>
                        </m:r>
                      </m:e>
                      <m:sub>
                        <m:r>
                          <m:rPr>
                            <m:sty m:val="p"/>
                          </m:rPr>
                          <a:rPr lang="en-US" sz="1400" i="1">
                            <a:solidFill>
                              <a:schemeClr val="bg2"/>
                            </a:solidFill>
                            <a:latin typeface="Cambria Math" panose="02040503050406030204" pitchFamily="18" charset="0"/>
                          </a:rPr>
                          <m:t>d</m:t>
                        </m:r>
                      </m:sub>
                    </m:sSub>
                  </m:oMath>
                </a14:m>
                <a:r>
                  <a:rPr lang="en-US" sz="1400" dirty="0">
                    <a:solidFill>
                      <a:schemeClr val="bg2"/>
                    </a:solidFill>
                  </a:rPr>
                  <a:t>)</a:t>
                </a:r>
              </a:p>
              <a:p>
                <a:pPr>
                  <a:buClr>
                    <a:srgbClr val="1A1A1A"/>
                  </a:buClr>
                  <a:buSzPct val="140000"/>
                  <a:buFont typeface="Arial" panose="020B0604020202020204" pitchFamily="34" charset="0"/>
                  <a:buChar char="•"/>
                  <a:defRPr/>
                </a:pPr>
                <a:endParaRPr lang="en-US" sz="1400" dirty="0">
                  <a:solidFill>
                    <a:schemeClr val="bg2"/>
                  </a:solidFill>
                </a:endParaRPr>
              </a:p>
              <a:p>
                <a:pPr>
                  <a:buClr>
                    <a:srgbClr val="1A1A1A"/>
                  </a:buClr>
                  <a:buSzPct val="140000"/>
                  <a:buFont typeface="Arial" panose="020B0604020202020204" pitchFamily="34" charset="0"/>
                  <a:buChar char="•"/>
                  <a:defRPr/>
                </a:pPr>
                <a:endParaRPr lang="en-US" sz="1400" dirty="0">
                  <a:solidFill>
                    <a:schemeClr val="bg2"/>
                  </a:solidFill>
                </a:endParaRPr>
              </a:p>
              <a:p>
                <a:pPr marL="146050" indent="0">
                  <a:buClr>
                    <a:srgbClr val="1A1A1A"/>
                  </a:buClr>
                  <a:buSzPct val="140000"/>
                  <a:buNone/>
                  <a:defRPr/>
                </a:pPr>
                <a:r>
                  <a:rPr lang="en-US" sz="1400" dirty="0">
                    <a:solidFill>
                      <a:schemeClr val="bg2"/>
                    </a:solidFill>
                  </a:rPr>
                  <a:t>Converting to rates and leaving the event rate as “R” for the time being:</a:t>
                </a:r>
              </a:p>
              <a:p>
                <a:pPr>
                  <a:buClr>
                    <a:srgbClr val="1A1A1A"/>
                  </a:buClr>
                  <a:buSzPct val="140000"/>
                  <a:buFont typeface="Arial" panose="020B0604020202020204" pitchFamily="34" charset="0"/>
                  <a:buChar char="•"/>
                  <a:defRPr/>
                </a:pPr>
                <a:endParaRPr lang="en-US" sz="1400" dirty="0">
                  <a:solidFill>
                    <a:schemeClr val="bg2"/>
                  </a:solidFill>
                </a:endParaRPr>
              </a:p>
              <a:p>
                <a:pPr>
                  <a:buClr>
                    <a:srgbClr val="1A1A1A"/>
                  </a:buClr>
                  <a:buSzPct val="140000"/>
                  <a:buFont typeface="Arial" panose="020B0604020202020204" pitchFamily="34" charset="0"/>
                  <a:buChar char="•"/>
                  <a:defRPr/>
                </a:pPr>
                <a:endParaRPr lang="en-US" sz="1400" dirty="0">
                  <a:solidFill>
                    <a:schemeClr val="bg2"/>
                  </a:solidFill>
                </a:endParaRPr>
              </a:p>
              <a:p>
                <a:pPr>
                  <a:buClr>
                    <a:srgbClr val="1A1A1A"/>
                  </a:buClr>
                  <a:buSzPct val="140000"/>
                  <a:buFont typeface="Arial" panose="020B0604020202020204" pitchFamily="34" charset="0"/>
                  <a:buChar char="•"/>
                  <a:defRPr/>
                </a:pPr>
                <a:endParaRPr lang="en-US" sz="1400" dirty="0">
                  <a:solidFill>
                    <a:schemeClr val="bg2"/>
                  </a:solidFill>
                </a:endParaRPr>
              </a:p>
              <a:p>
                <a:pPr marL="146050" indent="0">
                  <a:buClr>
                    <a:srgbClr val="1A1A1A"/>
                  </a:buClr>
                  <a:buSzPct val="140000"/>
                  <a:buNone/>
                  <a:defRPr/>
                </a:pPr>
                <a:r>
                  <a:rPr lang="en-US" sz="1400" dirty="0">
                    <a:solidFill>
                      <a:schemeClr val="bg2"/>
                    </a:solidFill>
                  </a:rPr>
                  <a:t>For Møller coincidences we have:</a:t>
                </a:r>
              </a:p>
            </p:txBody>
          </p:sp>
        </mc:Choice>
        <mc:Fallback xmlns="">
          <p:sp>
            <p:nvSpPr>
              <p:cNvPr id="109" name="Google Shape;109;p15">
                <a:extLst>
                  <a:ext uri="{FF2B5EF4-FFF2-40B4-BE49-F238E27FC236}">
                    <a16:creationId xmlns:a16="http://schemas.microsoft.com/office/drawing/2014/main" id="{689C6B0D-8571-7F3F-675B-34F3A5C590E5}"/>
                  </a:ext>
                </a:extLst>
              </p:cNvPr>
              <p:cNvSpPr txBox="1">
                <a:spLocks noGrp="1" noRot="1" noChangeAspect="1" noMove="1" noResize="1" noEditPoints="1" noAdjustHandles="1" noChangeArrowheads="1" noChangeShapeType="1" noTextEdit="1"/>
              </p:cNvSpPr>
              <p:nvPr>
                <p:ph type="body" idx="1"/>
              </p:nvPr>
            </p:nvSpPr>
            <p:spPr>
              <a:xfrm>
                <a:off x="480365" y="1020984"/>
                <a:ext cx="8135733" cy="3405517"/>
              </a:xfrm>
              <a:prstGeom prst="rect">
                <a:avLst/>
              </a:prstGeom>
              <a:blipFill>
                <a:blip r:embed="rId3"/>
                <a:stretch>
                  <a:fillRect r="-779"/>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9A8EFF18-A700-C8D1-624A-3F5D69DD7C11}"/>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026" name="Picture 2">
            <a:extLst>
              <a:ext uri="{FF2B5EF4-FFF2-40B4-BE49-F238E27FC236}">
                <a16:creationId xmlns:a16="http://schemas.microsoft.com/office/drawing/2014/main" id="{889930DE-DB65-C6AE-ACD1-82D7CA300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448" y="1540623"/>
            <a:ext cx="1757104" cy="4841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EBFC37-B3F9-F66C-49A6-9EABAEB52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313" y="3397999"/>
            <a:ext cx="1983836" cy="217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1CD30D5-05FE-B0D4-4CE4-60B4F5C218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905" y="3737774"/>
            <a:ext cx="4012189" cy="217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7ECED5-F86D-DE93-76E9-A144D8AD6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643" y="4426501"/>
            <a:ext cx="2758713" cy="2289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EC445BED-688C-08F7-C125-8FD7BBD2F5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281" y="2649700"/>
            <a:ext cx="3615438" cy="3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88C0029-EC8E-4833-5A5C-A1B2C8E30015}"/>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BD2DD31C-0499-9A00-B309-02BD7A68F308}"/>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Scaler DAQ Dead Time: Old Model &amp; Shortfalls</a:t>
            </a:r>
            <a:endParaRPr sz="2400" dirty="0"/>
          </a:p>
        </p:txBody>
      </p:sp>
      <mc:AlternateContent xmlns:mc="http://schemas.openxmlformats.org/markup-compatibility/2006" xmlns:a14="http://schemas.microsoft.com/office/drawing/2010/main">
        <mc:Choice Requires="a14">
          <p:sp>
            <p:nvSpPr>
              <p:cNvPr id="109" name="Google Shape;109;p15">
                <a:extLst>
                  <a:ext uri="{FF2B5EF4-FFF2-40B4-BE49-F238E27FC236}">
                    <a16:creationId xmlns:a16="http://schemas.microsoft.com/office/drawing/2014/main" id="{7CECED12-F8D7-905E-6798-327242DAC478}"/>
                  </a:ext>
                </a:extLst>
              </p:cNvPr>
              <p:cNvSpPr txBox="1">
                <a:spLocks noGrp="1"/>
              </p:cNvSpPr>
              <p:nvPr>
                <p:ph type="body" idx="1"/>
              </p:nvPr>
            </p:nvSpPr>
            <p:spPr>
              <a:xfrm>
                <a:off x="433563" y="895104"/>
                <a:ext cx="8135733" cy="2626843"/>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The true rate is given by:</a:t>
                </a:r>
              </a:p>
              <a:p>
                <a:pPr>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fontAlgn="base">
                  <a:buNone/>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146050" indent="0" fontAlgn="base">
                  <a:buNone/>
                </a:pPr>
                <a:endParaRPr lang="en-US" sz="1400" dirty="0">
                  <a:solidFill>
                    <a:schemeClr val="bg2"/>
                  </a:solidFill>
                </a:endParaRPr>
              </a:p>
              <a:p>
                <a:pPr>
                  <a:buClr>
                    <a:schemeClr val="bg2"/>
                  </a:buClr>
                  <a:buSzPct val="140000"/>
                  <a:buFont typeface="Arial" panose="020B0604020202020204" pitchFamily="34" charset="0"/>
                  <a:buChar char="•"/>
                </a:pPr>
                <a:r>
                  <a:rPr lang="en-US" sz="1400" dirty="0">
                    <a:solidFill>
                      <a:schemeClr val="bg2"/>
                    </a:solidFill>
                  </a:rPr>
                  <a:t>This is the “old model”.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In previous PREX-2 and CREX experiments single </a:t>
                </a:r>
                <a14:m>
                  <m:oMath xmlns:m="http://schemas.openxmlformats.org/officeDocument/2006/math">
                    <m:sSub>
                      <m:sSubPr>
                        <m:ctrl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ctrlPr>
                      </m:sSubPr>
                      <m:e>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τ</m:t>
                        </m:r>
                      </m:e>
                      <m:sub>
                        <m:r>
                          <m:rPr>
                            <m:sty m:val="p"/>
                          </m:rPr>
                          <a:rPr lang="en-US" sz="1400" i="1" kern="1200">
                            <a:solidFill>
                              <a:schemeClr val="bg2"/>
                            </a:solidFill>
                            <a:latin typeface="Cambria Math" panose="02040503050406030204" pitchFamily="18" charset="0"/>
                            <a:ea typeface="Lato" panose="020F0502020204030203" pitchFamily="34" charset="0"/>
                            <a:cs typeface="Lato" panose="020F0502020204030203" pitchFamily="34" charset="0"/>
                          </a:rPr>
                          <m:t>d</m:t>
                        </m:r>
                      </m:sub>
                    </m:sSub>
                  </m:oMath>
                </a14:m>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 15.7 ns was used</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Found using a fixed 4.4 kHz LED flasher system during runs to determine number of pulses missed</a:t>
                </a:r>
              </a:p>
              <a:p>
                <a:pPr lvl="1">
                  <a:buClr>
                    <a:schemeClr val="bg2"/>
                  </a:buClr>
                  <a:buSzPct val="140000"/>
                  <a:buFont typeface="Arial" panose="020B0604020202020204" pitchFamily="34" charset="0"/>
                  <a:buChar cha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dirty="0">
                    <a:solidFill>
                      <a:schemeClr val="bg2"/>
                    </a:solidFill>
                  </a:rPr>
                  <a:t>Now consider the detector can be deadened by single left, single right, or coincident events     (R = </a:t>
                </a:r>
                <a14:m>
                  <m:oMath xmlns:m="http://schemas.openxmlformats.org/officeDocument/2006/math">
                    <m:sSubSup>
                      <m:sSubSupPr>
                        <m:ctrlPr>
                          <a:rPr lang="en-US" sz="1400" i="1">
                            <a:solidFill>
                              <a:schemeClr val="bg2"/>
                            </a:solidFill>
                            <a:latin typeface="Cambria Math" panose="02040503050406030204" pitchFamily="18" charset="0"/>
                          </a:rPr>
                        </m:ctrlPr>
                      </m:sSubSupPr>
                      <m:e>
                        <m:r>
                          <m:rPr>
                            <m:sty m:val="p"/>
                          </m:rPr>
                          <a:rPr lang="en-US" sz="1400" i="1">
                            <a:solidFill>
                              <a:schemeClr val="bg2"/>
                            </a:solidFill>
                            <a:latin typeface="Cambria Math" panose="02040503050406030204" pitchFamily="18" charset="0"/>
                          </a:rPr>
                          <m:t>R</m:t>
                        </m:r>
                      </m:e>
                      <m:sub>
                        <m:r>
                          <m:rPr>
                            <m:sty m:val="p"/>
                          </m:rPr>
                          <a:rPr lang="en-US" sz="1400" i="1">
                            <a:solidFill>
                              <a:schemeClr val="bg2"/>
                            </a:solidFill>
                            <a:latin typeface="Cambria Math" panose="02040503050406030204" pitchFamily="18" charset="0"/>
                          </a:rPr>
                          <m:t>L</m:t>
                        </m:r>
                      </m:sub>
                      <m:sup>
                        <m:r>
                          <m:rPr>
                            <m:sty m:val="p"/>
                          </m:rPr>
                          <a:rPr lang="en-US" sz="1400" i="1">
                            <a:solidFill>
                              <a:schemeClr val="bg2"/>
                            </a:solidFill>
                            <a:latin typeface="Cambria Math" panose="02040503050406030204" pitchFamily="18" charset="0"/>
                          </a:rPr>
                          <m:t>s</m:t>
                        </m:r>
                      </m:sup>
                    </m:sSubSup>
                    <m:r>
                      <a:rPr lang="en-US" sz="1400">
                        <a:solidFill>
                          <a:schemeClr val="bg2"/>
                        </a:solidFill>
                        <a:latin typeface="Cambria Math" panose="02040503050406030204" pitchFamily="18" charset="0"/>
                      </a:rPr>
                      <m:t>+</m:t>
                    </m:r>
                  </m:oMath>
                </a14:m>
                <a:r>
                  <a:rPr lang="en-US" sz="1400" dirty="0">
                    <a:solidFill>
                      <a:schemeClr val="bg2"/>
                    </a:solidFill>
                  </a:rPr>
                  <a:t> </a:t>
                </a:r>
                <a14:m>
                  <m:oMath xmlns:m="http://schemas.openxmlformats.org/officeDocument/2006/math">
                    <m:sSubSup>
                      <m:sSubSupPr>
                        <m:ctrlPr>
                          <a:rPr lang="en-US" sz="1400" i="1">
                            <a:solidFill>
                              <a:schemeClr val="bg2"/>
                            </a:solidFill>
                            <a:latin typeface="Cambria Math" panose="02040503050406030204" pitchFamily="18" charset="0"/>
                          </a:rPr>
                        </m:ctrlPr>
                      </m:sSubSupPr>
                      <m:e>
                        <m:r>
                          <m:rPr>
                            <m:sty m:val="p"/>
                          </m:rPr>
                          <a:rPr lang="en-US" sz="1400" i="1">
                            <a:solidFill>
                              <a:schemeClr val="bg2"/>
                            </a:solidFill>
                            <a:latin typeface="Cambria Math" panose="02040503050406030204" pitchFamily="18" charset="0"/>
                          </a:rPr>
                          <m:t>R</m:t>
                        </m:r>
                      </m:e>
                      <m:sub>
                        <m:r>
                          <m:rPr>
                            <m:sty m:val="p"/>
                          </m:rPr>
                          <a:rPr lang="en-US" sz="1400" i="1">
                            <a:solidFill>
                              <a:schemeClr val="bg2"/>
                            </a:solidFill>
                            <a:latin typeface="Cambria Math" panose="02040503050406030204" pitchFamily="18" charset="0"/>
                          </a:rPr>
                          <m:t>R</m:t>
                        </m:r>
                      </m:sub>
                      <m:sup>
                        <m:r>
                          <m:rPr>
                            <m:sty m:val="p"/>
                          </m:rPr>
                          <a:rPr lang="en-US" sz="1400" i="1">
                            <a:solidFill>
                              <a:schemeClr val="bg2"/>
                            </a:solidFill>
                            <a:latin typeface="Cambria Math" panose="02040503050406030204" pitchFamily="18" charset="0"/>
                          </a:rPr>
                          <m:t>s</m:t>
                        </m:r>
                      </m:sup>
                    </m:sSubSup>
                    <m:r>
                      <a:rPr lang="en-US" sz="1400">
                        <a:solidFill>
                          <a:schemeClr val="bg2"/>
                        </a:solidFill>
                        <a:latin typeface="Cambria Math" panose="02040503050406030204" pitchFamily="18" charset="0"/>
                      </a:rPr>
                      <m:t> +</m:t>
                    </m:r>
                    <m:sSub>
                      <m:sSubPr>
                        <m:ctrlPr>
                          <a:rPr lang="en-US" sz="1400" i="1">
                            <a:solidFill>
                              <a:schemeClr val="bg2"/>
                            </a:solidFill>
                            <a:latin typeface="Cambria Math" panose="02040503050406030204" pitchFamily="18" charset="0"/>
                          </a:rPr>
                        </m:ctrlPr>
                      </m:sSubPr>
                      <m:e>
                        <m:r>
                          <m:rPr>
                            <m:sty m:val="p"/>
                          </m:rPr>
                          <a:rPr lang="en-US" sz="1400" i="1">
                            <a:solidFill>
                              <a:schemeClr val="bg2"/>
                            </a:solidFill>
                            <a:latin typeface="Cambria Math" panose="02040503050406030204" pitchFamily="18" charset="0"/>
                          </a:rPr>
                          <m:t>R</m:t>
                        </m:r>
                      </m:e>
                      <m:sub>
                        <m:r>
                          <m:rPr>
                            <m:sty m:val="p"/>
                          </m:rPr>
                          <a:rPr lang="en-US" sz="1400" i="1">
                            <a:solidFill>
                              <a:schemeClr val="bg2"/>
                            </a:solidFill>
                            <a:latin typeface="Cambria Math" panose="02040503050406030204" pitchFamily="18" charset="0"/>
                          </a:rPr>
                          <m:t>C</m:t>
                        </m:r>
                      </m:sub>
                    </m:sSub>
                  </m:oMath>
                </a14:m>
                <a:r>
                  <a:rPr lang="en-US" sz="1400" dirty="0">
                    <a:solidFill>
                      <a:schemeClr val="bg2"/>
                    </a:solidFill>
                  </a:rPr>
                  <a:t>), which may in principle have </a:t>
                </a:r>
                <a:r>
                  <a:rPr lang="en-US" sz="1400" u="sng" dirty="0">
                    <a:solidFill>
                      <a:schemeClr val="bg2"/>
                    </a:solidFill>
                  </a:rPr>
                  <a:t>differing time constants</a:t>
                </a:r>
                <a:r>
                  <a:rPr lang="en-US" sz="1400" dirty="0">
                    <a:solidFill>
                      <a:schemeClr val="bg2"/>
                    </a:solidFill>
                  </a:rPr>
                  <a:t>:</a:t>
                </a:r>
              </a:p>
            </p:txBody>
          </p:sp>
        </mc:Choice>
        <mc:Fallback xmlns="">
          <p:sp>
            <p:nvSpPr>
              <p:cNvPr id="109" name="Google Shape;109;p15">
                <a:extLst>
                  <a:ext uri="{FF2B5EF4-FFF2-40B4-BE49-F238E27FC236}">
                    <a16:creationId xmlns:a16="http://schemas.microsoft.com/office/drawing/2014/main" id="{7CECED12-F8D7-905E-6798-327242DAC478}"/>
                  </a:ext>
                </a:extLst>
              </p:cNvPr>
              <p:cNvSpPr txBox="1">
                <a:spLocks noGrp="1" noRot="1" noChangeAspect="1" noMove="1" noResize="1" noEditPoints="1" noAdjustHandles="1" noChangeArrowheads="1" noChangeShapeType="1" noTextEdit="1"/>
              </p:cNvSpPr>
              <p:nvPr>
                <p:ph type="body" idx="1"/>
              </p:nvPr>
            </p:nvSpPr>
            <p:spPr>
              <a:xfrm>
                <a:off x="433563" y="895104"/>
                <a:ext cx="8135733" cy="2626843"/>
              </a:xfrm>
              <a:prstGeom prst="rect">
                <a:avLst/>
              </a:prstGeom>
              <a:blipFill>
                <a:blip r:embed="rId3"/>
                <a:stretch>
                  <a:fillRect t="-962"/>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035D81A2-C12E-9AE6-977A-89B0BEB2A418}"/>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3074" name="Picture 2">
            <a:extLst>
              <a:ext uri="{FF2B5EF4-FFF2-40B4-BE49-F238E27FC236}">
                <a16:creationId xmlns:a16="http://schemas.microsoft.com/office/drawing/2014/main" id="{D7C431E1-30EB-D272-204A-338A25172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049" y="1005711"/>
            <a:ext cx="3326908" cy="2922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B4EADE2-7B3D-6813-94F8-E770EEC2C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550" y="1573725"/>
            <a:ext cx="5974407" cy="475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85D00B-6562-595F-4532-AE3BDC8359B3}"/>
              </a:ext>
            </a:extLst>
          </p:cNvPr>
          <p:cNvSpPr/>
          <p:nvPr/>
        </p:nvSpPr>
        <p:spPr>
          <a:xfrm>
            <a:off x="5578479" y="1631786"/>
            <a:ext cx="1611984" cy="2926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DD5211-D4FA-30A6-8E92-17A512B271F7}"/>
              </a:ext>
            </a:extLst>
          </p:cNvPr>
          <p:cNvSpPr/>
          <p:nvPr/>
        </p:nvSpPr>
        <p:spPr>
          <a:xfrm>
            <a:off x="2175628" y="4157453"/>
            <a:ext cx="4449113" cy="547924"/>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id="{094DEE54-D09F-01F0-15E3-DE7C073C6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985" y="3600901"/>
            <a:ext cx="3520401" cy="39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F7C96B-FCD5-5DA8-F683-C813E0D1EC12}"/>
              </a:ext>
            </a:extLst>
          </p:cNvPr>
          <p:cNvSpPr txBox="1"/>
          <p:nvPr/>
        </p:nvSpPr>
        <p:spPr>
          <a:xfrm>
            <a:off x="6714520" y="4273351"/>
            <a:ext cx="1477758" cy="307777"/>
          </a:xfrm>
          <a:prstGeom prst="rect">
            <a:avLst/>
          </a:prstGeom>
          <a:noFill/>
        </p:spPr>
        <p:txBody>
          <a:bodyPr wrap="square">
            <a:spAutoFit/>
          </a:bodyPr>
          <a:lstStyle/>
          <a:p>
            <a:r>
              <a:rPr lang="en-US" b="1" dirty="0">
                <a:solidFill>
                  <a:schemeClr val="bg2"/>
                </a:solidFill>
              </a:rPr>
              <a:t>T</a:t>
            </a:r>
            <a:r>
              <a:rPr lang="en-US" sz="1400" b="1" dirty="0">
                <a:solidFill>
                  <a:schemeClr val="bg2"/>
                </a:solidFill>
              </a:rPr>
              <a:t>he New Model</a:t>
            </a:r>
            <a:endParaRPr lang="en-US" b="1" dirty="0"/>
          </a:p>
        </p:txBody>
      </p:sp>
      <p:pic>
        <p:nvPicPr>
          <p:cNvPr id="1026" name="Picture 2">
            <a:extLst>
              <a:ext uri="{FF2B5EF4-FFF2-40B4-BE49-F238E27FC236}">
                <a16:creationId xmlns:a16="http://schemas.microsoft.com/office/drawing/2014/main" id="{38FFA4A5-C2D6-A824-BDDB-0BCDBC730D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271" y="4235801"/>
            <a:ext cx="4189357" cy="39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26898</TotalTime>
  <Words>2827</Words>
  <Application>Microsoft Macintosh PowerPoint</Application>
  <PresentationFormat>On-screen Show (16:9)</PresentationFormat>
  <Paragraphs>310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Times New Roman</vt:lpstr>
      <vt:lpstr>Lato</vt:lpstr>
      <vt:lpstr>Alegreya</vt:lpstr>
      <vt:lpstr>Arial</vt:lpstr>
      <vt:lpstr>Raleway</vt:lpstr>
      <vt:lpstr>Aptos Display</vt:lpstr>
      <vt:lpstr>Cambria Math</vt:lpstr>
      <vt:lpstr>Streamline</vt:lpstr>
      <vt:lpstr>Precision Møller Polarimetry and the MOLLER Experiment at Jefferson Lab</vt:lpstr>
      <vt:lpstr>Outline</vt:lpstr>
      <vt:lpstr>Background: The MOLLER Experiment</vt:lpstr>
      <vt:lpstr>Background: Møller Polarimetery Basics</vt:lpstr>
      <vt:lpstr>Møller Polarimetry in Hall A</vt:lpstr>
      <vt:lpstr>Møller Polarimetry Systematics</vt:lpstr>
      <vt:lpstr>DAQ Tuning With Emulator</vt:lpstr>
      <vt:lpstr>Scaler DAQ Dead Time: Old Model &amp; Shortfalls</vt:lpstr>
      <vt:lpstr>Scaler DAQ Dead Time: Old Model &amp; Shortfalls</vt:lpstr>
      <vt:lpstr>Scaler DAQ Dead Time Constants</vt:lpstr>
      <vt:lpstr>Scaler DAQ Accidental Corrections</vt:lpstr>
      <vt:lpstr>Scaler DAQ Dead Time + Accidentals Model Test</vt:lpstr>
      <vt:lpstr>Scaler DAQ Dead Time + Accidentals Model Test</vt:lpstr>
      <vt:lpstr>Conclusions</vt:lpstr>
      <vt:lpstr>Figure Credits</vt:lpstr>
      <vt:lpstr>Backup/Extra Slides</vt:lpstr>
      <vt:lpstr>Prior Weak Mixing Angle Measurements</vt:lpstr>
      <vt:lpstr>Hall A Møller Pol Scaler DAQ Diagram (Simplified)</vt:lpstr>
      <vt:lpstr>Dead Time Constant τ_dS: Physical Interpretation</vt:lpstr>
      <vt:lpstr>Dead Time Constant τ_dS: Physical Interpretation</vt:lpstr>
      <vt:lpstr>Dead Time Constant τ_dS: Physical Interpretation</vt:lpstr>
      <vt:lpstr>FADC DAQ Dead Time (Event Spacing)</vt:lpstr>
      <vt:lpstr>FADC DAQ False Asymmetry on Emulator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Arcuri, Addison</cp:lastModifiedBy>
  <cp:revision>98</cp:revision>
  <dcterms:modified xsi:type="dcterms:W3CDTF">2026-06-11T14:08:52Z</dcterms:modified>
</cp:coreProperties>
</file>