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300" r:id="rId2"/>
    <p:sldId id="301" r:id="rId3"/>
    <p:sldId id="319" r:id="rId4"/>
    <p:sldId id="320" r:id="rId5"/>
    <p:sldId id="321" r:id="rId6"/>
    <p:sldId id="261" r:id="rId7"/>
    <p:sldId id="315" r:id="rId8"/>
    <p:sldId id="316" r:id="rId9"/>
    <p:sldId id="313" r:id="rId10"/>
    <p:sldId id="314" r:id="rId11"/>
    <p:sldId id="265" r:id="rId12"/>
    <p:sldId id="322" r:id="rId13"/>
    <p:sldId id="323" r:id="rId14"/>
    <p:sldId id="325" r:id="rId15"/>
    <p:sldId id="326" r:id="rId16"/>
    <p:sldId id="327" r:id="rId17"/>
    <p:sldId id="328" r:id="rId18"/>
    <p:sldId id="330" r:id="rId19"/>
    <p:sldId id="332" r:id="rId20"/>
    <p:sldId id="298" r:id="rId21"/>
    <p:sldId id="333" r:id="rId22"/>
    <p:sldId id="334" r:id="rId23"/>
    <p:sldId id="353" r:id="rId24"/>
    <p:sldId id="335" r:id="rId25"/>
    <p:sldId id="339" r:id="rId26"/>
    <p:sldId id="297" r:id="rId27"/>
    <p:sldId id="340" r:id="rId28"/>
    <p:sldId id="341" r:id="rId29"/>
    <p:sldId id="342" r:id="rId30"/>
    <p:sldId id="343" r:id="rId31"/>
    <p:sldId id="344" r:id="rId32"/>
    <p:sldId id="345" r:id="rId33"/>
    <p:sldId id="296" r:id="rId34"/>
    <p:sldId id="259" r:id="rId35"/>
    <p:sldId id="278" r:id="rId36"/>
    <p:sldId id="282" r:id="rId37"/>
    <p:sldId id="279" r:id="rId38"/>
    <p:sldId id="262" r:id="rId39"/>
    <p:sldId id="263" r:id="rId40"/>
    <p:sldId id="264" r:id="rId41"/>
    <p:sldId id="267" r:id="rId42"/>
    <p:sldId id="286" r:id="rId43"/>
    <p:sldId id="354" r:id="rId44"/>
    <p:sldId id="270" r:id="rId45"/>
    <p:sldId id="272" r:id="rId46"/>
    <p:sldId id="274" r:id="rId47"/>
    <p:sldId id="292" r:id="rId48"/>
    <p:sldId id="293" r:id="rId49"/>
    <p:sldId id="295" r:id="rId50"/>
    <p:sldId id="275" r:id="rId51"/>
    <p:sldId id="276" r:id="rId52"/>
    <p:sldId id="348" r:id="rId53"/>
    <p:sldId id="277" r:id="rId54"/>
    <p:sldId id="349" r:id="rId55"/>
    <p:sldId id="299" r:id="rId56"/>
    <p:sldId id="29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D4B05EB-5162-0B4F-AF03-015B68511ED9}">
          <p14:sldIdLst>
            <p14:sldId id="300"/>
            <p14:sldId id="301"/>
            <p14:sldId id="319"/>
            <p14:sldId id="320"/>
            <p14:sldId id="321"/>
            <p14:sldId id="261"/>
            <p14:sldId id="315"/>
            <p14:sldId id="316"/>
            <p14:sldId id="313"/>
            <p14:sldId id="314"/>
            <p14:sldId id="265"/>
            <p14:sldId id="322"/>
            <p14:sldId id="323"/>
            <p14:sldId id="325"/>
            <p14:sldId id="326"/>
            <p14:sldId id="327"/>
            <p14:sldId id="328"/>
            <p14:sldId id="330"/>
            <p14:sldId id="332"/>
            <p14:sldId id="298"/>
            <p14:sldId id="333"/>
            <p14:sldId id="334"/>
            <p14:sldId id="353"/>
            <p14:sldId id="335"/>
            <p14:sldId id="339"/>
            <p14:sldId id="297"/>
            <p14:sldId id="340"/>
            <p14:sldId id="341"/>
            <p14:sldId id="342"/>
            <p14:sldId id="343"/>
            <p14:sldId id="344"/>
            <p14:sldId id="345"/>
            <p14:sldId id="296"/>
            <p14:sldId id="259"/>
            <p14:sldId id="278"/>
            <p14:sldId id="282"/>
            <p14:sldId id="279"/>
            <p14:sldId id="262"/>
            <p14:sldId id="263"/>
            <p14:sldId id="264"/>
            <p14:sldId id="267"/>
            <p14:sldId id="286"/>
            <p14:sldId id="354"/>
            <p14:sldId id="270"/>
            <p14:sldId id="272"/>
            <p14:sldId id="274"/>
            <p14:sldId id="292"/>
            <p14:sldId id="293"/>
            <p14:sldId id="295"/>
            <p14:sldId id="275"/>
            <p14:sldId id="276"/>
            <p14:sldId id="348"/>
            <p14:sldId id="277"/>
            <p14:sldId id="349"/>
            <p14:sldId id="299"/>
          </p14:sldIdLst>
        </p14:section>
        <p14:section name="Dividers" id="{A8637408-DFD9-B547-9E19-7BAD9A786C77}">
          <p14:sldIdLst/>
        </p14:section>
        <p14:section name="Content" id="{AE13D34D-26A7-1D42-BD54-88A4E5D53DB3}">
          <p14:sldIdLst/>
        </p14:section>
        <p14:section name="Content Photos" id="{A91D19AD-8A26-1047-8CB4-277CA4561B21}">
          <p14:sldIdLst/>
        </p14:section>
        <p14:section name="First. And For All." id="{B0AD5B88-48F6-454D-94FD-2098D3CD361A}">
          <p14:sldIdLst/>
        </p14:section>
        <p14:section name="Closing Slide Signatures" id="{305FE542-EEB0-2647-AE6F-4521057C80D2}">
          <p14:sldIdLst>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86449"/>
  </p:normalViewPr>
  <p:slideViewPr>
    <p:cSldViewPr snapToGrid="0" snapToObjects="1">
      <p:cViewPr varScale="1">
        <p:scale>
          <a:sx n="102" d="100"/>
          <a:sy n="102" d="100"/>
        </p:scale>
        <p:origin x="1216" y="192"/>
      </p:cViewPr>
      <p:guideLst>
        <p:guide orient="horz" pos="2160"/>
        <p:guide pos="3840"/>
      </p:guideLst>
    </p:cSldViewPr>
  </p:slideViewPr>
  <p:outlineViewPr>
    <p:cViewPr>
      <p:scale>
        <a:sx n="33" d="100"/>
        <a:sy n="33" d="100"/>
      </p:scale>
      <p:origin x="0" y="-5184"/>
    </p:cViewPr>
  </p:outlineViewPr>
  <p:notesTextViewPr>
    <p:cViewPr>
      <p:scale>
        <a:sx n="1" d="1"/>
        <a:sy n="1" d="1"/>
      </p:scale>
      <p:origin x="0" y="0"/>
    </p:cViewPr>
  </p:notesText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66A7-698B-6A44-88F1-0082A6B9A9EB}" type="datetimeFigureOut">
              <a:rPr lang="en-US" smtClean="0"/>
              <a:t>6/8/26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255FF-E733-7A46-8A77-BA6A8CE5004F}" type="slidenum">
              <a:rPr lang="en-US" smtClean="0"/>
              <a:t>‹#›</a:t>
            </a:fld>
            <a:endParaRPr lang="en-US"/>
          </a:p>
        </p:txBody>
      </p:sp>
    </p:spTree>
    <p:extLst>
      <p:ext uri="{BB962C8B-B14F-4D97-AF65-F5344CB8AC3E}">
        <p14:creationId xmlns:p14="http://schemas.microsoft.com/office/powerpoint/2010/main" val="183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ra.aps.org/abstract/PRA/v82/i5/e05362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a:t>
            </a:fld>
            <a:endParaRPr lang="en-US"/>
          </a:p>
        </p:txBody>
      </p:sp>
    </p:spTree>
    <p:extLst>
      <p:ext uri="{BB962C8B-B14F-4D97-AF65-F5344CB8AC3E}">
        <p14:creationId xmlns:p14="http://schemas.microsoft.com/office/powerpoint/2010/main" val="208780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876F-57C4-5BC6-19FD-AF3BB1C9A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25A8D-3FA2-D100-5D84-199BE23FA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D0732-72F3-8C00-E8F9-43DC8A419F8A}"/>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A36BF8C6-93D7-09C2-281F-49C96AB27DF3}"/>
              </a:ext>
            </a:extLst>
          </p:cNvPr>
          <p:cNvSpPr>
            <a:spLocks noGrp="1"/>
          </p:cNvSpPr>
          <p:nvPr>
            <p:ph type="sldNum" sz="quarter" idx="5"/>
          </p:nvPr>
        </p:nvSpPr>
        <p:spPr/>
        <p:txBody>
          <a:bodyPr/>
          <a:lstStyle/>
          <a:p>
            <a:fld id="{18D255FF-E733-7A46-8A77-BA6A8CE5004F}" type="slidenum">
              <a:rPr lang="en-US" smtClean="0"/>
              <a:t>18</a:t>
            </a:fld>
            <a:endParaRPr lang="en-US"/>
          </a:p>
        </p:txBody>
      </p:sp>
    </p:spTree>
    <p:extLst>
      <p:ext uri="{BB962C8B-B14F-4D97-AF65-F5344CB8AC3E}">
        <p14:creationId xmlns:p14="http://schemas.microsoft.com/office/powerpoint/2010/main" val="216283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ED803-CBBD-1C6F-614F-13D1B5B8A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47EC2-59CC-C8FE-745B-BF889701D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22D97-8AFD-B691-5D8C-DED7D12E4890}"/>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Explain here why we use </a:t>
            </a:r>
            <a:endParaRPr lang="en-US" dirty="0"/>
          </a:p>
        </p:txBody>
      </p:sp>
      <p:sp>
        <p:nvSpPr>
          <p:cNvPr id="4" name="Slide Number Placeholder 3">
            <a:extLst>
              <a:ext uri="{FF2B5EF4-FFF2-40B4-BE49-F238E27FC236}">
                <a16:creationId xmlns:a16="http://schemas.microsoft.com/office/drawing/2014/main" id="{B88DE450-0D55-F0FB-F648-52D2405FF5C5}"/>
              </a:ext>
            </a:extLst>
          </p:cNvPr>
          <p:cNvSpPr>
            <a:spLocks noGrp="1"/>
          </p:cNvSpPr>
          <p:nvPr>
            <p:ph type="sldNum" sz="quarter" idx="5"/>
          </p:nvPr>
        </p:nvSpPr>
        <p:spPr/>
        <p:txBody>
          <a:bodyPr/>
          <a:lstStyle/>
          <a:p>
            <a:fld id="{18D255FF-E733-7A46-8A77-BA6A8CE5004F}" type="slidenum">
              <a:rPr lang="en-US" smtClean="0"/>
              <a:t>19</a:t>
            </a:fld>
            <a:endParaRPr lang="en-US"/>
          </a:p>
        </p:txBody>
      </p:sp>
    </p:spTree>
    <p:extLst>
      <p:ext uri="{BB962C8B-B14F-4D97-AF65-F5344CB8AC3E}">
        <p14:creationId xmlns:p14="http://schemas.microsoft.com/office/powerpoint/2010/main" val="189928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7AC83-2CB0-F540-60AC-7A055E4B9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E9074-6CAC-741B-800F-508CFFA42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82223-64FA-2674-7A10-DD1355D3E2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2CD29-6857-F1BF-125B-122DBD17C1B8}"/>
              </a:ext>
            </a:extLst>
          </p:cNvPr>
          <p:cNvSpPr>
            <a:spLocks noGrp="1"/>
          </p:cNvSpPr>
          <p:nvPr>
            <p:ph type="sldNum" sz="quarter" idx="5"/>
          </p:nvPr>
        </p:nvSpPr>
        <p:spPr/>
        <p:txBody>
          <a:bodyPr/>
          <a:lstStyle/>
          <a:p>
            <a:fld id="{18D255FF-E733-7A46-8A77-BA6A8CE5004F}" type="slidenum">
              <a:rPr lang="en-US" smtClean="0"/>
              <a:t>21</a:t>
            </a:fld>
            <a:endParaRPr lang="en-US"/>
          </a:p>
        </p:txBody>
      </p:sp>
    </p:spTree>
    <p:extLst>
      <p:ext uri="{BB962C8B-B14F-4D97-AF65-F5344CB8AC3E}">
        <p14:creationId xmlns:p14="http://schemas.microsoft.com/office/powerpoint/2010/main" val="365843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626FD-7B58-8172-0B9A-F1679D332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7759E-BD89-94F5-BE1E-5246F874A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F4DA5-0D6B-D672-2AD3-DBEE1DA76655}"/>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3713A90B-E508-796C-54EE-16E751BB77D5}"/>
              </a:ext>
            </a:extLst>
          </p:cNvPr>
          <p:cNvSpPr>
            <a:spLocks noGrp="1"/>
          </p:cNvSpPr>
          <p:nvPr>
            <p:ph type="sldNum" sz="quarter" idx="5"/>
          </p:nvPr>
        </p:nvSpPr>
        <p:spPr/>
        <p:txBody>
          <a:bodyPr/>
          <a:lstStyle/>
          <a:p>
            <a:fld id="{18D255FF-E733-7A46-8A77-BA6A8CE5004F}" type="slidenum">
              <a:rPr lang="en-US" smtClean="0"/>
              <a:t>22</a:t>
            </a:fld>
            <a:endParaRPr lang="en-US"/>
          </a:p>
        </p:txBody>
      </p:sp>
    </p:spTree>
    <p:extLst>
      <p:ext uri="{BB962C8B-B14F-4D97-AF65-F5344CB8AC3E}">
        <p14:creationId xmlns:p14="http://schemas.microsoft.com/office/powerpoint/2010/main" val="135622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708D-D9BA-DEE7-6F05-08B20DC5D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573E2-452E-6A7B-B055-D9A18D814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038DD-8977-9E85-7353-6CAADAF82C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3EBC0-449F-F4E4-B45E-FA0E864DAC6F}"/>
              </a:ext>
            </a:extLst>
          </p:cNvPr>
          <p:cNvSpPr>
            <a:spLocks noGrp="1"/>
          </p:cNvSpPr>
          <p:nvPr>
            <p:ph type="sldNum" sz="quarter" idx="5"/>
          </p:nvPr>
        </p:nvSpPr>
        <p:spPr/>
        <p:txBody>
          <a:bodyPr/>
          <a:lstStyle/>
          <a:p>
            <a:fld id="{18D255FF-E733-7A46-8A77-BA6A8CE5004F}" type="slidenum">
              <a:rPr lang="en-US" smtClean="0"/>
              <a:t>23</a:t>
            </a:fld>
            <a:endParaRPr lang="en-US"/>
          </a:p>
        </p:txBody>
      </p:sp>
    </p:spTree>
    <p:extLst>
      <p:ext uri="{BB962C8B-B14F-4D97-AF65-F5344CB8AC3E}">
        <p14:creationId xmlns:p14="http://schemas.microsoft.com/office/powerpoint/2010/main" val="358875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24</a:t>
            </a:fld>
            <a:endParaRPr lang="en-US"/>
          </a:p>
        </p:txBody>
      </p:sp>
    </p:spTree>
    <p:extLst>
      <p:ext uri="{BB962C8B-B14F-4D97-AF65-F5344CB8AC3E}">
        <p14:creationId xmlns:p14="http://schemas.microsoft.com/office/powerpoint/2010/main" val="135262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6F220-099A-5CFE-8FB0-BBE815AE8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26565-A188-6C27-CE75-77AF1345C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8AD3E-8BC7-4E4B-7EC6-7C2E72A8F88D}"/>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Here I have written “mechanical” because </a:t>
            </a:r>
            <a:endParaRPr lang="en-US" dirty="0"/>
          </a:p>
        </p:txBody>
      </p:sp>
      <p:sp>
        <p:nvSpPr>
          <p:cNvPr id="4" name="Slide Number Placeholder 3">
            <a:extLst>
              <a:ext uri="{FF2B5EF4-FFF2-40B4-BE49-F238E27FC236}">
                <a16:creationId xmlns:a16="http://schemas.microsoft.com/office/drawing/2014/main" id="{775C2E70-1AD7-BBA4-8A4B-C5EED2B1FDB1}"/>
              </a:ext>
            </a:extLst>
          </p:cNvPr>
          <p:cNvSpPr>
            <a:spLocks noGrp="1"/>
          </p:cNvSpPr>
          <p:nvPr>
            <p:ph type="sldNum" sz="quarter" idx="5"/>
          </p:nvPr>
        </p:nvSpPr>
        <p:spPr/>
        <p:txBody>
          <a:bodyPr/>
          <a:lstStyle/>
          <a:p>
            <a:fld id="{18D255FF-E733-7A46-8A77-BA6A8CE5004F}" type="slidenum">
              <a:rPr lang="en-US" smtClean="0"/>
              <a:t>25</a:t>
            </a:fld>
            <a:endParaRPr lang="en-US"/>
          </a:p>
        </p:txBody>
      </p:sp>
    </p:spTree>
    <p:extLst>
      <p:ext uri="{BB962C8B-B14F-4D97-AF65-F5344CB8AC3E}">
        <p14:creationId xmlns:p14="http://schemas.microsoft.com/office/powerpoint/2010/main" val="195274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79FA-8911-A713-09AC-BEAC7B03B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D26D1-58F1-356B-666D-68113D1AD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11947-B846-5915-C972-4C83DB5187DF}"/>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86FAC9D6-A02E-D8E0-0EF5-64B33B458600}"/>
              </a:ext>
            </a:extLst>
          </p:cNvPr>
          <p:cNvSpPr>
            <a:spLocks noGrp="1"/>
          </p:cNvSpPr>
          <p:nvPr>
            <p:ph type="sldNum" sz="quarter" idx="5"/>
          </p:nvPr>
        </p:nvSpPr>
        <p:spPr/>
        <p:txBody>
          <a:bodyPr/>
          <a:lstStyle/>
          <a:p>
            <a:fld id="{18D255FF-E733-7A46-8A77-BA6A8CE5004F}" type="slidenum">
              <a:rPr lang="en-US" smtClean="0"/>
              <a:t>27</a:t>
            </a:fld>
            <a:endParaRPr lang="en-US"/>
          </a:p>
        </p:txBody>
      </p:sp>
    </p:spTree>
    <p:extLst>
      <p:ext uri="{BB962C8B-B14F-4D97-AF65-F5344CB8AC3E}">
        <p14:creationId xmlns:p14="http://schemas.microsoft.com/office/powerpoint/2010/main" val="296952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GFFs of the proton computed on the lattice QCD ensemble of this work, and their decomposition into gluon and total quark contributions, are shown as </a:t>
            </a:r>
            <a:r>
              <a:rPr lang="en-US" sz="1200" kern="1200" dirty="0" err="1">
                <a:solidFill>
                  <a:schemeClr val="tx1"/>
                </a:solidFill>
                <a:effectLst/>
                <a:latin typeface="+mn-lt"/>
                <a:ea typeface="+mn-ea"/>
                <a:cs typeface="+mn-cs"/>
              </a:rPr>
              <a:t>func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tions</a:t>
            </a:r>
            <a:r>
              <a:rPr lang="en-US" sz="1200" kern="1200" dirty="0">
                <a:solidFill>
                  <a:schemeClr val="tx1"/>
                </a:solidFill>
                <a:effectLst/>
                <a:latin typeface="+mn-lt"/>
                <a:ea typeface="+mn-ea"/>
                <a:cs typeface="+mn-cs"/>
              </a:rPr>
              <a:t> of t. Inset figures show the </a:t>
            </a:r>
            <a:r>
              <a:rPr lang="en-US" sz="1200" kern="1200" dirty="0" err="1">
                <a:solidFill>
                  <a:schemeClr val="tx1"/>
                </a:solidFill>
                <a:effectLst/>
                <a:latin typeface="+mn-lt"/>
                <a:ea typeface="+mn-ea"/>
                <a:cs typeface="+mn-cs"/>
              </a:rPr>
              <a:t>isosinglet</a:t>
            </a:r>
            <a:r>
              <a:rPr lang="en-US" sz="1200" kern="1200" dirty="0">
                <a:solidFill>
                  <a:schemeClr val="tx1"/>
                </a:solidFill>
                <a:effectLst/>
                <a:latin typeface="+mn-lt"/>
                <a:ea typeface="+mn-ea"/>
                <a:cs typeface="+mn-cs"/>
              </a:rPr>
              <a:t> quark GFFs fur-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decomposed into up-, down-, and strange-quark </a:t>
            </a:r>
            <a:r>
              <a:rPr lang="en-US" sz="1200" kern="1200" dirty="0" err="1">
                <a:solidFill>
                  <a:schemeClr val="tx1"/>
                </a:solidFill>
                <a:effectLst/>
                <a:latin typeface="+mn-lt"/>
                <a:ea typeface="+mn-ea"/>
                <a:cs typeface="+mn-cs"/>
              </a:rPr>
              <a:t>contri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butions</a:t>
            </a:r>
            <a:r>
              <a:rPr lang="en-US" sz="1200" kern="1200" dirty="0">
                <a:solidFill>
                  <a:schemeClr val="tx1"/>
                </a:solidFill>
                <a:effectLst/>
                <a:latin typeface="+mn-lt"/>
                <a:ea typeface="+mn-ea"/>
                <a:cs typeface="+mn-cs"/>
              </a:rPr>
              <a:t>. The total GFFs are renormalization scheme- and scale-independent, while all other GFFs are shown in the MS scheme at </a:t>
            </a:r>
            <a:r>
              <a:rPr lang="el-GR" sz="1200" kern="1200" dirty="0">
                <a:solidFill>
                  <a:schemeClr val="tx1"/>
                </a:solidFill>
                <a:effectLst/>
                <a:latin typeface="+mn-lt"/>
                <a:ea typeface="+mn-ea"/>
                <a:cs typeface="+mn-cs"/>
              </a:rPr>
              <a:t>μ = 2 </a:t>
            </a:r>
            <a:r>
              <a:rPr lang="en-US" sz="1200" kern="1200" dirty="0">
                <a:solidFill>
                  <a:schemeClr val="tx1"/>
                </a:solidFill>
                <a:effectLst/>
                <a:latin typeface="+mn-lt"/>
                <a:ea typeface="+mn-ea"/>
                <a:cs typeface="+mn-cs"/>
              </a:rPr>
              <a:t>GeV. The dark bands represent dipole fits to the data in the case of g and q = </a:t>
            </a:r>
            <a:r>
              <a:rPr lang="en-US" sz="1200" kern="1200" dirty="0" err="1">
                <a:solidFill>
                  <a:schemeClr val="tx1"/>
                </a:solidFill>
                <a:effectLst/>
                <a:latin typeface="+mn-lt"/>
                <a:ea typeface="+mn-ea"/>
                <a:cs typeface="+mn-cs"/>
              </a:rPr>
              <a:t>u+d+s</a:t>
            </a:r>
            <a:r>
              <a:rPr lang="en-US" sz="1200" kern="1200" dirty="0">
                <a:solidFill>
                  <a:schemeClr val="tx1"/>
                </a:solidFill>
                <a:effectLst/>
                <a:latin typeface="+mn-lt"/>
                <a:ea typeface="+mn-ea"/>
                <a:cs typeface="+mn-cs"/>
              </a:rPr>
              <a:t>, and linear com- </a:t>
            </a:r>
            <a:r>
              <a:rPr lang="en-US" sz="1200" kern="1200" dirty="0" err="1">
                <a:solidFill>
                  <a:schemeClr val="tx1"/>
                </a:solidFill>
                <a:effectLst/>
                <a:latin typeface="+mn-lt"/>
                <a:ea typeface="+mn-ea"/>
                <a:cs typeface="+mn-cs"/>
              </a:rPr>
              <a:t>binations</a:t>
            </a:r>
            <a:r>
              <a:rPr lang="en-US" sz="1200" kern="1200" dirty="0">
                <a:solidFill>
                  <a:schemeClr val="tx1"/>
                </a:solidFill>
                <a:effectLst/>
                <a:latin typeface="+mn-lt"/>
                <a:ea typeface="+mn-ea"/>
                <a:cs typeface="+mn-cs"/>
              </a:rPr>
              <a:t> of the dipole fits to q, v1, and v2 in all other cases. The lighter bands show analogous fits using the z-expansion.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proton GFFs Ag(t), Dg(t), and </a:t>
            </a:r>
            <a:r>
              <a:rPr lang="en-US" sz="1200" kern="1200" dirty="0" err="1">
                <a:solidFill>
                  <a:schemeClr val="tx1"/>
                </a:solidFill>
                <a:effectLst/>
                <a:latin typeface="+mn-lt"/>
                <a:ea typeface="+mn-ea"/>
                <a:cs typeface="+mn-cs"/>
              </a:rPr>
              <a:t>Du+d</a:t>
            </a:r>
            <a:r>
              <a:rPr lang="en-US" sz="1200" kern="1200" dirty="0">
                <a:solidFill>
                  <a:schemeClr val="tx1"/>
                </a:solidFill>
                <a:effectLst/>
                <a:latin typeface="+mn-lt"/>
                <a:ea typeface="+mn-ea"/>
                <a:cs typeface="+mn-cs"/>
              </a:rPr>
              <a:t>(t) and </a:t>
            </a:r>
            <a:r>
              <a:rPr lang="en-US" sz="1200" kern="1200" dirty="0" err="1">
                <a:solidFill>
                  <a:schemeClr val="tx1"/>
                </a:solidFill>
                <a:effectLst/>
                <a:latin typeface="+mn-lt"/>
                <a:ea typeface="+mn-ea"/>
                <a:cs typeface="+mn-cs"/>
              </a:rPr>
              <a:t>cor</a:t>
            </a:r>
            <a:r>
              <a:rPr lang="en-US" sz="1200" kern="1200" dirty="0">
                <a:solidFill>
                  <a:schemeClr val="tx1"/>
                </a:solidFill>
                <a:effectLst/>
                <a:latin typeface="+mn-lt"/>
                <a:ea typeface="+mn-ea"/>
                <a:cs typeface="+mn-cs"/>
              </a:rPr>
              <a:t>- responding dipole fits, computed on the lattice QCD </a:t>
            </a:r>
            <a:r>
              <a:rPr lang="en-US" sz="1200" kern="1200" dirty="0" err="1">
                <a:solidFill>
                  <a:schemeClr val="tx1"/>
                </a:solidFill>
                <a:effectLst/>
                <a:latin typeface="+mn-lt"/>
                <a:ea typeface="+mn-ea"/>
                <a:cs typeface="+mn-cs"/>
              </a:rPr>
              <a:t>ensem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ble</a:t>
            </a:r>
            <a:r>
              <a:rPr lang="en-US" sz="1200" kern="1200" dirty="0">
                <a:solidFill>
                  <a:schemeClr val="tx1"/>
                </a:solidFill>
                <a:effectLst/>
                <a:latin typeface="+mn-lt"/>
                <a:ea typeface="+mn-ea"/>
                <a:cs typeface="+mn-cs"/>
              </a:rPr>
              <a:t> of this work, are compared with the experimentally con- strained multipole parametrizations of Refs. [24] (BEG), [42] (Duran et al.), and [46] (Guo et al.). For this comparison, the results for Ag(t) are re-scaled such that the gluon momentum fraction is Ag(0) = 0.414(8) [69], which is the value used as an input in the extraction of Refs. [42] and [46]. This does not </a:t>
            </a:r>
            <a:r>
              <a:rPr lang="en-US" sz="1200" kern="1200" dirty="0" err="1">
                <a:solidFill>
                  <a:schemeClr val="tx1"/>
                </a:solidFill>
                <a:effectLst/>
                <a:latin typeface="+mn-lt"/>
                <a:ea typeface="+mn-ea"/>
                <a:cs typeface="+mn-cs"/>
              </a:rPr>
              <a:t>a↵ect</a:t>
            </a:r>
            <a:r>
              <a:rPr lang="en-US" sz="1200" kern="1200" dirty="0">
                <a:solidFill>
                  <a:schemeClr val="tx1"/>
                </a:solidFill>
                <a:effectLst/>
                <a:latin typeface="+mn-lt"/>
                <a:ea typeface="+mn-ea"/>
                <a:cs typeface="+mn-cs"/>
              </a:rPr>
              <a:t> the t-dependence of the GFF.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fld id="{AA2F2EEB-6BF4-9A47-9638-B28E6C4835A9}" type="slidenum">
              <a:rPr lang="en-US" smtClean="0"/>
              <a:t>28</a:t>
            </a:fld>
            <a:endParaRPr lang="en-US" dirty="0"/>
          </a:p>
          <a:p>
            <a:endParaRPr lang="en-US" dirty="0"/>
          </a:p>
        </p:txBody>
      </p:sp>
      <p:sp>
        <p:nvSpPr>
          <p:cNvPr id="4" name="Slide Number Placeholder 3"/>
          <p:cNvSpPr>
            <a:spLocks noGrp="1"/>
          </p:cNvSpPr>
          <p:nvPr>
            <p:ph type="sldNum" sz="quarter" idx="5"/>
          </p:nvPr>
        </p:nvSpPr>
        <p:spPr/>
        <p:txBody>
          <a:bodyPr/>
          <a:lstStyle/>
          <a:p>
            <a:fld id="{D9ABADED-4DAD-3742-B971-0CEC8BA2305E}" type="slidenum">
              <a:rPr lang="en-US" smtClean="0"/>
              <a:t>28</a:t>
            </a:fld>
            <a:endParaRPr lang="en-US"/>
          </a:p>
        </p:txBody>
      </p:sp>
    </p:spTree>
    <p:extLst>
      <p:ext uri="{BB962C8B-B14F-4D97-AF65-F5344CB8AC3E}">
        <p14:creationId xmlns:p14="http://schemas.microsoft.com/office/powerpoint/2010/main" val="360853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7ACF-7913-E743-6B87-4D1A0A55F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CAFDA-E00F-6538-A4C7-1BA77E059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E6057-F138-F813-9406-F249E80DAE02}"/>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9BCE05DB-FE70-42DF-0589-725A7F9348A4}"/>
              </a:ext>
            </a:extLst>
          </p:cNvPr>
          <p:cNvSpPr>
            <a:spLocks noGrp="1"/>
          </p:cNvSpPr>
          <p:nvPr>
            <p:ph type="sldNum" sz="quarter" idx="5"/>
          </p:nvPr>
        </p:nvSpPr>
        <p:spPr/>
        <p:txBody>
          <a:bodyPr/>
          <a:lstStyle/>
          <a:p>
            <a:fld id="{18D255FF-E733-7A46-8A77-BA6A8CE5004F}" type="slidenum">
              <a:rPr lang="en-US" smtClean="0"/>
              <a:t>29</a:t>
            </a:fld>
            <a:endParaRPr lang="en-US"/>
          </a:p>
        </p:txBody>
      </p:sp>
    </p:spTree>
    <p:extLst>
      <p:ext uri="{BB962C8B-B14F-4D97-AF65-F5344CB8AC3E}">
        <p14:creationId xmlns:p14="http://schemas.microsoft.com/office/powerpoint/2010/main" val="108413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11EC7-5877-D017-F0A8-4CB8D357A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7B1A-5483-6546-01D4-33130ABC4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36467-E15F-2779-7C9D-368C4DB0C43A}"/>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88DD0F4D-83CA-CC0A-32EE-09FE61B42C2C}"/>
              </a:ext>
            </a:extLst>
          </p:cNvPr>
          <p:cNvSpPr>
            <a:spLocks noGrp="1"/>
          </p:cNvSpPr>
          <p:nvPr>
            <p:ph type="sldNum" sz="quarter" idx="5"/>
          </p:nvPr>
        </p:nvSpPr>
        <p:spPr/>
        <p:txBody>
          <a:bodyPr/>
          <a:lstStyle/>
          <a:p>
            <a:fld id="{18D255FF-E733-7A46-8A77-BA6A8CE5004F}" type="slidenum">
              <a:rPr lang="en-US" smtClean="0"/>
              <a:t>7</a:t>
            </a:fld>
            <a:endParaRPr lang="en-US"/>
          </a:p>
        </p:txBody>
      </p:sp>
    </p:spTree>
    <p:extLst>
      <p:ext uri="{BB962C8B-B14F-4D97-AF65-F5344CB8AC3E}">
        <p14:creationId xmlns:p14="http://schemas.microsoft.com/office/powerpoint/2010/main" val="2732975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 thought it worked</a:t>
            </a:r>
          </a:p>
        </p:txBody>
      </p:sp>
      <p:sp>
        <p:nvSpPr>
          <p:cNvPr id="4" name="Slide Number Placeholder 3"/>
          <p:cNvSpPr>
            <a:spLocks noGrp="1"/>
          </p:cNvSpPr>
          <p:nvPr>
            <p:ph type="sldNum" sz="quarter" idx="5"/>
          </p:nvPr>
        </p:nvSpPr>
        <p:spPr/>
        <p:txBody>
          <a:bodyPr/>
          <a:lstStyle/>
          <a:p>
            <a:fld id="{D9ABADED-4DAD-3742-B971-0CEC8BA2305E}" type="slidenum">
              <a:rPr lang="en-US" smtClean="0"/>
              <a:t>30</a:t>
            </a:fld>
            <a:endParaRPr lang="en-US"/>
          </a:p>
        </p:txBody>
      </p:sp>
    </p:spTree>
    <p:extLst>
      <p:ext uri="{BB962C8B-B14F-4D97-AF65-F5344CB8AC3E}">
        <p14:creationId xmlns:p14="http://schemas.microsoft.com/office/powerpoint/2010/main" val="61881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714C3-2D6C-657F-74F0-7143B3D8F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91391-CA04-9DB5-D36B-3DF641548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B5712-C65F-667D-88BF-43925B226B10}"/>
              </a:ext>
            </a:extLst>
          </p:cNvPr>
          <p:cNvSpPr>
            <a:spLocks noGrp="1"/>
          </p:cNvSpPr>
          <p:nvPr>
            <p:ph type="body" idx="1"/>
          </p:nvPr>
        </p:nvSpPr>
        <p:spPr/>
        <p:txBody>
          <a:bodyPr/>
          <a:lstStyle/>
          <a:p>
            <a:r>
              <a:rPr lang="en-US" dirty="0"/>
              <a:t>How I thought it worked</a:t>
            </a:r>
          </a:p>
        </p:txBody>
      </p:sp>
      <p:sp>
        <p:nvSpPr>
          <p:cNvPr id="4" name="Slide Number Placeholder 3">
            <a:extLst>
              <a:ext uri="{FF2B5EF4-FFF2-40B4-BE49-F238E27FC236}">
                <a16:creationId xmlns:a16="http://schemas.microsoft.com/office/drawing/2014/main" id="{A18069CC-BCC8-1012-EA51-943AC3C91356}"/>
              </a:ext>
            </a:extLst>
          </p:cNvPr>
          <p:cNvSpPr>
            <a:spLocks noGrp="1"/>
          </p:cNvSpPr>
          <p:nvPr>
            <p:ph type="sldNum" sz="quarter" idx="5"/>
          </p:nvPr>
        </p:nvSpPr>
        <p:spPr/>
        <p:txBody>
          <a:bodyPr/>
          <a:lstStyle/>
          <a:p>
            <a:fld id="{D9ABADED-4DAD-3742-B971-0CEC8BA2305E}" type="slidenum">
              <a:rPr lang="en-US" smtClean="0"/>
              <a:t>31</a:t>
            </a:fld>
            <a:endParaRPr lang="en-US"/>
          </a:p>
        </p:txBody>
      </p:sp>
    </p:spTree>
    <p:extLst>
      <p:ext uri="{BB962C8B-B14F-4D97-AF65-F5344CB8AC3E}">
        <p14:creationId xmlns:p14="http://schemas.microsoft.com/office/powerpoint/2010/main" val="2778894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32</a:t>
            </a:fld>
            <a:endParaRPr lang="en-US"/>
          </a:p>
        </p:txBody>
      </p:sp>
    </p:spTree>
    <p:extLst>
      <p:ext uri="{BB962C8B-B14F-4D97-AF65-F5344CB8AC3E}">
        <p14:creationId xmlns:p14="http://schemas.microsoft.com/office/powerpoint/2010/main" val="750223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Propagator in position space and momentum space, Heisenberg picture to interaction picture</a:t>
            </a:r>
          </a:p>
        </p:txBody>
      </p:sp>
      <p:sp>
        <p:nvSpPr>
          <p:cNvPr id="4" name="Slide Number Placeholder 3"/>
          <p:cNvSpPr>
            <a:spLocks noGrp="1"/>
          </p:cNvSpPr>
          <p:nvPr>
            <p:ph type="sldNum" sz="quarter" idx="5"/>
          </p:nvPr>
        </p:nvSpPr>
        <p:spPr/>
        <p:txBody>
          <a:bodyPr/>
          <a:lstStyle/>
          <a:p>
            <a:fld id="{D9ABADED-4DAD-3742-B971-0CEC8BA2305E}" type="slidenum">
              <a:rPr lang="en-US" smtClean="0"/>
              <a:t>34</a:t>
            </a:fld>
            <a:endParaRPr lang="en-US"/>
          </a:p>
        </p:txBody>
      </p:sp>
    </p:spTree>
    <p:extLst>
      <p:ext uri="{BB962C8B-B14F-4D97-AF65-F5344CB8AC3E}">
        <p14:creationId xmlns:p14="http://schemas.microsoft.com/office/powerpoint/2010/main" val="379245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769A3-0AD7-5237-B825-7FF41E4B2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93613-6283-B1BD-75DB-7FD05A29928A}"/>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A18AAA1-0A26-EEA0-1369-E0417A684E16}"/>
                  </a:ext>
                </a:extLst>
              </p:cNvPr>
              <p:cNvSpPr>
                <a:spLocks noGrp="1"/>
              </p:cNvSpPr>
              <p:nvPr>
                <p:ph type="body" idx="1"/>
              </p:nvPr>
            </p:nvSpPr>
            <p:spPr/>
            <p:txBody>
              <a:bodyPr/>
              <a:lstStyle/>
              <a:p>
                <a:r>
                  <a:rPr lang="en-US" dirty="0"/>
                  <a:t>Add in picture of generating functional in both Wick’s theorem representation and path integral representation</a:t>
                </a:r>
              </a:p>
              <a:p>
                <a:endParaRPr lang="en-US" dirty="0"/>
              </a:p>
              <a:p>
                <a:r>
                  <a:rPr lang="en-US" dirty="0"/>
                  <a:t>\frac{(-</a:t>
                </a:r>
                <a:r>
                  <a:rPr lang="en-US" dirty="0" err="1"/>
                  <a:t>i</a:t>
                </a:r>
                <a:r>
                  <a:rPr lang="en-US" dirty="0"/>
                  <a:t>)^2\delta^2 Z[J]}{\delta J(z_1)\delta J(z_2)}\vert_{J=0}=\left&lt;0|T\{\phi(z_1)\phi(z_2)\}|0 \right&gt;</a:t>
                </a:r>
              </a:p>
              <a:p>
                <a:endParaRPr lang="en-US" dirty="0"/>
              </a:p>
              <a:p>
                <a:endParaRPr lang="en-US" dirty="0"/>
              </a:p>
              <a:p>
                <a:r>
                  <a:rPr lang="en-US" dirty="0"/>
                  <a:t>Z_0[J(x)] \</a:t>
                </a:r>
                <a:r>
                  <a:rPr lang="en-US" dirty="0" err="1"/>
                  <a:t>equiv</a:t>
                </a:r>
                <a:r>
                  <a:rPr lang="en-US" dirty="0"/>
                  <a:t> &lt;0|T\{e^{</a:t>
                </a:r>
                <a:r>
                  <a:rPr lang="en-US" dirty="0" err="1"/>
                  <a:t>i</a:t>
                </a:r>
                <a:r>
                  <a:rPr lang="en-US" dirty="0"/>
                  <a:t> \int d^4 </a:t>
                </a:r>
                <a:r>
                  <a:rPr lang="en-US" dirty="0" err="1"/>
                  <a:t>xJ</a:t>
                </a:r>
                <a:r>
                  <a:rPr lang="en-US" dirty="0"/>
                  <a:t>(x)\phi(x)}\}|0&gt; \to N\int \</a:t>
                </a:r>
                <a:r>
                  <a:rPr lang="en-US" dirty="0" err="1"/>
                  <a:t>mathcal</a:t>
                </a:r>
                <a:r>
                  <a:rPr lang="en-US" dirty="0"/>
                  <a:t>{D}\phi e^{</a:t>
                </a:r>
                <a:r>
                  <a:rPr lang="en-US" dirty="0" err="1"/>
                  <a:t>i</a:t>
                </a:r>
                <a:r>
                  <a:rPr lang="en-US" dirty="0"/>
                  <a:t>\int d^4x \</a:t>
                </a:r>
                <a:r>
                  <a:rPr lang="en-US" dirty="0" err="1"/>
                  <a:t>mathcal</a:t>
                </a:r>
                <a:r>
                  <a:rPr lang="en-US" dirty="0"/>
                  <a:t>{L_{free})}+J(x)\phi(x)}</a:t>
                </a:r>
              </a:p>
              <a:p>
                <a:endParaRPr lang="en-US" dirty="0"/>
              </a:p>
              <a:p>
                <a:r>
                  <a:rPr lang="en-US" dirty="0"/>
                  <a:t>Z[J] = N'∫\</a:t>
                </a:r>
                <a:r>
                  <a:rPr lang="en-US" dirty="0" err="1"/>
                  <a:t>mathcal</a:t>
                </a:r>
                <a:r>
                  <a:rPr lang="en-US" dirty="0"/>
                  <a:t>{D} </a:t>
                </a:r>
                <a:r>
                  <a:rPr lang="el-GR" dirty="0" err="1"/>
                  <a:t>ϕ</a:t>
                </a:r>
                <a:r>
                  <a:rPr lang="el-GR" dirty="0"/>
                  <a:t> </a:t>
                </a:r>
                <a:r>
                  <a:rPr lang="en-US" dirty="0"/>
                  <a:t>e^{</a:t>
                </a:r>
                <a:r>
                  <a:rPr lang="en-US" dirty="0" err="1"/>
                  <a:t>i</a:t>
                </a:r>
                <a:r>
                  <a:rPr lang="en-US" dirty="0"/>
                  <a:t>\int d^4 x \</a:t>
                </a:r>
                <a:r>
                  <a:rPr lang="en-US" dirty="0" err="1"/>
                  <a:t>mathcal</a:t>
                </a:r>
                <a:r>
                  <a:rPr lang="en-US" dirty="0"/>
                  <a:t>{L}_{int}(\frac{(-</a:t>
                </a:r>
                <a:r>
                  <a:rPr lang="en-US" dirty="0" err="1"/>
                  <a:t>i</a:t>
                </a:r>
                <a:r>
                  <a:rPr lang="en-US" dirty="0"/>
                  <a:t>)\delta}{</a:t>
                </a:r>
                <a:r>
                  <a:rPr lang="el-GR" dirty="0"/>
                  <a:t>δ</a:t>
                </a:r>
                <a:r>
                  <a:rPr lang="en-US" dirty="0"/>
                  <a:t>J})} Z_0[J]</a:t>
                </a:r>
              </a:p>
              <a:p>
                <a:endParaRPr lang="en-US" dirty="0"/>
              </a:p>
              <a:p>
                <a:endParaRPr lang="en-US" dirty="0"/>
              </a:p>
              <a:p>
                <a:pPr/>
                <a14:m>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Type equation here.</a:t>
                      </a:fld>
                    </m:oMath>
                  </m:oMathPara>
                </a14:m>
                <a:endParaRPr lang="en-US" dirty="0"/>
              </a:p>
            </p:txBody>
          </p:sp>
        </mc:Choice>
        <mc:Fallback xmlns="">
          <p:sp>
            <p:nvSpPr>
              <p:cNvPr id="3" name="Notes Placeholder 2">
                <a:extLst>
                  <a:ext uri="{FF2B5EF4-FFF2-40B4-BE49-F238E27FC236}">
                    <a16:creationId xmlns:a16="http://schemas.microsoft.com/office/drawing/2014/main" id="{6A18AAA1-0A26-EEA0-1369-E0417A684E16}"/>
                  </a:ext>
                </a:extLst>
              </p:cNvPr>
              <p:cNvSpPr>
                <a:spLocks noGrp="1"/>
              </p:cNvSpPr>
              <p:nvPr>
                <p:ph type="body" idx="1"/>
              </p:nvPr>
            </p:nvSpPr>
            <p:spPr/>
            <p:txBody>
              <a:bodyPr/>
              <a:lstStyle/>
              <a:p>
                <a:r>
                  <a:rPr lang="en-US" dirty="0"/>
                  <a:t>Add in picture of generating functional in both Wick’s theorem representation and path integral representation</a:t>
                </a:r>
              </a:p>
              <a:p>
                <a:endParaRPr lang="en-US" dirty="0"/>
              </a:p>
              <a:p>
                <a:r>
                  <a:rPr lang="en-US" dirty="0"/>
                  <a:t>\frac{(-</a:t>
                </a:r>
                <a:r>
                  <a:rPr lang="en-US" dirty="0" err="1"/>
                  <a:t>i</a:t>
                </a:r>
                <a:r>
                  <a:rPr lang="en-US" dirty="0"/>
                  <a:t>)^2\delta^2 Z[J]}{\delta J(z_1)\delta J(z_2)}\vert_{J=0}=\left&lt;0|T\{\phi(z_1)\phi(z_2)\}|0 \right&gt;</a:t>
                </a:r>
              </a:p>
              <a:p>
                <a:endParaRPr lang="en-US" dirty="0"/>
              </a:p>
              <a:p>
                <a:endParaRPr lang="en-US" dirty="0"/>
              </a:p>
              <a:p>
                <a:r>
                  <a:rPr lang="en-US" dirty="0"/>
                  <a:t>Z_0[J(x)] \</a:t>
                </a:r>
                <a:r>
                  <a:rPr lang="en-US" dirty="0" err="1"/>
                  <a:t>equiv</a:t>
                </a:r>
                <a:r>
                  <a:rPr lang="en-US" dirty="0"/>
                  <a:t> &lt;0|T\{e^{</a:t>
                </a:r>
                <a:r>
                  <a:rPr lang="en-US" dirty="0" err="1"/>
                  <a:t>i</a:t>
                </a:r>
                <a:r>
                  <a:rPr lang="en-US" dirty="0"/>
                  <a:t> \int d^4 </a:t>
                </a:r>
                <a:r>
                  <a:rPr lang="en-US" dirty="0" err="1"/>
                  <a:t>xJ</a:t>
                </a:r>
                <a:r>
                  <a:rPr lang="en-US" dirty="0"/>
                  <a:t>(x)\phi(x)}\}|0&gt; \to N\int \</a:t>
                </a:r>
                <a:r>
                  <a:rPr lang="en-US" dirty="0" err="1"/>
                  <a:t>mathcal</a:t>
                </a:r>
                <a:r>
                  <a:rPr lang="en-US" dirty="0"/>
                  <a:t>{D}\phi e^{</a:t>
                </a:r>
                <a:r>
                  <a:rPr lang="en-US" dirty="0" err="1"/>
                  <a:t>i</a:t>
                </a:r>
                <a:r>
                  <a:rPr lang="en-US" dirty="0"/>
                  <a:t>\int d^4x \</a:t>
                </a:r>
                <a:r>
                  <a:rPr lang="en-US" dirty="0" err="1"/>
                  <a:t>mathcal</a:t>
                </a:r>
                <a:r>
                  <a:rPr lang="en-US" dirty="0"/>
                  <a:t>{L_{free})}+J(x)\phi(x)}</a:t>
                </a:r>
              </a:p>
              <a:p>
                <a:endParaRPr lang="en-US" dirty="0"/>
              </a:p>
              <a:p>
                <a:r>
                  <a:rPr lang="en-US" dirty="0"/>
                  <a:t>Z[J] = N'∫\</a:t>
                </a:r>
                <a:r>
                  <a:rPr lang="en-US" dirty="0" err="1"/>
                  <a:t>mathcal</a:t>
                </a:r>
                <a:r>
                  <a:rPr lang="en-US" dirty="0"/>
                  <a:t>{D} </a:t>
                </a:r>
                <a:r>
                  <a:rPr lang="el-GR" dirty="0" err="1"/>
                  <a:t>ϕ</a:t>
                </a:r>
                <a:r>
                  <a:rPr lang="el-GR" dirty="0"/>
                  <a:t> </a:t>
                </a:r>
                <a:r>
                  <a:rPr lang="en-US" dirty="0"/>
                  <a:t>e^{</a:t>
                </a:r>
                <a:r>
                  <a:rPr lang="en-US" dirty="0" err="1"/>
                  <a:t>i</a:t>
                </a:r>
                <a:r>
                  <a:rPr lang="en-US" dirty="0"/>
                  <a:t>\int d^4 x \</a:t>
                </a:r>
                <a:r>
                  <a:rPr lang="en-US" dirty="0" err="1"/>
                  <a:t>mathcal</a:t>
                </a:r>
                <a:r>
                  <a:rPr lang="en-US" dirty="0"/>
                  <a:t>{L}_{int}(\frac{(-</a:t>
                </a:r>
                <a:r>
                  <a:rPr lang="en-US" dirty="0" err="1"/>
                  <a:t>i</a:t>
                </a:r>
                <a:r>
                  <a:rPr lang="en-US" dirty="0"/>
                  <a:t>)\delta}{</a:t>
                </a:r>
                <a:r>
                  <a:rPr lang="el-GR" dirty="0"/>
                  <a:t>δ</a:t>
                </a:r>
                <a:r>
                  <a:rPr lang="en-US" dirty="0"/>
                  <a:t>J})} Z_0[J]</a:t>
                </a:r>
              </a:p>
              <a:p>
                <a:endParaRPr lang="en-US" dirty="0"/>
              </a:p>
              <a:p>
                <a:endParaRPr lang="en-US" dirty="0"/>
              </a:p>
              <a:p>
                <a:r>
                  <a:rPr lang="en-US" i="0">
                    <a:latin typeface="Cambria Math" panose="02040503050406030204" pitchFamily="18" charset="0"/>
                  </a:rPr>
                  <a:t>"Type equation here."</a:t>
                </a:r>
                <a:endParaRPr lang="en-US" dirty="0"/>
              </a:p>
            </p:txBody>
          </p:sp>
        </mc:Fallback>
      </mc:AlternateContent>
      <p:sp>
        <p:nvSpPr>
          <p:cNvPr id="4" name="Slide Number Placeholder 3">
            <a:extLst>
              <a:ext uri="{FF2B5EF4-FFF2-40B4-BE49-F238E27FC236}">
                <a16:creationId xmlns:a16="http://schemas.microsoft.com/office/drawing/2014/main" id="{66118CBD-98F8-9E73-EB1C-2390223B39EC}"/>
              </a:ext>
            </a:extLst>
          </p:cNvPr>
          <p:cNvSpPr>
            <a:spLocks noGrp="1"/>
          </p:cNvSpPr>
          <p:nvPr>
            <p:ph type="sldNum" sz="quarter" idx="5"/>
          </p:nvPr>
        </p:nvSpPr>
        <p:spPr/>
        <p:txBody>
          <a:bodyPr/>
          <a:lstStyle/>
          <a:p>
            <a:fld id="{D9ABADED-4DAD-3742-B971-0CEC8BA2305E}" type="slidenum">
              <a:rPr lang="en-US" smtClean="0"/>
              <a:t>35</a:t>
            </a:fld>
            <a:endParaRPr lang="en-US"/>
          </a:p>
        </p:txBody>
      </p:sp>
    </p:spTree>
    <p:extLst>
      <p:ext uri="{BB962C8B-B14F-4D97-AF65-F5344CB8AC3E}">
        <p14:creationId xmlns:p14="http://schemas.microsoft.com/office/powerpoint/2010/main" val="260074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6904C-58CB-9A08-A89B-0F97D9FB8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B1A5A-D353-453C-FA0B-54DE69E5D6AB}"/>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4706DAB-8228-D7A7-1DE2-6DA12A21F5FE}"/>
                  </a:ext>
                </a:extLst>
              </p:cNvPr>
              <p:cNvSpPr>
                <a:spLocks noGrp="1"/>
              </p:cNvSpPr>
              <p:nvPr>
                <p:ph type="body" idx="1"/>
              </p:nvPr>
            </p:nvSpPr>
            <p:spPr/>
            <p:txBody>
              <a:bodyPr/>
              <a:lstStyle/>
              <a:p>
                <a:r>
                  <a:rPr lang="en-US" dirty="0"/>
                  <a:t>Add in picture of generating functional in both Wick’s theorem representation and path integral representation</a:t>
                </a:r>
              </a:p>
              <a:p>
                <a:endParaRPr lang="en-US" dirty="0"/>
              </a:p>
              <a:p>
                <a:r>
                  <a:rPr lang="en-US" dirty="0"/>
                  <a:t>\frac{(-</a:t>
                </a:r>
                <a:r>
                  <a:rPr lang="en-US" dirty="0" err="1"/>
                  <a:t>i</a:t>
                </a:r>
                <a:r>
                  <a:rPr lang="en-US" dirty="0"/>
                  <a:t>)^2\delta^2 Z[J]}{\delta J(z_1)\delta J(z_2)}\vert_{J=0}=\left&lt;0|T\{\phi(z_1)\phi(z_2)\}|0 \right&gt;</a:t>
                </a:r>
              </a:p>
              <a:p>
                <a:endParaRPr lang="en-US" dirty="0"/>
              </a:p>
              <a:p>
                <a:endParaRPr lang="en-US" dirty="0"/>
              </a:p>
              <a:p>
                <a:r>
                  <a:rPr lang="en-US" dirty="0"/>
                  <a:t>Z_0[J(x)] \</a:t>
                </a:r>
                <a:r>
                  <a:rPr lang="en-US" dirty="0" err="1"/>
                  <a:t>equiv</a:t>
                </a:r>
                <a:r>
                  <a:rPr lang="en-US" dirty="0"/>
                  <a:t> &lt;0|T\{e^{</a:t>
                </a:r>
                <a:r>
                  <a:rPr lang="en-US" dirty="0" err="1"/>
                  <a:t>i</a:t>
                </a:r>
                <a:r>
                  <a:rPr lang="en-US" dirty="0"/>
                  <a:t> \int d^4 </a:t>
                </a:r>
                <a:r>
                  <a:rPr lang="en-US" dirty="0" err="1"/>
                  <a:t>xJ</a:t>
                </a:r>
                <a:r>
                  <a:rPr lang="en-US" dirty="0"/>
                  <a:t>(x)\phi(x)}\}|0&gt; \to N\int \</a:t>
                </a:r>
                <a:r>
                  <a:rPr lang="en-US" dirty="0" err="1"/>
                  <a:t>mathcal</a:t>
                </a:r>
                <a:r>
                  <a:rPr lang="en-US" dirty="0"/>
                  <a:t>{D}\phi e^{</a:t>
                </a:r>
                <a:r>
                  <a:rPr lang="en-US" dirty="0" err="1"/>
                  <a:t>i</a:t>
                </a:r>
                <a:r>
                  <a:rPr lang="en-US" dirty="0"/>
                  <a:t>\int d^4x \</a:t>
                </a:r>
                <a:r>
                  <a:rPr lang="en-US" dirty="0" err="1"/>
                  <a:t>mathcal</a:t>
                </a:r>
                <a:r>
                  <a:rPr lang="en-US" dirty="0"/>
                  <a:t>{L_{free})}+J(x)\phi(x)}</a:t>
                </a:r>
              </a:p>
              <a:p>
                <a:endParaRPr lang="en-US" dirty="0"/>
              </a:p>
              <a:p>
                <a:r>
                  <a:rPr lang="en-US" dirty="0"/>
                  <a:t>Z[J] = N'∫\</a:t>
                </a:r>
                <a:r>
                  <a:rPr lang="en-US" dirty="0" err="1"/>
                  <a:t>mathcal</a:t>
                </a:r>
                <a:r>
                  <a:rPr lang="en-US" dirty="0"/>
                  <a:t>{D} </a:t>
                </a:r>
                <a:r>
                  <a:rPr lang="el-GR" dirty="0" err="1"/>
                  <a:t>ϕ</a:t>
                </a:r>
                <a:r>
                  <a:rPr lang="el-GR" dirty="0"/>
                  <a:t> </a:t>
                </a:r>
                <a:r>
                  <a:rPr lang="en-US" dirty="0"/>
                  <a:t>e^{</a:t>
                </a:r>
                <a:r>
                  <a:rPr lang="en-US" dirty="0" err="1"/>
                  <a:t>i</a:t>
                </a:r>
                <a:r>
                  <a:rPr lang="en-US" dirty="0"/>
                  <a:t>\int d^4 x \</a:t>
                </a:r>
                <a:r>
                  <a:rPr lang="en-US" dirty="0" err="1"/>
                  <a:t>mathcal</a:t>
                </a:r>
                <a:r>
                  <a:rPr lang="en-US" dirty="0"/>
                  <a:t>{L}_{int}(\frac{(-</a:t>
                </a:r>
                <a:r>
                  <a:rPr lang="en-US" dirty="0" err="1"/>
                  <a:t>i</a:t>
                </a:r>
                <a:r>
                  <a:rPr lang="en-US" dirty="0"/>
                  <a:t>)\delta}{</a:t>
                </a:r>
                <a:r>
                  <a:rPr lang="el-GR" dirty="0"/>
                  <a:t>δ</a:t>
                </a:r>
                <a:r>
                  <a:rPr lang="en-US" dirty="0"/>
                  <a:t>J})} Z_0[J]</a:t>
                </a:r>
              </a:p>
              <a:p>
                <a:endParaRPr lang="en-US" dirty="0"/>
              </a:p>
              <a:p>
                <a:endParaRPr lang="en-US" dirty="0"/>
              </a:p>
              <a:p>
                <a:pPr/>
                <a14:m>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Type equation here.</a:t>
                      </a:fld>
                    </m:oMath>
                  </m:oMathPara>
                </a14:m>
                <a:endParaRPr lang="en-US" dirty="0"/>
              </a:p>
            </p:txBody>
          </p:sp>
        </mc:Choice>
        <mc:Fallback xmlns="">
          <p:sp>
            <p:nvSpPr>
              <p:cNvPr id="3" name="Notes Placeholder 2">
                <a:extLst>
                  <a:ext uri="{FF2B5EF4-FFF2-40B4-BE49-F238E27FC236}">
                    <a16:creationId xmlns:a16="http://schemas.microsoft.com/office/drawing/2014/main" id="{94706DAB-8228-D7A7-1DE2-6DA12A21F5FE}"/>
                  </a:ext>
                </a:extLst>
              </p:cNvPr>
              <p:cNvSpPr>
                <a:spLocks noGrp="1"/>
              </p:cNvSpPr>
              <p:nvPr>
                <p:ph type="body" idx="1"/>
              </p:nvPr>
            </p:nvSpPr>
            <p:spPr/>
            <p:txBody>
              <a:bodyPr/>
              <a:lstStyle/>
              <a:p>
                <a:r>
                  <a:rPr lang="en-US" dirty="0"/>
                  <a:t>Add in picture of generating functional in both Wick’s theorem representation and path integral representation</a:t>
                </a:r>
              </a:p>
              <a:p>
                <a:endParaRPr lang="en-US" dirty="0"/>
              </a:p>
              <a:p>
                <a:r>
                  <a:rPr lang="en-US" dirty="0"/>
                  <a:t>\frac{(-</a:t>
                </a:r>
                <a:r>
                  <a:rPr lang="en-US" dirty="0" err="1"/>
                  <a:t>i</a:t>
                </a:r>
                <a:r>
                  <a:rPr lang="en-US" dirty="0"/>
                  <a:t>)^2\delta^2 Z[J]}{\delta J(z_1)\delta J(z_2)}\vert_{J=0}=\left&lt;0|T\{\phi(z_1)\phi(z_2)\}|0 \right&gt;</a:t>
                </a:r>
              </a:p>
              <a:p>
                <a:endParaRPr lang="en-US" dirty="0"/>
              </a:p>
              <a:p>
                <a:endParaRPr lang="en-US" dirty="0"/>
              </a:p>
              <a:p>
                <a:r>
                  <a:rPr lang="en-US" dirty="0"/>
                  <a:t>Z_0[J(x)] \</a:t>
                </a:r>
                <a:r>
                  <a:rPr lang="en-US" dirty="0" err="1"/>
                  <a:t>equiv</a:t>
                </a:r>
                <a:r>
                  <a:rPr lang="en-US" dirty="0"/>
                  <a:t> &lt;0|T\{e^{</a:t>
                </a:r>
                <a:r>
                  <a:rPr lang="en-US" dirty="0" err="1"/>
                  <a:t>i</a:t>
                </a:r>
                <a:r>
                  <a:rPr lang="en-US" dirty="0"/>
                  <a:t> \int d^4 </a:t>
                </a:r>
                <a:r>
                  <a:rPr lang="en-US" dirty="0" err="1"/>
                  <a:t>xJ</a:t>
                </a:r>
                <a:r>
                  <a:rPr lang="en-US" dirty="0"/>
                  <a:t>(x)\phi(x)}\}|0&gt; \to N\int \</a:t>
                </a:r>
                <a:r>
                  <a:rPr lang="en-US" dirty="0" err="1"/>
                  <a:t>mathcal</a:t>
                </a:r>
                <a:r>
                  <a:rPr lang="en-US" dirty="0"/>
                  <a:t>{D}\phi e^{</a:t>
                </a:r>
                <a:r>
                  <a:rPr lang="en-US" dirty="0" err="1"/>
                  <a:t>i</a:t>
                </a:r>
                <a:r>
                  <a:rPr lang="en-US" dirty="0"/>
                  <a:t>\int d^4x \</a:t>
                </a:r>
                <a:r>
                  <a:rPr lang="en-US" dirty="0" err="1"/>
                  <a:t>mathcal</a:t>
                </a:r>
                <a:r>
                  <a:rPr lang="en-US" dirty="0"/>
                  <a:t>{L_{free})}+J(x)\phi(x)}</a:t>
                </a:r>
              </a:p>
              <a:p>
                <a:endParaRPr lang="en-US" dirty="0"/>
              </a:p>
              <a:p>
                <a:r>
                  <a:rPr lang="en-US" dirty="0"/>
                  <a:t>Z[J] = N'∫\</a:t>
                </a:r>
                <a:r>
                  <a:rPr lang="en-US" dirty="0" err="1"/>
                  <a:t>mathcal</a:t>
                </a:r>
                <a:r>
                  <a:rPr lang="en-US" dirty="0"/>
                  <a:t>{D} </a:t>
                </a:r>
                <a:r>
                  <a:rPr lang="el-GR" dirty="0" err="1"/>
                  <a:t>ϕ</a:t>
                </a:r>
                <a:r>
                  <a:rPr lang="el-GR" dirty="0"/>
                  <a:t> </a:t>
                </a:r>
                <a:r>
                  <a:rPr lang="en-US" dirty="0"/>
                  <a:t>e^{</a:t>
                </a:r>
                <a:r>
                  <a:rPr lang="en-US" dirty="0" err="1"/>
                  <a:t>i</a:t>
                </a:r>
                <a:r>
                  <a:rPr lang="en-US" dirty="0"/>
                  <a:t>\int d^4 x \</a:t>
                </a:r>
                <a:r>
                  <a:rPr lang="en-US" dirty="0" err="1"/>
                  <a:t>mathcal</a:t>
                </a:r>
                <a:r>
                  <a:rPr lang="en-US" dirty="0"/>
                  <a:t>{L}_{int}(\frac{(-</a:t>
                </a:r>
                <a:r>
                  <a:rPr lang="en-US" dirty="0" err="1"/>
                  <a:t>i</a:t>
                </a:r>
                <a:r>
                  <a:rPr lang="en-US" dirty="0"/>
                  <a:t>)\delta}{</a:t>
                </a:r>
                <a:r>
                  <a:rPr lang="el-GR" dirty="0"/>
                  <a:t>δ</a:t>
                </a:r>
                <a:r>
                  <a:rPr lang="en-US" dirty="0"/>
                  <a:t>J})} Z_0[J]</a:t>
                </a:r>
              </a:p>
              <a:p>
                <a:endParaRPr lang="en-US" dirty="0"/>
              </a:p>
              <a:p>
                <a:endParaRPr lang="en-US" dirty="0"/>
              </a:p>
              <a:p>
                <a:pPr/>
                <a:r>
                  <a:rPr lang="en-US" i="0">
                    <a:latin typeface="Cambria Math" panose="02040503050406030204" pitchFamily="18" charset="0"/>
                  </a:rPr>
                  <a:t>"Type equation here."</a:t>
                </a:r>
                <a:endParaRPr lang="en-US" dirty="0"/>
              </a:p>
            </p:txBody>
          </p:sp>
        </mc:Fallback>
      </mc:AlternateContent>
      <p:sp>
        <p:nvSpPr>
          <p:cNvPr id="4" name="Slide Number Placeholder 3">
            <a:extLst>
              <a:ext uri="{FF2B5EF4-FFF2-40B4-BE49-F238E27FC236}">
                <a16:creationId xmlns:a16="http://schemas.microsoft.com/office/drawing/2014/main" id="{D451FD84-D4AF-ECC8-BB6D-A0A4BE0C9255}"/>
              </a:ext>
            </a:extLst>
          </p:cNvPr>
          <p:cNvSpPr>
            <a:spLocks noGrp="1"/>
          </p:cNvSpPr>
          <p:nvPr>
            <p:ph type="sldNum" sz="quarter" idx="5"/>
          </p:nvPr>
        </p:nvSpPr>
        <p:spPr/>
        <p:txBody>
          <a:bodyPr/>
          <a:lstStyle/>
          <a:p>
            <a:fld id="{D9ABADED-4DAD-3742-B971-0CEC8BA2305E}" type="slidenum">
              <a:rPr lang="en-US" smtClean="0"/>
              <a:t>36</a:t>
            </a:fld>
            <a:endParaRPr lang="en-US"/>
          </a:p>
        </p:txBody>
      </p:sp>
    </p:spTree>
    <p:extLst>
      <p:ext uri="{BB962C8B-B14F-4D97-AF65-F5344CB8AC3E}">
        <p14:creationId xmlns:p14="http://schemas.microsoft.com/office/powerpoint/2010/main" val="529775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E730D-D5C8-2A9F-C1CC-00BCF7F16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2A3ED-EC2E-287F-DB9B-0F4A8A1B86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A08356-7132-9DD5-7E83-46D7049DC2A7}"/>
              </a:ext>
            </a:extLst>
          </p:cNvPr>
          <p:cNvSpPr>
            <a:spLocks noGrp="1"/>
          </p:cNvSpPr>
          <p:nvPr>
            <p:ph type="body" idx="1"/>
          </p:nvPr>
        </p:nvSpPr>
        <p:spPr/>
        <p:txBody>
          <a:bodyPr/>
          <a:lstStyle/>
          <a:p>
            <a:r>
              <a:rPr lang="en-US" dirty="0"/>
              <a:t>Don’t focus on the action too much, this is just to show that an integral becomes a sum</a:t>
            </a:r>
          </a:p>
        </p:txBody>
      </p:sp>
      <p:sp>
        <p:nvSpPr>
          <p:cNvPr id="4" name="Slide Number Placeholder 3">
            <a:extLst>
              <a:ext uri="{FF2B5EF4-FFF2-40B4-BE49-F238E27FC236}">
                <a16:creationId xmlns:a16="http://schemas.microsoft.com/office/drawing/2014/main" id="{598E0457-6E51-F389-342B-BFC2658C89CD}"/>
              </a:ext>
            </a:extLst>
          </p:cNvPr>
          <p:cNvSpPr>
            <a:spLocks noGrp="1"/>
          </p:cNvSpPr>
          <p:nvPr>
            <p:ph type="sldNum" sz="quarter" idx="5"/>
          </p:nvPr>
        </p:nvSpPr>
        <p:spPr/>
        <p:txBody>
          <a:bodyPr/>
          <a:lstStyle/>
          <a:p>
            <a:fld id="{D9ABADED-4DAD-3742-B971-0CEC8BA2305E}" type="slidenum">
              <a:rPr lang="en-US" smtClean="0"/>
              <a:t>38</a:t>
            </a:fld>
            <a:endParaRPr lang="en-US"/>
          </a:p>
        </p:txBody>
      </p:sp>
    </p:spTree>
    <p:extLst>
      <p:ext uri="{BB962C8B-B14F-4D97-AF65-F5344CB8AC3E}">
        <p14:creationId xmlns:p14="http://schemas.microsoft.com/office/powerpoint/2010/main" val="1503379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35155-EEC0-5A54-8E98-E223319CA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7D86F-7038-D9BD-1762-3F352C343A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654C2F-CB66-B671-35BF-93C7ADF976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96619-2877-7CDB-66E4-0BF2F1941D1A}"/>
              </a:ext>
            </a:extLst>
          </p:cNvPr>
          <p:cNvSpPr>
            <a:spLocks noGrp="1"/>
          </p:cNvSpPr>
          <p:nvPr>
            <p:ph type="sldNum" sz="quarter" idx="5"/>
          </p:nvPr>
        </p:nvSpPr>
        <p:spPr/>
        <p:txBody>
          <a:bodyPr/>
          <a:lstStyle/>
          <a:p>
            <a:fld id="{D9ABADED-4DAD-3742-B971-0CEC8BA2305E}" type="slidenum">
              <a:rPr lang="en-US" smtClean="0"/>
              <a:t>39</a:t>
            </a:fld>
            <a:endParaRPr lang="en-US"/>
          </a:p>
        </p:txBody>
      </p:sp>
    </p:spTree>
    <p:extLst>
      <p:ext uri="{BB962C8B-B14F-4D97-AF65-F5344CB8AC3E}">
        <p14:creationId xmlns:p14="http://schemas.microsoft.com/office/powerpoint/2010/main" val="3354385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1EC6-2C16-85F9-7390-55CF1ED05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420AF-BFA9-CD9D-F1A6-F60BC29F84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562300-E38F-8F13-E691-7D116FE53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3DAE40-2586-F44A-0EF4-61BA7922F3E3}"/>
              </a:ext>
            </a:extLst>
          </p:cNvPr>
          <p:cNvSpPr>
            <a:spLocks noGrp="1"/>
          </p:cNvSpPr>
          <p:nvPr>
            <p:ph type="sldNum" sz="quarter" idx="5"/>
          </p:nvPr>
        </p:nvSpPr>
        <p:spPr/>
        <p:txBody>
          <a:bodyPr/>
          <a:lstStyle/>
          <a:p>
            <a:fld id="{D9ABADED-4DAD-3742-B971-0CEC8BA2305E}" type="slidenum">
              <a:rPr lang="en-US" smtClean="0"/>
              <a:t>40</a:t>
            </a:fld>
            <a:endParaRPr lang="en-US"/>
          </a:p>
        </p:txBody>
      </p:sp>
    </p:spTree>
    <p:extLst>
      <p:ext uri="{BB962C8B-B14F-4D97-AF65-F5344CB8AC3E}">
        <p14:creationId xmlns:p14="http://schemas.microsoft.com/office/powerpoint/2010/main" val="1427350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21E19-4B2D-9F06-0A4B-B6F3D659B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B150F-3B9E-C071-CC33-E016CD8844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0B14AC-A5CB-4A6F-3F4B-E7E4411F1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01442-0A13-87A8-D42D-DEE1D2A97C2A}"/>
              </a:ext>
            </a:extLst>
          </p:cNvPr>
          <p:cNvSpPr>
            <a:spLocks noGrp="1"/>
          </p:cNvSpPr>
          <p:nvPr>
            <p:ph type="sldNum" sz="quarter" idx="5"/>
          </p:nvPr>
        </p:nvSpPr>
        <p:spPr/>
        <p:txBody>
          <a:bodyPr/>
          <a:lstStyle/>
          <a:p>
            <a:fld id="{D9ABADED-4DAD-3742-B971-0CEC8BA2305E}" type="slidenum">
              <a:rPr lang="en-US" smtClean="0"/>
              <a:t>41</a:t>
            </a:fld>
            <a:endParaRPr lang="en-US"/>
          </a:p>
        </p:txBody>
      </p:sp>
    </p:spTree>
    <p:extLst>
      <p:ext uri="{BB962C8B-B14F-4D97-AF65-F5344CB8AC3E}">
        <p14:creationId xmlns:p14="http://schemas.microsoft.com/office/powerpoint/2010/main" val="2828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F560D-1431-4C7D-5216-5968B7F40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B286D-6F27-04A7-B635-437AB9594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F09A7-955A-5E9F-6698-56658C3A3D59}"/>
              </a:ext>
            </a:extLst>
          </p:cNvPr>
          <p:cNvSpPr>
            <a:spLocks noGrp="1"/>
          </p:cNvSpPr>
          <p:nvPr>
            <p:ph type="body" idx="1"/>
          </p:nvPr>
        </p:nvSpPr>
        <p:spPr/>
        <p:txBody>
          <a:bodyPr/>
          <a:lstStyle/>
          <a:p>
            <a:r>
              <a:rPr lang="en-US" dirty="0"/>
              <a:t>I tried to generate this plot in </a:t>
            </a:r>
            <a:r>
              <a:rPr lang="en-US" dirty="0" err="1"/>
              <a:t>mathematica</a:t>
            </a:r>
            <a:r>
              <a:rPr lang="en-US" dirty="0"/>
              <a:t> at unitarity but it wouldn’t work.</a:t>
            </a:r>
          </a:p>
        </p:txBody>
      </p:sp>
      <p:sp>
        <p:nvSpPr>
          <p:cNvPr id="4" name="Slide Number Placeholder 3">
            <a:extLst>
              <a:ext uri="{FF2B5EF4-FFF2-40B4-BE49-F238E27FC236}">
                <a16:creationId xmlns:a16="http://schemas.microsoft.com/office/drawing/2014/main" id="{58D7507B-8FF5-ABBE-86E3-9A85A8B88DE5}"/>
              </a:ext>
            </a:extLst>
          </p:cNvPr>
          <p:cNvSpPr>
            <a:spLocks noGrp="1"/>
          </p:cNvSpPr>
          <p:nvPr>
            <p:ph type="sldNum" sz="quarter" idx="5"/>
          </p:nvPr>
        </p:nvSpPr>
        <p:spPr/>
        <p:txBody>
          <a:bodyPr/>
          <a:lstStyle/>
          <a:p>
            <a:fld id="{18D255FF-E733-7A46-8A77-BA6A8CE5004F}" type="slidenum">
              <a:rPr lang="en-US" smtClean="0"/>
              <a:t>8</a:t>
            </a:fld>
            <a:endParaRPr lang="en-US"/>
          </a:p>
        </p:txBody>
      </p:sp>
    </p:spTree>
    <p:extLst>
      <p:ext uri="{BB962C8B-B14F-4D97-AF65-F5344CB8AC3E}">
        <p14:creationId xmlns:p14="http://schemas.microsoft.com/office/powerpoint/2010/main" val="4038077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948E3-8919-D6C0-19E5-F6E7C29E4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ABC1E-7737-15F7-C463-DB4FFB86DA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C89DB1-0541-4CEF-CE28-A6C6D06FA26C}"/>
              </a:ext>
            </a:extLst>
          </p:cNvPr>
          <p:cNvSpPr>
            <a:spLocks noGrp="1"/>
          </p:cNvSpPr>
          <p:nvPr>
            <p:ph type="body" idx="1"/>
          </p:nvPr>
        </p:nvSpPr>
        <p:spPr/>
        <p:txBody>
          <a:bodyPr/>
          <a:lstStyle/>
          <a:p>
            <a:r>
              <a:rPr lang="en-US" dirty="0"/>
              <a:t>C_2n(mu) are the scale dependent contact operator coefficients</a:t>
            </a:r>
          </a:p>
          <a:p>
            <a:r>
              <a:rPr lang="en-US" dirty="0"/>
              <a:t>2n space derivatives acting on nucleon fields (or n t derivatives)</a:t>
            </a:r>
          </a:p>
          <a:p>
            <a:r>
              <a:rPr lang="en-US" dirty="0"/>
              <a:t>Only works if these are less than normal sized</a:t>
            </a:r>
          </a:p>
          <a:p>
            <a:r>
              <a:rPr lang="en-US" dirty="0"/>
              <a:t>M is nucleon mass</a:t>
            </a:r>
          </a:p>
          <a:p>
            <a:r>
              <a:rPr lang="en-US" dirty="0"/>
              <a:t>E is NR energy</a:t>
            </a:r>
          </a:p>
          <a:p>
            <a:endParaRPr lang="en-US" dirty="0"/>
          </a:p>
        </p:txBody>
      </p:sp>
      <p:sp>
        <p:nvSpPr>
          <p:cNvPr id="4" name="Slide Number Placeholder 3">
            <a:extLst>
              <a:ext uri="{FF2B5EF4-FFF2-40B4-BE49-F238E27FC236}">
                <a16:creationId xmlns:a16="http://schemas.microsoft.com/office/drawing/2014/main" id="{A88E9900-CF8D-65CA-B18D-F96398868014}"/>
              </a:ext>
            </a:extLst>
          </p:cNvPr>
          <p:cNvSpPr>
            <a:spLocks noGrp="1"/>
          </p:cNvSpPr>
          <p:nvPr>
            <p:ph type="sldNum" sz="quarter" idx="5"/>
          </p:nvPr>
        </p:nvSpPr>
        <p:spPr/>
        <p:txBody>
          <a:bodyPr/>
          <a:lstStyle/>
          <a:p>
            <a:fld id="{D9ABADED-4DAD-3742-B971-0CEC8BA2305E}" type="slidenum">
              <a:rPr lang="en-US" smtClean="0"/>
              <a:t>42</a:t>
            </a:fld>
            <a:endParaRPr lang="en-US"/>
          </a:p>
        </p:txBody>
      </p:sp>
    </p:spTree>
    <p:extLst>
      <p:ext uri="{BB962C8B-B14F-4D97-AF65-F5344CB8AC3E}">
        <p14:creationId xmlns:p14="http://schemas.microsoft.com/office/powerpoint/2010/main" val="2742240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FF9D-5E2B-444C-4B72-6F97EC5388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4CD68-F356-E43C-FD5D-CEDCFD1235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93EB0E-F197-596D-36F5-DCF7C7F009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E1E5FC-0A90-E04E-2528-14E3C1C27EA0}"/>
              </a:ext>
            </a:extLst>
          </p:cNvPr>
          <p:cNvSpPr>
            <a:spLocks noGrp="1"/>
          </p:cNvSpPr>
          <p:nvPr>
            <p:ph type="sldNum" sz="quarter" idx="5"/>
          </p:nvPr>
        </p:nvSpPr>
        <p:spPr/>
        <p:txBody>
          <a:bodyPr/>
          <a:lstStyle/>
          <a:p>
            <a:fld id="{D9ABADED-4DAD-3742-B971-0CEC8BA2305E}" type="slidenum">
              <a:rPr lang="en-US" smtClean="0"/>
              <a:t>43</a:t>
            </a:fld>
            <a:endParaRPr lang="en-US"/>
          </a:p>
        </p:txBody>
      </p:sp>
    </p:spTree>
    <p:extLst>
      <p:ext uri="{BB962C8B-B14F-4D97-AF65-F5344CB8AC3E}">
        <p14:creationId xmlns:p14="http://schemas.microsoft.com/office/powerpoint/2010/main" val="1190612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4A84-BF03-7686-38B9-7E58FBBFF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E0452-27CC-22C5-1702-E18F04A3E4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AD5861-B854-B1D1-1135-3B94B0F98CA5}"/>
              </a:ext>
            </a:extLst>
          </p:cNvPr>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a:t>
            </a:r>
            <a:r>
              <a:rPr lang="el-GR" sz="1200" kern="1200" dirty="0">
                <a:solidFill>
                  <a:schemeClr val="tx1"/>
                </a:solidFill>
                <a:effectLst/>
                <a:latin typeface="+mn-lt"/>
                <a:ea typeface="+mn-ea"/>
                <a:cs typeface="+mn-cs"/>
              </a:rPr>
              <a:t>Ψ</a:t>
            </a:r>
            <a:r>
              <a:rPr lang="en-US" sz="1200" kern="1200" dirty="0">
                <a:solidFill>
                  <a:schemeClr val="tx1"/>
                </a:solidFill>
                <a:effectLst/>
                <a:latin typeface="+mn-lt"/>
                <a:ea typeface="+mn-ea"/>
                <a:cs typeface="+mn-cs"/>
              </a:rPr>
              <a:t>src,2(snk,2) is a source (sink) wavefunction involving one spin up and one spin down particle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Eft lecture notes 16-18</a:t>
            </a:r>
          </a:p>
        </p:txBody>
      </p:sp>
      <p:sp>
        <p:nvSpPr>
          <p:cNvPr id="4" name="Slide Number Placeholder 3">
            <a:extLst>
              <a:ext uri="{FF2B5EF4-FFF2-40B4-BE49-F238E27FC236}">
                <a16:creationId xmlns:a16="http://schemas.microsoft.com/office/drawing/2014/main" id="{E0276E17-8F6D-8059-9766-8C4785157694}"/>
              </a:ext>
            </a:extLst>
          </p:cNvPr>
          <p:cNvSpPr>
            <a:spLocks noGrp="1"/>
          </p:cNvSpPr>
          <p:nvPr>
            <p:ph type="sldNum" sz="quarter" idx="5"/>
          </p:nvPr>
        </p:nvSpPr>
        <p:spPr/>
        <p:txBody>
          <a:bodyPr/>
          <a:lstStyle/>
          <a:p>
            <a:fld id="{D9ABADED-4DAD-3742-B971-0CEC8BA2305E}" type="slidenum">
              <a:rPr lang="en-US" smtClean="0"/>
              <a:t>44</a:t>
            </a:fld>
            <a:endParaRPr lang="en-US"/>
          </a:p>
        </p:txBody>
      </p:sp>
    </p:spTree>
    <p:extLst>
      <p:ext uri="{BB962C8B-B14F-4D97-AF65-F5344CB8AC3E}">
        <p14:creationId xmlns:p14="http://schemas.microsoft.com/office/powerpoint/2010/main" val="171427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C3B5-F983-2B43-25AA-3F35BC95D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DD5B0-30D4-F651-D49D-804E3B89D8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2847B0-AF27-6A21-779A-397783077574}"/>
              </a:ext>
            </a:extLst>
          </p:cNvPr>
          <p:cNvSpPr>
            <a:spLocks noGrp="1"/>
          </p:cNvSpPr>
          <p:nvPr>
            <p:ph type="body" idx="1"/>
          </p:nvPr>
        </p:nvSpPr>
        <p:spPr/>
        <p:txBody>
          <a:bodyPr/>
          <a:lstStyle/>
          <a:p>
            <a:r>
              <a:rPr lang="en-US" dirty="0"/>
              <a:t>Eft lecture notes 16-18</a:t>
            </a:r>
          </a:p>
        </p:txBody>
      </p:sp>
      <p:sp>
        <p:nvSpPr>
          <p:cNvPr id="4" name="Slide Number Placeholder 3">
            <a:extLst>
              <a:ext uri="{FF2B5EF4-FFF2-40B4-BE49-F238E27FC236}">
                <a16:creationId xmlns:a16="http://schemas.microsoft.com/office/drawing/2014/main" id="{A18BCD12-87DE-9AA0-233B-A992757293F8}"/>
              </a:ext>
            </a:extLst>
          </p:cNvPr>
          <p:cNvSpPr>
            <a:spLocks noGrp="1"/>
          </p:cNvSpPr>
          <p:nvPr>
            <p:ph type="sldNum" sz="quarter" idx="5"/>
          </p:nvPr>
        </p:nvSpPr>
        <p:spPr/>
        <p:txBody>
          <a:bodyPr/>
          <a:lstStyle/>
          <a:p>
            <a:fld id="{D9ABADED-4DAD-3742-B971-0CEC8BA2305E}" type="slidenum">
              <a:rPr lang="en-US" smtClean="0"/>
              <a:t>45</a:t>
            </a:fld>
            <a:endParaRPr lang="en-US"/>
          </a:p>
        </p:txBody>
      </p:sp>
    </p:spTree>
    <p:extLst>
      <p:ext uri="{BB962C8B-B14F-4D97-AF65-F5344CB8AC3E}">
        <p14:creationId xmlns:p14="http://schemas.microsoft.com/office/powerpoint/2010/main" val="2619050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4170C-9DF5-F4C8-B8E3-77612601E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A0757-B35D-BAAC-6B64-65972097B6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4B5498-75A4-5E86-0CC1-2F4993AABB16}"/>
              </a:ext>
            </a:extLst>
          </p:cNvPr>
          <p:cNvSpPr>
            <a:spLocks noGrp="1"/>
          </p:cNvSpPr>
          <p:nvPr>
            <p:ph type="body" idx="1"/>
          </p:nvPr>
        </p:nvSpPr>
        <p:spPr/>
        <p:txBody>
          <a:bodyPr/>
          <a:lstStyle/>
          <a:p>
            <a:r>
              <a:rPr lang="en-US" dirty="0"/>
              <a:t>Psi is a source for N particles with spin / flavor indices a1…an and spatial wave function A</a:t>
            </a:r>
          </a:p>
          <a:p>
            <a:r>
              <a:rPr lang="en-US" dirty="0"/>
              <a:t>Only requirement on A is that there is non-zero overlap with the ground state (correct quantum numbers for the state of interest)</a:t>
            </a:r>
          </a:p>
        </p:txBody>
      </p:sp>
      <p:sp>
        <p:nvSpPr>
          <p:cNvPr id="4" name="Slide Number Placeholder 3">
            <a:extLst>
              <a:ext uri="{FF2B5EF4-FFF2-40B4-BE49-F238E27FC236}">
                <a16:creationId xmlns:a16="http://schemas.microsoft.com/office/drawing/2014/main" id="{C7E21D99-95E5-1FB0-A80C-4ECE17967DD1}"/>
              </a:ext>
            </a:extLst>
          </p:cNvPr>
          <p:cNvSpPr>
            <a:spLocks noGrp="1"/>
          </p:cNvSpPr>
          <p:nvPr>
            <p:ph type="sldNum" sz="quarter" idx="5"/>
          </p:nvPr>
        </p:nvSpPr>
        <p:spPr/>
        <p:txBody>
          <a:bodyPr/>
          <a:lstStyle/>
          <a:p>
            <a:fld id="{D9ABADED-4DAD-3742-B971-0CEC8BA2305E}" type="slidenum">
              <a:rPr lang="en-US" smtClean="0"/>
              <a:t>46</a:t>
            </a:fld>
            <a:endParaRPr lang="en-US"/>
          </a:p>
        </p:txBody>
      </p:sp>
    </p:spTree>
    <p:extLst>
      <p:ext uri="{BB962C8B-B14F-4D97-AF65-F5344CB8AC3E}">
        <p14:creationId xmlns:p14="http://schemas.microsoft.com/office/powerpoint/2010/main" val="428504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E41A4-33B4-65DF-186E-93CA1A8DA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E8295-6C64-1D0F-C124-05250F8B2B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B050C8-5788-B7C4-4668-EFBF6EA5BA0B}"/>
              </a:ext>
            </a:extLst>
          </p:cNvPr>
          <p:cNvSpPr>
            <a:spLocks noGrp="1"/>
          </p:cNvSpPr>
          <p:nvPr>
            <p:ph type="body" idx="1"/>
          </p:nvPr>
        </p:nvSpPr>
        <p:spPr/>
        <p:txBody>
          <a:bodyPr/>
          <a:lstStyle/>
          <a:p>
            <a:r>
              <a:rPr lang="en-US" dirty="0"/>
              <a:t>If the correlation function is tau insertions of the transfer matrix between the source and sink, we can expand C_N(t)</a:t>
            </a:r>
          </a:p>
        </p:txBody>
      </p:sp>
      <p:sp>
        <p:nvSpPr>
          <p:cNvPr id="4" name="Slide Number Placeholder 3">
            <a:extLst>
              <a:ext uri="{FF2B5EF4-FFF2-40B4-BE49-F238E27FC236}">
                <a16:creationId xmlns:a16="http://schemas.microsoft.com/office/drawing/2014/main" id="{5941ABBD-B3AA-CBBA-0318-A27FD471921B}"/>
              </a:ext>
            </a:extLst>
          </p:cNvPr>
          <p:cNvSpPr>
            <a:spLocks noGrp="1"/>
          </p:cNvSpPr>
          <p:nvPr>
            <p:ph type="sldNum" sz="quarter" idx="5"/>
          </p:nvPr>
        </p:nvSpPr>
        <p:spPr/>
        <p:txBody>
          <a:bodyPr/>
          <a:lstStyle/>
          <a:p>
            <a:fld id="{D9ABADED-4DAD-3742-B971-0CEC8BA2305E}" type="slidenum">
              <a:rPr lang="en-US" smtClean="0"/>
              <a:t>47</a:t>
            </a:fld>
            <a:endParaRPr lang="en-US"/>
          </a:p>
        </p:txBody>
      </p:sp>
    </p:spTree>
    <p:extLst>
      <p:ext uri="{BB962C8B-B14F-4D97-AF65-F5344CB8AC3E}">
        <p14:creationId xmlns:p14="http://schemas.microsoft.com/office/powerpoint/2010/main" val="354075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E6C6-A317-96E3-6861-9E94C6E67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35A6C-AD50-7694-4F49-24D8B1F3E3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80802B-2EB2-9697-25DD-C632C0548019}"/>
              </a:ext>
            </a:extLst>
          </p:cNvPr>
          <p:cNvSpPr>
            <a:spLocks noGrp="1"/>
          </p:cNvSpPr>
          <p:nvPr>
            <p:ph type="body" idx="1"/>
          </p:nvPr>
        </p:nvSpPr>
        <p:spPr/>
        <p:txBody>
          <a:bodyPr/>
          <a:lstStyle/>
          <a:p>
            <a:r>
              <a:rPr lang="en-US" dirty="0"/>
              <a:t>Delta E is the energy splitting between </a:t>
            </a:r>
            <a:r>
              <a:rPr lang="en-US" dirty="0" err="1"/>
              <a:t>E_n</a:t>
            </a:r>
            <a:r>
              <a:rPr lang="en-US" dirty="0"/>
              <a:t> and E_0</a:t>
            </a:r>
          </a:p>
        </p:txBody>
      </p:sp>
      <p:sp>
        <p:nvSpPr>
          <p:cNvPr id="4" name="Slide Number Placeholder 3">
            <a:extLst>
              <a:ext uri="{FF2B5EF4-FFF2-40B4-BE49-F238E27FC236}">
                <a16:creationId xmlns:a16="http://schemas.microsoft.com/office/drawing/2014/main" id="{D5EDD78F-B848-CA1B-DA96-0266AF3A2716}"/>
              </a:ext>
            </a:extLst>
          </p:cNvPr>
          <p:cNvSpPr>
            <a:spLocks noGrp="1"/>
          </p:cNvSpPr>
          <p:nvPr>
            <p:ph type="sldNum" sz="quarter" idx="5"/>
          </p:nvPr>
        </p:nvSpPr>
        <p:spPr/>
        <p:txBody>
          <a:bodyPr/>
          <a:lstStyle/>
          <a:p>
            <a:fld id="{D9ABADED-4DAD-3742-B971-0CEC8BA2305E}" type="slidenum">
              <a:rPr lang="en-US" smtClean="0"/>
              <a:t>48</a:t>
            </a:fld>
            <a:endParaRPr lang="en-US"/>
          </a:p>
        </p:txBody>
      </p:sp>
    </p:spTree>
    <p:extLst>
      <p:ext uri="{BB962C8B-B14F-4D97-AF65-F5344CB8AC3E}">
        <p14:creationId xmlns:p14="http://schemas.microsoft.com/office/powerpoint/2010/main" val="3272526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713A-2E51-5172-4C66-99E7F6826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39C69-BB0E-EB91-2E53-63AEEF9FEA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E54BFC-32BF-0556-0E19-C834D816AFBD}"/>
              </a:ext>
            </a:extLst>
          </p:cNvPr>
          <p:cNvSpPr>
            <a:spLocks noGrp="1"/>
          </p:cNvSpPr>
          <p:nvPr>
            <p:ph type="body" idx="1"/>
          </p:nvPr>
        </p:nvSpPr>
        <p:spPr/>
        <p:txBody>
          <a:bodyPr/>
          <a:lstStyle/>
          <a:p>
            <a:r>
              <a:rPr lang="en-US" dirty="0" err="1"/>
              <a:t>J^q</a:t>
            </a:r>
            <a:r>
              <a:rPr lang="en-US" dirty="0"/>
              <a:t>(t)=\frac{1}{2}\int_{-1}^1 dx x[</a:t>
            </a:r>
            <a:r>
              <a:rPr lang="en-US" dirty="0" err="1"/>
              <a:t>H^q</a:t>
            </a:r>
            <a:r>
              <a:rPr lang="en-US" dirty="0"/>
              <a:t>(x,\</a:t>
            </a:r>
            <a:r>
              <a:rPr lang="en-US" dirty="0" err="1"/>
              <a:t>xi,t</a:t>
            </a:r>
            <a:r>
              <a:rPr lang="en-US" dirty="0"/>
              <a:t>)+</a:t>
            </a:r>
            <a:r>
              <a:rPr lang="en-US" dirty="0" err="1"/>
              <a:t>E^q</a:t>
            </a:r>
            <a:r>
              <a:rPr lang="en-US" dirty="0"/>
              <a:t>(x,\</a:t>
            </a:r>
            <a:r>
              <a:rPr lang="en-US" dirty="0" err="1"/>
              <a:t>xi,t</a:t>
            </a:r>
            <a:r>
              <a:rPr lang="en-US" dirty="0"/>
              <a:t>)] \\</a:t>
            </a:r>
          </a:p>
          <a:p>
            <a:r>
              <a:rPr lang="en-US" dirty="0"/>
              <a:t>M_2(t) +\frac{4}{5}d_1(t)\xi^2 = \frac{1}{2}\int_{-1}^1dx x </a:t>
            </a:r>
            <a:r>
              <a:rPr lang="en-US" dirty="0" err="1"/>
              <a:t>H^q</a:t>
            </a:r>
            <a:r>
              <a:rPr lang="en-US" dirty="0"/>
              <a:t>(x,\</a:t>
            </a:r>
            <a:r>
              <a:rPr lang="en-US" dirty="0" err="1"/>
              <a:t>xi,t</a:t>
            </a:r>
            <a:r>
              <a:rPr lang="en-US" dirty="0"/>
              <a:t>)</a:t>
            </a:r>
          </a:p>
        </p:txBody>
      </p:sp>
      <p:sp>
        <p:nvSpPr>
          <p:cNvPr id="4" name="Slide Number Placeholder 3">
            <a:extLst>
              <a:ext uri="{FF2B5EF4-FFF2-40B4-BE49-F238E27FC236}">
                <a16:creationId xmlns:a16="http://schemas.microsoft.com/office/drawing/2014/main" id="{45224661-031A-3359-F52C-86D11BF286F1}"/>
              </a:ext>
            </a:extLst>
          </p:cNvPr>
          <p:cNvSpPr>
            <a:spLocks noGrp="1"/>
          </p:cNvSpPr>
          <p:nvPr>
            <p:ph type="sldNum" sz="quarter" idx="5"/>
          </p:nvPr>
        </p:nvSpPr>
        <p:spPr/>
        <p:txBody>
          <a:bodyPr/>
          <a:lstStyle/>
          <a:p>
            <a:fld id="{D9ABADED-4DAD-3742-B971-0CEC8BA2305E}" type="slidenum">
              <a:rPr lang="en-US" smtClean="0"/>
              <a:t>50</a:t>
            </a:fld>
            <a:endParaRPr lang="en-US"/>
          </a:p>
        </p:txBody>
      </p:sp>
    </p:spTree>
    <p:extLst>
      <p:ext uri="{BB962C8B-B14F-4D97-AF65-F5344CB8AC3E}">
        <p14:creationId xmlns:p14="http://schemas.microsoft.com/office/powerpoint/2010/main" val="948407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667C-77FB-5967-00D3-E93ABA96C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77D6C-ED87-FCB7-2D43-98EAF90CFC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CCF9AF-1E49-580D-A2D7-CE9FFB19119B}"/>
              </a:ext>
            </a:extLst>
          </p:cNvPr>
          <p:cNvSpPr>
            <a:spLocks noGrp="1"/>
          </p:cNvSpPr>
          <p:nvPr>
            <p:ph type="body" idx="1"/>
          </p:nvPr>
        </p:nvSpPr>
        <p:spPr/>
        <p:txBody>
          <a:bodyPr/>
          <a:lstStyle/>
          <a:p>
            <a:r>
              <a:rPr lang="en-US" dirty="0"/>
              <a:t>N is proton state</a:t>
            </a:r>
          </a:p>
          <a:p>
            <a:r>
              <a:rPr lang="en-US" dirty="0"/>
              <a:t>U is </a:t>
            </a:r>
            <a:r>
              <a:rPr lang="en-US" dirty="0" err="1"/>
              <a:t>dirac</a:t>
            </a:r>
            <a:r>
              <a:rPr lang="en-US" dirty="0"/>
              <a:t> spinor</a:t>
            </a:r>
          </a:p>
        </p:txBody>
      </p:sp>
      <p:sp>
        <p:nvSpPr>
          <p:cNvPr id="4" name="Slide Number Placeholder 3">
            <a:extLst>
              <a:ext uri="{FF2B5EF4-FFF2-40B4-BE49-F238E27FC236}">
                <a16:creationId xmlns:a16="http://schemas.microsoft.com/office/drawing/2014/main" id="{02AD40FF-9241-FB06-48FE-48234F26F523}"/>
              </a:ext>
            </a:extLst>
          </p:cNvPr>
          <p:cNvSpPr>
            <a:spLocks noGrp="1"/>
          </p:cNvSpPr>
          <p:nvPr>
            <p:ph type="sldNum" sz="quarter" idx="5"/>
          </p:nvPr>
        </p:nvSpPr>
        <p:spPr/>
        <p:txBody>
          <a:bodyPr/>
          <a:lstStyle/>
          <a:p>
            <a:fld id="{D9ABADED-4DAD-3742-B971-0CEC8BA2305E}" type="slidenum">
              <a:rPr lang="en-US" smtClean="0"/>
              <a:t>51</a:t>
            </a:fld>
            <a:endParaRPr lang="en-US"/>
          </a:p>
        </p:txBody>
      </p:sp>
    </p:spTree>
    <p:extLst>
      <p:ext uri="{BB962C8B-B14F-4D97-AF65-F5344CB8AC3E}">
        <p14:creationId xmlns:p14="http://schemas.microsoft.com/office/powerpoint/2010/main" val="1620444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GFFs of the proton computed on the lattice QCD ensemble of this work, and their decomposition into gluon and total quark contributions, are shown as </a:t>
            </a:r>
            <a:r>
              <a:rPr lang="en-US" sz="1200" kern="1200" dirty="0" err="1">
                <a:solidFill>
                  <a:schemeClr val="tx1"/>
                </a:solidFill>
                <a:effectLst/>
                <a:latin typeface="+mn-lt"/>
                <a:ea typeface="+mn-ea"/>
                <a:cs typeface="+mn-cs"/>
              </a:rPr>
              <a:t>func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tions</a:t>
            </a:r>
            <a:r>
              <a:rPr lang="en-US" sz="1200" kern="1200" dirty="0">
                <a:solidFill>
                  <a:schemeClr val="tx1"/>
                </a:solidFill>
                <a:effectLst/>
                <a:latin typeface="+mn-lt"/>
                <a:ea typeface="+mn-ea"/>
                <a:cs typeface="+mn-cs"/>
              </a:rPr>
              <a:t> of t. Inset figures show the </a:t>
            </a:r>
            <a:r>
              <a:rPr lang="en-US" sz="1200" kern="1200" dirty="0" err="1">
                <a:solidFill>
                  <a:schemeClr val="tx1"/>
                </a:solidFill>
                <a:effectLst/>
                <a:latin typeface="+mn-lt"/>
                <a:ea typeface="+mn-ea"/>
                <a:cs typeface="+mn-cs"/>
              </a:rPr>
              <a:t>isosinglet</a:t>
            </a:r>
            <a:r>
              <a:rPr lang="en-US" sz="1200" kern="1200" dirty="0">
                <a:solidFill>
                  <a:schemeClr val="tx1"/>
                </a:solidFill>
                <a:effectLst/>
                <a:latin typeface="+mn-lt"/>
                <a:ea typeface="+mn-ea"/>
                <a:cs typeface="+mn-cs"/>
              </a:rPr>
              <a:t> quark GFFs fur- </a:t>
            </a:r>
            <a:r>
              <a:rPr lang="en-US" sz="1200" kern="1200" dirty="0" err="1">
                <a:solidFill>
                  <a:schemeClr val="tx1"/>
                </a:solidFill>
                <a:effectLst/>
                <a:latin typeface="+mn-lt"/>
                <a:ea typeface="+mn-ea"/>
                <a:cs typeface="+mn-cs"/>
              </a:rPr>
              <a:t>ther</a:t>
            </a:r>
            <a:r>
              <a:rPr lang="en-US" sz="1200" kern="1200" dirty="0">
                <a:solidFill>
                  <a:schemeClr val="tx1"/>
                </a:solidFill>
                <a:effectLst/>
                <a:latin typeface="+mn-lt"/>
                <a:ea typeface="+mn-ea"/>
                <a:cs typeface="+mn-cs"/>
              </a:rPr>
              <a:t> decomposed into up-, down-, and strange-quark </a:t>
            </a:r>
            <a:r>
              <a:rPr lang="en-US" sz="1200" kern="1200" dirty="0" err="1">
                <a:solidFill>
                  <a:schemeClr val="tx1"/>
                </a:solidFill>
                <a:effectLst/>
                <a:latin typeface="+mn-lt"/>
                <a:ea typeface="+mn-ea"/>
                <a:cs typeface="+mn-cs"/>
              </a:rPr>
              <a:t>contri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butions</a:t>
            </a:r>
            <a:r>
              <a:rPr lang="en-US" sz="1200" kern="1200" dirty="0">
                <a:solidFill>
                  <a:schemeClr val="tx1"/>
                </a:solidFill>
                <a:effectLst/>
                <a:latin typeface="+mn-lt"/>
                <a:ea typeface="+mn-ea"/>
                <a:cs typeface="+mn-cs"/>
              </a:rPr>
              <a:t>. The total GFFs are renormalization scheme- and scale-independent, while all other GFFs are shown in the MS scheme at </a:t>
            </a:r>
            <a:r>
              <a:rPr lang="el-GR" sz="1200" kern="1200" dirty="0">
                <a:solidFill>
                  <a:schemeClr val="tx1"/>
                </a:solidFill>
                <a:effectLst/>
                <a:latin typeface="+mn-lt"/>
                <a:ea typeface="+mn-ea"/>
                <a:cs typeface="+mn-cs"/>
              </a:rPr>
              <a:t>μ = 2 </a:t>
            </a:r>
            <a:r>
              <a:rPr lang="en-US" sz="1200" kern="1200" dirty="0">
                <a:solidFill>
                  <a:schemeClr val="tx1"/>
                </a:solidFill>
                <a:effectLst/>
                <a:latin typeface="+mn-lt"/>
                <a:ea typeface="+mn-ea"/>
                <a:cs typeface="+mn-cs"/>
              </a:rPr>
              <a:t>GeV. The dark bands represent dipole fits to the data in the case of g and q = </a:t>
            </a:r>
            <a:r>
              <a:rPr lang="en-US" sz="1200" kern="1200" dirty="0" err="1">
                <a:solidFill>
                  <a:schemeClr val="tx1"/>
                </a:solidFill>
                <a:effectLst/>
                <a:latin typeface="+mn-lt"/>
                <a:ea typeface="+mn-ea"/>
                <a:cs typeface="+mn-cs"/>
              </a:rPr>
              <a:t>u+d+s</a:t>
            </a:r>
            <a:r>
              <a:rPr lang="en-US" sz="1200" kern="1200" dirty="0">
                <a:solidFill>
                  <a:schemeClr val="tx1"/>
                </a:solidFill>
                <a:effectLst/>
                <a:latin typeface="+mn-lt"/>
                <a:ea typeface="+mn-ea"/>
                <a:cs typeface="+mn-cs"/>
              </a:rPr>
              <a:t>, and linear com- </a:t>
            </a:r>
            <a:r>
              <a:rPr lang="en-US" sz="1200" kern="1200" dirty="0" err="1">
                <a:solidFill>
                  <a:schemeClr val="tx1"/>
                </a:solidFill>
                <a:effectLst/>
                <a:latin typeface="+mn-lt"/>
                <a:ea typeface="+mn-ea"/>
                <a:cs typeface="+mn-cs"/>
              </a:rPr>
              <a:t>binations</a:t>
            </a:r>
            <a:r>
              <a:rPr lang="en-US" sz="1200" kern="1200" dirty="0">
                <a:solidFill>
                  <a:schemeClr val="tx1"/>
                </a:solidFill>
                <a:effectLst/>
                <a:latin typeface="+mn-lt"/>
                <a:ea typeface="+mn-ea"/>
                <a:cs typeface="+mn-cs"/>
              </a:rPr>
              <a:t> of the dipole fits to q, v1, and v2 in all other cases. The lighter bands show analogous fits using the z-expansion.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proton GFFs Ag(t), Dg(t), and </a:t>
            </a:r>
            <a:r>
              <a:rPr lang="en-US" sz="1200" kern="1200" dirty="0" err="1">
                <a:solidFill>
                  <a:schemeClr val="tx1"/>
                </a:solidFill>
                <a:effectLst/>
                <a:latin typeface="+mn-lt"/>
                <a:ea typeface="+mn-ea"/>
                <a:cs typeface="+mn-cs"/>
              </a:rPr>
              <a:t>Du+d</a:t>
            </a:r>
            <a:r>
              <a:rPr lang="en-US" sz="1200" kern="1200" dirty="0">
                <a:solidFill>
                  <a:schemeClr val="tx1"/>
                </a:solidFill>
                <a:effectLst/>
                <a:latin typeface="+mn-lt"/>
                <a:ea typeface="+mn-ea"/>
                <a:cs typeface="+mn-cs"/>
              </a:rPr>
              <a:t>(t) and </a:t>
            </a:r>
            <a:r>
              <a:rPr lang="en-US" sz="1200" kern="1200" dirty="0" err="1">
                <a:solidFill>
                  <a:schemeClr val="tx1"/>
                </a:solidFill>
                <a:effectLst/>
                <a:latin typeface="+mn-lt"/>
                <a:ea typeface="+mn-ea"/>
                <a:cs typeface="+mn-cs"/>
              </a:rPr>
              <a:t>cor</a:t>
            </a:r>
            <a:r>
              <a:rPr lang="en-US" sz="1200" kern="1200" dirty="0">
                <a:solidFill>
                  <a:schemeClr val="tx1"/>
                </a:solidFill>
                <a:effectLst/>
                <a:latin typeface="+mn-lt"/>
                <a:ea typeface="+mn-ea"/>
                <a:cs typeface="+mn-cs"/>
              </a:rPr>
              <a:t>- responding dipole fits, computed on the lattice QCD </a:t>
            </a:r>
            <a:r>
              <a:rPr lang="en-US" sz="1200" kern="1200" dirty="0" err="1">
                <a:solidFill>
                  <a:schemeClr val="tx1"/>
                </a:solidFill>
                <a:effectLst/>
                <a:latin typeface="+mn-lt"/>
                <a:ea typeface="+mn-ea"/>
                <a:cs typeface="+mn-cs"/>
              </a:rPr>
              <a:t>ensem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ble</a:t>
            </a:r>
            <a:r>
              <a:rPr lang="en-US" sz="1200" kern="1200" dirty="0">
                <a:solidFill>
                  <a:schemeClr val="tx1"/>
                </a:solidFill>
                <a:effectLst/>
                <a:latin typeface="+mn-lt"/>
                <a:ea typeface="+mn-ea"/>
                <a:cs typeface="+mn-cs"/>
              </a:rPr>
              <a:t> of this work, are compared with the experimentally con- strained multipole parametrizations of Refs. [24] (BEG), [42] (Duran et al.), and [46] (Guo et al.). For this comparison, the results for Ag(t) are re-scaled such that the gluon momentum fraction is Ag(0) = 0.414(8) [69], which is the value used as an input in the extraction of Refs. [42] and [46]. This does not </a:t>
            </a:r>
            <a:r>
              <a:rPr lang="en-US" sz="1200" kern="1200" dirty="0" err="1">
                <a:solidFill>
                  <a:schemeClr val="tx1"/>
                </a:solidFill>
                <a:effectLst/>
                <a:latin typeface="+mn-lt"/>
                <a:ea typeface="+mn-ea"/>
                <a:cs typeface="+mn-cs"/>
              </a:rPr>
              <a:t>a↵ect</a:t>
            </a:r>
            <a:r>
              <a:rPr lang="en-US" sz="1200" kern="1200" dirty="0">
                <a:solidFill>
                  <a:schemeClr val="tx1"/>
                </a:solidFill>
                <a:effectLst/>
                <a:latin typeface="+mn-lt"/>
                <a:ea typeface="+mn-ea"/>
                <a:cs typeface="+mn-cs"/>
              </a:rPr>
              <a:t> the t-dependence of the GFF.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fld id="{AA2F2EEB-6BF4-9A47-9638-B28E6C4835A9}" type="slidenum">
              <a:rPr lang="en-US" smtClean="0"/>
              <a:t>52</a:t>
            </a:fld>
            <a:endParaRPr lang="en-US" dirty="0"/>
          </a:p>
          <a:p>
            <a:endParaRPr lang="en-US" dirty="0"/>
          </a:p>
        </p:txBody>
      </p:sp>
      <p:sp>
        <p:nvSpPr>
          <p:cNvPr id="4" name="Slide Number Placeholder 3"/>
          <p:cNvSpPr>
            <a:spLocks noGrp="1"/>
          </p:cNvSpPr>
          <p:nvPr>
            <p:ph type="sldNum" sz="quarter" idx="5"/>
          </p:nvPr>
        </p:nvSpPr>
        <p:spPr/>
        <p:txBody>
          <a:bodyPr/>
          <a:lstStyle/>
          <a:p>
            <a:fld id="{D9ABADED-4DAD-3742-B971-0CEC8BA2305E}" type="slidenum">
              <a:rPr lang="en-US" smtClean="0"/>
              <a:t>52</a:t>
            </a:fld>
            <a:endParaRPr lang="en-US"/>
          </a:p>
        </p:txBody>
      </p:sp>
    </p:spTree>
    <p:extLst>
      <p:ext uri="{BB962C8B-B14F-4D97-AF65-F5344CB8AC3E}">
        <p14:creationId xmlns:p14="http://schemas.microsoft.com/office/powerpoint/2010/main" val="190430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9</a:t>
            </a:fld>
            <a:endParaRPr lang="en-US"/>
          </a:p>
        </p:txBody>
      </p:sp>
    </p:spTree>
    <p:extLst>
      <p:ext uri="{BB962C8B-B14F-4D97-AF65-F5344CB8AC3E}">
        <p14:creationId xmlns:p14="http://schemas.microsoft.com/office/powerpoint/2010/main" val="1972535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F977-18BD-FBFA-3C12-E9A06DA1B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5A20-C2DB-06BF-E455-D0F9682B0E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A41415-2730-1415-38BF-1B5B912247B2}"/>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momentum-projected two-point </a:t>
            </a:r>
            <a:r>
              <a:rPr lang="en-US" sz="1200" kern="1200" dirty="0" err="1">
                <a:solidFill>
                  <a:schemeClr val="tx1"/>
                </a:solidFill>
                <a:effectLst/>
                <a:latin typeface="+mn-lt"/>
                <a:ea typeface="+mn-ea"/>
                <a:cs typeface="+mn-cs"/>
              </a:rPr>
              <a:t>correlaXtion</a:t>
            </a:r>
            <a:r>
              <a:rPr lang="en-US" sz="1200" kern="1200" dirty="0">
                <a:solidFill>
                  <a:schemeClr val="tx1"/>
                </a:solidFill>
                <a:effectLst/>
                <a:latin typeface="+mn-lt"/>
                <a:ea typeface="+mn-ea"/>
                <a:cs typeface="+mn-cs"/>
              </a:rPr>
              <a:t> function of the proton for spin channel s s’ is defined as </a:t>
            </a:r>
            <a:endParaRPr lang="en-US" dirty="0"/>
          </a:p>
          <a:p>
            <a:endParaRPr lang="en-US" dirty="0"/>
          </a:p>
          <a:p>
            <a:r>
              <a:rPr lang="en-US" dirty="0"/>
              <a:t>Gamma are usual spin projector operators</a:t>
            </a:r>
          </a:p>
          <a:p>
            <a:r>
              <a:rPr lang="en-US" dirty="0"/>
              <a:t>Chi is the interpolating operator</a:t>
            </a:r>
          </a:p>
          <a:p>
            <a:r>
              <a:rPr lang="en-US" dirty="0"/>
              <a:t>C is charge conjugation</a:t>
            </a:r>
          </a:p>
        </p:txBody>
      </p:sp>
      <p:sp>
        <p:nvSpPr>
          <p:cNvPr id="4" name="Slide Number Placeholder 3">
            <a:extLst>
              <a:ext uri="{FF2B5EF4-FFF2-40B4-BE49-F238E27FC236}">
                <a16:creationId xmlns:a16="http://schemas.microsoft.com/office/drawing/2014/main" id="{23E2BF59-221B-1838-CA65-18B0BBE57836}"/>
              </a:ext>
            </a:extLst>
          </p:cNvPr>
          <p:cNvSpPr>
            <a:spLocks noGrp="1"/>
          </p:cNvSpPr>
          <p:nvPr>
            <p:ph type="sldNum" sz="quarter" idx="5"/>
          </p:nvPr>
        </p:nvSpPr>
        <p:spPr/>
        <p:txBody>
          <a:bodyPr/>
          <a:lstStyle/>
          <a:p>
            <a:fld id="{D9ABADED-4DAD-3742-B971-0CEC8BA2305E}" type="slidenum">
              <a:rPr lang="en-US" smtClean="0"/>
              <a:t>53</a:t>
            </a:fld>
            <a:endParaRPr lang="en-US"/>
          </a:p>
        </p:txBody>
      </p:sp>
    </p:spTree>
    <p:extLst>
      <p:ext uri="{BB962C8B-B14F-4D97-AF65-F5344CB8AC3E}">
        <p14:creationId xmlns:p14="http://schemas.microsoft.com/office/powerpoint/2010/main" val="2417808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DD76C-F57B-7DAC-ACD0-7079D577F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C4647-C3F2-291B-9801-6A2C59DCCB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241010-FA5D-860F-3D32-DA49890DCF21}"/>
              </a:ext>
            </a:extLst>
          </p:cNvPr>
          <p:cNvSpPr>
            <a:spLocks noGrp="1"/>
          </p:cNvSpPr>
          <p:nvPr>
            <p:ph type="body" idx="1"/>
          </p:nvPr>
        </p:nvSpPr>
        <p:spPr/>
        <p:txBody>
          <a:bodyPr/>
          <a:lstStyle/>
          <a:p>
            <a:r>
              <a:rPr lang="en-US" dirty="0"/>
              <a:t>I index tells us which T we are working with (quark, gluon, </a:t>
            </a:r>
            <a:r>
              <a:rPr lang="en-US" dirty="0" err="1"/>
              <a:t>etc</a:t>
            </a:r>
            <a:r>
              <a:rPr lang="en-US" dirty="0"/>
              <a:t>)</a:t>
            </a:r>
          </a:p>
          <a:p>
            <a:r>
              <a:rPr lang="en-US" dirty="0"/>
              <a:t>R is the irrep index</a:t>
            </a:r>
          </a:p>
          <a:p>
            <a:r>
              <a:rPr lang="en-US" dirty="0"/>
              <a:t>L is the index that denotes the vector in the basis of said irreps</a:t>
            </a:r>
          </a:p>
          <a:p>
            <a:endParaRPr lang="en-US" dirty="0"/>
          </a:p>
          <a:p>
            <a:endParaRPr lang="en-US" dirty="0"/>
          </a:p>
        </p:txBody>
      </p:sp>
      <p:sp>
        <p:nvSpPr>
          <p:cNvPr id="4" name="Slide Number Placeholder 3">
            <a:extLst>
              <a:ext uri="{FF2B5EF4-FFF2-40B4-BE49-F238E27FC236}">
                <a16:creationId xmlns:a16="http://schemas.microsoft.com/office/drawing/2014/main" id="{9BC8754B-BCCF-9385-C9DC-C1BEAFE9B97C}"/>
              </a:ext>
            </a:extLst>
          </p:cNvPr>
          <p:cNvSpPr>
            <a:spLocks noGrp="1"/>
          </p:cNvSpPr>
          <p:nvPr>
            <p:ph type="sldNum" sz="quarter" idx="5"/>
          </p:nvPr>
        </p:nvSpPr>
        <p:spPr/>
        <p:txBody>
          <a:bodyPr/>
          <a:lstStyle/>
          <a:p>
            <a:fld id="{D9ABADED-4DAD-3742-B971-0CEC8BA2305E}" type="slidenum">
              <a:rPr lang="en-US" smtClean="0"/>
              <a:t>54</a:t>
            </a:fld>
            <a:endParaRPr lang="en-US"/>
          </a:p>
        </p:txBody>
      </p:sp>
    </p:spTree>
    <p:extLst>
      <p:ext uri="{BB962C8B-B14F-4D97-AF65-F5344CB8AC3E}">
        <p14:creationId xmlns:p14="http://schemas.microsoft.com/office/powerpoint/2010/main" val="1487008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19A4E-3EA6-FB44-3844-F9CA40B2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3EC60-B6F4-2149-FB91-8B97172C71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A48B01-EED6-AC33-D32C-9F4985786019}"/>
              </a:ext>
            </a:extLst>
          </p:cNvPr>
          <p:cNvSpPr>
            <a:spLocks noGrp="1"/>
          </p:cNvSpPr>
          <p:nvPr>
            <p:ph type="body" idx="1"/>
          </p:nvPr>
        </p:nvSpPr>
        <p:spPr/>
        <p:txBody>
          <a:bodyPr/>
          <a:lstStyle/>
          <a:p>
            <a:r>
              <a:rPr lang="en-US" dirty="0"/>
              <a:t>I index tells us which T we are working with (quark, gluon, </a:t>
            </a:r>
            <a:r>
              <a:rPr lang="en-US" dirty="0" err="1"/>
              <a:t>etc</a:t>
            </a:r>
            <a:r>
              <a:rPr lang="en-US" dirty="0"/>
              <a:t>)</a:t>
            </a:r>
          </a:p>
          <a:p>
            <a:r>
              <a:rPr lang="en-US" dirty="0"/>
              <a:t>R is the irrep index</a:t>
            </a:r>
          </a:p>
          <a:p>
            <a:r>
              <a:rPr lang="en-US" dirty="0"/>
              <a:t>L is the index that denotes the vector in the basis of said irreps</a:t>
            </a:r>
          </a:p>
          <a:p>
            <a:endParaRPr lang="en-US" dirty="0"/>
          </a:p>
          <a:p>
            <a:endParaRPr lang="en-US" dirty="0"/>
          </a:p>
        </p:txBody>
      </p:sp>
      <p:sp>
        <p:nvSpPr>
          <p:cNvPr id="4" name="Slide Number Placeholder 3">
            <a:extLst>
              <a:ext uri="{FF2B5EF4-FFF2-40B4-BE49-F238E27FC236}">
                <a16:creationId xmlns:a16="http://schemas.microsoft.com/office/drawing/2014/main" id="{0C77F954-CF34-2181-6CD2-8937078FDED6}"/>
              </a:ext>
            </a:extLst>
          </p:cNvPr>
          <p:cNvSpPr>
            <a:spLocks noGrp="1"/>
          </p:cNvSpPr>
          <p:nvPr>
            <p:ph type="sldNum" sz="quarter" idx="5"/>
          </p:nvPr>
        </p:nvSpPr>
        <p:spPr/>
        <p:txBody>
          <a:bodyPr/>
          <a:lstStyle/>
          <a:p>
            <a:fld id="{D9ABADED-4DAD-3742-B971-0CEC8BA2305E}" type="slidenum">
              <a:rPr lang="en-US" smtClean="0"/>
              <a:t>55</a:t>
            </a:fld>
            <a:endParaRPr lang="en-US"/>
          </a:p>
        </p:txBody>
      </p:sp>
    </p:spTree>
    <p:extLst>
      <p:ext uri="{BB962C8B-B14F-4D97-AF65-F5344CB8AC3E}">
        <p14:creationId xmlns:p14="http://schemas.microsoft.com/office/powerpoint/2010/main" val="1519576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56</a:t>
            </a:fld>
            <a:endParaRPr lang="en-US"/>
          </a:p>
        </p:txBody>
      </p:sp>
    </p:spTree>
    <p:extLst>
      <p:ext uri="{BB962C8B-B14F-4D97-AF65-F5344CB8AC3E}">
        <p14:creationId xmlns:p14="http://schemas.microsoft.com/office/powerpoint/2010/main" val="67879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1E3F8-3529-4D28-AFE6-5218D6F3F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4CD31-3E47-00A2-E810-D25AB6C3D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50964-CE5C-9F73-E336-3A77210FBCD2}"/>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0DDD1E41-DE84-69BC-D9BF-AF30D5BE1587}"/>
              </a:ext>
            </a:extLst>
          </p:cNvPr>
          <p:cNvSpPr>
            <a:spLocks noGrp="1"/>
          </p:cNvSpPr>
          <p:nvPr>
            <p:ph type="sldNum" sz="quarter" idx="5"/>
          </p:nvPr>
        </p:nvSpPr>
        <p:spPr/>
        <p:txBody>
          <a:bodyPr/>
          <a:lstStyle/>
          <a:p>
            <a:fld id="{18D255FF-E733-7A46-8A77-BA6A8CE5004F}" type="slidenum">
              <a:rPr lang="en-US" smtClean="0"/>
              <a:t>12</a:t>
            </a:fld>
            <a:endParaRPr lang="en-US"/>
          </a:p>
        </p:txBody>
      </p:sp>
    </p:spTree>
    <p:extLst>
      <p:ext uri="{BB962C8B-B14F-4D97-AF65-F5344CB8AC3E}">
        <p14:creationId xmlns:p14="http://schemas.microsoft.com/office/powerpoint/2010/main" val="51713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1A4EE-EA00-0453-F778-956A423E7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96AFC-3172-0159-A060-990CDADE9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2F67B-5E4F-681D-1663-05AD700B5120}"/>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I will explain the amplitude part in words</a:t>
            </a:r>
            <a:endParaRPr lang="en-US" dirty="0"/>
          </a:p>
        </p:txBody>
      </p:sp>
      <p:sp>
        <p:nvSpPr>
          <p:cNvPr id="4" name="Slide Number Placeholder 3">
            <a:extLst>
              <a:ext uri="{FF2B5EF4-FFF2-40B4-BE49-F238E27FC236}">
                <a16:creationId xmlns:a16="http://schemas.microsoft.com/office/drawing/2014/main" id="{778BED45-5BC6-509E-84B4-04A04A2E2775}"/>
              </a:ext>
            </a:extLst>
          </p:cNvPr>
          <p:cNvSpPr>
            <a:spLocks noGrp="1"/>
          </p:cNvSpPr>
          <p:nvPr>
            <p:ph type="sldNum" sz="quarter" idx="5"/>
          </p:nvPr>
        </p:nvSpPr>
        <p:spPr/>
        <p:txBody>
          <a:bodyPr/>
          <a:lstStyle/>
          <a:p>
            <a:fld id="{18D255FF-E733-7A46-8A77-BA6A8CE5004F}" type="slidenum">
              <a:rPr lang="en-US" smtClean="0"/>
              <a:t>13</a:t>
            </a:fld>
            <a:endParaRPr lang="en-US"/>
          </a:p>
        </p:txBody>
      </p:sp>
    </p:spTree>
    <p:extLst>
      <p:ext uri="{BB962C8B-B14F-4D97-AF65-F5344CB8AC3E}">
        <p14:creationId xmlns:p14="http://schemas.microsoft.com/office/powerpoint/2010/main" val="118422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5F713-FB07-6CE0-2D7D-92F8D8AC6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F158F-9BCB-67E4-BD87-50D15C954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221DF-C390-70AD-153E-0B46A998708F}"/>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1F60A285-7F47-875F-2DDE-F0E862919DF4}"/>
              </a:ext>
            </a:extLst>
          </p:cNvPr>
          <p:cNvSpPr>
            <a:spLocks noGrp="1"/>
          </p:cNvSpPr>
          <p:nvPr>
            <p:ph type="sldNum" sz="quarter" idx="5"/>
          </p:nvPr>
        </p:nvSpPr>
        <p:spPr/>
        <p:txBody>
          <a:bodyPr/>
          <a:lstStyle/>
          <a:p>
            <a:fld id="{18D255FF-E733-7A46-8A77-BA6A8CE5004F}" type="slidenum">
              <a:rPr lang="en-US" smtClean="0"/>
              <a:t>14</a:t>
            </a:fld>
            <a:endParaRPr lang="en-US"/>
          </a:p>
        </p:txBody>
      </p:sp>
    </p:spTree>
    <p:extLst>
      <p:ext uri="{BB962C8B-B14F-4D97-AF65-F5344CB8AC3E}">
        <p14:creationId xmlns:p14="http://schemas.microsoft.com/office/powerpoint/2010/main" val="13988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15</a:t>
            </a:fld>
            <a:endParaRPr lang="en-US"/>
          </a:p>
        </p:txBody>
      </p:sp>
    </p:spTree>
    <p:extLst>
      <p:ext uri="{BB962C8B-B14F-4D97-AF65-F5344CB8AC3E}">
        <p14:creationId xmlns:p14="http://schemas.microsoft.com/office/powerpoint/2010/main" val="212740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71B36-865E-5873-2961-1B3854932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FEA55-8313-9A84-33A5-EA596410C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1F998-C696-135C-E50B-17EEAC2209BF}"/>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Regimes of a Fermi gas as function of inverse interaction strength: the weakly interacting BCS limit (weakly bound Cooper pairs), the BEC limit of strongly bound (bosonic) molecules, and the unitary Fermi gas that exhibits maximally strong interactions between fermionic particles. The critical temperature is exponentially small in the BCS limit, while at unitarity it is remarkably high for a fermionic system (value shown is </a:t>
            </a:r>
            <a:r>
              <a:rPr lang="en-US" sz="1200" b="0" i="1" kern="1200" dirty="0">
                <a:solidFill>
                  <a:schemeClr val="tx1"/>
                </a:solidFill>
                <a:effectLst/>
                <a:latin typeface="+mn-lt"/>
                <a:ea typeface="+mn-ea"/>
                <a:cs typeface="+mn-cs"/>
                <a:hlinkClick r:id="rId3"/>
              </a:rPr>
              <a:t>our numerical prediction</a:t>
            </a:r>
            <a:r>
              <a:rPr lang="en-US" sz="1200" b="0" i="1"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5DFA61FE-82A2-EDED-0CC3-3D976F467705}"/>
              </a:ext>
            </a:extLst>
          </p:cNvPr>
          <p:cNvSpPr>
            <a:spLocks noGrp="1"/>
          </p:cNvSpPr>
          <p:nvPr>
            <p:ph type="sldNum" sz="quarter" idx="5"/>
          </p:nvPr>
        </p:nvSpPr>
        <p:spPr/>
        <p:txBody>
          <a:bodyPr/>
          <a:lstStyle/>
          <a:p>
            <a:fld id="{18D255FF-E733-7A46-8A77-BA6A8CE5004F}" type="slidenum">
              <a:rPr lang="en-US" smtClean="0"/>
              <a:t>17</a:t>
            </a:fld>
            <a:endParaRPr lang="en-US"/>
          </a:p>
        </p:txBody>
      </p:sp>
    </p:spTree>
    <p:extLst>
      <p:ext uri="{BB962C8B-B14F-4D97-AF65-F5344CB8AC3E}">
        <p14:creationId xmlns:p14="http://schemas.microsoft.com/office/powerpoint/2010/main" val="961080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Full Signa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44F620-6422-175B-F602-ACC486E7BD28}"/>
              </a:ext>
              <a:ext uri="{C183D7F6-B498-43B3-948B-1728B52AA6E4}">
                <adec:decorative xmlns:adec="http://schemas.microsoft.com/office/drawing/2017/decorative" val="1"/>
              </a:ext>
            </a:extLst>
          </p:cNvPr>
          <p:cNvSpPr/>
          <p:nvPr userDrawn="1"/>
        </p:nvSpPr>
        <p:spPr>
          <a:xfrm>
            <a:off x="0" y="5176907"/>
            <a:ext cx="12192000" cy="1709696"/>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600" y="1480134"/>
            <a:ext cx="10972800" cy="2533874"/>
          </a:xfrm>
        </p:spPr>
        <p:txBody>
          <a:bodyPr anchor="t">
            <a:normAutofit/>
          </a:bodyPr>
          <a:lstStyle>
            <a:lvl1pPr algn="l">
              <a:defRPr sz="7200">
                <a:solidFill>
                  <a:schemeClr val="accent1"/>
                </a:solidFill>
              </a:defRPr>
            </a:lvl1pPr>
          </a:lstStyle>
          <a:p>
            <a:r>
              <a:rPr lang="en-US" dirty="0"/>
              <a:t>Click to edit Master title style</a:t>
            </a:r>
          </a:p>
        </p:txBody>
      </p:sp>
      <p:sp>
        <p:nvSpPr>
          <p:cNvPr id="9" name="Text Placeholder 2"/>
          <p:cNvSpPr>
            <a:spLocks noGrp="1"/>
          </p:cNvSpPr>
          <p:nvPr>
            <p:ph type="body" idx="1" hasCustomPrompt="1"/>
          </p:nvPr>
        </p:nvSpPr>
        <p:spPr>
          <a:xfrm>
            <a:off x="609600" y="4181105"/>
            <a:ext cx="10972800" cy="457200"/>
          </a:xfrm>
        </p:spPr>
        <p:txBody>
          <a:bodyPr anchor="ctr"/>
          <a:lstStyle>
            <a:lvl1pPr marL="0" indent="0" algn="l">
              <a:buNone/>
              <a:defRPr sz="2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Presentation Subtitle or Presenter Name Goes Here</a:t>
            </a:r>
          </a:p>
        </p:txBody>
      </p:sp>
      <p:pic>
        <p:nvPicPr>
          <p:cNvPr id="3" name="Graphic 2">
            <a:extLst>
              <a:ext uri="{FF2B5EF4-FFF2-40B4-BE49-F238E27FC236}">
                <a16:creationId xmlns:a16="http://schemas.microsoft.com/office/drawing/2014/main" id="{D141DE7E-4562-2FA2-0FE5-C820F98898D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722916" y="3993781"/>
            <a:ext cx="0" cy="0"/>
          </a:xfrm>
          <a:prstGeom prst="rect">
            <a:avLst/>
          </a:prstGeom>
        </p:spPr>
      </p:pic>
      <p:sp>
        <p:nvSpPr>
          <p:cNvPr id="14" name="Text Placeholder 2">
            <a:extLst>
              <a:ext uri="{FF2B5EF4-FFF2-40B4-BE49-F238E27FC236}">
                <a16:creationId xmlns:a16="http://schemas.microsoft.com/office/drawing/2014/main" id="{2FC083E6-90DD-E923-0081-A2BCE2A9EF5D}"/>
              </a:ext>
            </a:extLst>
          </p:cNvPr>
          <p:cNvSpPr>
            <a:spLocks noGrp="1"/>
          </p:cNvSpPr>
          <p:nvPr>
            <p:ph type="body" idx="10" hasCustomPrompt="1"/>
          </p:nvPr>
        </p:nvSpPr>
        <p:spPr>
          <a:xfrm>
            <a:off x="617219" y="512937"/>
            <a:ext cx="5425397" cy="457200"/>
          </a:xfrm>
        </p:spPr>
        <p:txBody>
          <a:bodyPr anchor="ctr"/>
          <a:lstStyle>
            <a:lvl1pPr marL="0" indent="0" algn="l">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5" name="Picture 4">
            <a:extLst>
              <a:ext uri="{FF2B5EF4-FFF2-40B4-BE49-F238E27FC236}">
                <a16:creationId xmlns:a16="http://schemas.microsoft.com/office/drawing/2014/main" id="{14161D05-89EC-3C25-F33F-CEA512C94336}"/>
              </a:ext>
              <a:ext uri="{C183D7F6-B498-43B3-948B-1728B52AA6E4}">
                <adec:decorative xmlns:adec="http://schemas.microsoft.com/office/drawing/2017/decorative" val="1"/>
              </a:ext>
            </a:extLst>
          </p:cNvPr>
          <p:cNvPicPr>
            <a:picLocks noChangeAspect="1"/>
          </p:cNvPicPr>
          <p:nvPr userDrawn="1"/>
        </p:nvPicPr>
        <p:blipFill>
          <a:blip r:embed="rId3"/>
          <a:srcRect l="285" t="50001" r="-146" b="-10002"/>
          <a:stretch>
            <a:fillRect/>
          </a:stretch>
        </p:blipFill>
        <p:spPr>
          <a:xfrm>
            <a:off x="8229600" y="-7749"/>
            <a:ext cx="4663440" cy="822960"/>
          </a:xfrm>
          <a:prstGeom prst="rect">
            <a:avLst/>
          </a:prstGeom>
        </p:spPr>
      </p:pic>
      <p:pic>
        <p:nvPicPr>
          <p:cNvPr id="11" name="Picture 10" descr="The University of North Carolina at Chapel Hill signature">
            <a:extLst>
              <a:ext uri="{FF2B5EF4-FFF2-40B4-BE49-F238E27FC236}">
                <a16:creationId xmlns:a16="http://schemas.microsoft.com/office/drawing/2014/main" id="{434A36F3-CAB3-62A6-C6E8-6A1BB017C064}"/>
              </a:ext>
            </a:extLst>
          </p:cNvPr>
          <p:cNvPicPr>
            <a:picLocks noChangeAspect="1"/>
          </p:cNvPicPr>
          <p:nvPr userDrawn="1"/>
        </p:nvPicPr>
        <p:blipFill>
          <a:blip r:embed="rId4"/>
          <a:stretch>
            <a:fillRect/>
          </a:stretch>
        </p:blipFill>
        <p:spPr>
          <a:xfrm>
            <a:off x="609600" y="5458464"/>
            <a:ext cx="3678621" cy="1146583"/>
          </a:xfrm>
          <a:prstGeom prst="rect">
            <a:avLst/>
          </a:prstGeom>
        </p:spPr>
      </p:pic>
    </p:spTree>
    <p:extLst>
      <p:ext uri="{BB962C8B-B14F-4D97-AF65-F5344CB8AC3E}">
        <p14:creationId xmlns:p14="http://schemas.microsoft.com/office/powerpoint/2010/main" val="1178942715"/>
      </p:ext>
    </p:extLst>
  </p:cSld>
  <p:clrMapOvr>
    <a:masterClrMapping/>
  </p:clrMapOvr>
  <p:extLst>
    <p:ext uri="{DCECCB84-F9BA-43D5-87BE-67443E8EF086}">
      <p15:sldGuideLst xmlns:p15="http://schemas.microsoft.com/office/powerpoint/2012/main">
        <p15:guide id="1" pos="384" userDrawn="1">
          <p15:clr>
            <a:srgbClr val="FBAE40"/>
          </p15:clr>
        </p15:guide>
        <p15:guide id="2"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6" name="Title 16"/>
          <p:cNvSpPr>
            <a:spLocks noGrp="1"/>
          </p:cNvSpPr>
          <p:nvPr>
            <p:ph type="title"/>
          </p:nvPr>
        </p:nvSpPr>
        <p:spPr>
          <a:xfrm>
            <a:off x="609601" y="342900"/>
            <a:ext cx="10062225" cy="640080"/>
          </a:xfrm>
        </p:spPr>
        <p:txBody>
          <a:bodyPr anchor="ctr"/>
          <a:lstStyle>
            <a:lvl1pPr>
              <a:defRPr sz="3200"/>
            </a:lvl1pPr>
          </a:lstStyle>
          <a:p>
            <a:r>
              <a:rPr lang="en-US" dirty="0"/>
              <a:t>Click to edit Master title style</a:t>
            </a:r>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21" name="Rectangle 20">
            <a:extLst>
              <a:ext uri="{FF2B5EF4-FFF2-40B4-BE49-F238E27FC236}">
                <a16:creationId xmlns:a16="http://schemas.microsoft.com/office/drawing/2014/main" id="{CA766A3E-C3D8-CEA2-FBC4-8AB354D85F74}"/>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2">
            <a:extLst>
              <a:ext uri="{FF2B5EF4-FFF2-40B4-BE49-F238E27FC236}">
                <a16:creationId xmlns:a16="http://schemas.microsoft.com/office/drawing/2014/main" id="{0260FA03-7173-BABA-296F-94A763BB664B}"/>
              </a:ext>
            </a:extLst>
          </p:cNvPr>
          <p:cNvSpPr>
            <a:spLocks noGrp="1"/>
          </p:cNvSpPr>
          <p:nvPr>
            <p:ph sz="quarter" idx="11"/>
          </p:nvPr>
        </p:nvSpPr>
        <p:spPr>
          <a:xfrm>
            <a:off x="609601" y="1810319"/>
            <a:ext cx="10868660" cy="410033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a:extLst>
              <a:ext uri="{FF2B5EF4-FFF2-40B4-BE49-F238E27FC236}">
                <a16:creationId xmlns:a16="http://schemas.microsoft.com/office/drawing/2014/main" id="{56C40871-AB4B-6BC6-DD5D-F29A9DC12626}"/>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11" name="Slide Number Placeholder 2">
            <a:extLst>
              <a:ext uri="{FF2B5EF4-FFF2-40B4-BE49-F238E27FC236}">
                <a16:creationId xmlns:a16="http://schemas.microsoft.com/office/drawing/2014/main" id="{C8FA054B-21AB-7601-9E4F-8B0F78E817D9}"/>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1153497270"/>
      </p:ext>
    </p:extLst>
  </p:cSld>
  <p:clrMapOvr>
    <a:masterClrMapping/>
  </p:clrMapOvr>
  <p:extLst>
    <p:ext uri="{DCECCB84-F9BA-43D5-87BE-67443E8EF086}">
      <p15:sldGuideLst xmlns:p15="http://schemas.microsoft.com/office/powerpoint/2012/main">
        <p15:guide id="1" pos="384"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guide id="5" pos="4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26" name="Title 16"/>
          <p:cNvSpPr>
            <a:spLocks noGrp="1"/>
          </p:cNvSpPr>
          <p:nvPr>
            <p:ph type="title"/>
          </p:nvPr>
        </p:nvSpPr>
        <p:spPr>
          <a:xfrm>
            <a:off x="609600" y="342900"/>
            <a:ext cx="10061864" cy="640080"/>
          </a:xfrm>
        </p:spPr>
        <p:txBody>
          <a:bodyPr anchor="ctr"/>
          <a:lstStyle>
            <a:lvl1pPr>
              <a:defRPr sz="3200"/>
            </a:lvl1pPr>
          </a:lstStyle>
          <a:p>
            <a:r>
              <a:rPr lang="en-US" dirty="0"/>
              <a:t>Click to edit Master title style</a:t>
            </a:r>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33" name="Content Placeholder 32">
            <a:extLst>
              <a:ext uri="{FF2B5EF4-FFF2-40B4-BE49-F238E27FC236}">
                <a16:creationId xmlns:a16="http://schemas.microsoft.com/office/drawing/2014/main" id="{D6FC11F1-0D9D-5809-52E6-E7C294469934}"/>
              </a:ext>
            </a:extLst>
          </p:cNvPr>
          <p:cNvSpPr>
            <a:spLocks noGrp="1"/>
          </p:cNvSpPr>
          <p:nvPr>
            <p:ph sz="quarter" idx="11"/>
          </p:nvPr>
        </p:nvSpPr>
        <p:spPr>
          <a:xfrm>
            <a:off x="609600" y="1810319"/>
            <a:ext cx="5281061" cy="40019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E94D2D6D-D836-1475-B21F-FD74A9F3D635}"/>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2">
            <a:extLst>
              <a:ext uri="{FF2B5EF4-FFF2-40B4-BE49-F238E27FC236}">
                <a16:creationId xmlns:a16="http://schemas.microsoft.com/office/drawing/2014/main" id="{5454C11D-F1B3-2C1A-B588-CA54535BD2EF}"/>
              </a:ext>
            </a:extLst>
          </p:cNvPr>
          <p:cNvSpPr>
            <a:spLocks noGrp="1"/>
          </p:cNvSpPr>
          <p:nvPr>
            <p:ph sz="quarter" idx="13"/>
          </p:nvPr>
        </p:nvSpPr>
        <p:spPr>
          <a:xfrm>
            <a:off x="6301339" y="1810319"/>
            <a:ext cx="5281061" cy="40019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a:extLst>
              <a:ext uri="{FF2B5EF4-FFF2-40B4-BE49-F238E27FC236}">
                <a16:creationId xmlns:a16="http://schemas.microsoft.com/office/drawing/2014/main" id="{391F682F-1948-02DA-DE80-89FD2B0D826A}"/>
              </a:ext>
              <a:ext uri="{C183D7F6-B498-43B3-948B-1728B52AA6E4}">
                <adec:decorative xmlns:adec="http://schemas.microsoft.com/office/drawing/2017/decorative" val="1"/>
              </a:ext>
            </a:extLst>
          </p:cNvPr>
          <p:cNvSpPr>
            <a:spLocks noGrp="1"/>
          </p:cNvSpPr>
          <p:nvPr>
            <p:ph type="body" sz="quarter" idx="14"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5" name="Slide Number Placeholder 2">
            <a:extLst>
              <a:ext uri="{FF2B5EF4-FFF2-40B4-BE49-F238E27FC236}">
                <a16:creationId xmlns:a16="http://schemas.microsoft.com/office/drawing/2014/main" id="{95FA583D-9F86-B317-6DDE-BB1432ACCDC8}"/>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3697892428"/>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3F40B6-03C6-3835-4D86-8CB4825EE2F3}"/>
              </a:ext>
              <a:ext uri="{C183D7F6-B498-43B3-948B-1728B52AA6E4}">
                <adec:decorative xmlns:adec="http://schemas.microsoft.com/office/drawing/2017/decorative" val="1"/>
              </a:ext>
            </a:extLst>
          </p:cNvPr>
          <p:cNvSpPr/>
          <p:nvPr userDrawn="1"/>
        </p:nvSpPr>
        <p:spPr>
          <a:xfrm>
            <a:off x="0" y="6149487"/>
            <a:ext cx="12192000" cy="723901"/>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6"/>
          <p:cNvSpPr>
            <a:spLocks noGrp="1"/>
          </p:cNvSpPr>
          <p:nvPr>
            <p:ph type="title"/>
          </p:nvPr>
        </p:nvSpPr>
        <p:spPr>
          <a:xfrm>
            <a:off x="612000" y="342900"/>
            <a:ext cx="10059464" cy="640080"/>
          </a:xfrm>
        </p:spPr>
        <p:txBody>
          <a:bodyPr anchor="ctr"/>
          <a:lstStyle>
            <a:lvl1pPr>
              <a:defRPr sz="3200"/>
            </a:lvl1pPr>
          </a:lstStyle>
          <a:p>
            <a:r>
              <a:rPr lang="en-US" dirty="0"/>
              <a:t>Click to edit Master title style</a:t>
            </a:r>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4" name="Picture Placeholder 3">
            <a:extLst>
              <a:ext uri="{FF2B5EF4-FFF2-40B4-BE49-F238E27FC236}">
                <a16:creationId xmlns:a16="http://schemas.microsoft.com/office/drawing/2014/main" id="{8E1F8AA9-3ABC-8393-55B6-E10796038AB4}"/>
              </a:ext>
            </a:extLst>
          </p:cNvPr>
          <p:cNvSpPr>
            <a:spLocks noGrp="1"/>
          </p:cNvSpPr>
          <p:nvPr>
            <p:ph type="pic" sz="quarter" idx="12"/>
          </p:nvPr>
        </p:nvSpPr>
        <p:spPr>
          <a:xfrm>
            <a:off x="731520" y="1805619"/>
            <a:ext cx="3481892" cy="3855373"/>
          </a:xfrm>
        </p:spPr>
        <p:txBody>
          <a:bodyPr/>
          <a:lstStyle/>
          <a:p>
            <a:endParaRPr lang="en-US"/>
          </a:p>
        </p:txBody>
      </p:sp>
      <p:sp>
        <p:nvSpPr>
          <p:cNvPr id="33" name="Content Placeholder 32">
            <a:extLst>
              <a:ext uri="{FF2B5EF4-FFF2-40B4-BE49-F238E27FC236}">
                <a16:creationId xmlns:a16="http://schemas.microsoft.com/office/drawing/2014/main" id="{D6FC11F1-0D9D-5809-52E6-E7C294469934}"/>
              </a:ext>
            </a:extLst>
          </p:cNvPr>
          <p:cNvSpPr>
            <a:spLocks noGrp="1"/>
          </p:cNvSpPr>
          <p:nvPr>
            <p:ph sz="quarter" idx="11"/>
          </p:nvPr>
        </p:nvSpPr>
        <p:spPr>
          <a:xfrm>
            <a:off x="4643719" y="1810319"/>
            <a:ext cx="6936282" cy="3855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a:extLst>
              <a:ext uri="{FF2B5EF4-FFF2-40B4-BE49-F238E27FC236}">
                <a16:creationId xmlns:a16="http://schemas.microsoft.com/office/drawing/2014/main" id="{DF0E06C9-AB49-3CFA-A659-C6C044C17C00}"/>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10" name="Slide Number Placeholder 2">
            <a:extLst>
              <a:ext uri="{FF2B5EF4-FFF2-40B4-BE49-F238E27FC236}">
                <a16:creationId xmlns:a16="http://schemas.microsoft.com/office/drawing/2014/main" id="{472F24FC-F42D-E94A-1C14-25535C689570}"/>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
        <p:nvSpPr>
          <p:cNvPr id="2" name="Rectangle 1">
            <a:extLst>
              <a:ext uri="{FF2B5EF4-FFF2-40B4-BE49-F238E27FC236}">
                <a16:creationId xmlns:a16="http://schemas.microsoft.com/office/drawing/2014/main" id="{B6ADA503-7BD6-E089-1E33-6F0477459468}"/>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801244"/>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3F40B6-03C6-3835-4D86-8CB4825EE2F3}"/>
              </a:ext>
              <a:ext uri="{C183D7F6-B498-43B3-948B-1728B52AA6E4}">
                <adec:decorative xmlns:adec="http://schemas.microsoft.com/office/drawing/2017/decorative" val="1"/>
              </a:ext>
            </a:extLst>
          </p:cNvPr>
          <p:cNvSpPr/>
          <p:nvPr userDrawn="1"/>
        </p:nvSpPr>
        <p:spPr>
          <a:xfrm>
            <a:off x="9944098" y="3975100"/>
            <a:ext cx="2247902" cy="28829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6"/>
          <p:cNvSpPr>
            <a:spLocks noGrp="1"/>
          </p:cNvSpPr>
          <p:nvPr>
            <p:ph type="title"/>
          </p:nvPr>
        </p:nvSpPr>
        <p:spPr>
          <a:xfrm>
            <a:off x="619201" y="342900"/>
            <a:ext cx="10052263" cy="640080"/>
          </a:xfrm>
        </p:spPr>
        <p:txBody>
          <a:bodyPr anchor="ctr"/>
          <a:lstStyle>
            <a:lvl1pPr>
              <a:defRPr sz="3200"/>
            </a:lvl1pPr>
          </a:lstStyle>
          <a:p>
            <a:r>
              <a:rPr lang="en-US" dirty="0"/>
              <a:t>Click to edit Master title style</a:t>
            </a:r>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33" name="Content Placeholder 32">
            <a:extLst>
              <a:ext uri="{FF2B5EF4-FFF2-40B4-BE49-F238E27FC236}">
                <a16:creationId xmlns:a16="http://schemas.microsoft.com/office/drawing/2014/main" id="{D6FC11F1-0D9D-5809-52E6-E7C294469934}"/>
              </a:ext>
            </a:extLst>
          </p:cNvPr>
          <p:cNvSpPr>
            <a:spLocks noGrp="1"/>
          </p:cNvSpPr>
          <p:nvPr>
            <p:ph sz="quarter" idx="11"/>
          </p:nvPr>
        </p:nvSpPr>
        <p:spPr>
          <a:xfrm>
            <a:off x="619200" y="1810319"/>
            <a:ext cx="6803575" cy="43237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8E1F8AA9-3ABC-8393-55B6-E10796038AB4}"/>
              </a:ext>
            </a:extLst>
          </p:cNvPr>
          <p:cNvSpPr>
            <a:spLocks noGrp="1"/>
          </p:cNvSpPr>
          <p:nvPr>
            <p:ph type="pic" sz="quarter" idx="12"/>
          </p:nvPr>
        </p:nvSpPr>
        <p:spPr>
          <a:xfrm>
            <a:off x="7915835" y="1456085"/>
            <a:ext cx="3656964" cy="4678015"/>
          </a:xfrm>
        </p:spPr>
        <p:txBody>
          <a:bodyPr/>
          <a:lstStyle/>
          <a:p>
            <a:endParaRPr lang="en-US"/>
          </a:p>
        </p:txBody>
      </p:sp>
      <p:sp>
        <p:nvSpPr>
          <p:cNvPr id="6" name="Text Placeholder 8">
            <a:extLst>
              <a:ext uri="{FF2B5EF4-FFF2-40B4-BE49-F238E27FC236}">
                <a16:creationId xmlns:a16="http://schemas.microsoft.com/office/drawing/2014/main" id="{9F3F9E0B-FC8F-2FEC-6F53-012F4C1E66DB}"/>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5" name="Slide Number Placeholder 2">
            <a:extLst>
              <a:ext uri="{FF2B5EF4-FFF2-40B4-BE49-F238E27FC236}">
                <a16:creationId xmlns:a16="http://schemas.microsoft.com/office/drawing/2014/main" id="{5AC1F149-7BBE-D0B7-0E9D-F391EC07048E}"/>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
        <p:nvSpPr>
          <p:cNvPr id="2" name="Rectangle 1">
            <a:extLst>
              <a:ext uri="{FF2B5EF4-FFF2-40B4-BE49-F238E27FC236}">
                <a16:creationId xmlns:a16="http://schemas.microsoft.com/office/drawing/2014/main" id="{D8B123C5-E7BC-9260-0E94-D33BDF0FCBD7}"/>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49819"/>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Full Photo Right">
    <p:spTree>
      <p:nvGrpSpPr>
        <p:cNvPr id="1" name=""/>
        <p:cNvGrpSpPr/>
        <p:nvPr/>
      </p:nvGrpSpPr>
      <p:grpSpPr>
        <a:xfrm>
          <a:off x="0" y="0"/>
          <a:ext cx="0" cy="0"/>
          <a:chOff x="0" y="0"/>
          <a:chExt cx="0" cy="0"/>
        </a:xfrm>
      </p:grpSpPr>
      <p:sp>
        <p:nvSpPr>
          <p:cNvPr id="26" name="Title 16"/>
          <p:cNvSpPr>
            <a:spLocks noGrp="1"/>
          </p:cNvSpPr>
          <p:nvPr>
            <p:ph type="title"/>
          </p:nvPr>
        </p:nvSpPr>
        <p:spPr>
          <a:xfrm>
            <a:off x="611999" y="342900"/>
            <a:ext cx="6999034" cy="640080"/>
          </a:xfrm>
        </p:spPr>
        <p:txBody>
          <a:bodyPr anchor="ctr"/>
          <a:lstStyle>
            <a:lvl1pPr>
              <a:defRPr sz="3200"/>
            </a:lvl1pPr>
          </a:lstStyle>
          <a:p>
            <a:r>
              <a:rPr lang="en-US" dirty="0"/>
              <a:t>Click to edit Master title style</a:t>
            </a:r>
          </a:p>
        </p:txBody>
      </p:sp>
      <p:sp>
        <p:nvSpPr>
          <p:cNvPr id="2" name="Rectangle 1">
            <a:extLst>
              <a:ext uri="{FF2B5EF4-FFF2-40B4-BE49-F238E27FC236}">
                <a16:creationId xmlns:a16="http://schemas.microsoft.com/office/drawing/2014/main" id="{FD0AAD6C-33C7-B854-A943-2CE6956EC76D}"/>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32">
            <a:extLst>
              <a:ext uri="{FF2B5EF4-FFF2-40B4-BE49-F238E27FC236}">
                <a16:creationId xmlns:a16="http://schemas.microsoft.com/office/drawing/2014/main" id="{D6FC11F1-0D9D-5809-52E6-E7C294469934}"/>
              </a:ext>
            </a:extLst>
          </p:cNvPr>
          <p:cNvSpPr>
            <a:spLocks noGrp="1"/>
          </p:cNvSpPr>
          <p:nvPr>
            <p:ph sz="quarter" idx="11"/>
          </p:nvPr>
        </p:nvSpPr>
        <p:spPr>
          <a:xfrm>
            <a:off x="611999" y="1810319"/>
            <a:ext cx="6999035" cy="3850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8E1F8AA9-3ABC-8393-55B6-E10796038AB4}"/>
              </a:ext>
            </a:extLst>
          </p:cNvPr>
          <p:cNvSpPr>
            <a:spLocks noGrp="1"/>
          </p:cNvSpPr>
          <p:nvPr>
            <p:ph type="pic" sz="quarter" idx="12"/>
          </p:nvPr>
        </p:nvSpPr>
        <p:spPr>
          <a:xfrm>
            <a:off x="8256494" y="1"/>
            <a:ext cx="3935506" cy="6858000"/>
          </a:xfrm>
        </p:spPr>
        <p:txBody>
          <a:bodyPr/>
          <a:lstStyle/>
          <a:p>
            <a:endParaRPr lang="en-US"/>
          </a:p>
        </p:txBody>
      </p:sp>
      <p:sp>
        <p:nvSpPr>
          <p:cNvPr id="5" name="Text Placeholder 8">
            <a:extLst>
              <a:ext uri="{FF2B5EF4-FFF2-40B4-BE49-F238E27FC236}">
                <a16:creationId xmlns:a16="http://schemas.microsoft.com/office/drawing/2014/main" id="{946469E5-4287-550C-F06B-9730B745B720}"/>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7" name="Slide Number Placeholder 2">
            <a:extLst>
              <a:ext uri="{FF2B5EF4-FFF2-40B4-BE49-F238E27FC236}">
                <a16:creationId xmlns:a16="http://schemas.microsoft.com/office/drawing/2014/main" id="{E80853D7-F89A-343A-ABF1-F1BBBE885018}"/>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a:ln>
            <a:noFill/>
          </a:ln>
        </p:spPr>
        <p:txBody>
          <a:bodyPr/>
          <a:lstStyle>
            <a:lvl1pPr>
              <a:defRPr sz="1200" b="0">
                <a:ln w="0">
                  <a:noFill/>
                </a:ln>
                <a:solidFill>
                  <a:schemeClr val="bg1"/>
                </a:solidFill>
                <a:effectLst>
                  <a:outerShdw blurRad="94031" dist="8334" dir="4200000" sx="97000" sy="97000" algn="tl" rotWithShape="0">
                    <a:schemeClr val="tx1">
                      <a:alpha val="85000"/>
                    </a:schemeClr>
                  </a:outerShdw>
                </a:effectLst>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3827980340"/>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rolina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3F5DAB-D703-7675-89E2-EF3BBF643086}"/>
              </a:ext>
              <a:ext uri="{C183D7F6-B498-43B3-948B-1728B52AA6E4}">
                <adec:decorative xmlns:adec="http://schemas.microsoft.com/office/drawing/2017/decorative" val="1"/>
              </a:ext>
            </a:extLst>
          </p:cNvPr>
          <p:cNvSpPr/>
          <p:nvPr userDrawn="1"/>
        </p:nvSpPr>
        <p:spPr>
          <a:xfrm>
            <a:off x="9944098" y="0"/>
            <a:ext cx="2247901" cy="68580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6"/>
          <p:cNvSpPr>
            <a:spLocks noGrp="1"/>
          </p:cNvSpPr>
          <p:nvPr>
            <p:ph type="title"/>
          </p:nvPr>
        </p:nvSpPr>
        <p:spPr>
          <a:xfrm>
            <a:off x="619200" y="342900"/>
            <a:ext cx="8361984" cy="640080"/>
          </a:xfrm>
        </p:spPr>
        <p:txBody>
          <a:bodyPr anchor="ctr"/>
          <a:lstStyle>
            <a:lvl1pPr>
              <a:defRPr sz="3200"/>
            </a:lvl1pPr>
          </a:lstStyle>
          <a:p>
            <a:r>
              <a:rPr lang="en-US" dirty="0"/>
              <a:t>Click to edit Master title style</a:t>
            </a:r>
          </a:p>
        </p:txBody>
      </p:sp>
      <p:sp>
        <p:nvSpPr>
          <p:cNvPr id="33" name="Content Placeholder 32">
            <a:extLst>
              <a:ext uri="{FF2B5EF4-FFF2-40B4-BE49-F238E27FC236}">
                <a16:creationId xmlns:a16="http://schemas.microsoft.com/office/drawing/2014/main" id="{D6FC11F1-0D9D-5809-52E6-E7C294469934}"/>
              </a:ext>
            </a:extLst>
          </p:cNvPr>
          <p:cNvSpPr>
            <a:spLocks noGrp="1"/>
          </p:cNvSpPr>
          <p:nvPr>
            <p:ph sz="quarter" idx="11"/>
          </p:nvPr>
        </p:nvSpPr>
        <p:spPr>
          <a:xfrm>
            <a:off x="619201" y="1810319"/>
            <a:ext cx="8361984" cy="3850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B1C725C3-4DC0-7832-0231-B6F1C464C3A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4" y="342900"/>
            <a:ext cx="819306" cy="640080"/>
          </a:xfrm>
          <a:prstGeom prst="rect">
            <a:avLst/>
          </a:prstGeom>
        </p:spPr>
      </p:pic>
      <p:sp>
        <p:nvSpPr>
          <p:cNvPr id="3" name="Rectangle 2">
            <a:extLst>
              <a:ext uri="{FF2B5EF4-FFF2-40B4-BE49-F238E27FC236}">
                <a16:creationId xmlns:a16="http://schemas.microsoft.com/office/drawing/2014/main" id="{1AB64942-4C79-47FE-110A-338C6571D813}"/>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a:extLst>
              <a:ext uri="{FF2B5EF4-FFF2-40B4-BE49-F238E27FC236}">
                <a16:creationId xmlns:a16="http://schemas.microsoft.com/office/drawing/2014/main" id="{3C97E4AB-2102-062A-67B8-25BD5D32E007}"/>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2" name="Slide Number Placeholder 2">
            <a:extLst>
              <a:ext uri="{FF2B5EF4-FFF2-40B4-BE49-F238E27FC236}">
                <a16:creationId xmlns:a16="http://schemas.microsoft.com/office/drawing/2014/main" id="{40243D27-A33E-866A-A83E-032A4CC2736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783170180"/>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Nav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3F5DAB-D703-7675-89E2-EF3BBF643086}"/>
              </a:ext>
              <a:ext uri="{C183D7F6-B498-43B3-948B-1728B52AA6E4}">
                <adec:decorative xmlns:adec="http://schemas.microsoft.com/office/drawing/2017/decorative" val="1"/>
              </a:ext>
            </a:extLst>
          </p:cNvPr>
          <p:cNvSpPr/>
          <p:nvPr userDrawn="1"/>
        </p:nvSpPr>
        <p:spPr>
          <a:xfrm>
            <a:off x="9944100" y="-49924"/>
            <a:ext cx="2247900" cy="6957848"/>
          </a:xfrm>
          <a:prstGeom prst="rect">
            <a:avLst/>
          </a:prstGeom>
          <a:solidFill>
            <a:schemeClr val="tx1"/>
          </a:solidFill>
          <a:ln w="190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6"/>
          <p:cNvSpPr>
            <a:spLocks noGrp="1"/>
          </p:cNvSpPr>
          <p:nvPr>
            <p:ph type="title"/>
          </p:nvPr>
        </p:nvSpPr>
        <p:spPr>
          <a:xfrm>
            <a:off x="619200" y="342900"/>
            <a:ext cx="8361984" cy="640080"/>
          </a:xfrm>
        </p:spPr>
        <p:txBody>
          <a:bodyPr anchor="ctr"/>
          <a:lstStyle>
            <a:lvl1pPr>
              <a:defRPr sz="3200"/>
            </a:lvl1pPr>
          </a:lstStyle>
          <a:p>
            <a:r>
              <a:rPr lang="en-US" dirty="0"/>
              <a:t>Click to edit Master title style</a:t>
            </a:r>
          </a:p>
        </p:txBody>
      </p:sp>
      <p:sp>
        <p:nvSpPr>
          <p:cNvPr id="3" name="Rectangle 2">
            <a:extLst>
              <a:ext uri="{FF2B5EF4-FFF2-40B4-BE49-F238E27FC236}">
                <a16:creationId xmlns:a16="http://schemas.microsoft.com/office/drawing/2014/main" id="{017C354E-487A-94F0-075E-D7FFF34C6033}"/>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32">
            <a:extLst>
              <a:ext uri="{FF2B5EF4-FFF2-40B4-BE49-F238E27FC236}">
                <a16:creationId xmlns:a16="http://schemas.microsoft.com/office/drawing/2014/main" id="{D6FC11F1-0D9D-5809-52E6-E7C294469934}"/>
              </a:ext>
            </a:extLst>
          </p:cNvPr>
          <p:cNvSpPr>
            <a:spLocks noGrp="1"/>
          </p:cNvSpPr>
          <p:nvPr>
            <p:ph sz="quarter" idx="11"/>
          </p:nvPr>
        </p:nvSpPr>
        <p:spPr>
          <a:xfrm>
            <a:off x="619201" y="1810319"/>
            <a:ext cx="8361984" cy="3850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A9B1EAB3-5A0A-B598-60D0-1FCDC29D73B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4" y="342900"/>
            <a:ext cx="819305" cy="640080"/>
          </a:xfrm>
          <a:prstGeom prst="rect">
            <a:avLst/>
          </a:prstGeom>
        </p:spPr>
      </p:pic>
      <p:sp>
        <p:nvSpPr>
          <p:cNvPr id="7" name="Text Placeholder 8">
            <a:extLst>
              <a:ext uri="{FF2B5EF4-FFF2-40B4-BE49-F238E27FC236}">
                <a16:creationId xmlns:a16="http://schemas.microsoft.com/office/drawing/2014/main" id="{0CA15002-8976-BBD9-7C35-45298ED834EE}"/>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2" name="Slide Number Placeholder 2">
            <a:extLst>
              <a:ext uri="{FF2B5EF4-FFF2-40B4-BE49-F238E27FC236}">
                <a16:creationId xmlns:a16="http://schemas.microsoft.com/office/drawing/2014/main" id="{E58EEC99-0F59-F9CB-CA29-1CE02919E7B3}"/>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bg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2220772462"/>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lank Area">
    <p:spTree>
      <p:nvGrpSpPr>
        <p:cNvPr id="1" name=""/>
        <p:cNvGrpSpPr/>
        <p:nvPr/>
      </p:nvGrpSpPr>
      <p:grpSpPr>
        <a:xfrm>
          <a:off x="0" y="0"/>
          <a:ext cx="0" cy="0"/>
          <a:chOff x="0" y="0"/>
          <a:chExt cx="0" cy="0"/>
        </a:xfrm>
      </p:grpSpPr>
      <p:sp>
        <p:nvSpPr>
          <p:cNvPr id="26" name="Title 16"/>
          <p:cNvSpPr>
            <a:spLocks noGrp="1"/>
          </p:cNvSpPr>
          <p:nvPr>
            <p:ph type="title"/>
          </p:nvPr>
        </p:nvSpPr>
        <p:spPr>
          <a:xfrm>
            <a:off x="619200" y="342900"/>
            <a:ext cx="10052264" cy="640080"/>
          </a:xfrm>
        </p:spPr>
        <p:txBody>
          <a:bodyPr anchor="ctr"/>
          <a:lstStyle>
            <a:lvl1pPr>
              <a:defRPr sz="3200"/>
            </a:lvl1pPr>
          </a:lstStyle>
          <a:p>
            <a:r>
              <a:rPr lang="en-US" dirty="0"/>
              <a:t>Click to edit Master title style</a:t>
            </a:r>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2" name="Text Placeholder 8">
            <a:extLst>
              <a:ext uri="{FF2B5EF4-FFF2-40B4-BE49-F238E27FC236}">
                <a16:creationId xmlns:a16="http://schemas.microsoft.com/office/drawing/2014/main" id="{2B5E4647-BA5F-D64B-F0EB-098CD5D666AB}"/>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9" name="Slide Number Placeholder 2">
            <a:extLst>
              <a:ext uri="{FF2B5EF4-FFF2-40B4-BE49-F238E27FC236}">
                <a16:creationId xmlns:a16="http://schemas.microsoft.com/office/drawing/2014/main" id="{51B0B562-B6BD-09E9-42B4-146C6EFC68CE}"/>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723492841"/>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26" name="Title 16"/>
          <p:cNvSpPr>
            <a:spLocks noGrp="1"/>
          </p:cNvSpPr>
          <p:nvPr>
            <p:ph type="title"/>
          </p:nvPr>
        </p:nvSpPr>
        <p:spPr>
          <a:xfrm>
            <a:off x="612000" y="342900"/>
            <a:ext cx="10059464" cy="640080"/>
          </a:xfrm>
        </p:spPr>
        <p:txBody>
          <a:bodyPr anchor="ctr"/>
          <a:lstStyle>
            <a:lvl1pPr>
              <a:defRPr sz="3200"/>
            </a:lvl1pPr>
          </a:lstStyle>
          <a:p>
            <a:r>
              <a:rPr lang="en-US" dirty="0"/>
              <a:t>Click to edit Master title style</a:t>
            </a:r>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14" name="Rectangle 13">
            <a:extLst>
              <a:ext uri="{FF2B5EF4-FFF2-40B4-BE49-F238E27FC236}">
                <a16:creationId xmlns:a16="http://schemas.microsoft.com/office/drawing/2014/main" id="{113F40B6-03C6-3835-4D86-8CB4825EE2F3}"/>
              </a:ext>
              <a:ext uri="{C183D7F6-B498-43B3-948B-1728B52AA6E4}">
                <adec:decorative xmlns:adec="http://schemas.microsoft.com/office/drawing/2017/decorative" val="1"/>
              </a:ext>
            </a:extLst>
          </p:cNvPr>
          <p:cNvSpPr/>
          <p:nvPr userDrawn="1"/>
        </p:nvSpPr>
        <p:spPr>
          <a:xfrm>
            <a:off x="0" y="3975100"/>
            <a:ext cx="12192000" cy="28829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8E1F8AA9-3ABC-8393-55B6-E10796038AB4}"/>
              </a:ext>
            </a:extLst>
          </p:cNvPr>
          <p:cNvSpPr>
            <a:spLocks noGrp="1"/>
          </p:cNvSpPr>
          <p:nvPr>
            <p:ph type="pic" sz="quarter" idx="12"/>
          </p:nvPr>
        </p:nvSpPr>
        <p:spPr>
          <a:xfrm>
            <a:off x="612000" y="1810319"/>
            <a:ext cx="10823255" cy="4323781"/>
          </a:xfrm>
        </p:spPr>
        <p:txBody>
          <a:bodyPr/>
          <a:lstStyle/>
          <a:p>
            <a:endParaRPr lang="en-US"/>
          </a:p>
        </p:txBody>
      </p:sp>
      <p:sp>
        <p:nvSpPr>
          <p:cNvPr id="6" name="Text Placeholder 8">
            <a:extLst>
              <a:ext uri="{FF2B5EF4-FFF2-40B4-BE49-F238E27FC236}">
                <a16:creationId xmlns:a16="http://schemas.microsoft.com/office/drawing/2014/main" id="{06B6EFFD-1C8F-C226-15FE-CA04F80522EE}"/>
              </a:ext>
              <a:ext uri="{C183D7F6-B498-43B3-948B-1728B52AA6E4}">
                <adec:decorative xmlns:adec="http://schemas.microsoft.com/office/drawing/2017/decorative" val="1"/>
              </a:ext>
            </a:extLst>
          </p:cNvPr>
          <p:cNvSpPr>
            <a:spLocks noGrp="1"/>
          </p:cNvSpPr>
          <p:nvPr>
            <p:ph type="body" sz="quarter" idx="13"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2" name="Slide Number Placeholder 2">
            <a:extLst>
              <a:ext uri="{FF2B5EF4-FFF2-40B4-BE49-F238E27FC236}">
                <a16:creationId xmlns:a16="http://schemas.microsoft.com/office/drawing/2014/main" id="{B688156F-D9FC-7DA6-4C3E-126AC7FA7B5F}"/>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
        <p:nvSpPr>
          <p:cNvPr id="3" name="Rectangle 2">
            <a:extLst>
              <a:ext uri="{FF2B5EF4-FFF2-40B4-BE49-F238E27FC236}">
                <a16:creationId xmlns:a16="http://schemas.microsoft.com/office/drawing/2014/main" id="{5D62D018-0AB8-A858-5849-180894E1689D}"/>
              </a:ext>
              <a:ext uri="{C183D7F6-B498-43B3-948B-1728B52AA6E4}">
                <adec:decorative xmlns:adec="http://schemas.microsoft.com/office/drawing/2017/decorative" val="1"/>
              </a:ext>
            </a:extLst>
          </p:cNvPr>
          <p:cNvSpPr/>
          <p:nvPr userDrawn="1"/>
        </p:nvSpPr>
        <p:spPr>
          <a:xfrm>
            <a:off x="731520" y="1355723"/>
            <a:ext cx="802640" cy="1003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666004"/>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04396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91F94-533F-E723-F175-6E52EC9DBE77}"/>
              </a:ext>
              <a:ext uri="{C183D7F6-B498-43B3-948B-1728B52AA6E4}">
                <adec:decorative xmlns:adec="http://schemas.microsoft.com/office/drawing/2017/decorative" val="1"/>
              </a:ext>
            </a:extLst>
          </p:cNvPr>
          <p:cNvSpPr/>
          <p:nvPr userDrawn="1"/>
        </p:nvSpPr>
        <p:spPr>
          <a:xfrm>
            <a:off x="9713902" y="5270360"/>
            <a:ext cx="2478097" cy="158764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600290" y="685800"/>
            <a:ext cx="8661354" cy="3504257"/>
          </a:xfrm>
        </p:spPr>
        <p:txBody>
          <a:bodyPr anchor="b">
            <a:normAutofit/>
          </a:bodyPr>
          <a:lstStyle>
            <a:lvl1pPr algn="l">
              <a:defRPr sz="8000">
                <a:solidFill>
                  <a:schemeClr val="accent1"/>
                </a:solidFill>
              </a:defRPr>
            </a:lvl1pPr>
          </a:lstStyle>
          <a:p>
            <a:r>
              <a:rPr lang="en-US" dirty="0"/>
              <a:t>Click to edit Master title style</a:t>
            </a:r>
          </a:p>
        </p:txBody>
      </p:sp>
      <p:sp>
        <p:nvSpPr>
          <p:cNvPr id="9" name="Text Placeholder 2"/>
          <p:cNvSpPr>
            <a:spLocks noGrp="1"/>
          </p:cNvSpPr>
          <p:nvPr>
            <p:ph type="body" idx="1"/>
          </p:nvPr>
        </p:nvSpPr>
        <p:spPr>
          <a:xfrm>
            <a:off x="600289" y="4367713"/>
            <a:ext cx="8661355" cy="1535242"/>
          </a:xfrm>
        </p:spPr>
        <p:txBody>
          <a:bodyPr anchor="ctr"/>
          <a:lstStyle>
            <a:lvl1pPr marL="0" indent="0" algn="l">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Graphic 2">
            <a:extLst>
              <a:ext uri="{FF2B5EF4-FFF2-40B4-BE49-F238E27FC236}">
                <a16:creationId xmlns:a16="http://schemas.microsoft.com/office/drawing/2014/main" id="{D141DE7E-4562-2FA2-0FE5-C820F98898D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722916" y="3993781"/>
            <a:ext cx="0" cy="0"/>
          </a:xfrm>
          <a:prstGeom prst="rect">
            <a:avLst/>
          </a:prstGeom>
        </p:spPr>
      </p:pic>
      <p:sp>
        <p:nvSpPr>
          <p:cNvPr id="4" name="Rectangle 3">
            <a:extLst>
              <a:ext uri="{FF2B5EF4-FFF2-40B4-BE49-F238E27FC236}">
                <a16:creationId xmlns:a16="http://schemas.microsoft.com/office/drawing/2014/main" id="{7370DFD4-2C33-B3BB-339C-75B30AB01738}"/>
              </a:ext>
              <a:ext uri="{C183D7F6-B498-43B3-948B-1728B52AA6E4}">
                <adec:decorative xmlns:adec="http://schemas.microsoft.com/office/drawing/2017/decorative" val="1"/>
              </a:ext>
            </a:extLst>
          </p:cNvPr>
          <p:cNvSpPr/>
          <p:nvPr userDrawn="1"/>
        </p:nvSpPr>
        <p:spPr>
          <a:xfrm>
            <a:off x="0" y="1"/>
            <a:ext cx="303202" cy="3902044"/>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6A5CA4EC-E77F-39B9-0DFC-97E8E1FB7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90019" y="5594299"/>
            <a:ext cx="1170437" cy="914400"/>
          </a:xfrm>
          <a:prstGeom prst="rect">
            <a:avLst/>
          </a:prstGeom>
        </p:spPr>
      </p:pic>
      <p:pic>
        <p:nvPicPr>
          <p:cNvPr id="5" name="Picture 4">
            <a:extLst>
              <a:ext uri="{FF2B5EF4-FFF2-40B4-BE49-F238E27FC236}">
                <a16:creationId xmlns:a16="http://schemas.microsoft.com/office/drawing/2014/main" id="{26DCAC6A-8B4F-A5CD-D2E3-F6AFB346709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rot="16200000">
            <a:off x="9398717" y="1740305"/>
            <a:ext cx="3216245" cy="1107233"/>
          </a:xfrm>
          <a:prstGeom prst="rect">
            <a:avLst/>
          </a:prstGeom>
        </p:spPr>
      </p:pic>
    </p:spTree>
    <p:extLst>
      <p:ext uri="{BB962C8B-B14F-4D97-AF65-F5344CB8AC3E}">
        <p14:creationId xmlns:p14="http://schemas.microsoft.com/office/powerpoint/2010/main" val="208475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Photo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3BC2A8-CBFD-3CCE-A999-591ADF315A9F}"/>
              </a:ext>
              <a:ext uri="{C183D7F6-B498-43B3-948B-1728B52AA6E4}">
                <adec:decorative xmlns:adec="http://schemas.microsoft.com/office/drawing/2017/decorative" val="1"/>
              </a:ext>
            </a:extLst>
          </p:cNvPr>
          <p:cNvSpPr/>
          <p:nvPr userDrawn="1"/>
        </p:nvSpPr>
        <p:spPr>
          <a:xfrm>
            <a:off x="9944100" y="6134100"/>
            <a:ext cx="2247900" cy="7239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3">
            <a:extLst>
              <a:ext uri="{FF2B5EF4-FFF2-40B4-BE49-F238E27FC236}">
                <a16:creationId xmlns:a16="http://schemas.microsoft.com/office/drawing/2014/main" id="{5A90E2B3-7DF6-48B8-024D-90DD7198EB6F}"/>
              </a:ext>
            </a:extLst>
          </p:cNvPr>
          <p:cNvSpPr>
            <a:spLocks noGrp="1"/>
          </p:cNvSpPr>
          <p:nvPr>
            <p:ph type="pic" sz="quarter" idx="16"/>
          </p:nvPr>
        </p:nvSpPr>
        <p:spPr>
          <a:xfrm>
            <a:off x="0" y="0"/>
            <a:ext cx="6050280" cy="6858000"/>
          </a:xfrm>
        </p:spPr>
        <p:txBody>
          <a:bodyPr/>
          <a:lstStyle/>
          <a:p>
            <a:endParaRPr lang="en-US"/>
          </a:p>
        </p:txBody>
      </p:sp>
      <p:sp>
        <p:nvSpPr>
          <p:cNvPr id="9" name="Picture Placeholder 3">
            <a:extLst>
              <a:ext uri="{FF2B5EF4-FFF2-40B4-BE49-F238E27FC236}">
                <a16:creationId xmlns:a16="http://schemas.microsoft.com/office/drawing/2014/main" id="{9E5C1591-D945-4BF3-1475-9B308E22B229}"/>
              </a:ext>
            </a:extLst>
          </p:cNvPr>
          <p:cNvSpPr>
            <a:spLocks noGrp="1"/>
          </p:cNvSpPr>
          <p:nvPr>
            <p:ph type="pic" sz="quarter" idx="15"/>
          </p:nvPr>
        </p:nvSpPr>
        <p:spPr>
          <a:xfrm>
            <a:off x="6141720" y="0"/>
            <a:ext cx="6050280" cy="6134100"/>
          </a:xfrm>
        </p:spPr>
        <p:txBody>
          <a:bodyPr/>
          <a:lstStyle/>
          <a:p>
            <a:endParaRPr lang="en-US"/>
          </a:p>
        </p:txBody>
      </p:sp>
      <p:sp>
        <p:nvSpPr>
          <p:cNvPr id="2" name="Slide Number Placeholder 2">
            <a:extLst>
              <a:ext uri="{FF2B5EF4-FFF2-40B4-BE49-F238E27FC236}">
                <a16:creationId xmlns:a16="http://schemas.microsoft.com/office/drawing/2014/main" id="{58A2778D-DB38-EC78-3942-C7CCE2D02E8B}"/>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1773474832"/>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Photos">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22FE7E67-0EC3-368B-F114-F28E49BA3D12}"/>
              </a:ext>
            </a:extLst>
          </p:cNvPr>
          <p:cNvSpPr>
            <a:spLocks noGrp="1"/>
          </p:cNvSpPr>
          <p:nvPr>
            <p:ph type="pic" sz="quarter" idx="17"/>
          </p:nvPr>
        </p:nvSpPr>
        <p:spPr>
          <a:xfrm>
            <a:off x="0" y="0"/>
            <a:ext cx="6050280" cy="3383280"/>
          </a:xfrm>
        </p:spPr>
        <p:txBody>
          <a:bodyPr/>
          <a:lstStyle/>
          <a:p>
            <a:endParaRPr lang="en-US"/>
          </a:p>
        </p:txBody>
      </p:sp>
      <p:sp>
        <p:nvSpPr>
          <p:cNvPr id="10" name="Picture Placeholder 3">
            <a:extLst>
              <a:ext uri="{FF2B5EF4-FFF2-40B4-BE49-F238E27FC236}">
                <a16:creationId xmlns:a16="http://schemas.microsoft.com/office/drawing/2014/main" id="{5A90E2B3-7DF6-48B8-024D-90DD7198EB6F}"/>
              </a:ext>
            </a:extLst>
          </p:cNvPr>
          <p:cNvSpPr>
            <a:spLocks noGrp="1"/>
          </p:cNvSpPr>
          <p:nvPr>
            <p:ph type="pic" sz="quarter" idx="16"/>
          </p:nvPr>
        </p:nvSpPr>
        <p:spPr>
          <a:xfrm>
            <a:off x="0" y="3474720"/>
            <a:ext cx="6050280" cy="3383280"/>
          </a:xfrm>
        </p:spPr>
        <p:txBody>
          <a:bodyPr/>
          <a:lstStyle/>
          <a:p>
            <a:endParaRPr lang="en-US"/>
          </a:p>
        </p:txBody>
      </p:sp>
      <p:sp>
        <p:nvSpPr>
          <p:cNvPr id="9" name="Picture Placeholder 3">
            <a:extLst>
              <a:ext uri="{FF2B5EF4-FFF2-40B4-BE49-F238E27FC236}">
                <a16:creationId xmlns:a16="http://schemas.microsoft.com/office/drawing/2014/main" id="{9E5C1591-D945-4BF3-1475-9B308E22B229}"/>
              </a:ext>
            </a:extLst>
          </p:cNvPr>
          <p:cNvSpPr>
            <a:spLocks noGrp="1"/>
          </p:cNvSpPr>
          <p:nvPr>
            <p:ph type="pic" sz="quarter" idx="15"/>
          </p:nvPr>
        </p:nvSpPr>
        <p:spPr>
          <a:xfrm>
            <a:off x="6141720" y="0"/>
            <a:ext cx="6050280" cy="6134100"/>
          </a:xfrm>
        </p:spPr>
        <p:txBody>
          <a:bodyPr/>
          <a:lstStyle/>
          <a:p>
            <a:endParaRPr lang="en-US"/>
          </a:p>
        </p:txBody>
      </p:sp>
      <p:sp>
        <p:nvSpPr>
          <p:cNvPr id="11" name="Rectangle 10">
            <a:extLst>
              <a:ext uri="{FF2B5EF4-FFF2-40B4-BE49-F238E27FC236}">
                <a16:creationId xmlns:a16="http://schemas.microsoft.com/office/drawing/2014/main" id="{84F92D9E-F912-2CD3-A71A-E6B136E48EC4}"/>
              </a:ext>
              <a:ext uri="{C183D7F6-B498-43B3-948B-1728B52AA6E4}">
                <adec:decorative xmlns:adec="http://schemas.microsoft.com/office/drawing/2017/decorative" val="1"/>
              </a:ext>
            </a:extLst>
          </p:cNvPr>
          <p:cNvSpPr/>
          <p:nvPr userDrawn="1"/>
        </p:nvSpPr>
        <p:spPr>
          <a:xfrm>
            <a:off x="9944100" y="6134100"/>
            <a:ext cx="2247900" cy="7239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2">
            <a:extLst>
              <a:ext uri="{FF2B5EF4-FFF2-40B4-BE49-F238E27FC236}">
                <a16:creationId xmlns:a16="http://schemas.microsoft.com/office/drawing/2014/main" id="{D4AB92B3-898A-A6DE-73F8-00700AADE042}"/>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2505249310"/>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Photo Grid">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22FE7E67-0EC3-368B-F114-F28E49BA3D12}"/>
              </a:ext>
            </a:extLst>
          </p:cNvPr>
          <p:cNvSpPr>
            <a:spLocks noGrp="1"/>
          </p:cNvSpPr>
          <p:nvPr>
            <p:ph type="pic" sz="quarter" idx="17"/>
          </p:nvPr>
        </p:nvSpPr>
        <p:spPr>
          <a:xfrm>
            <a:off x="0" y="-1"/>
            <a:ext cx="6050280" cy="3243575"/>
          </a:xfrm>
        </p:spPr>
        <p:txBody>
          <a:bodyPr/>
          <a:lstStyle/>
          <a:p>
            <a:endParaRPr lang="en-US"/>
          </a:p>
        </p:txBody>
      </p:sp>
      <p:sp>
        <p:nvSpPr>
          <p:cNvPr id="5" name="Picture Placeholder 3">
            <a:extLst>
              <a:ext uri="{FF2B5EF4-FFF2-40B4-BE49-F238E27FC236}">
                <a16:creationId xmlns:a16="http://schemas.microsoft.com/office/drawing/2014/main" id="{475D593E-B01C-1B5C-0FC6-2AA03ADC8550}"/>
              </a:ext>
            </a:extLst>
          </p:cNvPr>
          <p:cNvSpPr>
            <a:spLocks noGrp="1"/>
          </p:cNvSpPr>
          <p:nvPr>
            <p:ph type="pic" sz="quarter" idx="19"/>
          </p:nvPr>
        </p:nvSpPr>
        <p:spPr>
          <a:xfrm>
            <a:off x="6141722" y="-1"/>
            <a:ext cx="6050280" cy="3243575"/>
          </a:xfrm>
        </p:spPr>
        <p:txBody>
          <a:bodyPr/>
          <a:lstStyle/>
          <a:p>
            <a:endParaRPr lang="en-US"/>
          </a:p>
        </p:txBody>
      </p:sp>
      <p:sp>
        <p:nvSpPr>
          <p:cNvPr id="9" name="Rectangle 8">
            <a:extLst>
              <a:ext uri="{FF2B5EF4-FFF2-40B4-BE49-F238E27FC236}">
                <a16:creationId xmlns:a16="http://schemas.microsoft.com/office/drawing/2014/main" id="{A794F954-8FD3-E89A-095D-E0BAD7002538}"/>
              </a:ext>
              <a:ext uri="{C183D7F6-B498-43B3-948B-1728B52AA6E4}">
                <adec:decorative xmlns:adec="http://schemas.microsoft.com/office/drawing/2017/decorative" val="1"/>
              </a:ext>
            </a:extLst>
          </p:cNvPr>
          <p:cNvSpPr/>
          <p:nvPr userDrawn="1"/>
        </p:nvSpPr>
        <p:spPr>
          <a:xfrm>
            <a:off x="9944100" y="6134100"/>
            <a:ext cx="2247900" cy="7239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3">
            <a:extLst>
              <a:ext uri="{FF2B5EF4-FFF2-40B4-BE49-F238E27FC236}">
                <a16:creationId xmlns:a16="http://schemas.microsoft.com/office/drawing/2014/main" id="{5A90E2B3-7DF6-48B8-024D-90DD7198EB6F}"/>
              </a:ext>
            </a:extLst>
          </p:cNvPr>
          <p:cNvSpPr>
            <a:spLocks noGrp="1"/>
          </p:cNvSpPr>
          <p:nvPr>
            <p:ph type="pic" sz="quarter" idx="16"/>
          </p:nvPr>
        </p:nvSpPr>
        <p:spPr>
          <a:xfrm>
            <a:off x="0" y="3335015"/>
            <a:ext cx="6050280" cy="2799085"/>
          </a:xfrm>
        </p:spPr>
        <p:txBody>
          <a:bodyPr/>
          <a:lstStyle/>
          <a:p>
            <a:endParaRPr lang="en-US"/>
          </a:p>
        </p:txBody>
      </p:sp>
      <p:sp>
        <p:nvSpPr>
          <p:cNvPr id="4" name="Picture Placeholder 3">
            <a:extLst>
              <a:ext uri="{FF2B5EF4-FFF2-40B4-BE49-F238E27FC236}">
                <a16:creationId xmlns:a16="http://schemas.microsoft.com/office/drawing/2014/main" id="{1117B4F1-48C2-F18F-6D10-79C17D58A999}"/>
              </a:ext>
            </a:extLst>
          </p:cNvPr>
          <p:cNvSpPr>
            <a:spLocks noGrp="1"/>
          </p:cNvSpPr>
          <p:nvPr>
            <p:ph type="pic" sz="quarter" idx="18"/>
          </p:nvPr>
        </p:nvSpPr>
        <p:spPr>
          <a:xfrm>
            <a:off x="6141722" y="3335015"/>
            <a:ext cx="6050280" cy="2799085"/>
          </a:xfrm>
        </p:spPr>
        <p:txBody>
          <a:bodyPr/>
          <a:lstStyle/>
          <a:p>
            <a:endParaRPr lang="en-US"/>
          </a:p>
        </p:txBody>
      </p:sp>
      <p:sp>
        <p:nvSpPr>
          <p:cNvPr id="11" name="TextBox 10">
            <a:extLst>
              <a:ext uri="{FF2B5EF4-FFF2-40B4-BE49-F238E27FC236}">
                <a16:creationId xmlns:a16="http://schemas.microsoft.com/office/drawing/2014/main" id="{4C1E7C4D-5152-08A0-4FC8-FD1516DB9B63}"/>
              </a:ext>
              <a:ext uri="{C183D7F6-B498-43B3-948B-1728B52AA6E4}">
                <adec:decorative xmlns:adec="http://schemas.microsoft.com/office/drawing/2017/decorative" val="1"/>
              </a:ext>
            </a:extLst>
          </p:cNvPr>
          <p:cNvSpPr txBox="1"/>
          <p:nvPr userDrawn="1"/>
        </p:nvSpPr>
        <p:spPr>
          <a:xfrm>
            <a:off x="723900" y="6365245"/>
            <a:ext cx="6462656" cy="261610"/>
          </a:xfrm>
          <a:prstGeom prst="rect">
            <a:avLst/>
          </a:prstGeom>
          <a:noFill/>
        </p:spPr>
        <p:txBody>
          <a:bodyPr wrap="square" rtlCol="0">
            <a:spAutoFit/>
          </a:bodyPr>
          <a:lstStyle/>
          <a:p>
            <a:r>
              <a:rPr lang="en-US" sz="1100" b="0" i="0" spc="0" baseline="0" dirty="0">
                <a:solidFill>
                  <a:schemeClr val="tx1"/>
                </a:solidFill>
                <a:latin typeface="Arial" panose="020B0604020202020204" pitchFamily="34" charset="0"/>
                <a:ea typeface="Source Serif 4 Medium" panose="02040603050405020204" pitchFamily="18" charset="0"/>
                <a:cs typeface="Arial" panose="020B0604020202020204" pitchFamily="34" charset="0"/>
              </a:rPr>
              <a:t>University, Division or Unit Name Goes Here</a:t>
            </a:r>
          </a:p>
        </p:txBody>
      </p:sp>
      <p:sp>
        <p:nvSpPr>
          <p:cNvPr id="12" name="Slide Number Placeholder 2">
            <a:extLst>
              <a:ext uri="{FF2B5EF4-FFF2-40B4-BE49-F238E27FC236}">
                <a16:creationId xmlns:a16="http://schemas.microsoft.com/office/drawing/2014/main" id="{1C01A2D9-4B30-21C7-FD6B-61DD9EC1FA02}"/>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3216261159"/>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Photo Galle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EE3BA1-F4E4-B0E3-EDF3-A8D6798E6CE9}"/>
              </a:ext>
              <a:ext uri="{C183D7F6-B498-43B3-948B-1728B52AA6E4}">
                <adec:decorative xmlns:adec="http://schemas.microsoft.com/office/drawing/2017/decorative" val="1"/>
              </a:ext>
            </a:extLst>
          </p:cNvPr>
          <p:cNvSpPr/>
          <p:nvPr userDrawn="1"/>
        </p:nvSpPr>
        <p:spPr>
          <a:xfrm>
            <a:off x="9944100" y="6134100"/>
            <a:ext cx="2247900" cy="723900"/>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4739EF-0BF5-50F5-831B-3FE192AAED8C}"/>
              </a:ext>
              <a:ext uri="{C183D7F6-B498-43B3-948B-1728B52AA6E4}">
                <adec:decorative xmlns:adec="http://schemas.microsoft.com/office/drawing/2017/decorative" val="1"/>
              </a:ext>
            </a:extLst>
          </p:cNvPr>
          <p:cNvSpPr/>
          <p:nvPr userDrawn="1"/>
        </p:nvSpPr>
        <p:spPr>
          <a:xfrm>
            <a:off x="-2" y="1459"/>
            <a:ext cx="4078388" cy="4758548"/>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C44A0CE-E941-02CF-452C-47379045953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9799" y="342900"/>
            <a:ext cx="819301" cy="640080"/>
          </a:xfrm>
          <a:prstGeom prst="rect">
            <a:avLst/>
          </a:prstGeom>
        </p:spPr>
      </p:pic>
      <p:sp>
        <p:nvSpPr>
          <p:cNvPr id="4" name="Picture Placeholder 3">
            <a:extLst>
              <a:ext uri="{FF2B5EF4-FFF2-40B4-BE49-F238E27FC236}">
                <a16:creationId xmlns:a16="http://schemas.microsoft.com/office/drawing/2014/main" id="{9C761E72-09D4-76DA-092B-B5A330D452C5}"/>
              </a:ext>
            </a:extLst>
          </p:cNvPr>
          <p:cNvSpPr>
            <a:spLocks noGrp="1"/>
          </p:cNvSpPr>
          <p:nvPr>
            <p:ph type="pic" sz="quarter" idx="13"/>
          </p:nvPr>
        </p:nvSpPr>
        <p:spPr>
          <a:xfrm>
            <a:off x="622337" y="337832"/>
            <a:ext cx="2286000" cy="2496808"/>
          </a:xfrm>
        </p:spPr>
        <p:txBody>
          <a:bodyPr/>
          <a:lstStyle/>
          <a:p>
            <a:endParaRPr lang="en-US"/>
          </a:p>
        </p:txBody>
      </p:sp>
      <p:sp>
        <p:nvSpPr>
          <p:cNvPr id="5" name="Picture Placeholder 3">
            <a:extLst>
              <a:ext uri="{FF2B5EF4-FFF2-40B4-BE49-F238E27FC236}">
                <a16:creationId xmlns:a16="http://schemas.microsoft.com/office/drawing/2014/main" id="{14E6BE11-4A52-1EFB-4210-5B2DA549835E}"/>
              </a:ext>
            </a:extLst>
          </p:cNvPr>
          <p:cNvSpPr>
            <a:spLocks noGrp="1"/>
          </p:cNvSpPr>
          <p:nvPr>
            <p:ph type="pic" sz="quarter" idx="14"/>
          </p:nvPr>
        </p:nvSpPr>
        <p:spPr>
          <a:xfrm>
            <a:off x="3479314" y="337832"/>
            <a:ext cx="2387563" cy="2496808"/>
          </a:xfrm>
        </p:spPr>
        <p:txBody>
          <a:bodyPr/>
          <a:lstStyle/>
          <a:p>
            <a:endParaRPr lang="en-US"/>
          </a:p>
        </p:txBody>
      </p:sp>
      <p:sp>
        <p:nvSpPr>
          <p:cNvPr id="2" name="Picture Placeholder 3">
            <a:extLst>
              <a:ext uri="{FF2B5EF4-FFF2-40B4-BE49-F238E27FC236}">
                <a16:creationId xmlns:a16="http://schemas.microsoft.com/office/drawing/2014/main" id="{D82B961C-0078-F25B-ADC4-41230630CC3F}"/>
              </a:ext>
            </a:extLst>
          </p:cNvPr>
          <p:cNvSpPr>
            <a:spLocks noGrp="1"/>
          </p:cNvSpPr>
          <p:nvPr>
            <p:ph type="pic" sz="quarter" idx="12"/>
          </p:nvPr>
        </p:nvSpPr>
        <p:spPr>
          <a:xfrm>
            <a:off x="0" y="3381822"/>
            <a:ext cx="5866878" cy="2752278"/>
          </a:xfrm>
        </p:spPr>
        <p:txBody>
          <a:bodyPr/>
          <a:lstStyle/>
          <a:p>
            <a:endParaRPr lang="en-US"/>
          </a:p>
        </p:txBody>
      </p:sp>
      <p:sp>
        <p:nvSpPr>
          <p:cNvPr id="9" name="Picture Placeholder 3">
            <a:extLst>
              <a:ext uri="{FF2B5EF4-FFF2-40B4-BE49-F238E27FC236}">
                <a16:creationId xmlns:a16="http://schemas.microsoft.com/office/drawing/2014/main" id="{9E5C1591-D945-4BF3-1475-9B308E22B229}"/>
              </a:ext>
            </a:extLst>
          </p:cNvPr>
          <p:cNvSpPr>
            <a:spLocks noGrp="1"/>
          </p:cNvSpPr>
          <p:nvPr>
            <p:ph type="pic" sz="quarter" idx="15"/>
          </p:nvPr>
        </p:nvSpPr>
        <p:spPr>
          <a:xfrm>
            <a:off x="6443324" y="1495586"/>
            <a:ext cx="5765313" cy="4638513"/>
          </a:xfrm>
        </p:spPr>
        <p:txBody>
          <a:bodyPr/>
          <a:lstStyle/>
          <a:p>
            <a:endParaRPr lang="en-US"/>
          </a:p>
        </p:txBody>
      </p:sp>
      <p:sp>
        <p:nvSpPr>
          <p:cNvPr id="8" name="Text Placeholder 8">
            <a:extLst>
              <a:ext uri="{FF2B5EF4-FFF2-40B4-BE49-F238E27FC236}">
                <a16:creationId xmlns:a16="http://schemas.microsoft.com/office/drawing/2014/main" id="{080CEA01-2304-233B-0E20-309CACEA1177}"/>
              </a:ext>
              <a:ext uri="{C183D7F6-B498-43B3-948B-1728B52AA6E4}">
                <adec:decorative xmlns:adec="http://schemas.microsoft.com/office/drawing/2017/decorative" val="1"/>
              </a:ext>
            </a:extLst>
          </p:cNvPr>
          <p:cNvSpPr>
            <a:spLocks noGrp="1"/>
          </p:cNvSpPr>
          <p:nvPr>
            <p:ph type="body" sz="quarter" idx="16" hasCustomPrompt="1"/>
          </p:nvPr>
        </p:nvSpPr>
        <p:spPr>
          <a:xfrm>
            <a:off x="609600" y="6388328"/>
            <a:ext cx="8241505"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University, Division or Unit Name Goes Here (or delete)</a:t>
            </a:r>
          </a:p>
        </p:txBody>
      </p:sp>
      <p:sp>
        <p:nvSpPr>
          <p:cNvPr id="10" name="Slide Number Placeholder 2">
            <a:extLst>
              <a:ext uri="{FF2B5EF4-FFF2-40B4-BE49-F238E27FC236}">
                <a16:creationId xmlns:a16="http://schemas.microsoft.com/office/drawing/2014/main" id="{B2E3435A-7B27-3F95-1D78-E8476E00170E}"/>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2162924508"/>
      </p:ext>
    </p:extLst>
  </p:cSld>
  <p:clrMapOvr>
    <a:masterClrMapping/>
  </p:clrMapOvr>
  <p:extLst>
    <p:ext uri="{DCECCB84-F9BA-43D5-87BE-67443E8EF086}">
      <p15:sldGuideLst xmlns:p15="http://schemas.microsoft.com/office/powerpoint/2012/main">
        <p15:guide id="1" pos="456" userDrawn="1">
          <p15:clr>
            <a:srgbClr val="FBAE40"/>
          </p15:clr>
        </p15:guide>
        <p15:guide id="2" pos="7224" userDrawn="1">
          <p15:clr>
            <a:srgbClr val="FBAE40"/>
          </p15:clr>
        </p15:guide>
        <p15:guide id="3" orient="horz" pos="840" userDrawn="1">
          <p15:clr>
            <a:srgbClr val="FBAE40"/>
          </p15:clr>
        </p15:guide>
        <p15:guide id="4" orient="horz" pos="38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And For All. Carolina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 uri="{C183D7F6-B498-43B3-948B-1728B52AA6E4}">
                <adec:decorative xmlns:adec="http://schemas.microsoft.com/office/drawing/2017/decorative" val="1"/>
              </a:ext>
            </a:extLst>
          </p:cNvPr>
          <p:cNvSpPr/>
          <p:nvPr userDrawn="1"/>
        </p:nvSpPr>
        <p:spPr>
          <a:xfrm>
            <a:off x="0" y="-39414"/>
            <a:ext cx="12192000" cy="6936828"/>
          </a:xfrm>
          <a:prstGeom prst="rect">
            <a:avLst/>
          </a:prstGeom>
          <a:solidFill>
            <a:schemeClr val="accent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terlocking NC with the tagline, “First. And For All.”">
            <a:extLst>
              <a:ext uri="{FF2B5EF4-FFF2-40B4-BE49-F238E27FC236}">
                <a16:creationId xmlns:a16="http://schemas.microsoft.com/office/drawing/2014/main" id="{7FD56301-4791-760A-929E-C47BF3FBE71D}"/>
              </a:ext>
            </a:extLst>
          </p:cNvPr>
          <p:cNvPicPr>
            <a:picLocks noChangeAspect="1"/>
          </p:cNvPicPr>
          <p:nvPr userDrawn="1"/>
        </p:nvPicPr>
        <p:blipFill>
          <a:blip r:embed="rId2"/>
          <a:stretch>
            <a:fillRect/>
          </a:stretch>
        </p:blipFill>
        <p:spPr>
          <a:xfrm>
            <a:off x="2358113" y="2790499"/>
            <a:ext cx="7475774" cy="1277001"/>
          </a:xfrm>
          <a:prstGeom prst="rect">
            <a:avLst/>
          </a:prstGeom>
        </p:spPr>
      </p:pic>
    </p:spTree>
    <p:extLst>
      <p:ext uri="{BB962C8B-B14F-4D97-AF65-F5344CB8AC3E}">
        <p14:creationId xmlns:p14="http://schemas.microsoft.com/office/powerpoint/2010/main" val="215571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 And For All. White">
    <p:spTree>
      <p:nvGrpSpPr>
        <p:cNvPr id="1" name=""/>
        <p:cNvGrpSpPr/>
        <p:nvPr/>
      </p:nvGrpSpPr>
      <p:grpSpPr>
        <a:xfrm>
          <a:off x="0" y="0"/>
          <a:ext cx="0" cy="0"/>
          <a:chOff x="0" y="0"/>
          <a:chExt cx="0" cy="0"/>
        </a:xfrm>
      </p:grpSpPr>
      <p:pic>
        <p:nvPicPr>
          <p:cNvPr id="3" name="Picture 2" descr="Interlocking NC with the tagline, “First. And For All.”">
            <a:extLst>
              <a:ext uri="{FF2B5EF4-FFF2-40B4-BE49-F238E27FC236}">
                <a16:creationId xmlns:a16="http://schemas.microsoft.com/office/drawing/2014/main" id="{CF24EAEE-EDDA-D794-7CE7-285C23CD663D}"/>
              </a:ext>
            </a:extLst>
          </p:cNvPr>
          <p:cNvPicPr>
            <a:picLocks noChangeAspect="1"/>
          </p:cNvPicPr>
          <p:nvPr userDrawn="1"/>
        </p:nvPicPr>
        <p:blipFill>
          <a:blip r:embed="rId2"/>
          <a:srcRect l="-36" r="-36"/>
          <a:stretch>
            <a:fillRect/>
          </a:stretch>
        </p:blipFill>
        <p:spPr>
          <a:xfrm>
            <a:off x="2358113" y="2790499"/>
            <a:ext cx="7475774" cy="1277001"/>
          </a:xfrm>
          <a:prstGeom prst="rect">
            <a:avLst/>
          </a:prstGeom>
        </p:spPr>
      </p:pic>
    </p:spTree>
    <p:extLst>
      <p:ext uri="{BB962C8B-B14F-4D97-AF65-F5344CB8AC3E}">
        <p14:creationId xmlns:p14="http://schemas.microsoft.com/office/powerpoint/2010/main" val="4158821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And For All. Nav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0BBD57-4BEB-D9AF-A1AA-90ACAD3DD793}"/>
              </a:ext>
              <a:ext uri="{C183D7F6-B498-43B3-948B-1728B52AA6E4}">
                <adec:decorative xmlns:adec="http://schemas.microsoft.com/office/drawing/2017/decorative" val="1"/>
              </a:ext>
            </a:extLst>
          </p:cNvPr>
          <p:cNvSpPr/>
          <p:nvPr userDrawn="1"/>
        </p:nvSpPr>
        <p:spPr>
          <a:xfrm>
            <a:off x="0" y="-39414"/>
            <a:ext cx="12192000" cy="6936828"/>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nterlocking NC with the tagline, “First. And For All.”">
            <a:extLst>
              <a:ext uri="{FF2B5EF4-FFF2-40B4-BE49-F238E27FC236}">
                <a16:creationId xmlns:a16="http://schemas.microsoft.com/office/drawing/2014/main" id="{AE1EA31F-B569-0FAB-4C96-503D72343188}"/>
              </a:ext>
            </a:extLst>
          </p:cNvPr>
          <p:cNvPicPr>
            <a:picLocks noChangeAspect="1"/>
          </p:cNvPicPr>
          <p:nvPr userDrawn="1"/>
        </p:nvPicPr>
        <p:blipFill>
          <a:blip r:embed="rId2"/>
          <a:stretch>
            <a:fillRect/>
          </a:stretch>
        </p:blipFill>
        <p:spPr>
          <a:xfrm>
            <a:off x="2358108" y="2790499"/>
            <a:ext cx="7475777" cy="1277001"/>
          </a:xfrm>
          <a:prstGeom prst="rect">
            <a:avLst/>
          </a:prstGeom>
        </p:spPr>
      </p:pic>
    </p:spTree>
    <p:extLst>
      <p:ext uri="{BB962C8B-B14F-4D97-AF65-F5344CB8AC3E}">
        <p14:creationId xmlns:p14="http://schemas.microsoft.com/office/powerpoint/2010/main" val="62111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with Signature Carolina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 uri="{C183D7F6-B498-43B3-948B-1728B52AA6E4}">
                <adec:decorative xmlns:adec="http://schemas.microsoft.com/office/drawing/2017/decorative" val="1"/>
              </a:ext>
            </a:extLst>
          </p:cNvPr>
          <p:cNvSpPr/>
          <p:nvPr userDrawn="1"/>
        </p:nvSpPr>
        <p:spPr>
          <a:xfrm>
            <a:off x="0" y="0"/>
            <a:ext cx="12192000" cy="6947338"/>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University of North Carolina at Chapel Hill">
            <a:extLst>
              <a:ext uri="{FF2B5EF4-FFF2-40B4-BE49-F238E27FC236}">
                <a16:creationId xmlns:a16="http://schemas.microsoft.com/office/drawing/2014/main" id="{03D283E4-8C2B-CA2D-F8A9-2C167FF21242}"/>
              </a:ext>
            </a:extLst>
          </p:cNvPr>
          <p:cNvPicPr>
            <a:picLocks noChangeAspect="1"/>
          </p:cNvPicPr>
          <p:nvPr userDrawn="1"/>
        </p:nvPicPr>
        <p:blipFill>
          <a:blip r:embed="rId2"/>
          <a:stretch>
            <a:fillRect/>
          </a:stretch>
        </p:blipFill>
        <p:spPr>
          <a:xfrm>
            <a:off x="3949064" y="2759825"/>
            <a:ext cx="4293867" cy="1338348"/>
          </a:xfrm>
          <a:prstGeom prst="rect">
            <a:avLst/>
          </a:prstGeom>
        </p:spPr>
      </p:pic>
    </p:spTree>
    <p:extLst>
      <p:ext uri="{BB962C8B-B14F-4D97-AF65-F5344CB8AC3E}">
        <p14:creationId xmlns:p14="http://schemas.microsoft.com/office/powerpoint/2010/main" val="414011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with Signature White">
    <p:spTree>
      <p:nvGrpSpPr>
        <p:cNvPr id="1" name=""/>
        <p:cNvGrpSpPr/>
        <p:nvPr/>
      </p:nvGrpSpPr>
      <p:grpSpPr>
        <a:xfrm>
          <a:off x="0" y="0"/>
          <a:ext cx="0" cy="0"/>
          <a:chOff x="0" y="0"/>
          <a:chExt cx="0" cy="0"/>
        </a:xfrm>
      </p:grpSpPr>
      <p:pic>
        <p:nvPicPr>
          <p:cNvPr id="3" name="Picture 2" descr="The University of North Carolina at Chapel Hill">
            <a:extLst>
              <a:ext uri="{FF2B5EF4-FFF2-40B4-BE49-F238E27FC236}">
                <a16:creationId xmlns:a16="http://schemas.microsoft.com/office/drawing/2014/main" id="{E15A44BB-BD05-5259-3194-EA1EDADB81ED}"/>
              </a:ext>
            </a:extLst>
          </p:cNvPr>
          <p:cNvPicPr>
            <a:picLocks noChangeAspect="1"/>
          </p:cNvPicPr>
          <p:nvPr userDrawn="1"/>
        </p:nvPicPr>
        <p:blipFill>
          <a:blip r:embed="rId2"/>
          <a:stretch>
            <a:fillRect/>
          </a:stretch>
        </p:blipFill>
        <p:spPr>
          <a:xfrm>
            <a:off x="3949065" y="2759825"/>
            <a:ext cx="4293870" cy="1338349"/>
          </a:xfrm>
          <a:prstGeom prst="rect">
            <a:avLst/>
          </a:prstGeom>
        </p:spPr>
      </p:pic>
    </p:spTree>
    <p:extLst>
      <p:ext uri="{BB962C8B-B14F-4D97-AF65-F5344CB8AC3E}">
        <p14:creationId xmlns:p14="http://schemas.microsoft.com/office/powerpoint/2010/main" val="242251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8AB-E74E-0FC6-6628-23BAD305C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58801-75EC-AAF2-66FD-B0FC260B9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9BEBE-179B-8711-755D-577A03BD34B0}"/>
              </a:ext>
            </a:extLst>
          </p:cNvPr>
          <p:cNvSpPr>
            <a:spLocks noGrp="1"/>
          </p:cNvSpPr>
          <p:nvPr>
            <p:ph type="dt" sz="half" idx="10"/>
          </p:nvPr>
        </p:nvSpPr>
        <p:spPr/>
        <p:txBody>
          <a:bodyPr/>
          <a:lstStyle/>
          <a:p>
            <a:fld id="{677755A0-0EC6-FE4A-BD62-2B7235D91206}" type="datetime1">
              <a:rPr lang="en-US" smtClean="0"/>
              <a:t>6/8/26</a:t>
            </a:fld>
            <a:endParaRPr lang="en-US"/>
          </a:p>
        </p:txBody>
      </p:sp>
      <p:sp>
        <p:nvSpPr>
          <p:cNvPr id="5" name="Footer Placeholder 4">
            <a:extLst>
              <a:ext uri="{FF2B5EF4-FFF2-40B4-BE49-F238E27FC236}">
                <a16:creationId xmlns:a16="http://schemas.microsoft.com/office/drawing/2014/main" id="{200D9BF3-4380-EDF3-D882-1D030FE37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9620C-9B6D-F46C-B12B-E42FE2992C52}"/>
              </a:ext>
            </a:extLst>
          </p:cNvPr>
          <p:cNvSpPr>
            <a:spLocks noGrp="1"/>
          </p:cNvSpPr>
          <p:nvPr>
            <p:ph type="sldNum" sz="quarter" idx="12"/>
          </p:nvPr>
        </p:nvSpPr>
        <p:spPr/>
        <p:txBody>
          <a:bodyPr/>
          <a:lstStyle/>
          <a:p>
            <a:fld id="{85C86345-31B9-964D-B690-3C34ED709A9C}" type="slidenum">
              <a:rPr lang="en-US" smtClean="0"/>
              <a:t>‹#›</a:t>
            </a:fld>
            <a:endParaRPr lang="en-US"/>
          </a:p>
        </p:txBody>
      </p:sp>
    </p:spTree>
    <p:extLst>
      <p:ext uri="{BB962C8B-B14F-4D97-AF65-F5344CB8AC3E}">
        <p14:creationId xmlns:p14="http://schemas.microsoft.com/office/powerpoint/2010/main" val="157665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A01D1E-CBB3-0E06-52EF-DB45BB2CF659}"/>
              </a:ext>
              <a:ext uri="{C183D7F6-B498-43B3-948B-1728B52AA6E4}">
                <adec:decorative xmlns:adec="http://schemas.microsoft.com/office/drawing/2017/decorative" val="1"/>
              </a:ext>
            </a:extLst>
          </p:cNvPr>
          <p:cNvSpPr/>
          <p:nvPr userDrawn="1"/>
        </p:nvSpPr>
        <p:spPr>
          <a:xfrm>
            <a:off x="9713902" y="0"/>
            <a:ext cx="2476500" cy="6857999"/>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0289" y="519160"/>
            <a:ext cx="6415106" cy="4100155"/>
          </a:xfrm>
        </p:spPr>
        <p:txBody>
          <a:bodyPr anchor="b">
            <a:normAutofit/>
          </a:bodyPr>
          <a:lstStyle>
            <a:lvl1pPr marL="0" indent="0" algn="l">
              <a:tabLst/>
              <a:defRPr sz="7200">
                <a:solidFill>
                  <a:schemeClr val="accent1"/>
                </a:solidFill>
              </a:defRPr>
            </a:lvl1pPr>
          </a:lstStyle>
          <a:p>
            <a:r>
              <a:rPr lang="en-US" dirty="0"/>
              <a:t>Click to edit Master title style</a:t>
            </a:r>
          </a:p>
        </p:txBody>
      </p:sp>
      <p:sp>
        <p:nvSpPr>
          <p:cNvPr id="9" name="Text Placeholder 2"/>
          <p:cNvSpPr>
            <a:spLocks noGrp="1"/>
          </p:cNvSpPr>
          <p:nvPr>
            <p:ph type="body" idx="1"/>
          </p:nvPr>
        </p:nvSpPr>
        <p:spPr>
          <a:xfrm>
            <a:off x="600289" y="4811843"/>
            <a:ext cx="6415107" cy="1124262"/>
          </a:xfrm>
        </p:spPr>
        <p:txBody>
          <a:bodyPr anchor="ctr"/>
          <a:lstStyle>
            <a:lvl1pPr marL="0" indent="0" algn="l">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7370DFD4-2C33-B3BB-339C-75B30AB01738}"/>
              </a:ext>
              <a:ext uri="{C183D7F6-B498-43B3-948B-1728B52AA6E4}">
                <adec:decorative xmlns:adec="http://schemas.microsoft.com/office/drawing/2017/decorative" val="1"/>
              </a:ext>
            </a:extLst>
          </p:cNvPr>
          <p:cNvSpPr/>
          <p:nvPr userDrawn="1"/>
        </p:nvSpPr>
        <p:spPr>
          <a:xfrm>
            <a:off x="0" y="1"/>
            <a:ext cx="303202" cy="4343399"/>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a:extLst>
              <a:ext uri="{FF2B5EF4-FFF2-40B4-BE49-F238E27FC236}">
                <a16:creationId xmlns:a16="http://schemas.microsoft.com/office/drawing/2014/main" id="{8EFFAC87-9E53-1884-FF11-F909742899F5}"/>
              </a:ext>
            </a:extLst>
          </p:cNvPr>
          <p:cNvSpPr>
            <a:spLocks noGrp="1"/>
          </p:cNvSpPr>
          <p:nvPr>
            <p:ph type="pic" sz="quarter" idx="10"/>
          </p:nvPr>
        </p:nvSpPr>
        <p:spPr>
          <a:xfrm>
            <a:off x="7206931" y="519161"/>
            <a:ext cx="4384780" cy="3824240"/>
          </a:xfrm>
        </p:spPr>
        <p:txBody>
          <a:bodyPr/>
          <a:lstStyle/>
          <a:p>
            <a:endParaRPr lang="en-US" dirty="0"/>
          </a:p>
        </p:txBody>
      </p:sp>
      <p:pic>
        <p:nvPicPr>
          <p:cNvPr id="7" name="Graphic 6">
            <a:extLst>
              <a:ext uri="{FF2B5EF4-FFF2-40B4-BE49-F238E27FC236}">
                <a16:creationId xmlns:a16="http://schemas.microsoft.com/office/drawing/2014/main" id="{24F22C87-9DEE-511C-D576-91408F23E0F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90019" y="5594299"/>
            <a:ext cx="1170437" cy="914400"/>
          </a:xfrm>
          <a:prstGeom prst="rect">
            <a:avLst/>
          </a:prstGeom>
        </p:spPr>
      </p:pic>
    </p:spTree>
    <p:extLst>
      <p:ext uri="{BB962C8B-B14F-4D97-AF65-F5344CB8AC3E}">
        <p14:creationId xmlns:p14="http://schemas.microsoft.com/office/powerpoint/2010/main" val="1297365087"/>
      </p:ext>
    </p:extLst>
  </p:cSld>
  <p:clrMapOvr>
    <a:masterClrMapping/>
  </p:clrMapOvr>
  <p:extLst>
    <p:ext uri="{DCECCB84-F9BA-43D5-87BE-67443E8EF086}">
      <p15:sldGuideLst xmlns:p15="http://schemas.microsoft.com/office/powerpoint/2012/main">
        <p15:guide id="1" orient="horz" pos="27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Subtitle Carolina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0071A-0C98-906B-A206-2F811653B5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H="1">
            <a:off x="1540933" y="0"/>
            <a:ext cx="10651067" cy="6857999"/>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2448156" y="1588958"/>
            <a:ext cx="9111759" cy="4287186"/>
          </a:xfrm>
        </p:spPr>
        <p:txBody>
          <a:bodyPr anchor="ctr">
            <a:normAutofit/>
          </a:bodyPr>
          <a:lstStyle>
            <a:lvl1pPr algn="l">
              <a:defRPr sz="6000">
                <a:solidFill>
                  <a:schemeClr val="bg1"/>
                </a:solidFill>
              </a:defRPr>
            </a:lvl1pPr>
          </a:lstStyle>
          <a:p>
            <a:r>
              <a:rPr lang="en-US" dirty="0"/>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2448156" y="710534"/>
            <a:ext cx="9111758" cy="365760"/>
          </a:xfrm>
        </p:spPr>
        <p:txBody>
          <a:bodyPr>
            <a:normAutofit/>
          </a:bodyPr>
          <a:lstStyle>
            <a:lvl1pPr marL="0" indent="0">
              <a:buNone/>
              <a:defRPr sz="1800" b="1" cap="all" spc="170" baseline="0">
                <a:solidFill>
                  <a:schemeClr val="tx1"/>
                </a:solidFill>
              </a:defRPr>
            </a:lvl1pPr>
          </a:lstStyle>
          <a:p>
            <a:pPr lvl="0"/>
            <a:r>
              <a:rPr lang="en-US" dirty="0"/>
              <a:t>Subtitle</a:t>
            </a:r>
          </a:p>
        </p:txBody>
      </p:sp>
      <p:sp>
        <p:nvSpPr>
          <p:cNvPr id="7" name="Slide Number Placeholder 2">
            <a:extLst>
              <a:ext uri="{FF2B5EF4-FFF2-40B4-BE49-F238E27FC236}">
                <a16:creationId xmlns:a16="http://schemas.microsoft.com/office/drawing/2014/main" id="{58E43BAC-B1DA-E07C-AF14-54573FC6D4C8}"/>
              </a:ext>
              <a:ext uri="{C183D7F6-B498-43B3-948B-1728B52AA6E4}">
                <adec:decorative xmlns:adec="http://schemas.microsoft.com/office/drawing/2017/decorative" val="1"/>
              </a:ext>
            </a:extLst>
          </p:cNvPr>
          <p:cNvSpPr>
            <a:spLocks noGrp="1"/>
          </p:cNvSpPr>
          <p:nvPr>
            <p:ph type="sldNum" sz="quarter" idx="10"/>
          </p:nvPr>
        </p:nvSpPr>
        <p:spPr>
          <a:xfrm>
            <a:off x="8970673"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pic>
        <p:nvPicPr>
          <p:cNvPr id="3" name="Picture 2">
            <a:extLst>
              <a:ext uri="{FF2B5EF4-FFF2-40B4-BE49-F238E27FC236}">
                <a16:creationId xmlns:a16="http://schemas.microsoft.com/office/drawing/2014/main" id="{387A2B52-BA67-752C-E2B6-172CBE3C11B4}"/>
              </a:ext>
              <a:ext uri="{C183D7F6-B498-43B3-948B-1728B52AA6E4}">
                <adec:decorative xmlns:adec="http://schemas.microsoft.com/office/drawing/2017/decorative" val="1"/>
              </a:ext>
            </a:extLst>
          </p:cNvPr>
          <p:cNvPicPr>
            <a:picLocks noChangeAspect="1"/>
          </p:cNvPicPr>
          <p:nvPr userDrawn="1"/>
        </p:nvPicPr>
        <p:blipFill>
          <a:blip r:embed="rId2"/>
          <a:srcRect l="1" t="50002" r="140" b="-50002"/>
          <a:stretch>
            <a:fillRect/>
          </a:stretch>
        </p:blipFill>
        <p:spPr>
          <a:xfrm rot="16200000">
            <a:off x="-1653669" y="2743200"/>
            <a:ext cx="4663440" cy="1371600"/>
          </a:xfrm>
          <a:prstGeom prst="rect">
            <a:avLst/>
          </a:prstGeom>
        </p:spPr>
      </p:pic>
    </p:spTree>
    <p:extLst>
      <p:ext uri="{BB962C8B-B14F-4D97-AF65-F5344CB8AC3E}">
        <p14:creationId xmlns:p14="http://schemas.microsoft.com/office/powerpoint/2010/main" val="41344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Subtitl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0071A-0C98-906B-A206-2F811653B502}"/>
              </a:ext>
              <a:ext uri="{C183D7F6-B498-43B3-948B-1728B52AA6E4}">
                <adec:decorative xmlns:adec="http://schemas.microsoft.com/office/drawing/2017/decorative" val="1"/>
              </a:ext>
            </a:extLst>
          </p:cNvPr>
          <p:cNvSpPr/>
          <p:nvPr userDrawn="1"/>
        </p:nvSpPr>
        <p:spPr>
          <a:xfrm>
            <a:off x="-1" y="0"/>
            <a:ext cx="1540933" cy="6857999"/>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4" name="Picture 3">
            <a:extLst>
              <a:ext uri="{FF2B5EF4-FFF2-40B4-BE49-F238E27FC236}">
                <a16:creationId xmlns:a16="http://schemas.microsoft.com/office/drawing/2014/main" id="{E007BA80-25D7-6A4E-9BE4-E1354E47EF0E}"/>
              </a:ext>
              <a:ext uri="{C183D7F6-B498-43B3-948B-1728B52AA6E4}">
                <adec:decorative xmlns:adec="http://schemas.microsoft.com/office/drawing/2017/decorative" val="1"/>
              </a:ext>
            </a:extLst>
          </p:cNvPr>
          <p:cNvPicPr>
            <a:picLocks noChangeAspect="1"/>
          </p:cNvPicPr>
          <p:nvPr userDrawn="1"/>
        </p:nvPicPr>
        <p:blipFill>
          <a:blip r:embed="rId2"/>
          <a:srcRect l="70" t="49335" r="70" b="-49335"/>
          <a:stretch>
            <a:fillRect/>
          </a:stretch>
        </p:blipFill>
        <p:spPr>
          <a:xfrm rot="16200000">
            <a:off x="-1655064" y="2743200"/>
            <a:ext cx="4663440" cy="1371600"/>
          </a:xfrm>
          <a:prstGeom prst="rect">
            <a:avLst/>
          </a:prstGeom>
        </p:spPr>
      </p:pic>
      <p:sp>
        <p:nvSpPr>
          <p:cNvPr id="3" name="Title 1">
            <a:extLst>
              <a:ext uri="{FF2B5EF4-FFF2-40B4-BE49-F238E27FC236}">
                <a16:creationId xmlns:a16="http://schemas.microsoft.com/office/drawing/2014/main" id="{6A389D4D-CCDD-4179-F371-36361112107B}"/>
              </a:ext>
            </a:extLst>
          </p:cNvPr>
          <p:cNvSpPr>
            <a:spLocks noGrp="1"/>
          </p:cNvSpPr>
          <p:nvPr>
            <p:ph type="title"/>
          </p:nvPr>
        </p:nvSpPr>
        <p:spPr>
          <a:xfrm>
            <a:off x="2448156" y="1588958"/>
            <a:ext cx="9111759" cy="4287186"/>
          </a:xfrm>
        </p:spPr>
        <p:txBody>
          <a:bodyPr anchor="ctr">
            <a:normAutofit/>
          </a:bodyPr>
          <a:lstStyle>
            <a:lvl1pPr algn="l">
              <a:defRPr sz="6000">
                <a:solidFill>
                  <a:schemeClr val="tx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BCFB92FF-E0C3-8BF5-E7F0-4D97B2882EB3}"/>
              </a:ext>
            </a:extLst>
          </p:cNvPr>
          <p:cNvSpPr>
            <a:spLocks noGrp="1"/>
          </p:cNvSpPr>
          <p:nvPr>
            <p:ph type="body" sz="quarter" idx="16" hasCustomPrompt="1"/>
          </p:nvPr>
        </p:nvSpPr>
        <p:spPr>
          <a:xfrm>
            <a:off x="2448156" y="710534"/>
            <a:ext cx="9111758" cy="365760"/>
          </a:xfrm>
        </p:spPr>
        <p:txBody>
          <a:bodyPr>
            <a:normAutofit/>
          </a:bodyPr>
          <a:lstStyle>
            <a:lvl1pPr marL="0" indent="0">
              <a:buNone/>
              <a:defRPr sz="1800" b="1" cap="all" spc="170" baseline="0">
                <a:solidFill>
                  <a:schemeClr val="accent1"/>
                </a:solidFill>
              </a:defRPr>
            </a:lvl1pPr>
          </a:lstStyle>
          <a:p>
            <a:pPr lvl="0"/>
            <a:r>
              <a:rPr lang="en-US" dirty="0"/>
              <a:t>Subtitle</a:t>
            </a:r>
          </a:p>
        </p:txBody>
      </p:sp>
      <p:sp>
        <p:nvSpPr>
          <p:cNvPr id="7" name="Slide Number Placeholder 2">
            <a:extLst>
              <a:ext uri="{FF2B5EF4-FFF2-40B4-BE49-F238E27FC236}">
                <a16:creationId xmlns:a16="http://schemas.microsoft.com/office/drawing/2014/main" id="{58E43BAC-B1DA-E07C-AF14-54573FC6D4C8}"/>
              </a:ext>
              <a:ext uri="{C183D7F6-B498-43B3-948B-1728B52AA6E4}">
                <adec:decorative xmlns:adec="http://schemas.microsoft.com/office/drawing/2017/decorative" val="1"/>
              </a:ext>
            </a:extLst>
          </p:cNvPr>
          <p:cNvSpPr>
            <a:spLocks noGrp="1"/>
          </p:cNvSpPr>
          <p:nvPr>
            <p:ph type="sldNum" sz="quarter" idx="10"/>
          </p:nvPr>
        </p:nvSpPr>
        <p:spPr>
          <a:xfrm>
            <a:off x="8970673"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320141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Subtitle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0071A-0C98-906B-A206-2F811653B502}"/>
              </a:ext>
              <a:ext uri="{C183D7F6-B498-43B3-948B-1728B52AA6E4}">
                <adec:decorative xmlns:adec="http://schemas.microsoft.com/office/drawing/2017/decorative" val="1"/>
              </a:ext>
            </a:extLst>
          </p:cNvPr>
          <p:cNvSpPr/>
          <p:nvPr userDrawn="1"/>
        </p:nvSpPr>
        <p:spPr>
          <a:xfrm>
            <a:off x="-7496" y="-39415"/>
            <a:ext cx="1540933" cy="6936827"/>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 name="Picture 3">
            <a:extLst>
              <a:ext uri="{FF2B5EF4-FFF2-40B4-BE49-F238E27FC236}">
                <a16:creationId xmlns:a16="http://schemas.microsoft.com/office/drawing/2014/main" id="{E007BA80-25D7-6A4E-9BE4-E1354E47EF0E}"/>
              </a:ext>
              <a:ext uri="{C183D7F6-B498-43B3-948B-1728B52AA6E4}">
                <adec:decorative xmlns:adec="http://schemas.microsoft.com/office/drawing/2017/decorative" val="1"/>
              </a:ext>
            </a:extLst>
          </p:cNvPr>
          <p:cNvPicPr>
            <a:picLocks noChangeAspect="1"/>
          </p:cNvPicPr>
          <p:nvPr userDrawn="1"/>
        </p:nvPicPr>
        <p:blipFill>
          <a:blip r:embed="rId2"/>
          <a:srcRect l="70" t="50002" r="70" b="-50002"/>
          <a:stretch>
            <a:fillRect/>
          </a:stretch>
        </p:blipFill>
        <p:spPr>
          <a:xfrm rot="16200000">
            <a:off x="-1653415" y="2743200"/>
            <a:ext cx="4663440" cy="1371600"/>
          </a:xfrm>
          <a:prstGeom prst="rect">
            <a:avLst/>
          </a:prstGeom>
        </p:spPr>
      </p:pic>
      <p:sp>
        <p:nvSpPr>
          <p:cNvPr id="6" name="Title 1">
            <a:extLst>
              <a:ext uri="{FF2B5EF4-FFF2-40B4-BE49-F238E27FC236}">
                <a16:creationId xmlns:a16="http://schemas.microsoft.com/office/drawing/2014/main" id="{598A8CC0-5532-5AEA-2BCE-F8E4456B10CF}"/>
              </a:ext>
            </a:extLst>
          </p:cNvPr>
          <p:cNvSpPr>
            <a:spLocks noGrp="1"/>
          </p:cNvSpPr>
          <p:nvPr>
            <p:ph type="title"/>
          </p:nvPr>
        </p:nvSpPr>
        <p:spPr>
          <a:xfrm>
            <a:off x="2448156" y="1588958"/>
            <a:ext cx="9111759" cy="4287186"/>
          </a:xfrm>
        </p:spPr>
        <p:txBody>
          <a:bodyPr anchor="ctr">
            <a:normAutofit/>
          </a:bodyPr>
          <a:lstStyle>
            <a:lvl1pPr algn="l">
              <a:defRPr sz="6000">
                <a:solidFill>
                  <a:schemeClr val="accent1"/>
                </a:solidFill>
              </a:defRPr>
            </a:lvl1pPr>
          </a:lstStyle>
          <a:p>
            <a:r>
              <a:rPr lang="en-US" dirty="0"/>
              <a:t>Click to edit Master title style</a:t>
            </a:r>
          </a:p>
        </p:txBody>
      </p:sp>
      <p:sp>
        <p:nvSpPr>
          <p:cNvPr id="8" name="Text Placeholder 5">
            <a:extLst>
              <a:ext uri="{FF2B5EF4-FFF2-40B4-BE49-F238E27FC236}">
                <a16:creationId xmlns:a16="http://schemas.microsoft.com/office/drawing/2014/main" id="{93E4D545-C780-15F4-A021-549270FD023A}"/>
              </a:ext>
            </a:extLst>
          </p:cNvPr>
          <p:cNvSpPr>
            <a:spLocks noGrp="1"/>
          </p:cNvSpPr>
          <p:nvPr>
            <p:ph type="body" sz="quarter" idx="16" hasCustomPrompt="1"/>
          </p:nvPr>
        </p:nvSpPr>
        <p:spPr>
          <a:xfrm>
            <a:off x="2448156" y="710534"/>
            <a:ext cx="9111758" cy="365760"/>
          </a:xfrm>
        </p:spPr>
        <p:txBody>
          <a:bodyPr>
            <a:normAutofit/>
          </a:bodyPr>
          <a:lstStyle>
            <a:lvl1pPr marL="0" indent="0">
              <a:buNone/>
              <a:defRPr sz="1800" b="1" cap="all" spc="170" baseline="0">
                <a:solidFill>
                  <a:schemeClr val="tx1"/>
                </a:solidFill>
              </a:defRPr>
            </a:lvl1pPr>
          </a:lstStyle>
          <a:p>
            <a:pPr lvl="0"/>
            <a:r>
              <a:rPr lang="en-US" dirty="0"/>
              <a:t>Subtitle</a:t>
            </a:r>
          </a:p>
        </p:txBody>
      </p:sp>
      <p:sp>
        <p:nvSpPr>
          <p:cNvPr id="7" name="Slide Number Placeholder 2">
            <a:extLst>
              <a:ext uri="{FF2B5EF4-FFF2-40B4-BE49-F238E27FC236}">
                <a16:creationId xmlns:a16="http://schemas.microsoft.com/office/drawing/2014/main" id="{58E43BAC-B1DA-E07C-AF14-54573FC6D4C8}"/>
              </a:ext>
              <a:ext uri="{C183D7F6-B498-43B3-948B-1728B52AA6E4}">
                <adec:decorative xmlns:adec="http://schemas.microsoft.com/office/drawing/2017/decorative" val="1"/>
              </a:ext>
            </a:extLst>
          </p:cNvPr>
          <p:cNvSpPr>
            <a:spLocks noGrp="1"/>
          </p:cNvSpPr>
          <p:nvPr>
            <p:ph type="sldNum" sz="quarter" idx="10"/>
          </p:nvPr>
        </p:nvSpPr>
        <p:spPr>
          <a:xfrm>
            <a:off x="8970673"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96302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rge Text White">
    <p:spTree>
      <p:nvGrpSpPr>
        <p:cNvPr id="1" name=""/>
        <p:cNvGrpSpPr/>
        <p:nvPr/>
      </p:nvGrpSpPr>
      <p:grpSpPr>
        <a:xfrm>
          <a:off x="0" y="0"/>
          <a:ext cx="0" cy="0"/>
          <a:chOff x="0" y="0"/>
          <a:chExt cx="0" cy="0"/>
        </a:xfrm>
      </p:grpSpPr>
      <p:sp>
        <p:nvSpPr>
          <p:cNvPr id="10" name="Title 1"/>
          <p:cNvSpPr>
            <a:spLocks noGrp="1"/>
          </p:cNvSpPr>
          <p:nvPr>
            <p:ph type="title"/>
          </p:nvPr>
        </p:nvSpPr>
        <p:spPr>
          <a:xfrm>
            <a:off x="597408" y="2072640"/>
            <a:ext cx="10984993" cy="3633216"/>
          </a:xfrm>
        </p:spPr>
        <p:txBody>
          <a:bodyPr anchor="ctr">
            <a:normAutofit/>
          </a:bodyPr>
          <a:lstStyle>
            <a:lvl1pPr algn="l">
              <a:defRPr sz="7000">
                <a:solidFill>
                  <a:schemeClr val="accent1"/>
                </a:solidFill>
              </a:defRPr>
            </a:lvl1pPr>
          </a:lstStyle>
          <a:p>
            <a:r>
              <a:rPr lang="en-US" dirty="0"/>
              <a:t>Click to edit Master title style</a:t>
            </a:r>
          </a:p>
        </p:txBody>
      </p:sp>
      <p:pic>
        <p:nvPicPr>
          <p:cNvPr id="4" name="Picture 3">
            <a:extLst>
              <a:ext uri="{FF2B5EF4-FFF2-40B4-BE49-F238E27FC236}">
                <a16:creationId xmlns:a16="http://schemas.microsoft.com/office/drawing/2014/main" id="{68C27406-F7E4-0A7D-8CEC-8F6A32CBE4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44275" y="714693"/>
            <a:ext cx="2656115" cy="914400"/>
          </a:xfrm>
          <a:prstGeom prst="rect">
            <a:avLst/>
          </a:prstGeom>
        </p:spPr>
      </p:pic>
      <p:sp>
        <p:nvSpPr>
          <p:cNvPr id="5" name="Slide Number Placeholder 2">
            <a:extLst>
              <a:ext uri="{FF2B5EF4-FFF2-40B4-BE49-F238E27FC236}">
                <a16:creationId xmlns:a16="http://schemas.microsoft.com/office/drawing/2014/main" id="{E85EB188-FB08-48FC-1E86-D2BD5A8FF1D5}"/>
              </a:ext>
              <a:ext uri="{C183D7F6-B498-43B3-948B-1728B52AA6E4}">
                <adec:decorative xmlns:adec="http://schemas.microsoft.com/office/drawing/2017/decorative" val="1"/>
              </a:ext>
            </a:extLst>
          </p:cNvPr>
          <p:cNvSpPr>
            <a:spLocks noGrp="1"/>
          </p:cNvSpPr>
          <p:nvPr>
            <p:ph type="sldNum" sz="quarter" idx="10"/>
          </p:nvPr>
        </p:nvSpPr>
        <p:spPr>
          <a:xfrm>
            <a:off x="8970673"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62196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rge Text Carolina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CF2950-39E6-0D08-EE1F-A3C7A2E8C0A2}"/>
              </a:ext>
              <a:ext uri="{C183D7F6-B498-43B3-948B-1728B52AA6E4}">
                <adec:decorative xmlns:adec="http://schemas.microsoft.com/office/drawing/2017/decorative" val="1"/>
              </a:ext>
            </a:extLst>
          </p:cNvPr>
          <p:cNvSpPr/>
          <p:nvPr userDrawn="1"/>
        </p:nvSpPr>
        <p:spPr>
          <a:xfrm>
            <a:off x="0" y="-39414"/>
            <a:ext cx="12192000" cy="6936828"/>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C7C4555-54B4-D1ED-534B-B2C66B3EBE80}"/>
              </a:ext>
              <a:ext uri="{C183D7F6-B498-43B3-948B-1728B52AA6E4}">
                <adec:decorative xmlns:adec="http://schemas.microsoft.com/office/drawing/2017/decorative" val="1"/>
              </a:ext>
            </a:extLst>
          </p:cNvPr>
          <p:cNvPicPr>
            <a:picLocks noChangeAspect="1"/>
          </p:cNvPicPr>
          <p:nvPr userDrawn="1"/>
        </p:nvPicPr>
        <p:blipFill>
          <a:blip r:embed="rId2"/>
          <a:srcRect l="-33" r="-33"/>
          <a:stretch>
            <a:fillRect/>
          </a:stretch>
        </p:blipFill>
        <p:spPr>
          <a:xfrm>
            <a:off x="744274" y="714693"/>
            <a:ext cx="2656116" cy="914400"/>
          </a:xfrm>
          <a:prstGeom prst="rect">
            <a:avLst/>
          </a:prstGeom>
        </p:spPr>
      </p:pic>
      <p:sp>
        <p:nvSpPr>
          <p:cNvPr id="3" name="Title 1">
            <a:extLst>
              <a:ext uri="{FF2B5EF4-FFF2-40B4-BE49-F238E27FC236}">
                <a16:creationId xmlns:a16="http://schemas.microsoft.com/office/drawing/2014/main" id="{4C2688DB-E127-7D33-5B48-848FB04D60C1}"/>
              </a:ext>
            </a:extLst>
          </p:cNvPr>
          <p:cNvSpPr>
            <a:spLocks noGrp="1"/>
          </p:cNvSpPr>
          <p:nvPr>
            <p:ph type="title"/>
          </p:nvPr>
        </p:nvSpPr>
        <p:spPr>
          <a:xfrm>
            <a:off x="597408" y="2072640"/>
            <a:ext cx="10984993" cy="3633216"/>
          </a:xfrm>
        </p:spPr>
        <p:txBody>
          <a:bodyPr anchor="ctr">
            <a:normAutofit/>
          </a:bodyPr>
          <a:lstStyle>
            <a:lvl1pPr algn="l">
              <a:defRPr sz="7000">
                <a:solidFill>
                  <a:schemeClr val="tx1"/>
                </a:solidFill>
              </a:defRPr>
            </a:lvl1pPr>
          </a:lstStyle>
          <a:p>
            <a:r>
              <a:rPr lang="en-US" dirty="0"/>
              <a:t>Click to edit Master title style</a:t>
            </a:r>
          </a:p>
        </p:txBody>
      </p:sp>
      <p:sp>
        <p:nvSpPr>
          <p:cNvPr id="11" name="Slide Number Placeholder 2">
            <a:extLst>
              <a:ext uri="{FF2B5EF4-FFF2-40B4-BE49-F238E27FC236}">
                <a16:creationId xmlns:a16="http://schemas.microsoft.com/office/drawing/2014/main" id="{325CCF78-C9E6-AACB-9BED-51CDC17DB16B}"/>
              </a:ext>
              <a:ext uri="{C183D7F6-B498-43B3-948B-1728B52AA6E4}">
                <adec:decorative xmlns:adec="http://schemas.microsoft.com/office/drawing/2017/decorative" val="1"/>
              </a:ext>
            </a:extLst>
          </p:cNvPr>
          <p:cNvSpPr>
            <a:spLocks noGrp="1"/>
          </p:cNvSpPr>
          <p:nvPr>
            <p:ph type="sldNum" sz="quarter" idx="10"/>
          </p:nvPr>
        </p:nvSpPr>
        <p:spPr>
          <a:xfrm>
            <a:off x="8981185" y="6388328"/>
            <a:ext cx="2707895" cy="246221"/>
          </a:xfrm>
        </p:spPr>
        <p:txBody>
          <a:bodyPr/>
          <a:lstStyle>
            <a:lvl1pPr>
              <a:defRPr sz="1200" b="0">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127478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rge Text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CF2950-39E6-0D08-EE1F-A3C7A2E8C0A2}"/>
              </a:ext>
              <a:ext uri="{C183D7F6-B498-43B3-948B-1728B52AA6E4}">
                <adec:decorative xmlns:adec="http://schemas.microsoft.com/office/drawing/2017/decorative" val="1"/>
              </a:ext>
            </a:extLst>
          </p:cNvPr>
          <p:cNvSpPr/>
          <p:nvPr userDrawn="1"/>
        </p:nvSpPr>
        <p:spPr>
          <a:xfrm>
            <a:off x="0" y="-49924"/>
            <a:ext cx="12192000" cy="695784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p>
        </p:txBody>
      </p:sp>
      <p:pic>
        <p:nvPicPr>
          <p:cNvPr id="5" name="Picture 4">
            <a:extLst>
              <a:ext uri="{FF2B5EF4-FFF2-40B4-BE49-F238E27FC236}">
                <a16:creationId xmlns:a16="http://schemas.microsoft.com/office/drawing/2014/main" id="{C3FC1A22-9EDA-86EF-3D3A-B26BE8493D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44275" y="714693"/>
            <a:ext cx="2656115" cy="914400"/>
          </a:xfrm>
          <a:prstGeom prst="rect">
            <a:avLst/>
          </a:prstGeom>
        </p:spPr>
      </p:pic>
      <p:sp>
        <p:nvSpPr>
          <p:cNvPr id="3" name="Title 1">
            <a:extLst>
              <a:ext uri="{FF2B5EF4-FFF2-40B4-BE49-F238E27FC236}">
                <a16:creationId xmlns:a16="http://schemas.microsoft.com/office/drawing/2014/main" id="{33327E6B-3A7F-FAEC-4838-B750CD3393EA}"/>
              </a:ext>
            </a:extLst>
          </p:cNvPr>
          <p:cNvSpPr>
            <a:spLocks noGrp="1"/>
          </p:cNvSpPr>
          <p:nvPr>
            <p:ph type="title"/>
          </p:nvPr>
        </p:nvSpPr>
        <p:spPr>
          <a:xfrm>
            <a:off x="597408" y="2072640"/>
            <a:ext cx="10984993" cy="3633216"/>
          </a:xfrm>
        </p:spPr>
        <p:txBody>
          <a:bodyPr anchor="ctr">
            <a:normAutofit/>
          </a:bodyPr>
          <a:lstStyle>
            <a:lvl1pPr algn="l">
              <a:defRPr sz="7000">
                <a:solidFill>
                  <a:schemeClr val="bg1"/>
                </a:solidFil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44891A65-5A78-B583-6AF0-524E7655541D}"/>
              </a:ext>
              <a:ext uri="{C183D7F6-B498-43B3-948B-1728B52AA6E4}">
                <adec:decorative xmlns:adec="http://schemas.microsoft.com/office/drawing/2017/decorative" val="1"/>
              </a:ext>
            </a:extLst>
          </p:cNvPr>
          <p:cNvSpPr>
            <a:spLocks noGrp="1"/>
          </p:cNvSpPr>
          <p:nvPr>
            <p:ph type="sldNum" sz="quarter" idx="10"/>
          </p:nvPr>
        </p:nvSpPr>
        <p:spPr>
          <a:xfrm>
            <a:off x="8970673" y="6388328"/>
            <a:ext cx="2707895" cy="246221"/>
          </a:xfrm>
        </p:spPr>
        <p:txBody>
          <a:bodyPr/>
          <a:lstStyle>
            <a:lvl1pPr>
              <a:defRPr sz="1200" b="0">
                <a:solidFill>
                  <a:schemeClr val="bg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236654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19" y="650689"/>
            <a:ext cx="11186159" cy="104363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981185" y="6174647"/>
            <a:ext cx="2707895" cy="246221"/>
          </a:xfrm>
          <a:prstGeom prst="rect">
            <a:avLst/>
          </a:prstGeom>
        </p:spPr>
        <p:txBody>
          <a:bodyPr vert="horz" lIns="91440" tIns="45720" rIns="91440" bIns="45720" rtlCol="0" anchor="ctr"/>
          <a:lstStyle>
            <a:lvl1pPr algn="r">
              <a:defRPr sz="1200" b="1">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55" r:id="rId1"/>
    <p:sldLayoutId id="2147483739" r:id="rId2"/>
    <p:sldLayoutId id="2147483740" r:id="rId3"/>
    <p:sldLayoutId id="2147483742" r:id="rId4"/>
    <p:sldLayoutId id="2147483754" r:id="rId5"/>
    <p:sldLayoutId id="2147483753" r:id="rId6"/>
    <p:sldLayoutId id="2147483745" r:id="rId7"/>
    <p:sldLayoutId id="2147483714" r:id="rId8"/>
    <p:sldLayoutId id="2147483746" r:id="rId9"/>
    <p:sldLayoutId id="2147483693" r:id="rId10"/>
    <p:sldLayoutId id="2147483728" r:id="rId11"/>
    <p:sldLayoutId id="2147483727" r:id="rId12"/>
    <p:sldLayoutId id="2147483725" r:id="rId13"/>
    <p:sldLayoutId id="2147483729" r:id="rId14"/>
    <p:sldLayoutId id="2147483732" r:id="rId15"/>
    <p:sldLayoutId id="2147483738" r:id="rId16"/>
    <p:sldLayoutId id="2147483731" r:id="rId17"/>
    <p:sldLayoutId id="2147483730" r:id="rId18"/>
    <p:sldLayoutId id="2147483700" r:id="rId19"/>
    <p:sldLayoutId id="2147483735" r:id="rId20"/>
    <p:sldLayoutId id="2147483736" r:id="rId21"/>
    <p:sldLayoutId id="2147483737" r:id="rId22"/>
    <p:sldLayoutId id="2147483733" r:id="rId23"/>
    <p:sldLayoutId id="2147483750" r:id="rId24"/>
    <p:sldLayoutId id="2147483752" r:id="rId25"/>
    <p:sldLayoutId id="2147483751" r:id="rId26"/>
    <p:sldLayoutId id="2147483748" r:id="rId27"/>
    <p:sldLayoutId id="2147483749" r:id="rId28"/>
    <p:sldLayoutId id="2147483756" r:id="rId29"/>
  </p:sldLayoutIdLst>
  <p:hf hdr="0" ftr="0" dt="0"/>
  <p:txStyles>
    <p:titleStyle>
      <a:lvl1pPr algn="l" defTabSz="914400" rtl="0" eaLnBrk="1" fontAlgn="base" latinLnBrk="0" hangingPunct="1">
        <a:lnSpc>
          <a:spcPct val="100000"/>
        </a:lnSpc>
        <a:spcBef>
          <a:spcPct val="0"/>
        </a:spcBef>
        <a:buNone/>
        <a:defRPr sz="4000" b="1" kern="1200" cap="none" spc="0" baseline="0">
          <a:solidFill>
            <a:schemeClr val="tx1"/>
          </a:solidFill>
          <a:latin typeface="+mj-lt"/>
          <a:ea typeface="+mj-ea"/>
          <a:cs typeface="+mj-cs"/>
        </a:defRPr>
      </a:lvl1pPr>
    </p:titleStyle>
    <p:body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arxiv.org/search/hep-lat?searchtype=author&amp;query=Savage,+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arxiv.org/search/hep-lat?searchtype=author&amp;query=Parreno,+A" TargetMode="External"/><Relationship Id="rId5" Type="http://schemas.openxmlformats.org/officeDocument/2006/relationships/hyperlink" Target="https://arxiv.org/search/hep-lat?searchtype=author&amp;query=P.F.Bedaque" TargetMode="External"/><Relationship Id="rId4" Type="http://schemas.openxmlformats.org/officeDocument/2006/relationships/hyperlink" Target="https://arxiv.org/search/hep-lat?searchtype=author&amp;query=Bean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rxiv.org/search/hep-lat?searchtype=author&amp;query=Beane,+S" TargetMode="External"/><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hyperlink" Target="https://arxiv.org/search/hep-lat?searchtype=author&amp;query=Savage,+M" TargetMode="External"/><Relationship Id="rId5" Type="http://schemas.openxmlformats.org/officeDocument/2006/relationships/hyperlink" Target="https://arxiv.org/search/hep-lat?searchtype=author&amp;query=Parreno,+A" TargetMode="External"/><Relationship Id="rId4" Type="http://schemas.openxmlformats.org/officeDocument/2006/relationships/hyperlink" Target="https://arxiv.org/search/hep-lat?searchtype=author&amp;query=P.F.Bedaqu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41.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66.svg"/><Relationship Id="rId10" Type="http://schemas.openxmlformats.org/officeDocument/2006/relationships/image" Target="../media/image180.png"/><Relationship Id="rId4" Type="http://schemas.openxmlformats.org/officeDocument/2006/relationships/image" Target="../media/image65.svg"/><Relationship Id="rId9" Type="http://schemas.openxmlformats.org/officeDocument/2006/relationships/image" Target="../media/image1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sv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40.svg"/><Relationship Id="rId5" Type="http://schemas.openxmlformats.org/officeDocument/2006/relationships/image" Target="../media/image73.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30.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680.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50.png"/><Relationship Id="rId5" Type="http://schemas.openxmlformats.org/officeDocument/2006/relationships/image" Target="../media/image71.png"/><Relationship Id="rId4" Type="http://schemas.openxmlformats.org/officeDocument/2006/relationships/image" Target="../media/image700.png"/></Relationships>
</file>

<file path=ppt/slides/_rels/slide48.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image" Target="../media/image48.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9.xml"/><Relationship Id="rId5" Type="http://schemas.openxmlformats.org/officeDocument/2006/relationships/image" Target="../media/image83.pn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blogs.umb.edu/olgagoulk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7041-E1C7-FFAD-64F1-9B37002A709D}"/>
              </a:ext>
            </a:extLst>
          </p:cNvPr>
          <p:cNvSpPr>
            <a:spLocks noGrp="1"/>
          </p:cNvSpPr>
          <p:nvPr>
            <p:ph type="title"/>
          </p:nvPr>
        </p:nvSpPr>
        <p:spPr>
          <a:xfrm>
            <a:off x="617219" y="2020541"/>
            <a:ext cx="10972800" cy="2533874"/>
          </a:xfrm>
        </p:spPr>
        <p:txBody>
          <a:bodyPr>
            <a:normAutofit/>
          </a:bodyPr>
          <a:lstStyle/>
          <a:p>
            <a:r>
              <a:rPr lang="en-US" sz="4000" dirty="0"/>
              <a:t>Studying the Unitary Fermi Gas using Discretized Pion-less EFT on the Lattice.</a:t>
            </a:r>
          </a:p>
        </p:txBody>
      </p:sp>
      <p:sp>
        <p:nvSpPr>
          <p:cNvPr id="3" name="Text Placeholder 2">
            <a:extLst>
              <a:ext uri="{FF2B5EF4-FFF2-40B4-BE49-F238E27FC236}">
                <a16:creationId xmlns:a16="http://schemas.microsoft.com/office/drawing/2014/main" id="{E88E1AC6-BFA9-1C26-445D-260871E7FAF1}"/>
              </a:ext>
            </a:extLst>
          </p:cNvPr>
          <p:cNvSpPr>
            <a:spLocks noGrp="1"/>
          </p:cNvSpPr>
          <p:nvPr>
            <p:ph type="body" idx="1"/>
          </p:nvPr>
        </p:nvSpPr>
        <p:spPr>
          <a:xfrm>
            <a:off x="601981" y="4097215"/>
            <a:ext cx="10972800" cy="457200"/>
          </a:xfrm>
        </p:spPr>
        <p:txBody>
          <a:bodyPr>
            <a:normAutofit fontScale="77500" lnSpcReduction="20000"/>
          </a:bodyPr>
          <a:lstStyle/>
          <a:p>
            <a:r>
              <a:rPr lang="en-US" dirty="0"/>
              <a:t>Hunter Duggin (UNC), </a:t>
            </a:r>
            <a:r>
              <a:rPr lang="en-US" b="0" u="sng" dirty="0"/>
              <a:t>Charles Kacir (UNC)</a:t>
            </a:r>
            <a:r>
              <a:rPr lang="en-US" b="0" dirty="0"/>
              <a:t>, Amy Nicholson (UNC, LBNL), </a:t>
            </a:r>
            <a:r>
              <a:rPr lang="en-US" b="0" dirty="0" err="1"/>
              <a:t>Dmitra</a:t>
            </a:r>
            <a:r>
              <a:rPr lang="en-US" b="0" dirty="0"/>
              <a:t> </a:t>
            </a:r>
            <a:r>
              <a:rPr lang="en-US" b="0" dirty="0" err="1"/>
              <a:t>Pefkou</a:t>
            </a:r>
            <a:r>
              <a:rPr lang="en-US" b="0" dirty="0"/>
              <a:t> (LBNL, UC Berkeley)</a:t>
            </a:r>
          </a:p>
        </p:txBody>
      </p:sp>
      <p:sp>
        <p:nvSpPr>
          <p:cNvPr id="4" name="Text Placeholder 3">
            <a:extLst>
              <a:ext uri="{FF2B5EF4-FFF2-40B4-BE49-F238E27FC236}">
                <a16:creationId xmlns:a16="http://schemas.microsoft.com/office/drawing/2014/main" id="{1848A022-71F3-E16B-45F9-A6C1433957C7}"/>
              </a:ext>
            </a:extLst>
          </p:cNvPr>
          <p:cNvSpPr>
            <a:spLocks noGrp="1"/>
          </p:cNvSpPr>
          <p:nvPr>
            <p:ph type="body" idx="10"/>
          </p:nvPr>
        </p:nvSpPr>
        <p:spPr/>
        <p:txBody>
          <a:bodyPr>
            <a:normAutofit/>
          </a:bodyPr>
          <a:lstStyle/>
          <a:p>
            <a:r>
              <a:rPr lang="en-US" dirty="0"/>
              <a:t>6/10/2026</a:t>
            </a:r>
          </a:p>
        </p:txBody>
      </p:sp>
    </p:spTree>
    <p:extLst>
      <p:ext uri="{BB962C8B-B14F-4D97-AF65-F5344CB8AC3E}">
        <p14:creationId xmlns:p14="http://schemas.microsoft.com/office/powerpoint/2010/main" val="58433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B90AF-6D11-BBDF-DD73-12F472FC2E66}"/>
            </a:ext>
          </a:extLst>
        </p:cNvPr>
        <p:cNvGrpSpPr/>
        <p:nvPr/>
      </p:nvGrpSpPr>
      <p:grpSpPr>
        <a:xfrm>
          <a:off x="0" y="0"/>
          <a:ext cx="0" cy="0"/>
          <a:chOff x="0" y="0"/>
          <a:chExt cx="0" cy="0"/>
        </a:xfrm>
      </p:grpSpPr>
      <p:pic>
        <p:nvPicPr>
          <p:cNvPr id="5" name="Picture 4" descr="Chart, diagram, funnel chart&#10;&#10;AI-generated content may be incorrect.">
            <a:extLst>
              <a:ext uri="{FF2B5EF4-FFF2-40B4-BE49-F238E27FC236}">
                <a16:creationId xmlns:a16="http://schemas.microsoft.com/office/drawing/2014/main" id="{F650BD7D-7797-59CB-45D9-1DAE973C7D02}"/>
              </a:ext>
            </a:extLst>
          </p:cNvPr>
          <p:cNvPicPr>
            <a:picLocks noChangeAspect="1"/>
          </p:cNvPicPr>
          <p:nvPr/>
        </p:nvPicPr>
        <p:blipFill>
          <a:blip r:embed="rId2"/>
          <a:stretch>
            <a:fillRect/>
          </a:stretch>
        </p:blipFill>
        <p:spPr>
          <a:xfrm>
            <a:off x="6434046" y="1826986"/>
            <a:ext cx="5569175" cy="4688114"/>
          </a:xfrm>
          <a:prstGeom prst="rect">
            <a:avLst/>
          </a:prstGeom>
        </p:spPr>
      </p:pic>
      <p:sp>
        <p:nvSpPr>
          <p:cNvPr id="2" name="Title 1">
            <a:extLst>
              <a:ext uri="{FF2B5EF4-FFF2-40B4-BE49-F238E27FC236}">
                <a16:creationId xmlns:a16="http://schemas.microsoft.com/office/drawing/2014/main" id="{8A14430E-0786-D344-3D9F-B85A588BC0F9}"/>
              </a:ext>
            </a:extLst>
          </p:cNvPr>
          <p:cNvSpPr>
            <a:spLocks noGrp="1"/>
          </p:cNvSpPr>
          <p:nvPr>
            <p:ph type="title"/>
          </p:nvPr>
        </p:nvSpPr>
        <p:spPr/>
        <p:txBody>
          <a:bodyPr/>
          <a:lstStyle/>
          <a:p>
            <a:r>
              <a:rPr lang="en-US" dirty="0"/>
              <a:t>Neutron Stars</a:t>
            </a:r>
          </a:p>
        </p:txBody>
      </p:sp>
      <p:sp>
        <p:nvSpPr>
          <p:cNvPr id="10" name="Text Placeholder 8">
            <a:extLst>
              <a:ext uri="{FF2B5EF4-FFF2-40B4-BE49-F238E27FC236}">
                <a16:creationId xmlns:a16="http://schemas.microsoft.com/office/drawing/2014/main" id="{6D0788A6-89C4-592A-14E9-78FB1E2EE5FF}"/>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2C35D427-AAE4-4F5B-8740-68F891F98331}"/>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7</a:t>
            </a:r>
          </a:p>
        </p:txBody>
      </p:sp>
      <p:sp>
        <p:nvSpPr>
          <p:cNvPr id="3" name="Content Placeholder 2">
            <a:extLst>
              <a:ext uri="{FF2B5EF4-FFF2-40B4-BE49-F238E27FC236}">
                <a16:creationId xmlns:a16="http://schemas.microsoft.com/office/drawing/2014/main" id="{154D9ABF-746A-7A92-73B0-407C5F264A63}"/>
              </a:ext>
            </a:extLst>
          </p:cNvPr>
          <p:cNvSpPr txBox="1">
            <a:spLocks/>
          </p:cNvSpPr>
          <p:nvPr/>
        </p:nvSpPr>
        <p:spPr>
          <a:xfrm>
            <a:off x="609600" y="1600285"/>
            <a:ext cx="10515600" cy="993615"/>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700" dirty="0"/>
              <a:t>The </a:t>
            </a:r>
            <a:r>
              <a:rPr lang="en-US" sz="1700" b="1" dirty="0"/>
              <a:t>Outer Core</a:t>
            </a:r>
            <a:r>
              <a:rPr lang="en-US" sz="1700" dirty="0"/>
              <a:t> region of a neutron star</a:t>
            </a:r>
          </a:p>
        </p:txBody>
      </p:sp>
      <p:sp>
        <p:nvSpPr>
          <p:cNvPr id="6" name="TextBox 5">
            <a:extLst>
              <a:ext uri="{FF2B5EF4-FFF2-40B4-BE49-F238E27FC236}">
                <a16:creationId xmlns:a16="http://schemas.microsoft.com/office/drawing/2014/main" id="{3DBAEB5D-82CB-1781-2E82-9D03BFA85952}"/>
              </a:ext>
            </a:extLst>
          </p:cNvPr>
          <p:cNvSpPr txBox="1"/>
          <p:nvPr/>
        </p:nvSpPr>
        <p:spPr>
          <a:xfrm>
            <a:off x="10178026" y="5650817"/>
            <a:ext cx="1309816" cy="646331"/>
          </a:xfrm>
          <a:prstGeom prst="rect">
            <a:avLst/>
          </a:prstGeom>
          <a:noFill/>
        </p:spPr>
        <p:txBody>
          <a:bodyPr wrap="square" rtlCol="0">
            <a:spAutoFit/>
          </a:bodyPr>
          <a:lstStyle/>
          <a:p>
            <a:r>
              <a:rPr lang="en-US" dirty="0"/>
              <a:t>3G Science White</a:t>
            </a:r>
          </a:p>
        </p:txBody>
      </p:sp>
      <p:pic>
        <p:nvPicPr>
          <p:cNvPr id="7" name="Picture 6" descr="A bright light in space&#10;&#10;AI-generated content may be incorrect.">
            <a:extLst>
              <a:ext uri="{FF2B5EF4-FFF2-40B4-BE49-F238E27FC236}">
                <a16:creationId xmlns:a16="http://schemas.microsoft.com/office/drawing/2014/main" id="{68730C43-B742-7F45-9EDB-86C305F7A7D8}"/>
              </a:ext>
            </a:extLst>
          </p:cNvPr>
          <p:cNvPicPr>
            <a:picLocks noChangeAspect="1"/>
          </p:cNvPicPr>
          <p:nvPr/>
        </p:nvPicPr>
        <p:blipFill>
          <a:blip r:embed="rId3"/>
          <a:stretch>
            <a:fillRect/>
          </a:stretch>
        </p:blipFill>
        <p:spPr>
          <a:xfrm>
            <a:off x="374939" y="2181937"/>
            <a:ext cx="5492461" cy="3075778"/>
          </a:xfrm>
          <a:prstGeom prst="rect">
            <a:avLst/>
          </a:prstGeom>
        </p:spPr>
      </p:pic>
      <p:sp>
        <p:nvSpPr>
          <p:cNvPr id="17" name="TextBox 16">
            <a:extLst>
              <a:ext uri="{FF2B5EF4-FFF2-40B4-BE49-F238E27FC236}">
                <a16:creationId xmlns:a16="http://schemas.microsoft.com/office/drawing/2014/main" id="{5CE341D1-7FFC-6D79-5DF1-BB4A8A0AF3F3}"/>
              </a:ext>
            </a:extLst>
          </p:cNvPr>
          <p:cNvSpPr txBox="1"/>
          <p:nvPr/>
        </p:nvSpPr>
        <p:spPr>
          <a:xfrm>
            <a:off x="374939" y="5281485"/>
            <a:ext cx="3274541" cy="369332"/>
          </a:xfrm>
          <a:prstGeom prst="rect">
            <a:avLst/>
          </a:prstGeom>
          <a:noFill/>
        </p:spPr>
        <p:txBody>
          <a:bodyPr wrap="square" rtlCol="0">
            <a:spAutoFit/>
          </a:bodyPr>
          <a:lstStyle/>
          <a:p>
            <a:r>
              <a:rPr lang="en-US" dirty="0"/>
              <a:t>ESA</a:t>
            </a:r>
          </a:p>
        </p:txBody>
      </p:sp>
    </p:spTree>
    <p:extLst>
      <p:ext uri="{BB962C8B-B14F-4D97-AF65-F5344CB8AC3E}">
        <p14:creationId xmlns:p14="http://schemas.microsoft.com/office/powerpoint/2010/main" val="11876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C5A0-3302-2C16-899E-5ECC579E913F}"/>
              </a:ext>
            </a:extLst>
          </p:cNvPr>
          <p:cNvSpPr>
            <a:spLocks noGrp="1"/>
          </p:cNvSpPr>
          <p:nvPr>
            <p:ph type="title"/>
          </p:nvPr>
        </p:nvSpPr>
        <p:spPr/>
        <p:txBody>
          <a:bodyPr/>
          <a:lstStyle/>
          <a:p>
            <a:r>
              <a:rPr lang="en-US" dirty="0"/>
              <a:t>Theoretical Methods:</a:t>
            </a:r>
            <a:br>
              <a:rPr lang="en-US" dirty="0"/>
            </a:br>
            <a:r>
              <a:rPr lang="en-US" dirty="0"/>
              <a:t>Lattice EFT</a:t>
            </a:r>
          </a:p>
        </p:txBody>
      </p:sp>
      <p:sp>
        <p:nvSpPr>
          <p:cNvPr id="5" name="Slide Number Placeholder 4">
            <a:extLst>
              <a:ext uri="{FF2B5EF4-FFF2-40B4-BE49-F238E27FC236}">
                <a16:creationId xmlns:a16="http://schemas.microsoft.com/office/drawing/2014/main" id="{52686B40-F716-18F7-52A8-DDCD091B3D23}"/>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24015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2A0A2-793F-13A9-0A75-759AED2C0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07CF2-748C-CE3B-8A93-0E858FFBBD83}"/>
              </a:ext>
            </a:extLst>
          </p:cNvPr>
          <p:cNvSpPr>
            <a:spLocks noGrp="1"/>
          </p:cNvSpPr>
          <p:nvPr>
            <p:ph type="title"/>
          </p:nvPr>
        </p:nvSpPr>
        <p:spPr/>
        <p:txBody>
          <a:bodyPr/>
          <a:lstStyle/>
          <a:p>
            <a:r>
              <a:rPr lang="en-US" dirty="0"/>
              <a:t>Lattice Field Theory</a:t>
            </a:r>
          </a:p>
        </p:txBody>
      </p:sp>
      <p:sp>
        <p:nvSpPr>
          <p:cNvPr id="10" name="Text Placeholder 8">
            <a:extLst>
              <a:ext uri="{FF2B5EF4-FFF2-40B4-BE49-F238E27FC236}">
                <a16:creationId xmlns:a16="http://schemas.microsoft.com/office/drawing/2014/main" id="{54D3BBCF-8900-7D6F-D054-B88B226F7AD2}"/>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141E5382-CDDD-06AF-B605-63A705E50286}"/>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9</a:t>
            </a:r>
          </a:p>
        </p:txBody>
      </p:sp>
      <p:sp>
        <p:nvSpPr>
          <p:cNvPr id="3" name="Content Placeholder 2">
            <a:extLst>
              <a:ext uri="{FF2B5EF4-FFF2-40B4-BE49-F238E27FC236}">
                <a16:creationId xmlns:a16="http://schemas.microsoft.com/office/drawing/2014/main" id="{17E9B97F-D669-BFEE-4AEB-D63A49A4C988}"/>
              </a:ext>
            </a:extLst>
          </p:cNvPr>
          <p:cNvSpPr txBox="1">
            <a:spLocks/>
          </p:cNvSpPr>
          <p:nvPr/>
        </p:nvSpPr>
        <p:spPr>
          <a:xfrm>
            <a:off x="609600" y="1828597"/>
            <a:ext cx="5278066" cy="3979585"/>
          </a:xfrm>
          <a:prstGeom prst="rect">
            <a:avLst/>
          </a:prstGeom>
        </p:spPr>
        <p:txBody>
          <a:bodyPr anchor="ct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Lattice field theory is a </a:t>
            </a:r>
            <a:r>
              <a:rPr lang="en-US" sz="2000" b="1" dirty="0"/>
              <a:t>non-perturbative</a:t>
            </a:r>
            <a:r>
              <a:rPr lang="en-US" sz="2000" dirty="0"/>
              <a:t> tool used to study properties of </a:t>
            </a:r>
            <a:r>
              <a:rPr lang="en-US" sz="2000" b="1" dirty="0"/>
              <a:t>strongly interacting </a:t>
            </a:r>
            <a:r>
              <a:rPr lang="en-US" sz="2000" dirty="0"/>
              <a:t>field theories.</a:t>
            </a:r>
          </a:p>
          <a:p>
            <a:endParaRPr lang="en-US" sz="2000" dirty="0"/>
          </a:p>
          <a:p>
            <a:r>
              <a:rPr lang="en-US" sz="2000" dirty="0"/>
              <a:t>Allows for </a:t>
            </a:r>
            <a:r>
              <a:rPr lang="en-US" sz="2000" b="1" dirty="0"/>
              <a:t>direct evaluation </a:t>
            </a:r>
            <a:r>
              <a:rPr lang="en-US" sz="2000" dirty="0"/>
              <a:t>of the path integral using numerical techniques.</a:t>
            </a:r>
          </a:p>
          <a:p>
            <a:endParaRPr lang="en-US" sz="2000" dirty="0"/>
          </a:p>
          <a:p>
            <a:r>
              <a:rPr lang="en-US" sz="2000" dirty="0"/>
              <a:t>Has </a:t>
            </a:r>
            <a:r>
              <a:rPr lang="en-US" sz="2000" b="1" dirty="0"/>
              <a:t>well documented </a:t>
            </a:r>
            <a:r>
              <a:rPr lang="en-US" sz="2000" dirty="0"/>
              <a:t>systematic </a:t>
            </a:r>
            <a:r>
              <a:rPr lang="en-US" sz="2000" b="1" dirty="0"/>
              <a:t>errors</a:t>
            </a:r>
            <a:r>
              <a:rPr lang="en-US" sz="2000" dirty="0"/>
              <a:t>.</a:t>
            </a:r>
          </a:p>
          <a:p>
            <a:endParaRPr lang="en-US" sz="2000" dirty="0"/>
          </a:p>
          <a:p>
            <a:r>
              <a:rPr lang="en-US" sz="2000" dirty="0"/>
              <a:t>Naturally </a:t>
            </a:r>
            <a:r>
              <a:rPr lang="en-US" sz="2000" b="1" dirty="0"/>
              <a:t>regulates</a:t>
            </a:r>
            <a:r>
              <a:rPr lang="en-US" sz="2000" dirty="0"/>
              <a:t> the theory.</a:t>
            </a:r>
          </a:p>
        </p:txBody>
      </p:sp>
      <p:pic>
        <p:nvPicPr>
          <p:cNvPr id="8" name="Picture 7" descr="A picture containing light, green&#10;&#10;AI-generated content may be incorrect.">
            <a:extLst>
              <a:ext uri="{FF2B5EF4-FFF2-40B4-BE49-F238E27FC236}">
                <a16:creationId xmlns:a16="http://schemas.microsoft.com/office/drawing/2014/main" id="{FB36EDC8-794A-E53A-C2FE-801561DCDEDC}"/>
              </a:ext>
            </a:extLst>
          </p:cNvPr>
          <p:cNvPicPr>
            <a:picLocks noChangeAspect="1"/>
          </p:cNvPicPr>
          <p:nvPr/>
        </p:nvPicPr>
        <p:blipFill>
          <a:blip r:embed="rId3"/>
          <a:stretch>
            <a:fillRect/>
          </a:stretch>
        </p:blipFill>
        <p:spPr>
          <a:xfrm>
            <a:off x="7045806" y="354242"/>
            <a:ext cx="3375924" cy="2518756"/>
          </a:xfrm>
          <a:prstGeom prst="rect">
            <a:avLst/>
          </a:prstGeom>
        </p:spPr>
      </p:pic>
      <p:pic>
        <p:nvPicPr>
          <p:cNvPr id="9" name="Picture 8" descr="Timeline&#10;&#10;AI-generated content may be incorrect.">
            <a:extLst>
              <a:ext uri="{FF2B5EF4-FFF2-40B4-BE49-F238E27FC236}">
                <a16:creationId xmlns:a16="http://schemas.microsoft.com/office/drawing/2014/main" id="{2CC54610-59A5-15F3-CE55-50ECCDE19D7E}"/>
              </a:ext>
            </a:extLst>
          </p:cNvPr>
          <p:cNvPicPr>
            <a:picLocks noChangeAspect="1"/>
          </p:cNvPicPr>
          <p:nvPr/>
        </p:nvPicPr>
        <p:blipFill>
          <a:blip r:embed="rId4"/>
          <a:stretch>
            <a:fillRect/>
          </a:stretch>
        </p:blipFill>
        <p:spPr>
          <a:xfrm>
            <a:off x="7105958" y="3519007"/>
            <a:ext cx="3229174" cy="2518756"/>
          </a:xfrm>
          <a:prstGeom prst="rect">
            <a:avLst/>
          </a:prstGeom>
        </p:spPr>
      </p:pic>
      <p:sp>
        <p:nvSpPr>
          <p:cNvPr id="11" name="TextBox 10">
            <a:extLst>
              <a:ext uri="{FF2B5EF4-FFF2-40B4-BE49-F238E27FC236}">
                <a16:creationId xmlns:a16="http://schemas.microsoft.com/office/drawing/2014/main" id="{B95F97AC-5290-1F62-A966-40FF680B4539}"/>
              </a:ext>
            </a:extLst>
          </p:cNvPr>
          <p:cNvSpPr txBox="1"/>
          <p:nvPr/>
        </p:nvSpPr>
        <p:spPr>
          <a:xfrm>
            <a:off x="6908397" y="2922221"/>
            <a:ext cx="3885416" cy="369332"/>
          </a:xfrm>
          <a:prstGeom prst="rect">
            <a:avLst/>
          </a:prstGeom>
          <a:noFill/>
        </p:spPr>
        <p:txBody>
          <a:bodyPr wrap="square" rtlCol="0">
            <a:spAutoFit/>
          </a:bodyPr>
          <a:lstStyle/>
          <a:p>
            <a:r>
              <a:rPr lang="en-US" dirty="0"/>
              <a:t> Leinweber – QCD Vacuum</a:t>
            </a:r>
          </a:p>
        </p:txBody>
      </p:sp>
      <p:sp>
        <p:nvSpPr>
          <p:cNvPr id="12" name="TextBox 11">
            <a:extLst>
              <a:ext uri="{FF2B5EF4-FFF2-40B4-BE49-F238E27FC236}">
                <a16:creationId xmlns:a16="http://schemas.microsoft.com/office/drawing/2014/main" id="{04BD2585-BB65-B813-02F7-713B05BB5686}"/>
              </a:ext>
            </a:extLst>
          </p:cNvPr>
          <p:cNvSpPr txBox="1"/>
          <p:nvPr/>
        </p:nvSpPr>
        <p:spPr>
          <a:xfrm>
            <a:off x="7570018" y="5895885"/>
            <a:ext cx="3679615" cy="369332"/>
          </a:xfrm>
          <a:prstGeom prst="rect">
            <a:avLst/>
          </a:prstGeom>
          <a:noFill/>
        </p:spPr>
        <p:txBody>
          <a:bodyPr wrap="square" rtlCol="0">
            <a:spAutoFit/>
          </a:bodyPr>
          <a:lstStyle/>
          <a:p>
            <a:r>
              <a:rPr lang="en-US" dirty="0"/>
              <a:t>Yanagihara, 2021</a:t>
            </a:r>
          </a:p>
        </p:txBody>
      </p:sp>
    </p:spTree>
    <p:extLst>
      <p:ext uri="{BB962C8B-B14F-4D97-AF65-F5344CB8AC3E}">
        <p14:creationId xmlns:p14="http://schemas.microsoft.com/office/powerpoint/2010/main" val="268004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FF022-3C57-D45E-BE66-0B3C432E1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FA0F9-66B9-C106-90CC-0D9C2398DE78}"/>
              </a:ext>
            </a:extLst>
          </p:cNvPr>
          <p:cNvSpPr>
            <a:spLocks noGrp="1"/>
          </p:cNvSpPr>
          <p:nvPr>
            <p:ph type="title"/>
          </p:nvPr>
        </p:nvSpPr>
        <p:spPr/>
        <p:txBody>
          <a:bodyPr/>
          <a:lstStyle/>
          <a:p>
            <a:r>
              <a:rPr lang="en-US" dirty="0"/>
              <a:t>Pion-less EFT</a:t>
            </a:r>
          </a:p>
        </p:txBody>
      </p:sp>
      <p:sp>
        <p:nvSpPr>
          <p:cNvPr id="10" name="Text Placeholder 8">
            <a:extLst>
              <a:ext uri="{FF2B5EF4-FFF2-40B4-BE49-F238E27FC236}">
                <a16:creationId xmlns:a16="http://schemas.microsoft.com/office/drawing/2014/main" id="{9E618428-DF57-D53B-6E2C-8CE75695D406}"/>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BE1BE471-8E5D-A9CF-37A4-8817BB34D5C5}"/>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10</a:t>
            </a:r>
          </a:p>
        </p:txBody>
      </p:sp>
      <p:sp>
        <p:nvSpPr>
          <p:cNvPr id="5" name="Content Placeholder 2">
            <a:extLst>
              <a:ext uri="{FF2B5EF4-FFF2-40B4-BE49-F238E27FC236}">
                <a16:creationId xmlns:a16="http://schemas.microsoft.com/office/drawing/2014/main" id="{B302781A-7B11-6AC4-404C-09DFA7CB291B}"/>
              </a:ext>
            </a:extLst>
          </p:cNvPr>
          <p:cNvSpPr txBox="1">
            <a:spLocks/>
          </p:cNvSpPr>
          <p:nvPr/>
        </p:nvSpPr>
        <p:spPr>
          <a:xfrm>
            <a:off x="838200" y="1544936"/>
            <a:ext cx="10515600" cy="3257784"/>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800" dirty="0"/>
          </a:p>
          <a:p>
            <a:r>
              <a:rPr lang="en-US" sz="1800" dirty="0"/>
              <a:t>Effective field theory involving two point-like nucleons interacting via contact interactions.</a:t>
            </a:r>
          </a:p>
          <a:p>
            <a:endParaRPr lang="en-US" sz="1800" dirty="0"/>
          </a:p>
          <a:p>
            <a:endParaRPr lang="en-US" sz="1800" dirty="0"/>
          </a:p>
          <a:p>
            <a:pPr marL="0" indent="0">
              <a:buNone/>
            </a:pPr>
            <a:endParaRPr lang="en-US" sz="1800" dirty="0"/>
          </a:p>
          <a:p>
            <a:r>
              <a:rPr lang="en-US" sz="1800" dirty="0"/>
              <a:t>The scattering amplitude is a geometric sum of </a:t>
            </a:r>
            <a:r>
              <a:rPr lang="en-US" sz="1800" b="1" dirty="0"/>
              <a:t>bubble diagrams</a:t>
            </a:r>
          </a:p>
          <a:p>
            <a:endParaRPr lang="en-US" sz="1800" b="1" dirty="0"/>
          </a:p>
          <a:p>
            <a:endParaRPr lang="en-US" sz="1800" b="1" dirty="0"/>
          </a:p>
          <a:p>
            <a:pPr marL="0" indent="0">
              <a:buNone/>
            </a:pPr>
            <a:endParaRPr lang="en-US" sz="1800" b="1"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Font typeface="Arial" panose="020B0604020202020204" pitchFamily="34" charset="0"/>
              <a:buNone/>
            </a:pPr>
            <a:endParaRPr lang="en-US" sz="1800" dirty="0"/>
          </a:p>
          <a:p>
            <a:endParaRPr lang="en-US" sz="1800" dirty="0"/>
          </a:p>
        </p:txBody>
      </p:sp>
      <p:pic>
        <p:nvPicPr>
          <p:cNvPr id="6" name="Picture 5" descr="Text&#10;&#10;AI-generated content may be incorrect.">
            <a:extLst>
              <a:ext uri="{FF2B5EF4-FFF2-40B4-BE49-F238E27FC236}">
                <a16:creationId xmlns:a16="http://schemas.microsoft.com/office/drawing/2014/main" id="{3DE0E54A-E41D-5E26-3490-C708CF23FF30}"/>
              </a:ext>
            </a:extLst>
          </p:cNvPr>
          <p:cNvPicPr>
            <a:picLocks noChangeAspect="1"/>
          </p:cNvPicPr>
          <p:nvPr/>
        </p:nvPicPr>
        <p:blipFill>
          <a:blip r:embed="rId3"/>
          <a:stretch>
            <a:fillRect/>
          </a:stretch>
        </p:blipFill>
        <p:spPr>
          <a:xfrm>
            <a:off x="2766304" y="914050"/>
            <a:ext cx="5688720" cy="955828"/>
          </a:xfrm>
          <a:prstGeom prst="rect">
            <a:avLst/>
          </a:prstGeom>
        </p:spPr>
      </p:pic>
      <p:pic>
        <p:nvPicPr>
          <p:cNvPr id="3" name="Picture 2">
            <a:extLst>
              <a:ext uri="{FF2B5EF4-FFF2-40B4-BE49-F238E27FC236}">
                <a16:creationId xmlns:a16="http://schemas.microsoft.com/office/drawing/2014/main" id="{F1565ED0-9D8E-343E-ABBB-CCBF4D47B0BE}"/>
              </a:ext>
            </a:extLst>
          </p:cNvPr>
          <p:cNvPicPr>
            <a:picLocks noChangeAspect="1"/>
          </p:cNvPicPr>
          <p:nvPr/>
        </p:nvPicPr>
        <p:blipFill>
          <a:blip r:embed="rId4"/>
          <a:stretch>
            <a:fillRect/>
          </a:stretch>
        </p:blipFill>
        <p:spPr>
          <a:xfrm>
            <a:off x="1609951" y="2310717"/>
            <a:ext cx="8061524" cy="980185"/>
          </a:xfrm>
          <a:prstGeom prst="rect">
            <a:avLst/>
          </a:prstGeom>
        </p:spPr>
      </p:pic>
      <p:pic>
        <p:nvPicPr>
          <p:cNvPr id="8" name="Picture 7" descr="Text&#10;&#10;AI-generated content may be incorrect.">
            <a:extLst>
              <a:ext uri="{FF2B5EF4-FFF2-40B4-BE49-F238E27FC236}">
                <a16:creationId xmlns:a16="http://schemas.microsoft.com/office/drawing/2014/main" id="{2F1D632B-DBFC-EB99-CAB8-4FBBD6A5116A}"/>
              </a:ext>
            </a:extLst>
          </p:cNvPr>
          <p:cNvPicPr>
            <a:picLocks noChangeAspect="1"/>
          </p:cNvPicPr>
          <p:nvPr/>
        </p:nvPicPr>
        <p:blipFill>
          <a:blip r:embed="rId5"/>
          <a:stretch>
            <a:fillRect/>
          </a:stretch>
        </p:blipFill>
        <p:spPr>
          <a:xfrm>
            <a:off x="3509590" y="4297436"/>
            <a:ext cx="2549323" cy="854088"/>
          </a:xfrm>
          <a:prstGeom prst="rect">
            <a:avLst/>
          </a:prstGeom>
        </p:spPr>
      </p:pic>
      <p:pic>
        <p:nvPicPr>
          <p:cNvPr id="9" name="Picture 8" descr="Diagram&#10;&#10;AI-generated content may be incorrect.">
            <a:extLst>
              <a:ext uri="{FF2B5EF4-FFF2-40B4-BE49-F238E27FC236}">
                <a16:creationId xmlns:a16="http://schemas.microsoft.com/office/drawing/2014/main" id="{411ABD48-14CE-52B9-EC9F-E2B31F1B561D}"/>
              </a:ext>
            </a:extLst>
          </p:cNvPr>
          <p:cNvPicPr>
            <a:picLocks noChangeAspect="1"/>
          </p:cNvPicPr>
          <p:nvPr/>
        </p:nvPicPr>
        <p:blipFill>
          <a:blip r:embed="rId6"/>
          <a:stretch>
            <a:fillRect/>
          </a:stretch>
        </p:blipFill>
        <p:spPr>
          <a:xfrm>
            <a:off x="6016740" y="4277373"/>
            <a:ext cx="2438284" cy="854088"/>
          </a:xfrm>
          <a:prstGeom prst="rect">
            <a:avLst/>
          </a:prstGeom>
        </p:spPr>
      </p:pic>
      <p:sp>
        <p:nvSpPr>
          <p:cNvPr id="15" name="Right Arrow 14">
            <a:extLst>
              <a:ext uri="{FF2B5EF4-FFF2-40B4-BE49-F238E27FC236}">
                <a16:creationId xmlns:a16="http://schemas.microsoft.com/office/drawing/2014/main" id="{88DA9DAA-5565-417D-7D4F-A8E156D0C9C9}"/>
              </a:ext>
            </a:extLst>
          </p:cNvPr>
          <p:cNvSpPr/>
          <p:nvPr/>
        </p:nvSpPr>
        <p:spPr>
          <a:xfrm rot="10800000">
            <a:off x="8813839" y="4066276"/>
            <a:ext cx="2354663" cy="13673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9C2353-9082-C01A-D7B9-D16DB016659C}"/>
              </a:ext>
            </a:extLst>
          </p:cNvPr>
          <p:cNvSpPr txBox="1"/>
          <p:nvPr/>
        </p:nvSpPr>
        <p:spPr>
          <a:xfrm>
            <a:off x="9139331" y="4554824"/>
            <a:ext cx="3052669" cy="369332"/>
          </a:xfrm>
          <a:prstGeom prst="rect">
            <a:avLst/>
          </a:prstGeom>
          <a:noFill/>
        </p:spPr>
        <p:txBody>
          <a:bodyPr wrap="square" rtlCol="0">
            <a:spAutoFit/>
          </a:bodyPr>
          <a:lstStyle/>
          <a:p>
            <a:r>
              <a:rPr lang="en-US" b="1" dirty="0">
                <a:solidFill>
                  <a:schemeClr val="bg1"/>
                </a:solidFill>
              </a:rPr>
              <a:t>Optical Theorem</a:t>
            </a:r>
          </a:p>
        </p:txBody>
      </p:sp>
      <p:sp>
        <p:nvSpPr>
          <p:cNvPr id="16" name="Right Arrow 15">
            <a:extLst>
              <a:ext uri="{FF2B5EF4-FFF2-40B4-BE49-F238E27FC236}">
                <a16:creationId xmlns:a16="http://schemas.microsoft.com/office/drawing/2014/main" id="{06472838-4E3C-86E3-4958-6BEA5D2619D1}"/>
              </a:ext>
            </a:extLst>
          </p:cNvPr>
          <p:cNvSpPr/>
          <p:nvPr/>
        </p:nvSpPr>
        <p:spPr>
          <a:xfrm>
            <a:off x="816842" y="4044158"/>
            <a:ext cx="2354663" cy="13673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4658E66-DBD6-8D38-AA3B-3460BE968C23}"/>
              </a:ext>
            </a:extLst>
          </p:cNvPr>
          <p:cNvSpPr txBox="1"/>
          <p:nvPr/>
        </p:nvSpPr>
        <p:spPr>
          <a:xfrm>
            <a:off x="863554" y="4532706"/>
            <a:ext cx="3052669" cy="369332"/>
          </a:xfrm>
          <a:prstGeom prst="rect">
            <a:avLst/>
          </a:prstGeom>
          <a:noFill/>
        </p:spPr>
        <p:txBody>
          <a:bodyPr wrap="square" rtlCol="0">
            <a:spAutoFit/>
          </a:bodyPr>
          <a:lstStyle/>
          <a:p>
            <a:r>
              <a:rPr lang="en-US" b="1" dirty="0">
                <a:solidFill>
                  <a:schemeClr val="bg1"/>
                </a:solidFill>
              </a:rPr>
              <a:t>Geometric Series</a:t>
            </a:r>
          </a:p>
        </p:txBody>
      </p:sp>
      <p:sp>
        <p:nvSpPr>
          <p:cNvPr id="18" name="Frame 17">
            <a:extLst>
              <a:ext uri="{FF2B5EF4-FFF2-40B4-BE49-F238E27FC236}">
                <a16:creationId xmlns:a16="http://schemas.microsoft.com/office/drawing/2014/main" id="{BB4A16D7-2857-CAB9-F0BF-D89B7086E8E3}"/>
              </a:ext>
            </a:extLst>
          </p:cNvPr>
          <p:cNvSpPr/>
          <p:nvPr/>
        </p:nvSpPr>
        <p:spPr>
          <a:xfrm>
            <a:off x="3301585" y="4044158"/>
            <a:ext cx="5301453" cy="1320518"/>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descr="Text&#10;&#10;AI-generated content may be incorrect.">
            <a:extLst>
              <a:ext uri="{FF2B5EF4-FFF2-40B4-BE49-F238E27FC236}">
                <a16:creationId xmlns:a16="http://schemas.microsoft.com/office/drawing/2014/main" id="{6F3F6E85-C69D-A8BD-E562-5D1FFB4B0F0A}"/>
              </a:ext>
            </a:extLst>
          </p:cNvPr>
          <p:cNvPicPr>
            <a:picLocks noChangeAspect="1"/>
          </p:cNvPicPr>
          <p:nvPr/>
        </p:nvPicPr>
        <p:blipFill>
          <a:blip r:embed="rId7"/>
          <a:stretch>
            <a:fillRect/>
          </a:stretch>
        </p:blipFill>
        <p:spPr>
          <a:xfrm>
            <a:off x="3426869" y="5555976"/>
            <a:ext cx="4427688" cy="923843"/>
          </a:xfrm>
          <a:prstGeom prst="rect">
            <a:avLst/>
          </a:prstGeom>
        </p:spPr>
      </p:pic>
    </p:spTree>
    <p:extLst>
      <p:ext uri="{BB962C8B-B14F-4D97-AF65-F5344CB8AC3E}">
        <p14:creationId xmlns:p14="http://schemas.microsoft.com/office/powerpoint/2010/main" val="32816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B35F-40ED-E8EB-71BA-879D2060E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D292C-987F-6E8B-EC85-6116DA4C3D5D}"/>
              </a:ext>
            </a:extLst>
          </p:cNvPr>
          <p:cNvSpPr>
            <a:spLocks noGrp="1"/>
          </p:cNvSpPr>
          <p:nvPr>
            <p:ph type="title"/>
          </p:nvPr>
        </p:nvSpPr>
        <p:spPr/>
        <p:txBody>
          <a:bodyPr/>
          <a:lstStyle/>
          <a:p>
            <a:r>
              <a:rPr lang="en-US" sz="3000" dirty="0"/>
              <a:t>Pion-less EFT: Finite to Infinite Volume</a:t>
            </a:r>
          </a:p>
        </p:txBody>
      </p:sp>
      <p:sp>
        <p:nvSpPr>
          <p:cNvPr id="10" name="Text Placeholder 8">
            <a:extLst>
              <a:ext uri="{FF2B5EF4-FFF2-40B4-BE49-F238E27FC236}">
                <a16:creationId xmlns:a16="http://schemas.microsoft.com/office/drawing/2014/main" id="{DBE7376B-DCC5-117D-FD6B-2C82D674E7CE}"/>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6A300664-9F99-10B6-5486-C89AD62DACAC}"/>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11</a:t>
            </a:r>
          </a:p>
        </p:txBody>
      </p:sp>
      <p:sp>
        <p:nvSpPr>
          <p:cNvPr id="5" name="Content Placeholder 2">
            <a:extLst>
              <a:ext uri="{FF2B5EF4-FFF2-40B4-BE49-F238E27FC236}">
                <a16:creationId xmlns:a16="http://schemas.microsoft.com/office/drawing/2014/main" id="{6EE594EE-DF96-A333-3021-14EF3E6AEB77}"/>
              </a:ext>
            </a:extLst>
          </p:cNvPr>
          <p:cNvSpPr txBox="1">
            <a:spLocks/>
          </p:cNvSpPr>
          <p:nvPr/>
        </p:nvSpPr>
        <p:spPr>
          <a:xfrm>
            <a:off x="838200" y="1477736"/>
            <a:ext cx="10515600" cy="4903334"/>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Looking for poles in the amplitude, we see</a:t>
            </a:r>
          </a:p>
          <a:p>
            <a:endParaRPr lang="en-US" sz="1800" dirty="0"/>
          </a:p>
          <a:p>
            <a:endParaRPr lang="en-US" sz="1800" dirty="0"/>
          </a:p>
          <a:p>
            <a:pPr marL="0" indent="0">
              <a:buNone/>
            </a:pPr>
            <a:endParaRPr lang="en-US" sz="1800" dirty="0"/>
          </a:p>
          <a:p>
            <a:pPr marL="0" indent="0">
              <a:buNone/>
            </a:pPr>
            <a:endParaRPr lang="en-US" sz="1800" dirty="0"/>
          </a:p>
          <a:p>
            <a:pPr>
              <a:lnSpc>
                <a:spcPct val="150000"/>
              </a:lnSpc>
            </a:pPr>
            <a:r>
              <a:rPr lang="en-US" sz="1800" dirty="0"/>
              <a:t>This relates the </a:t>
            </a:r>
            <a:r>
              <a:rPr lang="en-US" sz="1800" b="1" dirty="0"/>
              <a:t>discrete energy spectrum </a:t>
            </a:r>
            <a:r>
              <a:rPr lang="en-US" sz="1800" dirty="0"/>
              <a:t>to the </a:t>
            </a:r>
            <a:r>
              <a:rPr lang="en-US" sz="1800" b="1" dirty="0"/>
              <a:t>infinite volume scattering amplitude</a:t>
            </a:r>
          </a:p>
          <a:p>
            <a:pPr>
              <a:lnSpc>
                <a:spcPct val="150000"/>
              </a:lnSpc>
            </a:pPr>
            <a:r>
              <a:rPr lang="en-US" sz="1800" dirty="0"/>
              <a:t>Analogous to the </a:t>
            </a:r>
            <a:r>
              <a:rPr lang="en-US" sz="1800" b="1" dirty="0" err="1"/>
              <a:t>Lüscher</a:t>
            </a:r>
            <a:r>
              <a:rPr lang="en-US" sz="1800" b="1" dirty="0"/>
              <a:t> </a:t>
            </a:r>
            <a:r>
              <a:rPr lang="en-US" sz="1800" dirty="0"/>
              <a:t>quantization condition</a:t>
            </a:r>
          </a:p>
          <a:p>
            <a:pPr>
              <a:lnSpc>
                <a:spcPct val="150000"/>
              </a:lnSpc>
            </a:pPr>
            <a:r>
              <a:rPr lang="en-US" sz="1800" dirty="0"/>
              <a:t>We can solve this for the states to see the following eigenvalue problem</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6" name="Picture 5" descr="A picture containing logo&#10;&#10;AI-generated content may be incorrect.">
            <a:extLst>
              <a:ext uri="{FF2B5EF4-FFF2-40B4-BE49-F238E27FC236}">
                <a16:creationId xmlns:a16="http://schemas.microsoft.com/office/drawing/2014/main" id="{5AED47E3-40EA-3375-ADF9-0BB4CD6784E6}"/>
              </a:ext>
            </a:extLst>
          </p:cNvPr>
          <p:cNvPicPr>
            <a:picLocks noChangeAspect="1"/>
          </p:cNvPicPr>
          <p:nvPr/>
        </p:nvPicPr>
        <p:blipFill>
          <a:blip r:embed="rId3"/>
          <a:stretch>
            <a:fillRect/>
          </a:stretch>
        </p:blipFill>
        <p:spPr>
          <a:xfrm>
            <a:off x="688666" y="2089727"/>
            <a:ext cx="5257445" cy="962428"/>
          </a:xfrm>
          <a:prstGeom prst="rect">
            <a:avLst/>
          </a:prstGeom>
        </p:spPr>
      </p:pic>
      <p:pic>
        <p:nvPicPr>
          <p:cNvPr id="7" name="Picture 6">
            <a:extLst>
              <a:ext uri="{FF2B5EF4-FFF2-40B4-BE49-F238E27FC236}">
                <a16:creationId xmlns:a16="http://schemas.microsoft.com/office/drawing/2014/main" id="{A764D45D-2CAF-0F3E-65C5-878117F67A3D}"/>
              </a:ext>
            </a:extLst>
          </p:cNvPr>
          <p:cNvPicPr>
            <a:picLocks noChangeAspect="1"/>
          </p:cNvPicPr>
          <p:nvPr/>
        </p:nvPicPr>
        <p:blipFill>
          <a:blip r:embed="rId4"/>
          <a:stretch>
            <a:fillRect/>
          </a:stretch>
        </p:blipFill>
        <p:spPr>
          <a:xfrm>
            <a:off x="6529139" y="2287687"/>
            <a:ext cx="4904091" cy="566507"/>
          </a:xfrm>
          <a:prstGeom prst="rect">
            <a:avLst/>
          </a:prstGeom>
        </p:spPr>
      </p:pic>
      <p:pic>
        <p:nvPicPr>
          <p:cNvPr id="14" name="Picture 13">
            <a:extLst>
              <a:ext uri="{FF2B5EF4-FFF2-40B4-BE49-F238E27FC236}">
                <a16:creationId xmlns:a16="http://schemas.microsoft.com/office/drawing/2014/main" id="{E451E8E3-2AC2-E71C-540A-A1D0F2032B5B}"/>
              </a:ext>
            </a:extLst>
          </p:cNvPr>
          <p:cNvPicPr>
            <a:picLocks noChangeAspect="1"/>
          </p:cNvPicPr>
          <p:nvPr/>
        </p:nvPicPr>
        <p:blipFill>
          <a:blip r:embed="rId5"/>
          <a:stretch>
            <a:fillRect/>
          </a:stretch>
        </p:blipFill>
        <p:spPr>
          <a:xfrm>
            <a:off x="1131731" y="5155497"/>
            <a:ext cx="4508982" cy="1071442"/>
          </a:xfrm>
          <a:prstGeom prst="rect">
            <a:avLst/>
          </a:prstGeom>
        </p:spPr>
      </p:pic>
      <p:pic>
        <p:nvPicPr>
          <p:cNvPr id="15" name="Picture 14" descr="A picture containing text, clock&#10;&#10;AI-generated content may be incorrect.">
            <a:extLst>
              <a:ext uri="{FF2B5EF4-FFF2-40B4-BE49-F238E27FC236}">
                <a16:creationId xmlns:a16="http://schemas.microsoft.com/office/drawing/2014/main" id="{B09707AF-962D-D513-0B15-EA1BC3E91A56}"/>
              </a:ext>
            </a:extLst>
          </p:cNvPr>
          <p:cNvPicPr>
            <a:picLocks noChangeAspect="1"/>
          </p:cNvPicPr>
          <p:nvPr/>
        </p:nvPicPr>
        <p:blipFill>
          <a:blip r:embed="rId6"/>
          <a:stretch>
            <a:fillRect/>
          </a:stretch>
        </p:blipFill>
        <p:spPr>
          <a:xfrm>
            <a:off x="6611498" y="5155497"/>
            <a:ext cx="3697450" cy="1034335"/>
          </a:xfrm>
          <a:prstGeom prst="rect">
            <a:avLst/>
          </a:prstGeom>
        </p:spPr>
      </p:pic>
      <p:sp>
        <p:nvSpPr>
          <p:cNvPr id="3" name="TextBox 2">
            <a:extLst>
              <a:ext uri="{FF2B5EF4-FFF2-40B4-BE49-F238E27FC236}">
                <a16:creationId xmlns:a16="http://schemas.microsoft.com/office/drawing/2014/main" id="{4796F5AB-07A0-D678-5E7C-62122891974F}"/>
              </a:ext>
            </a:extLst>
          </p:cNvPr>
          <p:cNvSpPr txBox="1"/>
          <p:nvPr/>
        </p:nvSpPr>
        <p:spPr>
          <a:xfrm>
            <a:off x="5818225" y="5506552"/>
            <a:ext cx="914400" cy="369332"/>
          </a:xfrm>
          <a:prstGeom prst="rect">
            <a:avLst/>
          </a:prstGeom>
          <a:noFill/>
        </p:spPr>
        <p:txBody>
          <a:bodyPr wrap="square" rtlCol="0">
            <a:spAutoFit/>
          </a:bodyPr>
          <a:lstStyle/>
          <a:p>
            <a:r>
              <a:rPr lang="en-US" dirty="0"/>
              <a:t>where</a:t>
            </a:r>
          </a:p>
        </p:txBody>
      </p:sp>
    </p:spTree>
    <p:extLst>
      <p:ext uri="{BB962C8B-B14F-4D97-AF65-F5344CB8AC3E}">
        <p14:creationId xmlns:p14="http://schemas.microsoft.com/office/powerpoint/2010/main" val="9794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5C8D4-C794-D03F-7D16-900ED5FEC9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7F875-0257-D261-E091-405A5317B6F5}"/>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12</a:t>
            </a:r>
          </a:p>
        </p:txBody>
      </p:sp>
      <p:sp>
        <p:nvSpPr>
          <p:cNvPr id="9" name="Title 1">
            <a:extLst>
              <a:ext uri="{FF2B5EF4-FFF2-40B4-BE49-F238E27FC236}">
                <a16:creationId xmlns:a16="http://schemas.microsoft.com/office/drawing/2014/main" id="{573A2E9D-F83F-6B9C-E9D1-ECFF5AC2AC5B}"/>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Pion-less EFT: States</a:t>
            </a:r>
          </a:p>
        </p:txBody>
      </p:sp>
      <p:pic>
        <p:nvPicPr>
          <p:cNvPr id="10" name="Picture 9">
            <a:extLst>
              <a:ext uri="{FF2B5EF4-FFF2-40B4-BE49-F238E27FC236}">
                <a16:creationId xmlns:a16="http://schemas.microsoft.com/office/drawing/2014/main" id="{42837B80-2B63-4A6C-AD7F-D2FB8204FDBA}"/>
              </a:ext>
            </a:extLst>
          </p:cNvPr>
          <p:cNvPicPr>
            <a:picLocks noChangeAspect="1"/>
          </p:cNvPicPr>
          <p:nvPr/>
        </p:nvPicPr>
        <p:blipFill>
          <a:blip r:embed="rId3"/>
          <a:stretch>
            <a:fillRect/>
          </a:stretch>
        </p:blipFill>
        <p:spPr>
          <a:xfrm>
            <a:off x="5922492" y="1420504"/>
            <a:ext cx="5536001" cy="3958239"/>
          </a:xfrm>
          <a:prstGeom prst="rect">
            <a:avLst/>
          </a:prstGeom>
        </p:spPr>
      </p:pic>
      <p:sp>
        <p:nvSpPr>
          <p:cNvPr id="11" name="Rectangle 1">
            <a:extLst>
              <a:ext uri="{FF2B5EF4-FFF2-40B4-BE49-F238E27FC236}">
                <a16:creationId xmlns:a16="http://schemas.microsoft.com/office/drawing/2014/main" id="{B27528F2-1F9C-A65D-7546-8DFE565FF197}"/>
              </a:ext>
            </a:extLst>
          </p:cNvPr>
          <p:cNvSpPr>
            <a:spLocks noChangeArrowheads="1"/>
          </p:cNvSpPr>
          <p:nvPr/>
        </p:nvSpPr>
        <p:spPr bwMode="auto">
          <a:xfrm>
            <a:off x="5922492" y="537874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Grande" panose="020B0600040502020204" pitchFamily="34" charset="0"/>
                <a:hlinkClick r:id="rId4"/>
              </a:rPr>
              <a:t>S.R. Beane</a:t>
            </a:r>
            <a:r>
              <a:rPr kumimoji="0" lang="en-US" altLang="en-US" sz="1200" b="0" i="0" u="none" strike="noStrike" cap="none" normalizeH="0" baseline="0" dirty="0">
                <a:ln>
                  <a:noFill/>
                </a:ln>
                <a:solidFill>
                  <a:srgbClr val="000000"/>
                </a:solidFill>
                <a:effectLst/>
                <a:latin typeface="Lucida Grande" panose="020B0600040502020204" pitchFamily="34" charset="0"/>
              </a:rPr>
              <a:t>, </a:t>
            </a:r>
            <a:r>
              <a:rPr kumimoji="0" lang="en-US" altLang="en-US" sz="1200" b="0" i="0" u="none" strike="noStrike" cap="none" normalizeH="0" baseline="0" dirty="0">
                <a:ln>
                  <a:noFill/>
                </a:ln>
                <a:solidFill>
                  <a:schemeClr val="tx1"/>
                </a:solidFill>
                <a:effectLst/>
                <a:latin typeface="Lucida Grande" panose="020B0600040502020204" pitchFamily="34" charset="0"/>
                <a:hlinkClick r:id="rId5"/>
              </a:rPr>
              <a:t>P.F.Bedaque</a:t>
            </a:r>
            <a:r>
              <a:rPr kumimoji="0" lang="en-US" altLang="en-US" sz="1200" b="0" i="0" u="none" strike="noStrike" cap="none" normalizeH="0" baseline="0" dirty="0">
                <a:ln>
                  <a:noFill/>
                </a:ln>
                <a:solidFill>
                  <a:srgbClr val="000000"/>
                </a:solidFill>
                <a:effectLst/>
                <a:latin typeface="Lucida Grande" panose="020B0600040502020204" pitchFamily="34" charset="0"/>
              </a:rPr>
              <a:t>, </a:t>
            </a:r>
            <a:r>
              <a:rPr kumimoji="0" lang="en-US" altLang="en-US" sz="1200" b="0" i="0" u="none" strike="noStrike" cap="none" normalizeH="0" baseline="0" dirty="0">
                <a:ln>
                  <a:noFill/>
                </a:ln>
                <a:solidFill>
                  <a:schemeClr val="tx1"/>
                </a:solidFill>
                <a:effectLst/>
                <a:latin typeface="Lucida Grande" panose="020B0600040502020204" pitchFamily="34" charset="0"/>
                <a:hlinkClick r:id="rId6"/>
              </a:rPr>
              <a:t>A. Parreno</a:t>
            </a:r>
            <a:r>
              <a:rPr kumimoji="0" lang="en-US" altLang="en-US" sz="1200" b="0" i="0" u="none" strike="noStrike" cap="none" normalizeH="0" baseline="0" dirty="0">
                <a:ln>
                  <a:noFill/>
                </a:ln>
                <a:solidFill>
                  <a:srgbClr val="000000"/>
                </a:solidFill>
                <a:effectLst/>
                <a:latin typeface="Lucida Grande" panose="020B0600040502020204" pitchFamily="34" charset="0"/>
              </a:rPr>
              <a:t>, </a:t>
            </a:r>
            <a:r>
              <a:rPr kumimoji="0" lang="en-US" altLang="en-US" sz="1200" b="0" i="0" u="none" strike="noStrike" cap="none" normalizeH="0" baseline="0" dirty="0">
                <a:ln>
                  <a:noFill/>
                </a:ln>
                <a:solidFill>
                  <a:schemeClr val="tx1"/>
                </a:solidFill>
                <a:effectLst/>
                <a:latin typeface="Lucida Grande" panose="020B0600040502020204" pitchFamily="34" charset="0"/>
                <a:hlinkClick r:id="rId7"/>
              </a:rPr>
              <a:t>M.J. Savage</a:t>
            </a:r>
            <a:r>
              <a:rPr kumimoji="0" lang="en-US" altLang="en-US" sz="1200" b="0" i="0" u="none" strike="noStrike" cap="none" normalizeH="0" baseline="0" dirty="0">
                <a:ln>
                  <a:noFill/>
                </a:ln>
                <a:solidFill>
                  <a:schemeClr val="tx1"/>
                </a:solidFill>
                <a:effectLst/>
                <a:latin typeface="Lucida Grande" panose="020B06000405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Grande" panose="020B0600040502020204" pitchFamily="34" charset="0"/>
              </a:rPr>
              <a:t>Two Nucleons on the Lattice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109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28D43-5E25-A9F1-283B-F029825E90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F872E-4D33-0591-053B-8FECF6E8C201}"/>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12</a:t>
            </a:r>
          </a:p>
        </p:txBody>
      </p:sp>
      <p:sp>
        <p:nvSpPr>
          <p:cNvPr id="6" name="Title 1">
            <a:extLst>
              <a:ext uri="{FF2B5EF4-FFF2-40B4-BE49-F238E27FC236}">
                <a16:creationId xmlns:a16="http://schemas.microsoft.com/office/drawing/2014/main" id="{801FF16E-024B-E4BD-A6DE-2AFE221CBB81}"/>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Pion-less EFT: States</a:t>
            </a:r>
          </a:p>
        </p:txBody>
      </p:sp>
      <p:pic>
        <p:nvPicPr>
          <p:cNvPr id="7" name="Picture 6">
            <a:extLst>
              <a:ext uri="{FF2B5EF4-FFF2-40B4-BE49-F238E27FC236}">
                <a16:creationId xmlns:a16="http://schemas.microsoft.com/office/drawing/2014/main" id="{362DFE94-0A10-86ED-86CF-83671EAE0B7D}"/>
              </a:ext>
            </a:extLst>
          </p:cNvPr>
          <p:cNvPicPr>
            <a:picLocks noChangeAspect="1"/>
          </p:cNvPicPr>
          <p:nvPr/>
        </p:nvPicPr>
        <p:blipFill>
          <a:blip r:embed="rId2"/>
          <a:stretch>
            <a:fillRect/>
          </a:stretch>
        </p:blipFill>
        <p:spPr>
          <a:xfrm>
            <a:off x="5922492" y="1420504"/>
            <a:ext cx="5536001" cy="3958239"/>
          </a:xfrm>
          <a:prstGeom prst="rect">
            <a:avLst/>
          </a:prstGeom>
        </p:spPr>
      </p:pic>
      <p:sp>
        <p:nvSpPr>
          <p:cNvPr id="8" name="Rectangle 1">
            <a:extLst>
              <a:ext uri="{FF2B5EF4-FFF2-40B4-BE49-F238E27FC236}">
                <a16:creationId xmlns:a16="http://schemas.microsoft.com/office/drawing/2014/main" id="{F215C52D-6E54-D26F-3DD5-A3306D5F6AF6}"/>
              </a:ext>
            </a:extLst>
          </p:cNvPr>
          <p:cNvSpPr>
            <a:spLocks noChangeArrowheads="1"/>
          </p:cNvSpPr>
          <p:nvPr/>
        </p:nvSpPr>
        <p:spPr bwMode="auto">
          <a:xfrm>
            <a:off x="5922492" y="537874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Grande" panose="020B0600040502020204" pitchFamily="34" charset="0"/>
                <a:hlinkClick r:id="rId3"/>
              </a:rPr>
              <a:t>S.R. Beane</a:t>
            </a:r>
            <a:r>
              <a:rPr kumimoji="0" lang="en-US" altLang="en-US" sz="1200" b="0" i="0" u="none" strike="noStrike" cap="none" normalizeH="0" baseline="0" dirty="0">
                <a:ln>
                  <a:noFill/>
                </a:ln>
                <a:solidFill>
                  <a:srgbClr val="000000"/>
                </a:solidFill>
                <a:effectLst/>
                <a:latin typeface="Lucida Grande" panose="020B0600040502020204" pitchFamily="34" charset="0"/>
              </a:rPr>
              <a:t>, </a:t>
            </a:r>
            <a:r>
              <a:rPr kumimoji="0" lang="en-US" altLang="en-US" sz="1200" b="0" i="0" u="none" strike="noStrike" cap="none" normalizeH="0" baseline="0" dirty="0">
                <a:ln>
                  <a:noFill/>
                </a:ln>
                <a:solidFill>
                  <a:schemeClr val="tx1"/>
                </a:solidFill>
                <a:effectLst/>
                <a:latin typeface="Lucida Grande" panose="020B0600040502020204" pitchFamily="34" charset="0"/>
                <a:hlinkClick r:id="rId4"/>
              </a:rPr>
              <a:t>P.F.Bedaque</a:t>
            </a:r>
            <a:r>
              <a:rPr kumimoji="0" lang="en-US" altLang="en-US" sz="1200" b="0" i="0" u="none" strike="noStrike" cap="none" normalizeH="0" baseline="0" dirty="0">
                <a:ln>
                  <a:noFill/>
                </a:ln>
                <a:solidFill>
                  <a:srgbClr val="000000"/>
                </a:solidFill>
                <a:effectLst/>
                <a:latin typeface="Lucida Grande" panose="020B0600040502020204" pitchFamily="34" charset="0"/>
              </a:rPr>
              <a:t>, </a:t>
            </a:r>
            <a:r>
              <a:rPr kumimoji="0" lang="en-US" altLang="en-US" sz="1200" b="0" i="0" u="none" strike="noStrike" cap="none" normalizeH="0" baseline="0" dirty="0">
                <a:ln>
                  <a:noFill/>
                </a:ln>
                <a:solidFill>
                  <a:schemeClr val="tx1"/>
                </a:solidFill>
                <a:effectLst/>
                <a:latin typeface="Lucida Grande" panose="020B0600040502020204" pitchFamily="34" charset="0"/>
                <a:hlinkClick r:id="rId5"/>
              </a:rPr>
              <a:t>A. Parreno</a:t>
            </a:r>
            <a:r>
              <a:rPr kumimoji="0" lang="en-US" altLang="en-US" sz="1200" b="0" i="0" u="none" strike="noStrike" cap="none" normalizeH="0" baseline="0" dirty="0">
                <a:ln>
                  <a:noFill/>
                </a:ln>
                <a:solidFill>
                  <a:srgbClr val="000000"/>
                </a:solidFill>
                <a:effectLst/>
                <a:latin typeface="Lucida Grande" panose="020B0600040502020204" pitchFamily="34" charset="0"/>
              </a:rPr>
              <a:t>, </a:t>
            </a:r>
            <a:r>
              <a:rPr kumimoji="0" lang="en-US" altLang="en-US" sz="1200" b="0" i="0" u="none" strike="noStrike" cap="none" normalizeH="0" baseline="0" dirty="0">
                <a:ln>
                  <a:noFill/>
                </a:ln>
                <a:solidFill>
                  <a:schemeClr val="tx1"/>
                </a:solidFill>
                <a:effectLst/>
                <a:latin typeface="Lucida Grande" panose="020B0600040502020204" pitchFamily="34" charset="0"/>
                <a:hlinkClick r:id="rId6"/>
              </a:rPr>
              <a:t>M.J. Savage</a:t>
            </a:r>
            <a:r>
              <a:rPr kumimoji="0" lang="en-US" altLang="en-US" sz="1200" b="0" i="0" u="none" strike="noStrike" cap="none" normalizeH="0" baseline="0" dirty="0">
                <a:ln>
                  <a:noFill/>
                </a:ln>
                <a:solidFill>
                  <a:schemeClr val="tx1"/>
                </a:solidFill>
                <a:effectLst/>
                <a:latin typeface="Lucida Grande" panose="020B06000405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Grande" panose="020B0600040502020204" pitchFamily="34" charset="0"/>
              </a:rPr>
              <a:t>Two Nucleons on the Lattice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1F798F77-9E63-46E9-8EB4-81CD69DF3921}"/>
              </a:ext>
            </a:extLst>
          </p:cNvPr>
          <p:cNvGrpSpPr/>
          <p:nvPr/>
        </p:nvGrpSpPr>
        <p:grpSpPr>
          <a:xfrm>
            <a:off x="6399591" y="557543"/>
            <a:ext cx="4721741" cy="2816917"/>
            <a:chOff x="6399591" y="557543"/>
            <a:chExt cx="4721741" cy="2816917"/>
          </a:xfrm>
        </p:grpSpPr>
        <p:sp>
          <p:nvSpPr>
            <p:cNvPr id="10" name="Donut 9">
              <a:extLst>
                <a:ext uri="{FF2B5EF4-FFF2-40B4-BE49-F238E27FC236}">
                  <a16:creationId xmlns:a16="http://schemas.microsoft.com/office/drawing/2014/main" id="{4A0827DC-47D8-8071-4888-DFA83B9866B6}"/>
                </a:ext>
              </a:extLst>
            </p:cNvPr>
            <p:cNvSpPr/>
            <p:nvPr/>
          </p:nvSpPr>
          <p:spPr>
            <a:xfrm>
              <a:off x="8719166" y="3056697"/>
              <a:ext cx="313435" cy="303838"/>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BF4D5C39-DB76-32D7-4568-82CE34D2AF2D}"/>
                </a:ext>
              </a:extLst>
            </p:cNvPr>
            <p:cNvSpPr/>
            <p:nvPr/>
          </p:nvSpPr>
          <p:spPr>
            <a:xfrm>
              <a:off x="9169404" y="3070622"/>
              <a:ext cx="313435" cy="303838"/>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EAE49DFF-1F65-9BED-5D56-F47E7604573C}"/>
                </a:ext>
              </a:extLst>
            </p:cNvPr>
            <p:cNvSpPr/>
            <p:nvPr/>
          </p:nvSpPr>
          <p:spPr>
            <a:xfrm>
              <a:off x="9907422" y="3052056"/>
              <a:ext cx="313435" cy="303838"/>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2F4510A5-13D1-391F-EDA2-4F4018F62C27}"/>
                </a:ext>
              </a:extLst>
            </p:cNvPr>
            <p:cNvSpPr/>
            <p:nvPr/>
          </p:nvSpPr>
          <p:spPr>
            <a:xfrm>
              <a:off x="10807897" y="3056697"/>
              <a:ext cx="313435" cy="303838"/>
            </a:xfrm>
            <a:prstGeom prst="don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C82DB91-6BE7-080A-974F-2D52FF3AD409}"/>
                </a:ext>
              </a:extLst>
            </p:cNvPr>
            <p:cNvSpPr/>
            <p:nvPr/>
          </p:nvSpPr>
          <p:spPr>
            <a:xfrm>
              <a:off x="6399591" y="557543"/>
              <a:ext cx="2910349" cy="923330"/>
            </a:xfrm>
            <a:prstGeom prst="rect">
              <a:avLst/>
            </a:prstGeom>
            <a:noFill/>
          </p:spPr>
          <p:txBody>
            <a:bodyPr wrap="none" lIns="91440" tIns="45720" rIns="91440" bIns="45720">
              <a:spAutoFit/>
            </a:bodyPr>
            <a:lstStyle/>
            <a:p>
              <a:pPr algn="ctr"/>
              <a:r>
                <a:rPr lang="en-US" sz="5400" b="1" cap="none" spc="0" dirty="0">
                  <a:ln w="22225">
                    <a:noFill/>
                    <a:prstDash val="solid"/>
                  </a:ln>
                  <a:solidFill>
                    <a:schemeClr val="accent2"/>
                  </a:solidFill>
                  <a:effectLst/>
                </a:rPr>
                <a:t>Unitarity</a:t>
              </a:r>
            </a:p>
          </p:txBody>
        </p:sp>
      </p:grpSp>
    </p:spTree>
    <p:extLst>
      <p:ext uri="{BB962C8B-B14F-4D97-AF65-F5344CB8AC3E}">
        <p14:creationId xmlns:p14="http://schemas.microsoft.com/office/powerpoint/2010/main" val="241425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0169A-25D3-4B8D-1961-02C4905C4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71DFB-6527-24AD-AE40-EDA204DD2C84}"/>
              </a:ext>
            </a:extLst>
          </p:cNvPr>
          <p:cNvSpPr>
            <a:spLocks noGrp="1"/>
          </p:cNvSpPr>
          <p:nvPr>
            <p:ph type="title"/>
          </p:nvPr>
        </p:nvSpPr>
        <p:spPr/>
        <p:txBody>
          <a:bodyPr/>
          <a:lstStyle/>
          <a:p>
            <a:r>
              <a:rPr lang="en-US" sz="3000" dirty="0"/>
              <a:t>But Wait! There are Fermions!</a:t>
            </a:r>
          </a:p>
        </p:txBody>
      </p:sp>
      <p:sp>
        <p:nvSpPr>
          <p:cNvPr id="10" name="Text Placeholder 8">
            <a:extLst>
              <a:ext uri="{FF2B5EF4-FFF2-40B4-BE49-F238E27FC236}">
                <a16:creationId xmlns:a16="http://schemas.microsoft.com/office/drawing/2014/main" id="{88D06083-2791-AE2F-D587-055AC30F9FC1}"/>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DF777396-CAAA-1B66-00E3-F160A24E486D}"/>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13</a:t>
            </a:r>
          </a:p>
        </p:txBody>
      </p:sp>
      <p:sp>
        <p:nvSpPr>
          <p:cNvPr id="3" name="Content Placeholder 2">
            <a:extLst>
              <a:ext uri="{FF2B5EF4-FFF2-40B4-BE49-F238E27FC236}">
                <a16:creationId xmlns:a16="http://schemas.microsoft.com/office/drawing/2014/main" id="{B9143DDB-A259-50C7-292C-321358B1B0C5}"/>
              </a:ext>
            </a:extLst>
          </p:cNvPr>
          <p:cNvSpPr txBox="1">
            <a:spLocks/>
          </p:cNvSpPr>
          <p:nvPr/>
        </p:nvSpPr>
        <p:spPr>
          <a:xfrm>
            <a:off x="838200" y="1477736"/>
            <a:ext cx="10515600" cy="2793639"/>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t>As seen in Kostas </a:t>
            </a:r>
            <a:r>
              <a:rPr lang="en-US" sz="2000" dirty="0" err="1"/>
              <a:t>Originos’s</a:t>
            </a:r>
            <a:r>
              <a:rPr lang="en-US" sz="2000" dirty="0"/>
              <a:t> lectures, </a:t>
            </a:r>
            <a:r>
              <a:rPr lang="en-US" sz="2000" b="1" dirty="0"/>
              <a:t>Fermions have issues on the lattice</a:t>
            </a:r>
          </a:p>
          <a:p>
            <a:pPr marL="0" indent="0">
              <a:buNone/>
            </a:pPr>
            <a:r>
              <a:rPr lang="en-US" sz="2000" dirty="0"/>
              <a:t>We introduce a bosonic auxiliary field that mediates the interaction</a:t>
            </a:r>
          </a:p>
          <a:p>
            <a:endParaRPr lang="en-US" sz="2000" dirty="0"/>
          </a:p>
          <a:p>
            <a:endParaRPr lang="en-US" sz="2000" dirty="0"/>
          </a:p>
          <a:p>
            <a:endParaRPr lang="en-US" sz="2000" dirty="0"/>
          </a:p>
          <a:p>
            <a:pPr marL="0" indent="0">
              <a:buNone/>
            </a:pPr>
            <a:r>
              <a:rPr lang="en-US" sz="2000" dirty="0"/>
              <a:t>We also have the freedom to pick the auxiliary field provided it is </a:t>
            </a:r>
            <a:r>
              <a:rPr lang="en-US" sz="2000" b="1" dirty="0"/>
              <a:t>compact</a:t>
            </a:r>
            <a:r>
              <a:rPr lang="en-US" sz="2000" dirty="0"/>
              <a:t> and has </a:t>
            </a:r>
            <a:r>
              <a:rPr lang="en-US" sz="2000" b="1" dirty="0"/>
              <a:t>mean zero</a:t>
            </a:r>
          </a:p>
        </p:txBody>
      </p:sp>
      <p:pic>
        <p:nvPicPr>
          <p:cNvPr id="8" name="Graphic 7">
            <a:extLst>
              <a:ext uri="{FF2B5EF4-FFF2-40B4-BE49-F238E27FC236}">
                <a16:creationId xmlns:a16="http://schemas.microsoft.com/office/drawing/2014/main" id="{2D842CE5-AD21-0A79-1994-DD49DD16EE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84614" y="2111138"/>
            <a:ext cx="4787215" cy="1414404"/>
          </a:xfrm>
          <a:prstGeom prst="rect">
            <a:avLst/>
          </a:prstGeom>
        </p:spPr>
      </p:pic>
      <p:pic>
        <p:nvPicPr>
          <p:cNvPr id="9" name="Picture 8" descr="Text&#10;&#10;AI-generated content may be incorrect.">
            <a:extLst>
              <a:ext uri="{FF2B5EF4-FFF2-40B4-BE49-F238E27FC236}">
                <a16:creationId xmlns:a16="http://schemas.microsoft.com/office/drawing/2014/main" id="{E3ED2C97-0DA6-7025-A983-5CEA1E9CF5E3}"/>
              </a:ext>
            </a:extLst>
          </p:cNvPr>
          <p:cNvPicPr>
            <a:picLocks noChangeAspect="1"/>
          </p:cNvPicPr>
          <p:nvPr/>
        </p:nvPicPr>
        <p:blipFill>
          <a:blip r:embed="rId4"/>
          <a:stretch>
            <a:fillRect/>
          </a:stretch>
        </p:blipFill>
        <p:spPr>
          <a:xfrm>
            <a:off x="838200" y="5477253"/>
            <a:ext cx="3860800" cy="787400"/>
          </a:xfrm>
          <a:prstGeom prst="rect">
            <a:avLst/>
          </a:prstGeom>
        </p:spPr>
      </p:pic>
      <p:pic>
        <p:nvPicPr>
          <p:cNvPr id="11" name="Picture 10" descr="Text, letter&#10;&#10;AI-generated content may be incorrect.">
            <a:extLst>
              <a:ext uri="{FF2B5EF4-FFF2-40B4-BE49-F238E27FC236}">
                <a16:creationId xmlns:a16="http://schemas.microsoft.com/office/drawing/2014/main" id="{C4E528C4-9465-C45C-F921-6C2810803A42}"/>
              </a:ext>
            </a:extLst>
          </p:cNvPr>
          <p:cNvPicPr>
            <a:picLocks noChangeAspect="1"/>
          </p:cNvPicPr>
          <p:nvPr/>
        </p:nvPicPr>
        <p:blipFill>
          <a:blip r:embed="rId5"/>
          <a:stretch>
            <a:fillRect/>
          </a:stretch>
        </p:blipFill>
        <p:spPr>
          <a:xfrm>
            <a:off x="5008771" y="5182450"/>
            <a:ext cx="6878427" cy="120587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9A568B-5A39-DA33-879F-10183932843F}"/>
                  </a:ext>
                </a:extLst>
              </p:cNvPr>
              <p:cNvSpPr txBox="1"/>
              <p:nvPr/>
            </p:nvSpPr>
            <p:spPr>
              <a:xfrm>
                <a:off x="898096" y="4235055"/>
                <a:ext cx="10610589" cy="1600438"/>
              </a:xfrm>
              <a:prstGeom prst="rect">
                <a:avLst/>
              </a:prstGeom>
              <a:noFill/>
            </p:spPr>
            <p:txBody>
              <a:bodyPr wrap="square" rtlCol="0">
                <a:spAutoFit/>
              </a:bodyPr>
              <a:lstStyle/>
              <a:p>
                <a:r>
                  <a:rPr lang="en-US" sz="2000" dirty="0"/>
                  <a:t>Common choices are </a:t>
                </a:r>
              </a:p>
              <a:p>
                <a:pPr marL="800100" lvl="1" indent="-342900">
                  <a:buFont typeface="Arial" panose="020B0604020202020204" pitchFamily="34" charset="0"/>
                  <a:buChar char="•"/>
                </a:pP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ℤ</m:t>
                        </m:r>
                      </m:e>
                      <m:sub>
                        <m:r>
                          <a:rPr lang="en-US" sz="2000" i="1" dirty="0">
                            <a:latin typeface="Cambria Math" panose="02040503050406030204" pitchFamily="18" charset="0"/>
                          </a:rPr>
                          <m:t>𝟚</m:t>
                        </m:r>
                      </m:sub>
                    </m:sSub>
                  </m:oMath>
                </a14:m>
                <a:r>
                  <a:rPr lang="en-US" sz="2000" dirty="0"/>
                  <a:t>Valued field  </a:t>
                </a:r>
                <a14:m>
                  <m:oMath xmlns:m="http://schemas.openxmlformats.org/officeDocument/2006/math">
                    <m:r>
                      <a:rPr lang="en-US" sz="2000" i="1" dirty="0">
                        <a:latin typeface="Cambria Math" panose="02040503050406030204" pitchFamily="18" charset="0"/>
                      </a:rPr>
                      <m:t>⇒</m:t>
                    </m:r>
                  </m:oMath>
                </a14:m>
                <a:r>
                  <a:rPr lang="en-US" sz="2000" dirty="0"/>
                  <a:t>evaluating the path integral amounts to summing over ±1</a:t>
                </a:r>
              </a:p>
              <a:p>
                <a:pPr marL="800100" lvl="1" indent="-342900">
                  <a:buFont typeface="Arial" panose="020B0604020202020204" pitchFamily="34" charset="0"/>
                  <a:buChar char="•"/>
                </a:pPr>
                <a:r>
                  <a:rPr lang="en-US" sz="2000" dirty="0"/>
                  <a:t>Gaussian field*</a:t>
                </a:r>
              </a:p>
              <a:p>
                <a:pPr marL="800100" lvl="1" indent="-342900">
                  <a:buFont typeface="Arial" panose="020B0604020202020204" pitchFamily="34" charset="0"/>
                  <a:buChar char="•"/>
                </a:pPr>
                <a:r>
                  <a:rPr lang="en-US" sz="2000" dirty="0"/>
                  <a:t>Compact continuous</a:t>
                </a:r>
              </a:p>
              <a:p>
                <a:endParaRPr lang="en-US" dirty="0"/>
              </a:p>
            </p:txBody>
          </p:sp>
        </mc:Choice>
        <mc:Fallback xmlns="">
          <p:sp>
            <p:nvSpPr>
              <p:cNvPr id="5" name="TextBox 4">
                <a:extLst>
                  <a:ext uri="{FF2B5EF4-FFF2-40B4-BE49-F238E27FC236}">
                    <a16:creationId xmlns:a16="http://schemas.microsoft.com/office/drawing/2014/main" id="{EB9A568B-5A39-DA33-879F-10183932843F}"/>
                  </a:ext>
                </a:extLst>
              </p:cNvPr>
              <p:cNvSpPr txBox="1">
                <a:spLocks noRot="1" noChangeAspect="1" noMove="1" noResize="1" noEditPoints="1" noAdjustHandles="1" noChangeArrowheads="1" noChangeShapeType="1" noTextEdit="1"/>
              </p:cNvSpPr>
              <p:nvPr/>
            </p:nvSpPr>
            <p:spPr>
              <a:xfrm>
                <a:off x="898096" y="4235055"/>
                <a:ext cx="10610589" cy="1600438"/>
              </a:xfrm>
              <a:prstGeom prst="rect">
                <a:avLst/>
              </a:prstGeom>
              <a:blipFill>
                <a:blip r:embed="rId6"/>
                <a:stretch>
                  <a:fillRect l="-597" t="-2362"/>
                </a:stretch>
              </a:blipFill>
            </p:spPr>
            <p:txBody>
              <a:bodyPr/>
              <a:lstStyle/>
              <a:p>
                <a:r>
                  <a:rPr lang="en-US">
                    <a:noFill/>
                  </a:rPr>
                  <a:t> </a:t>
                </a:r>
              </a:p>
            </p:txBody>
          </p:sp>
        </mc:Fallback>
      </mc:AlternateContent>
    </p:spTree>
    <p:extLst>
      <p:ext uri="{BB962C8B-B14F-4D97-AF65-F5344CB8AC3E}">
        <p14:creationId xmlns:p14="http://schemas.microsoft.com/office/powerpoint/2010/main" val="28408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111F-BC50-E011-FF22-331674E0A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67D55-E63B-98D9-1A98-4D2E96B96F24}"/>
              </a:ext>
            </a:extLst>
          </p:cNvPr>
          <p:cNvSpPr>
            <a:spLocks noGrp="1"/>
          </p:cNvSpPr>
          <p:nvPr>
            <p:ph type="title"/>
          </p:nvPr>
        </p:nvSpPr>
        <p:spPr/>
        <p:txBody>
          <a:bodyPr/>
          <a:lstStyle/>
          <a:p>
            <a:r>
              <a:rPr lang="en-US" sz="3000" dirty="0"/>
              <a:t>Discretizing Pion-less EFT</a:t>
            </a:r>
          </a:p>
        </p:txBody>
      </p:sp>
      <p:sp>
        <p:nvSpPr>
          <p:cNvPr id="10" name="Text Placeholder 8">
            <a:extLst>
              <a:ext uri="{FF2B5EF4-FFF2-40B4-BE49-F238E27FC236}">
                <a16:creationId xmlns:a16="http://schemas.microsoft.com/office/drawing/2014/main" id="{6AE9E9C4-1B90-DE31-0212-0C707CEF797D}"/>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BD989A58-78E8-90A0-BFEC-FF67EF30A4DA}"/>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14</a:t>
            </a:r>
          </a:p>
        </p:txBody>
      </p:sp>
      <p:pic>
        <p:nvPicPr>
          <p:cNvPr id="5" name="Content Placeholder 4">
            <a:extLst>
              <a:ext uri="{FF2B5EF4-FFF2-40B4-BE49-F238E27FC236}">
                <a16:creationId xmlns:a16="http://schemas.microsoft.com/office/drawing/2014/main" id="{745EBDBE-ECC1-390C-846E-C22E3F32EF0B}"/>
              </a:ext>
            </a:extLst>
          </p:cNvPr>
          <p:cNvPicPr>
            <a:picLocks noChangeAspect="1"/>
          </p:cNvPicPr>
          <p:nvPr/>
        </p:nvPicPr>
        <p:blipFill>
          <a:blip r:embed="rId3"/>
          <a:stretch>
            <a:fillRect/>
          </a:stretch>
        </p:blipFill>
        <p:spPr>
          <a:xfrm>
            <a:off x="4550702" y="1979736"/>
            <a:ext cx="4957866" cy="1328162"/>
          </a:xfrm>
          <a:prstGeom prst="rect">
            <a:avLst/>
          </a:prstGeom>
        </p:spPr>
      </p:pic>
      <p:pic>
        <p:nvPicPr>
          <p:cNvPr id="6" name="Picture 5">
            <a:extLst>
              <a:ext uri="{FF2B5EF4-FFF2-40B4-BE49-F238E27FC236}">
                <a16:creationId xmlns:a16="http://schemas.microsoft.com/office/drawing/2014/main" id="{5805D15A-B611-C45F-8D41-51140DD92614}"/>
              </a:ext>
            </a:extLst>
          </p:cNvPr>
          <p:cNvPicPr>
            <a:picLocks noChangeAspect="1"/>
          </p:cNvPicPr>
          <p:nvPr/>
        </p:nvPicPr>
        <p:blipFill>
          <a:blip r:embed="rId4"/>
          <a:stretch>
            <a:fillRect/>
          </a:stretch>
        </p:blipFill>
        <p:spPr>
          <a:xfrm>
            <a:off x="685799" y="2034393"/>
            <a:ext cx="3791275" cy="1183701"/>
          </a:xfrm>
          <a:prstGeom prst="rect">
            <a:avLst/>
          </a:prstGeom>
        </p:spPr>
      </p:pic>
      <p:sp>
        <p:nvSpPr>
          <p:cNvPr id="7" name="TextBox 6">
            <a:extLst>
              <a:ext uri="{FF2B5EF4-FFF2-40B4-BE49-F238E27FC236}">
                <a16:creationId xmlns:a16="http://schemas.microsoft.com/office/drawing/2014/main" id="{DD43CE48-2D7A-810B-03A7-9A295C3CCF50}"/>
              </a:ext>
            </a:extLst>
          </p:cNvPr>
          <p:cNvSpPr txBox="1"/>
          <p:nvPr/>
        </p:nvSpPr>
        <p:spPr>
          <a:xfrm flipH="1">
            <a:off x="685800" y="1549400"/>
            <a:ext cx="8902699" cy="369332"/>
          </a:xfrm>
          <a:prstGeom prst="rect">
            <a:avLst/>
          </a:prstGeom>
          <a:noFill/>
        </p:spPr>
        <p:txBody>
          <a:bodyPr wrap="square" rtlCol="0">
            <a:spAutoFit/>
          </a:bodyPr>
          <a:lstStyle/>
          <a:p>
            <a:r>
              <a:rPr lang="en-US" dirty="0"/>
              <a:t>We start by discretizing the pion-less EFT action in the following way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10C785-FE4A-79ED-CA82-C0686A5EA9FE}"/>
                  </a:ext>
                </a:extLst>
              </p:cNvPr>
              <p:cNvSpPr txBox="1"/>
              <p:nvPr/>
            </p:nvSpPr>
            <p:spPr>
              <a:xfrm>
                <a:off x="266700" y="3803005"/>
                <a:ext cx="110871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K is a T x T block matrix, where each entry is an L</a:t>
                </a:r>
                <a:r>
                  <a:rPr lang="en-US" baseline="30000" dirty="0"/>
                  <a:t>3</a:t>
                </a:r>
                <a:r>
                  <a:rPr lang="en-US" dirty="0"/>
                  <a:t> x L</a:t>
                </a:r>
                <a:r>
                  <a:rPr lang="en-US" baseline="30000" dirty="0"/>
                  <a:t>3 </a:t>
                </a:r>
                <a:r>
                  <a:rPr lang="en-US" dirty="0"/>
                  <a:t>matrix in itself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 is a discretized kinetic operator</a:t>
                </a:r>
              </a:p>
              <a:p>
                <a:endParaRPr lang="en-US" dirty="0"/>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𝑋</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𝜙</m:t>
                            </m:r>
                          </m:e>
                          <m:sub>
                            <m:r>
                              <m:rPr>
                                <m:sty m:val="p"/>
                              </m:rPr>
                              <a:rPr lang="en-US" b="0" i="1" dirty="0" smtClean="0">
                                <a:latin typeface="Cambria Math" panose="02040503050406030204" pitchFamily="18" charset="0"/>
                              </a:rPr>
                              <m:t>t</m:t>
                            </m:r>
                          </m:sub>
                        </m:sSub>
                      </m:e>
                    </m:d>
                  </m:oMath>
                </a14:m>
                <a:r>
                  <a:rPr lang="en-US" dirty="0"/>
                  <a:t>is a rewriting of the Fermion interaction in terms of a </a:t>
                </a:r>
                <a:r>
                  <a:rPr lang="en-US" b="1" dirty="0"/>
                  <a:t>bosonic auxiliary field </a:t>
                </a:r>
                <a:r>
                  <a:rPr lang="en-US" dirty="0"/>
                  <a:t>that mediates the interaction</a:t>
                </a:r>
              </a:p>
              <a:p>
                <a:endParaRPr lang="en-US" b="1" dirty="0"/>
              </a:p>
              <a:p>
                <a:endParaRPr lang="en-US" b="1" dirty="0"/>
              </a:p>
              <a:p>
                <a:pPr marL="285750" indent="-285750">
                  <a:buFont typeface="Arial" panose="020B0604020202020204" pitchFamily="34" charset="0"/>
                  <a:buChar char="•"/>
                </a:pPr>
                <a:r>
                  <a:rPr lang="en-US" dirty="0"/>
                  <a:t>We also choose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𝜙</m:t>
                        </m:r>
                      </m:e>
                      <m:sub>
                        <m:r>
                          <a:rPr lang="en-US" i="1" dirty="0" smtClean="0">
                            <a:latin typeface="Cambria Math" panose="02040503050406030204" pitchFamily="18" charset="0"/>
                          </a:rPr>
                          <m:t>0</m:t>
                        </m:r>
                      </m:sub>
                    </m:sSub>
                  </m:oMath>
                </a14:m>
                <a:r>
                  <a:rPr lang="en-US" dirty="0"/>
                  <a:t> to only live on the </a:t>
                </a:r>
                <a:r>
                  <a:rPr lang="en-US" b="1" dirty="0"/>
                  <a:t>temporal links </a:t>
                </a:r>
                <a:r>
                  <a:rPr lang="en-US" dirty="0"/>
                  <a:t>to make our lives simpler</a:t>
                </a:r>
              </a:p>
            </p:txBody>
          </p:sp>
        </mc:Choice>
        <mc:Fallback xmlns="">
          <p:sp>
            <p:nvSpPr>
              <p:cNvPr id="12" name="TextBox 11">
                <a:extLst>
                  <a:ext uri="{FF2B5EF4-FFF2-40B4-BE49-F238E27FC236}">
                    <a16:creationId xmlns:a16="http://schemas.microsoft.com/office/drawing/2014/main" id="{A210C785-FE4A-79ED-CA82-C0686A5EA9FE}"/>
                  </a:ext>
                </a:extLst>
              </p:cNvPr>
              <p:cNvSpPr txBox="1">
                <a:spLocks noRot="1" noChangeAspect="1" noMove="1" noResize="1" noEditPoints="1" noAdjustHandles="1" noChangeArrowheads="1" noChangeShapeType="1" noTextEdit="1"/>
              </p:cNvSpPr>
              <p:nvPr/>
            </p:nvSpPr>
            <p:spPr>
              <a:xfrm>
                <a:off x="266700" y="3803005"/>
                <a:ext cx="11087100" cy="2585323"/>
              </a:xfrm>
              <a:prstGeom prst="rect">
                <a:avLst/>
              </a:prstGeom>
              <a:blipFill>
                <a:blip r:embed="rId5"/>
                <a:stretch>
                  <a:fillRect l="-458" t="-976" b="-2439"/>
                </a:stretch>
              </a:blipFill>
            </p:spPr>
            <p:txBody>
              <a:bodyPr/>
              <a:lstStyle/>
              <a:p>
                <a:r>
                  <a:rPr lang="en-US">
                    <a:noFill/>
                  </a:rPr>
                  <a:t> </a:t>
                </a:r>
              </a:p>
            </p:txBody>
          </p:sp>
        </mc:Fallback>
      </mc:AlternateContent>
      <p:pic>
        <p:nvPicPr>
          <p:cNvPr id="13" name="Graphic 12">
            <a:extLst>
              <a:ext uri="{FF2B5EF4-FFF2-40B4-BE49-F238E27FC236}">
                <a16:creationId xmlns:a16="http://schemas.microsoft.com/office/drawing/2014/main" id="{E31443A0-17AA-88A1-7AA6-875FE839F32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71496" y="4042740"/>
            <a:ext cx="1838754" cy="950542"/>
          </a:xfrm>
          <a:prstGeom prst="rect">
            <a:avLst/>
          </a:prstGeom>
        </p:spPr>
      </p:pic>
      <p:pic>
        <p:nvPicPr>
          <p:cNvPr id="14" name="Graphic 13">
            <a:extLst>
              <a:ext uri="{FF2B5EF4-FFF2-40B4-BE49-F238E27FC236}">
                <a16:creationId xmlns:a16="http://schemas.microsoft.com/office/drawing/2014/main" id="{7EC6AB27-1FE0-B627-A84E-C9D4C171ECC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40878" y="5249757"/>
            <a:ext cx="2588757" cy="882095"/>
          </a:xfrm>
          <a:prstGeom prst="rect">
            <a:avLst/>
          </a:prstGeom>
        </p:spPr>
      </p:pic>
      <p:sp>
        <p:nvSpPr>
          <p:cNvPr id="3" name="TextBox 2">
            <a:extLst>
              <a:ext uri="{FF2B5EF4-FFF2-40B4-BE49-F238E27FC236}">
                <a16:creationId xmlns:a16="http://schemas.microsoft.com/office/drawing/2014/main" id="{630B861C-7130-1C9B-866E-16E557515D23}"/>
              </a:ext>
            </a:extLst>
          </p:cNvPr>
          <p:cNvSpPr txBox="1"/>
          <p:nvPr/>
        </p:nvSpPr>
        <p:spPr>
          <a:xfrm>
            <a:off x="685800" y="3295106"/>
            <a:ext cx="8254652" cy="430887"/>
          </a:xfrm>
          <a:prstGeom prst="rect">
            <a:avLst/>
          </a:prstGeom>
          <a:noFill/>
        </p:spPr>
        <p:txBody>
          <a:bodyPr wrap="square" rtlCol="0">
            <a:spAutoFit/>
          </a:bodyPr>
          <a:lstStyle/>
          <a:p>
            <a:r>
              <a:rPr lang="en-US" sz="1100" dirty="0">
                <a:solidFill>
                  <a:schemeClr val="bg2">
                    <a:lumMod val="10000"/>
                  </a:schemeClr>
                </a:solidFill>
              </a:rPr>
              <a:t>M. G. Endres, D. B. Kaplan, J.-W. Lee, and A. N. Nicholson, Phys. Rev. A 84, 043644 (2011). </a:t>
            </a:r>
          </a:p>
          <a:p>
            <a:endParaRPr lang="en-US" sz="1100" dirty="0"/>
          </a:p>
        </p:txBody>
      </p:sp>
    </p:spTree>
    <p:extLst>
      <p:ext uri="{BB962C8B-B14F-4D97-AF65-F5344CB8AC3E}">
        <p14:creationId xmlns:p14="http://schemas.microsoft.com/office/powerpoint/2010/main" val="29810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0ADA-CE21-6FF6-3001-FA1DF0237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87DFE-86EC-3367-E79D-C1D07FEBD2C7}"/>
              </a:ext>
            </a:extLst>
          </p:cNvPr>
          <p:cNvSpPr>
            <a:spLocks noGrp="1"/>
          </p:cNvSpPr>
          <p:nvPr>
            <p:ph type="title"/>
          </p:nvPr>
        </p:nvSpPr>
        <p:spPr/>
        <p:txBody>
          <a:bodyPr/>
          <a:lstStyle/>
          <a:p>
            <a:r>
              <a:rPr lang="en-US" sz="3000" dirty="0"/>
              <a:t>Tuning g</a:t>
            </a:r>
            <a:r>
              <a:rPr lang="en-US" sz="3000" baseline="-25000" dirty="0"/>
              <a:t>0</a:t>
            </a:r>
            <a:r>
              <a:rPr lang="en-US" sz="3000" dirty="0"/>
              <a:t> : Connecting to the Spectral Decomposition</a:t>
            </a:r>
          </a:p>
        </p:txBody>
      </p:sp>
      <p:sp>
        <p:nvSpPr>
          <p:cNvPr id="10" name="Text Placeholder 8">
            <a:extLst>
              <a:ext uri="{FF2B5EF4-FFF2-40B4-BE49-F238E27FC236}">
                <a16:creationId xmlns:a16="http://schemas.microsoft.com/office/drawing/2014/main" id="{FC320B6D-ADE0-6272-B907-65A035149C16}"/>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8A3A2F37-2D1B-E553-6B7D-C0E8C0399278}"/>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15</a:t>
            </a:r>
          </a:p>
        </p:txBody>
      </p:sp>
      <p:pic>
        <p:nvPicPr>
          <p:cNvPr id="3" name="Content Placeholder 4" descr="A picture containing text&#10;&#10;AI-generated content may be incorrect.">
            <a:extLst>
              <a:ext uri="{FF2B5EF4-FFF2-40B4-BE49-F238E27FC236}">
                <a16:creationId xmlns:a16="http://schemas.microsoft.com/office/drawing/2014/main" id="{104AADE0-2019-EB6E-3446-2C9795C5C27F}"/>
              </a:ext>
            </a:extLst>
          </p:cNvPr>
          <p:cNvPicPr>
            <a:picLocks noChangeAspect="1"/>
          </p:cNvPicPr>
          <p:nvPr/>
        </p:nvPicPr>
        <p:blipFill>
          <a:blip r:embed="rId3"/>
          <a:stretch>
            <a:fillRect/>
          </a:stretch>
        </p:blipFill>
        <p:spPr>
          <a:xfrm>
            <a:off x="4572000" y="1474232"/>
            <a:ext cx="3556000" cy="787400"/>
          </a:xfrm>
          <a:prstGeom prst="rect">
            <a:avLst/>
          </a:prstGeom>
        </p:spPr>
      </p:pic>
      <p:sp>
        <p:nvSpPr>
          <p:cNvPr id="8" name="TextBox 7">
            <a:extLst>
              <a:ext uri="{FF2B5EF4-FFF2-40B4-BE49-F238E27FC236}">
                <a16:creationId xmlns:a16="http://schemas.microsoft.com/office/drawing/2014/main" id="{9868939D-7891-DB23-D7A2-D182DDC0CFD0}"/>
              </a:ext>
            </a:extLst>
          </p:cNvPr>
          <p:cNvSpPr txBox="1"/>
          <p:nvPr/>
        </p:nvSpPr>
        <p:spPr>
          <a:xfrm>
            <a:off x="927100" y="1484868"/>
            <a:ext cx="3644900" cy="430887"/>
          </a:xfrm>
          <a:prstGeom prst="rect">
            <a:avLst/>
          </a:prstGeom>
          <a:noFill/>
        </p:spPr>
        <p:txBody>
          <a:bodyPr wrap="square" rtlCol="0">
            <a:spAutoFit/>
          </a:bodyPr>
          <a:lstStyle/>
          <a:p>
            <a:r>
              <a:rPr lang="en-US" sz="2200" dirty="0"/>
              <a:t>From statistical mechanics: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FC0980-51F5-BDD4-0B89-2C168E6FE917}"/>
                  </a:ext>
                </a:extLst>
              </p:cNvPr>
              <p:cNvSpPr txBox="1"/>
              <p:nvPr/>
            </p:nvSpPr>
            <p:spPr>
              <a:xfrm>
                <a:off x="510732" y="2659559"/>
                <a:ext cx="11102527" cy="1446550"/>
              </a:xfrm>
              <a:prstGeom prst="rect">
                <a:avLst/>
              </a:prstGeom>
              <a:noFill/>
            </p:spPr>
            <p:txBody>
              <a:bodyPr wrap="none" rtlCol="0">
                <a:spAutoFit/>
              </a:bodyPr>
              <a:lstStyle/>
              <a:p>
                <a:r>
                  <a:rPr lang="en-US" sz="2200" dirty="0"/>
                  <a:t>Now we know that the logarithms of the eigenvalues of the transfer matrix give us the </a:t>
                </a:r>
              </a:p>
              <a:p>
                <a:r>
                  <a:rPr lang="en-US" sz="2200" dirty="0"/>
                  <a:t>2 body spectrum! </a:t>
                </a:r>
              </a:p>
              <a:p>
                <a:endParaRPr lang="en-US" sz="2200" dirty="0"/>
              </a:p>
              <a:p>
                <a:r>
                  <a:rPr lang="en-US" sz="2200" dirty="0"/>
                  <a:t>In principle, we could diagonalize </a:t>
                </a:r>
                <a14:m>
                  <m:oMath xmlns:m="http://schemas.openxmlformats.org/officeDocument/2006/math">
                    <m:r>
                      <a:rPr lang="en-US" sz="2200" i="1" dirty="0" smtClean="0">
                        <a:latin typeface="Cambria Math" panose="02040503050406030204" pitchFamily="18" charset="0"/>
                      </a:rPr>
                      <m:t>𝒯</m:t>
                    </m:r>
                    <m:r>
                      <a:rPr lang="en-US" sz="2200" b="0" i="1" dirty="0" smtClean="0">
                        <a:latin typeface="Cambria Math" panose="02040503050406030204" pitchFamily="18" charset="0"/>
                      </a:rPr>
                      <m:t>, </m:t>
                    </m:r>
                  </m:oMath>
                </a14:m>
                <a:r>
                  <a:rPr lang="en-US" sz="2200" dirty="0"/>
                  <a:t>and its eigenvalues would be the 2-body spectrum. </a:t>
                </a:r>
              </a:p>
            </p:txBody>
          </p:sp>
        </mc:Choice>
        <mc:Fallback xmlns="">
          <p:sp>
            <p:nvSpPr>
              <p:cNvPr id="9" name="TextBox 8">
                <a:extLst>
                  <a:ext uri="{FF2B5EF4-FFF2-40B4-BE49-F238E27FC236}">
                    <a16:creationId xmlns:a16="http://schemas.microsoft.com/office/drawing/2014/main" id="{2EFC0980-51F5-BDD4-0B89-2C168E6FE917}"/>
                  </a:ext>
                </a:extLst>
              </p:cNvPr>
              <p:cNvSpPr txBox="1">
                <a:spLocks noRot="1" noChangeAspect="1" noMove="1" noResize="1" noEditPoints="1" noAdjustHandles="1" noChangeArrowheads="1" noChangeShapeType="1" noTextEdit="1"/>
              </p:cNvSpPr>
              <p:nvPr/>
            </p:nvSpPr>
            <p:spPr>
              <a:xfrm>
                <a:off x="510732" y="2659559"/>
                <a:ext cx="11102527" cy="1446550"/>
              </a:xfrm>
              <a:prstGeom prst="rect">
                <a:avLst/>
              </a:prstGeom>
              <a:blipFill>
                <a:blip r:embed="rId4"/>
                <a:stretch>
                  <a:fillRect l="-686" t="-2609" r="-229" b="-7826"/>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A387BDD-E315-8938-DFBE-C4FF04FCF01C}"/>
              </a:ext>
            </a:extLst>
          </p:cNvPr>
          <p:cNvPicPr>
            <a:picLocks noChangeAspect="1"/>
          </p:cNvPicPr>
          <p:nvPr/>
        </p:nvPicPr>
        <p:blipFill>
          <a:blip r:embed="rId5"/>
          <a:stretch>
            <a:fillRect/>
          </a:stretch>
        </p:blipFill>
        <p:spPr>
          <a:xfrm>
            <a:off x="533400" y="4581306"/>
            <a:ext cx="2666666" cy="689655"/>
          </a:xfrm>
          <a:prstGeom prst="rect">
            <a:avLst/>
          </a:prstGeom>
        </p:spPr>
      </p:pic>
      <p:pic>
        <p:nvPicPr>
          <p:cNvPr id="15" name="Picture 14">
            <a:extLst>
              <a:ext uri="{FF2B5EF4-FFF2-40B4-BE49-F238E27FC236}">
                <a16:creationId xmlns:a16="http://schemas.microsoft.com/office/drawing/2014/main" id="{9CC7D0E1-D970-E085-764B-798737CE2810}"/>
              </a:ext>
            </a:extLst>
          </p:cNvPr>
          <p:cNvPicPr>
            <a:picLocks noChangeAspect="1"/>
          </p:cNvPicPr>
          <p:nvPr/>
        </p:nvPicPr>
        <p:blipFill>
          <a:blip r:embed="rId6"/>
          <a:srcRect l="12170"/>
          <a:stretch>
            <a:fillRect/>
          </a:stretch>
        </p:blipFill>
        <p:spPr>
          <a:xfrm>
            <a:off x="3327066" y="4504036"/>
            <a:ext cx="2666666" cy="844197"/>
          </a:xfrm>
          <a:prstGeom prst="rect">
            <a:avLst/>
          </a:prstGeom>
        </p:spPr>
      </p:pic>
      <p:pic>
        <p:nvPicPr>
          <p:cNvPr id="16" name="Picture 15" descr="Shape&#10;&#10;AI-generated content may be incorrect.">
            <a:extLst>
              <a:ext uri="{FF2B5EF4-FFF2-40B4-BE49-F238E27FC236}">
                <a16:creationId xmlns:a16="http://schemas.microsoft.com/office/drawing/2014/main" id="{CFEC3049-48B5-5D40-44AA-1AEAAA4376A5}"/>
              </a:ext>
            </a:extLst>
          </p:cNvPr>
          <p:cNvPicPr>
            <a:picLocks noChangeAspect="1"/>
          </p:cNvPicPr>
          <p:nvPr/>
        </p:nvPicPr>
        <p:blipFill>
          <a:blip r:embed="rId7"/>
          <a:stretch>
            <a:fillRect/>
          </a:stretch>
        </p:blipFill>
        <p:spPr>
          <a:xfrm>
            <a:off x="6578600" y="4706912"/>
            <a:ext cx="4927600" cy="736135"/>
          </a:xfrm>
          <a:prstGeom prst="rect">
            <a:avLst/>
          </a:prstGeom>
        </p:spPr>
      </p:pic>
      <p:sp>
        <p:nvSpPr>
          <p:cNvPr id="17" name="TextBox 16">
            <a:extLst>
              <a:ext uri="{FF2B5EF4-FFF2-40B4-BE49-F238E27FC236}">
                <a16:creationId xmlns:a16="http://schemas.microsoft.com/office/drawing/2014/main" id="{E60AEDE1-787A-B4AC-45FA-3C9C0C3E06F7}"/>
              </a:ext>
            </a:extLst>
          </p:cNvPr>
          <p:cNvSpPr txBox="1"/>
          <p:nvPr/>
        </p:nvSpPr>
        <p:spPr>
          <a:xfrm>
            <a:off x="6705600" y="4337580"/>
            <a:ext cx="833946" cy="369332"/>
          </a:xfrm>
          <a:prstGeom prst="rect">
            <a:avLst/>
          </a:prstGeom>
          <a:noFill/>
        </p:spPr>
        <p:txBody>
          <a:bodyPr wrap="none" rtlCol="0">
            <a:spAutoFit/>
          </a:bodyPr>
          <a:lstStyle/>
          <a:p>
            <a:r>
              <a:rPr lang="en-US" dirty="0"/>
              <a:t>Where</a:t>
            </a:r>
          </a:p>
        </p:txBody>
      </p:sp>
      <p:sp>
        <p:nvSpPr>
          <p:cNvPr id="18" name="TextBox 17">
            <a:extLst>
              <a:ext uri="{FF2B5EF4-FFF2-40B4-BE49-F238E27FC236}">
                <a16:creationId xmlns:a16="http://schemas.microsoft.com/office/drawing/2014/main" id="{82202955-8A1C-06D7-D4BA-33302A63FCE7}"/>
              </a:ext>
            </a:extLst>
          </p:cNvPr>
          <p:cNvSpPr txBox="1"/>
          <p:nvPr/>
        </p:nvSpPr>
        <p:spPr>
          <a:xfrm>
            <a:off x="571166" y="5561491"/>
            <a:ext cx="10782634" cy="769441"/>
          </a:xfrm>
          <a:prstGeom prst="rect">
            <a:avLst/>
          </a:prstGeom>
          <a:noFill/>
        </p:spPr>
        <p:txBody>
          <a:bodyPr wrap="square" rtlCol="0">
            <a:spAutoFit/>
          </a:bodyPr>
          <a:lstStyle/>
          <a:p>
            <a:r>
              <a:rPr lang="en-US" sz="2200" dirty="0"/>
              <a:t>We can compare this result to the one discussed earlier using Lüscher methods to </a:t>
            </a:r>
            <a:r>
              <a:rPr lang="en-US" sz="2200" b="1" dirty="0"/>
              <a:t>tune the coupling</a:t>
            </a:r>
            <a:r>
              <a:rPr lang="en-US" sz="2200" dirty="0"/>
              <a:t>, g</a:t>
            </a:r>
            <a:r>
              <a:rPr lang="en-US" sz="2200" baseline="-25000" dirty="0"/>
              <a:t>0</a:t>
            </a:r>
            <a:r>
              <a:rPr lang="en-US" sz="2200" dirty="0"/>
              <a:t> </a:t>
            </a:r>
          </a:p>
        </p:txBody>
      </p:sp>
    </p:spTree>
    <p:extLst>
      <p:ext uri="{BB962C8B-B14F-4D97-AF65-F5344CB8AC3E}">
        <p14:creationId xmlns:p14="http://schemas.microsoft.com/office/powerpoint/2010/main" val="39771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34C2-0A10-AE77-FBC7-1C82E6B7D825}"/>
              </a:ext>
            </a:extLst>
          </p:cNvPr>
          <p:cNvSpPr>
            <a:spLocks noGrp="1"/>
          </p:cNvSpPr>
          <p:nvPr>
            <p:ph type="title"/>
          </p:nvPr>
        </p:nvSpPr>
        <p:spPr/>
        <p:txBody>
          <a:bodyPr/>
          <a:lstStyle/>
          <a:p>
            <a:r>
              <a:rPr lang="en-US" dirty="0"/>
              <a:t>Outline</a:t>
            </a:r>
          </a:p>
        </p:txBody>
      </p:sp>
      <p:sp>
        <p:nvSpPr>
          <p:cNvPr id="10" name="Text Placeholder 8">
            <a:extLst>
              <a:ext uri="{FF2B5EF4-FFF2-40B4-BE49-F238E27FC236}">
                <a16:creationId xmlns:a16="http://schemas.microsoft.com/office/drawing/2014/main" id="{BCC54FE1-A1BA-9433-0495-F7295A783AB4}"/>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5899498A-0945-F524-D348-ABB6E34AE781}"/>
              </a:ext>
              <a:ext uri="{C183D7F6-B498-43B3-948B-1728B52AA6E4}">
                <adec:decorative xmlns:adec="http://schemas.microsoft.com/office/drawing/2017/decorative" val="1"/>
              </a:ext>
            </a:extLst>
          </p:cNvPr>
          <p:cNvSpPr>
            <a:spLocks noGrp="1"/>
          </p:cNvSpPr>
          <p:nvPr>
            <p:ph type="sldNum" sz="quarter" idx="10"/>
          </p:nvPr>
        </p:nvSpPr>
        <p:spPr/>
        <p:txBody>
          <a:bodyPr/>
          <a:lstStyle/>
          <a:p>
            <a:fld id="{6D6E361B-DFCA-824D-BA63-ADCED3B41986}" type="slidenum">
              <a:rPr lang="en-US" smtClean="0"/>
              <a:pPr/>
              <a:t>2</a:t>
            </a:fld>
            <a:endParaRPr lang="en-US" dirty="0"/>
          </a:p>
        </p:txBody>
      </p:sp>
      <p:sp>
        <p:nvSpPr>
          <p:cNvPr id="13" name="Rectangle 12">
            <a:extLst>
              <a:ext uri="{FF2B5EF4-FFF2-40B4-BE49-F238E27FC236}">
                <a16:creationId xmlns:a16="http://schemas.microsoft.com/office/drawing/2014/main" id="{28C76F6E-1A16-B410-2D2C-95BFBE6CCC46}"/>
              </a:ext>
            </a:extLst>
          </p:cNvPr>
          <p:cNvSpPr/>
          <p:nvPr/>
        </p:nvSpPr>
        <p:spPr>
          <a:xfrm>
            <a:off x="537328" y="1121790"/>
            <a:ext cx="1121790" cy="641022"/>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8" name="Rounded Rectangle 7">
            <a:extLst>
              <a:ext uri="{FF2B5EF4-FFF2-40B4-BE49-F238E27FC236}">
                <a16:creationId xmlns:a16="http://schemas.microsoft.com/office/drawing/2014/main" id="{C7F18186-0EA1-F761-0586-B7E7E73ACABF}"/>
              </a:ext>
            </a:extLst>
          </p:cNvPr>
          <p:cNvSpPr/>
          <p:nvPr/>
        </p:nvSpPr>
        <p:spPr>
          <a:xfrm>
            <a:off x="1725106"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397BB6-77B2-FEFB-670B-110394619054}"/>
              </a:ext>
            </a:extLst>
          </p:cNvPr>
          <p:cNvSpPr/>
          <p:nvPr/>
        </p:nvSpPr>
        <p:spPr>
          <a:xfrm>
            <a:off x="1579604" y="1505267"/>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Unitary Fermi </a:t>
            </a:r>
          </a:p>
          <a:p>
            <a:pPr algn="ctr"/>
            <a:r>
              <a:rPr lang="en-US" sz="4000" b="0" cap="none" spc="0" dirty="0">
                <a:ln w="0"/>
                <a:solidFill>
                  <a:schemeClr val="tx1"/>
                </a:solidFill>
                <a:effectLst>
                  <a:outerShdw blurRad="38100" dist="19050" dir="2700000" algn="tl" rotWithShape="0">
                    <a:schemeClr val="dk1">
                      <a:alpha val="40000"/>
                    </a:schemeClr>
                  </a:outerShdw>
                </a:effectLst>
              </a:rPr>
              <a:t>Gas</a:t>
            </a:r>
          </a:p>
        </p:txBody>
      </p:sp>
    </p:spTree>
    <p:extLst>
      <p:ext uri="{BB962C8B-B14F-4D97-AF65-F5344CB8AC3E}">
        <p14:creationId xmlns:p14="http://schemas.microsoft.com/office/powerpoint/2010/main" val="191348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ED581-94C3-E5DD-C7A1-8F5BC796CE50}"/>
              </a:ext>
            </a:extLst>
          </p:cNvPr>
          <p:cNvSpPr>
            <a:spLocks noGrp="1"/>
          </p:cNvSpPr>
          <p:nvPr>
            <p:ph type="title"/>
          </p:nvPr>
        </p:nvSpPr>
        <p:spPr/>
        <p:txBody>
          <a:bodyPr/>
          <a:lstStyle/>
          <a:p>
            <a:r>
              <a:rPr lang="en-US" dirty="0"/>
              <a:t>Effective Mass &amp; Current Insertion Matrix</a:t>
            </a:r>
            <a:br>
              <a:rPr lang="en-US" dirty="0"/>
            </a:br>
            <a:r>
              <a:rPr lang="en-US" dirty="0"/>
              <a:t>Elements</a:t>
            </a:r>
          </a:p>
        </p:txBody>
      </p:sp>
      <p:sp>
        <p:nvSpPr>
          <p:cNvPr id="2" name="Slide Number Placeholder 1">
            <a:extLst>
              <a:ext uri="{FF2B5EF4-FFF2-40B4-BE49-F238E27FC236}">
                <a16:creationId xmlns:a16="http://schemas.microsoft.com/office/drawing/2014/main" id="{8F7F7226-786A-AA18-3C33-4282E1980392}"/>
              </a:ext>
              <a:ext uri="{C183D7F6-B498-43B3-948B-1728B52AA6E4}">
                <adec:decorative xmlns:adec="http://schemas.microsoft.com/office/drawing/2017/decorative" val="1"/>
              </a:ext>
            </a:extLst>
          </p:cNvPr>
          <p:cNvSpPr>
            <a:spLocks noGrp="1"/>
          </p:cNvSpPr>
          <p:nvPr>
            <p:ph type="sldNum" sz="quarter" idx="10"/>
          </p:nvPr>
        </p:nvSpPr>
        <p:spPr/>
        <p:txBody>
          <a:bodyPr/>
          <a:lstStyle/>
          <a:p>
            <a:endParaRPr lang="en-US" dirty="0"/>
          </a:p>
        </p:txBody>
      </p:sp>
      <p:sp>
        <p:nvSpPr>
          <p:cNvPr id="6" name="Text Placeholder 5">
            <a:extLst>
              <a:ext uri="{FF2B5EF4-FFF2-40B4-BE49-F238E27FC236}">
                <a16:creationId xmlns:a16="http://schemas.microsoft.com/office/drawing/2014/main" id="{2461EFB9-40AC-0FD9-C4B2-52141C895E3C}"/>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9245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A53AA-8FC0-189F-2C78-E0142E9A9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A833A-07B0-5254-E5DD-FD2A51F85839}"/>
              </a:ext>
            </a:extLst>
          </p:cNvPr>
          <p:cNvSpPr>
            <a:spLocks noGrp="1"/>
          </p:cNvSpPr>
          <p:nvPr>
            <p:ph type="title"/>
          </p:nvPr>
        </p:nvSpPr>
        <p:spPr/>
        <p:txBody>
          <a:bodyPr/>
          <a:lstStyle/>
          <a:p>
            <a:r>
              <a:rPr lang="en-US" sz="3000" dirty="0"/>
              <a:t>Effective Mass</a:t>
            </a:r>
          </a:p>
        </p:txBody>
      </p:sp>
      <p:sp>
        <p:nvSpPr>
          <p:cNvPr id="10" name="Text Placeholder 8">
            <a:extLst>
              <a:ext uri="{FF2B5EF4-FFF2-40B4-BE49-F238E27FC236}">
                <a16:creationId xmlns:a16="http://schemas.microsoft.com/office/drawing/2014/main" id="{2F49E894-6C44-77DE-36B5-C3A787ADCC04}"/>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36303A44-8DC4-74B7-0F0E-EC3D850C7555}"/>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17</a:t>
            </a:r>
          </a:p>
        </p:txBody>
      </p:sp>
      <p:pic>
        <p:nvPicPr>
          <p:cNvPr id="5" name="Picture 4" descr="Text, letter&#10;&#10;AI-generated content may be incorrect.">
            <a:extLst>
              <a:ext uri="{FF2B5EF4-FFF2-40B4-BE49-F238E27FC236}">
                <a16:creationId xmlns:a16="http://schemas.microsoft.com/office/drawing/2014/main" id="{A9A5F58E-EF19-FFEB-27C4-6D423FCA64D5}"/>
              </a:ext>
            </a:extLst>
          </p:cNvPr>
          <p:cNvPicPr>
            <a:picLocks noChangeAspect="1"/>
          </p:cNvPicPr>
          <p:nvPr/>
        </p:nvPicPr>
        <p:blipFill>
          <a:blip r:embed="rId3"/>
          <a:stretch>
            <a:fillRect/>
          </a:stretch>
        </p:blipFill>
        <p:spPr>
          <a:xfrm>
            <a:off x="1447036" y="2806108"/>
            <a:ext cx="8387354" cy="188560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EEBC9C-2983-D989-3B41-5651C72B4961}"/>
                  </a:ext>
                </a:extLst>
              </p:cNvPr>
              <p:cNvSpPr txBox="1"/>
              <p:nvPr/>
            </p:nvSpPr>
            <p:spPr>
              <a:xfrm>
                <a:off x="609600" y="1605779"/>
                <a:ext cx="10874466" cy="3416320"/>
              </a:xfrm>
              <a:prstGeom prst="rect">
                <a:avLst/>
              </a:prstGeom>
              <a:noFill/>
            </p:spPr>
            <p:txBody>
              <a:bodyPr wrap="square" rtlCol="0">
                <a:spAutoFit/>
              </a:bodyPr>
              <a:lstStyle/>
              <a:p>
                <a:r>
                  <a:rPr lang="en-US" dirty="0"/>
                  <a:t>In general, the transfer matrix with N </a:t>
                </a:r>
                <a14:m>
                  <m:oMath xmlns:m="http://schemas.openxmlformats.org/officeDocument/2006/math">
                    <m:r>
                      <a:rPr lang="en-US" i="1" dirty="0" smtClean="0">
                        <a:latin typeface="Cambria Math" panose="02040503050406030204" pitchFamily="18" charset="0"/>
                      </a:rPr>
                      <m:t>≥</m:t>
                    </m:r>
                  </m:oMath>
                </a14:m>
                <a:r>
                  <a:rPr lang="en-US" dirty="0"/>
                  <a:t>4 </a:t>
                </a:r>
                <a:r>
                  <a:rPr lang="en-US" b="1" dirty="0"/>
                  <a:t>cannot be solved </a:t>
                </a:r>
                <a:r>
                  <a:rPr lang="en-US" dirty="0"/>
                  <a:t>because the dimension increases with particle number</a:t>
                </a:r>
              </a:p>
              <a:p>
                <a:endParaRPr lang="en-US" dirty="0"/>
              </a:p>
              <a:p>
                <a:r>
                  <a:rPr lang="en-US" dirty="0"/>
                  <a:t>This is why we form </a:t>
                </a:r>
                <a:r>
                  <a:rPr lang="en-US" b="1" dirty="0"/>
                  <a:t>N-point</a:t>
                </a:r>
                <a:r>
                  <a:rPr lang="en-US" dirty="0"/>
                  <a:t> correlation functions in the following way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6" name="TextBox 5">
                <a:extLst>
                  <a:ext uri="{FF2B5EF4-FFF2-40B4-BE49-F238E27FC236}">
                    <a16:creationId xmlns:a16="http://schemas.microsoft.com/office/drawing/2014/main" id="{C5EEBC9C-2983-D989-3B41-5651C72B4961}"/>
                  </a:ext>
                </a:extLst>
              </p:cNvPr>
              <p:cNvSpPr txBox="1">
                <a:spLocks noRot="1" noChangeAspect="1" noMove="1" noResize="1" noEditPoints="1" noAdjustHandles="1" noChangeArrowheads="1" noChangeShapeType="1" noTextEdit="1"/>
              </p:cNvSpPr>
              <p:nvPr/>
            </p:nvSpPr>
            <p:spPr>
              <a:xfrm>
                <a:off x="609600" y="1605779"/>
                <a:ext cx="10874466" cy="3416320"/>
              </a:xfrm>
              <a:prstGeom prst="rect">
                <a:avLst/>
              </a:prstGeom>
              <a:blipFill>
                <a:blip r:embed="rId4"/>
                <a:stretch>
                  <a:fillRect l="-467" t="-741"/>
                </a:stretch>
              </a:blipFill>
            </p:spPr>
            <p:txBody>
              <a:bodyPr/>
              <a:lstStyle/>
              <a:p>
                <a:r>
                  <a:rPr lang="en-US">
                    <a:noFill/>
                  </a:rPr>
                  <a:t> </a:t>
                </a:r>
              </a:p>
            </p:txBody>
          </p:sp>
        </mc:Fallback>
      </mc:AlternateContent>
      <p:pic>
        <p:nvPicPr>
          <p:cNvPr id="3" name="Picture 2" descr="A picture containing text&#10;&#10;AI-generated content may be incorrect.">
            <a:extLst>
              <a:ext uri="{FF2B5EF4-FFF2-40B4-BE49-F238E27FC236}">
                <a16:creationId xmlns:a16="http://schemas.microsoft.com/office/drawing/2014/main" id="{93D2E105-0543-DD53-35CF-18DCFD10F842}"/>
              </a:ext>
            </a:extLst>
          </p:cNvPr>
          <p:cNvPicPr>
            <a:picLocks noChangeAspect="1"/>
          </p:cNvPicPr>
          <p:nvPr/>
        </p:nvPicPr>
        <p:blipFill>
          <a:blip r:embed="rId5"/>
          <a:stretch>
            <a:fillRect/>
          </a:stretch>
        </p:blipFill>
        <p:spPr>
          <a:xfrm>
            <a:off x="3666779" y="5464129"/>
            <a:ext cx="3947867" cy="855832"/>
          </a:xfrm>
          <a:prstGeom prst="rect">
            <a:avLst/>
          </a:prstGeom>
        </p:spPr>
      </p:pic>
      <p:sp>
        <p:nvSpPr>
          <p:cNvPr id="7" name="TextBox 6">
            <a:extLst>
              <a:ext uri="{FF2B5EF4-FFF2-40B4-BE49-F238E27FC236}">
                <a16:creationId xmlns:a16="http://schemas.microsoft.com/office/drawing/2014/main" id="{8721E5D2-6F5D-5E5B-C43F-33C9A3E7DCE8}"/>
              </a:ext>
            </a:extLst>
          </p:cNvPr>
          <p:cNvSpPr txBox="1"/>
          <p:nvPr/>
        </p:nvSpPr>
        <p:spPr>
          <a:xfrm>
            <a:off x="697282" y="5057752"/>
            <a:ext cx="10288044" cy="646331"/>
          </a:xfrm>
          <a:prstGeom prst="rect">
            <a:avLst/>
          </a:prstGeom>
          <a:noFill/>
        </p:spPr>
        <p:txBody>
          <a:bodyPr wrap="square" rtlCol="0">
            <a:spAutoFit/>
          </a:bodyPr>
          <a:lstStyle/>
          <a:p>
            <a:r>
              <a:rPr lang="en-US" dirty="0"/>
              <a:t>Using this correlation function, we can calculate the system’s </a:t>
            </a:r>
            <a:r>
              <a:rPr lang="en-US" b="1" dirty="0"/>
              <a:t>Effective Mass</a:t>
            </a:r>
            <a:endParaRPr lang="en-US" dirty="0"/>
          </a:p>
          <a:p>
            <a:endParaRPr lang="en-US" dirty="0"/>
          </a:p>
        </p:txBody>
      </p:sp>
    </p:spTree>
    <p:extLst>
      <p:ext uri="{BB962C8B-B14F-4D97-AF65-F5344CB8AC3E}">
        <p14:creationId xmlns:p14="http://schemas.microsoft.com/office/powerpoint/2010/main" val="1959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9FFBB12-8A50-C238-198A-7ECBFEEB6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8D933-871E-7358-E588-40C7E5B0FF31}"/>
              </a:ext>
            </a:extLst>
          </p:cNvPr>
          <p:cNvSpPr>
            <a:spLocks noGrp="1"/>
          </p:cNvSpPr>
          <p:nvPr>
            <p:ph type="title"/>
          </p:nvPr>
        </p:nvSpPr>
        <p:spPr/>
        <p:txBody>
          <a:bodyPr/>
          <a:lstStyle/>
          <a:p>
            <a:r>
              <a:rPr lang="en-US" sz="3000" dirty="0"/>
              <a:t>Effective Mass</a:t>
            </a:r>
          </a:p>
        </p:txBody>
      </p:sp>
      <p:sp>
        <p:nvSpPr>
          <p:cNvPr id="10" name="Text Placeholder 8">
            <a:extLst>
              <a:ext uri="{FF2B5EF4-FFF2-40B4-BE49-F238E27FC236}">
                <a16:creationId xmlns:a16="http://schemas.microsoft.com/office/drawing/2014/main" id="{EB73B381-8FCC-FE28-D1DF-B9F78AE1FEDF}"/>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113ADBFE-D0FA-EF99-C731-8C624DD6A0A0}"/>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3DEC60-F0D5-C12B-A11D-2CBB510AAA3B}"/>
                  </a:ext>
                </a:extLst>
              </p:cNvPr>
              <p:cNvSpPr txBox="1"/>
              <p:nvPr/>
            </p:nvSpPr>
            <p:spPr>
              <a:xfrm>
                <a:off x="609600" y="2630237"/>
                <a:ext cx="9528266" cy="1793889"/>
              </a:xfrm>
              <a:prstGeom prst="rect">
                <a:avLst/>
              </a:prstGeom>
              <a:noFill/>
            </p:spPr>
            <p:txBody>
              <a:bodyPr wrap="square" rtlCol="0">
                <a:spAutoFit/>
              </a:bodyPr>
              <a:lstStyle/>
              <a:p>
                <a:r>
                  <a:rPr lang="en-US" sz="2200" dirty="0"/>
                  <a:t>We can expect excited states to be exponentially suppressed by </a:t>
                </a:r>
                <a14:m>
                  <m:oMath xmlns:m="http://schemas.openxmlformats.org/officeDocument/2006/math">
                    <m:sSup>
                      <m:sSupPr>
                        <m:ctrlPr>
                          <a:rPr lang="en-US" sz="2200" i="1" dirty="0" smtClean="0">
                            <a:latin typeface="Cambria Math" panose="02040503050406030204" pitchFamily="18" charset="0"/>
                          </a:rPr>
                        </m:ctrlPr>
                      </m:sSupPr>
                      <m:e>
                        <m:r>
                          <a:rPr lang="en-US" sz="2200" i="1" dirty="0" smtClean="0">
                            <a:latin typeface="Cambria Math" panose="02040503050406030204" pitchFamily="18" charset="0"/>
                          </a:rPr>
                          <m:t>𝑒</m:t>
                        </m:r>
                      </m:e>
                      <m:sup>
                        <m:r>
                          <a:rPr lang="en-US" sz="2200" b="0" i="1" dirty="0" smtClean="0">
                            <a:latin typeface="Cambria Math" panose="02040503050406030204" pitchFamily="18" charset="0"/>
                          </a:rPr>
                          <m:t>−</m:t>
                        </m:r>
                        <m:r>
                          <m:rPr>
                            <m:sty m:val="p"/>
                          </m:rPr>
                          <a:rPr lang="en-US" sz="2200" i="0" dirty="0" smtClean="0">
                            <a:latin typeface="Cambria Math" panose="02040503050406030204" pitchFamily="18" charset="0"/>
                          </a:rPr>
                          <m:t>Δ</m:t>
                        </m:r>
                        <m:r>
                          <a:rPr lang="en-US" sz="2200" i="1" dirty="0" smtClean="0">
                            <a:latin typeface="Cambria Math" panose="02040503050406030204" pitchFamily="18" charset="0"/>
                          </a:rPr>
                          <m:t>𝐸</m:t>
                        </m:r>
                        <m:r>
                          <a:rPr lang="en-US" sz="2200" i="1" dirty="0" smtClean="0">
                            <a:latin typeface="Cambria Math" panose="02040503050406030204" pitchFamily="18" charset="0"/>
                          </a:rPr>
                          <m:t>𝜏</m:t>
                        </m:r>
                      </m:sup>
                    </m:sSup>
                  </m:oMath>
                </a14:m>
                <a:endParaRPr lang="en-US" sz="2200" dirty="0"/>
              </a:p>
              <a:p>
                <a:endParaRPr lang="en-US" sz="2200" dirty="0"/>
              </a:p>
              <a:p>
                <a:endParaRPr lang="en-US" sz="2200" dirty="0"/>
              </a:p>
              <a:p>
                <a:r>
                  <a:rPr lang="en-US" sz="2200" dirty="0"/>
                  <a:t>A common way to extract the ground state is to construct the so called “</a:t>
                </a:r>
                <a:r>
                  <a:rPr lang="en-US" sz="2200" b="1" dirty="0"/>
                  <a:t>effective mass function</a:t>
                </a:r>
                <a:r>
                  <a:rPr lang="en-US" sz="2200" dirty="0"/>
                  <a:t>” and let Euclidian time approach infinity</a:t>
                </a:r>
              </a:p>
            </p:txBody>
          </p:sp>
        </mc:Choice>
        <mc:Fallback xmlns="">
          <p:sp>
            <p:nvSpPr>
              <p:cNvPr id="3" name="TextBox 2">
                <a:extLst>
                  <a:ext uri="{FF2B5EF4-FFF2-40B4-BE49-F238E27FC236}">
                    <a16:creationId xmlns:a16="http://schemas.microsoft.com/office/drawing/2014/main" id="{F43DEC60-F0D5-C12B-A11D-2CBB510AAA3B}"/>
                  </a:ext>
                </a:extLst>
              </p:cNvPr>
              <p:cNvSpPr txBox="1">
                <a:spLocks noRot="1" noChangeAspect="1" noMove="1" noResize="1" noEditPoints="1" noAdjustHandles="1" noChangeArrowheads="1" noChangeShapeType="1" noTextEdit="1"/>
              </p:cNvSpPr>
              <p:nvPr/>
            </p:nvSpPr>
            <p:spPr>
              <a:xfrm>
                <a:off x="609600" y="2630237"/>
                <a:ext cx="9528266" cy="1793889"/>
              </a:xfrm>
              <a:prstGeom prst="rect">
                <a:avLst/>
              </a:prstGeom>
              <a:blipFill>
                <a:blip r:embed="rId3"/>
                <a:stretch>
                  <a:fillRect l="-932" t="-1399" b="-6294"/>
                </a:stretch>
              </a:blipFill>
            </p:spPr>
            <p:txBody>
              <a:bodyPr/>
              <a:lstStyle/>
              <a:p>
                <a:r>
                  <a:rPr lang="en-US">
                    <a:noFill/>
                  </a:rPr>
                  <a:t> </a:t>
                </a:r>
              </a:p>
            </p:txBody>
          </p:sp>
        </mc:Fallback>
      </mc:AlternateContent>
      <p:pic>
        <p:nvPicPr>
          <p:cNvPr id="7" name="Picture 6" descr="Text&#10;&#10;AI-generated content may be incorrect.">
            <a:extLst>
              <a:ext uri="{FF2B5EF4-FFF2-40B4-BE49-F238E27FC236}">
                <a16:creationId xmlns:a16="http://schemas.microsoft.com/office/drawing/2014/main" id="{D336FC32-53EF-9199-ADC1-47232F502D5A}"/>
              </a:ext>
            </a:extLst>
          </p:cNvPr>
          <p:cNvPicPr>
            <a:picLocks noChangeAspect="1"/>
          </p:cNvPicPr>
          <p:nvPr/>
        </p:nvPicPr>
        <p:blipFill>
          <a:blip r:embed="rId4"/>
          <a:stretch>
            <a:fillRect/>
          </a:stretch>
        </p:blipFill>
        <p:spPr>
          <a:xfrm>
            <a:off x="3269883" y="1319803"/>
            <a:ext cx="4652414" cy="999542"/>
          </a:xfrm>
          <a:prstGeom prst="rect">
            <a:avLst/>
          </a:prstGeom>
        </p:spPr>
      </p:pic>
      <p:pic>
        <p:nvPicPr>
          <p:cNvPr id="8" name="Picture 7" descr="A picture containing text&#10;&#10;AI-generated content may be incorrect.">
            <a:extLst>
              <a:ext uri="{FF2B5EF4-FFF2-40B4-BE49-F238E27FC236}">
                <a16:creationId xmlns:a16="http://schemas.microsoft.com/office/drawing/2014/main" id="{F58E886F-3D3C-5A3E-28F9-D481798FBD81}"/>
              </a:ext>
            </a:extLst>
          </p:cNvPr>
          <p:cNvPicPr>
            <a:picLocks noChangeAspect="1"/>
          </p:cNvPicPr>
          <p:nvPr/>
        </p:nvPicPr>
        <p:blipFill>
          <a:blip r:embed="rId5"/>
          <a:stretch>
            <a:fillRect/>
          </a:stretch>
        </p:blipFill>
        <p:spPr>
          <a:xfrm>
            <a:off x="2830986" y="4735018"/>
            <a:ext cx="6072827" cy="1316487"/>
          </a:xfrm>
          <a:prstGeom prst="rect">
            <a:avLst/>
          </a:prstGeom>
        </p:spPr>
      </p:pic>
    </p:spTree>
    <p:extLst>
      <p:ext uri="{BB962C8B-B14F-4D97-AF65-F5344CB8AC3E}">
        <p14:creationId xmlns:p14="http://schemas.microsoft.com/office/powerpoint/2010/main" val="28448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CFE55-7FB0-C574-0CB7-897DA8883E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E5401-3B1F-3C87-6981-F8891DE6C8B1}"/>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18</a:t>
            </a:r>
          </a:p>
        </p:txBody>
      </p:sp>
      <p:pic>
        <p:nvPicPr>
          <p:cNvPr id="6" name="Picture 5">
            <a:extLst>
              <a:ext uri="{FF2B5EF4-FFF2-40B4-BE49-F238E27FC236}">
                <a16:creationId xmlns:a16="http://schemas.microsoft.com/office/drawing/2014/main" id="{C21B9489-CE59-6817-2B78-DAD5DF4C4A5D}"/>
              </a:ext>
            </a:extLst>
          </p:cNvPr>
          <p:cNvPicPr>
            <a:picLocks noChangeAspect="1"/>
          </p:cNvPicPr>
          <p:nvPr/>
        </p:nvPicPr>
        <p:blipFill>
          <a:blip r:embed="rId3"/>
          <a:stretch>
            <a:fillRect/>
          </a:stretch>
        </p:blipFill>
        <p:spPr>
          <a:xfrm>
            <a:off x="705769" y="183957"/>
            <a:ext cx="10490055" cy="6490086"/>
          </a:xfrm>
          <a:prstGeom prst="rect">
            <a:avLst/>
          </a:prstGeom>
        </p:spPr>
      </p:pic>
      <p:sp>
        <p:nvSpPr>
          <p:cNvPr id="8" name="Rectangle 7">
            <a:extLst>
              <a:ext uri="{FF2B5EF4-FFF2-40B4-BE49-F238E27FC236}">
                <a16:creationId xmlns:a16="http://schemas.microsoft.com/office/drawing/2014/main" id="{FFC7EB4E-06B2-78AC-92DC-8B5A3BFFD380}"/>
              </a:ext>
            </a:extLst>
          </p:cNvPr>
          <p:cNvSpPr/>
          <p:nvPr/>
        </p:nvSpPr>
        <p:spPr>
          <a:xfrm rot="1138578">
            <a:off x="1317892" y="2463221"/>
            <a:ext cx="10132294" cy="1645842"/>
          </a:xfrm>
          <a:prstGeom prst="rect">
            <a:avLst/>
          </a:prstGeom>
          <a:noFill/>
          <a:effectLst/>
        </p:spPr>
        <p:txBody>
          <a:bodyPr wrap="square" lIns="91440" tIns="45720" rIns="91440" bIns="45720">
            <a:spAutoFit/>
          </a:bodyPr>
          <a:lstStyle/>
          <a:p>
            <a:pPr algn="ctr"/>
            <a:r>
              <a:rPr lang="en-US" sz="10000" b="0" cap="none" spc="0" dirty="0">
                <a:ln w="0"/>
                <a:gradFill flip="none" rotWithShape="1">
                  <a:gsLst>
                    <a:gs pos="0">
                      <a:schemeClr val="bg1">
                        <a:lumMod val="6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outerShdw blurRad="331124" dist="50800" dir="5400000" algn="ctr" rotWithShape="0">
                    <a:srgbClr val="000000">
                      <a:alpha val="9241"/>
                    </a:srgbClr>
                  </a:outerShdw>
                </a:effectLst>
              </a:rPr>
              <a:t>PRELIMINARY</a:t>
            </a:r>
          </a:p>
        </p:txBody>
      </p:sp>
    </p:spTree>
    <p:extLst>
      <p:ext uri="{BB962C8B-B14F-4D97-AF65-F5344CB8AC3E}">
        <p14:creationId xmlns:p14="http://schemas.microsoft.com/office/powerpoint/2010/main" val="374755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3B04A40-F5B0-0125-2CBC-1313AC8D27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EC528-1273-24E4-257F-19E6D09DA59E}"/>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18</a:t>
            </a:r>
          </a:p>
        </p:txBody>
      </p:sp>
      <p:pic>
        <p:nvPicPr>
          <p:cNvPr id="7" name="Picture 6">
            <a:extLst>
              <a:ext uri="{FF2B5EF4-FFF2-40B4-BE49-F238E27FC236}">
                <a16:creationId xmlns:a16="http://schemas.microsoft.com/office/drawing/2014/main" id="{2EE79CCD-B9E8-106A-2D91-60CE69EBE8CD}"/>
              </a:ext>
            </a:extLst>
          </p:cNvPr>
          <p:cNvPicPr>
            <a:picLocks noChangeAspect="1"/>
          </p:cNvPicPr>
          <p:nvPr/>
        </p:nvPicPr>
        <p:blipFill>
          <a:blip r:embed="rId3"/>
          <a:stretch>
            <a:fillRect/>
          </a:stretch>
        </p:blipFill>
        <p:spPr>
          <a:xfrm>
            <a:off x="1612672" y="292080"/>
            <a:ext cx="8966655" cy="6273839"/>
          </a:xfrm>
          <a:prstGeom prst="rect">
            <a:avLst/>
          </a:prstGeom>
        </p:spPr>
      </p:pic>
    </p:spTree>
    <p:extLst>
      <p:ext uri="{BB962C8B-B14F-4D97-AF65-F5344CB8AC3E}">
        <p14:creationId xmlns:p14="http://schemas.microsoft.com/office/powerpoint/2010/main" val="351384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CE22-67D8-67F6-D607-B8EBBD943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CA9A4-7437-22EE-628D-916B4CCEA01F}"/>
              </a:ext>
            </a:extLst>
          </p:cNvPr>
          <p:cNvSpPr>
            <a:spLocks noGrp="1"/>
          </p:cNvSpPr>
          <p:nvPr>
            <p:ph type="title"/>
          </p:nvPr>
        </p:nvSpPr>
        <p:spPr/>
        <p:txBody>
          <a:bodyPr/>
          <a:lstStyle/>
          <a:p>
            <a:r>
              <a:rPr lang="en-US" sz="3000" dirty="0"/>
              <a:t>Gravitational (Mechanical) Form Factors</a:t>
            </a:r>
          </a:p>
        </p:txBody>
      </p:sp>
      <p:sp>
        <p:nvSpPr>
          <p:cNvPr id="10" name="Text Placeholder 8">
            <a:extLst>
              <a:ext uri="{FF2B5EF4-FFF2-40B4-BE49-F238E27FC236}">
                <a16:creationId xmlns:a16="http://schemas.microsoft.com/office/drawing/2014/main" id="{25D36140-E602-1CCB-7501-7C615271326B}"/>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159E7AA4-64B4-7E0B-D7C3-2F99EB96B486}"/>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19</a:t>
            </a:r>
          </a:p>
        </p:txBody>
      </p:sp>
      <p:sp>
        <p:nvSpPr>
          <p:cNvPr id="5" name="TextBox 4">
            <a:extLst>
              <a:ext uri="{FF2B5EF4-FFF2-40B4-BE49-F238E27FC236}">
                <a16:creationId xmlns:a16="http://schemas.microsoft.com/office/drawing/2014/main" id="{B2896C82-53CF-BA61-202B-9B25A22041F3}"/>
              </a:ext>
            </a:extLst>
          </p:cNvPr>
          <p:cNvSpPr txBox="1"/>
          <p:nvPr/>
        </p:nvSpPr>
        <p:spPr>
          <a:xfrm>
            <a:off x="609600" y="1281919"/>
            <a:ext cx="11366805" cy="1261884"/>
          </a:xfrm>
          <a:prstGeom prst="rect">
            <a:avLst/>
          </a:prstGeom>
          <a:noFill/>
        </p:spPr>
        <p:txBody>
          <a:bodyPr wrap="square" rtlCol="0">
            <a:spAutoFit/>
          </a:bodyPr>
          <a:lstStyle/>
          <a:p>
            <a:endParaRPr lang="en-US" sz="2200" dirty="0"/>
          </a:p>
          <a:p>
            <a:pPr marL="342900" indent="-342900">
              <a:buFont typeface="Arial" panose="020B0604020202020204" pitchFamily="34" charset="0"/>
              <a:buChar char="•"/>
            </a:pPr>
            <a:r>
              <a:rPr lang="en-US" dirty="0"/>
              <a:t>Related to the </a:t>
            </a:r>
            <a:r>
              <a:rPr lang="en-US" b="1" dirty="0"/>
              <a:t>Lorentz decomposition </a:t>
            </a:r>
            <a:r>
              <a:rPr lang="en-US" dirty="0"/>
              <a:t>of </a:t>
            </a:r>
            <a:r>
              <a:rPr lang="en-US" b="1" dirty="0"/>
              <a:t>EMT current matrix </a:t>
            </a:r>
            <a:r>
              <a:rPr lang="en-US" dirty="0"/>
              <a:t>elements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GFFs can be related to </a:t>
            </a:r>
            <a:r>
              <a:rPr lang="en-US" b="1" dirty="0"/>
              <a:t>GPD</a:t>
            </a:r>
            <a:r>
              <a:rPr lang="en-US" dirty="0"/>
              <a:t> physics (through computing GPD moments)</a:t>
            </a:r>
          </a:p>
        </p:txBody>
      </p:sp>
      <p:pic>
        <p:nvPicPr>
          <p:cNvPr id="6" name="Graphic 5">
            <a:extLst>
              <a:ext uri="{FF2B5EF4-FFF2-40B4-BE49-F238E27FC236}">
                <a16:creationId xmlns:a16="http://schemas.microsoft.com/office/drawing/2014/main" id="{1F775CF8-6C0F-FC73-43BE-732F05ACBE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9600" y="2753015"/>
            <a:ext cx="4830028" cy="1713050"/>
          </a:xfrm>
          <a:prstGeom prst="rect">
            <a:avLst/>
          </a:prstGeom>
        </p:spPr>
      </p:pic>
      <p:sp>
        <p:nvSpPr>
          <p:cNvPr id="9" name="TextBox 8">
            <a:extLst>
              <a:ext uri="{FF2B5EF4-FFF2-40B4-BE49-F238E27FC236}">
                <a16:creationId xmlns:a16="http://schemas.microsoft.com/office/drawing/2014/main" id="{B9A011F0-1E86-0051-E9A4-2C93A73D29E9}"/>
              </a:ext>
            </a:extLst>
          </p:cNvPr>
          <p:cNvSpPr txBox="1"/>
          <p:nvPr/>
        </p:nvSpPr>
        <p:spPr>
          <a:xfrm>
            <a:off x="5640712" y="3105834"/>
            <a:ext cx="5555112" cy="646331"/>
          </a:xfrm>
          <a:prstGeom prst="rect">
            <a:avLst/>
          </a:prstGeom>
          <a:noFill/>
        </p:spPr>
        <p:txBody>
          <a:bodyPr wrap="square" rtlCol="0">
            <a:spAutoFit/>
          </a:bodyPr>
          <a:lstStyle/>
          <a:p>
            <a:r>
              <a:rPr lang="en-US" dirty="0"/>
              <a:t>e.g. Proton form factors related to GPD moments</a:t>
            </a:r>
          </a:p>
          <a:p>
            <a:r>
              <a:rPr lang="en-US" dirty="0"/>
              <a:t>(Girod, 2018)</a:t>
            </a:r>
          </a:p>
        </p:txBody>
      </p:sp>
      <p:sp>
        <p:nvSpPr>
          <p:cNvPr id="7" name="TextBox 6">
            <a:extLst>
              <a:ext uri="{FF2B5EF4-FFF2-40B4-BE49-F238E27FC236}">
                <a16:creationId xmlns:a16="http://schemas.microsoft.com/office/drawing/2014/main" id="{81F8E460-44CD-D87B-E018-8BB32B1EA4E3}"/>
              </a:ext>
            </a:extLst>
          </p:cNvPr>
          <p:cNvSpPr txBox="1"/>
          <p:nvPr/>
        </p:nvSpPr>
        <p:spPr>
          <a:xfrm>
            <a:off x="609600" y="4592405"/>
            <a:ext cx="10586224" cy="87197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dirty="0"/>
              <a:t>Following the methods discussed in </a:t>
            </a:r>
            <a:r>
              <a:rPr lang="en-US" dirty="0"/>
              <a:t>Kostas </a:t>
            </a:r>
            <a:r>
              <a:rPr lang="en-US" dirty="0" err="1"/>
              <a:t>Originos’s</a:t>
            </a:r>
            <a:r>
              <a:rPr lang="en-US" dirty="0"/>
              <a:t> lectures, </a:t>
            </a:r>
            <a:r>
              <a:rPr lang="en-US" sz="1800" dirty="0"/>
              <a:t>we can extract matrix elements relevant to GFFs for the </a:t>
            </a:r>
            <a:r>
              <a:rPr lang="en-US" b="1" dirty="0"/>
              <a:t>unitary </a:t>
            </a:r>
            <a:r>
              <a:rPr lang="en-US" sz="1800" b="1" dirty="0"/>
              <a:t>fermi gas </a:t>
            </a:r>
            <a:r>
              <a:rPr lang="en-US" sz="1800" dirty="0"/>
              <a:t>by taking </a:t>
            </a:r>
            <a:r>
              <a:rPr lang="en-US" sz="1800" b="1" dirty="0"/>
              <a:t>constrained ratios</a:t>
            </a:r>
            <a:r>
              <a:rPr lang="en-US" sz="1800" dirty="0"/>
              <a:t> of 3-pt and 2-pt functions!</a:t>
            </a:r>
          </a:p>
        </p:txBody>
      </p:sp>
    </p:spTree>
    <p:extLst>
      <p:ext uri="{BB962C8B-B14F-4D97-AF65-F5344CB8AC3E}">
        <p14:creationId xmlns:p14="http://schemas.microsoft.com/office/powerpoint/2010/main" val="2235435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5FAE1-FD7C-D8D4-F8E9-78AFD788CCC2}"/>
              </a:ext>
            </a:extLst>
          </p:cNvPr>
          <p:cNvSpPr>
            <a:spLocks noGrp="1"/>
          </p:cNvSpPr>
          <p:nvPr>
            <p:ph type="title"/>
          </p:nvPr>
        </p:nvSpPr>
        <p:spPr/>
        <p:txBody>
          <a:bodyPr/>
          <a:lstStyle/>
          <a:p>
            <a:r>
              <a:rPr lang="en-US" dirty="0"/>
              <a:t>Future Work</a:t>
            </a:r>
          </a:p>
        </p:txBody>
      </p:sp>
      <p:sp>
        <p:nvSpPr>
          <p:cNvPr id="2" name="Slide Number Placeholder 1">
            <a:extLst>
              <a:ext uri="{FF2B5EF4-FFF2-40B4-BE49-F238E27FC236}">
                <a16:creationId xmlns:a16="http://schemas.microsoft.com/office/drawing/2014/main" id="{39D25A5B-2A35-241C-A0F6-AF3385857C7D}"/>
              </a:ext>
              <a:ext uri="{C183D7F6-B498-43B3-948B-1728B52AA6E4}">
                <adec:decorative xmlns:adec="http://schemas.microsoft.com/office/drawing/2017/decorative" val="1"/>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6180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15A740-DDC2-8582-4E8B-730F53CE0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58EAB-18CF-82FA-F349-1B2FFB275E03}"/>
              </a:ext>
            </a:extLst>
          </p:cNvPr>
          <p:cNvSpPr>
            <a:spLocks noGrp="1"/>
          </p:cNvSpPr>
          <p:nvPr>
            <p:ph type="title"/>
          </p:nvPr>
        </p:nvSpPr>
        <p:spPr/>
        <p:txBody>
          <a:bodyPr/>
          <a:lstStyle/>
          <a:p>
            <a:r>
              <a:rPr lang="en-US" sz="3000" dirty="0"/>
              <a:t>Gravitational (Mechanical) Form Factors</a:t>
            </a:r>
          </a:p>
        </p:txBody>
      </p:sp>
      <p:sp>
        <p:nvSpPr>
          <p:cNvPr id="10" name="Text Placeholder 8">
            <a:extLst>
              <a:ext uri="{FF2B5EF4-FFF2-40B4-BE49-F238E27FC236}">
                <a16:creationId xmlns:a16="http://schemas.microsoft.com/office/drawing/2014/main" id="{0B1DEE09-4B89-AD9E-34C1-4CFDF22A2E6B}"/>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2602E3FE-D1FA-17B0-EBDB-AB6F67A27DC8}"/>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pic>
        <p:nvPicPr>
          <p:cNvPr id="3" name="Picture 2" descr="Diagram, text&#10;&#10;AI-generated content may be incorrect.">
            <a:extLst>
              <a:ext uri="{FF2B5EF4-FFF2-40B4-BE49-F238E27FC236}">
                <a16:creationId xmlns:a16="http://schemas.microsoft.com/office/drawing/2014/main" id="{7D0F98FA-5990-3DEC-38EF-531FFC6189F0}"/>
              </a:ext>
            </a:extLst>
          </p:cNvPr>
          <p:cNvPicPr>
            <a:picLocks noChangeAspect="1"/>
          </p:cNvPicPr>
          <p:nvPr/>
        </p:nvPicPr>
        <p:blipFill>
          <a:blip r:embed="rId3"/>
          <a:stretch>
            <a:fillRect/>
          </a:stretch>
        </p:blipFill>
        <p:spPr>
          <a:xfrm>
            <a:off x="3294621" y="1268956"/>
            <a:ext cx="7543800" cy="1863762"/>
          </a:xfrm>
          <a:prstGeom prst="rect">
            <a:avLst/>
          </a:prstGeom>
        </p:spPr>
      </p:pic>
      <p:sp>
        <p:nvSpPr>
          <p:cNvPr id="7" name="TextBox 6">
            <a:extLst>
              <a:ext uri="{FF2B5EF4-FFF2-40B4-BE49-F238E27FC236}">
                <a16:creationId xmlns:a16="http://schemas.microsoft.com/office/drawing/2014/main" id="{26BB75F0-E660-819F-0A40-5997DFE51F4E}"/>
              </a:ext>
            </a:extLst>
          </p:cNvPr>
          <p:cNvSpPr txBox="1"/>
          <p:nvPr/>
        </p:nvSpPr>
        <p:spPr>
          <a:xfrm>
            <a:off x="7377671" y="3232788"/>
            <a:ext cx="4432300" cy="369332"/>
          </a:xfrm>
          <a:prstGeom prst="rect">
            <a:avLst/>
          </a:prstGeom>
          <a:noFill/>
        </p:spPr>
        <p:txBody>
          <a:bodyPr wrap="square" rtlCol="0">
            <a:spAutoFit/>
          </a:bodyPr>
          <a:lstStyle/>
          <a:p>
            <a:r>
              <a:rPr lang="en-US" dirty="0"/>
              <a:t>Hackett, </a:t>
            </a:r>
            <a:r>
              <a:rPr lang="en-US" dirty="0" err="1"/>
              <a:t>Pefkou</a:t>
            </a:r>
            <a:r>
              <a:rPr lang="en-US" dirty="0"/>
              <a:t>, Shanahan 2024</a:t>
            </a:r>
          </a:p>
        </p:txBody>
      </p:sp>
      <p:sp>
        <p:nvSpPr>
          <p:cNvPr id="8" name="TextBox 7">
            <a:extLst>
              <a:ext uri="{FF2B5EF4-FFF2-40B4-BE49-F238E27FC236}">
                <a16:creationId xmlns:a16="http://schemas.microsoft.com/office/drawing/2014/main" id="{B140C232-3B11-0903-566F-DFD191EB75BA}"/>
              </a:ext>
            </a:extLst>
          </p:cNvPr>
          <p:cNvSpPr txBox="1"/>
          <p:nvPr/>
        </p:nvSpPr>
        <p:spPr>
          <a:xfrm>
            <a:off x="519671" y="1722888"/>
            <a:ext cx="2616200" cy="1107996"/>
          </a:xfrm>
          <a:prstGeom prst="rect">
            <a:avLst/>
          </a:prstGeom>
          <a:noFill/>
        </p:spPr>
        <p:txBody>
          <a:bodyPr wrap="square" rtlCol="0">
            <a:spAutoFit/>
          </a:bodyPr>
          <a:lstStyle/>
          <a:p>
            <a:r>
              <a:rPr lang="en-US" sz="2200" dirty="0"/>
              <a:t>Proton GFF matrix element Lorentz decomposition</a:t>
            </a:r>
          </a:p>
        </p:txBody>
      </p:sp>
      <p:pic>
        <p:nvPicPr>
          <p:cNvPr id="11" name="Picture 10" descr="Text&#10;&#10;AI-generated content may be incorrect.">
            <a:extLst>
              <a:ext uri="{FF2B5EF4-FFF2-40B4-BE49-F238E27FC236}">
                <a16:creationId xmlns:a16="http://schemas.microsoft.com/office/drawing/2014/main" id="{9552AEBD-57C0-F34C-5576-293D14596EC2}"/>
              </a:ext>
            </a:extLst>
          </p:cNvPr>
          <p:cNvPicPr>
            <a:picLocks noChangeAspect="1"/>
          </p:cNvPicPr>
          <p:nvPr/>
        </p:nvPicPr>
        <p:blipFill>
          <a:blip r:embed="rId4"/>
          <a:stretch>
            <a:fillRect/>
          </a:stretch>
        </p:blipFill>
        <p:spPr>
          <a:xfrm>
            <a:off x="628807" y="3417454"/>
            <a:ext cx="5504264" cy="1470083"/>
          </a:xfrm>
          <a:prstGeom prst="rect">
            <a:avLst/>
          </a:prstGeom>
        </p:spPr>
      </p:pic>
      <p:sp>
        <p:nvSpPr>
          <p:cNvPr id="12" name="TextBox 11">
            <a:extLst>
              <a:ext uri="{FF2B5EF4-FFF2-40B4-BE49-F238E27FC236}">
                <a16:creationId xmlns:a16="http://schemas.microsoft.com/office/drawing/2014/main" id="{3617CD9E-EA11-B482-18A0-25ECF48550E8}"/>
              </a:ext>
            </a:extLst>
          </p:cNvPr>
          <p:cNvSpPr txBox="1"/>
          <p:nvPr/>
        </p:nvSpPr>
        <p:spPr>
          <a:xfrm>
            <a:off x="5155171" y="4810930"/>
            <a:ext cx="6654800" cy="1107996"/>
          </a:xfrm>
          <a:prstGeom prst="rect">
            <a:avLst/>
          </a:prstGeom>
          <a:noFill/>
        </p:spPr>
        <p:txBody>
          <a:bodyPr wrap="square" rtlCol="0">
            <a:spAutoFit/>
          </a:bodyPr>
          <a:lstStyle/>
          <a:p>
            <a:r>
              <a:rPr lang="en-US" sz="2200" dirty="0"/>
              <a:t>Following the methods discussed in this paper, we can extract GFFs for the </a:t>
            </a:r>
            <a:r>
              <a:rPr lang="en-US" sz="2200" b="1" dirty="0"/>
              <a:t>unitary fermi gas </a:t>
            </a:r>
            <a:r>
              <a:rPr lang="en-US" sz="2200" dirty="0"/>
              <a:t>by taking </a:t>
            </a:r>
            <a:r>
              <a:rPr lang="en-US" sz="2200" b="1" dirty="0"/>
              <a:t>constrained ratios</a:t>
            </a:r>
            <a:r>
              <a:rPr lang="en-US" sz="2200" dirty="0"/>
              <a:t> of 3-pt and 2-pt functions!</a:t>
            </a:r>
          </a:p>
        </p:txBody>
      </p:sp>
    </p:spTree>
    <p:extLst>
      <p:ext uri="{BB962C8B-B14F-4D97-AF65-F5344CB8AC3E}">
        <p14:creationId xmlns:p14="http://schemas.microsoft.com/office/powerpoint/2010/main" val="191758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chart, scatter chart&#10;&#10;AI-generated content may be incorrect.">
            <a:extLst>
              <a:ext uri="{FF2B5EF4-FFF2-40B4-BE49-F238E27FC236}">
                <a16:creationId xmlns:a16="http://schemas.microsoft.com/office/drawing/2014/main" id="{BD2CE2FB-4A55-9423-AE2B-C719C9F795AE}"/>
              </a:ext>
            </a:extLst>
          </p:cNvPr>
          <p:cNvPicPr>
            <a:picLocks noChangeAspect="1"/>
          </p:cNvPicPr>
          <p:nvPr/>
        </p:nvPicPr>
        <p:blipFill>
          <a:blip r:embed="rId3"/>
          <a:stretch>
            <a:fillRect/>
          </a:stretch>
        </p:blipFill>
        <p:spPr>
          <a:xfrm>
            <a:off x="1681726" y="174625"/>
            <a:ext cx="3585329" cy="6508750"/>
          </a:xfrm>
          <a:prstGeom prst="rect">
            <a:avLst/>
          </a:prstGeom>
        </p:spPr>
      </p:pic>
      <p:pic>
        <p:nvPicPr>
          <p:cNvPr id="7" name="Picture 6" descr="Chart, diagram&#10;&#10;AI-generated content may be incorrect.">
            <a:extLst>
              <a:ext uri="{FF2B5EF4-FFF2-40B4-BE49-F238E27FC236}">
                <a16:creationId xmlns:a16="http://schemas.microsoft.com/office/drawing/2014/main" id="{FEC7129C-AACF-6F6E-CD1B-CCC098F71192}"/>
              </a:ext>
            </a:extLst>
          </p:cNvPr>
          <p:cNvPicPr>
            <a:picLocks noChangeAspect="1"/>
          </p:cNvPicPr>
          <p:nvPr/>
        </p:nvPicPr>
        <p:blipFill>
          <a:blip r:embed="rId4"/>
          <a:stretch>
            <a:fillRect/>
          </a:stretch>
        </p:blipFill>
        <p:spPr>
          <a:xfrm>
            <a:off x="6000750" y="349250"/>
            <a:ext cx="4203700" cy="6159500"/>
          </a:xfrm>
          <a:prstGeom prst="rect">
            <a:avLst/>
          </a:prstGeom>
        </p:spPr>
      </p:pic>
      <p:sp>
        <p:nvSpPr>
          <p:cNvPr id="8" name="Slide Number Placeholder 7">
            <a:extLst>
              <a:ext uri="{FF2B5EF4-FFF2-40B4-BE49-F238E27FC236}">
                <a16:creationId xmlns:a16="http://schemas.microsoft.com/office/drawing/2014/main" id="{82240ED3-9749-2AE9-7080-9401F443F7A6}"/>
              </a:ext>
            </a:extLst>
          </p:cNvPr>
          <p:cNvSpPr>
            <a:spLocks noGrp="1"/>
          </p:cNvSpPr>
          <p:nvPr>
            <p:ph type="sldNum" sz="quarter" idx="12"/>
          </p:nvPr>
        </p:nvSpPr>
        <p:spPr/>
        <p:txBody>
          <a:bodyPr/>
          <a:lstStyle/>
          <a:p>
            <a:r>
              <a:rPr lang="en-US" b="0" dirty="0"/>
              <a:t>24</a:t>
            </a:r>
          </a:p>
        </p:txBody>
      </p:sp>
      <p:sp>
        <p:nvSpPr>
          <p:cNvPr id="9" name="TextBox 8">
            <a:extLst>
              <a:ext uri="{FF2B5EF4-FFF2-40B4-BE49-F238E27FC236}">
                <a16:creationId xmlns:a16="http://schemas.microsoft.com/office/drawing/2014/main" id="{1DF6A9D2-E284-C770-A337-C640380A6261}"/>
              </a:ext>
            </a:extLst>
          </p:cNvPr>
          <p:cNvSpPr txBox="1"/>
          <p:nvPr/>
        </p:nvSpPr>
        <p:spPr>
          <a:xfrm>
            <a:off x="6654800" y="6356350"/>
            <a:ext cx="4432300" cy="369332"/>
          </a:xfrm>
          <a:prstGeom prst="rect">
            <a:avLst/>
          </a:prstGeom>
          <a:noFill/>
        </p:spPr>
        <p:txBody>
          <a:bodyPr wrap="square" rtlCol="0">
            <a:spAutoFit/>
          </a:bodyPr>
          <a:lstStyle/>
          <a:p>
            <a:r>
              <a:rPr lang="en-US" dirty="0"/>
              <a:t>Hackett, </a:t>
            </a:r>
            <a:r>
              <a:rPr lang="en-US" dirty="0" err="1"/>
              <a:t>Pefkou</a:t>
            </a:r>
            <a:r>
              <a:rPr lang="en-US" dirty="0"/>
              <a:t>, Shanahan 2024</a:t>
            </a:r>
          </a:p>
        </p:txBody>
      </p:sp>
    </p:spTree>
    <p:extLst>
      <p:ext uri="{BB962C8B-B14F-4D97-AF65-F5344CB8AC3E}">
        <p14:creationId xmlns:p14="http://schemas.microsoft.com/office/powerpoint/2010/main" val="239340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F148-92DD-5B00-5929-7B872D8DC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709D1-3526-2897-E918-13ACFADEC5C9}"/>
              </a:ext>
            </a:extLst>
          </p:cNvPr>
          <p:cNvSpPr>
            <a:spLocks noGrp="1"/>
          </p:cNvSpPr>
          <p:nvPr>
            <p:ph type="title"/>
          </p:nvPr>
        </p:nvSpPr>
        <p:spPr/>
        <p:txBody>
          <a:bodyPr/>
          <a:lstStyle/>
          <a:p>
            <a:r>
              <a:rPr lang="en-US" sz="3000" dirty="0"/>
              <a:t>Future Work</a:t>
            </a:r>
          </a:p>
        </p:txBody>
      </p:sp>
      <p:sp>
        <p:nvSpPr>
          <p:cNvPr id="10" name="Text Placeholder 8">
            <a:extLst>
              <a:ext uri="{FF2B5EF4-FFF2-40B4-BE49-F238E27FC236}">
                <a16:creationId xmlns:a16="http://schemas.microsoft.com/office/drawing/2014/main" id="{60E89902-ABE6-71B3-F9E6-955A2A6D21D5}"/>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3B9292DA-7FE7-F76D-3152-1C26D7971BC9}"/>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21</a:t>
            </a:r>
          </a:p>
        </p:txBody>
      </p:sp>
      <p:sp>
        <p:nvSpPr>
          <p:cNvPr id="6" name="Content Placeholder 2">
            <a:extLst>
              <a:ext uri="{FF2B5EF4-FFF2-40B4-BE49-F238E27FC236}">
                <a16:creationId xmlns:a16="http://schemas.microsoft.com/office/drawing/2014/main" id="{62CC4F9C-074C-4B23-F338-0EADECC02D80}"/>
              </a:ext>
            </a:extLst>
          </p:cNvPr>
          <p:cNvSpPr txBox="1">
            <a:spLocks/>
          </p:cNvSpPr>
          <p:nvPr/>
        </p:nvSpPr>
        <p:spPr>
          <a:xfrm>
            <a:off x="927410" y="1587803"/>
            <a:ext cx="10515600" cy="959735"/>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t>Change </a:t>
            </a:r>
            <a:r>
              <a:rPr lang="en-US" sz="3000" b="1" dirty="0"/>
              <a:t>wavefunction parameters </a:t>
            </a:r>
            <a:r>
              <a:rPr lang="en-US" sz="3000" dirty="0"/>
              <a:t>to make the effective mass plateau </a:t>
            </a:r>
          </a:p>
          <a:p>
            <a:pPr marL="0" indent="0">
              <a:buNone/>
            </a:pPr>
            <a:endParaRPr lang="en-US" sz="3000" dirty="0"/>
          </a:p>
          <a:p>
            <a:endParaRPr lang="en-US" sz="1700" dirty="0"/>
          </a:p>
          <a:p>
            <a:endParaRPr lang="en-US" sz="1700" dirty="0"/>
          </a:p>
          <a:p>
            <a:endParaRPr lang="en-US" sz="1700" dirty="0"/>
          </a:p>
        </p:txBody>
      </p:sp>
      <p:sp>
        <p:nvSpPr>
          <p:cNvPr id="13" name="Content Placeholder 2">
            <a:extLst>
              <a:ext uri="{FF2B5EF4-FFF2-40B4-BE49-F238E27FC236}">
                <a16:creationId xmlns:a16="http://schemas.microsoft.com/office/drawing/2014/main" id="{869990B1-06CC-9495-F811-11C49606ED0D}"/>
              </a:ext>
            </a:extLst>
          </p:cNvPr>
          <p:cNvSpPr txBox="1">
            <a:spLocks/>
          </p:cNvSpPr>
          <p:nvPr/>
        </p:nvSpPr>
        <p:spPr>
          <a:xfrm>
            <a:off x="838200" y="2931890"/>
            <a:ext cx="10515600" cy="959735"/>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b="1" dirty="0"/>
              <a:t>Lorentz decompose </a:t>
            </a:r>
            <a:r>
              <a:rPr lang="en-US" sz="3000" dirty="0"/>
              <a:t>the EMT and interpret the meaning of the GFFs </a:t>
            </a:r>
          </a:p>
          <a:p>
            <a:endParaRPr lang="en-US" sz="1700" dirty="0"/>
          </a:p>
          <a:p>
            <a:endParaRPr lang="en-US" sz="1700" dirty="0"/>
          </a:p>
          <a:p>
            <a:endParaRPr lang="en-US" sz="1700" dirty="0"/>
          </a:p>
        </p:txBody>
      </p:sp>
      <p:sp>
        <p:nvSpPr>
          <p:cNvPr id="14" name="Content Placeholder 2">
            <a:extLst>
              <a:ext uri="{FF2B5EF4-FFF2-40B4-BE49-F238E27FC236}">
                <a16:creationId xmlns:a16="http://schemas.microsoft.com/office/drawing/2014/main" id="{43CD3695-1A25-8342-E75B-121DC6FE0015}"/>
              </a:ext>
            </a:extLst>
          </p:cNvPr>
          <p:cNvSpPr txBox="1">
            <a:spLocks/>
          </p:cNvSpPr>
          <p:nvPr/>
        </p:nvSpPr>
        <p:spPr>
          <a:xfrm>
            <a:off x="838200" y="4310462"/>
            <a:ext cx="10515600" cy="959735"/>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t>Extract GFFs using the </a:t>
            </a:r>
            <a:r>
              <a:rPr lang="en-US" sz="3000" b="1" dirty="0"/>
              <a:t>ratio of 3pt and 2pt </a:t>
            </a:r>
            <a:r>
              <a:rPr lang="en-US" sz="3000" dirty="0"/>
              <a:t>functions</a:t>
            </a:r>
            <a:endParaRPr lang="en-US" sz="1700" dirty="0"/>
          </a:p>
          <a:p>
            <a:endParaRPr lang="en-US" sz="1700" dirty="0"/>
          </a:p>
          <a:p>
            <a:endParaRPr lang="en-US" sz="1700" dirty="0"/>
          </a:p>
        </p:txBody>
      </p:sp>
    </p:spTree>
    <p:extLst>
      <p:ext uri="{BB962C8B-B14F-4D97-AF65-F5344CB8AC3E}">
        <p14:creationId xmlns:p14="http://schemas.microsoft.com/office/powerpoint/2010/main" val="25400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7961-C570-5F10-BAC1-BB48CF5AE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5A18A-2FD2-4A8C-D621-CE2D9D8F6640}"/>
              </a:ext>
            </a:extLst>
          </p:cNvPr>
          <p:cNvSpPr>
            <a:spLocks noGrp="1"/>
          </p:cNvSpPr>
          <p:nvPr>
            <p:ph type="title"/>
          </p:nvPr>
        </p:nvSpPr>
        <p:spPr/>
        <p:txBody>
          <a:bodyPr/>
          <a:lstStyle/>
          <a:p>
            <a:r>
              <a:rPr lang="en-US" dirty="0"/>
              <a:t>Outline</a:t>
            </a:r>
          </a:p>
        </p:txBody>
      </p:sp>
      <p:sp>
        <p:nvSpPr>
          <p:cNvPr id="10" name="Text Placeholder 8">
            <a:extLst>
              <a:ext uri="{FF2B5EF4-FFF2-40B4-BE49-F238E27FC236}">
                <a16:creationId xmlns:a16="http://schemas.microsoft.com/office/drawing/2014/main" id="{3EE12650-5BCE-D1A2-3D9A-D5A02FCD96D0}"/>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68AAF4F3-0779-6F16-8AA1-0D89F74F08A6}"/>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a:t>
            </a:r>
          </a:p>
        </p:txBody>
      </p:sp>
      <p:sp>
        <p:nvSpPr>
          <p:cNvPr id="13" name="Rectangle 12">
            <a:extLst>
              <a:ext uri="{FF2B5EF4-FFF2-40B4-BE49-F238E27FC236}">
                <a16:creationId xmlns:a16="http://schemas.microsoft.com/office/drawing/2014/main" id="{F3934B5D-496B-108D-8284-22801503A81D}"/>
              </a:ext>
            </a:extLst>
          </p:cNvPr>
          <p:cNvSpPr/>
          <p:nvPr/>
        </p:nvSpPr>
        <p:spPr>
          <a:xfrm>
            <a:off x="537328" y="1121790"/>
            <a:ext cx="1121790" cy="641022"/>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8" name="Rounded Rectangle 7">
            <a:extLst>
              <a:ext uri="{FF2B5EF4-FFF2-40B4-BE49-F238E27FC236}">
                <a16:creationId xmlns:a16="http://schemas.microsoft.com/office/drawing/2014/main" id="{993F473A-6B7E-3EEE-C6BE-7D664EEF8A61}"/>
              </a:ext>
            </a:extLst>
          </p:cNvPr>
          <p:cNvSpPr/>
          <p:nvPr/>
        </p:nvSpPr>
        <p:spPr>
          <a:xfrm>
            <a:off x="1725106"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3AEDFEF-6A0B-30F6-1415-06B037E65722}"/>
              </a:ext>
            </a:extLst>
          </p:cNvPr>
          <p:cNvSpPr/>
          <p:nvPr/>
        </p:nvSpPr>
        <p:spPr>
          <a:xfrm>
            <a:off x="6576768"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6A737F-633D-09EC-14F4-39F8C7FC5856}"/>
              </a:ext>
            </a:extLst>
          </p:cNvPr>
          <p:cNvSpPr/>
          <p:nvPr/>
        </p:nvSpPr>
        <p:spPr>
          <a:xfrm>
            <a:off x="1579604" y="1505267"/>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Unitary Fermi </a:t>
            </a:r>
          </a:p>
          <a:p>
            <a:pPr algn="ctr"/>
            <a:r>
              <a:rPr lang="en-US" sz="4000" b="0" cap="none" spc="0" dirty="0">
                <a:ln w="0"/>
                <a:solidFill>
                  <a:schemeClr val="tx1"/>
                </a:solidFill>
                <a:effectLst>
                  <a:outerShdw blurRad="38100" dist="19050" dir="2700000" algn="tl" rotWithShape="0">
                    <a:schemeClr val="dk1">
                      <a:alpha val="40000"/>
                    </a:schemeClr>
                  </a:outerShdw>
                </a:effectLst>
              </a:rPr>
              <a:t>Gas</a:t>
            </a:r>
          </a:p>
        </p:txBody>
      </p:sp>
      <p:sp>
        <p:nvSpPr>
          <p:cNvPr id="15" name="Rectangle 14">
            <a:extLst>
              <a:ext uri="{FF2B5EF4-FFF2-40B4-BE49-F238E27FC236}">
                <a16:creationId xmlns:a16="http://schemas.microsoft.com/office/drawing/2014/main" id="{BCF65672-6502-4630-8421-22832FFEC968}"/>
              </a:ext>
            </a:extLst>
          </p:cNvPr>
          <p:cNvSpPr/>
          <p:nvPr/>
        </p:nvSpPr>
        <p:spPr>
          <a:xfrm>
            <a:off x="6500396" y="1429853"/>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Theoretical</a:t>
            </a:r>
          </a:p>
          <a:p>
            <a:pPr algn="ctr"/>
            <a:r>
              <a:rPr lang="en-US" sz="4000" b="0" cap="none" spc="0" dirty="0">
                <a:ln w="0"/>
                <a:solidFill>
                  <a:schemeClr val="tx1"/>
                </a:solidFill>
                <a:effectLst>
                  <a:outerShdw blurRad="38100" dist="19050" dir="2700000" algn="tl" rotWithShape="0">
                    <a:schemeClr val="dk1">
                      <a:alpha val="40000"/>
                    </a:schemeClr>
                  </a:outerShdw>
                </a:effectLst>
              </a:rPr>
              <a:t>M</a:t>
            </a:r>
            <a:r>
              <a:rPr lang="en-US" sz="4000" dirty="0">
                <a:ln w="0"/>
                <a:effectLst>
                  <a:outerShdw blurRad="38100" dist="19050" dir="2700000" algn="tl" rotWithShape="0">
                    <a:schemeClr val="dk1">
                      <a:alpha val="40000"/>
                    </a:schemeClr>
                  </a:outerShdw>
                </a:effectLst>
              </a:rPr>
              <a:t>ethods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3" name="Rounded Rectangle 2">
            <a:extLst>
              <a:ext uri="{FF2B5EF4-FFF2-40B4-BE49-F238E27FC236}">
                <a16:creationId xmlns:a16="http://schemas.microsoft.com/office/drawing/2014/main" id="{72897F9F-A228-0424-3941-BB871A9DCDBA}"/>
              </a:ext>
            </a:extLst>
          </p:cNvPr>
          <p:cNvSpPr/>
          <p:nvPr/>
        </p:nvSpPr>
        <p:spPr>
          <a:xfrm>
            <a:off x="1725105" y="1121790"/>
            <a:ext cx="3704051" cy="2090394"/>
          </a:xfrm>
          <a:prstGeom prst="roundRect">
            <a:avLst/>
          </a:prstGeom>
          <a:solidFill>
            <a:schemeClr val="accent1">
              <a:alpha val="557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04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B5AF-A8B4-1325-2CE9-E1191FD67D35}"/>
              </a:ext>
            </a:extLst>
          </p:cNvPr>
          <p:cNvSpPr>
            <a:spLocks noGrp="1"/>
          </p:cNvSpPr>
          <p:nvPr>
            <p:ph type="title"/>
          </p:nvPr>
        </p:nvSpPr>
        <p:spPr/>
        <p:txBody>
          <a:bodyPr/>
          <a:lstStyle/>
          <a:p>
            <a:r>
              <a:rPr lang="en-US" dirty="0"/>
              <a:t>Where are we at now?</a:t>
            </a:r>
          </a:p>
        </p:txBody>
      </p:sp>
      <p:sp>
        <p:nvSpPr>
          <p:cNvPr id="4" name="Slide Number Placeholder 3">
            <a:extLst>
              <a:ext uri="{FF2B5EF4-FFF2-40B4-BE49-F238E27FC236}">
                <a16:creationId xmlns:a16="http://schemas.microsoft.com/office/drawing/2014/main" id="{EA69667B-55D2-7935-4001-BCE0FF4DF8F7}"/>
              </a:ext>
            </a:extLst>
          </p:cNvPr>
          <p:cNvSpPr>
            <a:spLocks noGrp="1"/>
          </p:cNvSpPr>
          <p:nvPr>
            <p:ph type="sldNum" sz="quarter" idx="12"/>
          </p:nvPr>
        </p:nvSpPr>
        <p:spPr/>
        <p:txBody>
          <a:bodyPr/>
          <a:lstStyle/>
          <a:p>
            <a:r>
              <a:rPr lang="en-US" b="0" dirty="0"/>
              <a:t>22</a:t>
            </a:r>
          </a:p>
        </p:txBody>
      </p:sp>
      <p:sp>
        <p:nvSpPr>
          <p:cNvPr id="5" name="Rectangle 4">
            <a:extLst>
              <a:ext uri="{FF2B5EF4-FFF2-40B4-BE49-F238E27FC236}">
                <a16:creationId xmlns:a16="http://schemas.microsoft.com/office/drawing/2014/main" id="{38D44F5B-8098-E676-F10A-860880346EF7}"/>
              </a:ext>
            </a:extLst>
          </p:cNvPr>
          <p:cNvSpPr/>
          <p:nvPr/>
        </p:nvSpPr>
        <p:spPr>
          <a:xfrm>
            <a:off x="644526" y="2400687"/>
            <a:ext cx="2413000" cy="214471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502AB1-C622-75BC-4004-61A2CF74DA07}"/>
              </a:ext>
            </a:extLst>
          </p:cNvPr>
          <p:cNvSpPr/>
          <p:nvPr/>
        </p:nvSpPr>
        <p:spPr>
          <a:xfrm>
            <a:off x="4406900" y="2395816"/>
            <a:ext cx="2413000" cy="214471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A7E0C0-86B4-893F-44F6-A3912DA77106}"/>
              </a:ext>
            </a:extLst>
          </p:cNvPr>
          <p:cNvSpPr/>
          <p:nvPr/>
        </p:nvSpPr>
        <p:spPr>
          <a:xfrm>
            <a:off x="8280401" y="2395816"/>
            <a:ext cx="2413000" cy="214471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A25A8C-F087-3601-8BFD-FC7F4CB6D1AC}"/>
              </a:ext>
            </a:extLst>
          </p:cNvPr>
          <p:cNvSpPr txBox="1"/>
          <p:nvPr/>
        </p:nvSpPr>
        <p:spPr>
          <a:xfrm>
            <a:off x="974726" y="3127761"/>
            <a:ext cx="1765300" cy="646331"/>
          </a:xfrm>
          <a:prstGeom prst="rect">
            <a:avLst/>
          </a:prstGeom>
          <a:noFill/>
        </p:spPr>
        <p:txBody>
          <a:bodyPr wrap="square" rtlCol="0">
            <a:spAutoFit/>
          </a:bodyPr>
          <a:lstStyle/>
          <a:p>
            <a:r>
              <a:rPr lang="en-US" b="1" dirty="0"/>
              <a:t>Run Code &amp;</a:t>
            </a:r>
          </a:p>
          <a:p>
            <a:r>
              <a:rPr lang="en-US" b="1" dirty="0"/>
              <a:t>Generate Data</a:t>
            </a:r>
          </a:p>
        </p:txBody>
      </p:sp>
      <p:sp>
        <p:nvSpPr>
          <p:cNvPr id="12" name="TextBox 11">
            <a:extLst>
              <a:ext uri="{FF2B5EF4-FFF2-40B4-BE49-F238E27FC236}">
                <a16:creationId xmlns:a16="http://schemas.microsoft.com/office/drawing/2014/main" id="{DDAC14D6-D76B-8E36-851D-5714DEE637B1}"/>
              </a:ext>
            </a:extLst>
          </p:cNvPr>
          <p:cNvSpPr txBox="1"/>
          <p:nvPr/>
        </p:nvSpPr>
        <p:spPr>
          <a:xfrm>
            <a:off x="4864101" y="3261389"/>
            <a:ext cx="1765300" cy="369332"/>
          </a:xfrm>
          <a:prstGeom prst="rect">
            <a:avLst/>
          </a:prstGeom>
          <a:noFill/>
        </p:spPr>
        <p:txBody>
          <a:bodyPr wrap="square" rtlCol="0">
            <a:spAutoFit/>
          </a:bodyPr>
          <a:lstStyle/>
          <a:p>
            <a:r>
              <a:rPr lang="en-US" b="1" dirty="0"/>
              <a:t>Fit the data</a:t>
            </a:r>
          </a:p>
        </p:txBody>
      </p:sp>
      <p:sp>
        <p:nvSpPr>
          <p:cNvPr id="13" name="TextBox 12">
            <a:extLst>
              <a:ext uri="{FF2B5EF4-FFF2-40B4-BE49-F238E27FC236}">
                <a16:creationId xmlns:a16="http://schemas.microsoft.com/office/drawing/2014/main" id="{3C670CAC-6EC8-4DB2-E9B2-6DF901DB9415}"/>
              </a:ext>
            </a:extLst>
          </p:cNvPr>
          <p:cNvSpPr txBox="1"/>
          <p:nvPr/>
        </p:nvSpPr>
        <p:spPr>
          <a:xfrm>
            <a:off x="8734427" y="3283506"/>
            <a:ext cx="1765300" cy="369332"/>
          </a:xfrm>
          <a:prstGeom prst="rect">
            <a:avLst/>
          </a:prstGeom>
          <a:noFill/>
        </p:spPr>
        <p:txBody>
          <a:bodyPr wrap="square" rtlCol="0">
            <a:spAutoFit/>
          </a:bodyPr>
          <a:lstStyle/>
          <a:p>
            <a:r>
              <a:rPr lang="en-US" b="1" dirty="0"/>
              <a:t>Find Physics</a:t>
            </a:r>
          </a:p>
        </p:txBody>
      </p:sp>
      <p:sp>
        <p:nvSpPr>
          <p:cNvPr id="15" name="Right Arrow 14">
            <a:extLst>
              <a:ext uri="{FF2B5EF4-FFF2-40B4-BE49-F238E27FC236}">
                <a16:creationId xmlns:a16="http://schemas.microsoft.com/office/drawing/2014/main" id="{B00889C9-4A3E-8074-08C3-EA3A5AA2FEA8}"/>
              </a:ext>
            </a:extLst>
          </p:cNvPr>
          <p:cNvSpPr/>
          <p:nvPr/>
        </p:nvSpPr>
        <p:spPr>
          <a:xfrm>
            <a:off x="3352800" y="3429000"/>
            <a:ext cx="723900" cy="3450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DD3D6821-8ABE-4EE1-FA24-66F92EF25998}"/>
              </a:ext>
            </a:extLst>
          </p:cNvPr>
          <p:cNvSpPr/>
          <p:nvPr/>
        </p:nvSpPr>
        <p:spPr>
          <a:xfrm>
            <a:off x="7213600" y="3378200"/>
            <a:ext cx="723900" cy="3450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65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707CB-EC4A-C9A4-030C-4C0BD931A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AFE25-D107-EBE0-ABB5-75602FC701D1}"/>
              </a:ext>
            </a:extLst>
          </p:cNvPr>
          <p:cNvSpPr>
            <a:spLocks noGrp="1"/>
          </p:cNvSpPr>
          <p:nvPr>
            <p:ph type="title"/>
          </p:nvPr>
        </p:nvSpPr>
        <p:spPr/>
        <p:txBody>
          <a:bodyPr/>
          <a:lstStyle/>
          <a:p>
            <a:r>
              <a:rPr lang="en-US" dirty="0"/>
              <a:t>Where we are actually at</a:t>
            </a:r>
          </a:p>
        </p:txBody>
      </p:sp>
      <p:sp>
        <p:nvSpPr>
          <p:cNvPr id="4" name="Slide Number Placeholder 3">
            <a:extLst>
              <a:ext uri="{FF2B5EF4-FFF2-40B4-BE49-F238E27FC236}">
                <a16:creationId xmlns:a16="http://schemas.microsoft.com/office/drawing/2014/main" id="{2A74D101-39E7-0054-F8CB-4DCC12816B0D}"/>
              </a:ext>
            </a:extLst>
          </p:cNvPr>
          <p:cNvSpPr>
            <a:spLocks noGrp="1"/>
          </p:cNvSpPr>
          <p:nvPr>
            <p:ph type="sldNum" sz="quarter" idx="12"/>
          </p:nvPr>
        </p:nvSpPr>
        <p:spPr/>
        <p:txBody>
          <a:bodyPr/>
          <a:lstStyle/>
          <a:p>
            <a:r>
              <a:rPr lang="en-US" b="0" dirty="0"/>
              <a:t>23</a:t>
            </a:r>
          </a:p>
        </p:txBody>
      </p:sp>
      <p:sp>
        <p:nvSpPr>
          <p:cNvPr id="5" name="Rectangle 4">
            <a:extLst>
              <a:ext uri="{FF2B5EF4-FFF2-40B4-BE49-F238E27FC236}">
                <a16:creationId xmlns:a16="http://schemas.microsoft.com/office/drawing/2014/main" id="{C1557223-E5CA-76BB-2AB9-6AD2CCEED494}"/>
              </a:ext>
            </a:extLst>
          </p:cNvPr>
          <p:cNvSpPr/>
          <p:nvPr/>
        </p:nvSpPr>
        <p:spPr>
          <a:xfrm>
            <a:off x="1495425" y="1576191"/>
            <a:ext cx="2000415" cy="177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71B477-5EBF-AE0D-BB3C-963ECF767A0A}"/>
              </a:ext>
            </a:extLst>
          </p:cNvPr>
          <p:cNvSpPr/>
          <p:nvPr/>
        </p:nvSpPr>
        <p:spPr>
          <a:xfrm>
            <a:off x="5030793" y="1571625"/>
            <a:ext cx="2000415" cy="177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E5D7CB-765F-2C00-FB6F-4D9B889391D7}"/>
              </a:ext>
            </a:extLst>
          </p:cNvPr>
          <p:cNvSpPr/>
          <p:nvPr/>
        </p:nvSpPr>
        <p:spPr>
          <a:xfrm>
            <a:off x="9757135" y="1690687"/>
            <a:ext cx="1866458" cy="165893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DFD747-B6EC-73B0-1147-798D02467802}"/>
              </a:ext>
            </a:extLst>
          </p:cNvPr>
          <p:cNvSpPr txBox="1"/>
          <p:nvPr/>
        </p:nvSpPr>
        <p:spPr>
          <a:xfrm>
            <a:off x="1738502" y="1849736"/>
            <a:ext cx="1463463" cy="923330"/>
          </a:xfrm>
          <a:prstGeom prst="rect">
            <a:avLst/>
          </a:prstGeom>
          <a:noFill/>
        </p:spPr>
        <p:txBody>
          <a:bodyPr wrap="square" rtlCol="0">
            <a:spAutoFit/>
          </a:bodyPr>
          <a:lstStyle/>
          <a:p>
            <a:r>
              <a:rPr lang="en-US" b="1" dirty="0"/>
              <a:t>Run Code &amp;</a:t>
            </a:r>
          </a:p>
          <a:p>
            <a:r>
              <a:rPr lang="en-US" b="1" dirty="0"/>
              <a:t>Generate Data</a:t>
            </a:r>
          </a:p>
        </p:txBody>
      </p:sp>
      <p:sp>
        <p:nvSpPr>
          <p:cNvPr id="12" name="TextBox 11">
            <a:extLst>
              <a:ext uri="{FF2B5EF4-FFF2-40B4-BE49-F238E27FC236}">
                <a16:creationId xmlns:a16="http://schemas.microsoft.com/office/drawing/2014/main" id="{270C01BB-2BBB-3D4B-3283-BF619E75636C}"/>
              </a:ext>
            </a:extLst>
          </p:cNvPr>
          <p:cNvSpPr txBox="1"/>
          <p:nvPr/>
        </p:nvSpPr>
        <p:spPr>
          <a:xfrm>
            <a:off x="5364269" y="2206210"/>
            <a:ext cx="1463461" cy="369332"/>
          </a:xfrm>
          <a:prstGeom prst="rect">
            <a:avLst/>
          </a:prstGeom>
          <a:noFill/>
        </p:spPr>
        <p:txBody>
          <a:bodyPr wrap="square" rtlCol="0">
            <a:spAutoFit/>
          </a:bodyPr>
          <a:lstStyle/>
          <a:p>
            <a:r>
              <a:rPr lang="en-US" b="1" dirty="0"/>
              <a:t>Fit the data</a:t>
            </a:r>
          </a:p>
        </p:txBody>
      </p:sp>
      <p:sp>
        <p:nvSpPr>
          <p:cNvPr id="13" name="TextBox 12">
            <a:extLst>
              <a:ext uri="{FF2B5EF4-FFF2-40B4-BE49-F238E27FC236}">
                <a16:creationId xmlns:a16="http://schemas.microsoft.com/office/drawing/2014/main" id="{D89DA219-4DAE-58EA-26D7-739B6103CC2D}"/>
              </a:ext>
            </a:extLst>
          </p:cNvPr>
          <p:cNvSpPr txBox="1"/>
          <p:nvPr/>
        </p:nvSpPr>
        <p:spPr>
          <a:xfrm>
            <a:off x="9960972" y="2176255"/>
            <a:ext cx="1662621" cy="646331"/>
          </a:xfrm>
          <a:prstGeom prst="rect">
            <a:avLst/>
          </a:prstGeom>
          <a:noFill/>
        </p:spPr>
        <p:txBody>
          <a:bodyPr wrap="square" rtlCol="0">
            <a:spAutoFit/>
          </a:bodyPr>
          <a:lstStyle/>
          <a:p>
            <a:r>
              <a:rPr lang="en-US" b="1" dirty="0"/>
              <a:t>Find New Physics</a:t>
            </a:r>
          </a:p>
        </p:txBody>
      </p:sp>
      <p:sp>
        <p:nvSpPr>
          <p:cNvPr id="15" name="Right Arrow 14">
            <a:extLst>
              <a:ext uri="{FF2B5EF4-FFF2-40B4-BE49-F238E27FC236}">
                <a16:creationId xmlns:a16="http://schemas.microsoft.com/office/drawing/2014/main" id="{44B5B7D8-3F75-541B-4252-0B39B455CD83}"/>
              </a:ext>
            </a:extLst>
          </p:cNvPr>
          <p:cNvSpPr/>
          <p:nvPr/>
        </p:nvSpPr>
        <p:spPr>
          <a:xfrm>
            <a:off x="3758160" y="2093458"/>
            <a:ext cx="733048" cy="3950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88FEC9D-20F0-F97C-81E8-21DF17C0BDF7}"/>
              </a:ext>
            </a:extLst>
          </p:cNvPr>
          <p:cNvSpPr/>
          <p:nvPr/>
        </p:nvSpPr>
        <p:spPr>
          <a:xfrm>
            <a:off x="1470027" y="4673214"/>
            <a:ext cx="2000415" cy="177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F8A6D72-CA7D-F155-1E57-B89EAD3CA9B1}"/>
              </a:ext>
            </a:extLst>
          </p:cNvPr>
          <p:cNvSpPr txBox="1"/>
          <p:nvPr/>
        </p:nvSpPr>
        <p:spPr>
          <a:xfrm>
            <a:off x="1816480" y="5282587"/>
            <a:ext cx="1463463" cy="646331"/>
          </a:xfrm>
          <a:prstGeom prst="rect">
            <a:avLst/>
          </a:prstGeom>
          <a:noFill/>
        </p:spPr>
        <p:txBody>
          <a:bodyPr wrap="square" rtlCol="0">
            <a:spAutoFit/>
          </a:bodyPr>
          <a:lstStyle/>
          <a:p>
            <a:r>
              <a:rPr lang="en-US" b="1" dirty="0"/>
              <a:t>Modify Parameters</a:t>
            </a:r>
          </a:p>
        </p:txBody>
      </p:sp>
      <p:sp>
        <p:nvSpPr>
          <p:cNvPr id="8" name="Rectangle 7">
            <a:extLst>
              <a:ext uri="{FF2B5EF4-FFF2-40B4-BE49-F238E27FC236}">
                <a16:creationId xmlns:a16="http://schemas.microsoft.com/office/drawing/2014/main" id="{FAAF0764-FE5E-4DDB-9F41-75127EE90531}"/>
              </a:ext>
            </a:extLst>
          </p:cNvPr>
          <p:cNvSpPr/>
          <p:nvPr/>
        </p:nvSpPr>
        <p:spPr>
          <a:xfrm>
            <a:off x="5030793" y="4714875"/>
            <a:ext cx="2000415" cy="1778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3A70EE-6D37-E6B5-231F-37BD28A09A68}"/>
              </a:ext>
            </a:extLst>
          </p:cNvPr>
          <p:cNvSpPr txBox="1"/>
          <p:nvPr/>
        </p:nvSpPr>
        <p:spPr>
          <a:xfrm>
            <a:off x="5197529" y="5243179"/>
            <a:ext cx="1666939" cy="369332"/>
          </a:xfrm>
          <a:prstGeom prst="rect">
            <a:avLst/>
          </a:prstGeom>
          <a:noFill/>
        </p:spPr>
        <p:txBody>
          <a:bodyPr wrap="square" rtlCol="0">
            <a:spAutoFit/>
          </a:bodyPr>
          <a:lstStyle/>
          <a:p>
            <a:r>
              <a:rPr lang="en-US" b="1" dirty="0"/>
              <a:t>Interpret data</a:t>
            </a:r>
          </a:p>
        </p:txBody>
      </p:sp>
      <p:sp>
        <p:nvSpPr>
          <p:cNvPr id="14" name="Right Arrow 13">
            <a:extLst>
              <a:ext uri="{FF2B5EF4-FFF2-40B4-BE49-F238E27FC236}">
                <a16:creationId xmlns:a16="http://schemas.microsoft.com/office/drawing/2014/main" id="{00626DB8-7AC9-AB59-737E-295DB369AEEF}"/>
              </a:ext>
            </a:extLst>
          </p:cNvPr>
          <p:cNvSpPr/>
          <p:nvPr/>
        </p:nvSpPr>
        <p:spPr>
          <a:xfrm rot="5400000">
            <a:off x="5588880" y="3669690"/>
            <a:ext cx="884238" cy="4765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4E4EA4C1-A24D-299A-DF44-33B92AE50F37}"/>
              </a:ext>
            </a:extLst>
          </p:cNvPr>
          <p:cNvSpPr/>
          <p:nvPr/>
        </p:nvSpPr>
        <p:spPr>
          <a:xfrm rot="16200000">
            <a:off x="1938160" y="3708412"/>
            <a:ext cx="733047" cy="3950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CCD2E1F-D100-DC3F-9861-CAE38E299C6C}"/>
              </a:ext>
            </a:extLst>
          </p:cNvPr>
          <p:cNvSpPr/>
          <p:nvPr/>
        </p:nvSpPr>
        <p:spPr>
          <a:xfrm rot="10800000">
            <a:off x="3789116" y="5154892"/>
            <a:ext cx="733048" cy="3950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24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F350A-DDAE-4FC4-2F8A-099430D202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14CA69-F1C8-83DC-3EC7-62F15D0A54D2}"/>
              </a:ext>
            </a:extLst>
          </p:cNvPr>
          <p:cNvSpPr>
            <a:spLocks noGrp="1"/>
          </p:cNvSpPr>
          <p:nvPr>
            <p:ph type="title"/>
          </p:nvPr>
        </p:nvSpPr>
        <p:spPr/>
        <p:txBody>
          <a:bodyPr/>
          <a:lstStyle/>
          <a:p>
            <a:r>
              <a:rPr lang="en-US" dirty="0"/>
              <a:t>Thank You! Questions?</a:t>
            </a:r>
            <a:br>
              <a:rPr lang="en-US" dirty="0"/>
            </a:br>
            <a:r>
              <a:rPr lang="en-US" sz="3000" dirty="0" err="1"/>
              <a:t>hpduggin@unc.edu</a:t>
            </a:r>
            <a:endParaRPr lang="en-US" sz="3000" dirty="0"/>
          </a:p>
        </p:txBody>
      </p:sp>
      <p:sp>
        <p:nvSpPr>
          <p:cNvPr id="2" name="Slide Number Placeholder 1">
            <a:extLst>
              <a:ext uri="{FF2B5EF4-FFF2-40B4-BE49-F238E27FC236}">
                <a16:creationId xmlns:a16="http://schemas.microsoft.com/office/drawing/2014/main" id="{CC7CAC27-421C-9C18-67DC-3B1615967002}"/>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24</a:t>
            </a:r>
          </a:p>
        </p:txBody>
      </p:sp>
    </p:spTree>
    <p:extLst>
      <p:ext uri="{BB962C8B-B14F-4D97-AF65-F5344CB8AC3E}">
        <p14:creationId xmlns:p14="http://schemas.microsoft.com/office/powerpoint/2010/main" val="277303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86AED9-E6AB-A145-DFB2-3BDE6E765631}"/>
              </a:ext>
            </a:extLst>
          </p:cNvPr>
          <p:cNvSpPr>
            <a:spLocks noGrp="1"/>
          </p:cNvSpPr>
          <p:nvPr>
            <p:ph type="title"/>
          </p:nvPr>
        </p:nvSpPr>
        <p:spPr/>
        <p:txBody>
          <a:bodyPr/>
          <a:lstStyle/>
          <a:p>
            <a:r>
              <a:rPr lang="en-US" dirty="0"/>
              <a:t>BONUS SLIDES</a:t>
            </a:r>
          </a:p>
        </p:txBody>
      </p:sp>
      <p:sp>
        <p:nvSpPr>
          <p:cNvPr id="2" name="Slide Number Placeholder 1">
            <a:extLst>
              <a:ext uri="{FF2B5EF4-FFF2-40B4-BE49-F238E27FC236}">
                <a16:creationId xmlns:a16="http://schemas.microsoft.com/office/drawing/2014/main" id="{37B7699E-2164-3228-59F6-227E40E8EB84}"/>
              </a:ext>
              <a:ext uri="{C183D7F6-B498-43B3-948B-1728B52AA6E4}">
                <adec:decorative xmlns:adec="http://schemas.microsoft.com/office/drawing/2017/decorative" val="1"/>
              </a:ext>
            </a:extLst>
          </p:cNvPr>
          <p:cNvSpPr>
            <a:spLocks noGrp="1"/>
          </p:cNvSpPr>
          <p:nvPr>
            <p:ph type="sldNum" sz="quarter" idx="10"/>
          </p:nvPr>
        </p:nvSpPr>
        <p:spPr/>
        <p:txBody>
          <a:bodyPr/>
          <a:lstStyle/>
          <a:p>
            <a:fld id="{6D6E361B-DFCA-824D-BA63-ADCED3B41986}" type="slidenum">
              <a:rPr lang="en-US" smtClean="0"/>
              <a:pPr/>
              <a:t>33</a:t>
            </a:fld>
            <a:endParaRPr lang="en-US" dirty="0"/>
          </a:p>
        </p:txBody>
      </p:sp>
    </p:spTree>
    <p:extLst>
      <p:ext uri="{BB962C8B-B14F-4D97-AF65-F5344CB8AC3E}">
        <p14:creationId xmlns:p14="http://schemas.microsoft.com/office/powerpoint/2010/main" val="186744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52B0-DF30-6088-41C5-238C7E401764}"/>
              </a:ext>
            </a:extLst>
          </p:cNvPr>
          <p:cNvSpPr>
            <a:spLocks noGrp="1"/>
          </p:cNvSpPr>
          <p:nvPr>
            <p:ph type="title"/>
          </p:nvPr>
        </p:nvSpPr>
        <p:spPr>
          <a:xfrm>
            <a:off x="838200" y="18255"/>
            <a:ext cx="10515600" cy="1325563"/>
          </a:xfrm>
        </p:spPr>
        <p:txBody>
          <a:bodyPr>
            <a:normAutofit/>
          </a:bodyPr>
          <a:lstStyle/>
          <a:p>
            <a:r>
              <a:rPr lang="en-US" sz="3000" dirty="0"/>
              <a:t>Review: Field Theory</a:t>
            </a:r>
          </a:p>
        </p:txBody>
      </p:sp>
      <p:sp>
        <p:nvSpPr>
          <p:cNvPr id="3" name="Content Placeholder 2">
            <a:extLst>
              <a:ext uri="{FF2B5EF4-FFF2-40B4-BE49-F238E27FC236}">
                <a16:creationId xmlns:a16="http://schemas.microsoft.com/office/drawing/2014/main" id="{743CF8E1-4E09-E8F3-888E-7500ED29618F}"/>
              </a:ext>
            </a:extLst>
          </p:cNvPr>
          <p:cNvSpPr>
            <a:spLocks noGrp="1"/>
          </p:cNvSpPr>
          <p:nvPr>
            <p:ph idx="1"/>
          </p:nvPr>
        </p:nvSpPr>
        <p:spPr>
          <a:xfrm>
            <a:off x="838200" y="1273629"/>
            <a:ext cx="10515600" cy="4903334"/>
          </a:xfrm>
        </p:spPr>
        <p:txBody>
          <a:bodyPr>
            <a:normAutofit fontScale="92500" lnSpcReduction="20000"/>
          </a:bodyPr>
          <a:lstStyle/>
          <a:p>
            <a:r>
              <a:rPr lang="en-US" sz="1700" dirty="0"/>
              <a:t>Field theory concerns itself with calculating probability amplitudes for relativistic quantum systems</a:t>
            </a:r>
          </a:p>
          <a:p>
            <a:r>
              <a:rPr lang="en-US" sz="1700" dirty="0"/>
              <a:t>The probability amplitude for a particle to propagate from one point (x) to another point (y) is called the </a:t>
            </a:r>
            <a:r>
              <a:rPr lang="en-US" sz="1700" b="1" dirty="0"/>
              <a:t>2-point function.</a:t>
            </a:r>
            <a:endParaRPr lang="en-US" sz="1700" dirty="0"/>
          </a:p>
          <a:p>
            <a:endParaRPr lang="en-US" sz="1700" dirty="0"/>
          </a:p>
          <a:p>
            <a:endParaRPr lang="en-US" sz="1700" dirty="0"/>
          </a:p>
          <a:p>
            <a:endParaRPr lang="en-US" sz="1700" dirty="0"/>
          </a:p>
          <a:p>
            <a:r>
              <a:rPr lang="en-US" sz="1700" dirty="0"/>
              <a:t>In a free theory, the 2-point function is known as a </a:t>
            </a:r>
            <a:r>
              <a:rPr lang="en-US" sz="1700" b="1" dirty="0"/>
              <a:t>propagator</a:t>
            </a:r>
            <a:endParaRPr lang="en-US" sz="1700" dirty="0"/>
          </a:p>
          <a:p>
            <a:r>
              <a:rPr lang="en-US" sz="1700" dirty="0"/>
              <a:t>You can find propagators by direct integration, or by finding the Green function for the equations of motion.</a:t>
            </a:r>
          </a:p>
          <a:p>
            <a:r>
              <a:rPr lang="en-US" sz="1700" dirty="0"/>
              <a:t>If we have an </a:t>
            </a:r>
            <a:r>
              <a:rPr lang="en-US" sz="1700" b="1" dirty="0"/>
              <a:t>Interacting theory</a:t>
            </a:r>
            <a:r>
              <a:rPr lang="en-US" sz="1700" dirty="0"/>
              <a:t> the calculation of 2-point functions becomes more complicated</a:t>
            </a:r>
          </a:p>
          <a:p>
            <a:endParaRPr lang="en-US" sz="1700" dirty="0"/>
          </a:p>
          <a:p>
            <a:endParaRPr lang="en-US" sz="1700" dirty="0"/>
          </a:p>
          <a:p>
            <a:endParaRPr lang="en-US" sz="1700" dirty="0"/>
          </a:p>
          <a:p>
            <a:r>
              <a:rPr lang="en-US" sz="1700" dirty="0"/>
              <a:t>Typically, we expand the exponential in the above expression and apply </a:t>
            </a:r>
            <a:r>
              <a:rPr lang="en-US" sz="1700" b="1" dirty="0"/>
              <a:t>Wick’s Theorem</a:t>
            </a:r>
            <a:r>
              <a:rPr lang="en-US" sz="1700" dirty="0"/>
              <a:t> to relate the time ordered vacuum expectation values (later time to the left) to normal ordered expectation values (all creation operators are to the left of annihilation operators).</a:t>
            </a:r>
          </a:p>
          <a:p>
            <a:r>
              <a:rPr lang="en-US" sz="1700" dirty="0"/>
              <a:t>This process gives us a diagrammatic expansion of the amplitude we are interested in</a:t>
            </a:r>
          </a:p>
          <a:p>
            <a:r>
              <a:rPr lang="en-US" sz="1700" dirty="0"/>
              <a:t>This can be generalized for </a:t>
            </a:r>
            <a:r>
              <a:rPr lang="en-US" sz="1700" b="1" dirty="0"/>
              <a:t>n-point functions </a:t>
            </a:r>
            <a:r>
              <a:rPr lang="en-US" sz="1700" dirty="0"/>
              <a:t>as well</a:t>
            </a:r>
          </a:p>
        </p:txBody>
      </p:sp>
      <p:pic>
        <p:nvPicPr>
          <p:cNvPr id="5" name="Picture 4" descr="Text&#10;&#10;AI-generated content may be incorrect.">
            <a:extLst>
              <a:ext uri="{FF2B5EF4-FFF2-40B4-BE49-F238E27FC236}">
                <a16:creationId xmlns:a16="http://schemas.microsoft.com/office/drawing/2014/main" id="{A6EF4B8B-52CA-E35B-57DE-0943DDF556F6}"/>
              </a:ext>
            </a:extLst>
          </p:cNvPr>
          <p:cNvPicPr>
            <a:picLocks noChangeAspect="1"/>
          </p:cNvPicPr>
          <p:nvPr/>
        </p:nvPicPr>
        <p:blipFill>
          <a:blip r:embed="rId3"/>
          <a:srcRect l="19707" t="36469" r="20211" b="38421"/>
          <a:stretch>
            <a:fillRect/>
          </a:stretch>
        </p:blipFill>
        <p:spPr>
          <a:xfrm>
            <a:off x="4024993" y="2020264"/>
            <a:ext cx="3567794" cy="702128"/>
          </a:xfrm>
          <a:prstGeom prst="rect">
            <a:avLst/>
          </a:prstGeom>
        </p:spPr>
      </p:pic>
      <p:pic>
        <p:nvPicPr>
          <p:cNvPr id="7" name="Picture 6" descr="Text&#10;&#10;AI-generated content may be incorrect.">
            <a:extLst>
              <a:ext uri="{FF2B5EF4-FFF2-40B4-BE49-F238E27FC236}">
                <a16:creationId xmlns:a16="http://schemas.microsoft.com/office/drawing/2014/main" id="{E67C9BD4-9A22-5B9F-A7C3-C1A54B45C894}"/>
              </a:ext>
            </a:extLst>
          </p:cNvPr>
          <p:cNvPicPr>
            <a:picLocks noChangeAspect="1"/>
          </p:cNvPicPr>
          <p:nvPr/>
        </p:nvPicPr>
        <p:blipFill>
          <a:blip r:embed="rId4"/>
          <a:stretch>
            <a:fillRect/>
          </a:stretch>
        </p:blipFill>
        <p:spPr>
          <a:xfrm>
            <a:off x="1864178" y="2925536"/>
            <a:ext cx="7010400" cy="2590800"/>
          </a:xfrm>
          <a:prstGeom prst="rect">
            <a:avLst/>
          </a:prstGeom>
        </p:spPr>
      </p:pic>
      <p:sp>
        <p:nvSpPr>
          <p:cNvPr id="8" name="Slide Number Placeholder 7">
            <a:extLst>
              <a:ext uri="{FF2B5EF4-FFF2-40B4-BE49-F238E27FC236}">
                <a16:creationId xmlns:a16="http://schemas.microsoft.com/office/drawing/2014/main" id="{2DE01C45-ED2E-36C8-B4DA-F37C5CCF900C}"/>
              </a:ext>
            </a:extLst>
          </p:cNvPr>
          <p:cNvSpPr>
            <a:spLocks noGrp="1"/>
          </p:cNvSpPr>
          <p:nvPr>
            <p:ph type="sldNum" sz="quarter" idx="12"/>
          </p:nvPr>
        </p:nvSpPr>
        <p:spPr/>
        <p:txBody>
          <a:bodyPr/>
          <a:lstStyle/>
          <a:p>
            <a:fld id="{85C86345-31B9-964D-B690-3C34ED709A9C}" type="slidenum">
              <a:rPr lang="en-US" smtClean="0"/>
              <a:t>34</a:t>
            </a:fld>
            <a:endParaRPr lang="en-US"/>
          </a:p>
        </p:txBody>
      </p:sp>
    </p:spTree>
    <p:extLst>
      <p:ext uri="{BB962C8B-B14F-4D97-AF65-F5344CB8AC3E}">
        <p14:creationId xmlns:p14="http://schemas.microsoft.com/office/powerpoint/2010/main" val="3572922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F652-18B2-221E-64A3-695C6FCB7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015C5-23EB-24AC-4BFF-383E7BE244B6}"/>
              </a:ext>
            </a:extLst>
          </p:cNvPr>
          <p:cNvSpPr>
            <a:spLocks noGrp="1"/>
          </p:cNvSpPr>
          <p:nvPr>
            <p:ph type="title"/>
          </p:nvPr>
        </p:nvSpPr>
        <p:spPr>
          <a:xfrm>
            <a:off x="838200" y="18255"/>
            <a:ext cx="10515600" cy="1325563"/>
          </a:xfrm>
        </p:spPr>
        <p:txBody>
          <a:bodyPr>
            <a:normAutofit/>
          </a:bodyPr>
          <a:lstStyle/>
          <a:p>
            <a:r>
              <a:rPr lang="en-US" sz="3000" dirty="0"/>
              <a:t>Review: Path integrals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663634-6E4A-7247-AD39-3B4B38DFF678}"/>
                  </a:ext>
                </a:extLst>
              </p:cNvPr>
              <p:cNvSpPr>
                <a:spLocks noGrp="1"/>
              </p:cNvSpPr>
              <p:nvPr>
                <p:ph idx="1"/>
              </p:nvPr>
            </p:nvSpPr>
            <p:spPr>
              <a:xfrm>
                <a:off x="525700" y="961656"/>
                <a:ext cx="10515600" cy="5265964"/>
              </a:xfrm>
            </p:spPr>
            <p:txBody>
              <a:bodyPr>
                <a:normAutofit lnSpcReduction="10000"/>
              </a:bodyPr>
              <a:lstStyle/>
              <a:p>
                <a:r>
                  <a:rPr lang="en-US" sz="1700" dirty="0"/>
                  <a:t>Another way to calculate these amplitudes is to use the </a:t>
                </a:r>
                <a:r>
                  <a:rPr lang="en-US" sz="1700" b="1" dirty="0"/>
                  <a:t>path integral formulation </a:t>
                </a:r>
                <a:r>
                  <a:rPr lang="en-US" sz="1700" dirty="0"/>
                  <a:t>of QFT</a:t>
                </a:r>
              </a:p>
              <a:p>
                <a:r>
                  <a:rPr lang="en-US" sz="1700" dirty="0"/>
                  <a:t>We define the generating free functional Z</a:t>
                </a:r>
                <a:r>
                  <a:rPr lang="en-US" sz="1700" baseline="-25000" dirty="0"/>
                  <a:t>0</a:t>
                </a:r>
                <a14:m>
                  <m:oMath xmlns:m="http://schemas.openxmlformats.org/officeDocument/2006/math">
                    <m:r>
                      <a:rPr lang="en-US" sz="1700" i="1" smtClean="0">
                        <a:latin typeface="Cambria Math" panose="02040503050406030204" pitchFamily="18" charset="0"/>
                      </a:rPr>
                      <m:t> </m:t>
                    </m:r>
                  </m:oMath>
                </a14:m>
                <a:r>
                  <a:rPr lang="en-US" sz="1700" dirty="0"/>
                  <a:t>[J] as</a:t>
                </a:r>
              </a:p>
              <a:p>
                <a:endParaRPr lang="en-US" sz="1700" dirty="0"/>
              </a:p>
              <a:p>
                <a:endParaRPr lang="en-US" sz="1700" dirty="0"/>
              </a:p>
              <a:p>
                <a:r>
                  <a:rPr lang="en-US" sz="1700" dirty="0"/>
                  <a:t> </a:t>
                </a:r>
              </a:p>
              <a:p>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r>
                  <a:rPr lang="en-US" sz="1700" dirty="0"/>
                  <a:t>If we are in an interacting theory, the generating functional is written as</a:t>
                </a:r>
              </a:p>
              <a:p>
                <a:pPr marL="0" indent="0">
                  <a:buNone/>
                </a:pPr>
                <a:endParaRPr lang="en-US" sz="1700" dirty="0"/>
              </a:p>
              <a:p>
                <a:endParaRPr lang="en-US" sz="1700" dirty="0"/>
              </a:p>
              <a:p>
                <a:endParaRPr lang="en-US" sz="1700" dirty="0"/>
              </a:p>
              <a:p>
                <a:pPr marL="0" indent="0">
                  <a:buNone/>
                </a:pPr>
                <a:r>
                  <a:rPr lang="en-US" sz="1700" dirty="0"/>
                  <a:t>In analogy with statistical mechanics, Z is sometimes known as the </a:t>
                </a:r>
                <a:r>
                  <a:rPr lang="en-US" sz="1700" b="1" dirty="0"/>
                  <a:t>partition function</a:t>
                </a:r>
                <a:r>
                  <a:rPr lang="en-US" sz="1700" dirty="0"/>
                  <a:t>. We can the expand the exponentials in powers of the coupling and take derivatives of Z </a:t>
                </a:r>
                <a:r>
                  <a:rPr lang="en-US" sz="1700" dirty="0" err="1"/>
                  <a:t>w.r.t.</a:t>
                </a:r>
                <a:r>
                  <a:rPr lang="en-US" sz="1700" dirty="0"/>
                  <a:t> J to get the interacting n-point functions in terms of free propagators.</a:t>
                </a:r>
              </a:p>
              <a:p>
                <a:endParaRPr lang="en-US" sz="1700" dirty="0"/>
              </a:p>
              <a:p>
                <a:endParaRPr lang="en-US" sz="1700" dirty="0"/>
              </a:p>
              <a:p>
                <a:endParaRPr lang="en-US" sz="1700" dirty="0"/>
              </a:p>
              <a:p>
                <a:endParaRPr lang="en-US" sz="1700" dirty="0"/>
              </a:p>
              <a:p>
                <a:endParaRPr lang="en-US" sz="1700" dirty="0"/>
              </a:p>
              <a:p>
                <a:endParaRPr lang="en-US" sz="1700" dirty="0"/>
              </a:p>
              <a:p>
                <a:pPr marL="0" indent="0">
                  <a:buNone/>
                </a:pPr>
                <a:endParaRPr lang="en-US" sz="1700" dirty="0"/>
              </a:p>
            </p:txBody>
          </p:sp>
        </mc:Choice>
        <mc:Fallback xmlns="">
          <p:sp>
            <p:nvSpPr>
              <p:cNvPr id="3" name="Content Placeholder 2">
                <a:extLst>
                  <a:ext uri="{FF2B5EF4-FFF2-40B4-BE49-F238E27FC236}">
                    <a16:creationId xmlns:a16="http://schemas.microsoft.com/office/drawing/2014/main" id="{7F663634-6E4A-7247-AD39-3B4B38DFF678}"/>
                  </a:ext>
                </a:extLst>
              </p:cNvPr>
              <p:cNvSpPr>
                <a:spLocks noRot="1" noChangeAspect="1" noMove="1" noResize="1" noEditPoints="1" noAdjustHandles="1" noChangeArrowheads="1" noChangeShapeType="1" noTextEdit="1"/>
              </p:cNvSpPr>
              <p:nvPr>
                <p:ph idx="1"/>
              </p:nvPr>
            </p:nvSpPr>
            <p:spPr>
              <a:xfrm>
                <a:off x="525700" y="961656"/>
                <a:ext cx="10515600" cy="5265964"/>
              </a:xfrm>
              <a:blipFill>
                <a:blip r:embed="rId3"/>
                <a:stretch>
                  <a:fillRect l="-362" t="-1202"/>
                </a:stretch>
              </a:blipFill>
            </p:spPr>
            <p:txBody>
              <a:bodyPr/>
              <a:lstStyle/>
              <a:p>
                <a:r>
                  <a:rPr lang="en-US">
                    <a:noFill/>
                  </a:rPr>
                  <a:t> </a:t>
                </a:r>
              </a:p>
            </p:txBody>
          </p:sp>
        </mc:Fallback>
      </mc:AlternateContent>
      <p:pic>
        <p:nvPicPr>
          <p:cNvPr id="9" name="Picture 8" descr="Text&#10;&#10;AI-generated content may be incorrect.">
            <a:extLst>
              <a:ext uri="{FF2B5EF4-FFF2-40B4-BE49-F238E27FC236}">
                <a16:creationId xmlns:a16="http://schemas.microsoft.com/office/drawing/2014/main" id="{275A9996-2E5F-4E4A-B542-769045E8F024}"/>
              </a:ext>
            </a:extLst>
          </p:cNvPr>
          <p:cNvPicPr>
            <a:picLocks noChangeAspect="1"/>
          </p:cNvPicPr>
          <p:nvPr/>
        </p:nvPicPr>
        <p:blipFill>
          <a:blip r:embed="rId4"/>
          <a:srcRect t="29919" b="27558"/>
          <a:stretch>
            <a:fillRect/>
          </a:stretch>
        </p:blipFill>
        <p:spPr>
          <a:xfrm>
            <a:off x="1636940" y="2655723"/>
            <a:ext cx="8110595" cy="1546553"/>
          </a:xfrm>
          <a:prstGeom prst="rect">
            <a:avLst/>
          </a:prstGeom>
        </p:spPr>
      </p:pic>
      <p:pic>
        <p:nvPicPr>
          <p:cNvPr id="13" name="Picture 12" descr="A picture containing night sky&#10;&#10;AI-generated content may be incorrect.">
            <a:extLst>
              <a:ext uri="{FF2B5EF4-FFF2-40B4-BE49-F238E27FC236}">
                <a16:creationId xmlns:a16="http://schemas.microsoft.com/office/drawing/2014/main" id="{B334EF54-65B2-22C2-DEBD-1242FB5AA0E8}"/>
              </a:ext>
            </a:extLst>
          </p:cNvPr>
          <p:cNvPicPr>
            <a:picLocks noChangeAspect="1"/>
          </p:cNvPicPr>
          <p:nvPr/>
        </p:nvPicPr>
        <p:blipFill>
          <a:blip r:embed="rId5"/>
          <a:stretch>
            <a:fillRect/>
          </a:stretch>
        </p:blipFill>
        <p:spPr>
          <a:xfrm>
            <a:off x="571132" y="1487729"/>
            <a:ext cx="10424737" cy="1623013"/>
          </a:xfrm>
          <a:prstGeom prst="rect">
            <a:avLst/>
          </a:prstGeom>
        </p:spPr>
      </p:pic>
      <p:sp>
        <p:nvSpPr>
          <p:cNvPr id="14" name="TextBox 13">
            <a:extLst>
              <a:ext uri="{FF2B5EF4-FFF2-40B4-BE49-F238E27FC236}">
                <a16:creationId xmlns:a16="http://schemas.microsoft.com/office/drawing/2014/main" id="{27B73B04-0742-720A-A25C-7C89EFE07AF6}"/>
              </a:ext>
            </a:extLst>
          </p:cNvPr>
          <p:cNvSpPr txBox="1"/>
          <p:nvPr/>
        </p:nvSpPr>
        <p:spPr>
          <a:xfrm>
            <a:off x="1303237" y="3110742"/>
            <a:ext cx="1518557" cy="375557"/>
          </a:xfrm>
          <a:prstGeom prst="rect">
            <a:avLst/>
          </a:prstGeom>
          <a:noFill/>
        </p:spPr>
        <p:txBody>
          <a:bodyPr wrap="square" rtlCol="0">
            <a:spAutoFit/>
          </a:bodyPr>
          <a:lstStyle/>
          <a:p>
            <a:r>
              <a:rPr lang="en-US" dirty="0"/>
              <a:t>Such that</a:t>
            </a:r>
          </a:p>
        </p:txBody>
      </p:sp>
      <p:pic>
        <p:nvPicPr>
          <p:cNvPr id="28" name="Graphic 27">
            <a:extLst>
              <a:ext uri="{FF2B5EF4-FFF2-40B4-BE49-F238E27FC236}">
                <a16:creationId xmlns:a16="http://schemas.microsoft.com/office/drawing/2014/main" id="{68E0ADF7-D5B4-A157-0AF5-2F4C4AF2A84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62516" y="4054143"/>
            <a:ext cx="6009546" cy="1624202"/>
          </a:xfrm>
          <a:prstGeom prst="rect">
            <a:avLst/>
          </a:prstGeom>
        </p:spPr>
      </p:pic>
      <p:sp>
        <p:nvSpPr>
          <p:cNvPr id="29" name="Slide Number Placeholder 28">
            <a:extLst>
              <a:ext uri="{FF2B5EF4-FFF2-40B4-BE49-F238E27FC236}">
                <a16:creationId xmlns:a16="http://schemas.microsoft.com/office/drawing/2014/main" id="{895AD56C-EB8D-73AF-7B1E-1DC3962CEA27}"/>
              </a:ext>
            </a:extLst>
          </p:cNvPr>
          <p:cNvSpPr>
            <a:spLocks noGrp="1"/>
          </p:cNvSpPr>
          <p:nvPr>
            <p:ph type="sldNum" sz="quarter" idx="12"/>
          </p:nvPr>
        </p:nvSpPr>
        <p:spPr/>
        <p:txBody>
          <a:bodyPr/>
          <a:lstStyle/>
          <a:p>
            <a:fld id="{85C86345-31B9-964D-B690-3C34ED709A9C}" type="slidenum">
              <a:rPr lang="en-US" smtClean="0"/>
              <a:t>35</a:t>
            </a:fld>
            <a:endParaRPr lang="en-US"/>
          </a:p>
        </p:txBody>
      </p:sp>
    </p:spTree>
    <p:extLst>
      <p:ext uri="{BB962C8B-B14F-4D97-AF65-F5344CB8AC3E}">
        <p14:creationId xmlns:p14="http://schemas.microsoft.com/office/powerpoint/2010/main" val="4274387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E961-FE45-F83D-E67F-705AF8DE5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BEA54-213E-1AB5-DD2B-04948007B86D}"/>
              </a:ext>
            </a:extLst>
          </p:cNvPr>
          <p:cNvSpPr>
            <a:spLocks noGrp="1"/>
          </p:cNvSpPr>
          <p:nvPr>
            <p:ph type="title"/>
          </p:nvPr>
        </p:nvSpPr>
        <p:spPr>
          <a:xfrm>
            <a:off x="838200" y="18255"/>
            <a:ext cx="10515600" cy="1325563"/>
          </a:xfrm>
        </p:spPr>
        <p:txBody>
          <a:bodyPr>
            <a:normAutofit/>
          </a:bodyPr>
          <a:lstStyle/>
          <a:p>
            <a:r>
              <a:rPr lang="en-US" sz="3000" dirty="0"/>
              <a:t>Review: Divergences</a:t>
            </a:r>
          </a:p>
        </p:txBody>
      </p:sp>
      <p:sp>
        <p:nvSpPr>
          <p:cNvPr id="3" name="Content Placeholder 2">
            <a:extLst>
              <a:ext uri="{FF2B5EF4-FFF2-40B4-BE49-F238E27FC236}">
                <a16:creationId xmlns:a16="http://schemas.microsoft.com/office/drawing/2014/main" id="{70C923A8-C837-4EE9-0D61-08E1760B6C60}"/>
              </a:ext>
            </a:extLst>
          </p:cNvPr>
          <p:cNvSpPr>
            <a:spLocks noGrp="1"/>
          </p:cNvSpPr>
          <p:nvPr>
            <p:ph idx="1"/>
          </p:nvPr>
        </p:nvSpPr>
        <p:spPr>
          <a:xfrm>
            <a:off x="287054" y="1063915"/>
            <a:ext cx="10515600" cy="1325563"/>
          </a:xfrm>
        </p:spPr>
        <p:txBody>
          <a:bodyPr>
            <a:normAutofit/>
          </a:bodyPr>
          <a:lstStyle/>
          <a:p>
            <a:pPr marL="0" indent="0">
              <a:buNone/>
            </a:pPr>
            <a:endParaRPr lang="en-US" sz="1700" dirty="0"/>
          </a:p>
          <a:p>
            <a:r>
              <a:rPr lang="en-US" sz="1700" dirty="0"/>
              <a:t>When performing such calculations, either using Wick’s theorem or path integrals, </a:t>
            </a:r>
            <a:r>
              <a:rPr lang="en-US" sz="1700" b="1" dirty="0"/>
              <a:t>divergences</a:t>
            </a:r>
            <a:r>
              <a:rPr lang="en-US" sz="1700" dirty="0"/>
              <a:t> arise in the calculation.</a:t>
            </a:r>
          </a:p>
          <a:p>
            <a:r>
              <a:rPr lang="en-US" sz="1700" dirty="0"/>
              <a:t>We can </a:t>
            </a:r>
            <a:r>
              <a:rPr lang="en-US" sz="1700" b="1" dirty="0"/>
              <a:t>regulate </a:t>
            </a:r>
            <a:r>
              <a:rPr lang="en-US" sz="1700" dirty="0"/>
              <a:t>these divergences however we like to make the integrals finite.</a:t>
            </a:r>
          </a:p>
          <a:p>
            <a:endParaRPr lang="en-US" sz="1700" dirty="0"/>
          </a:p>
          <a:p>
            <a:pPr marL="0" indent="0">
              <a:buNone/>
            </a:pPr>
            <a:endParaRPr lang="en-US" sz="1700" dirty="0"/>
          </a:p>
        </p:txBody>
      </p:sp>
      <p:pic>
        <p:nvPicPr>
          <p:cNvPr id="20" name="Graphic 19">
            <a:extLst>
              <a:ext uri="{FF2B5EF4-FFF2-40B4-BE49-F238E27FC236}">
                <a16:creationId xmlns:a16="http://schemas.microsoft.com/office/drawing/2014/main" id="{BEF34008-45A2-5479-27BA-5CCC3A1F5D73}"/>
              </a:ext>
            </a:extLst>
          </p:cNvPr>
          <p:cNvPicPr>
            <a:picLocks noChangeAspect="1"/>
          </p:cNvPicPr>
          <p:nvPr/>
        </p:nvPicPr>
        <p:blipFill>
          <a:blip>
            <a:extLst>
              <a:ext uri="{96DAC541-7B7A-43D3-8B79-37D633B846F1}">
                <asvg:svgBlip xmlns:asvg="http://schemas.microsoft.com/office/drawing/2016/SVG/main" r:embed="rId3"/>
              </a:ext>
            </a:extLst>
          </a:blip>
          <a:srcRect t="36143" b="23729"/>
          <a:stretch>
            <a:fillRect/>
          </a:stretch>
        </p:blipFill>
        <p:spPr>
          <a:xfrm>
            <a:off x="3748355" y="2542284"/>
            <a:ext cx="7296365" cy="1926239"/>
          </a:xfrm>
          <a:prstGeom prst="rect">
            <a:avLst/>
          </a:prstGeom>
        </p:spPr>
      </p:pic>
      <p:pic>
        <p:nvPicPr>
          <p:cNvPr id="22" name="Graphic 21">
            <a:extLst>
              <a:ext uri="{FF2B5EF4-FFF2-40B4-BE49-F238E27FC236}">
                <a16:creationId xmlns:a16="http://schemas.microsoft.com/office/drawing/2014/main" id="{78ED234C-D5E4-839A-9CAE-407BB94745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8491" y="3927836"/>
            <a:ext cx="6570298" cy="1762643"/>
          </a:xfrm>
          <a:prstGeom prst="rect">
            <a:avLst/>
          </a:prstGeom>
        </p:spPr>
      </p:pic>
      <p:pic>
        <p:nvPicPr>
          <p:cNvPr id="24" name="Graphic 23">
            <a:extLst>
              <a:ext uri="{FF2B5EF4-FFF2-40B4-BE49-F238E27FC236}">
                <a16:creationId xmlns:a16="http://schemas.microsoft.com/office/drawing/2014/main" id="{3EDC0A61-F72B-DC62-1938-2903C5367CC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96000" y="3991345"/>
            <a:ext cx="6516529" cy="1635623"/>
          </a:xfrm>
          <a:prstGeom prst="rect">
            <a:avLst/>
          </a:prstGeom>
        </p:spPr>
      </p:pic>
      <p:sp>
        <p:nvSpPr>
          <p:cNvPr id="25" name="TextBox 24">
            <a:extLst>
              <a:ext uri="{FF2B5EF4-FFF2-40B4-BE49-F238E27FC236}">
                <a16:creationId xmlns:a16="http://schemas.microsoft.com/office/drawing/2014/main" id="{F629987F-DE35-4FD6-75ED-3F0C354E7611}"/>
              </a:ext>
            </a:extLst>
          </p:cNvPr>
          <p:cNvSpPr txBox="1"/>
          <p:nvPr/>
        </p:nvSpPr>
        <p:spPr>
          <a:xfrm>
            <a:off x="474195" y="5468051"/>
            <a:ext cx="3421295" cy="276999"/>
          </a:xfrm>
          <a:prstGeom prst="rect">
            <a:avLst/>
          </a:prstGeom>
          <a:noFill/>
        </p:spPr>
        <p:txBody>
          <a:bodyPr wrap="square" rtlCol="0">
            <a:spAutoFit/>
          </a:bodyPr>
          <a:lstStyle/>
          <a:p>
            <a:r>
              <a:rPr lang="en-US" sz="1200" b="1" dirty="0"/>
              <a:t>Momentum (UV) cutoff regulator</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D145DF5-3F6A-1CEE-E97E-AC55637137F4}"/>
                  </a:ext>
                </a:extLst>
              </p:cNvPr>
              <p:cNvSpPr txBox="1"/>
              <p:nvPr/>
            </p:nvSpPr>
            <p:spPr>
              <a:xfrm>
                <a:off x="6727088" y="5413478"/>
                <a:ext cx="3421295" cy="276999"/>
              </a:xfrm>
              <a:prstGeom prst="rect">
                <a:avLst/>
              </a:prstGeom>
              <a:noFill/>
            </p:spPr>
            <p:txBody>
              <a:bodyPr wrap="square" rtlCol="0">
                <a:spAutoFit/>
              </a:bodyPr>
              <a:lstStyle/>
              <a:p>
                <a:r>
                  <a:rPr lang="en-US" sz="1200" b="1" dirty="0"/>
                  <a:t>*Dimensional Regularization (</a:t>
                </a:r>
                <a14:m>
                  <m:oMath xmlns:m="http://schemas.openxmlformats.org/officeDocument/2006/math">
                    <m:r>
                      <m:rPr>
                        <m:sty m:val="p"/>
                      </m:rPr>
                      <a:rPr lang="en-US" sz="1200" b="1" i="1" smtClean="0">
                        <a:latin typeface="Cambria Math" panose="02040503050406030204" pitchFamily="18" charset="0"/>
                      </a:rPr>
                      <m:t>d</m:t>
                    </m:r>
                    <m:r>
                      <a:rPr lang="en-US" sz="1200" b="1" i="1" smtClean="0">
                        <a:latin typeface="Cambria Math" panose="02040503050406030204" pitchFamily="18" charset="0"/>
                      </a:rPr>
                      <m:t>=4−</m:t>
                    </m:r>
                    <m:r>
                      <m:rPr>
                        <m:sty m:val="p"/>
                      </m:rPr>
                      <a:rPr lang="en-US" sz="1200" b="1" i="1" smtClean="0">
                        <a:latin typeface="Cambria Math" panose="02040503050406030204" pitchFamily="18" charset="0"/>
                      </a:rPr>
                      <m:t>ϵ</m:t>
                    </m:r>
                  </m:oMath>
                </a14:m>
                <a:r>
                  <a:rPr lang="en-US" sz="1200" b="1" dirty="0"/>
                  <a:t>)</a:t>
                </a:r>
              </a:p>
            </p:txBody>
          </p:sp>
        </mc:Choice>
        <mc:Fallback xmlns="">
          <p:sp>
            <p:nvSpPr>
              <p:cNvPr id="26" name="TextBox 25">
                <a:extLst>
                  <a:ext uri="{FF2B5EF4-FFF2-40B4-BE49-F238E27FC236}">
                    <a16:creationId xmlns:a16="http://schemas.microsoft.com/office/drawing/2014/main" id="{1D145DF5-3F6A-1CEE-E97E-AC55637137F4}"/>
                  </a:ext>
                </a:extLst>
              </p:cNvPr>
              <p:cNvSpPr txBox="1">
                <a:spLocks noRot="1" noChangeAspect="1" noMove="1" noResize="1" noEditPoints="1" noAdjustHandles="1" noChangeArrowheads="1" noChangeShapeType="1" noTextEdit="1"/>
              </p:cNvSpPr>
              <p:nvPr/>
            </p:nvSpPr>
            <p:spPr>
              <a:xfrm>
                <a:off x="6727088" y="5413478"/>
                <a:ext cx="3421295" cy="276999"/>
              </a:xfrm>
              <a:prstGeom prst="rect">
                <a:avLst/>
              </a:prstGeom>
              <a:blipFill>
                <a:blip r:embed="rId9"/>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DAA6F7-D603-CCE6-FA98-DF7CDFEBFCDC}"/>
                  </a:ext>
                </a:extLst>
              </p:cNvPr>
              <p:cNvSpPr txBox="1"/>
              <p:nvPr/>
            </p:nvSpPr>
            <p:spPr>
              <a:xfrm>
                <a:off x="2696046" y="3136071"/>
                <a:ext cx="2667064" cy="369332"/>
              </a:xfrm>
              <a:prstGeom prst="rect">
                <a:avLst/>
              </a:prstGeom>
              <a:noFill/>
            </p:spPr>
            <p:txBody>
              <a:bodyPr wrap="square" rtlCol="0">
                <a:spAutoFit/>
              </a:bodyPr>
              <a:lstStyle/>
              <a:p>
                <a:r>
                  <a:rPr lang="en-US" dirty="0"/>
                  <a:t>e.g.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𝜙</m:t>
                        </m:r>
                      </m:e>
                      <m:sup>
                        <m:r>
                          <a:rPr lang="en-US" i="1" dirty="0" smtClean="0">
                            <a:latin typeface="Cambria Math" panose="02040503050406030204" pitchFamily="18" charset="0"/>
                          </a:rPr>
                          <m:t>4</m:t>
                        </m:r>
                      </m:sup>
                    </m:sSup>
                  </m:oMath>
                </a14:m>
                <a:r>
                  <a:rPr lang="en-US" dirty="0"/>
                  <a:t> scalar theory</a:t>
                </a:r>
              </a:p>
            </p:txBody>
          </p:sp>
        </mc:Choice>
        <mc:Fallback xmlns="">
          <p:sp>
            <p:nvSpPr>
              <p:cNvPr id="4" name="TextBox 3">
                <a:extLst>
                  <a:ext uri="{FF2B5EF4-FFF2-40B4-BE49-F238E27FC236}">
                    <a16:creationId xmlns:a16="http://schemas.microsoft.com/office/drawing/2014/main" id="{90DAA6F7-D603-CCE6-FA98-DF7CDFEBFCDC}"/>
                  </a:ext>
                </a:extLst>
              </p:cNvPr>
              <p:cNvSpPr txBox="1">
                <a:spLocks noRot="1" noChangeAspect="1" noMove="1" noResize="1" noEditPoints="1" noAdjustHandles="1" noChangeArrowheads="1" noChangeShapeType="1" noTextEdit="1"/>
              </p:cNvSpPr>
              <p:nvPr/>
            </p:nvSpPr>
            <p:spPr>
              <a:xfrm>
                <a:off x="2696046" y="3136071"/>
                <a:ext cx="2667064" cy="369332"/>
              </a:xfrm>
              <a:prstGeom prst="rect">
                <a:avLst/>
              </a:prstGeom>
              <a:blipFill>
                <a:blip r:embed="rId10"/>
                <a:stretch>
                  <a:fillRect l="-1896" t="-6667" b="-2666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04F5BBC-1690-D331-1D16-7069262DD625}"/>
              </a:ext>
            </a:extLst>
          </p:cNvPr>
          <p:cNvSpPr>
            <a:spLocks noGrp="1"/>
          </p:cNvSpPr>
          <p:nvPr>
            <p:ph type="sldNum" sz="quarter" idx="12"/>
          </p:nvPr>
        </p:nvSpPr>
        <p:spPr/>
        <p:txBody>
          <a:bodyPr/>
          <a:lstStyle/>
          <a:p>
            <a:fld id="{85C86345-31B9-964D-B690-3C34ED709A9C}" type="slidenum">
              <a:rPr lang="en-US" smtClean="0"/>
              <a:t>36</a:t>
            </a:fld>
            <a:endParaRPr lang="en-US"/>
          </a:p>
        </p:txBody>
      </p:sp>
    </p:spTree>
    <p:extLst>
      <p:ext uri="{BB962C8B-B14F-4D97-AF65-F5344CB8AC3E}">
        <p14:creationId xmlns:p14="http://schemas.microsoft.com/office/powerpoint/2010/main" val="25570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91DD-0E0C-F65E-21E3-7694D3FAA673}"/>
              </a:ext>
            </a:extLst>
          </p:cNvPr>
          <p:cNvSpPr>
            <a:spLocks noGrp="1"/>
          </p:cNvSpPr>
          <p:nvPr>
            <p:ph type="title"/>
          </p:nvPr>
        </p:nvSpPr>
        <p:spPr>
          <a:xfrm>
            <a:off x="838200" y="365125"/>
            <a:ext cx="10802420" cy="1325563"/>
          </a:xfrm>
        </p:spPr>
        <p:txBody>
          <a:bodyPr/>
          <a:lstStyle/>
          <a:p>
            <a:r>
              <a:rPr lang="en-US" dirty="0"/>
              <a:t>When does perturbation theory fail?</a:t>
            </a:r>
          </a:p>
        </p:txBody>
      </p:sp>
      <p:sp>
        <p:nvSpPr>
          <p:cNvPr id="3" name="Content Placeholder 2">
            <a:extLst>
              <a:ext uri="{FF2B5EF4-FFF2-40B4-BE49-F238E27FC236}">
                <a16:creationId xmlns:a16="http://schemas.microsoft.com/office/drawing/2014/main" id="{62E9DE88-0AFA-771D-A2A6-5C4857EECF30}"/>
              </a:ext>
            </a:extLst>
          </p:cNvPr>
          <p:cNvSpPr>
            <a:spLocks noGrp="1"/>
          </p:cNvSpPr>
          <p:nvPr>
            <p:ph idx="1"/>
          </p:nvPr>
        </p:nvSpPr>
        <p:spPr>
          <a:xfrm>
            <a:off x="838200" y="1825625"/>
            <a:ext cx="10515600" cy="1421009"/>
          </a:xfrm>
        </p:spPr>
        <p:txBody>
          <a:bodyPr>
            <a:normAutofit fontScale="85000" lnSpcReduction="10000"/>
          </a:bodyPr>
          <a:lstStyle/>
          <a:p>
            <a:r>
              <a:rPr lang="en-US" dirty="0"/>
              <a:t>PT fails when the coupling is &gt; 1.</a:t>
            </a:r>
          </a:p>
          <a:p>
            <a:r>
              <a:rPr lang="en-US" dirty="0"/>
              <a:t>Terms higher order in the coupling become more important.</a:t>
            </a:r>
          </a:p>
          <a:p>
            <a:r>
              <a:rPr lang="en-US" dirty="0"/>
              <a:t>e.g. Low energy QCD, high energy QED, various many body systems</a:t>
            </a:r>
          </a:p>
        </p:txBody>
      </p:sp>
      <p:sp>
        <p:nvSpPr>
          <p:cNvPr id="4" name="Title 1">
            <a:extLst>
              <a:ext uri="{FF2B5EF4-FFF2-40B4-BE49-F238E27FC236}">
                <a16:creationId xmlns:a16="http://schemas.microsoft.com/office/drawing/2014/main" id="{790149A3-B7BF-9B67-3C9C-BB6EDBEA2905}"/>
              </a:ext>
            </a:extLst>
          </p:cNvPr>
          <p:cNvSpPr txBox="1">
            <a:spLocks/>
          </p:cNvSpPr>
          <p:nvPr/>
        </p:nvSpPr>
        <p:spPr>
          <a:xfrm>
            <a:off x="817652" y="3282985"/>
            <a:ext cx="108024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non-perturbative techniques can we use?</a:t>
            </a:r>
          </a:p>
        </p:txBody>
      </p:sp>
      <p:sp>
        <p:nvSpPr>
          <p:cNvPr id="5" name="Content Placeholder 2">
            <a:extLst>
              <a:ext uri="{FF2B5EF4-FFF2-40B4-BE49-F238E27FC236}">
                <a16:creationId xmlns:a16="http://schemas.microsoft.com/office/drawing/2014/main" id="{C762D6B0-D127-095E-6478-3FFEEFEB1E70}"/>
              </a:ext>
            </a:extLst>
          </p:cNvPr>
          <p:cNvSpPr txBox="1">
            <a:spLocks/>
          </p:cNvSpPr>
          <p:nvPr/>
        </p:nvSpPr>
        <p:spPr>
          <a:xfrm>
            <a:off x="817652" y="4608548"/>
            <a:ext cx="10515600" cy="14737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Functional RG</a:t>
            </a:r>
          </a:p>
          <a:p>
            <a:r>
              <a:rPr lang="en-US" dirty="0"/>
              <a:t>Instantons </a:t>
            </a:r>
          </a:p>
          <a:p>
            <a:r>
              <a:rPr lang="en-US" dirty="0"/>
              <a:t>Large N expansions</a:t>
            </a:r>
          </a:p>
          <a:p>
            <a:r>
              <a:rPr lang="en-US" dirty="0">
                <a:solidFill>
                  <a:srgbClr val="FF0000"/>
                </a:solidFill>
              </a:rPr>
              <a:t>Lattice field theory</a:t>
            </a:r>
          </a:p>
        </p:txBody>
      </p:sp>
      <p:sp>
        <p:nvSpPr>
          <p:cNvPr id="6" name="Slide Number Placeholder 5">
            <a:extLst>
              <a:ext uri="{FF2B5EF4-FFF2-40B4-BE49-F238E27FC236}">
                <a16:creationId xmlns:a16="http://schemas.microsoft.com/office/drawing/2014/main" id="{DCB40F56-ACF9-5861-AA60-113B701F579F}"/>
              </a:ext>
            </a:extLst>
          </p:cNvPr>
          <p:cNvSpPr>
            <a:spLocks noGrp="1"/>
          </p:cNvSpPr>
          <p:nvPr>
            <p:ph type="sldNum" sz="quarter" idx="12"/>
          </p:nvPr>
        </p:nvSpPr>
        <p:spPr/>
        <p:txBody>
          <a:bodyPr/>
          <a:lstStyle/>
          <a:p>
            <a:fld id="{85C86345-31B9-964D-B690-3C34ED709A9C}" type="slidenum">
              <a:rPr lang="en-US" smtClean="0"/>
              <a:t>37</a:t>
            </a:fld>
            <a:endParaRPr lang="en-US"/>
          </a:p>
        </p:txBody>
      </p:sp>
    </p:spTree>
    <p:extLst>
      <p:ext uri="{BB962C8B-B14F-4D97-AF65-F5344CB8AC3E}">
        <p14:creationId xmlns:p14="http://schemas.microsoft.com/office/powerpoint/2010/main" val="4273306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70CA0-4464-D96E-E919-3DCF40BDA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CAB6B-283B-1059-BF7C-FCB4D570320C}"/>
              </a:ext>
            </a:extLst>
          </p:cNvPr>
          <p:cNvSpPr>
            <a:spLocks noGrp="1"/>
          </p:cNvSpPr>
          <p:nvPr>
            <p:ph type="title"/>
          </p:nvPr>
        </p:nvSpPr>
        <p:spPr/>
        <p:txBody>
          <a:bodyPr>
            <a:normAutofit/>
          </a:bodyPr>
          <a:lstStyle/>
          <a:p>
            <a:r>
              <a:rPr lang="en-US" sz="3000" dirty="0"/>
              <a:t>The Lattice</a:t>
            </a:r>
          </a:p>
        </p:txBody>
      </p:sp>
      <p:sp>
        <p:nvSpPr>
          <p:cNvPr id="3" name="Content Placeholder 2">
            <a:extLst>
              <a:ext uri="{FF2B5EF4-FFF2-40B4-BE49-F238E27FC236}">
                <a16:creationId xmlns:a16="http://schemas.microsoft.com/office/drawing/2014/main" id="{D97432AE-3CDC-111A-D76D-2EEAB525F188}"/>
              </a:ext>
            </a:extLst>
          </p:cNvPr>
          <p:cNvSpPr>
            <a:spLocks noGrp="1"/>
          </p:cNvSpPr>
          <p:nvPr>
            <p:ph idx="1"/>
          </p:nvPr>
        </p:nvSpPr>
        <p:spPr>
          <a:xfrm>
            <a:off x="838200" y="1266666"/>
            <a:ext cx="10515600" cy="3597434"/>
          </a:xfrm>
        </p:spPr>
        <p:txBody>
          <a:bodyPr>
            <a:normAutofit/>
          </a:bodyPr>
          <a:lstStyle/>
          <a:p>
            <a:r>
              <a:rPr lang="en-US" sz="2200" dirty="0"/>
              <a:t>The lattice turns derivatives into differences and integrals into sums.</a:t>
            </a:r>
          </a:p>
          <a:p>
            <a:endParaRPr lang="en-US" sz="2200" dirty="0"/>
          </a:p>
          <a:p>
            <a:endParaRPr lang="en-US" sz="2200" dirty="0"/>
          </a:p>
          <a:p>
            <a:endParaRPr lang="en-US" sz="2200" dirty="0"/>
          </a:p>
          <a:p>
            <a:r>
              <a:rPr lang="en-US" sz="2200" dirty="0"/>
              <a:t>Finite Euclidian volume (L).</a:t>
            </a:r>
          </a:p>
          <a:p>
            <a:pPr lvl="1"/>
            <a:r>
              <a:rPr lang="en-US" sz="2200" dirty="0"/>
              <a:t>Quantizes the momentum</a:t>
            </a:r>
          </a:p>
          <a:p>
            <a:r>
              <a:rPr lang="en-US" sz="2200" dirty="0"/>
              <a:t>Lattice simulations give the </a:t>
            </a:r>
            <a:r>
              <a:rPr lang="en-US" sz="2200" b="1" dirty="0"/>
              <a:t>n-point functions </a:t>
            </a:r>
            <a:r>
              <a:rPr lang="en-US" sz="2200" dirty="0"/>
              <a:t>by directly evaluating the path integral using monte-</a:t>
            </a:r>
            <a:r>
              <a:rPr lang="en-US" sz="2200" dirty="0" err="1"/>
              <a:t>carlo</a:t>
            </a:r>
            <a:r>
              <a:rPr lang="en-US" sz="2200" dirty="0"/>
              <a:t> sampling.</a:t>
            </a:r>
          </a:p>
          <a:p>
            <a:endParaRPr lang="en-US" sz="2200" dirty="0"/>
          </a:p>
          <a:p>
            <a:endParaRPr lang="en-US" sz="2200" dirty="0"/>
          </a:p>
          <a:p>
            <a:endParaRPr lang="en-US" sz="2200" dirty="0"/>
          </a:p>
        </p:txBody>
      </p:sp>
      <p:pic>
        <p:nvPicPr>
          <p:cNvPr id="5" name="Picture 4" descr="A picture containing text, clock&#10;&#10;AI-generated content may be incorrect.">
            <a:extLst>
              <a:ext uri="{FF2B5EF4-FFF2-40B4-BE49-F238E27FC236}">
                <a16:creationId xmlns:a16="http://schemas.microsoft.com/office/drawing/2014/main" id="{88ECB40F-EE8F-B97C-D19C-0E17D652AC77}"/>
              </a:ext>
            </a:extLst>
          </p:cNvPr>
          <p:cNvPicPr>
            <a:picLocks noChangeAspect="1"/>
          </p:cNvPicPr>
          <p:nvPr/>
        </p:nvPicPr>
        <p:blipFill>
          <a:blip r:embed="rId3"/>
          <a:stretch>
            <a:fillRect/>
          </a:stretch>
        </p:blipFill>
        <p:spPr>
          <a:xfrm>
            <a:off x="828834" y="1881336"/>
            <a:ext cx="2959100" cy="889000"/>
          </a:xfrm>
          <a:prstGeom prst="rect">
            <a:avLst/>
          </a:prstGeom>
        </p:spPr>
      </p:pic>
      <p:pic>
        <p:nvPicPr>
          <p:cNvPr id="7" name="Picture 6" descr="A picture containing text, clock&#10;&#10;AI-generated content may be incorrect.">
            <a:extLst>
              <a:ext uri="{FF2B5EF4-FFF2-40B4-BE49-F238E27FC236}">
                <a16:creationId xmlns:a16="http://schemas.microsoft.com/office/drawing/2014/main" id="{2B187660-7226-A8F8-AE9B-7AEAB8C61BA9}"/>
              </a:ext>
            </a:extLst>
          </p:cNvPr>
          <p:cNvPicPr>
            <a:picLocks noChangeAspect="1"/>
          </p:cNvPicPr>
          <p:nvPr/>
        </p:nvPicPr>
        <p:blipFill>
          <a:blip r:embed="rId4"/>
          <a:stretch>
            <a:fillRect/>
          </a:stretch>
        </p:blipFill>
        <p:spPr>
          <a:xfrm>
            <a:off x="4199257" y="1961969"/>
            <a:ext cx="3941231" cy="799838"/>
          </a:xfrm>
          <a:prstGeom prst="rect">
            <a:avLst/>
          </a:prstGeom>
        </p:spPr>
      </p:pic>
      <p:pic>
        <p:nvPicPr>
          <p:cNvPr id="9" name="Picture 8" descr="Diagram, schematic&#10;&#10;AI-generated content may be incorrect.">
            <a:extLst>
              <a:ext uri="{FF2B5EF4-FFF2-40B4-BE49-F238E27FC236}">
                <a16:creationId xmlns:a16="http://schemas.microsoft.com/office/drawing/2014/main" id="{B2F65EB0-055E-7FDD-CF1C-5C2BE456BEFC}"/>
              </a:ext>
            </a:extLst>
          </p:cNvPr>
          <p:cNvPicPr>
            <a:picLocks noChangeAspect="1"/>
          </p:cNvPicPr>
          <p:nvPr/>
        </p:nvPicPr>
        <p:blipFill>
          <a:blip r:embed="rId5"/>
          <a:stretch>
            <a:fillRect/>
          </a:stretch>
        </p:blipFill>
        <p:spPr>
          <a:xfrm>
            <a:off x="8399623" y="1932136"/>
            <a:ext cx="3365500" cy="838200"/>
          </a:xfrm>
          <a:prstGeom prst="rect">
            <a:avLst/>
          </a:prstGeom>
        </p:spPr>
      </p:pic>
      <p:pic>
        <p:nvPicPr>
          <p:cNvPr id="13" name="Graphic 12">
            <a:extLst>
              <a:ext uri="{FF2B5EF4-FFF2-40B4-BE49-F238E27FC236}">
                <a16:creationId xmlns:a16="http://schemas.microsoft.com/office/drawing/2014/main" id="{637E0738-C908-BBC5-4195-78D5C7098C4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18632" y="4572148"/>
            <a:ext cx="7692632" cy="2498123"/>
          </a:xfrm>
          <a:prstGeom prst="rect">
            <a:avLst/>
          </a:prstGeom>
        </p:spPr>
      </p:pic>
      <p:sp>
        <p:nvSpPr>
          <p:cNvPr id="14" name="TextBox 13">
            <a:extLst>
              <a:ext uri="{FF2B5EF4-FFF2-40B4-BE49-F238E27FC236}">
                <a16:creationId xmlns:a16="http://schemas.microsoft.com/office/drawing/2014/main" id="{82CD8B3D-5D50-C810-8A09-DC63F9183666}"/>
              </a:ext>
            </a:extLst>
          </p:cNvPr>
          <p:cNvSpPr txBox="1"/>
          <p:nvPr/>
        </p:nvSpPr>
        <p:spPr>
          <a:xfrm>
            <a:off x="8995719" y="2770336"/>
            <a:ext cx="2607276" cy="369332"/>
          </a:xfrm>
          <a:prstGeom prst="rect">
            <a:avLst/>
          </a:prstGeom>
          <a:noFill/>
        </p:spPr>
        <p:txBody>
          <a:bodyPr wrap="square" rtlCol="0">
            <a:spAutoFit/>
          </a:bodyPr>
          <a:lstStyle/>
          <a:p>
            <a:r>
              <a:rPr lang="en-US" dirty="0"/>
              <a:t>Nicholson 2016</a:t>
            </a:r>
          </a:p>
        </p:txBody>
      </p:sp>
      <p:sp>
        <p:nvSpPr>
          <p:cNvPr id="17" name="Slide Number Placeholder 16">
            <a:extLst>
              <a:ext uri="{FF2B5EF4-FFF2-40B4-BE49-F238E27FC236}">
                <a16:creationId xmlns:a16="http://schemas.microsoft.com/office/drawing/2014/main" id="{494A21E9-FE97-5E68-B59A-F9232E6FB00D}"/>
              </a:ext>
            </a:extLst>
          </p:cNvPr>
          <p:cNvSpPr>
            <a:spLocks noGrp="1"/>
          </p:cNvSpPr>
          <p:nvPr>
            <p:ph type="sldNum" sz="quarter" idx="12"/>
          </p:nvPr>
        </p:nvSpPr>
        <p:spPr/>
        <p:txBody>
          <a:bodyPr/>
          <a:lstStyle/>
          <a:p>
            <a:fld id="{85C86345-31B9-964D-B690-3C34ED709A9C}" type="slidenum">
              <a:rPr lang="en-US" smtClean="0"/>
              <a:t>38</a:t>
            </a:fld>
            <a:endParaRPr lang="en-US"/>
          </a:p>
        </p:txBody>
      </p:sp>
    </p:spTree>
    <p:extLst>
      <p:ext uri="{BB962C8B-B14F-4D97-AF65-F5344CB8AC3E}">
        <p14:creationId xmlns:p14="http://schemas.microsoft.com/office/powerpoint/2010/main" val="3306956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4CB7C-4D90-9061-FD0C-44AA0A46A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A7CF9-9A89-6FFE-FEAE-F4329D1BCD8E}"/>
              </a:ext>
            </a:extLst>
          </p:cNvPr>
          <p:cNvSpPr>
            <a:spLocks noGrp="1"/>
          </p:cNvSpPr>
          <p:nvPr>
            <p:ph type="title"/>
          </p:nvPr>
        </p:nvSpPr>
        <p:spPr>
          <a:xfrm>
            <a:off x="838200" y="202191"/>
            <a:ext cx="10515600" cy="1325563"/>
          </a:xfrm>
        </p:spPr>
        <p:txBody>
          <a:bodyPr>
            <a:normAutofit/>
          </a:bodyPr>
          <a:lstStyle/>
          <a:p>
            <a:r>
              <a:rPr lang="en-US" sz="3000" dirty="0"/>
              <a:t>Problems on the Lattice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05DABA-2FCB-2FB9-41C0-572DEF241484}"/>
                  </a:ext>
                </a:extLst>
              </p:cNvPr>
              <p:cNvSpPr>
                <a:spLocks noGrp="1"/>
              </p:cNvSpPr>
              <p:nvPr>
                <p:ph idx="1"/>
              </p:nvPr>
            </p:nvSpPr>
            <p:spPr>
              <a:xfrm>
                <a:off x="838200" y="1317098"/>
                <a:ext cx="10085173" cy="4515291"/>
              </a:xfrm>
            </p:spPr>
            <p:txBody>
              <a:bodyPr>
                <a:noAutofit/>
              </a:bodyPr>
              <a:lstStyle/>
              <a:p>
                <a:r>
                  <a:rPr lang="en-US" dirty="0"/>
                  <a:t>Euclidian space</a:t>
                </a:r>
              </a:p>
              <a:p>
                <a:pPr marL="0" indent="0">
                  <a:buNone/>
                </a:pPr>
                <a:endParaRPr lang="en-US" dirty="0"/>
              </a:p>
              <a:p>
                <a:pPr lvl="1"/>
                <a14:m>
                  <m:oMath xmlns:m="http://schemas.openxmlformats.org/officeDocument/2006/math">
                    <m:r>
                      <a:rPr lang="en-US" sz="2800" i="1" dirty="0" smtClean="0">
                        <a:latin typeface="Cambria Math" panose="02040503050406030204" pitchFamily="18" charset="0"/>
                      </a:rPr>
                      <m:t>⇒</m:t>
                    </m:r>
                  </m:oMath>
                </a14:m>
                <a:r>
                  <a:rPr lang="en-US" sz="2800" dirty="0"/>
                  <a:t> Only </a:t>
                </a:r>
                <a:r>
                  <a:rPr lang="en-US" sz="2800" b="1" dirty="0"/>
                  <a:t>time independent </a:t>
                </a:r>
                <a:r>
                  <a:rPr lang="en-US" sz="2800" dirty="0"/>
                  <a:t>quantities can be calculated on the lattice.</a:t>
                </a:r>
              </a:p>
              <a:p>
                <a:pPr marL="457200" lvl="1" indent="0">
                  <a:buNone/>
                </a:pPr>
                <a:endParaRPr lang="en-US" sz="2800" dirty="0"/>
              </a:p>
              <a:p>
                <a:pPr lvl="1"/>
                <a:r>
                  <a:rPr lang="en-US" sz="2800" dirty="0"/>
                  <a:t>Integrals go from oscillating to exponentially decaying</a:t>
                </a:r>
              </a:p>
              <a:p>
                <a:pPr marL="457200" lvl="1" indent="0">
                  <a:buNone/>
                </a:pPr>
                <a:endParaRPr lang="en-US" sz="2800" dirty="0"/>
              </a:p>
              <a:p>
                <a:r>
                  <a:rPr lang="en-US" dirty="0"/>
                  <a:t>Signal to noise problem</a:t>
                </a:r>
              </a:p>
              <a:p>
                <a:r>
                  <a:rPr lang="en-US" dirty="0"/>
                  <a:t>Sign problem</a:t>
                </a:r>
              </a:p>
              <a:p>
                <a:r>
                  <a:rPr lang="en-US" dirty="0"/>
                  <a:t>Symmetries continuous -&gt; discrete</a:t>
                </a:r>
              </a:p>
            </p:txBody>
          </p:sp>
        </mc:Choice>
        <mc:Fallback xmlns="">
          <p:sp>
            <p:nvSpPr>
              <p:cNvPr id="3" name="Content Placeholder 2">
                <a:extLst>
                  <a:ext uri="{FF2B5EF4-FFF2-40B4-BE49-F238E27FC236}">
                    <a16:creationId xmlns:a16="http://schemas.microsoft.com/office/drawing/2014/main" id="{9205DABA-2FCB-2FB9-41C0-572DEF241484}"/>
                  </a:ext>
                </a:extLst>
              </p:cNvPr>
              <p:cNvSpPr>
                <a:spLocks noGrp="1" noRot="1" noChangeAspect="1" noMove="1" noResize="1" noEditPoints="1" noAdjustHandles="1" noChangeArrowheads="1" noChangeShapeType="1" noTextEdit="1"/>
              </p:cNvSpPr>
              <p:nvPr>
                <p:ph idx="1"/>
              </p:nvPr>
            </p:nvSpPr>
            <p:spPr>
              <a:xfrm>
                <a:off x="838200" y="1317098"/>
                <a:ext cx="10085173" cy="4515291"/>
              </a:xfrm>
              <a:blipFill>
                <a:blip r:embed="rId3"/>
                <a:stretch>
                  <a:fillRect l="-1132" t="-2241" b="-78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2E9B75-A313-5CA8-B83C-F271178A5C12}"/>
              </a:ext>
            </a:extLst>
          </p:cNvPr>
          <p:cNvSpPr>
            <a:spLocks noGrp="1"/>
          </p:cNvSpPr>
          <p:nvPr>
            <p:ph type="sldNum" sz="quarter" idx="12"/>
          </p:nvPr>
        </p:nvSpPr>
        <p:spPr/>
        <p:txBody>
          <a:bodyPr/>
          <a:lstStyle/>
          <a:p>
            <a:fld id="{85C86345-31B9-964D-B690-3C34ED709A9C}" type="slidenum">
              <a:rPr lang="en-US" smtClean="0"/>
              <a:t>39</a:t>
            </a:fld>
            <a:endParaRPr lang="en-US"/>
          </a:p>
        </p:txBody>
      </p:sp>
    </p:spTree>
    <p:extLst>
      <p:ext uri="{BB962C8B-B14F-4D97-AF65-F5344CB8AC3E}">
        <p14:creationId xmlns:p14="http://schemas.microsoft.com/office/powerpoint/2010/main" val="94873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EABD-5169-54A3-701B-1D7FF94CF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2014C-F6B9-6462-DC5C-DC48400D9096}"/>
              </a:ext>
            </a:extLst>
          </p:cNvPr>
          <p:cNvSpPr>
            <a:spLocks noGrp="1"/>
          </p:cNvSpPr>
          <p:nvPr>
            <p:ph type="title"/>
          </p:nvPr>
        </p:nvSpPr>
        <p:spPr/>
        <p:txBody>
          <a:bodyPr/>
          <a:lstStyle/>
          <a:p>
            <a:r>
              <a:rPr lang="en-US" dirty="0"/>
              <a:t>Outline</a:t>
            </a:r>
          </a:p>
        </p:txBody>
      </p:sp>
      <p:sp>
        <p:nvSpPr>
          <p:cNvPr id="10" name="Text Placeholder 8">
            <a:extLst>
              <a:ext uri="{FF2B5EF4-FFF2-40B4-BE49-F238E27FC236}">
                <a16:creationId xmlns:a16="http://schemas.microsoft.com/office/drawing/2014/main" id="{617FFFD7-D602-85B6-5F38-CC5683BF3F71}"/>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E03A058D-F103-DA83-CBAA-E749799F6FA6}"/>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a:t>
            </a:r>
          </a:p>
        </p:txBody>
      </p:sp>
      <p:sp>
        <p:nvSpPr>
          <p:cNvPr id="13" name="Rectangle 12">
            <a:extLst>
              <a:ext uri="{FF2B5EF4-FFF2-40B4-BE49-F238E27FC236}">
                <a16:creationId xmlns:a16="http://schemas.microsoft.com/office/drawing/2014/main" id="{5E3D7A8E-3018-E63D-2D10-7B104220CEA8}"/>
              </a:ext>
            </a:extLst>
          </p:cNvPr>
          <p:cNvSpPr/>
          <p:nvPr/>
        </p:nvSpPr>
        <p:spPr>
          <a:xfrm>
            <a:off x="537328" y="1121790"/>
            <a:ext cx="1121790" cy="641022"/>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8" name="Rounded Rectangle 7">
            <a:extLst>
              <a:ext uri="{FF2B5EF4-FFF2-40B4-BE49-F238E27FC236}">
                <a16:creationId xmlns:a16="http://schemas.microsoft.com/office/drawing/2014/main" id="{C84DE16F-E805-0D41-D326-C833AC0F4F2E}"/>
              </a:ext>
            </a:extLst>
          </p:cNvPr>
          <p:cNvSpPr/>
          <p:nvPr/>
        </p:nvSpPr>
        <p:spPr>
          <a:xfrm>
            <a:off x="1725106"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FA28DC-9FF3-FF55-BFCE-91F9A11FB92D}"/>
              </a:ext>
            </a:extLst>
          </p:cNvPr>
          <p:cNvSpPr/>
          <p:nvPr/>
        </p:nvSpPr>
        <p:spPr>
          <a:xfrm>
            <a:off x="6576768"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7D675A80-92D9-93AC-74D0-8D5D1688DE34}"/>
              </a:ext>
            </a:extLst>
          </p:cNvPr>
          <p:cNvSpPr/>
          <p:nvPr/>
        </p:nvSpPr>
        <p:spPr>
          <a:xfrm>
            <a:off x="1659118" y="4006392"/>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49D945-CA4A-8183-AEB6-A364F7467B61}"/>
              </a:ext>
            </a:extLst>
          </p:cNvPr>
          <p:cNvSpPr/>
          <p:nvPr/>
        </p:nvSpPr>
        <p:spPr>
          <a:xfrm>
            <a:off x="1579604" y="1505267"/>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Unitary Fermi </a:t>
            </a:r>
          </a:p>
          <a:p>
            <a:pPr algn="ctr"/>
            <a:r>
              <a:rPr lang="en-US" sz="4000" b="0" cap="none" spc="0" dirty="0">
                <a:ln w="0"/>
                <a:solidFill>
                  <a:schemeClr val="tx1"/>
                </a:solidFill>
                <a:effectLst>
                  <a:outerShdw blurRad="38100" dist="19050" dir="2700000" algn="tl" rotWithShape="0">
                    <a:schemeClr val="dk1">
                      <a:alpha val="40000"/>
                    </a:schemeClr>
                  </a:outerShdw>
                </a:effectLst>
              </a:rPr>
              <a:t>Gas</a:t>
            </a:r>
          </a:p>
        </p:txBody>
      </p:sp>
      <p:sp>
        <p:nvSpPr>
          <p:cNvPr id="15" name="Rectangle 14">
            <a:extLst>
              <a:ext uri="{FF2B5EF4-FFF2-40B4-BE49-F238E27FC236}">
                <a16:creationId xmlns:a16="http://schemas.microsoft.com/office/drawing/2014/main" id="{C2403001-CF73-BCED-0C17-1E6EA8818036}"/>
              </a:ext>
            </a:extLst>
          </p:cNvPr>
          <p:cNvSpPr/>
          <p:nvPr/>
        </p:nvSpPr>
        <p:spPr>
          <a:xfrm>
            <a:off x="6500396" y="1429853"/>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Theoretical</a:t>
            </a:r>
          </a:p>
          <a:p>
            <a:pPr algn="ctr"/>
            <a:r>
              <a:rPr lang="en-US" sz="4000" b="0" cap="none" spc="0" dirty="0">
                <a:ln w="0"/>
                <a:solidFill>
                  <a:schemeClr val="tx1"/>
                </a:solidFill>
                <a:effectLst>
                  <a:outerShdw blurRad="38100" dist="19050" dir="2700000" algn="tl" rotWithShape="0">
                    <a:schemeClr val="dk1">
                      <a:alpha val="40000"/>
                    </a:schemeClr>
                  </a:outerShdw>
                </a:effectLst>
              </a:rPr>
              <a:t>M</a:t>
            </a:r>
            <a:r>
              <a:rPr lang="en-US" sz="4000" dirty="0">
                <a:ln w="0"/>
                <a:effectLst>
                  <a:outerShdw blurRad="38100" dist="19050" dir="2700000" algn="tl" rotWithShape="0">
                    <a:schemeClr val="dk1">
                      <a:alpha val="40000"/>
                    </a:schemeClr>
                  </a:outerShdw>
                </a:effectLst>
              </a:rPr>
              <a:t>ethods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C7C60B4E-7900-E8D5-5B50-95ED5D8EC333}"/>
              </a:ext>
            </a:extLst>
          </p:cNvPr>
          <p:cNvSpPr/>
          <p:nvPr/>
        </p:nvSpPr>
        <p:spPr>
          <a:xfrm>
            <a:off x="1434103" y="4197509"/>
            <a:ext cx="3995054" cy="1708160"/>
          </a:xfrm>
          <a:prstGeom prst="rect">
            <a:avLst/>
          </a:prstGeom>
          <a:noFill/>
        </p:spPr>
        <p:txBody>
          <a:bodyPr wrap="square" lIns="91440" tIns="45720" rIns="91440" bIns="45720">
            <a:spAutoFit/>
          </a:bodyPr>
          <a:lstStyle/>
          <a:p>
            <a:pPr algn="ctr"/>
            <a:r>
              <a:rPr lang="en-US" sz="3500" b="0" cap="none" spc="0" dirty="0">
                <a:ln w="0"/>
                <a:solidFill>
                  <a:schemeClr val="tx1"/>
                </a:solidFill>
                <a:effectLst>
                  <a:outerShdw blurRad="38100" dist="19050" dir="2700000" algn="tl" rotWithShape="0">
                    <a:schemeClr val="dk1">
                      <a:alpha val="40000"/>
                    </a:schemeClr>
                  </a:outerShdw>
                </a:effectLst>
              </a:rPr>
              <a:t>Effective Mass</a:t>
            </a:r>
          </a:p>
          <a:p>
            <a:pPr algn="ctr"/>
            <a:r>
              <a:rPr lang="en-US" sz="3500" b="0" cap="none" spc="0" dirty="0">
                <a:ln w="0"/>
                <a:solidFill>
                  <a:schemeClr val="tx1"/>
                </a:solidFill>
                <a:effectLst>
                  <a:outerShdw blurRad="38100" dist="19050" dir="2700000" algn="tl" rotWithShape="0">
                    <a:schemeClr val="dk1">
                      <a:alpha val="40000"/>
                    </a:schemeClr>
                  </a:outerShdw>
                </a:effectLst>
              </a:rPr>
              <a:t>&amp; Current Matrix </a:t>
            </a:r>
          </a:p>
          <a:p>
            <a:pPr algn="ctr"/>
            <a:r>
              <a:rPr lang="en-US" sz="3500" dirty="0">
                <a:ln w="0"/>
                <a:effectLst>
                  <a:outerShdw blurRad="38100" dist="19050" dir="2700000" algn="tl" rotWithShape="0">
                    <a:schemeClr val="dk1">
                      <a:alpha val="40000"/>
                    </a:schemeClr>
                  </a:outerShdw>
                </a:effectLst>
              </a:rPr>
              <a:t>Elements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6" name="Rounded Rectangle 5">
            <a:extLst>
              <a:ext uri="{FF2B5EF4-FFF2-40B4-BE49-F238E27FC236}">
                <a16:creationId xmlns:a16="http://schemas.microsoft.com/office/drawing/2014/main" id="{EF3AF737-7649-AA9C-E531-B17AC2126CBC}"/>
              </a:ext>
            </a:extLst>
          </p:cNvPr>
          <p:cNvSpPr/>
          <p:nvPr/>
        </p:nvSpPr>
        <p:spPr>
          <a:xfrm>
            <a:off x="1725105" y="1121790"/>
            <a:ext cx="3704051" cy="2090394"/>
          </a:xfrm>
          <a:prstGeom prst="roundRect">
            <a:avLst/>
          </a:prstGeom>
          <a:solidFill>
            <a:schemeClr val="accent1">
              <a:alpha val="557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04B77B3-CF4F-421C-AE1D-8C5C684BA58D}"/>
              </a:ext>
            </a:extLst>
          </p:cNvPr>
          <p:cNvSpPr/>
          <p:nvPr/>
        </p:nvSpPr>
        <p:spPr>
          <a:xfrm>
            <a:off x="6576768" y="1121789"/>
            <a:ext cx="3704051" cy="2090394"/>
          </a:xfrm>
          <a:prstGeom prst="roundRect">
            <a:avLst/>
          </a:prstGeom>
          <a:solidFill>
            <a:schemeClr val="accent1">
              <a:alpha val="557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076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F4D4-D668-ACEB-3696-F408D1D34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DE810-1498-F542-DED1-8C5F5FC48B59}"/>
              </a:ext>
            </a:extLst>
          </p:cNvPr>
          <p:cNvSpPr>
            <a:spLocks noGrp="1"/>
          </p:cNvSpPr>
          <p:nvPr>
            <p:ph type="title"/>
          </p:nvPr>
        </p:nvSpPr>
        <p:spPr/>
        <p:txBody>
          <a:bodyPr>
            <a:normAutofit/>
          </a:bodyPr>
          <a:lstStyle/>
          <a:p>
            <a:r>
              <a:rPr lang="en-US" sz="3000" dirty="0"/>
              <a:t>The Unitary Fermi Gas</a:t>
            </a:r>
          </a:p>
        </p:txBody>
      </p:sp>
      <p:sp>
        <p:nvSpPr>
          <p:cNvPr id="3" name="Content Placeholder 2">
            <a:extLst>
              <a:ext uri="{FF2B5EF4-FFF2-40B4-BE49-F238E27FC236}">
                <a16:creationId xmlns:a16="http://schemas.microsoft.com/office/drawing/2014/main" id="{78F9AF29-ED64-8129-0E2E-DDB695C4A735}"/>
              </a:ext>
            </a:extLst>
          </p:cNvPr>
          <p:cNvSpPr>
            <a:spLocks noGrp="1"/>
          </p:cNvSpPr>
          <p:nvPr>
            <p:ph idx="1"/>
          </p:nvPr>
        </p:nvSpPr>
        <p:spPr>
          <a:xfrm>
            <a:off x="838200" y="1477736"/>
            <a:ext cx="10515600" cy="993615"/>
          </a:xfrm>
        </p:spPr>
        <p:txBody>
          <a:bodyPr>
            <a:normAutofit/>
          </a:bodyPr>
          <a:lstStyle/>
          <a:p>
            <a:r>
              <a:rPr lang="en-US" sz="1700" dirty="0"/>
              <a:t>The system of interest is a gas of Fermions tuned to the </a:t>
            </a:r>
            <a:r>
              <a:rPr lang="en-US" sz="1700" b="1" dirty="0"/>
              <a:t>unitary limit</a:t>
            </a:r>
          </a:p>
          <a:p>
            <a:r>
              <a:rPr lang="en-US" sz="1700" dirty="0"/>
              <a:t>Applicable to systems with large numbers of fermions</a:t>
            </a:r>
          </a:p>
        </p:txBody>
      </p:sp>
      <p:pic>
        <p:nvPicPr>
          <p:cNvPr id="5" name="Picture 4" descr="Chart, diagram, funnel chart&#10;&#10;AI-generated content may be incorrect.">
            <a:extLst>
              <a:ext uri="{FF2B5EF4-FFF2-40B4-BE49-F238E27FC236}">
                <a16:creationId xmlns:a16="http://schemas.microsoft.com/office/drawing/2014/main" id="{DA52796B-88B3-9D71-90BA-10AC139F313D}"/>
              </a:ext>
            </a:extLst>
          </p:cNvPr>
          <p:cNvPicPr>
            <a:picLocks noChangeAspect="1"/>
          </p:cNvPicPr>
          <p:nvPr/>
        </p:nvPicPr>
        <p:blipFill>
          <a:blip r:embed="rId3"/>
          <a:stretch>
            <a:fillRect/>
          </a:stretch>
        </p:blipFill>
        <p:spPr>
          <a:xfrm>
            <a:off x="6534665" y="1974543"/>
            <a:ext cx="5569175" cy="4688114"/>
          </a:xfrm>
          <a:prstGeom prst="rect">
            <a:avLst/>
          </a:prstGeom>
        </p:spPr>
      </p:pic>
      <p:sp>
        <p:nvSpPr>
          <p:cNvPr id="6" name="TextBox 5">
            <a:extLst>
              <a:ext uri="{FF2B5EF4-FFF2-40B4-BE49-F238E27FC236}">
                <a16:creationId xmlns:a16="http://schemas.microsoft.com/office/drawing/2014/main" id="{24EAA4BA-E988-F12B-BA7A-9B38AFA79DE2}"/>
              </a:ext>
            </a:extLst>
          </p:cNvPr>
          <p:cNvSpPr txBox="1"/>
          <p:nvPr/>
        </p:nvSpPr>
        <p:spPr>
          <a:xfrm>
            <a:off x="10278645" y="5798374"/>
            <a:ext cx="1309816" cy="646331"/>
          </a:xfrm>
          <a:prstGeom prst="rect">
            <a:avLst/>
          </a:prstGeom>
          <a:noFill/>
        </p:spPr>
        <p:txBody>
          <a:bodyPr wrap="square" rtlCol="0">
            <a:spAutoFit/>
          </a:bodyPr>
          <a:lstStyle/>
          <a:p>
            <a:r>
              <a:rPr lang="en-US" dirty="0"/>
              <a:t>3G Science White</a:t>
            </a:r>
          </a:p>
        </p:txBody>
      </p:sp>
      <p:pic>
        <p:nvPicPr>
          <p:cNvPr id="10" name="Picture 9" descr="A bright light in space&#10;&#10;AI-generated content may be incorrect.">
            <a:extLst>
              <a:ext uri="{FF2B5EF4-FFF2-40B4-BE49-F238E27FC236}">
                <a16:creationId xmlns:a16="http://schemas.microsoft.com/office/drawing/2014/main" id="{0A2AA14C-9092-A169-A515-D1166FC82FCE}"/>
              </a:ext>
            </a:extLst>
          </p:cNvPr>
          <p:cNvPicPr>
            <a:picLocks noChangeAspect="1"/>
          </p:cNvPicPr>
          <p:nvPr/>
        </p:nvPicPr>
        <p:blipFill>
          <a:blip r:embed="rId4"/>
          <a:stretch>
            <a:fillRect/>
          </a:stretch>
        </p:blipFill>
        <p:spPr>
          <a:xfrm>
            <a:off x="603539" y="3029115"/>
            <a:ext cx="5492461" cy="3075778"/>
          </a:xfrm>
          <a:prstGeom prst="rect">
            <a:avLst/>
          </a:prstGeom>
        </p:spPr>
      </p:pic>
      <p:sp>
        <p:nvSpPr>
          <p:cNvPr id="11" name="TextBox 10">
            <a:extLst>
              <a:ext uri="{FF2B5EF4-FFF2-40B4-BE49-F238E27FC236}">
                <a16:creationId xmlns:a16="http://schemas.microsoft.com/office/drawing/2014/main" id="{A576E7AF-8326-A04D-7153-B88BD96333F4}"/>
              </a:ext>
            </a:extLst>
          </p:cNvPr>
          <p:cNvSpPr txBox="1"/>
          <p:nvPr/>
        </p:nvSpPr>
        <p:spPr>
          <a:xfrm>
            <a:off x="704335" y="6301946"/>
            <a:ext cx="3274541" cy="369332"/>
          </a:xfrm>
          <a:prstGeom prst="rect">
            <a:avLst/>
          </a:prstGeom>
          <a:noFill/>
        </p:spPr>
        <p:txBody>
          <a:bodyPr wrap="square" rtlCol="0">
            <a:spAutoFit/>
          </a:bodyPr>
          <a:lstStyle/>
          <a:p>
            <a:r>
              <a:rPr lang="en-US" dirty="0"/>
              <a:t>ESA</a:t>
            </a:r>
          </a:p>
        </p:txBody>
      </p:sp>
      <p:sp>
        <p:nvSpPr>
          <p:cNvPr id="12" name="Slide Number Placeholder 11">
            <a:extLst>
              <a:ext uri="{FF2B5EF4-FFF2-40B4-BE49-F238E27FC236}">
                <a16:creationId xmlns:a16="http://schemas.microsoft.com/office/drawing/2014/main" id="{C21F6DF7-CC08-5F59-3A2B-3D90BBEE1F8B}"/>
              </a:ext>
            </a:extLst>
          </p:cNvPr>
          <p:cNvSpPr>
            <a:spLocks noGrp="1"/>
          </p:cNvSpPr>
          <p:nvPr>
            <p:ph type="sldNum" sz="quarter" idx="12"/>
          </p:nvPr>
        </p:nvSpPr>
        <p:spPr/>
        <p:txBody>
          <a:bodyPr/>
          <a:lstStyle/>
          <a:p>
            <a:fld id="{85C86345-31B9-964D-B690-3C34ED709A9C}" type="slidenum">
              <a:rPr lang="en-US" smtClean="0"/>
              <a:t>40</a:t>
            </a:fld>
            <a:endParaRPr lang="en-US"/>
          </a:p>
        </p:txBody>
      </p:sp>
    </p:spTree>
    <p:extLst>
      <p:ext uri="{BB962C8B-B14F-4D97-AF65-F5344CB8AC3E}">
        <p14:creationId xmlns:p14="http://schemas.microsoft.com/office/powerpoint/2010/main" val="298057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2D6B-62EC-D736-67AB-927F56473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E730C-77A7-0F01-9B03-0BABD66F5A1C}"/>
              </a:ext>
            </a:extLst>
          </p:cNvPr>
          <p:cNvSpPr>
            <a:spLocks noGrp="1"/>
          </p:cNvSpPr>
          <p:nvPr>
            <p:ph type="title"/>
          </p:nvPr>
        </p:nvSpPr>
        <p:spPr/>
        <p:txBody>
          <a:bodyPr>
            <a:normAutofit/>
          </a:bodyPr>
          <a:lstStyle/>
          <a:p>
            <a:r>
              <a:rPr lang="en-US" sz="3000" dirty="0"/>
              <a:t>Pion-less EFT</a:t>
            </a:r>
          </a:p>
        </p:txBody>
      </p:sp>
      <p:sp>
        <p:nvSpPr>
          <p:cNvPr id="3" name="Content Placeholder 2">
            <a:extLst>
              <a:ext uri="{FF2B5EF4-FFF2-40B4-BE49-F238E27FC236}">
                <a16:creationId xmlns:a16="http://schemas.microsoft.com/office/drawing/2014/main" id="{BE5A9702-B55A-91C8-037D-38BAFC029D6F}"/>
              </a:ext>
            </a:extLst>
          </p:cNvPr>
          <p:cNvSpPr>
            <a:spLocks noGrp="1"/>
          </p:cNvSpPr>
          <p:nvPr>
            <p:ph idx="1"/>
          </p:nvPr>
        </p:nvSpPr>
        <p:spPr>
          <a:xfrm>
            <a:off x="838200" y="1310156"/>
            <a:ext cx="10515600" cy="5411920"/>
          </a:xfrm>
        </p:spPr>
        <p:txBody>
          <a:bodyPr>
            <a:normAutofit/>
          </a:bodyPr>
          <a:lstStyle/>
          <a:p>
            <a:r>
              <a:rPr lang="en-US" sz="1800" dirty="0"/>
              <a:t> </a:t>
            </a:r>
          </a:p>
          <a:p>
            <a:r>
              <a:rPr lang="en-US" sz="1800" dirty="0"/>
              <a:t>Effective field theory involving two point-like nucleons interacting via contact interactions.</a:t>
            </a:r>
          </a:p>
          <a:p>
            <a:endParaRPr lang="en-US" sz="1800" dirty="0"/>
          </a:p>
          <a:p>
            <a:endParaRPr lang="en-US" sz="1800" dirty="0"/>
          </a:p>
          <a:p>
            <a:endParaRPr lang="en-US" sz="1800" dirty="0"/>
          </a:p>
          <a:p>
            <a:endParaRPr lang="en-US" sz="1800" dirty="0"/>
          </a:p>
          <a:p>
            <a:r>
              <a:rPr lang="en-US" sz="1800" dirty="0"/>
              <a:t>Higher order terms add derivatives of fields, and therefore, different couplings to different spin states. Thus, we ignore the spin of the nucleons.</a:t>
            </a:r>
          </a:p>
          <a:p>
            <a:endParaRPr lang="en-US" sz="1800" dirty="0"/>
          </a:p>
          <a:p>
            <a:endParaRPr lang="en-US" sz="1800" dirty="0"/>
          </a:p>
          <a:p>
            <a:endParaRPr lang="en-US" sz="1800" dirty="0"/>
          </a:p>
          <a:p>
            <a:endParaRPr lang="en-US" sz="1800" dirty="0"/>
          </a:p>
          <a:p>
            <a:r>
              <a:rPr lang="en-US" sz="1800" dirty="0"/>
              <a:t>Z is the Euclidian path integral for this theory.</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p:txBody>
      </p:sp>
      <p:pic>
        <p:nvPicPr>
          <p:cNvPr id="5" name="Picture 4" descr="Text&#10;&#10;AI-generated content may be incorrect.">
            <a:extLst>
              <a:ext uri="{FF2B5EF4-FFF2-40B4-BE49-F238E27FC236}">
                <a16:creationId xmlns:a16="http://schemas.microsoft.com/office/drawing/2014/main" id="{3E3D22FB-807A-1C33-4E35-DD528A0058C3}"/>
              </a:ext>
            </a:extLst>
          </p:cNvPr>
          <p:cNvPicPr>
            <a:picLocks noChangeAspect="1"/>
          </p:cNvPicPr>
          <p:nvPr/>
        </p:nvPicPr>
        <p:blipFill>
          <a:blip r:embed="rId3"/>
          <a:stretch>
            <a:fillRect/>
          </a:stretch>
        </p:blipFill>
        <p:spPr>
          <a:xfrm>
            <a:off x="2441851" y="2273019"/>
            <a:ext cx="6994574" cy="1175240"/>
          </a:xfrm>
          <a:prstGeom prst="rect">
            <a:avLst/>
          </a:prstGeom>
        </p:spPr>
      </p:pic>
      <p:pic>
        <p:nvPicPr>
          <p:cNvPr id="9" name="Picture 8" descr="Text&#10;&#10;AI-generated content may be incorrect.">
            <a:extLst>
              <a:ext uri="{FF2B5EF4-FFF2-40B4-BE49-F238E27FC236}">
                <a16:creationId xmlns:a16="http://schemas.microsoft.com/office/drawing/2014/main" id="{CD0DD6B5-A5F0-FCF4-2688-A4C9967D4C44}"/>
              </a:ext>
            </a:extLst>
          </p:cNvPr>
          <p:cNvPicPr>
            <a:picLocks noChangeAspect="1"/>
          </p:cNvPicPr>
          <p:nvPr/>
        </p:nvPicPr>
        <p:blipFill>
          <a:blip r:embed="rId4"/>
          <a:stretch>
            <a:fillRect/>
          </a:stretch>
        </p:blipFill>
        <p:spPr>
          <a:xfrm>
            <a:off x="3505397" y="4205025"/>
            <a:ext cx="4685074" cy="1175239"/>
          </a:xfrm>
          <a:prstGeom prst="rect">
            <a:avLst/>
          </a:prstGeom>
        </p:spPr>
      </p:pic>
      <p:sp>
        <p:nvSpPr>
          <p:cNvPr id="10" name="Slide Number Placeholder 9">
            <a:extLst>
              <a:ext uri="{FF2B5EF4-FFF2-40B4-BE49-F238E27FC236}">
                <a16:creationId xmlns:a16="http://schemas.microsoft.com/office/drawing/2014/main" id="{E92E9803-BE45-6DF6-82EE-BCCE57E500AF}"/>
              </a:ext>
            </a:extLst>
          </p:cNvPr>
          <p:cNvSpPr>
            <a:spLocks noGrp="1"/>
          </p:cNvSpPr>
          <p:nvPr>
            <p:ph type="sldNum" sz="quarter" idx="12"/>
          </p:nvPr>
        </p:nvSpPr>
        <p:spPr/>
        <p:txBody>
          <a:bodyPr/>
          <a:lstStyle/>
          <a:p>
            <a:fld id="{85C86345-31B9-964D-B690-3C34ED709A9C}" type="slidenum">
              <a:rPr lang="en-US" smtClean="0"/>
              <a:t>41</a:t>
            </a:fld>
            <a:endParaRPr lang="en-US"/>
          </a:p>
        </p:txBody>
      </p:sp>
    </p:spTree>
    <p:extLst>
      <p:ext uri="{BB962C8B-B14F-4D97-AF65-F5344CB8AC3E}">
        <p14:creationId xmlns:p14="http://schemas.microsoft.com/office/powerpoint/2010/main" val="503971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4765-07E4-451F-8FAE-FA3E07D48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45300-A896-8F61-709C-E1DAA5260C05}"/>
              </a:ext>
            </a:extLst>
          </p:cNvPr>
          <p:cNvSpPr>
            <a:spLocks noGrp="1"/>
          </p:cNvSpPr>
          <p:nvPr>
            <p:ph type="title"/>
          </p:nvPr>
        </p:nvSpPr>
        <p:spPr/>
        <p:txBody>
          <a:bodyPr>
            <a:normAutofit/>
          </a:bodyPr>
          <a:lstStyle/>
          <a:p>
            <a:r>
              <a:rPr lang="en-US" sz="3000" dirty="0"/>
              <a:t>Pion-less EFT: 2 body amplitude calculation (small g</a:t>
            </a:r>
            <a:r>
              <a:rPr lang="en-US" sz="3000" baseline="-25000" dirty="0"/>
              <a:t>0</a:t>
            </a:r>
            <a:r>
              <a:rPr lang="en-US" sz="3000" dirty="0"/>
              <a:t>)</a:t>
            </a:r>
          </a:p>
        </p:txBody>
      </p:sp>
      <p:sp>
        <p:nvSpPr>
          <p:cNvPr id="3" name="Content Placeholder 2">
            <a:extLst>
              <a:ext uri="{FF2B5EF4-FFF2-40B4-BE49-F238E27FC236}">
                <a16:creationId xmlns:a16="http://schemas.microsoft.com/office/drawing/2014/main" id="{547604AB-8100-898F-CB78-7D42AD860BB8}"/>
              </a:ext>
            </a:extLst>
          </p:cNvPr>
          <p:cNvSpPr>
            <a:spLocks noGrp="1"/>
          </p:cNvSpPr>
          <p:nvPr>
            <p:ph idx="1"/>
          </p:nvPr>
        </p:nvSpPr>
        <p:spPr>
          <a:xfrm>
            <a:off x="838200" y="1477736"/>
            <a:ext cx="10515600" cy="4903334"/>
          </a:xfrm>
        </p:spPr>
        <p:txBody>
          <a:bodyPr>
            <a:normAutofit/>
          </a:bodyPr>
          <a:lstStyle/>
          <a:p>
            <a:r>
              <a:rPr lang="en-US" sz="1800" dirty="0"/>
              <a:t>Scattering amplitude is a sum of bubble diagrams </a:t>
            </a:r>
          </a:p>
          <a:p>
            <a:endParaRPr lang="en-US" sz="1800" dirty="0"/>
          </a:p>
          <a:p>
            <a:endParaRPr lang="en-US" sz="1800" dirty="0"/>
          </a:p>
          <a:p>
            <a:endParaRPr lang="en-US" sz="1800" dirty="0"/>
          </a:p>
          <a:p>
            <a:endParaRPr lang="en-US" sz="1800" dirty="0"/>
          </a:p>
          <a:p>
            <a:r>
              <a:rPr lang="en-US" sz="1800" dirty="0"/>
              <a:t>But, we know from the optical theorem that</a:t>
            </a:r>
          </a:p>
          <a:p>
            <a:pPr marL="0" indent="0">
              <a:buNone/>
            </a:pPr>
            <a:endParaRPr lang="en-US" sz="1800" dirty="0"/>
          </a:p>
          <a:p>
            <a:r>
              <a:rPr lang="en-US" sz="1800" dirty="0"/>
              <a:t>Therefore, we know that if the coupling is small</a:t>
            </a:r>
          </a:p>
        </p:txBody>
      </p:sp>
      <p:pic>
        <p:nvPicPr>
          <p:cNvPr id="4" name="Picture 3">
            <a:extLst>
              <a:ext uri="{FF2B5EF4-FFF2-40B4-BE49-F238E27FC236}">
                <a16:creationId xmlns:a16="http://schemas.microsoft.com/office/drawing/2014/main" id="{E42B06D8-19D5-B4DF-5362-EE17C93939E3}"/>
              </a:ext>
            </a:extLst>
          </p:cNvPr>
          <p:cNvPicPr>
            <a:picLocks noChangeAspect="1"/>
          </p:cNvPicPr>
          <p:nvPr/>
        </p:nvPicPr>
        <p:blipFill>
          <a:blip r:embed="rId3"/>
          <a:stretch>
            <a:fillRect/>
          </a:stretch>
        </p:blipFill>
        <p:spPr>
          <a:xfrm>
            <a:off x="1219397" y="2120896"/>
            <a:ext cx="8878364" cy="1079503"/>
          </a:xfrm>
          <a:prstGeom prst="rect">
            <a:avLst/>
          </a:prstGeom>
        </p:spPr>
      </p:pic>
      <p:pic>
        <p:nvPicPr>
          <p:cNvPr id="5" name="Picture 4" descr="Text&#10;&#10;AI-generated content may be incorrect.">
            <a:extLst>
              <a:ext uri="{FF2B5EF4-FFF2-40B4-BE49-F238E27FC236}">
                <a16:creationId xmlns:a16="http://schemas.microsoft.com/office/drawing/2014/main" id="{2D8CDDC5-910C-EA37-B02E-6864EA9A2F8C}"/>
              </a:ext>
            </a:extLst>
          </p:cNvPr>
          <p:cNvPicPr>
            <a:picLocks noChangeAspect="1"/>
          </p:cNvPicPr>
          <p:nvPr/>
        </p:nvPicPr>
        <p:blipFill>
          <a:blip r:embed="rId4"/>
          <a:stretch>
            <a:fillRect/>
          </a:stretch>
        </p:blipFill>
        <p:spPr>
          <a:xfrm>
            <a:off x="5898816" y="3239722"/>
            <a:ext cx="2812697" cy="911879"/>
          </a:xfrm>
          <a:prstGeom prst="rect">
            <a:avLst/>
          </a:prstGeom>
        </p:spPr>
      </p:pic>
      <p:pic>
        <p:nvPicPr>
          <p:cNvPr id="7" name="Picture 6" descr="Text&#10;&#10;AI-generated content may be incorrect.">
            <a:extLst>
              <a:ext uri="{FF2B5EF4-FFF2-40B4-BE49-F238E27FC236}">
                <a16:creationId xmlns:a16="http://schemas.microsoft.com/office/drawing/2014/main" id="{87BE8A94-F0CC-8B4F-0D99-6505CEDE1445}"/>
              </a:ext>
            </a:extLst>
          </p:cNvPr>
          <p:cNvPicPr>
            <a:picLocks noChangeAspect="1"/>
          </p:cNvPicPr>
          <p:nvPr/>
        </p:nvPicPr>
        <p:blipFill>
          <a:blip r:embed="rId5"/>
          <a:stretch>
            <a:fillRect/>
          </a:stretch>
        </p:blipFill>
        <p:spPr>
          <a:xfrm>
            <a:off x="838200" y="4781477"/>
            <a:ext cx="3222153" cy="1079503"/>
          </a:xfrm>
          <a:prstGeom prst="rect">
            <a:avLst/>
          </a:prstGeom>
        </p:spPr>
      </p:pic>
      <p:pic>
        <p:nvPicPr>
          <p:cNvPr id="9" name="Picture 8" descr="Diagram&#10;&#10;AI-generated content may be incorrect.">
            <a:extLst>
              <a:ext uri="{FF2B5EF4-FFF2-40B4-BE49-F238E27FC236}">
                <a16:creationId xmlns:a16="http://schemas.microsoft.com/office/drawing/2014/main" id="{1C86660A-3DD8-FDE6-7CFA-BB2AC112F401}"/>
              </a:ext>
            </a:extLst>
          </p:cNvPr>
          <p:cNvPicPr>
            <a:picLocks noChangeAspect="1"/>
          </p:cNvPicPr>
          <p:nvPr/>
        </p:nvPicPr>
        <p:blipFill>
          <a:blip r:embed="rId6"/>
          <a:stretch>
            <a:fillRect/>
          </a:stretch>
        </p:blipFill>
        <p:spPr>
          <a:xfrm>
            <a:off x="4117675" y="4781476"/>
            <a:ext cx="3081807" cy="1079503"/>
          </a:xfrm>
          <a:prstGeom prst="rect">
            <a:avLst/>
          </a:prstGeom>
        </p:spPr>
      </p:pic>
      <p:pic>
        <p:nvPicPr>
          <p:cNvPr id="11" name="Picture 10" descr="Text&#10;&#10;AI-generated content may be incorrect.">
            <a:extLst>
              <a:ext uri="{FF2B5EF4-FFF2-40B4-BE49-F238E27FC236}">
                <a16:creationId xmlns:a16="http://schemas.microsoft.com/office/drawing/2014/main" id="{46CA4F7F-5CFC-0900-217B-6D8ABFC84075}"/>
              </a:ext>
            </a:extLst>
          </p:cNvPr>
          <p:cNvPicPr>
            <a:picLocks noChangeAspect="1"/>
          </p:cNvPicPr>
          <p:nvPr/>
        </p:nvPicPr>
        <p:blipFill>
          <a:blip r:embed="rId7"/>
          <a:stretch>
            <a:fillRect/>
          </a:stretch>
        </p:blipFill>
        <p:spPr>
          <a:xfrm>
            <a:off x="7698259" y="4852933"/>
            <a:ext cx="4413440" cy="920870"/>
          </a:xfrm>
          <a:prstGeom prst="rect">
            <a:avLst/>
          </a:prstGeom>
        </p:spPr>
      </p:pic>
      <p:sp>
        <p:nvSpPr>
          <p:cNvPr id="6" name="Slide Number Placeholder 5">
            <a:extLst>
              <a:ext uri="{FF2B5EF4-FFF2-40B4-BE49-F238E27FC236}">
                <a16:creationId xmlns:a16="http://schemas.microsoft.com/office/drawing/2014/main" id="{D2D2984B-70B5-8EF5-0544-545CF890F684}"/>
              </a:ext>
            </a:extLst>
          </p:cNvPr>
          <p:cNvSpPr>
            <a:spLocks noGrp="1"/>
          </p:cNvSpPr>
          <p:nvPr>
            <p:ph type="sldNum" sz="quarter" idx="12"/>
          </p:nvPr>
        </p:nvSpPr>
        <p:spPr/>
        <p:txBody>
          <a:bodyPr/>
          <a:lstStyle/>
          <a:p>
            <a:fld id="{85C86345-31B9-964D-B690-3C34ED709A9C}" type="slidenum">
              <a:rPr lang="en-US" smtClean="0"/>
              <a:t>42</a:t>
            </a:fld>
            <a:endParaRPr lang="en-US"/>
          </a:p>
        </p:txBody>
      </p:sp>
    </p:spTree>
    <p:extLst>
      <p:ext uri="{BB962C8B-B14F-4D97-AF65-F5344CB8AC3E}">
        <p14:creationId xmlns:p14="http://schemas.microsoft.com/office/powerpoint/2010/main" val="1833892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08A0C-ECBC-FC4F-9BC5-2D569289A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B98BE-59AF-0FFB-67A1-6BABAE99FDAC}"/>
              </a:ext>
            </a:extLst>
          </p:cNvPr>
          <p:cNvSpPr>
            <a:spLocks noGrp="1"/>
          </p:cNvSpPr>
          <p:nvPr>
            <p:ph type="title"/>
          </p:nvPr>
        </p:nvSpPr>
        <p:spPr/>
        <p:txBody>
          <a:bodyPr>
            <a:normAutofit/>
          </a:bodyPr>
          <a:lstStyle/>
          <a:p>
            <a:r>
              <a:rPr lang="en-US" sz="3000" dirty="0"/>
              <a:t>Discretizing Pion-less EFT</a:t>
            </a:r>
          </a:p>
        </p:txBody>
      </p:sp>
      <p:pic>
        <p:nvPicPr>
          <p:cNvPr id="5" name="Content Placeholder 4">
            <a:extLst>
              <a:ext uri="{FF2B5EF4-FFF2-40B4-BE49-F238E27FC236}">
                <a16:creationId xmlns:a16="http://schemas.microsoft.com/office/drawing/2014/main" id="{7CA032F9-DC86-E20C-3309-AA9C98632C83}"/>
              </a:ext>
            </a:extLst>
          </p:cNvPr>
          <p:cNvPicPr>
            <a:picLocks noGrp="1" noChangeAspect="1"/>
          </p:cNvPicPr>
          <p:nvPr>
            <p:ph idx="1"/>
          </p:nvPr>
        </p:nvPicPr>
        <p:blipFill>
          <a:blip r:embed="rId3"/>
          <a:stretch>
            <a:fillRect/>
          </a:stretch>
        </p:blipFill>
        <p:spPr>
          <a:xfrm>
            <a:off x="4951636" y="2042818"/>
            <a:ext cx="6402164" cy="1715075"/>
          </a:xfrm>
          <a:prstGeom prst="rect">
            <a:avLst/>
          </a:prstGeom>
        </p:spPr>
      </p:pic>
      <p:pic>
        <p:nvPicPr>
          <p:cNvPr id="6" name="Picture 5">
            <a:extLst>
              <a:ext uri="{FF2B5EF4-FFF2-40B4-BE49-F238E27FC236}">
                <a16:creationId xmlns:a16="http://schemas.microsoft.com/office/drawing/2014/main" id="{9529E870-D1AF-FE23-842D-5E4E12C3F973}"/>
              </a:ext>
            </a:extLst>
          </p:cNvPr>
          <p:cNvPicPr>
            <a:picLocks noChangeAspect="1"/>
          </p:cNvPicPr>
          <p:nvPr/>
        </p:nvPicPr>
        <p:blipFill>
          <a:blip r:embed="rId4"/>
          <a:stretch>
            <a:fillRect/>
          </a:stretch>
        </p:blipFill>
        <p:spPr>
          <a:xfrm>
            <a:off x="886769" y="2307035"/>
            <a:ext cx="3638032" cy="1135856"/>
          </a:xfrm>
          <a:prstGeom prst="rect">
            <a:avLst/>
          </a:prstGeom>
        </p:spPr>
      </p:pic>
      <p:sp>
        <p:nvSpPr>
          <p:cNvPr id="7" name="TextBox 6">
            <a:extLst>
              <a:ext uri="{FF2B5EF4-FFF2-40B4-BE49-F238E27FC236}">
                <a16:creationId xmlns:a16="http://schemas.microsoft.com/office/drawing/2014/main" id="{5F99EB65-2456-43CF-71A7-CC0537DCAAF6}"/>
              </a:ext>
            </a:extLst>
          </p:cNvPr>
          <p:cNvSpPr txBox="1"/>
          <p:nvPr/>
        </p:nvSpPr>
        <p:spPr>
          <a:xfrm flipH="1">
            <a:off x="685800" y="1549400"/>
            <a:ext cx="8902699" cy="369332"/>
          </a:xfrm>
          <a:prstGeom prst="rect">
            <a:avLst/>
          </a:prstGeom>
          <a:noFill/>
        </p:spPr>
        <p:txBody>
          <a:bodyPr wrap="square" rtlCol="0">
            <a:spAutoFit/>
          </a:bodyPr>
          <a:lstStyle/>
          <a:p>
            <a:r>
              <a:rPr lang="en-US" dirty="0"/>
              <a:t>We start by discretizing the pion-less EFT action in the following way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9981A3-592D-BC6A-22B0-022990090CF5}"/>
                  </a:ext>
                </a:extLst>
              </p:cNvPr>
              <p:cNvSpPr txBox="1"/>
              <p:nvPr/>
            </p:nvSpPr>
            <p:spPr>
              <a:xfrm>
                <a:off x="266700" y="4110023"/>
                <a:ext cx="110871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K is a T x T block matrix, where each entry is an L</a:t>
                </a:r>
                <a:r>
                  <a:rPr lang="en-US" baseline="30000" dirty="0"/>
                  <a:t>3</a:t>
                </a:r>
                <a:r>
                  <a:rPr lang="en-US" dirty="0"/>
                  <a:t> x L</a:t>
                </a:r>
                <a:r>
                  <a:rPr lang="en-US" baseline="30000" dirty="0"/>
                  <a:t>3 </a:t>
                </a:r>
                <a:r>
                  <a:rPr lang="en-US" dirty="0"/>
                  <a:t>matrix in itself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 is a discretized kinetic operator</a:t>
                </a:r>
              </a:p>
              <a:p>
                <a:endParaRPr lang="en-US" dirty="0"/>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𝑋</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𝜙</m:t>
                            </m:r>
                          </m:e>
                          <m:sub>
                            <m:r>
                              <m:rPr>
                                <m:sty m:val="p"/>
                              </m:rPr>
                              <a:rPr lang="en-US" b="0" i="1" dirty="0" smtClean="0">
                                <a:latin typeface="Cambria Math" panose="02040503050406030204" pitchFamily="18" charset="0"/>
                              </a:rPr>
                              <m:t>t</m:t>
                            </m:r>
                          </m:sub>
                        </m:sSub>
                      </m:e>
                    </m:d>
                  </m:oMath>
                </a14:m>
                <a:r>
                  <a:rPr lang="en-US" dirty="0"/>
                  <a:t>is a rewriting of the Fermion interaction in terms of a </a:t>
                </a:r>
                <a:r>
                  <a:rPr lang="en-US" b="1" dirty="0"/>
                  <a:t>bosonic auxiliary field </a:t>
                </a:r>
                <a:r>
                  <a:rPr lang="en-US" dirty="0"/>
                  <a:t>that mediates the interaction</a:t>
                </a:r>
              </a:p>
              <a:p>
                <a:endParaRPr lang="en-US" b="1" dirty="0"/>
              </a:p>
              <a:p>
                <a:endParaRPr lang="en-US" b="1" dirty="0"/>
              </a:p>
              <a:p>
                <a:pPr marL="285750" indent="-285750">
                  <a:buFont typeface="Arial" panose="020B0604020202020204" pitchFamily="34" charset="0"/>
                  <a:buChar char="•"/>
                </a:pPr>
                <a:r>
                  <a:rPr lang="en-US" dirty="0"/>
                  <a:t>We also choose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𝜙</m:t>
                        </m:r>
                      </m:e>
                      <m:sub>
                        <m:r>
                          <a:rPr lang="en-US" i="1" dirty="0" smtClean="0">
                            <a:latin typeface="Cambria Math" panose="02040503050406030204" pitchFamily="18" charset="0"/>
                          </a:rPr>
                          <m:t>0</m:t>
                        </m:r>
                      </m:sub>
                    </m:sSub>
                  </m:oMath>
                </a14:m>
                <a:r>
                  <a:rPr lang="en-US" dirty="0"/>
                  <a:t> to only live on the </a:t>
                </a:r>
                <a:r>
                  <a:rPr lang="en-US" b="1" dirty="0"/>
                  <a:t>temporal links </a:t>
                </a:r>
                <a:r>
                  <a:rPr lang="en-US" dirty="0"/>
                  <a:t>to make our lives simpler</a:t>
                </a:r>
              </a:p>
            </p:txBody>
          </p:sp>
        </mc:Choice>
        <mc:Fallback xmlns="">
          <p:sp>
            <p:nvSpPr>
              <p:cNvPr id="8" name="TextBox 7">
                <a:extLst>
                  <a:ext uri="{FF2B5EF4-FFF2-40B4-BE49-F238E27FC236}">
                    <a16:creationId xmlns:a16="http://schemas.microsoft.com/office/drawing/2014/main" id="{859981A3-592D-BC6A-22B0-022990090CF5}"/>
                  </a:ext>
                </a:extLst>
              </p:cNvPr>
              <p:cNvSpPr txBox="1">
                <a:spLocks noRot="1" noChangeAspect="1" noMove="1" noResize="1" noEditPoints="1" noAdjustHandles="1" noChangeArrowheads="1" noChangeShapeType="1" noTextEdit="1"/>
              </p:cNvSpPr>
              <p:nvPr/>
            </p:nvSpPr>
            <p:spPr>
              <a:xfrm>
                <a:off x="266700" y="4110023"/>
                <a:ext cx="11087100" cy="2585323"/>
              </a:xfrm>
              <a:prstGeom prst="rect">
                <a:avLst/>
              </a:prstGeom>
              <a:blipFill>
                <a:blip r:embed="rId5"/>
                <a:stretch>
                  <a:fillRect l="-458" t="-976" b="-2439"/>
                </a:stretch>
              </a:blipFill>
            </p:spPr>
            <p:txBody>
              <a:bodyPr/>
              <a:lstStyle/>
              <a:p>
                <a:r>
                  <a:rPr lang="en-US">
                    <a:noFill/>
                  </a:rPr>
                  <a:t> </a:t>
                </a:r>
              </a:p>
            </p:txBody>
          </p:sp>
        </mc:Fallback>
      </mc:AlternateContent>
      <p:pic>
        <p:nvPicPr>
          <p:cNvPr id="10" name="Graphic 9">
            <a:extLst>
              <a:ext uri="{FF2B5EF4-FFF2-40B4-BE49-F238E27FC236}">
                <a16:creationId xmlns:a16="http://schemas.microsoft.com/office/drawing/2014/main" id="{E8485803-7A9C-4545-914A-24D04007126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86158" y="4581850"/>
            <a:ext cx="1838754" cy="950542"/>
          </a:xfrm>
          <a:prstGeom prst="rect">
            <a:avLst/>
          </a:prstGeom>
        </p:spPr>
      </p:pic>
      <p:pic>
        <p:nvPicPr>
          <p:cNvPr id="12" name="Graphic 11">
            <a:extLst>
              <a:ext uri="{FF2B5EF4-FFF2-40B4-BE49-F238E27FC236}">
                <a16:creationId xmlns:a16="http://schemas.microsoft.com/office/drawing/2014/main" id="{40C86492-9C36-209E-5735-E0D8D848C86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524801" y="5353396"/>
            <a:ext cx="2588757" cy="882095"/>
          </a:xfrm>
          <a:prstGeom prst="rect">
            <a:avLst/>
          </a:prstGeom>
        </p:spPr>
      </p:pic>
      <p:sp>
        <p:nvSpPr>
          <p:cNvPr id="15" name="Slide Number Placeholder 14">
            <a:extLst>
              <a:ext uri="{FF2B5EF4-FFF2-40B4-BE49-F238E27FC236}">
                <a16:creationId xmlns:a16="http://schemas.microsoft.com/office/drawing/2014/main" id="{0B337990-FA9B-1780-2737-B0D35944399D}"/>
              </a:ext>
            </a:extLst>
          </p:cNvPr>
          <p:cNvSpPr>
            <a:spLocks noGrp="1"/>
          </p:cNvSpPr>
          <p:nvPr>
            <p:ph type="sldNum" sz="quarter" idx="12"/>
          </p:nvPr>
        </p:nvSpPr>
        <p:spPr/>
        <p:txBody>
          <a:bodyPr/>
          <a:lstStyle/>
          <a:p>
            <a:fld id="{85C86345-31B9-964D-B690-3C34ED709A9C}" type="slidenum">
              <a:rPr lang="en-US" smtClean="0"/>
              <a:t>43</a:t>
            </a:fld>
            <a:endParaRPr lang="en-US"/>
          </a:p>
        </p:txBody>
      </p:sp>
    </p:spTree>
    <p:extLst>
      <p:ext uri="{BB962C8B-B14F-4D97-AF65-F5344CB8AC3E}">
        <p14:creationId xmlns:p14="http://schemas.microsoft.com/office/powerpoint/2010/main" val="614633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38F6-A6C1-7668-67A1-DBFBB0AAB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F6CEC-642C-A854-FA51-BB4086F45B35}"/>
              </a:ext>
            </a:extLst>
          </p:cNvPr>
          <p:cNvSpPr>
            <a:spLocks noGrp="1"/>
          </p:cNvSpPr>
          <p:nvPr>
            <p:ph type="title"/>
          </p:nvPr>
        </p:nvSpPr>
        <p:spPr/>
        <p:txBody>
          <a:bodyPr>
            <a:normAutofit/>
          </a:bodyPr>
          <a:lstStyle/>
          <a:p>
            <a:r>
              <a:rPr lang="en-US" sz="3000" dirty="0"/>
              <a:t>Calculating the spectrum of the 2 body system</a:t>
            </a:r>
          </a:p>
        </p:txBody>
      </p:sp>
      <p:sp>
        <p:nvSpPr>
          <p:cNvPr id="3" name="Content Placeholder 2">
            <a:extLst>
              <a:ext uri="{FF2B5EF4-FFF2-40B4-BE49-F238E27FC236}">
                <a16:creationId xmlns:a16="http://schemas.microsoft.com/office/drawing/2014/main" id="{84E68E1B-B164-C164-EB12-F1315EBDC6F6}"/>
              </a:ext>
            </a:extLst>
          </p:cNvPr>
          <p:cNvSpPr>
            <a:spLocks noGrp="1"/>
          </p:cNvSpPr>
          <p:nvPr>
            <p:ph idx="1"/>
          </p:nvPr>
        </p:nvSpPr>
        <p:spPr>
          <a:xfrm>
            <a:off x="838200" y="1477736"/>
            <a:ext cx="10515600" cy="4903334"/>
          </a:xfrm>
        </p:spPr>
        <p:txBody>
          <a:bodyPr>
            <a:normAutofit/>
          </a:bodyPr>
          <a:lstStyle/>
          <a:p>
            <a:r>
              <a:rPr lang="en-US" sz="2200" dirty="0"/>
              <a:t>The two body correlation function becomes</a:t>
            </a:r>
          </a:p>
          <a:p>
            <a:r>
              <a:rPr lang="en-US" sz="2200" dirty="0"/>
              <a:t>We can integrate out the fermion fields to see</a:t>
            </a:r>
          </a:p>
          <a:p>
            <a:endParaRPr lang="en-US" sz="2200" dirty="0"/>
          </a:p>
          <a:p>
            <a:endParaRPr lang="en-US" sz="2200" dirty="0"/>
          </a:p>
          <a:p>
            <a:endParaRPr lang="en-US" sz="2200" dirty="0"/>
          </a:p>
          <a:p>
            <a:endParaRPr lang="en-US" sz="2200" dirty="0"/>
          </a:p>
          <a:p>
            <a:endParaRPr lang="en-US" sz="2200" dirty="0"/>
          </a:p>
          <a:p>
            <a:r>
              <a:rPr lang="en-US" sz="2200" dirty="0"/>
              <a:t>After a bunch of simplification</a:t>
            </a:r>
          </a:p>
          <a:p>
            <a:endParaRPr lang="en-US" sz="2200" dirty="0"/>
          </a:p>
          <a:p>
            <a:endParaRPr lang="en-US" sz="2200" dirty="0"/>
          </a:p>
          <a:p>
            <a:endParaRPr lang="en-US" sz="2200" dirty="0"/>
          </a:p>
          <a:p>
            <a:pPr marL="0" indent="0">
              <a:buNone/>
            </a:pPr>
            <a:endParaRPr lang="en-US" sz="2200" dirty="0"/>
          </a:p>
        </p:txBody>
      </p:sp>
      <p:pic>
        <p:nvPicPr>
          <p:cNvPr id="5" name="Picture 4" descr="Text&#10;&#10;AI-generated content may be incorrect.">
            <a:extLst>
              <a:ext uri="{FF2B5EF4-FFF2-40B4-BE49-F238E27FC236}">
                <a16:creationId xmlns:a16="http://schemas.microsoft.com/office/drawing/2014/main" id="{BF8D8E39-E711-8203-F2BA-1339B6DE661D}"/>
              </a:ext>
            </a:extLst>
          </p:cNvPr>
          <p:cNvPicPr>
            <a:picLocks noChangeAspect="1"/>
          </p:cNvPicPr>
          <p:nvPr/>
        </p:nvPicPr>
        <p:blipFill>
          <a:blip r:embed="rId3"/>
          <a:stretch>
            <a:fillRect/>
          </a:stretch>
        </p:blipFill>
        <p:spPr>
          <a:xfrm>
            <a:off x="6680199" y="1281228"/>
            <a:ext cx="5290199" cy="785812"/>
          </a:xfrm>
          <a:prstGeom prst="rect">
            <a:avLst/>
          </a:prstGeom>
        </p:spPr>
      </p:pic>
      <p:pic>
        <p:nvPicPr>
          <p:cNvPr id="7" name="Picture 6" descr="Text&#10;&#10;AI-generated content may be incorrect.">
            <a:extLst>
              <a:ext uri="{FF2B5EF4-FFF2-40B4-BE49-F238E27FC236}">
                <a16:creationId xmlns:a16="http://schemas.microsoft.com/office/drawing/2014/main" id="{DA767A58-7BC0-BA41-3453-924A210222DF}"/>
              </a:ext>
            </a:extLst>
          </p:cNvPr>
          <p:cNvPicPr>
            <a:picLocks noChangeAspect="1"/>
          </p:cNvPicPr>
          <p:nvPr/>
        </p:nvPicPr>
        <p:blipFill>
          <a:blip r:embed="rId4"/>
          <a:stretch>
            <a:fillRect/>
          </a:stretch>
        </p:blipFill>
        <p:spPr>
          <a:xfrm>
            <a:off x="120744" y="2623345"/>
            <a:ext cx="11950511" cy="1565501"/>
          </a:xfrm>
          <a:prstGeom prst="rect">
            <a:avLst/>
          </a:prstGeom>
        </p:spPr>
      </p:pic>
      <p:pic>
        <p:nvPicPr>
          <p:cNvPr id="9" name="Picture 8">
            <a:extLst>
              <a:ext uri="{FF2B5EF4-FFF2-40B4-BE49-F238E27FC236}">
                <a16:creationId xmlns:a16="http://schemas.microsoft.com/office/drawing/2014/main" id="{CA58A664-30FC-E049-94DF-D5E0B5604BD0}"/>
              </a:ext>
            </a:extLst>
          </p:cNvPr>
          <p:cNvPicPr>
            <a:picLocks noChangeAspect="1"/>
          </p:cNvPicPr>
          <p:nvPr/>
        </p:nvPicPr>
        <p:blipFill>
          <a:blip r:embed="rId5"/>
          <a:stretch>
            <a:fillRect/>
          </a:stretch>
        </p:blipFill>
        <p:spPr>
          <a:xfrm>
            <a:off x="640247" y="5380264"/>
            <a:ext cx="6968802" cy="804092"/>
          </a:xfrm>
          <a:prstGeom prst="rect">
            <a:avLst/>
          </a:prstGeom>
        </p:spPr>
      </p:pic>
      <p:pic>
        <p:nvPicPr>
          <p:cNvPr id="11" name="Picture 10">
            <a:extLst>
              <a:ext uri="{FF2B5EF4-FFF2-40B4-BE49-F238E27FC236}">
                <a16:creationId xmlns:a16="http://schemas.microsoft.com/office/drawing/2014/main" id="{B3A00DFD-F056-9AD8-2B58-6D08AE2F5A66}"/>
              </a:ext>
            </a:extLst>
          </p:cNvPr>
          <p:cNvPicPr>
            <a:picLocks noChangeAspect="1"/>
          </p:cNvPicPr>
          <p:nvPr/>
        </p:nvPicPr>
        <p:blipFill>
          <a:blip r:embed="rId6"/>
          <a:stretch>
            <a:fillRect/>
          </a:stretch>
        </p:blipFill>
        <p:spPr>
          <a:xfrm>
            <a:off x="4857389" y="4385354"/>
            <a:ext cx="7213866" cy="472632"/>
          </a:xfrm>
          <a:prstGeom prst="rect">
            <a:avLst/>
          </a:prstGeom>
        </p:spPr>
      </p:pic>
      <p:pic>
        <p:nvPicPr>
          <p:cNvPr id="13" name="Picture 12" descr="A picture containing text, clock, watch&#10;&#10;AI-generated content may be incorrect.">
            <a:extLst>
              <a:ext uri="{FF2B5EF4-FFF2-40B4-BE49-F238E27FC236}">
                <a16:creationId xmlns:a16="http://schemas.microsoft.com/office/drawing/2014/main" id="{FC1AFDBB-33FB-4BE8-4E20-D468462E670C}"/>
              </a:ext>
            </a:extLst>
          </p:cNvPr>
          <p:cNvPicPr>
            <a:picLocks noChangeAspect="1"/>
          </p:cNvPicPr>
          <p:nvPr/>
        </p:nvPicPr>
        <p:blipFill>
          <a:blip r:embed="rId7"/>
          <a:stretch>
            <a:fillRect/>
          </a:stretch>
        </p:blipFill>
        <p:spPr>
          <a:xfrm>
            <a:off x="8114917" y="5425909"/>
            <a:ext cx="3238883" cy="508060"/>
          </a:xfrm>
          <a:prstGeom prst="rect">
            <a:avLst/>
          </a:prstGeom>
        </p:spPr>
      </p:pic>
      <p:pic>
        <p:nvPicPr>
          <p:cNvPr id="15" name="Picture 14" descr="Text&#10;&#10;AI-generated content may be incorrect.">
            <a:extLst>
              <a:ext uri="{FF2B5EF4-FFF2-40B4-BE49-F238E27FC236}">
                <a16:creationId xmlns:a16="http://schemas.microsoft.com/office/drawing/2014/main" id="{E5865F0B-8625-5E24-379B-7D97529A69E2}"/>
              </a:ext>
            </a:extLst>
          </p:cNvPr>
          <p:cNvPicPr>
            <a:picLocks noChangeAspect="1"/>
          </p:cNvPicPr>
          <p:nvPr/>
        </p:nvPicPr>
        <p:blipFill>
          <a:blip r:embed="rId8"/>
          <a:stretch>
            <a:fillRect/>
          </a:stretch>
        </p:blipFill>
        <p:spPr>
          <a:xfrm>
            <a:off x="7808952" y="2149643"/>
            <a:ext cx="3850812" cy="641802"/>
          </a:xfrm>
          <a:prstGeom prst="rect">
            <a:avLst/>
          </a:prstGeom>
        </p:spPr>
      </p:pic>
      <p:sp>
        <p:nvSpPr>
          <p:cNvPr id="17" name="TextBox 16">
            <a:extLst>
              <a:ext uri="{FF2B5EF4-FFF2-40B4-BE49-F238E27FC236}">
                <a16:creationId xmlns:a16="http://schemas.microsoft.com/office/drawing/2014/main" id="{5E25D29A-1D4A-7559-94F8-B2476F3B84E4}"/>
              </a:ext>
            </a:extLst>
          </p:cNvPr>
          <p:cNvSpPr txBox="1"/>
          <p:nvPr/>
        </p:nvSpPr>
        <p:spPr>
          <a:xfrm>
            <a:off x="8845940" y="6050622"/>
            <a:ext cx="1776836" cy="369332"/>
          </a:xfrm>
          <a:prstGeom prst="rect">
            <a:avLst/>
          </a:prstGeom>
          <a:noFill/>
        </p:spPr>
        <p:txBody>
          <a:bodyPr wrap="square" rtlCol="0">
            <a:spAutoFit/>
          </a:bodyPr>
          <a:lstStyle/>
          <a:p>
            <a:r>
              <a:rPr lang="en-US" b="1" dirty="0">
                <a:solidFill>
                  <a:srgbClr val="FF0000"/>
                </a:solidFill>
              </a:rPr>
              <a:t>Transfer Matrix</a:t>
            </a:r>
          </a:p>
        </p:txBody>
      </p:sp>
      <p:sp>
        <p:nvSpPr>
          <p:cNvPr id="18" name="Slide Number Placeholder 17">
            <a:extLst>
              <a:ext uri="{FF2B5EF4-FFF2-40B4-BE49-F238E27FC236}">
                <a16:creationId xmlns:a16="http://schemas.microsoft.com/office/drawing/2014/main" id="{A9FFBD5D-6DE0-B2B9-A284-7AFA2AA7DACF}"/>
              </a:ext>
            </a:extLst>
          </p:cNvPr>
          <p:cNvSpPr>
            <a:spLocks noGrp="1"/>
          </p:cNvSpPr>
          <p:nvPr>
            <p:ph type="sldNum" sz="quarter" idx="12"/>
          </p:nvPr>
        </p:nvSpPr>
        <p:spPr/>
        <p:txBody>
          <a:bodyPr/>
          <a:lstStyle/>
          <a:p>
            <a:fld id="{85C86345-31B9-964D-B690-3C34ED709A9C}" type="slidenum">
              <a:rPr lang="en-US" smtClean="0"/>
              <a:t>44</a:t>
            </a:fld>
            <a:endParaRPr lang="en-US"/>
          </a:p>
        </p:txBody>
      </p:sp>
    </p:spTree>
    <p:extLst>
      <p:ext uri="{BB962C8B-B14F-4D97-AF65-F5344CB8AC3E}">
        <p14:creationId xmlns:p14="http://schemas.microsoft.com/office/powerpoint/2010/main" val="3888052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456D3-73E7-1D6A-AE21-C042C0E1F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903AF-DE06-1A5C-DAB8-D769508190B6}"/>
              </a:ext>
            </a:extLst>
          </p:cNvPr>
          <p:cNvSpPr>
            <a:spLocks noGrp="1"/>
          </p:cNvSpPr>
          <p:nvPr>
            <p:ph type="title"/>
          </p:nvPr>
        </p:nvSpPr>
        <p:spPr/>
        <p:txBody>
          <a:bodyPr>
            <a:normAutofit/>
          </a:bodyPr>
          <a:lstStyle/>
          <a:p>
            <a:r>
              <a:rPr lang="en-US" sz="3000" dirty="0"/>
              <a:t>Calculating the spectrum of the 2 body system</a:t>
            </a:r>
          </a:p>
        </p:txBody>
      </p:sp>
      <p:pic>
        <p:nvPicPr>
          <p:cNvPr id="5" name="Content Placeholder 4" descr="A picture containing text&#10;&#10;AI-generated content may be incorrect.">
            <a:extLst>
              <a:ext uri="{FF2B5EF4-FFF2-40B4-BE49-F238E27FC236}">
                <a16:creationId xmlns:a16="http://schemas.microsoft.com/office/drawing/2014/main" id="{73F53091-B175-439D-37BA-7A4C47846693}"/>
              </a:ext>
            </a:extLst>
          </p:cNvPr>
          <p:cNvPicPr>
            <a:picLocks noGrp="1" noChangeAspect="1"/>
          </p:cNvPicPr>
          <p:nvPr>
            <p:ph idx="1"/>
          </p:nvPr>
        </p:nvPicPr>
        <p:blipFill>
          <a:blip r:embed="rId3"/>
          <a:stretch>
            <a:fillRect/>
          </a:stretch>
        </p:blipFill>
        <p:spPr>
          <a:xfrm>
            <a:off x="4572000" y="1474232"/>
            <a:ext cx="3556000" cy="787400"/>
          </a:xfrm>
          <a:prstGeom prst="rect">
            <a:avLst/>
          </a:prstGeom>
        </p:spPr>
      </p:pic>
      <p:sp>
        <p:nvSpPr>
          <p:cNvPr id="8" name="TextBox 7">
            <a:extLst>
              <a:ext uri="{FF2B5EF4-FFF2-40B4-BE49-F238E27FC236}">
                <a16:creationId xmlns:a16="http://schemas.microsoft.com/office/drawing/2014/main" id="{3AEEB08A-33FF-DCFD-5AE5-D02A646B1523}"/>
              </a:ext>
            </a:extLst>
          </p:cNvPr>
          <p:cNvSpPr txBox="1"/>
          <p:nvPr/>
        </p:nvSpPr>
        <p:spPr>
          <a:xfrm>
            <a:off x="927100" y="1484868"/>
            <a:ext cx="3644900" cy="430887"/>
          </a:xfrm>
          <a:prstGeom prst="rect">
            <a:avLst/>
          </a:prstGeom>
          <a:noFill/>
        </p:spPr>
        <p:txBody>
          <a:bodyPr wrap="square" rtlCol="0">
            <a:spAutoFit/>
          </a:bodyPr>
          <a:lstStyle/>
          <a:p>
            <a:r>
              <a:rPr lang="en-US" sz="2200" dirty="0"/>
              <a:t>From statistical mechanics: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D80DB8-6100-07E4-731F-DA5650501BEE}"/>
                  </a:ext>
                </a:extLst>
              </p:cNvPr>
              <p:cNvSpPr txBox="1"/>
              <p:nvPr/>
            </p:nvSpPr>
            <p:spPr>
              <a:xfrm>
                <a:off x="510732" y="2659559"/>
                <a:ext cx="10696774" cy="1446550"/>
              </a:xfrm>
              <a:prstGeom prst="rect">
                <a:avLst/>
              </a:prstGeom>
              <a:noFill/>
            </p:spPr>
            <p:txBody>
              <a:bodyPr wrap="none" rtlCol="0">
                <a:spAutoFit/>
              </a:bodyPr>
              <a:lstStyle/>
              <a:p>
                <a:r>
                  <a:rPr lang="en-US" sz="2200" dirty="0"/>
                  <a:t>Now we know that the logarithms of the eigenvalues of the transfer matrix give us the </a:t>
                </a:r>
              </a:p>
              <a:p>
                <a:r>
                  <a:rPr lang="en-US" sz="2200" dirty="0"/>
                  <a:t>2 body spectrum! </a:t>
                </a:r>
              </a:p>
              <a:p>
                <a:endParaRPr lang="en-US" sz="2200" dirty="0"/>
              </a:p>
              <a:p>
                <a:r>
                  <a:rPr lang="en-US" sz="2200" dirty="0"/>
                  <a:t>In principle, we could diagonalize </a:t>
                </a:r>
                <a14:m>
                  <m:oMath xmlns:m="http://schemas.openxmlformats.org/officeDocument/2006/math">
                    <m:r>
                      <a:rPr lang="en-US" sz="2200" i="1" dirty="0" smtClean="0">
                        <a:latin typeface="Cambria Math" panose="02040503050406030204" pitchFamily="18" charset="0"/>
                      </a:rPr>
                      <m:t>𝒯</m:t>
                    </m:r>
                  </m:oMath>
                </a14:m>
                <a:r>
                  <a:rPr lang="en-US" sz="2200" dirty="0"/>
                  <a:t>and its eigenvalues would be the 2-body spectrum. </a:t>
                </a:r>
              </a:p>
            </p:txBody>
          </p:sp>
        </mc:Choice>
        <mc:Fallback xmlns="">
          <p:sp>
            <p:nvSpPr>
              <p:cNvPr id="12" name="TextBox 11">
                <a:extLst>
                  <a:ext uri="{FF2B5EF4-FFF2-40B4-BE49-F238E27FC236}">
                    <a16:creationId xmlns:a16="http://schemas.microsoft.com/office/drawing/2014/main" id="{06D80DB8-6100-07E4-731F-DA5650501BEE}"/>
                  </a:ext>
                </a:extLst>
              </p:cNvPr>
              <p:cNvSpPr txBox="1">
                <a:spLocks noRot="1" noChangeAspect="1" noMove="1" noResize="1" noEditPoints="1" noAdjustHandles="1" noChangeArrowheads="1" noChangeShapeType="1" noTextEdit="1"/>
              </p:cNvSpPr>
              <p:nvPr/>
            </p:nvSpPr>
            <p:spPr>
              <a:xfrm>
                <a:off x="510732" y="2659559"/>
                <a:ext cx="10696774" cy="1446550"/>
              </a:xfrm>
              <a:prstGeom prst="rect">
                <a:avLst/>
              </a:prstGeom>
              <a:blipFill>
                <a:blip r:embed="rId4"/>
                <a:stretch>
                  <a:fillRect l="-712" t="-2609" b="-7826"/>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720814E4-1926-E4CD-92CE-23E7F25F6CC4}"/>
              </a:ext>
            </a:extLst>
          </p:cNvPr>
          <p:cNvPicPr>
            <a:picLocks noChangeAspect="1"/>
          </p:cNvPicPr>
          <p:nvPr/>
        </p:nvPicPr>
        <p:blipFill>
          <a:blip r:embed="rId5"/>
          <a:stretch>
            <a:fillRect/>
          </a:stretch>
        </p:blipFill>
        <p:spPr>
          <a:xfrm>
            <a:off x="533400" y="4581306"/>
            <a:ext cx="2666666" cy="689655"/>
          </a:xfrm>
          <a:prstGeom prst="rect">
            <a:avLst/>
          </a:prstGeom>
        </p:spPr>
      </p:pic>
      <p:pic>
        <p:nvPicPr>
          <p:cNvPr id="16" name="Picture 15">
            <a:extLst>
              <a:ext uri="{FF2B5EF4-FFF2-40B4-BE49-F238E27FC236}">
                <a16:creationId xmlns:a16="http://schemas.microsoft.com/office/drawing/2014/main" id="{62563CBC-445A-6C28-53C3-9FC2DCB262B6}"/>
              </a:ext>
            </a:extLst>
          </p:cNvPr>
          <p:cNvPicPr>
            <a:picLocks noChangeAspect="1"/>
          </p:cNvPicPr>
          <p:nvPr/>
        </p:nvPicPr>
        <p:blipFill>
          <a:blip r:embed="rId6"/>
          <a:srcRect l="12170"/>
          <a:stretch>
            <a:fillRect/>
          </a:stretch>
        </p:blipFill>
        <p:spPr>
          <a:xfrm>
            <a:off x="3327066" y="4504036"/>
            <a:ext cx="2666666" cy="844197"/>
          </a:xfrm>
          <a:prstGeom prst="rect">
            <a:avLst/>
          </a:prstGeom>
        </p:spPr>
      </p:pic>
      <p:pic>
        <p:nvPicPr>
          <p:cNvPr id="18" name="Picture 17" descr="Shape&#10;&#10;AI-generated content may be incorrect.">
            <a:extLst>
              <a:ext uri="{FF2B5EF4-FFF2-40B4-BE49-F238E27FC236}">
                <a16:creationId xmlns:a16="http://schemas.microsoft.com/office/drawing/2014/main" id="{F444FB25-8F48-56E2-5154-AB7C208F437A}"/>
              </a:ext>
            </a:extLst>
          </p:cNvPr>
          <p:cNvPicPr>
            <a:picLocks noChangeAspect="1"/>
          </p:cNvPicPr>
          <p:nvPr/>
        </p:nvPicPr>
        <p:blipFill>
          <a:blip r:embed="rId7"/>
          <a:stretch>
            <a:fillRect/>
          </a:stretch>
        </p:blipFill>
        <p:spPr>
          <a:xfrm>
            <a:off x="6578600" y="4706912"/>
            <a:ext cx="4927600" cy="736135"/>
          </a:xfrm>
          <a:prstGeom prst="rect">
            <a:avLst/>
          </a:prstGeom>
        </p:spPr>
      </p:pic>
      <p:sp>
        <p:nvSpPr>
          <p:cNvPr id="19" name="TextBox 18">
            <a:extLst>
              <a:ext uri="{FF2B5EF4-FFF2-40B4-BE49-F238E27FC236}">
                <a16:creationId xmlns:a16="http://schemas.microsoft.com/office/drawing/2014/main" id="{934AF2B6-DDB0-E128-5260-E0FF155CDD3B}"/>
              </a:ext>
            </a:extLst>
          </p:cNvPr>
          <p:cNvSpPr txBox="1"/>
          <p:nvPr/>
        </p:nvSpPr>
        <p:spPr>
          <a:xfrm>
            <a:off x="6705600" y="4337580"/>
            <a:ext cx="833946" cy="369332"/>
          </a:xfrm>
          <a:prstGeom prst="rect">
            <a:avLst/>
          </a:prstGeom>
          <a:noFill/>
        </p:spPr>
        <p:txBody>
          <a:bodyPr wrap="none" rtlCol="0">
            <a:spAutoFit/>
          </a:bodyPr>
          <a:lstStyle/>
          <a:p>
            <a:r>
              <a:rPr lang="en-US" dirty="0"/>
              <a:t>Where</a:t>
            </a:r>
          </a:p>
        </p:txBody>
      </p:sp>
      <p:sp>
        <p:nvSpPr>
          <p:cNvPr id="20" name="TextBox 19">
            <a:extLst>
              <a:ext uri="{FF2B5EF4-FFF2-40B4-BE49-F238E27FC236}">
                <a16:creationId xmlns:a16="http://schemas.microsoft.com/office/drawing/2014/main" id="{03173900-BEA6-1784-D372-3AAB7DC8F89D}"/>
              </a:ext>
            </a:extLst>
          </p:cNvPr>
          <p:cNvSpPr txBox="1"/>
          <p:nvPr/>
        </p:nvSpPr>
        <p:spPr>
          <a:xfrm>
            <a:off x="571166" y="5561491"/>
            <a:ext cx="10782634" cy="769441"/>
          </a:xfrm>
          <a:prstGeom prst="rect">
            <a:avLst/>
          </a:prstGeom>
          <a:noFill/>
        </p:spPr>
        <p:txBody>
          <a:bodyPr wrap="square" rtlCol="0">
            <a:spAutoFit/>
          </a:bodyPr>
          <a:lstStyle/>
          <a:p>
            <a:r>
              <a:rPr lang="en-US" sz="2200" dirty="0"/>
              <a:t>We can compare this result to the one discussed earlier using Lüscher methods to tune the coupling </a:t>
            </a:r>
          </a:p>
        </p:txBody>
      </p:sp>
      <p:sp>
        <p:nvSpPr>
          <p:cNvPr id="21" name="Slide Number Placeholder 20">
            <a:extLst>
              <a:ext uri="{FF2B5EF4-FFF2-40B4-BE49-F238E27FC236}">
                <a16:creationId xmlns:a16="http://schemas.microsoft.com/office/drawing/2014/main" id="{6CF07304-EC9E-73C8-7C37-751751CEBB78}"/>
              </a:ext>
            </a:extLst>
          </p:cNvPr>
          <p:cNvSpPr>
            <a:spLocks noGrp="1"/>
          </p:cNvSpPr>
          <p:nvPr>
            <p:ph type="sldNum" sz="quarter" idx="12"/>
          </p:nvPr>
        </p:nvSpPr>
        <p:spPr/>
        <p:txBody>
          <a:bodyPr/>
          <a:lstStyle/>
          <a:p>
            <a:fld id="{85C86345-31B9-964D-B690-3C34ED709A9C}" type="slidenum">
              <a:rPr lang="en-US" smtClean="0"/>
              <a:t>45</a:t>
            </a:fld>
            <a:endParaRPr lang="en-US"/>
          </a:p>
        </p:txBody>
      </p:sp>
    </p:spTree>
    <p:extLst>
      <p:ext uri="{BB962C8B-B14F-4D97-AF65-F5344CB8AC3E}">
        <p14:creationId xmlns:p14="http://schemas.microsoft.com/office/powerpoint/2010/main" val="1369665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A4ED7-3F18-0DB3-0C13-69A9F6809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FF3DB-6FC2-1586-1A34-6A9FA76A1381}"/>
              </a:ext>
            </a:extLst>
          </p:cNvPr>
          <p:cNvSpPr>
            <a:spLocks noGrp="1"/>
          </p:cNvSpPr>
          <p:nvPr>
            <p:ph type="title"/>
          </p:nvPr>
        </p:nvSpPr>
        <p:spPr>
          <a:xfrm>
            <a:off x="479334" y="-40223"/>
            <a:ext cx="10515600" cy="1325563"/>
          </a:xfrm>
        </p:spPr>
        <p:txBody>
          <a:bodyPr>
            <a:normAutofit/>
          </a:bodyPr>
          <a:lstStyle/>
          <a:p>
            <a:r>
              <a:rPr lang="en-US" sz="3000" dirty="0"/>
              <a:t>Effective Mass</a:t>
            </a:r>
          </a:p>
        </p:txBody>
      </p:sp>
      <p:pic>
        <p:nvPicPr>
          <p:cNvPr id="5" name="Picture 4" descr="Text, letter&#10;&#10;AI-generated content may be incorrect.">
            <a:extLst>
              <a:ext uri="{FF2B5EF4-FFF2-40B4-BE49-F238E27FC236}">
                <a16:creationId xmlns:a16="http://schemas.microsoft.com/office/drawing/2014/main" id="{0E69F246-E69F-2696-D8C5-B3E3F649CA4F}"/>
              </a:ext>
            </a:extLst>
          </p:cNvPr>
          <p:cNvPicPr>
            <a:picLocks noChangeAspect="1"/>
          </p:cNvPicPr>
          <p:nvPr/>
        </p:nvPicPr>
        <p:blipFill>
          <a:blip r:embed="rId3"/>
          <a:stretch>
            <a:fillRect/>
          </a:stretch>
        </p:blipFill>
        <p:spPr>
          <a:xfrm>
            <a:off x="479334" y="2940050"/>
            <a:ext cx="10874466" cy="24447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CD5407-5437-417D-EC66-0A2653702554}"/>
                  </a:ext>
                </a:extLst>
              </p:cNvPr>
              <p:cNvSpPr txBox="1"/>
              <p:nvPr/>
            </p:nvSpPr>
            <p:spPr>
              <a:xfrm>
                <a:off x="479334" y="926158"/>
                <a:ext cx="10874466" cy="1446550"/>
              </a:xfrm>
              <a:prstGeom prst="rect">
                <a:avLst/>
              </a:prstGeom>
              <a:noFill/>
            </p:spPr>
            <p:txBody>
              <a:bodyPr wrap="square" rtlCol="0">
                <a:spAutoFit/>
              </a:bodyPr>
              <a:lstStyle/>
              <a:p>
                <a:r>
                  <a:rPr lang="en-US" sz="2200" dirty="0"/>
                  <a:t>In general, the transfer matrix with N </a:t>
                </a:r>
                <a14:m>
                  <m:oMath xmlns:m="http://schemas.openxmlformats.org/officeDocument/2006/math">
                    <m:r>
                      <a:rPr lang="en-US" sz="2200" i="1" dirty="0" smtClean="0">
                        <a:latin typeface="Cambria Math" panose="02040503050406030204" pitchFamily="18" charset="0"/>
                      </a:rPr>
                      <m:t>≥</m:t>
                    </m:r>
                  </m:oMath>
                </a14:m>
                <a:r>
                  <a:rPr lang="en-US" sz="2200" dirty="0"/>
                  <a:t>4 cannot be solved because the dimension increases with particle number</a:t>
                </a:r>
              </a:p>
              <a:p>
                <a:endParaRPr lang="en-US" sz="2200" dirty="0"/>
              </a:p>
              <a:p>
                <a:r>
                  <a:rPr lang="en-US" sz="2200" dirty="0"/>
                  <a:t>This is why we form N-point correlation functions </a:t>
                </a:r>
              </a:p>
            </p:txBody>
          </p:sp>
        </mc:Choice>
        <mc:Fallback xmlns="">
          <p:sp>
            <p:nvSpPr>
              <p:cNvPr id="7" name="TextBox 6">
                <a:extLst>
                  <a:ext uri="{FF2B5EF4-FFF2-40B4-BE49-F238E27FC236}">
                    <a16:creationId xmlns:a16="http://schemas.microsoft.com/office/drawing/2014/main" id="{68CD5407-5437-417D-EC66-0A2653702554}"/>
                  </a:ext>
                </a:extLst>
              </p:cNvPr>
              <p:cNvSpPr txBox="1">
                <a:spLocks noRot="1" noChangeAspect="1" noMove="1" noResize="1" noEditPoints="1" noAdjustHandles="1" noChangeArrowheads="1" noChangeShapeType="1" noTextEdit="1"/>
              </p:cNvSpPr>
              <p:nvPr/>
            </p:nvSpPr>
            <p:spPr>
              <a:xfrm>
                <a:off x="479334" y="926158"/>
                <a:ext cx="10874466" cy="1446550"/>
              </a:xfrm>
              <a:prstGeom prst="rect">
                <a:avLst/>
              </a:prstGeom>
              <a:blipFill>
                <a:blip r:embed="rId4"/>
                <a:stretch>
                  <a:fillRect l="-699" t="-2609" b="-7826"/>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941432FF-1059-8CA3-6C10-2311905148E2}"/>
              </a:ext>
            </a:extLst>
          </p:cNvPr>
          <p:cNvSpPr>
            <a:spLocks noGrp="1"/>
          </p:cNvSpPr>
          <p:nvPr>
            <p:ph type="sldNum" sz="quarter" idx="12"/>
          </p:nvPr>
        </p:nvSpPr>
        <p:spPr/>
        <p:txBody>
          <a:bodyPr/>
          <a:lstStyle/>
          <a:p>
            <a:fld id="{85C86345-31B9-964D-B690-3C34ED709A9C}" type="slidenum">
              <a:rPr lang="en-US" smtClean="0"/>
              <a:t>46</a:t>
            </a:fld>
            <a:endParaRPr lang="en-US"/>
          </a:p>
        </p:txBody>
      </p:sp>
    </p:spTree>
    <p:extLst>
      <p:ext uri="{BB962C8B-B14F-4D97-AF65-F5344CB8AC3E}">
        <p14:creationId xmlns:p14="http://schemas.microsoft.com/office/powerpoint/2010/main" val="646194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30792-B1F3-33A6-AECA-2AE24145C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78567-CB7C-5C2E-DCB2-26FE6ECDC8EB}"/>
              </a:ext>
            </a:extLst>
          </p:cNvPr>
          <p:cNvSpPr>
            <a:spLocks noGrp="1"/>
          </p:cNvSpPr>
          <p:nvPr>
            <p:ph type="title"/>
          </p:nvPr>
        </p:nvSpPr>
        <p:spPr>
          <a:xfrm>
            <a:off x="479334" y="-40223"/>
            <a:ext cx="10515600" cy="1325563"/>
          </a:xfrm>
        </p:spPr>
        <p:txBody>
          <a:bodyPr>
            <a:normAutofit/>
          </a:bodyPr>
          <a:lstStyle/>
          <a:p>
            <a:r>
              <a:rPr lang="en-US" sz="3000" dirty="0"/>
              <a:t>Effective Mass</a:t>
            </a:r>
          </a:p>
        </p:txBody>
      </p:sp>
      <p:sp>
        <p:nvSpPr>
          <p:cNvPr id="6" name="TextBox 5">
            <a:extLst>
              <a:ext uri="{FF2B5EF4-FFF2-40B4-BE49-F238E27FC236}">
                <a16:creationId xmlns:a16="http://schemas.microsoft.com/office/drawing/2014/main" id="{4FEAB1B6-EC2B-4DAE-E3F1-41289AE7D14F}"/>
              </a:ext>
            </a:extLst>
          </p:cNvPr>
          <p:cNvSpPr txBox="1"/>
          <p:nvPr/>
        </p:nvSpPr>
        <p:spPr>
          <a:xfrm>
            <a:off x="1270000" y="1473200"/>
            <a:ext cx="184731" cy="369332"/>
          </a:xfrm>
          <a:prstGeom prst="rect">
            <a:avLst/>
          </a:prstGeom>
          <a:noFill/>
        </p:spPr>
        <p:txBody>
          <a:bodyPr wrap="none" rtlCol="0">
            <a:spAutoFit/>
          </a:bodyPr>
          <a:lstStyle/>
          <a:p>
            <a:endParaRPr lang="en-US" dirty="0"/>
          </a:p>
        </p:txBody>
      </p:sp>
      <p:pic>
        <p:nvPicPr>
          <p:cNvPr id="4" name="Picture 3" descr="Text&#10;&#10;AI-generated content may be incorrect.">
            <a:extLst>
              <a:ext uri="{FF2B5EF4-FFF2-40B4-BE49-F238E27FC236}">
                <a16:creationId xmlns:a16="http://schemas.microsoft.com/office/drawing/2014/main" id="{1361CF04-1934-6727-98C6-7B7208952587}"/>
              </a:ext>
            </a:extLst>
          </p:cNvPr>
          <p:cNvPicPr>
            <a:picLocks noChangeAspect="1"/>
          </p:cNvPicPr>
          <p:nvPr/>
        </p:nvPicPr>
        <p:blipFill>
          <a:blip r:embed="rId3"/>
          <a:stretch>
            <a:fillRect/>
          </a:stretch>
        </p:blipFill>
        <p:spPr>
          <a:xfrm>
            <a:off x="665010" y="1398032"/>
            <a:ext cx="10144248" cy="169070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497239-2C2D-16B1-C271-80ECEC51F34E}"/>
                  </a:ext>
                </a:extLst>
              </p:cNvPr>
              <p:cNvSpPr txBox="1"/>
              <p:nvPr/>
            </p:nvSpPr>
            <p:spPr>
              <a:xfrm>
                <a:off x="479334" y="967145"/>
                <a:ext cx="4986490" cy="430887"/>
              </a:xfrm>
              <a:prstGeom prst="rect">
                <a:avLst/>
              </a:prstGeom>
              <a:noFill/>
            </p:spPr>
            <p:txBody>
              <a:bodyPr wrap="square" rtlCol="0">
                <a:spAutoFit/>
              </a:bodyPr>
              <a:lstStyle/>
              <a:p>
                <a:r>
                  <a:rPr lang="en-US" sz="2200" dirty="0"/>
                  <a:t>We can expand </a:t>
                </a:r>
                <a14:m>
                  <m:oMath xmlns:m="http://schemas.openxmlformats.org/officeDocument/2006/math">
                    <m:sSub>
                      <m:sSubPr>
                        <m:ctrlPr>
                          <a:rPr lang="en-US" sz="2200" i="1" dirty="0" smtClean="0">
                            <a:latin typeface="Cambria Math" panose="02040503050406030204" pitchFamily="18" charset="0"/>
                          </a:rPr>
                        </m:ctrlPr>
                      </m:sSubPr>
                      <m:e>
                        <m:r>
                          <a:rPr lang="en-US" sz="2200" i="1" dirty="0" smtClean="0">
                            <a:latin typeface="Cambria Math" panose="02040503050406030204" pitchFamily="18" charset="0"/>
                          </a:rPr>
                          <m:t>𝐶</m:t>
                        </m:r>
                      </m:e>
                      <m:sub>
                        <m:r>
                          <a:rPr lang="en-US" sz="2200" i="1" dirty="0" smtClean="0">
                            <a:latin typeface="Cambria Math" panose="02040503050406030204" pitchFamily="18" charset="0"/>
                          </a:rPr>
                          <m:t>𝑁</m:t>
                        </m:r>
                      </m:sub>
                    </m:sSub>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𝜏</m:t>
                        </m:r>
                      </m:e>
                    </m:d>
                  </m:oMath>
                </a14:m>
                <a:endParaRPr lang="en-US" sz="2200" dirty="0"/>
              </a:p>
            </p:txBody>
          </p:sp>
        </mc:Choice>
        <mc:Fallback xmlns="">
          <p:sp>
            <p:nvSpPr>
              <p:cNvPr id="8" name="TextBox 7">
                <a:extLst>
                  <a:ext uri="{FF2B5EF4-FFF2-40B4-BE49-F238E27FC236}">
                    <a16:creationId xmlns:a16="http://schemas.microsoft.com/office/drawing/2014/main" id="{4E497239-2C2D-16B1-C271-80ECEC51F34E}"/>
                  </a:ext>
                </a:extLst>
              </p:cNvPr>
              <p:cNvSpPr txBox="1">
                <a:spLocks noRot="1" noChangeAspect="1" noMove="1" noResize="1" noEditPoints="1" noAdjustHandles="1" noChangeArrowheads="1" noChangeShapeType="1" noTextEdit="1"/>
              </p:cNvSpPr>
              <p:nvPr/>
            </p:nvSpPr>
            <p:spPr>
              <a:xfrm>
                <a:off x="479334" y="967145"/>
                <a:ext cx="4986490" cy="430887"/>
              </a:xfrm>
              <a:prstGeom prst="rect">
                <a:avLst/>
              </a:prstGeom>
              <a:blipFill>
                <a:blip r:embed="rId4"/>
                <a:stretch>
                  <a:fillRect l="-1523" t="-11765"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8EBE2C2-9F64-5D5F-4851-F6CE0A21A652}"/>
                  </a:ext>
                </a:extLst>
              </p:cNvPr>
              <p:cNvSpPr txBox="1"/>
              <p:nvPr/>
            </p:nvSpPr>
            <p:spPr>
              <a:xfrm>
                <a:off x="500734" y="3178632"/>
                <a:ext cx="7672357" cy="499176"/>
              </a:xfrm>
              <a:prstGeom prst="rect">
                <a:avLst/>
              </a:prstGeom>
              <a:noFill/>
            </p:spPr>
            <p:txBody>
              <a:bodyPr wrap="none" rtlCol="0">
                <a:spAutoFit/>
              </a:bodyPr>
              <a:lstStyle/>
              <a:p>
                <a14:m>
                  <m:oMath xmlns:m="http://schemas.openxmlformats.org/officeDocument/2006/math">
                    <m:sSubSup>
                      <m:sSubSupPr>
                        <m:ctrlPr>
                          <a:rPr lang="en-US" sz="2200" i="1" dirty="0" smtClean="0">
                            <a:latin typeface="Cambria Math" panose="02040503050406030204" pitchFamily="18" charset="0"/>
                          </a:rPr>
                        </m:ctrlPr>
                      </m:sSubSupPr>
                      <m:e>
                        <m:r>
                          <a:rPr lang="en-US" sz="2200" i="1" dirty="0" smtClean="0">
                            <a:latin typeface="Cambria Math" panose="02040503050406030204" pitchFamily="18" charset="0"/>
                          </a:rPr>
                          <m:t>𝑍</m:t>
                        </m:r>
                      </m:e>
                      <m:sub>
                        <m:r>
                          <a:rPr lang="en-US" sz="2200" i="1" dirty="0" smtClean="0">
                            <a:latin typeface="Cambria Math" panose="02040503050406030204" pitchFamily="18" charset="0"/>
                          </a:rPr>
                          <m:t>𝑚</m:t>
                        </m:r>
                      </m:sub>
                      <m:sup>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𝑎</m:t>
                            </m:r>
                          </m:e>
                        </m:d>
                      </m:sup>
                    </m:sSubSup>
                  </m:oMath>
                </a14:m>
                <a:r>
                  <a:rPr lang="en-US" sz="2200" dirty="0"/>
                  <a:t>is the overlap of the wavefunction a with the eigenstate m </a:t>
                </a:r>
              </a:p>
            </p:txBody>
          </p:sp>
        </mc:Choice>
        <mc:Fallback xmlns="">
          <p:sp>
            <p:nvSpPr>
              <p:cNvPr id="10" name="TextBox 9">
                <a:extLst>
                  <a:ext uri="{FF2B5EF4-FFF2-40B4-BE49-F238E27FC236}">
                    <a16:creationId xmlns:a16="http://schemas.microsoft.com/office/drawing/2014/main" id="{88EBE2C2-9F64-5D5F-4851-F6CE0A21A652}"/>
                  </a:ext>
                </a:extLst>
              </p:cNvPr>
              <p:cNvSpPr txBox="1">
                <a:spLocks noRot="1" noChangeAspect="1" noMove="1" noResize="1" noEditPoints="1" noAdjustHandles="1" noChangeArrowheads="1" noChangeShapeType="1" noTextEdit="1"/>
              </p:cNvSpPr>
              <p:nvPr/>
            </p:nvSpPr>
            <p:spPr>
              <a:xfrm>
                <a:off x="500734" y="3178632"/>
                <a:ext cx="7672357" cy="499176"/>
              </a:xfrm>
              <a:prstGeom prst="rect">
                <a:avLst/>
              </a:prstGeom>
              <a:blipFill>
                <a:blip r:embed="rId5"/>
                <a:stretch>
                  <a:fillRect l="-165" b="-25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5AD4843-329F-D478-A4CA-5247040F425F}"/>
              </a:ext>
            </a:extLst>
          </p:cNvPr>
          <p:cNvSpPr txBox="1"/>
          <p:nvPr/>
        </p:nvSpPr>
        <p:spPr>
          <a:xfrm>
            <a:off x="500734" y="4036456"/>
            <a:ext cx="7508081" cy="430887"/>
          </a:xfrm>
          <a:prstGeom prst="rect">
            <a:avLst/>
          </a:prstGeom>
          <a:noFill/>
        </p:spPr>
        <p:txBody>
          <a:bodyPr wrap="none" rtlCol="0">
            <a:spAutoFit/>
          </a:bodyPr>
          <a:lstStyle/>
          <a:p>
            <a:r>
              <a:rPr lang="en-US" sz="2200" dirty="0"/>
              <a:t>In the zero-temperature limit (large Euclidian time) we expect</a:t>
            </a:r>
          </a:p>
        </p:txBody>
      </p:sp>
      <p:pic>
        <p:nvPicPr>
          <p:cNvPr id="13" name="Picture 12" descr="Text&#10;&#10;AI-generated content may be incorrect.">
            <a:extLst>
              <a:ext uri="{FF2B5EF4-FFF2-40B4-BE49-F238E27FC236}">
                <a16:creationId xmlns:a16="http://schemas.microsoft.com/office/drawing/2014/main" id="{E8CEB758-1625-D5A8-F1C0-02C4A0797A1C}"/>
              </a:ext>
            </a:extLst>
          </p:cNvPr>
          <p:cNvPicPr>
            <a:picLocks noChangeAspect="1"/>
          </p:cNvPicPr>
          <p:nvPr/>
        </p:nvPicPr>
        <p:blipFill>
          <a:blip r:embed="rId6"/>
          <a:stretch>
            <a:fillRect/>
          </a:stretch>
        </p:blipFill>
        <p:spPr>
          <a:xfrm>
            <a:off x="3410927" y="4891313"/>
            <a:ext cx="4652414" cy="999542"/>
          </a:xfrm>
          <a:prstGeom prst="rect">
            <a:avLst/>
          </a:prstGeom>
        </p:spPr>
      </p:pic>
      <p:pic>
        <p:nvPicPr>
          <p:cNvPr id="14" name="Picture 13" descr="Text&#10;&#10;AI-generated content may be incorrect.">
            <a:extLst>
              <a:ext uri="{FF2B5EF4-FFF2-40B4-BE49-F238E27FC236}">
                <a16:creationId xmlns:a16="http://schemas.microsoft.com/office/drawing/2014/main" id="{B90313F7-B697-63E8-8AFE-D25457832B89}"/>
              </a:ext>
            </a:extLst>
          </p:cNvPr>
          <p:cNvPicPr>
            <a:picLocks noChangeAspect="1"/>
          </p:cNvPicPr>
          <p:nvPr/>
        </p:nvPicPr>
        <p:blipFill>
          <a:blip r:embed="rId6"/>
          <a:stretch>
            <a:fillRect/>
          </a:stretch>
        </p:blipFill>
        <p:spPr>
          <a:xfrm>
            <a:off x="3520677" y="4891313"/>
            <a:ext cx="4652414" cy="999542"/>
          </a:xfrm>
          <a:prstGeom prst="rect">
            <a:avLst/>
          </a:prstGeom>
        </p:spPr>
      </p:pic>
      <p:sp>
        <p:nvSpPr>
          <p:cNvPr id="15" name="Slide Number Placeholder 14">
            <a:extLst>
              <a:ext uri="{FF2B5EF4-FFF2-40B4-BE49-F238E27FC236}">
                <a16:creationId xmlns:a16="http://schemas.microsoft.com/office/drawing/2014/main" id="{F09DF4C1-E941-A15A-78D9-60FC2131D8BE}"/>
              </a:ext>
            </a:extLst>
          </p:cNvPr>
          <p:cNvSpPr>
            <a:spLocks noGrp="1"/>
          </p:cNvSpPr>
          <p:nvPr>
            <p:ph type="sldNum" sz="quarter" idx="12"/>
          </p:nvPr>
        </p:nvSpPr>
        <p:spPr/>
        <p:txBody>
          <a:bodyPr/>
          <a:lstStyle/>
          <a:p>
            <a:fld id="{85C86345-31B9-964D-B690-3C34ED709A9C}" type="slidenum">
              <a:rPr lang="en-US" smtClean="0"/>
              <a:t>47</a:t>
            </a:fld>
            <a:endParaRPr lang="en-US"/>
          </a:p>
        </p:txBody>
      </p:sp>
    </p:spTree>
    <p:extLst>
      <p:ext uri="{BB962C8B-B14F-4D97-AF65-F5344CB8AC3E}">
        <p14:creationId xmlns:p14="http://schemas.microsoft.com/office/powerpoint/2010/main" val="2553284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F1B7-3F2C-BC93-44B4-897FFCFC2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E12DA-D29D-8CEC-F88A-17E77C5058CD}"/>
              </a:ext>
            </a:extLst>
          </p:cNvPr>
          <p:cNvSpPr>
            <a:spLocks noGrp="1"/>
          </p:cNvSpPr>
          <p:nvPr>
            <p:ph type="title"/>
          </p:nvPr>
        </p:nvSpPr>
        <p:spPr>
          <a:xfrm>
            <a:off x="479334" y="-40223"/>
            <a:ext cx="10515600" cy="1325563"/>
          </a:xfrm>
        </p:spPr>
        <p:txBody>
          <a:bodyPr>
            <a:normAutofit/>
          </a:bodyPr>
          <a:lstStyle/>
          <a:p>
            <a:r>
              <a:rPr lang="en-US" sz="3000" dirty="0"/>
              <a:t>Effective Mass</a:t>
            </a:r>
          </a:p>
        </p:txBody>
      </p:sp>
      <p:sp>
        <p:nvSpPr>
          <p:cNvPr id="6" name="TextBox 5">
            <a:extLst>
              <a:ext uri="{FF2B5EF4-FFF2-40B4-BE49-F238E27FC236}">
                <a16:creationId xmlns:a16="http://schemas.microsoft.com/office/drawing/2014/main" id="{40464F54-AE65-F917-EE99-10F65F64C0F9}"/>
              </a:ext>
            </a:extLst>
          </p:cNvPr>
          <p:cNvSpPr txBox="1"/>
          <p:nvPr/>
        </p:nvSpPr>
        <p:spPr>
          <a:xfrm>
            <a:off x="1270000" y="1473200"/>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5E9A7F-3B24-CA36-5E08-FFF4CB39A4EC}"/>
                  </a:ext>
                </a:extLst>
              </p:cNvPr>
              <p:cNvSpPr txBox="1"/>
              <p:nvPr/>
            </p:nvSpPr>
            <p:spPr>
              <a:xfrm>
                <a:off x="479334" y="2464316"/>
                <a:ext cx="9528266" cy="1793889"/>
              </a:xfrm>
              <a:prstGeom prst="rect">
                <a:avLst/>
              </a:prstGeom>
              <a:noFill/>
            </p:spPr>
            <p:txBody>
              <a:bodyPr wrap="square" rtlCol="0">
                <a:spAutoFit/>
              </a:bodyPr>
              <a:lstStyle/>
              <a:p>
                <a:r>
                  <a:rPr lang="en-US" sz="2200" dirty="0"/>
                  <a:t>We can expect excited states to be exponentially suppressed by </a:t>
                </a:r>
                <a14:m>
                  <m:oMath xmlns:m="http://schemas.openxmlformats.org/officeDocument/2006/math">
                    <m:sSup>
                      <m:sSupPr>
                        <m:ctrlPr>
                          <a:rPr lang="en-US" sz="2200" i="1" dirty="0" smtClean="0">
                            <a:latin typeface="Cambria Math" panose="02040503050406030204" pitchFamily="18" charset="0"/>
                          </a:rPr>
                        </m:ctrlPr>
                      </m:sSupPr>
                      <m:e>
                        <m:r>
                          <a:rPr lang="en-US" sz="2200" i="1" dirty="0" smtClean="0">
                            <a:latin typeface="Cambria Math" panose="02040503050406030204" pitchFamily="18" charset="0"/>
                          </a:rPr>
                          <m:t>𝑒</m:t>
                        </m:r>
                      </m:e>
                      <m:sup>
                        <m:r>
                          <a:rPr lang="en-US" sz="2200" b="0" i="1" dirty="0" smtClean="0">
                            <a:latin typeface="Cambria Math" panose="02040503050406030204" pitchFamily="18" charset="0"/>
                          </a:rPr>
                          <m:t>−</m:t>
                        </m:r>
                        <m:r>
                          <m:rPr>
                            <m:sty m:val="p"/>
                          </m:rPr>
                          <a:rPr lang="en-US" sz="2200" i="0" dirty="0" smtClean="0">
                            <a:latin typeface="Cambria Math" panose="02040503050406030204" pitchFamily="18" charset="0"/>
                          </a:rPr>
                          <m:t>Δ</m:t>
                        </m:r>
                        <m:r>
                          <a:rPr lang="en-US" sz="2200" i="1" dirty="0" smtClean="0">
                            <a:latin typeface="Cambria Math" panose="02040503050406030204" pitchFamily="18" charset="0"/>
                          </a:rPr>
                          <m:t>𝐸</m:t>
                        </m:r>
                        <m:r>
                          <a:rPr lang="en-US" sz="2200" i="1" dirty="0" smtClean="0">
                            <a:latin typeface="Cambria Math" panose="02040503050406030204" pitchFamily="18" charset="0"/>
                          </a:rPr>
                          <m:t>𝜏</m:t>
                        </m:r>
                      </m:sup>
                    </m:sSup>
                  </m:oMath>
                </a14:m>
                <a:endParaRPr lang="en-US" sz="2200" dirty="0"/>
              </a:p>
              <a:p>
                <a:endParaRPr lang="en-US" sz="2200" dirty="0"/>
              </a:p>
              <a:p>
                <a:endParaRPr lang="en-US" sz="2200" dirty="0"/>
              </a:p>
              <a:p>
                <a:r>
                  <a:rPr lang="en-US" sz="2200" dirty="0"/>
                  <a:t>A common way to extract the ground state is to construct the so called “</a:t>
                </a:r>
                <a:r>
                  <a:rPr lang="en-US" sz="2200" b="1" dirty="0"/>
                  <a:t>effective mass function</a:t>
                </a:r>
                <a:r>
                  <a:rPr lang="en-US" sz="2200" dirty="0"/>
                  <a:t>” and let Euclidian time approach infinity</a:t>
                </a:r>
              </a:p>
            </p:txBody>
          </p:sp>
        </mc:Choice>
        <mc:Fallback xmlns="">
          <p:sp>
            <p:nvSpPr>
              <p:cNvPr id="8" name="TextBox 7">
                <a:extLst>
                  <a:ext uri="{FF2B5EF4-FFF2-40B4-BE49-F238E27FC236}">
                    <a16:creationId xmlns:a16="http://schemas.microsoft.com/office/drawing/2014/main" id="{0E5E9A7F-3B24-CA36-5E08-FFF4CB39A4EC}"/>
                  </a:ext>
                </a:extLst>
              </p:cNvPr>
              <p:cNvSpPr txBox="1">
                <a:spLocks noRot="1" noChangeAspect="1" noMove="1" noResize="1" noEditPoints="1" noAdjustHandles="1" noChangeArrowheads="1" noChangeShapeType="1" noTextEdit="1"/>
              </p:cNvSpPr>
              <p:nvPr/>
            </p:nvSpPr>
            <p:spPr>
              <a:xfrm>
                <a:off x="479334" y="2464316"/>
                <a:ext cx="9528266" cy="1793889"/>
              </a:xfrm>
              <a:prstGeom prst="rect">
                <a:avLst/>
              </a:prstGeom>
              <a:blipFill>
                <a:blip r:embed="rId3"/>
                <a:stretch>
                  <a:fillRect l="-798" t="-699" b="-559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23D9134-9EA2-7531-0F06-A633B5915A0B}"/>
              </a:ext>
            </a:extLst>
          </p:cNvPr>
          <p:cNvSpPr txBox="1"/>
          <p:nvPr/>
        </p:nvSpPr>
        <p:spPr>
          <a:xfrm>
            <a:off x="2120900" y="3530600"/>
            <a:ext cx="184731" cy="369332"/>
          </a:xfrm>
          <a:prstGeom prst="rect">
            <a:avLst/>
          </a:prstGeom>
          <a:noFill/>
        </p:spPr>
        <p:txBody>
          <a:bodyPr wrap="none" rtlCol="0">
            <a:spAutoFit/>
          </a:bodyPr>
          <a:lstStyle/>
          <a:p>
            <a:endParaRPr lang="en-US" dirty="0"/>
          </a:p>
        </p:txBody>
      </p:sp>
      <p:pic>
        <p:nvPicPr>
          <p:cNvPr id="14" name="Picture 13" descr="Text&#10;&#10;AI-generated content may be incorrect.">
            <a:extLst>
              <a:ext uri="{FF2B5EF4-FFF2-40B4-BE49-F238E27FC236}">
                <a16:creationId xmlns:a16="http://schemas.microsoft.com/office/drawing/2014/main" id="{3CE2BF82-936E-4589-89D0-9539E6F8FB76}"/>
              </a:ext>
            </a:extLst>
          </p:cNvPr>
          <p:cNvPicPr>
            <a:picLocks noChangeAspect="1"/>
          </p:cNvPicPr>
          <p:nvPr/>
        </p:nvPicPr>
        <p:blipFill>
          <a:blip r:embed="rId4"/>
          <a:stretch>
            <a:fillRect/>
          </a:stretch>
        </p:blipFill>
        <p:spPr>
          <a:xfrm>
            <a:off x="3139617" y="1153882"/>
            <a:ext cx="4652414" cy="999542"/>
          </a:xfrm>
          <a:prstGeom prst="rect">
            <a:avLst/>
          </a:prstGeom>
        </p:spPr>
      </p:pic>
      <p:pic>
        <p:nvPicPr>
          <p:cNvPr id="5" name="Picture 4" descr="A picture containing text&#10;&#10;AI-generated content may be incorrect.">
            <a:extLst>
              <a:ext uri="{FF2B5EF4-FFF2-40B4-BE49-F238E27FC236}">
                <a16:creationId xmlns:a16="http://schemas.microsoft.com/office/drawing/2014/main" id="{3592DF2F-890C-9C1B-EEB6-CF55908A82B4}"/>
              </a:ext>
            </a:extLst>
          </p:cNvPr>
          <p:cNvPicPr>
            <a:picLocks noChangeAspect="1"/>
          </p:cNvPicPr>
          <p:nvPr/>
        </p:nvPicPr>
        <p:blipFill>
          <a:blip r:embed="rId5"/>
          <a:stretch>
            <a:fillRect/>
          </a:stretch>
        </p:blipFill>
        <p:spPr>
          <a:xfrm>
            <a:off x="2700720" y="4569097"/>
            <a:ext cx="6072827" cy="1316487"/>
          </a:xfrm>
          <a:prstGeom prst="rect">
            <a:avLst/>
          </a:prstGeom>
        </p:spPr>
      </p:pic>
      <p:sp>
        <p:nvSpPr>
          <p:cNvPr id="7" name="Slide Number Placeholder 6">
            <a:extLst>
              <a:ext uri="{FF2B5EF4-FFF2-40B4-BE49-F238E27FC236}">
                <a16:creationId xmlns:a16="http://schemas.microsoft.com/office/drawing/2014/main" id="{A5122C50-96C7-A6B8-5D6C-FDCD6A1145B2}"/>
              </a:ext>
            </a:extLst>
          </p:cNvPr>
          <p:cNvSpPr>
            <a:spLocks noGrp="1"/>
          </p:cNvSpPr>
          <p:nvPr>
            <p:ph type="sldNum" sz="quarter" idx="12"/>
          </p:nvPr>
        </p:nvSpPr>
        <p:spPr/>
        <p:txBody>
          <a:bodyPr/>
          <a:lstStyle/>
          <a:p>
            <a:fld id="{85C86345-31B9-964D-B690-3C34ED709A9C}" type="slidenum">
              <a:rPr lang="en-US" smtClean="0"/>
              <a:t>48</a:t>
            </a:fld>
            <a:endParaRPr lang="en-US"/>
          </a:p>
        </p:txBody>
      </p:sp>
    </p:spTree>
    <p:extLst>
      <p:ext uri="{BB962C8B-B14F-4D97-AF65-F5344CB8AC3E}">
        <p14:creationId xmlns:p14="http://schemas.microsoft.com/office/powerpoint/2010/main" val="4102314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EA3B-06E7-22CE-5206-00DF93AE07EB}"/>
              </a:ext>
            </a:extLst>
          </p:cNvPr>
          <p:cNvSpPr>
            <a:spLocks noGrp="1"/>
          </p:cNvSpPr>
          <p:nvPr>
            <p:ph type="title"/>
          </p:nvPr>
        </p:nvSpPr>
        <p:spPr>
          <a:xfrm>
            <a:off x="838200" y="2766218"/>
            <a:ext cx="10515600" cy="1325563"/>
          </a:xfrm>
        </p:spPr>
        <p:txBody>
          <a:bodyPr/>
          <a:lstStyle/>
          <a:p>
            <a:r>
              <a:rPr lang="en-US" dirty="0"/>
              <a:t>Approach to calculating GFF’s on the lattice</a:t>
            </a:r>
          </a:p>
        </p:txBody>
      </p:sp>
      <p:sp>
        <p:nvSpPr>
          <p:cNvPr id="4" name="Slide Number Placeholder 3">
            <a:extLst>
              <a:ext uri="{FF2B5EF4-FFF2-40B4-BE49-F238E27FC236}">
                <a16:creationId xmlns:a16="http://schemas.microsoft.com/office/drawing/2014/main" id="{F3160903-CA50-6441-ABAD-6D85E3A9C440}"/>
              </a:ext>
            </a:extLst>
          </p:cNvPr>
          <p:cNvSpPr>
            <a:spLocks noGrp="1"/>
          </p:cNvSpPr>
          <p:nvPr>
            <p:ph type="sldNum" sz="quarter" idx="12"/>
          </p:nvPr>
        </p:nvSpPr>
        <p:spPr/>
        <p:txBody>
          <a:bodyPr/>
          <a:lstStyle/>
          <a:p>
            <a:fld id="{85C86345-31B9-964D-B690-3C34ED709A9C}" type="slidenum">
              <a:rPr lang="en-US" smtClean="0"/>
              <a:t>49</a:t>
            </a:fld>
            <a:endParaRPr lang="en-US"/>
          </a:p>
        </p:txBody>
      </p:sp>
    </p:spTree>
    <p:extLst>
      <p:ext uri="{BB962C8B-B14F-4D97-AF65-F5344CB8AC3E}">
        <p14:creationId xmlns:p14="http://schemas.microsoft.com/office/powerpoint/2010/main" val="230111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C47FB-1D8F-8C22-0805-854149557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32544-D139-FEEE-09C1-F2D650E5A1AD}"/>
              </a:ext>
            </a:extLst>
          </p:cNvPr>
          <p:cNvSpPr>
            <a:spLocks noGrp="1"/>
          </p:cNvSpPr>
          <p:nvPr>
            <p:ph type="title"/>
          </p:nvPr>
        </p:nvSpPr>
        <p:spPr/>
        <p:txBody>
          <a:bodyPr/>
          <a:lstStyle/>
          <a:p>
            <a:r>
              <a:rPr lang="en-US" dirty="0"/>
              <a:t>Outline</a:t>
            </a:r>
          </a:p>
        </p:txBody>
      </p:sp>
      <p:sp>
        <p:nvSpPr>
          <p:cNvPr id="10" name="Text Placeholder 8">
            <a:extLst>
              <a:ext uri="{FF2B5EF4-FFF2-40B4-BE49-F238E27FC236}">
                <a16:creationId xmlns:a16="http://schemas.microsoft.com/office/drawing/2014/main" id="{4F3F2653-1C33-CBBA-EC30-CB282BE49003}"/>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78B0F183-CCCC-1FC3-C6B0-BAFBAEB0DABE}"/>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a:t>
            </a:r>
          </a:p>
        </p:txBody>
      </p:sp>
      <p:sp>
        <p:nvSpPr>
          <p:cNvPr id="13" name="Rectangle 12">
            <a:extLst>
              <a:ext uri="{FF2B5EF4-FFF2-40B4-BE49-F238E27FC236}">
                <a16:creationId xmlns:a16="http://schemas.microsoft.com/office/drawing/2014/main" id="{168BFCD5-7C29-CAB7-0983-C8AB700E0C6C}"/>
              </a:ext>
            </a:extLst>
          </p:cNvPr>
          <p:cNvSpPr/>
          <p:nvPr/>
        </p:nvSpPr>
        <p:spPr>
          <a:xfrm>
            <a:off x="537328" y="1121790"/>
            <a:ext cx="1121790" cy="641022"/>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8" name="Rounded Rectangle 7">
            <a:extLst>
              <a:ext uri="{FF2B5EF4-FFF2-40B4-BE49-F238E27FC236}">
                <a16:creationId xmlns:a16="http://schemas.microsoft.com/office/drawing/2014/main" id="{87CCC41D-D0F8-9FC2-CA6F-F31030787CFE}"/>
              </a:ext>
            </a:extLst>
          </p:cNvPr>
          <p:cNvSpPr/>
          <p:nvPr/>
        </p:nvSpPr>
        <p:spPr>
          <a:xfrm>
            <a:off x="1725106"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EC9B06C-932D-522A-F693-FD652A11E991}"/>
              </a:ext>
            </a:extLst>
          </p:cNvPr>
          <p:cNvSpPr/>
          <p:nvPr/>
        </p:nvSpPr>
        <p:spPr>
          <a:xfrm>
            <a:off x="6576768" y="1121790"/>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223826C5-FB46-3593-641D-5C8936D65B16}"/>
              </a:ext>
            </a:extLst>
          </p:cNvPr>
          <p:cNvSpPr/>
          <p:nvPr/>
        </p:nvSpPr>
        <p:spPr>
          <a:xfrm>
            <a:off x="1659118" y="4006392"/>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A05F7C4-B266-85B1-AF66-247A75DBBF63}"/>
              </a:ext>
            </a:extLst>
          </p:cNvPr>
          <p:cNvSpPr/>
          <p:nvPr/>
        </p:nvSpPr>
        <p:spPr>
          <a:xfrm>
            <a:off x="6510780" y="4006392"/>
            <a:ext cx="3704051" cy="2090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D840E9-C00F-BD97-F568-3694DFFDC8EA}"/>
              </a:ext>
            </a:extLst>
          </p:cNvPr>
          <p:cNvSpPr/>
          <p:nvPr/>
        </p:nvSpPr>
        <p:spPr>
          <a:xfrm>
            <a:off x="1579604" y="1505267"/>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Unitary Fermi </a:t>
            </a:r>
          </a:p>
          <a:p>
            <a:pPr algn="ctr"/>
            <a:r>
              <a:rPr lang="en-US" sz="4000" b="0" cap="none" spc="0" dirty="0">
                <a:ln w="0"/>
                <a:solidFill>
                  <a:schemeClr val="tx1"/>
                </a:solidFill>
                <a:effectLst>
                  <a:outerShdw blurRad="38100" dist="19050" dir="2700000" algn="tl" rotWithShape="0">
                    <a:schemeClr val="dk1">
                      <a:alpha val="40000"/>
                    </a:schemeClr>
                  </a:outerShdw>
                </a:effectLst>
              </a:rPr>
              <a:t>Gas</a:t>
            </a:r>
          </a:p>
        </p:txBody>
      </p:sp>
      <p:sp>
        <p:nvSpPr>
          <p:cNvPr id="15" name="Rectangle 14">
            <a:extLst>
              <a:ext uri="{FF2B5EF4-FFF2-40B4-BE49-F238E27FC236}">
                <a16:creationId xmlns:a16="http://schemas.microsoft.com/office/drawing/2014/main" id="{506DEDA4-4ADA-F20A-E7E8-9C164C83DAFA}"/>
              </a:ext>
            </a:extLst>
          </p:cNvPr>
          <p:cNvSpPr/>
          <p:nvPr/>
        </p:nvSpPr>
        <p:spPr>
          <a:xfrm>
            <a:off x="6500396" y="1429853"/>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Theoretical</a:t>
            </a:r>
          </a:p>
          <a:p>
            <a:pPr algn="ctr"/>
            <a:r>
              <a:rPr lang="en-US" sz="4000" b="0" cap="none" spc="0" dirty="0">
                <a:ln w="0"/>
                <a:solidFill>
                  <a:schemeClr val="tx1"/>
                </a:solidFill>
                <a:effectLst>
                  <a:outerShdw blurRad="38100" dist="19050" dir="2700000" algn="tl" rotWithShape="0">
                    <a:schemeClr val="dk1">
                      <a:alpha val="40000"/>
                    </a:schemeClr>
                  </a:outerShdw>
                </a:effectLst>
              </a:rPr>
              <a:t>M</a:t>
            </a:r>
            <a:r>
              <a:rPr lang="en-US" sz="4000" dirty="0">
                <a:ln w="0"/>
                <a:effectLst>
                  <a:outerShdw blurRad="38100" dist="19050" dir="2700000" algn="tl" rotWithShape="0">
                    <a:schemeClr val="dk1">
                      <a:alpha val="40000"/>
                    </a:schemeClr>
                  </a:outerShdw>
                </a:effectLst>
              </a:rPr>
              <a:t>ethods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94AD274E-5598-20F8-08BD-79014F5811F5}"/>
              </a:ext>
            </a:extLst>
          </p:cNvPr>
          <p:cNvSpPr/>
          <p:nvPr/>
        </p:nvSpPr>
        <p:spPr>
          <a:xfrm>
            <a:off x="1434103" y="4197509"/>
            <a:ext cx="3995054" cy="1708160"/>
          </a:xfrm>
          <a:prstGeom prst="rect">
            <a:avLst/>
          </a:prstGeom>
          <a:noFill/>
        </p:spPr>
        <p:txBody>
          <a:bodyPr wrap="square" lIns="91440" tIns="45720" rIns="91440" bIns="45720">
            <a:spAutoFit/>
          </a:bodyPr>
          <a:lstStyle/>
          <a:p>
            <a:pPr algn="ctr"/>
            <a:r>
              <a:rPr lang="en-US" sz="3500" b="0" cap="none" spc="0" dirty="0">
                <a:ln w="0"/>
                <a:solidFill>
                  <a:schemeClr val="tx1"/>
                </a:solidFill>
                <a:effectLst>
                  <a:outerShdw blurRad="38100" dist="19050" dir="2700000" algn="tl" rotWithShape="0">
                    <a:schemeClr val="dk1">
                      <a:alpha val="40000"/>
                    </a:schemeClr>
                  </a:outerShdw>
                </a:effectLst>
              </a:rPr>
              <a:t>Effective Mass</a:t>
            </a:r>
          </a:p>
          <a:p>
            <a:pPr algn="ctr"/>
            <a:r>
              <a:rPr lang="en-US" sz="3500" b="0" cap="none" spc="0" dirty="0">
                <a:ln w="0"/>
                <a:solidFill>
                  <a:schemeClr val="tx1"/>
                </a:solidFill>
                <a:effectLst>
                  <a:outerShdw blurRad="38100" dist="19050" dir="2700000" algn="tl" rotWithShape="0">
                    <a:schemeClr val="dk1">
                      <a:alpha val="40000"/>
                    </a:schemeClr>
                  </a:outerShdw>
                </a:effectLst>
              </a:rPr>
              <a:t>&amp; Current Matrix </a:t>
            </a:r>
          </a:p>
          <a:p>
            <a:pPr algn="ctr"/>
            <a:r>
              <a:rPr lang="en-US" sz="3500" dirty="0">
                <a:ln w="0"/>
                <a:effectLst>
                  <a:outerShdw blurRad="38100" dist="19050" dir="2700000" algn="tl" rotWithShape="0">
                    <a:schemeClr val="dk1">
                      <a:alpha val="40000"/>
                    </a:schemeClr>
                  </a:outerShdw>
                </a:effectLst>
              </a:rPr>
              <a:t>Elements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8AE5B401-8240-CE84-6CCA-FB3B59CFE5C4}"/>
              </a:ext>
            </a:extLst>
          </p:cNvPr>
          <p:cNvSpPr/>
          <p:nvPr/>
        </p:nvSpPr>
        <p:spPr>
          <a:xfrm>
            <a:off x="6365278" y="4367982"/>
            <a:ext cx="3995054"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Conclusion &amp;</a:t>
            </a:r>
          </a:p>
          <a:p>
            <a:pPr algn="ctr"/>
            <a:r>
              <a:rPr lang="en-US" sz="4000" dirty="0">
                <a:ln w="0"/>
                <a:effectLst>
                  <a:outerShdw blurRad="38100" dist="19050" dir="2700000" algn="tl" rotWithShape="0">
                    <a:schemeClr val="dk1">
                      <a:alpha val="40000"/>
                    </a:schemeClr>
                  </a:outerShdw>
                </a:effectLst>
              </a:rPr>
              <a:t>Future Work</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3" name="Rounded Rectangle 2">
            <a:extLst>
              <a:ext uri="{FF2B5EF4-FFF2-40B4-BE49-F238E27FC236}">
                <a16:creationId xmlns:a16="http://schemas.microsoft.com/office/drawing/2014/main" id="{43A4AAF5-7D66-2DAA-7EBF-CF0DEDDE692B}"/>
              </a:ext>
            </a:extLst>
          </p:cNvPr>
          <p:cNvSpPr/>
          <p:nvPr/>
        </p:nvSpPr>
        <p:spPr>
          <a:xfrm>
            <a:off x="1725105" y="1121790"/>
            <a:ext cx="3704051" cy="2090394"/>
          </a:xfrm>
          <a:prstGeom prst="roundRect">
            <a:avLst/>
          </a:prstGeom>
          <a:solidFill>
            <a:schemeClr val="accent1">
              <a:alpha val="557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67D69217-00D4-B4A2-5338-A031137E4A02}"/>
              </a:ext>
            </a:extLst>
          </p:cNvPr>
          <p:cNvSpPr/>
          <p:nvPr/>
        </p:nvSpPr>
        <p:spPr>
          <a:xfrm>
            <a:off x="1659117" y="4004899"/>
            <a:ext cx="3704051" cy="2090394"/>
          </a:xfrm>
          <a:prstGeom prst="roundRect">
            <a:avLst/>
          </a:prstGeom>
          <a:solidFill>
            <a:schemeClr val="accent1">
              <a:alpha val="557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0EB6EF5-43E3-3665-F1B8-E9363C6B9781}"/>
              </a:ext>
            </a:extLst>
          </p:cNvPr>
          <p:cNvSpPr/>
          <p:nvPr/>
        </p:nvSpPr>
        <p:spPr>
          <a:xfrm>
            <a:off x="6576768" y="1121790"/>
            <a:ext cx="3704051" cy="2090394"/>
          </a:xfrm>
          <a:prstGeom prst="roundRect">
            <a:avLst/>
          </a:prstGeom>
          <a:solidFill>
            <a:schemeClr val="accent1">
              <a:alpha val="557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30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8257A-35E2-F929-CB43-807858081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8B391-8628-9EB7-6C93-937A856AD125}"/>
              </a:ext>
            </a:extLst>
          </p:cNvPr>
          <p:cNvSpPr>
            <a:spLocks noGrp="1"/>
          </p:cNvSpPr>
          <p:nvPr>
            <p:ph type="title"/>
          </p:nvPr>
        </p:nvSpPr>
        <p:spPr>
          <a:xfrm>
            <a:off x="694765" y="165491"/>
            <a:ext cx="10515600" cy="1325563"/>
          </a:xfrm>
        </p:spPr>
        <p:txBody>
          <a:bodyPr>
            <a:normAutofit/>
          </a:bodyPr>
          <a:lstStyle/>
          <a:p>
            <a:r>
              <a:rPr lang="en-US" sz="3000" dirty="0"/>
              <a:t>Gravitational Form Factors (GFFs)</a:t>
            </a:r>
          </a:p>
        </p:txBody>
      </p:sp>
      <p:sp>
        <p:nvSpPr>
          <p:cNvPr id="3" name="TextBox 2">
            <a:extLst>
              <a:ext uri="{FF2B5EF4-FFF2-40B4-BE49-F238E27FC236}">
                <a16:creationId xmlns:a16="http://schemas.microsoft.com/office/drawing/2014/main" id="{6D57B5EB-0C8A-9174-0E7B-9CE25D7B0340}"/>
              </a:ext>
            </a:extLst>
          </p:cNvPr>
          <p:cNvSpPr txBox="1"/>
          <p:nvPr/>
        </p:nvSpPr>
        <p:spPr>
          <a:xfrm>
            <a:off x="215595" y="1050846"/>
            <a:ext cx="11760810"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t>A form factors are functions that describe the shape, size, and distributions of various different types of charges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They can be calculated from scattering cross sections (observed experimentally)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Related to the decomposition of current matrix elements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GFFs can be related to GPD physics (through GPD moments)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gravitational form factors (GFFs) describe the angular momentum, mass, and force distributions in your system</a:t>
            </a:r>
          </a:p>
        </p:txBody>
      </p:sp>
      <p:pic>
        <p:nvPicPr>
          <p:cNvPr id="7" name="Graphic 6">
            <a:extLst>
              <a:ext uri="{FF2B5EF4-FFF2-40B4-BE49-F238E27FC236}">
                <a16:creationId xmlns:a16="http://schemas.microsoft.com/office/drawing/2014/main" id="{81EEB5DC-7F2E-DC96-3CF3-12B7620C392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89125" y="4867275"/>
            <a:ext cx="4997450" cy="1772429"/>
          </a:xfrm>
          <a:prstGeom prst="rect">
            <a:avLst/>
          </a:prstGeom>
        </p:spPr>
      </p:pic>
      <p:sp>
        <p:nvSpPr>
          <p:cNvPr id="8" name="TextBox 7">
            <a:extLst>
              <a:ext uri="{FF2B5EF4-FFF2-40B4-BE49-F238E27FC236}">
                <a16:creationId xmlns:a16="http://schemas.microsoft.com/office/drawing/2014/main" id="{36D34B8A-08D8-7962-79A9-27315446F997}"/>
              </a:ext>
            </a:extLst>
          </p:cNvPr>
          <p:cNvSpPr txBox="1"/>
          <p:nvPr/>
        </p:nvSpPr>
        <p:spPr>
          <a:xfrm>
            <a:off x="7061200" y="5274965"/>
            <a:ext cx="2616200" cy="923330"/>
          </a:xfrm>
          <a:prstGeom prst="rect">
            <a:avLst/>
          </a:prstGeom>
          <a:noFill/>
        </p:spPr>
        <p:txBody>
          <a:bodyPr wrap="square" rtlCol="0">
            <a:spAutoFit/>
          </a:bodyPr>
          <a:lstStyle/>
          <a:p>
            <a:r>
              <a:rPr lang="en-US" dirty="0"/>
              <a:t>e.g. Proton form factors related to GPD moments</a:t>
            </a:r>
          </a:p>
          <a:p>
            <a:r>
              <a:rPr lang="en-US" dirty="0"/>
              <a:t>(Girod, 2018)</a:t>
            </a:r>
          </a:p>
        </p:txBody>
      </p:sp>
      <p:sp>
        <p:nvSpPr>
          <p:cNvPr id="9" name="Slide Number Placeholder 8">
            <a:extLst>
              <a:ext uri="{FF2B5EF4-FFF2-40B4-BE49-F238E27FC236}">
                <a16:creationId xmlns:a16="http://schemas.microsoft.com/office/drawing/2014/main" id="{5290910F-60F8-956A-CC8E-6942E6F567AE}"/>
              </a:ext>
            </a:extLst>
          </p:cNvPr>
          <p:cNvSpPr>
            <a:spLocks noGrp="1"/>
          </p:cNvSpPr>
          <p:nvPr>
            <p:ph type="sldNum" sz="quarter" idx="12"/>
          </p:nvPr>
        </p:nvSpPr>
        <p:spPr/>
        <p:txBody>
          <a:bodyPr/>
          <a:lstStyle/>
          <a:p>
            <a:fld id="{85C86345-31B9-964D-B690-3C34ED709A9C}" type="slidenum">
              <a:rPr lang="en-US" smtClean="0"/>
              <a:t>50</a:t>
            </a:fld>
            <a:endParaRPr lang="en-US"/>
          </a:p>
        </p:txBody>
      </p:sp>
    </p:spTree>
    <p:extLst>
      <p:ext uri="{BB962C8B-B14F-4D97-AF65-F5344CB8AC3E}">
        <p14:creationId xmlns:p14="http://schemas.microsoft.com/office/powerpoint/2010/main" val="219476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C133A-8755-8A7E-A9A3-5EC360E29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DB78E-48AA-FA06-22CF-A5925122BFE7}"/>
              </a:ext>
            </a:extLst>
          </p:cNvPr>
          <p:cNvSpPr>
            <a:spLocks noGrp="1"/>
          </p:cNvSpPr>
          <p:nvPr>
            <p:ph type="title"/>
          </p:nvPr>
        </p:nvSpPr>
        <p:spPr>
          <a:xfrm>
            <a:off x="596900" y="0"/>
            <a:ext cx="10515600" cy="1325563"/>
          </a:xfrm>
        </p:spPr>
        <p:txBody>
          <a:bodyPr>
            <a:normAutofit/>
          </a:bodyPr>
          <a:lstStyle/>
          <a:p>
            <a:r>
              <a:rPr lang="en-US" sz="3000" dirty="0"/>
              <a:t>Current Insertion</a:t>
            </a:r>
          </a:p>
        </p:txBody>
      </p:sp>
      <p:pic>
        <p:nvPicPr>
          <p:cNvPr id="4" name="Picture 3" descr="Diagram, text&#10;&#10;AI-generated content may be incorrect.">
            <a:extLst>
              <a:ext uri="{FF2B5EF4-FFF2-40B4-BE49-F238E27FC236}">
                <a16:creationId xmlns:a16="http://schemas.microsoft.com/office/drawing/2014/main" id="{ACD42220-6EE8-DCB8-8FF0-C726F76E0956}"/>
              </a:ext>
            </a:extLst>
          </p:cNvPr>
          <p:cNvPicPr>
            <a:picLocks noChangeAspect="1"/>
          </p:cNvPicPr>
          <p:nvPr/>
        </p:nvPicPr>
        <p:blipFill>
          <a:blip r:embed="rId3"/>
          <a:stretch>
            <a:fillRect/>
          </a:stretch>
        </p:blipFill>
        <p:spPr>
          <a:xfrm>
            <a:off x="3257550" y="947680"/>
            <a:ext cx="7543800" cy="1863762"/>
          </a:xfrm>
          <a:prstGeom prst="rect">
            <a:avLst/>
          </a:prstGeom>
        </p:spPr>
      </p:pic>
      <p:sp>
        <p:nvSpPr>
          <p:cNvPr id="5" name="TextBox 4">
            <a:extLst>
              <a:ext uri="{FF2B5EF4-FFF2-40B4-BE49-F238E27FC236}">
                <a16:creationId xmlns:a16="http://schemas.microsoft.com/office/drawing/2014/main" id="{EC03AA1C-EDFF-68B8-11F2-47EE908541B0}"/>
              </a:ext>
            </a:extLst>
          </p:cNvPr>
          <p:cNvSpPr txBox="1"/>
          <p:nvPr/>
        </p:nvSpPr>
        <p:spPr>
          <a:xfrm>
            <a:off x="7340600" y="2911512"/>
            <a:ext cx="4432300" cy="369332"/>
          </a:xfrm>
          <a:prstGeom prst="rect">
            <a:avLst/>
          </a:prstGeom>
          <a:noFill/>
        </p:spPr>
        <p:txBody>
          <a:bodyPr wrap="square" rtlCol="0">
            <a:spAutoFit/>
          </a:bodyPr>
          <a:lstStyle/>
          <a:p>
            <a:r>
              <a:rPr lang="en-US" dirty="0"/>
              <a:t>Hackett, </a:t>
            </a:r>
            <a:r>
              <a:rPr lang="en-US" dirty="0" err="1"/>
              <a:t>Pefkou</a:t>
            </a:r>
            <a:r>
              <a:rPr lang="en-US" dirty="0"/>
              <a:t>, Shanahan 2024</a:t>
            </a:r>
          </a:p>
        </p:txBody>
      </p:sp>
      <p:sp>
        <p:nvSpPr>
          <p:cNvPr id="6" name="TextBox 5">
            <a:extLst>
              <a:ext uri="{FF2B5EF4-FFF2-40B4-BE49-F238E27FC236}">
                <a16:creationId xmlns:a16="http://schemas.microsoft.com/office/drawing/2014/main" id="{A8B40E96-0A36-04ED-0BC8-E17C4062E242}"/>
              </a:ext>
            </a:extLst>
          </p:cNvPr>
          <p:cNvSpPr txBox="1"/>
          <p:nvPr/>
        </p:nvSpPr>
        <p:spPr>
          <a:xfrm>
            <a:off x="482600" y="1401612"/>
            <a:ext cx="2616200" cy="1107996"/>
          </a:xfrm>
          <a:prstGeom prst="rect">
            <a:avLst/>
          </a:prstGeom>
          <a:noFill/>
        </p:spPr>
        <p:txBody>
          <a:bodyPr wrap="square" rtlCol="0">
            <a:spAutoFit/>
          </a:bodyPr>
          <a:lstStyle/>
          <a:p>
            <a:r>
              <a:rPr lang="en-US" sz="2200" dirty="0"/>
              <a:t>Proton GFF matrix element decomposition</a:t>
            </a:r>
          </a:p>
        </p:txBody>
      </p:sp>
      <p:pic>
        <p:nvPicPr>
          <p:cNvPr id="8" name="Picture 7" descr="Text&#10;&#10;AI-generated content may be incorrect.">
            <a:extLst>
              <a:ext uri="{FF2B5EF4-FFF2-40B4-BE49-F238E27FC236}">
                <a16:creationId xmlns:a16="http://schemas.microsoft.com/office/drawing/2014/main" id="{32571BA0-8EC1-19F6-E1DC-E66818EB6529}"/>
              </a:ext>
            </a:extLst>
          </p:cNvPr>
          <p:cNvPicPr>
            <a:picLocks noChangeAspect="1"/>
          </p:cNvPicPr>
          <p:nvPr/>
        </p:nvPicPr>
        <p:blipFill>
          <a:blip r:embed="rId4"/>
          <a:stretch>
            <a:fillRect/>
          </a:stretch>
        </p:blipFill>
        <p:spPr>
          <a:xfrm>
            <a:off x="591736" y="3096178"/>
            <a:ext cx="5504264" cy="1470083"/>
          </a:xfrm>
          <a:prstGeom prst="rect">
            <a:avLst/>
          </a:prstGeom>
        </p:spPr>
      </p:pic>
      <p:sp>
        <p:nvSpPr>
          <p:cNvPr id="9" name="TextBox 8">
            <a:extLst>
              <a:ext uri="{FF2B5EF4-FFF2-40B4-BE49-F238E27FC236}">
                <a16:creationId xmlns:a16="http://schemas.microsoft.com/office/drawing/2014/main" id="{1A65D8F5-259A-146B-88E6-33EC9FA847D3}"/>
              </a:ext>
            </a:extLst>
          </p:cNvPr>
          <p:cNvSpPr txBox="1"/>
          <p:nvPr/>
        </p:nvSpPr>
        <p:spPr>
          <a:xfrm>
            <a:off x="5118100" y="4866793"/>
            <a:ext cx="6654800" cy="1107996"/>
          </a:xfrm>
          <a:prstGeom prst="rect">
            <a:avLst/>
          </a:prstGeom>
          <a:noFill/>
        </p:spPr>
        <p:txBody>
          <a:bodyPr wrap="square" rtlCol="0">
            <a:spAutoFit/>
          </a:bodyPr>
          <a:lstStyle/>
          <a:p>
            <a:r>
              <a:rPr lang="en-US" sz="2200" dirty="0"/>
              <a:t>Following the methods discussed in this paper, we can extract GFFs for the </a:t>
            </a:r>
            <a:r>
              <a:rPr lang="en-US" sz="2200" b="1" dirty="0"/>
              <a:t>unitary fermi gas </a:t>
            </a:r>
            <a:r>
              <a:rPr lang="en-US" sz="2200" dirty="0"/>
              <a:t>by taking </a:t>
            </a:r>
            <a:r>
              <a:rPr lang="en-US" sz="2200" b="1" dirty="0"/>
              <a:t>constrained ratios</a:t>
            </a:r>
            <a:r>
              <a:rPr lang="en-US" sz="2200" dirty="0"/>
              <a:t> of 3-pt and 2-pt functions!</a:t>
            </a:r>
          </a:p>
        </p:txBody>
      </p:sp>
      <p:sp>
        <p:nvSpPr>
          <p:cNvPr id="10" name="Slide Number Placeholder 9">
            <a:extLst>
              <a:ext uri="{FF2B5EF4-FFF2-40B4-BE49-F238E27FC236}">
                <a16:creationId xmlns:a16="http://schemas.microsoft.com/office/drawing/2014/main" id="{806A028C-74B0-7214-42F2-F2848CB5E6D3}"/>
              </a:ext>
            </a:extLst>
          </p:cNvPr>
          <p:cNvSpPr>
            <a:spLocks noGrp="1"/>
          </p:cNvSpPr>
          <p:nvPr>
            <p:ph type="sldNum" sz="quarter" idx="12"/>
          </p:nvPr>
        </p:nvSpPr>
        <p:spPr/>
        <p:txBody>
          <a:bodyPr/>
          <a:lstStyle/>
          <a:p>
            <a:fld id="{85C86345-31B9-964D-B690-3C34ED709A9C}" type="slidenum">
              <a:rPr lang="en-US" smtClean="0"/>
              <a:t>51</a:t>
            </a:fld>
            <a:endParaRPr lang="en-US"/>
          </a:p>
        </p:txBody>
      </p:sp>
    </p:spTree>
    <p:extLst>
      <p:ext uri="{BB962C8B-B14F-4D97-AF65-F5344CB8AC3E}">
        <p14:creationId xmlns:p14="http://schemas.microsoft.com/office/powerpoint/2010/main" val="3469500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scatter chart&#10;&#10;AI-generated content may be incorrect.">
            <a:extLst>
              <a:ext uri="{FF2B5EF4-FFF2-40B4-BE49-F238E27FC236}">
                <a16:creationId xmlns:a16="http://schemas.microsoft.com/office/drawing/2014/main" id="{BD2CE2FB-4A55-9423-AE2B-C719C9F795AE}"/>
              </a:ext>
            </a:extLst>
          </p:cNvPr>
          <p:cNvPicPr>
            <a:picLocks noChangeAspect="1"/>
          </p:cNvPicPr>
          <p:nvPr/>
        </p:nvPicPr>
        <p:blipFill>
          <a:blip r:embed="rId3"/>
          <a:stretch>
            <a:fillRect/>
          </a:stretch>
        </p:blipFill>
        <p:spPr>
          <a:xfrm>
            <a:off x="1681726" y="174625"/>
            <a:ext cx="3585329" cy="6508750"/>
          </a:xfrm>
          <a:prstGeom prst="rect">
            <a:avLst/>
          </a:prstGeom>
        </p:spPr>
      </p:pic>
      <p:pic>
        <p:nvPicPr>
          <p:cNvPr id="7" name="Picture 6" descr="Chart, diagram&#10;&#10;AI-generated content may be incorrect.">
            <a:extLst>
              <a:ext uri="{FF2B5EF4-FFF2-40B4-BE49-F238E27FC236}">
                <a16:creationId xmlns:a16="http://schemas.microsoft.com/office/drawing/2014/main" id="{FEC7129C-AACF-6F6E-CD1B-CCC098F71192}"/>
              </a:ext>
            </a:extLst>
          </p:cNvPr>
          <p:cNvPicPr>
            <a:picLocks noChangeAspect="1"/>
          </p:cNvPicPr>
          <p:nvPr/>
        </p:nvPicPr>
        <p:blipFill>
          <a:blip r:embed="rId4"/>
          <a:stretch>
            <a:fillRect/>
          </a:stretch>
        </p:blipFill>
        <p:spPr>
          <a:xfrm>
            <a:off x="6000750" y="349250"/>
            <a:ext cx="4203700" cy="6159500"/>
          </a:xfrm>
          <a:prstGeom prst="rect">
            <a:avLst/>
          </a:prstGeom>
        </p:spPr>
      </p:pic>
      <p:sp>
        <p:nvSpPr>
          <p:cNvPr id="8" name="Slide Number Placeholder 7">
            <a:extLst>
              <a:ext uri="{FF2B5EF4-FFF2-40B4-BE49-F238E27FC236}">
                <a16:creationId xmlns:a16="http://schemas.microsoft.com/office/drawing/2014/main" id="{82240ED3-9749-2AE9-7080-9401F443F7A6}"/>
              </a:ext>
            </a:extLst>
          </p:cNvPr>
          <p:cNvSpPr>
            <a:spLocks noGrp="1"/>
          </p:cNvSpPr>
          <p:nvPr>
            <p:ph type="sldNum" sz="quarter" idx="12"/>
          </p:nvPr>
        </p:nvSpPr>
        <p:spPr/>
        <p:txBody>
          <a:bodyPr/>
          <a:lstStyle/>
          <a:p>
            <a:fld id="{85C86345-31B9-964D-B690-3C34ED709A9C}" type="slidenum">
              <a:rPr lang="en-US" smtClean="0"/>
              <a:t>52</a:t>
            </a:fld>
            <a:endParaRPr lang="en-US"/>
          </a:p>
        </p:txBody>
      </p:sp>
      <p:sp>
        <p:nvSpPr>
          <p:cNvPr id="9" name="TextBox 8">
            <a:extLst>
              <a:ext uri="{FF2B5EF4-FFF2-40B4-BE49-F238E27FC236}">
                <a16:creationId xmlns:a16="http://schemas.microsoft.com/office/drawing/2014/main" id="{1DF6A9D2-E284-C770-A337-C640380A6261}"/>
              </a:ext>
            </a:extLst>
          </p:cNvPr>
          <p:cNvSpPr txBox="1"/>
          <p:nvPr/>
        </p:nvSpPr>
        <p:spPr>
          <a:xfrm>
            <a:off x="6654800" y="6356350"/>
            <a:ext cx="4432300" cy="369332"/>
          </a:xfrm>
          <a:prstGeom prst="rect">
            <a:avLst/>
          </a:prstGeom>
          <a:noFill/>
        </p:spPr>
        <p:txBody>
          <a:bodyPr wrap="square" rtlCol="0">
            <a:spAutoFit/>
          </a:bodyPr>
          <a:lstStyle/>
          <a:p>
            <a:r>
              <a:rPr lang="en-US" dirty="0"/>
              <a:t>Hackett, </a:t>
            </a:r>
            <a:r>
              <a:rPr lang="en-US" dirty="0" err="1"/>
              <a:t>Pefkou</a:t>
            </a:r>
            <a:r>
              <a:rPr lang="en-US" dirty="0"/>
              <a:t>, Shanahan 2024</a:t>
            </a:r>
          </a:p>
        </p:txBody>
      </p:sp>
    </p:spTree>
    <p:extLst>
      <p:ext uri="{BB962C8B-B14F-4D97-AF65-F5344CB8AC3E}">
        <p14:creationId xmlns:p14="http://schemas.microsoft.com/office/powerpoint/2010/main" val="882167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1748D-6D60-9FDC-F576-BF0DA9FE1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DC95D-5814-712D-F6A7-D7220EED28A7}"/>
              </a:ext>
            </a:extLst>
          </p:cNvPr>
          <p:cNvSpPr>
            <a:spLocks noGrp="1"/>
          </p:cNvSpPr>
          <p:nvPr>
            <p:ph type="title"/>
          </p:nvPr>
        </p:nvSpPr>
        <p:spPr>
          <a:xfrm>
            <a:off x="482600" y="238125"/>
            <a:ext cx="10515600" cy="1325563"/>
          </a:xfrm>
        </p:spPr>
        <p:txBody>
          <a:bodyPr>
            <a:normAutofit/>
          </a:bodyPr>
          <a:lstStyle/>
          <a:p>
            <a:r>
              <a:rPr lang="en-US" sz="3000" dirty="0"/>
              <a:t>How is this done for the proton?</a:t>
            </a:r>
          </a:p>
        </p:txBody>
      </p:sp>
      <p:sp>
        <p:nvSpPr>
          <p:cNvPr id="4" name="Slide Number Placeholder 3">
            <a:extLst>
              <a:ext uri="{FF2B5EF4-FFF2-40B4-BE49-F238E27FC236}">
                <a16:creationId xmlns:a16="http://schemas.microsoft.com/office/drawing/2014/main" id="{5AA2005D-3FE5-0713-4EB8-6D391F62500A}"/>
              </a:ext>
            </a:extLst>
          </p:cNvPr>
          <p:cNvSpPr>
            <a:spLocks noGrp="1"/>
          </p:cNvSpPr>
          <p:nvPr>
            <p:ph type="sldNum" sz="quarter" idx="12"/>
          </p:nvPr>
        </p:nvSpPr>
        <p:spPr/>
        <p:txBody>
          <a:bodyPr/>
          <a:lstStyle/>
          <a:p>
            <a:fld id="{85C86345-31B9-964D-B690-3C34ED709A9C}" type="slidenum">
              <a:rPr lang="en-US" smtClean="0"/>
              <a:t>53</a:t>
            </a:fld>
            <a:endParaRPr lang="en-US"/>
          </a:p>
        </p:txBody>
      </p:sp>
      <p:pic>
        <p:nvPicPr>
          <p:cNvPr id="6" name="Picture 5">
            <a:extLst>
              <a:ext uri="{FF2B5EF4-FFF2-40B4-BE49-F238E27FC236}">
                <a16:creationId xmlns:a16="http://schemas.microsoft.com/office/drawing/2014/main" id="{97111C88-EC6A-C004-DB81-68BBB0842D22}"/>
              </a:ext>
            </a:extLst>
          </p:cNvPr>
          <p:cNvPicPr>
            <a:picLocks noChangeAspect="1"/>
          </p:cNvPicPr>
          <p:nvPr/>
        </p:nvPicPr>
        <p:blipFill>
          <a:blip r:embed="rId3"/>
          <a:stretch>
            <a:fillRect/>
          </a:stretch>
        </p:blipFill>
        <p:spPr>
          <a:xfrm>
            <a:off x="584827" y="1723448"/>
            <a:ext cx="10413373" cy="993101"/>
          </a:xfrm>
          <a:prstGeom prst="rect">
            <a:avLst/>
          </a:prstGeom>
        </p:spPr>
      </p:pic>
      <p:pic>
        <p:nvPicPr>
          <p:cNvPr id="8" name="Picture 7">
            <a:extLst>
              <a:ext uri="{FF2B5EF4-FFF2-40B4-BE49-F238E27FC236}">
                <a16:creationId xmlns:a16="http://schemas.microsoft.com/office/drawing/2014/main" id="{DFE030A8-92AB-871D-9E62-55A237FEEE19}"/>
              </a:ext>
            </a:extLst>
          </p:cNvPr>
          <p:cNvPicPr>
            <a:picLocks noChangeAspect="1"/>
          </p:cNvPicPr>
          <p:nvPr/>
        </p:nvPicPr>
        <p:blipFill>
          <a:blip r:embed="rId4"/>
          <a:stretch>
            <a:fillRect/>
          </a:stretch>
        </p:blipFill>
        <p:spPr>
          <a:xfrm>
            <a:off x="2318173" y="2945725"/>
            <a:ext cx="6742226" cy="819149"/>
          </a:xfrm>
          <a:prstGeom prst="rect">
            <a:avLst/>
          </a:prstGeom>
        </p:spPr>
      </p:pic>
      <p:pic>
        <p:nvPicPr>
          <p:cNvPr id="10" name="Picture 9" descr="A picture containing shape&#10;&#10;AI-generated content may be incorrect.">
            <a:extLst>
              <a:ext uri="{FF2B5EF4-FFF2-40B4-BE49-F238E27FC236}">
                <a16:creationId xmlns:a16="http://schemas.microsoft.com/office/drawing/2014/main" id="{89250B5E-0C63-E00A-B03E-A2E189A6CFD3}"/>
              </a:ext>
            </a:extLst>
          </p:cNvPr>
          <p:cNvPicPr>
            <a:picLocks noChangeAspect="1"/>
          </p:cNvPicPr>
          <p:nvPr/>
        </p:nvPicPr>
        <p:blipFill>
          <a:blip r:embed="rId5"/>
          <a:stretch>
            <a:fillRect/>
          </a:stretch>
        </p:blipFill>
        <p:spPr>
          <a:xfrm>
            <a:off x="2168341" y="4623473"/>
            <a:ext cx="7144118" cy="1479551"/>
          </a:xfrm>
          <a:prstGeom prst="rect">
            <a:avLst/>
          </a:prstGeom>
        </p:spPr>
      </p:pic>
      <p:sp>
        <p:nvSpPr>
          <p:cNvPr id="11" name="TextBox 10">
            <a:extLst>
              <a:ext uri="{FF2B5EF4-FFF2-40B4-BE49-F238E27FC236}">
                <a16:creationId xmlns:a16="http://schemas.microsoft.com/office/drawing/2014/main" id="{F9BCC796-906B-C39F-060B-7C0BD2E50EED}"/>
              </a:ext>
            </a:extLst>
          </p:cNvPr>
          <p:cNvSpPr txBox="1"/>
          <p:nvPr/>
        </p:nvSpPr>
        <p:spPr>
          <a:xfrm>
            <a:off x="482600" y="1302246"/>
            <a:ext cx="8438529" cy="430887"/>
          </a:xfrm>
          <a:prstGeom prst="rect">
            <a:avLst/>
          </a:prstGeom>
          <a:noFill/>
        </p:spPr>
        <p:txBody>
          <a:bodyPr wrap="none" rtlCol="0">
            <a:spAutoFit/>
          </a:bodyPr>
          <a:lstStyle/>
          <a:p>
            <a:r>
              <a:rPr lang="en-US" sz="2200" dirty="0"/>
              <a:t>We define the momentum projected proton 2-pt correlation function</a:t>
            </a:r>
          </a:p>
        </p:txBody>
      </p:sp>
      <p:sp>
        <p:nvSpPr>
          <p:cNvPr id="12" name="TextBox 11">
            <a:extLst>
              <a:ext uri="{FF2B5EF4-FFF2-40B4-BE49-F238E27FC236}">
                <a16:creationId xmlns:a16="http://schemas.microsoft.com/office/drawing/2014/main" id="{E274F362-7B4D-1349-3491-3F5331F948EE}"/>
              </a:ext>
            </a:extLst>
          </p:cNvPr>
          <p:cNvSpPr txBox="1"/>
          <p:nvPr/>
        </p:nvSpPr>
        <p:spPr>
          <a:xfrm>
            <a:off x="4823830" y="2476955"/>
            <a:ext cx="979755" cy="430887"/>
          </a:xfrm>
          <a:prstGeom prst="rect">
            <a:avLst/>
          </a:prstGeom>
          <a:noFill/>
        </p:spPr>
        <p:txBody>
          <a:bodyPr wrap="none" rtlCol="0">
            <a:spAutoFit/>
          </a:bodyPr>
          <a:lstStyle/>
          <a:p>
            <a:r>
              <a:rPr lang="en-US" sz="2200" dirty="0"/>
              <a:t>Where</a:t>
            </a:r>
          </a:p>
        </p:txBody>
      </p:sp>
      <p:sp>
        <p:nvSpPr>
          <p:cNvPr id="13" name="TextBox 12">
            <a:extLst>
              <a:ext uri="{FF2B5EF4-FFF2-40B4-BE49-F238E27FC236}">
                <a16:creationId xmlns:a16="http://schemas.microsoft.com/office/drawing/2014/main" id="{59DF33A2-3262-7792-F9B2-C0D7D255E01B}"/>
              </a:ext>
            </a:extLst>
          </p:cNvPr>
          <p:cNvSpPr txBox="1"/>
          <p:nvPr/>
        </p:nvSpPr>
        <p:spPr>
          <a:xfrm>
            <a:off x="4219370" y="4018200"/>
            <a:ext cx="2188676" cy="430887"/>
          </a:xfrm>
          <a:prstGeom prst="rect">
            <a:avLst/>
          </a:prstGeom>
          <a:noFill/>
        </p:spPr>
        <p:txBody>
          <a:bodyPr wrap="none" rtlCol="0">
            <a:spAutoFit/>
          </a:bodyPr>
          <a:lstStyle/>
          <a:p>
            <a:r>
              <a:rPr lang="en-US" sz="2200" dirty="0"/>
              <a:t>Is fit to the usual</a:t>
            </a:r>
          </a:p>
        </p:txBody>
      </p:sp>
    </p:spTree>
    <p:extLst>
      <p:ext uri="{BB962C8B-B14F-4D97-AF65-F5344CB8AC3E}">
        <p14:creationId xmlns:p14="http://schemas.microsoft.com/office/powerpoint/2010/main" val="1608772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AF75-C4D3-A6E5-895C-B1990AD0D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3B538-D856-0A30-5B04-669516B540E1}"/>
              </a:ext>
            </a:extLst>
          </p:cNvPr>
          <p:cNvSpPr>
            <a:spLocks noGrp="1"/>
          </p:cNvSpPr>
          <p:nvPr>
            <p:ph type="title"/>
          </p:nvPr>
        </p:nvSpPr>
        <p:spPr>
          <a:xfrm>
            <a:off x="482600" y="238125"/>
            <a:ext cx="10515600" cy="1325563"/>
          </a:xfrm>
        </p:spPr>
        <p:txBody>
          <a:bodyPr>
            <a:normAutofit/>
          </a:bodyPr>
          <a:lstStyle/>
          <a:p>
            <a:r>
              <a:rPr lang="en-US" sz="3000" dirty="0"/>
              <a:t>How is this done for the proton?</a:t>
            </a:r>
          </a:p>
        </p:txBody>
      </p:sp>
      <p:sp>
        <p:nvSpPr>
          <p:cNvPr id="4" name="Slide Number Placeholder 3">
            <a:extLst>
              <a:ext uri="{FF2B5EF4-FFF2-40B4-BE49-F238E27FC236}">
                <a16:creationId xmlns:a16="http://schemas.microsoft.com/office/drawing/2014/main" id="{F8BF5B1D-92FA-984E-12B1-82B978DD49FB}"/>
              </a:ext>
            </a:extLst>
          </p:cNvPr>
          <p:cNvSpPr>
            <a:spLocks noGrp="1"/>
          </p:cNvSpPr>
          <p:nvPr>
            <p:ph type="sldNum" sz="quarter" idx="12"/>
          </p:nvPr>
        </p:nvSpPr>
        <p:spPr/>
        <p:txBody>
          <a:bodyPr/>
          <a:lstStyle/>
          <a:p>
            <a:fld id="{85C86345-31B9-964D-B690-3C34ED709A9C}" type="slidenum">
              <a:rPr lang="en-US" smtClean="0"/>
              <a:t>54</a:t>
            </a:fld>
            <a:endParaRPr lang="en-US"/>
          </a:p>
        </p:txBody>
      </p:sp>
      <p:sp>
        <p:nvSpPr>
          <p:cNvPr id="11" name="TextBox 10">
            <a:extLst>
              <a:ext uri="{FF2B5EF4-FFF2-40B4-BE49-F238E27FC236}">
                <a16:creationId xmlns:a16="http://schemas.microsoft.com/office/drawing/2014/main" id="{915B4596-485F-51FC-2A39-8B1E85AAA074}"/>
              </a:ext>
            </a:extLst>
          </p:cNvPr>
          <p:cNvSpPr txBox="1"/>
          <p:nvPr/>
        </p:nvSpPr>
        <p:spPr>
          <a:xfrm>
            <a:off x="482600" y="1302246"/>
            <a:ext cx="6556923" cy="430887"/>
          </a:xfrm>
          <a:prstGeom prst="rect">
            <a:avLst/>
          </a:prstGeom>
          <a:noFill/>
        </p:spPr>
        <p:txBody>
          <a:bodyPr wrap="none" rtlCol="0">
            <a:spAutoFit/>
          </a:bodyPr>
          <a:lstStyle/>
          <a:p>
            <a:pPr marL="342900" indent="-342900">
              <a:buFont typeface="Arial" panose="020B0604020202020204" pitchFamily="34" charset="0"/>
              <a:buChar char="•"/>
            </a:pPr>
            <a:r>
              <a:rPr lang="en-US" sz="2200" dirty="0"/>
              <a:t>Next, we write the Euclidian EMT contributions as </a:t>
            </a:r>
          </a:p>
        </p:txBody>
      </p:sp>
      <p:pic>
        <p:nvPicPr>
          <p:cNvPr id="5" name="Picture 4">
            <a:extLst>
              <a:ext uri="{FF2B5EF4-FFF2-40B4-BE49-F238E27FC236}">
                <a16:creationId xmlns:a16="http://schemas.microsoft.com/office/drawing/2014/main" id="{F72E58F2-A5C7-FD7F-4316-E172BF82AC17}"/>
              </a:ext>
            </a:extLst>
          </p:cNvPr>
          <p:cNvPicPr>
            <a:picLocks noChangeAspect="1"/>
          </p:cNvPicPr>
          <p:nvPr/>
        </p:nvPicPr>
        <p:blipFill>
          <a:blip r:embed="rId3"/>
          <a:stretch>
            <a:fillRect/>
          </a:stretch>
        </p:blipFill>
        <p:spPr>
          <a:xfrm>
            <a:off x="706882" y="4733290"/>
            <a:ext cx="10946263" cy="822464"/>
          </a:xfrm>
          <a:prstGeom prst="rect">
            <a:avLst/>
          </a:prstGeom>
        </p:spPr>
      </p:pic>
      <p:pic>
        <p:nvPicPr>
          <p:cNvPr id="9" name="Picture 8" descr="Text, letter&#10;&#10;AI-generated content may be incorrect.">
            <a:extLst>
              <a:ext uri="{FF2B5EF4-FFF2-40B4-BE49-F238E27FC236}">
                <a16:creationId xmlns:a16="http://schemas.microsoft.com/office/drawing/2014/main" id="{4A661980-E28B-BAEA-A0C5-B005F96D806B}"/>
              </a:ext>
            </a:extLst>
          </p:cNvPr>
          <p:cNvPicPr>
            <a:picLocks noChangeAspect="1"/>
          </p:cNvPicPr>
          <p:nvPr/>
        </p:nvPicPr>
        <p:blipFill>
          <a:blip r:embed="rId4"/>
          <a:stretch>
            <a:fillRect/>
          </a:stretch>
        </p:blipFill>
        <p:spPr>
          <a:xfrm>
            <a:off x="806637" y="1860550"/>
            <a:ext cx="5562600" cy="1104900"/>
          </a:xfrm>
          <a:prstGeom prst="rect">
            <a:avLst/>
          </a:prstGeom>
        </p:spPr>
      </p:pic>
      <p:sp>
        <p:nvSpPr>
          <p:cNvPr id="14" name="TextBox 13">
            <a:extLst>
              <a:ext uri="{FF2B5EF4-FFF2-40B4-BE49-F238E27FC236}">
                <a16:creationId xmlns:a16="http://schemas.microsoft.com/office/drawing/2014/main" id="{170A76CF-EA2E-CAD2-4CB1-CD8524CC79D1}"/>
              </a:ext>
            </a:extLst>
          </p:cNvPr>
          <p:cNvSpPr txBox="1"/>
          <p:nvPr/>
        </p:nvSpPr>
        <p:spPr>
          <a:xfrm>
            <a:off x="558801" y="3059668"/>
            <a:ext cx="9550400"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t>The elements of which transform like two different irreps of the hypercubic group that can be mapped back to Minkowski space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We can then write the 3-pt function used to extract the matrix elements as</a:t>
            </a:r>
          </a:p>
        </p:txBody>
      </p:sp>
    </p:spTree>
    <p:extLst>
      <p:ext uri="{BB962C8B-B14F-4D97-AF65-F5344CB8AC3E}">
        <p14:creationId xmlns:p14="http://schemas.microsoft.com/office/powerpoint/2010/main" val="379346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86B0-0614-B059-FB83-E279FA25D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AAA55-A93E-CF75-32D9-AA4445405B69}"/>
              </a:ext>
            </a:extLst>
          </p:cNvPr>
          <p:cNvSpPr>
            <a:spLocks noGrp="1"/>
          </p:cNvSpPr>
          <p:nvPr>
            <p:ph type="title"/>
          </p:nvPr>
        </p:nvSpPr>
        <p:spPr>
          <a:xfrm>
            <a:off x="482600" y="238125"/>
            <a:ext cx="10515600" cy="1325563"/>
          </a:xfrm>
        </p:spPr>
        <p:txBody>
          <a:bodyPr>
            <a:normAutofit/>
          </a:bodyPr>
          <a:lstStyle/>
          <a:p>
            <a:r>
              <a:rPr lang="en-US" sz="3000" dirty="0"/>
              <a:t>How is this done for the proton?</a:t>
            </a:r>
          </a:p>
        </p:txBody>
      </p:sp>
      <p:sp>
        <p:nvSpPr>
          <p:cNvPr id="4" name="Slide Number Placeholder 3">
            <a:extLst>
              <a:ext uri="{FF2B5EF4-FFF2-40B4-BE49-F238E27FC236}">
                <a16:creationId xmlns:a16="http://schemas.microsoft.com/office/drawing/2014/main" id="{0AADB373-8AC6-E294-72C9-19080443783C}"/>
              </a:ext>
            </a:extLst>
          </p:cNvPr>
          <p:cNvSpPr>
            <a:spLocks noGrp="1"/>
          </p:cNvSpPr>
          <p:nvPr>
            <p:ph type="sldNum" sz="quarter" idx="12"/>
          </p:nvPr>
        </p:nvSpPr>
        <p:spPr/>
        <p:txBody>
          <a:bodyPr/>
          <a:lstStyle/>
          <a:p>
            <a:fld id="{85C86345-31B9-964D-B690-3C34ED709A9C}" type="slidenum">
              <a:rPr lang="en-US" smtClean="0"/>
              <a:t>55</a:t>
            </a:fld>
            <a:endParaRPr lang="en-US"/>
          </a:p>
        </p:txBody>
      </p:sp>
      <p:pic>
        <p:nvPicPr>
          <p:cNvPr id="6" name="Picture 5">
            <a:extLst>
              <a:ext uri="{FF2B5EF4-FFF2-40B4-BE49-F238E27FC236}">
                <a16:creationId xmlns:a16="http://schemas.microsoft.com/office/drawing/2014/main" id="{B4C8B47E-63A3-D326-BB6A-29EE146F7340}"/>
              </a:ext>
            </a:extLst>
          </p:cNvPr>
          <p:cNvPicPr>
            <a:picLocks noChangeAspect="1"/>
          </p:cNvPicPr>
          <p:nvPr/>
        </p:nvPicPr>
        <p:blipFill>
          <a:blip r:embed="rId3"/>
          <a:stretch>
            <a:fillRect/>
          </a:stretch>
        </p:blipFill>
        <p:spPr>
          <a:xfrm>
            <a:off x="663632" y="1709738"/>
            <a:ext cx="10626668" cy="1027112"/>
          </a:xfrm>
          <a:prstGeom prst="rect">
            <a:avLst/>
          </a:prstGeom>
        </p:spPr>
      </p:pic>
      <p:sp>
        <p:nvSpPr>
          <p:cNvPr id="7" name="TextBox 6">
            <a:extLst>
              <a:ext uri="{FF2B5EF4-FFF2-40B4-BE49-F238E27FC236}">
                <a16:creationId xmlns:a16="http://schemas.microsoft.com/office/drawing/2014/main" id="{967B21AB-E518-C985-6F3D-5E891D13FE71}"/>
              </a:ext>
            </a:extLst>
          </p:cNvPr>
          <p:cNvSpPr txBox="1"/>
          <p:nvPr/>
        </p:nvSpPr>
        <p:spPr>
          <a:xfrm>
            <a:off x="663632" y="1278851"/>
            <a:ext cx="2650084" cy="430887"/>
          </a:xfrm>
          <a:prstGeom prst="rect">
            <a:avLst/>
          </a:prstGeom>
          <a:noFill/>
        </p:spPr>
        <p:txBody>
          <a:bodyPr wrap="none" rtlCol="0">
            <a:spAutoFit/>
          </a:bodyPr>
          <a:lstStyle/>
          <a:p>
            <a:r>
              <a:rPr lang="en-US" sz="2200" dirty="0"/>
              <a:t>In the long time limit</a:t>
            </a:r>
          </a:p>
        </p:txBody>
      </p:sp>
      <p:pic>
        <p:nvPicPr>
          <p:cNvPr id="10" name="Picture 9" descr="Diagram, text&#10;&#10;AI-generated content may be incorrect.">
            <a:extLst>
              <a:ext uri="{FF2B5EF4-FFF2-40B4-BE49-F238E27FC236}">
                <a16:creationId xmlns:a16="http://schemas.microsoft.com/office/drawing/2014/main" id="{350E49DE-2A0F-3A5C-A1AD-D01C6C25B277}"/>
              </a:ext>
            </a:extLst>
          </p:cNvPr>
          <p:cNvPicPr>
            <a:picLocks noChangeAspect="1"/>
          </p:cNvPicPr>
          <p:nvPr/>
        </p:nvPicPr>
        <p:blipFill>
          <a:blip r:embed="rId4"/>
          <a:stretch>
            <a:fillRect/>
          </a:stretch>
        </p:blipFill>
        <p:spPr>
          <a:xfrm>
            <a:off x="663632" y="3429000"/>
            <a:ext cx="9623368" cy="1848477"/>
          </a:xfrm>
          <a:prstGeom prst="rect">
            <a:avLst/>
          </a:prstGeom>
        </p:spPr>
      </p:pic>
      <p:sp>
        <p:nvSpPr>
          <p:cNvPr id="12" name="TextBox 11">
            <a:extLst>
              <a:ext uri="{FF2B5EF4-FFF2-40B4-BE49-F238E27FC236}">
                <a16:creationId xmlns:a16="http://schemas.microsoft.com/office/drawing/2014/main" id="{0BA0BA14-1656-1163-7389-837FC9AFEFE5}"/>
              </a:ext>
            </a:extLst>
          </p:cNvPr>
          <p:cNvSpPr txBox="1"/>
          <p:nvPr/>
        </p:nvSpPr>
        <p:spPr>
          <a:xfrm>
            <a:off x="663632" y="2882900"/>
            <a:ext cx="6294287" cy="430887"/>
          </a:xfrm>
          <a:prstGeom prst="rect">
            <a:avLst/>
          </a:prstGeom>
          <a:noFill/>
        </p:spPr>
        <p:txBody>
          <a:bodyPr wrap="none" rtlCol="0">
            <a:spAutoFit/>
          </a:bodyPr>
          <a:lstStyle/>
          <a:p>
            <a:r>
              <a:rPr lang="en-US" sz="2200" dirty="0"/>
              <a:t>To cancel out the overlap factors, we form the ratio</a:t>
            </a:r>
          </a:p>
        </p:txBody>
      </p:sp>
      <p:sp>
        <p:nvSpPr>
          <p:cNvPr id="13" name="TextBox 12">
            <a:extLst>
              <a:ext uri="{FF2B5EF4-FFF2-40B4-BE49-F238E27FC236}">
                <a16:creationId xmlns:a16="http://schemas.microsoft.com/office/drawing/2014/main" id="{4029B1D0-F637-5F7F-BE39-B126F34AE95F}"/>
              </a:ext>
            </a:extLst>
          </p:cNvPr>
          <p:cNvSpPr txBox="1"/>
          <p:nvPr/>
        </p:nvSpPr>
        <p:spPr>
          <a:xfrm>
            <a:off x="304800" y="5579149"/>
            <a:ext cx="11328400" cy="769441"/>
          </a:xfrm>
          <a:prstGeom prst="rect">
            <a:avLst/>
          </a:prstGeom>
          <a:noFill/>
        </p:spPr>
        <p:txBody>
          <a:bodyPr wrap="square" rtlCol="0">
            <a:spAutoFit/>
          </a:bodyPr>
          <a:lstStyle/>
          <a:p>
            <a:r>
              <a:rPr lang="en-US" sz="2200" dirty="0"/>
              <a:t>Which is a linear combination of the form factors with kinematically known coefficients. (don’t ask me how, this feels like magic to me).</a:t>
            </a:r>
          </a:p>
        </p:txBody>
      </p:sp>
    </p:spTree>
    <p:extLst>
      <p:ext uri="{BB962C8B-B14F-4D97-AF65-F5344CB8AC3E}">
        <p14:creationId xmlns:p14="http://schemas.microsoft.com/office/powerpoint/2010/main" val="3017228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938D-8F0A-3BA0-843F-94AB0E1E6791}"/>
              </a:ext>
            </a:extLst>
          </p:cNvPr>
          <p:cNvSpPr>
            <a:spLocks noGrp="1"/>
          </p:cNvSpPr>
          <p:nvPr>
            <p:ph type="title" idx="4294967295"/>
          </p:nvPr>
        </p:nvSpPr>
        <p:spPr>
          <a:xfrm>
            <a:off x="502919" y="-1043639"/>
            <a:ext cx="11186159" cy="1043639"/>
          </a:xfrm>
        </p:spPr>
        <p:txBody>
          <a:bodyPr/>
          <a:lstStyle/>
          <a:p>
            <a:r>
              <a:rPr lang="en-US" dirty="0"/>
              <a:t>End Slide 2 – White</a:t>
            </a:r>
          </a:p>
        </p:txBody>
      </p:sp>
    </p:spTree>
    <p:extLst>
      <p:ext uri="{BB962C8B-B14F-4D97-AF65-F5344CB8AC3E}">
        <p14:creationId xmlns:p14="http://schemas.microsoft.com/office/powerpoint/2010/main" val="212200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DAE8-CFEB-28ED-BB5B-2D83D804EC1F}"/>
              </a:ext>
            </a:extLst>
          </p:cNvPr>
          <p:cNvSpPr>
            <a:spLocks noGrp="1"/>
          </p:cNvSpPr>
          <p:nvPr>
            <p:ph type="title"/>
          </p:nvPr>
        </p:nvSpPr>
        <p:spPr/>
        <p:txBody>
          <a:bodyPr anchor="b">
            <a:normAutofit/>
          </a:bodyPr>
          <a:lstStyle/>
          <a:p>
            <a:r>
              <a:rPr lang="en-US" dirty="0"/>
              <a:t>The Unitary Fermi Gas</a:t>
            </a:r>
          </a:p>
        </p:txBody>
      </p:sp>
    </p:spTree>
    <p:extLst>
      <p:ext uri="{BB962C8B-B14F-4D97-AF65-F5344CB8AC3E}">
        <p14:creationId xmlns:p14="http://schemas.microsoft.com/office/powerpoint/2010/main" val="374634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24017-6B52-57E2-CF38-648BFC077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1A5F8-29AE-F4E9-133F-1E1AFF5B01E9}"/>
              </a:ext>
            </a:extLst>
          </p:cNvPr>
          <p:cNvSpPr>
            <a:spLocks noGrp="1"/>
          </p:cNvSpPr>
          <p:nvPr>
            <p:ph type="title"/>
          </p:nvPr>
        </p:nvSpPr>
        <p:spPr/>
        <p:txBody>
          <a:bodyPr/>
          <a:lstStyle/>
          <a:p>
            <a:r>
              <a:rPr lang="en-US" dirty="0"/>
              <a:t>Optical Theorem</a:t>
            </a:r>
          </a:p>
        </p:txBody>
      </p:sp>
      <p:sp>
        <p:nvSpPr>
          <p:cNvPr id="10" name="Text Placeholder 8">
            <a:extLst>
              <a:ext uri="{FF2B5EF4-FFF2-40B4-BE49-F238E27FC236}">
                <a16:creationId xmlns:a16="http://schemas.microsoft.com/office/drawing/2014/main" id="{51BCDC5A-4B71-20F9-153C-E5FF556BDA7C}"/>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A1F32080-9010-E60D-4304-7480B2C6DCD6}"/>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4</a:t>
            </a:r>
          </a:p>
        </p:txBody>
      </p:sp>
      <p:sp>
        <p:nvSpPr>
          <p:cNvPr id="5" name="Content Placeholder 2">
            <a:extLst>
              <a:ext uri="{FF2B5EF4-FFF2-40B4-BE49-F238E27FC236}">
                <a16:creationId xmlns:a16="http://schemas.microsoft.com/office/drawing/2014/main" id="{05A1DB1A-480F-9A1A-B9B2-60920FD80232}"/>
              </a:ext>
            </a:extLst>
          </p:cNvPr>
          <p:cNvSpPr txBox="1">
            <a:spLocks/>
          </p:cNvSpPr>
          <p:nvPr/>
        </p:nvSpPr>
        <p:spPr>
          <a:xfrm>
            <a:off x="838200" y="1523973"/>
            <a:ext cx="10515600" cy="4903334"/>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700" dirty="0"/>
              <a:t>We know from constraints given by the unitarity of the S-matrix, the </a:t>
            </a:r>
            <a:r>
              <a:rPr lang="en-US" sz="1700" b="1" dirty="0"/>
              <a:t>S-wave scattering amplitude </a:t>
            </a:r>
            <a:r>
              <a:rPr lang="en-US" sz="1700" dirty="0"/>
              <a:t>is given by </a:t>
            </a:r>
          </a:p>
          <a:p>
            <a:endParaRPr lang="en-US" sz="1700" dirty="0"/>
          </a:p>
          <a:p>
            <a:endParaRPr lang="en-US" sz="1700" dirty="0"/>
          </a:p>
          <a:p>
            <a:endParaRPr lang="en-US" sz="1700" dirty="0"/>
          </a:p>
          <a:p>
            <a:pPr marL="0" indent="0">
              <a:buFont typeface="Arial" panose="020B0604020202020204" pitchFamily="34" charset="0"/>
              <a:buNone/>
            </a:pPr>
            <a:endParaRPr lang="en-US" sz="1700" dirty="0"/>
          </a:p>
          <a:p>
            <a:r>
              <a:rPr lang="en-US" sz="1700" dirty="0"/>
              <a:t>At low energies it makes sense to use the </a:t>
            </a:r>
            <a:r>
              <a:rPr lang="en-US" sz="1700" b="1" dirty="0"/>
              <a:t>Effective range </a:t>
            </a:r>
            <a:r>
              <a:rPr lang="en-US" sz="1700" dirty="0"/>
              <a:t>expansion</a:t>
            </a:r>
          </a:p>
          <a:p>
            <a:endParaRPr lang="en-US" sz="1700" dirty="0"/>
          </a:p>
          <a:p>
            <a:endParaRPr lang="en-US" sz="1700" dirty="0"/>
          </a:p>
          <a:p>
            <a:endParaRPr lang="en-US" sz="1700" dirty="0"/>
          </a:p>
          <a:p>
            <a:endParaRPr lang="en-US" sz="1700" dirty="0"/>
          </a:p>
          <a:p>
            <a:pPr marL="0" indent="0">
              <a:buNone/>
            </a:pPr>
            <a:endParaRPr lang="en-US" sz="1700" dirty="0"/>
          </a:p>
          <a:p>
            <a:r>
              <a:rPr lang="en-US" sz="1700" dirty="0"/>
              <a:t>Where </a:t>
            </a:r>
            <a:r>
              <a:rPr lang="en-US" sz="1700" b="1" dirty="0"/>
              <a:t>a</a:t>
            </a:r>
            <a:r>
              <a:rPr lang="en-US" sz="1700" dirty="0"/>
              <a:t> is the </a:t>
            </a:r>
            <a:r>
              <a:rPr lang="en-US" sz="1700" b="1" dirty="0"/>
              <a:t>scattering length</a:t>
            </a:r>
            <a:r>
              <a:rPr lang="en-US" sz="1700" dirty="0"/>
              <a:t>, r</a:t>
            </a:r>
            <a:r>
              <a:rPr lang="en-US" sz="1700" baseline="-25000" dirty="0"/>
              <a:t>0</a:t>
            </a:r>
            <a:r>
              <a:rPr lang="en-US" sz="1700" dirty="0"/>
              <a:t> is known as the </a:t>
            </a:r>
            <a:r>
              <a:rPr lang="en-US" sz="1700" b="1" dirty="0"/>
              <a:t>effective range</a:t>
            </a:r>
            <a:r>
              <a:rPr lang="en-US" sz="1700" dirty="0"/>
              <a:t> and </a:t>
            </a:r>
            <a:r>
              <a:rPr lang="en-US" sz="1700" dirty="0" err="1"/>
              <a:t>r</a:t>
            </a:r>
            <a:r>
              <a:rPr lang="en-US" sz="1700" baseline="-25000" dirty="0" err="1"/>
              <a:t>i</a:t>
            </a:r>
            <a:r>
              <a:rPr lang="en-US" sz="1700" dirty="0"/>
              <a:t> are the </a:t>
            </a:r>
            <a:r>
              <a:rPr lang="en-US" sz="1700" b="1" dirty="0"/>
              <a:t>shape parameters</a:t>
            </a:r>
          </a:p>
          <a:p>
            <a:endParaRPr lang="en-US" sz="1700" dirty="0"/>
          </a:p>
          <a:p>
            <a:endParaRPr lang="en-US" sz="1700" dirty="0"/>
          </a:p>
          <a:p>
            <a:endParaRPr lang="en-US" sz="1700" dirty="0"/>
          </a:p>
          <a:p>
            <a:endParaRPr lang="en-US" sz="1700" dirty="0"/>
          </a:p>
        </p:txBody>
      </p:sp>
      <p:pic>
        <p:nvPicPr>
          <p:cNvPr id="6" name="Picture 5" descr="Text&#10;&#10;AI-generated content may be incorrect.">
            <a:extLst>
              <a:ext uri="{FF2B5EF4-FFF2-40B4-BE49-F238E27FC236}">
                <a16:creationId xmlns:a16="http://schemas.microsoft.com/office/drawing/2014/main" id="{742B7B14-A511-6627-613A-7FADDFFE062A}"/>
              </a:ext>
            </a:extLst>
          </p:cNvPr>
          <p:cNvPicPr>
            <a:picLocks noChangeAspect="1"/>
          </p:cNvPicPr>
          <p:nvPr/>
        </p:nvPicPr>
        <p:blipFill>
          <a:blip r:embed="rId3"/>
          <a:stretch>
            <a:fillRect/>
          </a:stretch>
        </p:blipFill>
        <p:spPr>
          <a:xfrm>
            <a:off x="4243012" y="2035162"/>
            <a:ext cx="3472880" cy="1125911"/>
          </a:xfrm>
          <a:prstGeom prst="rect">
            <a:avLst/>
          </a:prstGeom>
        </p:spPr>
      </p:pic>
      <p:pic>
        <p:nvPicPr>
          <p:cNvPr id="7" name="Picture 6" descr="A picture containing text, clock&#10;&#10;AI-generated content may be incorrect.">
            <a:extLst>
              <a:ext uri="{FF2B5EF4-FFF2-40B4-BE49-F238E27FC236}">
                <a16:creationId xmlns:a16="http://schemas.microsoft.com/office/drawing/2014/main" id="{23824330-FB06-F6AD-BC4D-0A6D6C8ED8CC}"/>
              </a:ext>
            </a:extLst>
          </p:cNvPr>
          <p:cNvPicPr>
            <a:picLocks noChangeAspect="1"/>
          </p:cNvPicPr>
          <p:nvPr/>
        </p:nvPicPr>
        <p:blipFill>
          <a:blip r:embed="rId4"/>
          <a:stretch>
            <a:fillRect/>
          </a:stretch>
        </p:blipFill>
        <p:spPr>
          <a:xfrm>
            <a:off x="3081945" y="4306970"/>
            <a:ext cx="5359336" cy="1125911"/>
          </a:xfrm>
          <a:prstGeom prst="rect">
            <a:avLst/>
          </a:prstGeom>
        </p:spPr>
      </p:pic>
      <p:sp>
        <p:nvSpPr>
          <p:cNvPr id="3" name="TextBox 2">
            <a:extLst>
              <a:ext uri="{FF2B5EF4-FFF2-40B4-BE49-F238E27FC236}">
                <a16:creationId xmlns:a16="http://schemas.microsoft.com/office/drawing/2014/main" id="{62D13190-C14A-05AF-313D-5B0A7F4E1F0B}"/>
              </a:ext>
            </a:extLst>
          </p:cNvPr>
          <p:cNvSpPr txBox="1"/>
          <p:nvPr/>
        </p:nvSpPr>
        <p:spPr>
          <a:xfrm>
            <a:off x="6727372" y="2792361"/>
            <a:ext cx="914400" cy="246221"/>
          </a:xfrm>
          <a:prstGeom prst="rect">
            <a:avLst/>
          </a:prstGeom>
          <a:noFill/>
        </p:spPr>
        <p:txBody>
          <a:bodyPr wrap="square" rtlCol="0">
            <a:spAutoFit/>
          </a:bodyPr>
          <a:lstStyle/>
          <a:p>
            <a:r>
              <a:rPr lang="en-US" sz="1000" dirty="0"/>
              <a:t>0</a:t>
            </a:r>
          </a:p>
        </p:txBody>
      </p:sp>
      <p:sp>
        <p:nvSpPr>
          <p:cNvPr id="8" name="TextBox 7">
            <a:extLst>
              <a:ext uri="{FF2B5EF4-FFF2-40B4-BE49-F238E27FC236}">
                <a16:creationId xmlns:a16="http://schemas.microsoft.com/office/drawing/2014/main" id="{72EC90A6-D634-CAAE-8045-F0423150C0FC}"/>
              </a:ext>
            </a:extLst>
          </p:cNvPr>
          <p:cNvSpPr txBox="1"/>
          <p:nvPr/>
        </p:nvSpPr>
        <p:spPr>
          <a:xfrm>
            <a:off x="4180115" y="4853390"/>
            <a:ext cx="914400" cy="246221"/>
          </a:xfrm>
          <a:prstGeom prst="rect">
            <a:avLst/>
          </a:prstGeom>
          <a:noFill/>
        </p:spPr>
        <p:txBody>
          <a:bodyPr wrap="square" rtlCol="0">
            <a:spAutoFit/>
          </a:bodyPr>
          <a:lstStyle/>
          <a:p>
            <a:r>
              <a:rPr lang="en-US" sz="1000" dirty="0"/>
              <a:t>0</a:t>
            </a:r>
          </a:p>
        </p:txBody>
      </p:sp>
    </p:spTree>
    <p:extLst>
      <p:ext uri="{BB962C8B-B14F-4D97-AF65-F5344CB8AC3E}">
        <p14:creationId xmlns:p14="http://schemas.microsoft.com/office/powerpoint/2010/main" val="208774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6847-D03B-45FB-26BC-D325E85B0FC3}"/>
            </a:ext>
          </a:extLst>
        </p:cNvPr>
        <p:cNvGrpSpPr/>
        <p:nvPr/>
      </p:nvGrpSpPr>
      <p:grpSpPr>
        <a:xfrm>
          <a:off x="0" y="0"/>
          <a:ext cx="0" cy="0"/>
          <a:chOff x="0" y="0"/>
          <a:chExt cx="0" cy="0"/>
        </a:xfrm>
      </p:grpSpPr>
      <p:pic>
        <p:nvPicPr>
          <p:cNvPr id="7" name="Picture 6" descr="Diagram, engineering drawing&#10;&#10;AI-generated content may be incorrect.">
            <a:extLst>
              <a:ext uri="{FF2B5EF4-FFF2-40B4-BE49-F238E27FC236}">
                <a16:creationId xmlns:a16="http://schemas.microsoft.com/office/drawing/2014/main" id="{6E180463-A539-E3DF-A9DB-2805AAEB2F0E}"/>
              </a:ext>
            </a:extLst>
          </p:cNvPr>
          <p:cNvPicPr>
            <a:picLocks noChangeAspect="1"/>
          </p:cNvPicPr>
          <p:nvPr/>
        </p:nvPicPr>
        <p:blipFill>
          <a:blip r:embed="rId3"/>
          <a:srcRect l="155" t="52106" r="-155" b="-2920"/>
          <a:stretch>
            <a:fillRect/>
          </a:stretch>
        </p:blipFill>
        <p:spPr>
          <a:xfrm>
            <a:off x="4850140" y="1500919"/>
            <a:ext cx="4346135" cy="3543936"/>
          </a:xfrm>
          <a:prstGeom prst="rect">
            <a:avLst/>
          </a:prstGeom>
        </p:spPr>
      </p:pic>
      <p:pic>
        <p:nvPicPr>
          <p:cNvPr id="6" name="Picture 5" descr="Diagram, engineering drawing&#10;&#10;AI-generated content may be incorrect.">
            <a:extLst>
              <a:ext uri="{FF2B5EF4-FFF2-40B4-BE49-F238E27FC236}">
                <a16:creationId xmlns:a16="http://schemas.microsoft.com/office/drawing/2014/main" id="{DF0D3EBC-F8C6-FE88-D3A2-2CE9D6FA7E79}"/>
              </a:ext>
            </a:extLst>
          </p:cNvPr>
          <p:cNvPicPr>
            <a:picLocks noChangeAspect="1"/>
          </p:cNvPicPr>
          <p:nvPr/>
        </p:nvPicPr>
        <p:blipFill>
          <a:blip r:embed="rId3"/>
          <a:srcRect b="46871"/>
          <a:stretch>
            <a:fillRect/>
          </a:stretch>
        </p:blipFill>
        <p:spPr>
          <a:xfrm>
            <a:off x="593780" y="1207988"/>
            <a:ext cx="4256360" cy="3628881"/>
          </a:xfrm>
          <a:prstGeom prst="rect">
            <a:avLst/>
          </a:prstGeom>
        </p:spPr>
      </p:pic>
      <p:sp>
        <p:nvSpPr>
          <p:cNvPr id="2" name="Title 1">
            <a:extLst>
              <a:ext uri="{FF2B5EF4-FFF2-40B4-BE49-F238E27FC236}">
                <a16:creationId xmlns:a16="http://schemas.microsoft.com/office/drawing/2014/main" id="{3FBCF432-DEC9-BC5F-E6A3-16627E8DEB44}"/>
              </a:ext>
            </a:extLst>
          </p:cNvPr>
          <p:cNvSpPr>
            <a:spLocks noGrp="1"/>
          </p:cNvSpPr>
          <p:nvPr>
            <p:ph type="title"/>
          </p:nvPr>
        </p:nvSpPr>
        <p:spPr/>
        <p:txBody>
          <a:bodyPr/>
          <a:lstStyle/>
          <a:p>
            <a:r>
              <a:rPr lang="en-US" dirty="0"/>
              <a:t>Unitarity</a:t>
            </a:r>
          </a:p>
        </p:txBody>
      </p:sp>
      <p:sp>
        <p:nvSpPr>
          <p:cNvPr id="10" name="Text Placeholder 8">
            <a:extLst>
              <a:ext uri="{FF2B5EF4-FFF2-40B4-BE49-F238E27FC236}">
                <a16:creationId xmlns:a16="http://schemas.microsoft.com/office/drawing/2014/main" id="{34499AA0-721E-88B0-BCDF-3FFD88B59F08}"/>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3E883676-D358-3F26-DEC3-5CE2D5EFCE74}"/>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5</a:t>
            </a:r>
          </a:p>
        </p:txBody>
      </p:sp>
      <p:pic>
        <p:nvPicPr>
          <p:cNvPr id="5" name="Picture 4" descr="Shape&#10;&#10;AI-generated content may be incorrect.">
            <a:extLst>
              <a:ext uri="{FF2B5EF4-FFF2-40B4-BE49-F238E27FC236}">
                <a16:creationId xmlns:a16="http://schemas.microsoft.com/office/drawing/2014/main" id="{D623BDE3-3217-A607-F177-871E053DB0D6}"/>
              </a:ext>
            </a:extLst>
          </p:cNvPr>
          <p:cNvPicPr>
            <a:picLocks noChangeAspect="1"/>
          </p:cNvPicPr>
          <p:nvPr/>
        </p:nvPicPr>
        <p:blipFill>
          <a:blip r:embed="rId4"/>
          <a:stretch>
            <a:fillRect/>
          </a:stretch>
        </p:blipFill>
        <p:spPr>
          <a:xfrm>
            <a:off x="9540906" y="3429000"/>
            <a:ext cx="2482579" cy="452063"/>
          </a:xfrm>
          <a:prstGeom prst="rect">
            <a:avLst/>
          </a:prstGeom>
        </p:spPr>
      </p:pic>
      <p:sp>
        <p:nvSpPr>
          <p:cNvPr id="8" name="TextBox 7">
            <a:extLst>
              <a:ext uri="{FF2B5EF4-FFF2-40B4-BE49-F238E27FC236}">
                <a16:creationId xmlns:a16="http://schemas.microsoft.com/office/drawing/2014/main" id="{FACEE5E5-03F7-34E7-D4C6-9F0A15C7EC48}"/>
              </a:ext>
            </a:extLst>
          </p:cNvPr>
          <p:cNvSpPr txBox="1"/>
          <p:nvPr/>
        </p:nvSpPr>
        <p:spPr>
          <a:xfrm>
            <a:off x="2020362" y="5149431"/>
            <a:ext cx="6493267" cy="461665"/>
          </a:xfrm>
          <a:prstGeom prst="rect">
            <a:avLst/>
          </a:prstGeom>
          <a:noFill/>
        </p:spPr>
        <p:txBody>
          <a:bodyPr wrap="square" rtlCol="0">
            <a:spAutoFit/>
          </a:bodyPr>
          <a:lstStyle/>
          <a:p>
            <a:r>
              <a:rPr lang="en-US" sz="1200" dirty="0"/>
              <a:t>Revista Brasileira de Ensino de </a:t>
            </a:r>
            <a:r>
              <a:rPr lang="en-US" sz="1200" dirty="0" err="1"/>
              <a:t>Física</a:t>
            </a:r>
            <a:r>
              <a:rPr lang="en-US" sz="1200" dirty="0"/>
              <a:t>, vol. 45, e20230079 (2023) </a:t>
            </a:r>
          </a:p>
          <a:p>
            <a:endParaRPr lang="en-US" sz="1200" dirty="0"/>
          </a:p>
        </p:txBody>
      </p:sp>
      <p:sp>
        <p:nvSpPr>
          <p:cNvPr id="9" name="Rectangle 8">
            <a:extLst>
              <a:ext uri="{FF2B5EF4-FFF2-40B4-BE49-F238E27FC236}">
                <a16:creationId xmlns:a16="http://schemas.microsoft.com/office/drawing/2014/main" id="{666A12A1-A2AB-BFE5-1EED-896DB9642593}"/>
              </a:ext>
            </a:extLst>
          </p:cNvPr>
          <p:cNvSpPr/>
          <p:nvPr/>
        </p:nvSpPr>
        <p:spPr>
          <a:xfrm>
            <a:off x="371673" y="1519454"/>
            <a:ext cx="8479432" cy="568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2EC85D-097A-B2A5-DC37-F9FAA0966C21}"/>
              </a:ext>
            </a:extLst>
          </p:cNvPr>
          <p:cNvSpPr/>
          <p:nvPr/>
        </p:nvSpPr>
        <p:spPr>
          <a:xfrm>
            <a:off x="371673" y="1207988"/>
            <a:ext cx="4113830" cy="3114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043BFC-A1BD-703E-714C-A2F4F1A84EE0}"/>
              </a:ext>
            </a:extLst>
          </p:cNvPr>
          <p:cNvSpPr txBox="1">
            <a:spLocks/>
          </p:cNvSpPr>
          <p:nvPr/>
        </p:nvSpPr>
        <p:spPr>
          <a:xfrm>
            <a:off x="838200" y="1193909"/>
            <a:ext cx="10515600" cy="5194419"/>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700" b="1" dirty="0"/>
              <a:t>Unitarity</a:t>
            </a:r>
            <a:r>
              <a:rPr lang="en-US" sz="1700" dirty="0"/>
              <a:t> is the special limit where the scattering length goes to infinity, and the effective range goes to zero.</a:t>
            </a:r>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r>
              <a:rPr lang="en-US" sz="1700" dirty="0"/>
              <a:t>Unitarity is important to study because it removes all scales out of the problem, leads to </a:t>
            </a:r>
            <a:r>
              <a:rPr lang="en-US" sz="1700" b="1" dirty="0"/>
              <a:t>conformal physics</a:t>
            </a:r>
            <a:endParaRPr lang="en-US" sz="1700" dirty="0"/>
          </a:p>
        </p:txBody>
      </p:sp>
    </p:spTree>
    <p:extLst>
      <p:ext uri="{BB962C8B-B14F-4D97-AF65-F5344CB8AC3E}">
        <p14:creationId xmlns:p14="http://schemas.microsoft.com/office/powerpoint/2010/main" val="24001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72E16-E6CC-9B65-AFB3-D82D55A92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1B4E5-7180-EA33-DAF5-8FED8B233A34}"/>
              </a:ext>
            </a:extLst>
          </p:cNvPr>
          <p:cNvSpPr>
            <a:spLocks noGrp="1"/>
          </p:cNvSpPr>
          <p:nvPr>
            <p:ph type="title"/>
          </p:nvPr>
        </p:nvSpPr>
        <p:spPr/>
        <p:txBody>
          <a:bodyPr/>
          <a:lstStyle/>
          <a:p>
            <a:r>
              <a:rPr lang="en-US" dirty="0"/>
              <a:t>The Unitary Fermi Gas</a:t>
            </a:r>
          </a:p>
        </p:txBody>
      </p:sp>
      <p:sp>
        <p:nvSpPr>
          <p:cNvPr id="10" name="Text Placeholder 8">
            <a:extLst>
              <a:ext uri="{FF2B5EF4-FFF2-40B4-BE49-F238E27FC236}">
                <a16:creationId xmlns:a16="http://schemas.microsoft.com/office/drawing/2014/main" id="{3C3F42AE-3449-0D12-DD3C-278C0E5E3B80}"/>
              </a:ext>
              <a:ext uri="{C183D7F6-B498-43B3-948B-1728B52AA6E4}">
                <adec:decorative xmlns:adec="http://schemas.microsoft.com/office/drawing/2017/decorative" val="1"/>
              </a:ext>
            </a:extLst>
          </p:cNvPr>
          <p:cNvSpPr>
            <a:spLocks noGrp="1"/>
          </p:cNvSpPr>
          <p:nvPr>
            <p:ph type="body" sz="quarter" idx="13"/>
          </p:nvPr>
        </p:nvSpPr>
        <p:spPr>
          <a:xfrm>
            <a:off x="609600" y="6388328"/>
            <a:ext cx="8241505" cy="246221"/>
          </a:xfrm>
        </p:spPr>
        <p:txBody>
          <a:bodyPr>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1100"/>
            </a:lvl1pPr>
          </a:lstStyle>
          <a:p>
            <a:pPr algn="l"/>
            <a:r>
              <a:rPr lang="en-US" dirty="0"/>
              <a:t>CNUGS 2026</a:t>
            </a:r>
          </a:p>
        </p:txBody>
      </p:sp>
      <p:sp>
        <p:nvSpPr>
          <p:cNvPr id="4" name="Slide Number Placeholder 3">
            <a:extLst>
              <a:ext uri="{FF2B5EF4-FFF2-40B4-BE49-F238E27FC236}">
                <a16:creationId xmlns:a16="http://schemas.microsoft.com/office/drawing/2014/main" id="{6D2CC9D7-C128-9AFB-39CF-71E9AB00AC60}"/>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6</a:t>
            </a:r>
          </a:p>
        </p:txBody>
      </p:sp>
      <p:sp>
        <p:nvSpPr>
          <p:cNvPr id="3" name="Content Placeholder 2">
            <a:extLst>
              <a:ext uri="{FF2B5EF4-FFF2-40B4-BE49-F238E27FC236}">
                <a16:creationId xmlns:a16="http://schemas.microsoft.com/office/drawing/2014/main" id="{633FF5E9-6407-7E89-5C47-7CA82EED731F}"/>
              </a:ext>
            </a:extLst>
          </p:cNvPr>
          <p:cNvSpPr txBox="1">
            <a:spLocks/>
          </p:cNvSpPr>
          <p:nvPr/>
        </p:nvSpPr>
        <p:spPr>
          <a:xfrm>
            <a:off x="609600" y="1487164"/>
            <a:ext cx="10515600" cy="993615"/>
          </a:xfrm>
          <a:prstGeom prst="rect">
            <a:avLst/>
          </a:prstGeom>
        </p:spPr>
        <p:txBody>
          <a:bodyPr>
            <a:normAutofit/>
          </a:bodyPr>
          <a:lstStyle>
            <a:lvl1pPr marL="233363" indent="-233363" algn="l" defTabSz="914400" rtl="0" eaLnBrk="1" latinLnBrk="0" hangingPunct="1">
              <a:lnSpc>
                <a:spcPct val="90000"/>
              </a:lnSpc>
              <a:spcBef>
                <a:spcPts val="1000"/>
              </a:spcBef>
              <a:buClr>
                <a:schemeClr val="accent1"/>
              </a:buClr>
              <a:buFont typeface="Arial" panose="020B0604020202020204" pitchFamily="34" charset="0"/>
              <a:buChar char="•"/>
              <a:tabLst/>
              <a:defRPr sz="2800" kern="1200">
                <a:solidFill>
                  <a:schemeClr val="tx1"/>
                </a:solidFill>
                <a:latin typeface="+mn-lt"/>
                <a:ea typeface="+mn-ea"/>
                <a:cs typeface="+mn-cs"/>
              </a:defRPr>
            </a:lvl1pPr>
            <a:lvl2pPr marL="687388" indent="-230188"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1149350" indent="-234950"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1603375"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700" dirty="0"/>
              <a:t>The </a:t>
            </a:r>
            <a:r>
              <a:rPr lang="en-US" sz="1700" b="1" dirty="0"/>
              <a:t>UFG</a:t>
            </a:r>
            <a:r>
              <a:rPr lang="en-US" sz="1700" dirty="0"/>
              <a:t> is a gas of Fermions tuned to the </a:t>
            </a:r>
            <a:r>
              <a:rPr lang="en-US" sz="1700" b="1" dirty="0"/>
              <a:t>unitary limit</a:t>
            </a:r>
          </a:p>
          <a:p>
            <a:r>
              <a:rPr lang="en-US" sz="1700" dirty="0"/>
              <a:t>Applicable to systems with large numbers of fermions (like neutrons!)</a:t>
            </a:r>
          </a:p>
        </p:txBody>
      </p:sp>
      <p:pic>
        <p:nvPicPr>
          <p:cNvPr id="20" name="Picture 19">
            <a:extLst>
              <a:ext uri="{FF2B5EF4-FFF2-40B4-BE49-F238E27FC236}">
                <a16:creationId xmlns:a16="http://schemas.microsoft.com/office/drawing/2014/main" id="{4D4DF576-29CA-E756-48FC-8E74406C4ED1}"/>
              </a:ext>
            </a:extLst>
          </p:cNvPr>
          <p:cNvPicPr>
            <a:picLocks noChangeAspect="1"/>
          </p:cNvPicPr>
          <p:nvPr/>
        </p:nvPicPr>
        <p:blipFill>
          <a:blip r:embed="rId3"/>
          <a:stretch>
            <a:fillRect/>
          </a:stretch>
        </p:blipFill>
        <p:spPr>
          <a:xfrm>
            <a:off x="2464138" y="2529002"/>
            <a:ext cx="6452007" cy="3805030"/>
          </a:xfrm>
          <a:prstGeom prst="rect">
            <a:avLst/>
          </a:prstGeom>
        </p:spPr>
      </p:pic>
      <p:sp>
        <p:nvSpPr>
          <p:cNvPr id="21" name="Rectangle 20">
            <a:extLst>
              <a:ext uri="{FF2B5EF4-FFF2-40B4-BE49-F238E27FC236}">
                <a16:creationId xmlns:a16="http://schemas.microsoft.com/office/drawing/2014/main" id="{635DD966-8006-7738-2557-10882299C1E3}"/>
              </a:ext>
            </a:extLst>
          </p:cNvPr>
          <p:cNvSpPr/>
          <p:nvPr/>
        </p:nvSpPr>
        <p:spPr>
          <a:xfrm>
            <a:off x="5152358" y="5729231"/>
            <a:ext cx="1365648" cy="6590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E5C8D6-A732-28E4-51CC-5AF1C6DAC6FB}"/>
              </a:ext>
            </a:extLst>
          </p:cNvPr>
          <p:cNvSpPr txBox="1"/>
          <p:nvPr/>
        </p:nvSpPr>
        <p:spPr>
          <a:xfrm>
            <a:off x="8092247" y="6334032"/>
            <a:ext cx="1517715" cy="400110"/>
          </a:xfrm>
          <a:prstGeom prst="rect">
            <a:avLst/>
          </a:prstGeom>
          <a:noFill/>
        </p:spPr>
        <p:txBody>
          <a:bodyPr wrap="square" rtlCol="0">
            <a:spAutoFit/>
          </a:bodyPr>
          <a:lstStyle/>
          <a:p>
            <a:r>
              <a:rPr lang="en-US" sz="1000" b="1" dirty="0">
                <a:hlinkClick r:id="rId4"/>
              </a:rPr>
              <a:t>Olga Goulko</a:t>
            </a:r>
            <a:endParaRPr lang="en-US" sz="1000" b="1" dirty="0"/>
          </a:p>
          <a:p>
            <a:endParaRPr lang="en-US" sz="1000" dirty="0"/>
          </a:p>
        </p:txBody>
      </p:sp>
    </p:spTree>
    <p:extLst>
      <p:ext uri="{BB962C8B-B14F-4D97-AF65-F5344CB8AC3E}">
        <p14:creationId xmlns:p14="http://schemas.microsoft.com/office/powerpoint/2010/main" val="15739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Custom Design">
  <a:themeElements>
    <a:clrScheme name="UNC 2025">
      <a:dk1>
        <a:srgbClr val="13284B"/>
      </a:dk1>
      <a:lt1>
        <a:srgbClr val="FFFFFF"/>
      </a:lt1>
      <a:dk2>
        <a:srgbClr val="000000"/>
      </a:dk2>
      <a:lt2>
        <a:srgbClr val="DBEBF6"/>
      </a:lt2>
      <a:accent1>
        <a:srgbClr val="4B9CD3"/>
      </a:accent1>
      <a:accent2>
        <a:srgbClr val="13294B"/>
      </a:accent2>
      <a:accent3>
        <a:srgbClr val="B7D7ED"/>
      </a:accent3>
      <a:accent4>
        <a:srgbClr val="93C3E5"/>
      </a:accent4>
      <a:accent5>
        <a:srgbClr val="6FB0DC"/>
      </a:accent5>
      <a:accent6>
        <a:srgbClr val="E5E5E5"/>
      </a:accent6>
      <a:hlink>
        <a:srgbClr val="007FAE"/>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21182</TotalTime>
  <Words>4280</Words>
  <Application>Microsoft Macintosh PowerPoint</Application>
  <PresentationFormat>Widescreen</PresentationFormat>
  <Paragraphs>587</Paragraphs>
  <Slides>56</Slides>
  <Notes>43</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Cambria Math</vt:lpstr>
      <vt:lpstr>Lucida Grande</vt:lpstr>
      <vt:lpstr>Custom Design</vt:lpstr>
      <vt:lpstr>Studying the Unitary Fermi Gas using Discretized Pion-less EFT on the Lattice.</vt:lpstr>
      <vt:lpstr>Outline</vt:lpstr>
      <vt:lpstr>Outline</vt:lpstr>
      <vt:lpstr>Outline</vt:lpstr>
      <vt:lpstr>Outline</vt:lpstr>
      <vt:lpstr>The Unitary Fermi Gas</vt:lpstr>
      <vt:lpstr>Optical Theorem</vt:lpstr>
      <vt:lpstr>Unitarity</vt:lpstr>
      <vt:lpstr>The Unitary Fermi Gas</vt:lpstr>
      <vt:lpstr>Neutron Stars</vt:lpstr>
      <vt:lpstr>Theoretical Methods: Lattice EFT</vt:lpstr>
      <vt:lpstr>Lattice Field Theory</vt:lpstr>
      <vt:lpstr>Pion-less EFT</vt:lpstr>
      <vt:lpstr>Pion-less EFT: Finite to Infinite Volume</vt:lpstr>
      <vt:lpstr>Pion-less EFT: States</vt:lpstr>
      <vt:lpstr>Pion-less EFT: States</vt:lpstr>
      <vt:lpstr>But Wait! There are Fermions!</vt:lpstr>
      <vt:lpstr>Discretizing Pion-less EFT</vt:lpstr>
      <vt:lpstr>Tuning g0 : Connecting to the Spectral Decomposition</vt:lpstr>
      <vt:lpstr>Effective Mass &amp; Current Insertion Matrix Elements</vt:lpstr>
      <vt:lpstr>Effective Mass</vt:lpstr>
      <vt:lpstr>Effective Mass</vt:lpstr>
      <vt:lpstr>PowerPoint Presentation</vt:lpstr>
      <vt:lpstr>PowerPoint Presentation</vt:lpstr>
      <vt:lpstr>Gravitational (Mechanical) Form Factors</vt:lpstr>
      <vt:lpstr>Future Work</vt:lpstr>
      <vt:lpstr>Gravitational (Mechanical) Form Factors</vt:lpstr>
      <vt:lpstr>PowerPoint Presentation</vt:lpstr>
      <vt:lpstr>Future Work</vt:lpstr>
      <vt:lpstr>Where are we at now?</vt:lpstr>
      <vt:lpstr>Where we are actually at</vt:lpstr>
      <vt:lpstr>Thank You! Questions? hpduggin@unc.edu</vt:lpstr>
      <vt:lpstr>BONUS SLIDES</vt:lpstr>
      <vt:lpstr>Review: Field Theory</vt:lpstr>
      <vt:lpstr>Review: Path integrals</vt:lpstr>
      <vt:lpstr>Review: Divergences</vt:lpstr>
      <vt:lpstr>When does perturbation theory fail?</vt:lpstr>
      <vt:lpstr>The Lattice</vt:lpstr>
      <vt:lpstr>Problems on the Lattice</vt:lpstr>
      <vt:lpstr>The Unitary Fermi Gas</vt:lpstr>
      <vt:lpstr>Pion-less EFT</vt:lpstr>
      <vt:lpstr>Pion-less EFT: 2 body amplitude calculation (small g0)</vt:lpstr>
      <vt:lpstr>Discretizing Pion-less EFT</vt:lpstr>
      <vt:lpstr>Calculating the spectrum of the 2 body system</vt:lpstr>
      <vt:lpstr>Calculating the spectrum of the 2 body system</vt:lpstr>
      <vt:lpstr>Effective Mass</vt:lpstr>
      <vt:lpstr>Effective Mass</vt:lpstr>
      <vt:lpstr>Effective Mass</vt:lpstr>
      <vt:lpstr>Approach to calculating GFF’s on the lattice</vt:lpstr>
      <vt:lpstr>Gravitational Form Factors (GFFs)</vt:lpstr>
      <vt:lpstr>Current Insertion</vt:lpstr>
      <vt:lpstr>PowerPoint Presentation</vt:lpstr>
      <vt:lpstr>How is this done for the proton?</vt:lpstr>
      <vt:lpstr>How is this done for the proton?</vt:lpstr>
      <vt:lpstr>How is this done for the proton?</vt:lpstr>
      <vt:lpstr>End Slide 2 – White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Andrew</dc:creator>
  <cp:lastModifiedBy>Duggin, Hunter</cp:lastModifiedBy>
  <cp:revision>131</cp:revision>
  <dcterms:created xsi:type="dcterms:W3CDTF">2018-12-12T18:27:48Z</dcterms:created>
  <dcterms:modified xsi:type="dcterms:W3CDTF">2026-06-09T03:06:48Z</dcterms:modified>
</cp:coreProperties>
</file>