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6" r:id="rId4"/>
    <p:sldId id="264" r:id="rId5"/>
    <p:sldId id="268" r:id="rId6"/>
    <p:sldId id="260" r:id="rId7"/>
    <p:sldId id="269" r:id="rId8"/>
    <p:sldId id="267" r:id="rId9"/>
    <p:sldId id="270" r:id="rId10"/>
    <p:sldId id="271" r:id="rId11"/>
    <p:sldId id="272" r:id="rId12"/>
    <p:sldId id="261" r:id="rId1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A2A"/>
    <a:srgbClr val="1C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59"/>
    <p:restoredTop sz="94610"/>
  </p:normalViewPr>
  <p:slideViewPr>
    <p:cSldViewPr snapToGrid="0" snapToObjects="1">
      <p:cViewPr>
        <p:scale>
          <a:sx n="101" d="100"/>
          <a:sy n="101" d="100"/>
        </p:scale>
        <p:origin x="36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57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0D7DE-6296-C94E-1CEC-DBFE67F4D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5C5C01-D83E-B5DE-56BE-23C807181C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03D497-D712-75BB-5D1B-A76BE802A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6BF5D-6E9F-AFF6-FA27-D7798300B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83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0D1B8-420A-56D8-A355-604D3AD33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BB4616-FFCF-E374-64E2-C10FEB064D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82155C-322E-38C5-FE47-A2F2CFC26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17248-1C9E-07AE-2303-0693DA163A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88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A2D68-4796-C96A-B54C-173158657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D0D787-ADE6-E4F4-4A79-A57F62FFE5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B65EE6-70E8-68E3-6EDB-0E287E8EFB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47487-E4BF-2BE1-60D1-DCA1E9FBDB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49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CA41B-3E9A-7769-2505-6D66640B8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196C0F-4D40-93F3-DC24-5D7B6C335F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A48342-5242-FF1E-5CA4-2B8CD37A04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14640-DDC9-DB61-C32B-7A32344C18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21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9E049-DCF7-A0E8-19CB-18C6B4D12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9C0671-4CC2-DB44-9ED6-7688E22086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A4EB93-2C83-410C-0EEE-7A98B42DF4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B0D6E-27E7-ABF7-0F67-714A300B9D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1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6313B-7164-806D-64B6-719D3015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1C24E1-932F-F3E2-DCA7-3FCECD96D5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E03FAC-AE53-5B8E-4351-0EA9CB6868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21CCD-E188-54D8-340D-3A9C0CAB6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16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BED46-43B3-82FE-667F-D2EE459BD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AFEF60-9F37-A5E1-5EE2-5C2901CBA0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5E9D9C-2955-70CD-6651-405FEA0AF1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DCF1C-1AEB-3E77-58DC-9D83042760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21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B7330-5FE8-EBC7-CFCB-CEAC3410A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3ACE62-4F9A-9D9E-C125-AD68BDAD79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AD27BE-5254-6CF0-08A7-0D7224D2F8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B8F48-BACC-2B66-05DB-AA3A89B3D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24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F7B98-8F5D-DAC4-4810-0CF16C10C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CE0C95-CAB2-5F19-53D3-1F29748DD2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11789D-F0E6-0BDD-5511-75CF197DC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43D1C-C74C-BEC5-1041-6B2C2F92FE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72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E3C88A-85B3-6B31-F533-D5507FDD0C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E2B9B6-A254-8347-9782-E378B92B4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64AD89-2814-EC7C-7234-9E7798EE4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19F1FB-B2F2-984B-81A5-9B3A1D503F9E}" type="slidenum">
              <a:rPr lang="en-US" smtClean="0"/>
              <a:t>‹#›</a:t>
            </a:fld>
            <a:r>
              <a:rPr lang="en-US" dirty="0"/>
              <a:t>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5DD731-CFD9-6D28-A622-8CA5ACE5F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3152" y="73152"/>
            <a:ext cx="12045391" cy="0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73152" y="6784848"/>
            <a:ext cx="12045391" cy="0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3152" y="73152"/>
            <a:ext cx="0" cy="6711696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2118543" y="73152"/>
            <a:ext cx="0" cy="6711696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210312" y="228600"/>
            <a:ext cx="11771071" cy="0"/>
          </a:xfrm>
          <a:prstGeom prst="line">
            <a:avLst/>
          </a:prstGeom>
          <a:noFill/>
          <a:ln w="19050">
            <a:solidFill>
              <a:srgbClr val="B792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210312" y="6629400"/>
            <a:ext cx="11771071" cy="0"/>
          </a:xfrm>
          <a:prstGeom prst="line">
            <a:avLst/>
          </a:prstGeom>
          <a:noFill/>
          <a:ln w="19050">
            <a:solidFill>
              <a:srgbClr val="B792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146304" y="256032"/>
            <a:ext cx="502920" cy="6172200"/>
          </a:xfrm>
          <a:prstGeom prst="rect">
            <a:avLst/>
          </a:prstGeom>
          <a:solidFill>
            <a:srgbClr val="004E38"/>
          </a:solidFill>
          <a:ln w="127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49224" y="256032"/>
            <a:ext cx="73152" cy="6172200"/>
          </a:xfrm>
          <a:prstGeom prst="rect">
            <a:avLst/>
          </a:prstGeom>
          <a:solidFill>
            <a:srgbClr val="B79257"/>
          </a:solidFill>
          <a:ln w="12700">
            <a:solidFill>
              <a:srgbClr val="B792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024128" y="1920240"/>
            <a:ext cx="841248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300" b="1" dirty="0">
                <a:solidFill>
                  <a:srgbClr val="004E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Measuring the Electromagnetic Form Factor Ratio of the Proton</a:t>
            </a:r>
            <a:endParaRPr lang="en-US" sz="4300" dirty="0"/>
          </a:p>
        </p:txBody>
      </p:sp>
      <p:sp>
        <p:nvSpPr>
          <p:cNvPr id="11" name="Text 9"/>
          <p:cNvSpPr/>
          <p:nvPr/>
        </p:nvSpPr>
        <p:spPr>
          <a:xfrm>
            <a:off x="1042416" y="3310128"/>
            <a:ext cx="7132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F2A2A"/>
                </a:solidFill>
              </a:rPr>
              <a:t>Benjamin Spaude  •  CNUGS 2026</a:t>
            </a:r>
            <a:endParaRPr lang="en-US" sz="1800" dirty="0"/>
          </a:p>
        </p:txBody>
      </p:sp>
      <p:sp>
        <p:nvSpPr>
          <p:cNvPr id="12" name="Shape 10"/>
          <p:cNvSpPr/>
          <p:nvPr/>
        </p:nvSpPr>
        <p:spPr>
          <a:xfrm>
            <a:off x="1042416" y="3730752"/>
            <a:ext cx="4937760" cy="0"/>
          </a:xfrm>
          <a:prstGeom prst="line">
            <a:avLst/>
          </a:prstGeom>
          <a:noFill/>
          <a:ln w="31750">
            <a:solidFill>
              <a:srgbClr val="B792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9418320" y="5897880"/>
            <a:ext cx="1737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004E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William &amp; Mary</a:t>
            </a:r>
            <a:endParaRPr lang="en-US" sz="18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A67F4F1-78B8-D622-C00A-32258CBF4C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2B9B6-A254-8347-9782-E378B92B449B}" type="slidenum">
              <a:rPr lang="en-US" smtClean="0"/>
              <a:t>0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4CBE58-8CEA-42DD-72D5-EAB101EA0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352" y="1807655"/>
            <a:ext cx="2874237" cy="28742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D31FC-41CB-A1D4-7591-9E1E00D70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6CEF5AF0-24DD-D96F-509E-3543B76183CA}"/>
              </a:ext>
            </a:extLst>
          </p:cNvPr>
          <p:cNvSpPr/>
          <p:nvPr/>
        </p:nvSpPr>
        <p:spPr>
          <a:xfrm>
            <a:off x="73152" y="73152"/>
            <a:ext cx="12045391" cy="0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A8807E12-3889-F641-94F1-7FE51D17F7D9}"/>
              </a:ext>
            </a:extLst>
          </p:cNvPr>
          <p:cNvSpPr/>
          <p:nvPr/>
        </p:nvSpPr>
        <p:spPr>
          <a:xfrm>
            <a:off x="73152" y="6784848"/>
            <a:ext cx="12045391" cy="0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404C3510-2940-E59C-29AD-509EC37BEDE2}"/>
              </a:ext>
            </a:extLst>
          </p:cNvPr>
          <p:cNvSpPr/>
          <p:nvPr/>
        </p:nvSpPr>
        <p:spPr>
          <a:xfrm>
            <a:off x="73152" y="73152"/>
            <a:ext cx="0" cy="6711696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EEFC7BE1-5C25-AAB6-E1C1-549DB26EA840}"/>
              </a:ext>
            </a:extLst>
          </p:cNvPr>
          <p:cNvSpPr/>
          <p:nvPr/>
        </p:nvSpPr>
        <p:spPr>
          <a:xfrm>
            <a:off x="12118543" y="73152"/>
            <a:ext cx="0" cy="6711696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FC6CE276-0363-6B5E-C415-18ABFC6BE7E7}"/>
              </a:ext>
            </a:extLst>
          </p:cNvPr>
          <p:cNvSpPr/>
          <p:nvPr/>
        </p:nvSpPr>
        <p:spPr>
          <a:xfrm>
            <a:off x="210312" y="228600"/>
            <a:ext cx="11771071" cy="0"/>
          </a:xfrm>
          <a:prstGeom prst="line">
            <a:avLst/>
          </a:prstGeom>
          <a:noFill/>
          <a:ln w="19050">
            <a:solidFill>
              <a:srgbClr val="B792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2AEAC58D-F12A-1505-51CB-62C5BFE9D3B3}"/>
              </a:ext>
            </a:extLst>
          </p:cNvPr>
          <p:cNvSpPr/>
          <p:nvPr/>
        </p:nvSpPr>
        <p:spPr>
          <a:xfrm>
            <a:off x="210312" y="6629400"/>
            <a:ext cx="11771071" cy="0"/>
          </a:xfrm>
          <a:prstGeom prst="line">
            <a:avLst/>
          </a:prstGeom>
          <a:noFill/>
          <a:ln w="19050">
            <a:solidFill>
              <a:srgbClr val="B792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AA0D362F-38E9-78F5-EABA-11C7E27F9C69}"/>
              </a:ext>
            </a:extLst>
          </p:cNvPr>
          <p:cNvSpPr/>
          <p:nvPr/>
        </p:nvSpPr>
        <p:spPr>
          <a:xfrm>
            <a:off x="594360" y="43891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004E38"/>
                </a:solidFill>
                <a:latin typeface="Aptos Display" pitchFamily="34" charset="0"/>
              </a:rPr>
              <a:t>Electron Arm</a:t>
            </a:r>
            <a:endParaRPr lang="en-US" sz="40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7F852406-55AA-730B-2C2C-FE0437B30AF2}"/>
              </a:ext>
            </a:extLst>
          </p:cNvPr>
          <p:cNvSpPr/>
          <p:nvPr/>
        </p:nvSpPr>
        <p:spPr>
          <a:xfrm>
            <a:off x="10744200" y="6272784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004E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W&amp;M</a:t>
            </a:r>
            <a:endParaRPr lang="en-US" sz="1100" dirty="0"/>
          </a:p>
        </p:txBody>
      </p:sp>
      <p:pic>
        <p:nvPicPr>
          <p:cNvPr id="12" name="Content Placeholder 4" descr="A large machine in a factory&#10;&#10;AI-generated content may be incorrect.">
            <a:extLst>
              <a:ext uri="{FF2B5EF4-FFF2-40B4-BE49-F238E27FC236}">
                <a16:creationId xmlns:a16="http://schemas.microsoft.com/office/drawing/2014/main" id="{7C87FE25-6C34-27ED-02EF-DDB76A7841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139" b="2119"/>
          <a:stretch>
            <a:fillRect/>
          </a:stretch>
        </p:blipFill>
        <p:spPr>
          <a:xfrm>
            <a:off x="572313" y="1737074"/>
            <a:ext cx="7414220" cy="4270535"/>
          </a:xfrm>
          <a:prstGeom prst="rect">
            <a:avLst/>
          </a:prstGeom>
        </p:spPr>
      </p:pic>
      <p:pic>
        <p:nvPicPr>
          <p:cNvPr id="14" name="Picture 13" descr="A person working in a factory&#10;&#10;AI-generated content may be incorrect.">
            <a:extLst>
              <a:ext uri="{FF2B5EF4-FFF2-40B4-BE49-F238E27FC236}">
                <a16:creationId xmlns:a16="http://schemas.microsoft.com/office/drawing/2014/main" id="{9F1FF6B2-7CFC-B146-58C8-358AA18A4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740" y="384048"/>
            <a:ext cx="3089900" cy="5873083"/>
          </a:xfrm>
          <a:prstGeom prst="rect">
            <a:avLst/>
          </a:prstGeom>
        </p:spPr>
      </p:pic>
      <p:sp>
        <p:nvSpPr>
          <p:cNvPr id="15" name="Shape 25">
            <a:extLst>
              <a:ext uri="{FF2B5EF4-FFF2-40B4-BE49-F238E27FC236}">
                <a16:creationId xmlns:a16="http://schemas.microsoft.com/office/drawing/2014/main" id="{E6235661-36BF-49E8-7F18-EAD7C1E782A5}"/>
              </a:ext>
            </a:extLst>
          </p:cNvPr>
          <p:cNvSpPr/>
          <p:nvPr/>
        </p:nvSpPr>
        <p:spPr>
          <a:xfrm>
            <a:off x="6429745" y="4256434"/>
            <a:ext cx="1387260" cy="694708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15240">
            <a:solidFill>
              <a:srgbClr val="D8DCDB">
                <a:alpha val="90000"/>
              </a:srgbClr>
            </a:solidFill>
            <a:prstDash val="solid"/>
          </a:ln>
        </p:spPr>
        <p:txBody>
          <a:bodyPr/>
          <a:lstStyle/>
          <a:p>
            <a:pPr algn="ctr"/>
            <a:r>
              <a:rPr lang="en-US" dirty="0"/>
              <a:t>Reduce low energy junk</a:t>
            </a:r>
          </a:p>
        </p:txBody>
      </p:sp>
      <p:sp>
        <p:nvSpPr>
          <p:cNvPr id="16" name="Shape 25">
            <a:extLst>
              <a:ext uri="{FF2B5EF4-FFF2-40B4-BE49-F238E27FC236}">
                <a16:creationId xmlns:a16="http://schemas.microsoft.com/office/drawing/2014/main" id="{D6C9B48E-A3D9-C212-3311-67386EEF22A7}"/>
              </a:ext>
            </a:extLst>
          </p:cNvPr>
          <p:cNvSpPr/>
          <p:nvPr/>
        </p:nvSpPr>
        <p:spPr>
          <a:xfrm>
            <a:off x="6429745" y="5870684"/>
            <a:ext cx="1886416" cy="694708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15240">
            <a:solidFill>
              <a:srgbClr val="D8DCDB">
                <a:alpha val="90000"/>
              </a:srgbClr>
            </a:solidFill>
            <a:prstDash val="solid"/>
          </a:ln>
        </p:spPr>
        <p:txBody>
          <a:bodyPr/>
          <a:lstStyle/>
          <a:p>
            <a:pPr algn="ctr"/>
            <a:r>
              <a:rPr lang="en-US" dirty="0"/>
              <a:t>Vertical position tracking</a:t>
            </a:r>
          </a:p>
        </p:txBody>
      </p:sp>
      <p:sp>
        <p:nvSpPr>
          <p:cNvPr id="17" name="Shape 25">
            <a:extLst>
              <a:ext uri="{FF2B5EF4-FFF2-40B4-BE49-F238E27FC236}">
                <a16:creationId xmlns:a16="http://schemas.microsoft.com/office/drawing/2014/main" id="{83524371-93CE-E2E2-CEC5-B4C3E028E38F}"/>
              </a:ext>
            </a:extLst>
          </p:cNvPr>
          <p:cNvSpPr/>
          <p:nvPr/>
        </p:nvSpPr>
        <p:spPr>
          <a:xfrm>
            <a:off x="326036" y="4380042"/>
            <a:ext cx="1886416" cy="447491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15240">
            <a:solidFill>
              <a:srgbClr val="D8DCDB">
                <a:alpha val="90000"/>
              </a:srgbClr>
            </a:solidFill>
            <a:prstDash val="solid"/>
          </a:ln>
        </p:spPr>
        <p:txBody>
          <a:bodyPr/>
          <a:lstStyle/>
          <a:p>
            <a:pPr algn="ctr"/>
            <a:r>
              <a:rPr lang="en-US" dirty="0"/>
              <a:t>Electron energy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BD8C77-ACFC-C56E-5E04-F7356BFAE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2B9B6-A254-8347-9782-E378B92B44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88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32DFA-EF88-C932-AC74-71E8CBA71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83F91576-B362-12EA-0BA4-5B83A736CE3D}"/>
              </a:ext>
            </a:extLst>
          </p:cNvPr>
          <p:cNvSpPr/>
          <p:nvPr/>
        </p:nvSpPr>
        <p:spPr>
          <a:xfrm>
            <a:off x="73152" y="73152"/>
            <a:ext cx="12045391" cy="0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10860F71-A56B-60B1-5278-B7FBC12483C4}"/>
              </a:ext>
            </a:extLst>
          </p:cNvPr>
          <p:cNvSpPr/>
          <p:nvPr/>
        </p:nvSpPr>
        <p:spPr>
          <a:xfrm>
            <a:off x="73152" y="6784848"/>
            <a:ext cx="12045391" cy="0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FE18BA2F-9D35-C28D-A6D4-B3A8BD44D944}"/>
              </a:ext>
            </a:extLst>
          </p:cNvPr>
          <p:cNvSpPr/>
          <p:nvPr/>
        </p:nvSpPr>
        <p:spPr>
          <a:xfrm>
            <a:off x="73152" y="73152"/>
            <a:ext cx="0" cy="6711696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FCCC21AF-7766-02B0-7314-DBAE8BE8F663}"/>
              </a:ext>
            </a:extLst>
          </p:cNvPr>
          <p:cNvSpPr/>
          <p:nvPr/>
        </p:nvSpPr>
        <p:spPr>
          <a:xfrm>
            <a:off x="12118543" y="73152"/>
            <a:ext cx="0" cy="6711696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2F1AB1F8-9B4E-7B2C-BBE6-364698BB6302}"/>
              </a:ext>
            </a:extLst>
          </p:cNvPr>
          <p:cNvSpPr/>
          <p:nvPr/>
        </p:nvSpPr>
        <p:spPr>
          <a:xfrm>
            <a:off x="210312" y="228600"/>
            <a:ext cx="11771071" cy="0"/>
          </a:xfrm>
          <a:prstGeom prst="line">
            <a:avLst/>
          </a:prstGeom>
          <a:noFill/>
          <a:ln w="19050">
            <a:solidFill>
              <a:srgbClr val="B792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A970E284-324D-7FCC-0699-E21916C863D5}"/>
              </a:ext>
            </a:extLst>
          </p:cNvPr>
          <p:cNvSpPr/>
          <p:nvPr/>
        </p:nvSpPr>
        <p:spPr>
          <a:xfrm>
            <a:off x="210312" y="6629400"/>
            <a:ext cx="11771071" cy="0"/>
          </a:xfrm>
          <a:prstGeom prst="line">
            <a:avLst/>
          </a:prstGeom>
          <a:noFill/>
          <a:ln w="19050">
            <a:solidFill>
              <a:srgbClr val="B792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69496031-FB66-AA29-787A-2EC030C5C1F5}"/>
              </a:ext>
            </a:extLst>
          </p:cNvPr>
          <p:cNvSpPr/>
          <p:nvPr/>
        </p:nvSpPr>
        <p:spPr>
          <a:xfrm>
            <a:off x="594360" y="43891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004E38"/>
                </a:solidFill>
                <a:latin typeface="Aptos Display" pitchFamily="34" charset="0"/>
              </a:rPr>
              <a:t>Experiment Status</a:t>
            </a:r>
            <a:endParaRPr lang="en-US" sz="40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4256877E-EBAD-264E-B0FA-0926BF82CB06}"/>
              </a:ext>
            </a:extLst>
          </p:cNvPr>
          <p:cNvSpPr/>
          <p:nvPr/>
        </p:nvSpPr>
        <p:spPr>
          <a:xfrm>
            <a:off x="10744200" y="6272784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004E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W&amp;M</a:t>
            </a:r>
            <a:endParaRPr lang="en-US" sz="1100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AF4B2EED-97CB-98E1-B539-C568785FCF6D}"/>
              </a:ext>
            </a:extLst>
          </p:cNvPr>
          <p:cNvSpPr/>
          <p:nvPr/>
        </p:nvSpPr>
        <p:spPr>
          <a:xfrm>
            <a:off x="987552" y="1481328"/>
            <a:ext cx="6071616" cy="4078224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5E6666"/>
                </a:solidFill>
              </a:rPr>
              <a:t>Place final plot here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5E6666"/>
                </a:solidFill>
              </a:rPr>
              <a:t>(Fπ vs Q²)</a:t>
            </a:r>
            <a:endParaRPr lang="en-US" sz="1600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2827C11D-622E-D737-12AD-9BC4F4F64B11}"/>
              </a:ext>
            </a:extLst>
          </p:cNvPr>
          <p:cNvSpPr/>
          <p:nvPr/>
        </p:nvSpPr>
        <p:spPr>
          <a:xfrm>
            <a:off x="7818120" y="1463040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004E38"/>
                </a:solidFill>
              </a:rPr>
              <a:t>Main takeaway</a:t>
            </a:r>
            <a:endParaRPr lang="en-US" sz="2100" dirty="0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1C548B6C-E8A8-5B01-FFB3-113F81A71C0D}"/>
              </a:ext>
            </a:extLst>
          </p:cNvPr>
          <p:cNvSpPr/>
          <p:nvPr/>
        </p:nvSpPr>
        <p:spPr>
          <a:xfrm>
            <a:off x="7818120" y="1901952"/>
            <a:ext cx="3291840" cy="36576"/>
          </a:xfrm>
          <a:prstGeom prst="rect">
            <a:avLst/>
          </a:prstGeom>
          <a:solidFill>
            <a:srgbClr val="B79257"/>
          </a:solidFill>
          <a:ln w="12700">
            <a:solidFill>
              <a:srgbClr val="B792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4762D637-3A33-DA1C-F612-A7ACEBC509B7}"/>
              </a:ext>
            </a:extLst>
          </p:cNvPr>
          <p:cNvSpPr/>
          <p:nvPr/>
        </p:nvSpPr>
        <p:spPr>
          <a:xfrm>
            <a:off x="7818120" y="2212673"/>
            <a:ext cx="3291840" cy="2996301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Peak showing elastic e-p identification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Calorimeter calibrations need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Tracking calibrations need improvement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9" name="Content Placeholder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191AB5F3-9ABD-AD24-FE2A-D5B40D5219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665" t="25986" r="13479" b="14187"/>
          <a:stretch>
            <a:fillRect/>
          </a:stretch>
        </p:blipFill>
        <p:spPr>
          <a:xfrm>
            <a:off x="135221" y="1938528"/>
            <a:ext cx="7439327" cy="3398641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57E8F79-4529-4F05-7638-2A06BBF4B7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2B9B6-A254-8347-9782-E378B92B44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99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3152" y="73152"/>
            <a:ext cx="12045391" cy="0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73152" y="6784848"/>
            <a:ext cx="12045391" cy="0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3152" y="73152"/>
            <a:ext cx="0" cy="6711696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2118543" y="73152"/>
            <a:ext cx="0" cy="6711696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210312" y="228600"/>
            <a:ext cx="11771071" cy="0"/>
          </a:xfrm>
          <a:prstGeom prst="line">
            <a:avLst/>
          </a:prstGeom>
          <a:noFill/>
          <a:ln w="19050">
            <a:solidFill>
              <a:srgbClr val="B792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210312" y="6629400"/>
            <a:ext cx="11771071" cy="0"/>
          </a:xfrm>
          <a:prstGeom prst="line">
            <a:avLst/>
          </a:prstGeom>
          <a:noFill/>
          <a:ln w="19050">
            <a:solidFill>
              <a:srgbClr val="B792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594360" y="43891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004E38"/>
                </a:solidFill>
                <a:latin typeface="Aptos Display" pitchFamily="34" charset="0"/>
              </a:rPr>
              <a:t>Experiment Projections</a:t>
            </a:r>
            <a:endParaRPr lang="en-US" sz="4000" dirty="0"/>
          </a:p>
        </p:txBody>
      </p:sp>
      <p:sp>
        <p:nvSpPr>
          <p:cNvPr id="11" name="Text 9"/>
          <p:cNvSpPr/>
          <p:nvPr/>
        </p:nvSpPr>
        <p:spPr>
          <a:xfrm>
            <a:off x="10744200" y="6272784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004E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W&amp;M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987552" y="1481328"/>
            <a:ext cx="6071616" cy="4078224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5E6666"/>
                </a:solidFill>
              </a:rPr>
              <a:t>Place final plot here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5E6666"/>
                </a:solidFill>
              </a:rPr>
              <a:t>(Fπ vs Q²)</a:t>
            </a:r>
            <a:endParaRPr lang="en-US" sz="16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CF0BE5-6282-4309-F459-E62DB4699F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2B9B6-A254-8347-9782-E378B92B449B}" type="slidenum">
              <a:rPr lang="en-US" smtClean="0"/>
              <a:t>11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3D49528-50BC-14D4-25C9-A0D4A61F3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98" y="1208354"/>
            <a:ext cx="7635542" cy="5328972"/>
          </a:xfrm>
          <a:prstGeom prst="rect">
            <a:avLst/>
          </a:prstGeom>
        </p:spPr>
      </p:pic>
      <p:sp>
        <p:nvSpPr>
          <p:cNvPr id="19" name="Text 14">
            <a:extLst>
              <a:ext uri="{FF2B5EF4-FFF2-40B4-BE49-F238E27FC236}">
                <a16:creationId xmlns:a16="http://schemas.microsoft.com/office/drawing/2014/main" id="{E917A547-D1A3-FB07-104A-E4164512B9B4}"/>
              </a:ext>
            </a:extLst>
          </p:cNvPr>
          <p:cNvSpPr/>
          <p:nvPr/>
        </p:nvSpPr>
        <p:spPr>
          <a:xfrm>
            <a:off x="7818120" y="2212673"/>
            <a:ext cx="3291840" cy="2996301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5FC95-E946-89A1-ABF6-394814C23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072B6F8E-7608-945D-A04A-EA6F51C17E21}"/>
              </a:ext>
            </a:extLst>
          </p:cNvPr>
          <p:cNvSpPr/>
          <p:nvPr/>
        </p:nvSpPr>
        <p:spPr>
          <a:xfrm>
            <a:off x="73152" y="73152"/>
            <a:ext cx="12045391" cy="0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36737CE1-FE37-F9EB-CBFF-527F30FE5855}"/>
              </a:ext>
            </a:extLst>
          </p:cNvPr>
          <p:cNvSpPr/>
          <p:nvPr/>
        </p:nvSpPr>
        <p:spPr>
          <a:xfrm>
            <a:off x="73152" y="6784848"/>
            <a:ext cx="12045391" cy="0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34F7BC7D-A7F4-24F3-706B-AD1964D67FC2}"/>
              </a:ext>
            </a:extLst>
          </p:cNvPr>
          <p:cNvSpPr/>
          <p:nvPr/>
        </p:nvSpPr>
        <p:spPr>
          <a:xfrm>
            <a:off x="73152" y="73152"/>
            <a:ext cx="0" cy="6711696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CC4157C7-B440-8CC9-A52B-377BE4FE6EE2}"/>
              </a:ext>
            </a:extLst>
          </p:cNvPr>
          <p:cNvSpPr/>
          <p:nvPr/>
        </p:nvSpPr>
        <p:spPr>
          <a:xfrm>
            <a:off x="12118543" y="73152"/>
            <a:ext cx="0" cy="6711696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49E22B1C-A95A-19DB-8353-6DBE0651F8E1}"/>
              </a:ext>
            </a:extLst>
          </p:cNvPr>
          <p:cNvSpPr/>
          <p:nvPr/>
        </p:nvSpPr>
        <p:spPr>
          <a:xfrm>
            <a:off x="210312" y="228600"/>
            <a:ext cx="11771071" cy="0"/>
          </a:xfrm>
          <a:prstGeom prst="line">
            <a:avLst/>
          </a:prstGeom>
          <a:noFill/>
          <a:ln w="19050">
            <a:solidFill>
              <a:srgbClr val="B792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97997A9B-2607-43D5-5C0F-F04C56C60F07}"/>
              </a:ext>
            </a:extLst>
          </p:cNvPr>
          <p:cNvSpPr/>
          <p:nvPr/>
        </p:nvSpPr>
        <p:spPr>
          <a:xfrm>
            <a:off x="210312" y="6629400"/>
            <a:ext cx="11771071" cy="0"/>
          </a:xfrm>
          <a:prstGeom prst="line">
            <a:avLst/>
          </a:prstGeom>
          <a:noFill/>
          <a:ln w="19050">
            <a:solidFill>
              <a:srgbClr val="B792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08072BFA-6B4C-E473-261C-04A1FBB86432}"/>
              </a:ext>
            </a:extLst>
          </p:cNvPr>
          <p:cNvSpPr/>
          <p:nvPr/>
        </p:nvSpPr>
        <p:spPr>
          <a:xfrm>
            <a:off x="594360" y="43891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004E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SBS Collaboration </a:t>
            </a:r>
            <a:endParaRPr lang="en-US" sz="40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48A2CB00-C745-EC4B-3615-CC6D5834F716}"/>
              </a:ext>
            </a:extLst>
          </p:cNvPr>
          <p:cNvSpPr/>
          <p:nvPr/>
        </p:nvSpPr>
        <p:spPr>
          <a:xfrm>
            <a:off x="10744200" y="6272784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004E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W&amp;M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hape 10">
                <a:extLst>
                  <a:ext uri="{FF2B5EF4-FFF2-40B4-BE49-F238E27FC236}">
                    <a16:creationId xmlns:a16="http://schemas.microsoft.com/office/drawing/2014/main" id="{03BA1233-85FA-4589-7E00-472CCA161CDC}"/>
                  </a:ext>
                </a:extLst>
              </p:cNvPr>
              <p:cNvSpPr/>
              <p:nvPr/>
            </p:nvSpPr>
            <p:spPr>
              <a:xfrm>
                <a:off x="594361" y="1663093"/>
                <a:ext cx="6243952" cy="4153606"/>
              </a:xfrm>
              <a:prstGeom prst="roundRect">
                <a:avLst>
                  <a:gd name="adj" fmla="val 2162"/>
                </a:avLst>
              </a:prstGeom>
              <a:solidFill>
                <a:srgbClr val="FFFFFF"/>
              </a:solidFill>
              <a:ln w="15240">
                <a:solidFill>
                  <a:srgbClr val="D8DCDB">
                    <a:alpha val="90000"/>
                  </a:srgbClr>
                </a:solidFill>
                <a:prstDash val="solid"/>
              </a:ln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SBS – Super </a:t>
                </a:r>
                <a:r>
                  <a:rPr lang="en-US" sz="2800" dirty="0" err="1"/>
                  <a:t>Bigbite</a:t>
                </a:r>
                <a:r>
                  <a:rPr lang="en-US" sz="2800" dirty="0"/>
                  <a:t> Spectrometer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Collaboration to measure electric and magnetic form factors (FF) of nucleons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Elastic scattering of high energy electrons off nucleons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err="1"/>
                  <a:t>GEp</a:t>
                </a:r>
                <a:r>
                  <a:rPr lang="en-US" sz="2800" dirty="0"/>
                  <a:t>-V measuring EM FF ratio of proton up to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~11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Recoil Polarization Method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Shape 10">
                <a:extLst>
                  <a:ext uri="{FF2B5EF4-FFF2-40B4-BE49-F238E27FC236}">
                    <a16:creationId xmlns:a16="http://schemas.microsoft.com/office/drawing/2014/main" id="{03BA1233-85FA-4589-7E00-472CCA161C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1" y="1663093"/>
                <a:ext cx="6243952" cy="4153606"/>
              </a:xfrm>
              <a:prstGeom prst="roundRect">
                <a:avLst>
                  <a:gd name="adj" fmla="val 2162"/>
                </a:avLst>
              </a:prstGeom>
              <a:blipFill>
                <a:blip r:embed="rId3"/>
                <a:stretch>
                  <a:fillRect l="-1215" t="-912"/>
                </a:stretch>
              </a:blipFill>
              <a:ln w="15240">
                <a:solidFill>
                  <a:srgbClr val="D8DCDB">
                    <a:alpha val="90000"/>
                  </a:srgbClr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2BAFF3-90CD-AC80-B431-EF65C39D17F7}"/>
                  </a:ext>
                </a:extLst>
              </p:cNvPr>
              <p:cNvSpPr txBox="1"/>
              <p:nvPr/>
            </p:nvSpPr>
            <p:spPr>
              <a:xfrm>
                <a:off x="7771294" y="4620646"/>
                <a:ext cx="34142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Pion consisting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pair, spin-0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2BAFF3-90CD-AC80-B431-EF65C39D1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294" y="4620646"/>
                <a:ext cx="3414268" cy="369332"/>
              </a:xfrm>
              <a:prstGeom prst="rect">
                <a:avLst/>
              </a:prstGeom>
              <a:blipFill>
                <a:blip r:embed="rId5"/>
                <a:stretch>
                  <a:fillRect l="-1859" t="-6452" r="-37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high angle view of a factory&#10;&#10;AI-generated content may be incorrect.">
            <a:extLst>
              <a:ext uri="{FF2B5EF4-FFF2-40B4-BE49-F238E27FC236}">
                <a16:creationId xmlns:a16="http://schemas.microsoft.com/office/drawing/2014/main" id="{0D72744E-8429-914F-EFFA-8628BDAAD99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7129" r="12005"/>
          <a:stretch>
            <a:fillRect/>
          </a:stretch>
        </p:blipFill>
        <p:spPr>
          <a:xfrm>
            <a:off x="6896925" y="1307591"/>
            <a:ext cx="5143561" cy="4680615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1AFBF49-262B-4D91-6855-C34407204C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2B9B6-A254-8347-9782-E378B92B44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45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D9E25-3654-579E-6EA0-3F7BF5A8D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DC583A06-1924-A488-B760-866E39A442B8}"/>
              </a:ext>
            </a:extLst>
          </p:cNvPr>
          <p:cNvSpPr/>
          <p:nvPr/>
        </p:nvSpPr>
        <p:spPr>
          <a:xfrm>
            <a:off x="73152" y="73152"/>
            <a:ext cx="12045391" cy="0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9CA30046-7047-8591-C3C7-13F6DE5CFCFB}"/>
              </a:ext>
            </a:extLst>
          </p:cNvPr>
          <p:cNvSpPr/>
          <p:nvPr/>
        </p:nvSpPr>
        <p:spPr>
          <a:xfrm>
            <a:off x="73152" y="6784848"/>
            <a:ext cx="12045391" cy="0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E56A4AE2-920F-3BE2-7883-3066F2A7045C}"/>
              </a:ext>
            </a:extLst>
          </p:cNvPr>
          <p:cNvSpPr/>
          <p:nvPr/>
        </p:nvSpPr>
        <p:spPr>
          <a:xfrm>
            <a:off x="73152" y="73152"/>
            <a:ext cx="0" cy="6711696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C6072A15-4408-E666-EAB1-F3BEC09F0664}"/>
              </a:ext>
            </a:extLst>
          </p:cNvPr>
          <p:cNvSpPr/>
          <p:nvPr/>
        </p:nvSpPr>
        <p:spPr>
          <a:xfrm>
            <a:off x="12118543" y="73152"/>
            <a:ext cx="0" cy="6711696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D4FE134B-EF89-DD15-B6AE-0CF46BB32041}"/>
              </a:ext>
            </a:extLst>
          </p:cNvPr>
          <p:cNvSpPr/>
          <p:nvPr/>
        </p:nvSpPr>
        <p:spPr>
          <a:xfrm>
            <a:off x="210312" y="228600"/>
            <a:ext cx="11771071" cy="0"/>
          </a:xfrm>
          <a:prstGeom prst="line">
            <a:avLst/>
          </a:prstGeom>
          <a:noFill/>
          <a:ln w="19050">
            <a:solidFill>
              <a:srgbClr val="B792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DB60B2A6-0870-A70B-4101-E3B21E2B088A}"/>
              </a:ext>
            </a:extLst>
          </p:cNvPr>
          <p:cNvSpPr/>
          <p:nvPr/>
        </p:nvSpPr>
        <p:spPr>
          <a:xfrm>
            <a:off x="210312" y="6629400"/>
            <a:ext cx="11771071" cy="0"/>
          </a:xfrm>
          <a:prstGeom prst="line">
            <a:avLst/>
          </a:prstGeom>
          <a:noFill/>
          <a:ln w="19050">
            <a:solidFill>
              <a:srgbClr val="B792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D0D7074D-7CC2-8299-9B05-9DB403ADDE38}"/>
              </a:ext>
            </a:extLst>
          </p:cNvPr>
          <p:cNvSpPr/>
          <p:nvPr/>
        </p:nvSpPr>
        <p:spPr>
          <a:xfrm>
            <a:off x="594360" y="43891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000" b="1" dirty="0">
                <a:solidFill>
                  <a:srgbClr val="004E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Form Factors</a:t>
            </a:r>
            <a:endParaRPr lang="en-US" sz="40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1EB40AB7-8861-772A-CB74-F6F625F0D407}"/>
              </a:ext>
            </a:extLst>
          </p:cNvPr>
          <p:cNvSpPr/>
          <p:nvPr/>
        </p:nvSpPr>
        <p:spPr>
          <a:xfrm>
            <a:off x="621792" y="896112"/>
            <a:ext cx="9875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3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7BDB3808-24B2-00AD-92C4-4375E9022B71}"/>
              </a:ext>
            </a:extLst>
          </p:cNvPr>
          <p:cNvSpPr/>
          <p:nvPr/>
        </p:nvSpPr>
        <p:spPr>
          <a:xfrm>
            <a:off x="10744200" y="6272784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004E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W&amp;M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hape 10">
                <a:extLst>
                  <a:ext uri="{FF2B5EF4-FFF2-40B4-BE49-F238E27FC236}">
                    <a16:creationId xmlns:a16="http://schemas.microsoft.com/office/drawing/2014/main" id="{4C5DB797-D28A-C52D-0F9C-4A3BE29674ED}"/>
                  </a:ext>
                </a:extLst>
              </p:cNvPr>
              <p:cNvSpPr/>
              <p:nvPr/>
            </p:nvSpPr>
            <p:spPr>
              <a:xfrm>
                <a:off x="907191" y="1197864"/>
                <a:ext cx="10232863" cy="2744155"/>
              </a:xfrm>
              <a:prstGeom prst="roundRect">
                <a:avLst>
                  <a:gd name="adj" fmla="val 2162"/>
                </a:avLst>
              </a:prstGeom>
              <a:solidFill>
                <a:srgbClr val="FFFFFF"/>
              </a:solidFill>
              <a:ln w="15240">
                <a:solidFill>
                  <a:srgbClr val="D8DCDB">
                    <a:alpha val="90000"/>
                  </a:srgbClr>
                </a:solidFill>
                <a:prstDash val="solid"/>
              </a:ln>
            </p:spPr>
            <p:txBody>
              <a:bodyPr/>
              <a:lstStyle/>
              <a:p>
                <a:pPr marL="571500" indent="-5715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ＭＳ Ｐゴシック" charset="-128"/>
                  </a:rPr>
                  <a:t>Form factors (FF) are related to the distribution of charge and magnetization</a:t>
                </a:r>
              </a:p>
              <a:p>
                <a:pPr marL="571500" indent="-5715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ＭＳ Ｐゴシック" charset="-128"/>
                  </a:rPr>
                  <a:t>The Dirac and Pauli form factors,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𝐹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ＭＳ Ｐゴシック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𝐹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ＭＳ Ｐゴシック" charset="-128"/>
                  </a:rPr>
                  <a:t>, arise from QED to describe charge and spin interactions</a:t>
                </a:r>
              </a:p>
              <a:p>
                <a:pPr marL="571500" indent="-5715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ＭＳ Ｐゴシック" charset="-128"/>
                  </a:rPr>
                  <a:t>The Sach’s form factors are linear combinations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𝐹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ＭＳ Ｐゴシック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𝐹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Shape 10">
                <a:extLst>
                  <a:ext uri="{FF2B5EF4-FFF2-40B4-BE49-F238E27FC236}">
                    <a16:creationId xmlns:a16="http://schemas.microsoft.com/office/drawing/2014/main" id="{4C5DB797-D28A-C52D-0F9C-4A3BE2967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91" y="1197864"/>
                <a:ext cx="10232863" cy="2744155"/>
              </a:xfrm>
              <a:prstGeom prst="roundRect">
                <a:avLst>
                  <a:gd name="adj" fmla="val 2162"/>
                </a:avLst>
              </a:prstGeom>
              <a:blipFill>
                <a:blip r:embed="rId3"/>
                <a:stretch>
                  <a:fillRect l="-867" r="-496" b="-2294"/>
                </a:stretch>
              </a:blipFill>
              <a:ln w="15240">
                <a:solidFill>
                  <a:srgbClr val="D8DCDB">
                    <a:alpha val="90000"/>
                  </a:srgbClr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hape 12">
                <a:extLst>
                  <a:ext uri="{FF2B5EF4-FFF2-40B4-BE49-F238E27FC236}">
                    <a16:creationId xmlns:a16="http://schemas.microsoft.com/office/drawing/2014/main" id="{4A4DC836-5755-2FD8-6F86-B1A2C9C033C2}"/>
                  </a:ext>
                </a:extLst>
              </p:cNvPr>
              <p:cNvSpPr/>
              <p:nvPr/>
            </p:nvSpPr>
            <p:spPr>
              <a:xfrm>
                <a:off x="7450973" y="4071843"/>
                <a:ext cx="4024739" cy="1890035"/>
              </a:xfrm>
              <a:prstGeom prst="roundRect">
                <a:avLst>
                  <a:gd name="adj" fmla="val 3243"/>
                </a:avLst>
              </a:prstGeom>
              <a:solidFill>
                <a:srgbClr val="F5ECDD"/>
              </a:solidFill>
              <a:ln w="15240">
                <a:solidFill>
                  <a:srgbClr val="B79257"/>
                </a:solidFill>
                <a:prstDash val="solid"/>
              </a:ln>
            </p:spPr>
            <p:txBody>
              <a:bodyPr/>
              <a:lstStyle/>
              <a:p>
                <a:pPr algn="ctr">
                  <a:lnSpc>
                    <a:spcPct val="120000"/>
                  </a:lnSpc>
                </a:pPr>
                <a:endParaRPr lang="en-US" altLang="ja-JP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ＭＳ Ｐゴシック" charset="-128"/>
                </a:endParaRPr>
              </a:p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  <m:t>𝐺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ＭＳ Ｐゴシック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ＭＳ Ｐゴシック" charset="-128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altLang="ja-JP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ＭＳ Ｐゴシック" charset="-128"/>
                        </a:rPr>
                        <m:t>τ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  <m:t>2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ＭＳ Ｐゴシック" charset="-128"/>
                        </a:rPr>
                        <m:t>(</m:t>
                      </m:r>
                      <m:sSup>
                        <m:sSupPr>
                          <m:ctrlPr>
                            <a:rPr lang="en-US" altLang="ja-JP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  <m:t>𝑄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ＭＳ Ｐゴシック" charset="-128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ja-JP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ＭＳ Ｐゴシック" charset="-128"/>
                        </a:rPr>
                        <m:t>,</m:t>
                      </m:r>
                    </m:oMath>
                  </m:oMathPara>
                </a14:m>
                <a:endParaRPr lang="en-US" altLang="ja-JP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ＭＳ Ｐゴシック" charset="-128"/>
                </a:endParaRPr>
              </a:p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  <m:t>𝐺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ＭＳ Ｐゴシック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ＭＳ Ｐゴシック" charset="-128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  <m:t>2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ＭＳ Ｐゴシック" charset="-128"/>
                        </a:rPr>
                        <m:t>(</m:t>
                      </m:r>
                      <m:sSup>
                        <m:sSupPr>
                          <m:ctrlPr>
                            <a:rPr lang="en-US" altLang="ja-JP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  <m:t>𝑄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ＭＳ Ｐゴシック" charset="-128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ja-JP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ＭＳ Ｐゴシック" charset="-128"/>
                        </a:rPr>
                        <m:t>,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ＭＳ Ｐゴシック" charset="-128"/>
                </a:endParaRPr>
              </a:p>
              <a:p>
                <a:pPr algn="ctr">
                  <a:lnSpc>
                    <a:spcPct val="120000"/>
                  </a:lnSpc>
                </a:pPr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ＭＳ Ｐゴシック" charset="-128"/>
                </a:endParaRPr>
              </a:p>
              <a:p>
                <a:pPr algn="ctr">
                  <a:lnSpc>
                    <a:spcPct val="12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17" name="Shape 12">
                <a:extLst>
                  <a:ext uri="{FF2B5EF4-FFF2-40B4-BE49-F238E27FC236}">
                    <a16:creationId xmlns:a16="http://schemas.microsoft.com/office/drawing/2014/main" id="{4A4DC836-5755-2FD8-6F86-B1A2C9C033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973" y="4071843"/>
                <a:ext cx="4024739" cy="1890035"/>
              </a:xfrm>
              <a:prstGeom prst="roundRect">
                <a:avLst>
                  <a:gd name="adj" fmla="val 3243"/>
                </a:avLst>
              </a:prstGeom>
              <a:blipFill>
                <a:blip r:embed="rId4"/>
                <a:stretch>
                  <a:fillRect/>
                </a:stretch>
              </a:blipFill>
              <a:ln w="15240">
                <a:solidFill>
                  <a:srgbClr val="B79257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hape 12">
                <a:extLst>
                  <a:ext uri="{FF2B5EF4-FFF2-40B4-BE49-F238E27FC236}">
                    <a16:creationId xmlns:a16="http://schemas.microsoft.com/office/drawing/2014/main" id="{4731048C-FDC5-E54D-59FF-EF2A50178361}"/>
                  </a:ext>
                </a:extLst>
              </p:cNvPr>
              <p:cNvSpPr/>
              <p:nvPr/>
            </p:nvSpPr>
            <p:spPr>
              <a:xfrm>
                <a:off x="8672163" y="5564718"/>
                <a:ext cx="1582358" cy="973241"/>
              </a:xfrm>
              <a:prstGeom prst="roundRect">
                <a:avLst>
                  <a:gd name="adj" fmla="val 3243"/>
                </a:avLst>
              </a:prstGeom>
              <a:solidFill>
                <a:srgbClr val="F5ECDD"/>
              </a:solidFill>
              <a:ln w="15240">
                <a:solidFill>
                  <a:srgbClr val="B79257"/>
                </a:solidFill>
                <a:prstDash val="solid"/>
              </a:ln>
            </p:spPr>
            <p:txBody>
              <a:bodyPr/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altLang="ja-JP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ja-JP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altLang="ja-JP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ja-JP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Shape 12">
                <a:extLst>
                  <a:ext uri="{FF2B5EF4-FFF2-40B4-BE49-F238E27FC236}">
                    <a16:creationId xmlns:a16="http://schemas.microsoft.com/office/drawing/2014/main" id="{4731048C-FDC5-E54D-59FF-EF2A501783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163" y="5564718"/>
                <a:ext cx="1582358" cy="973241"/>
              </a:xfrm>
              <a:prstGeom prst="roundRect">
                <a:avLst>
                  <a:gd name="adj" fmla="val 3243"/>
                </a:avLst>
              </a:prstGeom>
              <a:blipFill>
                <a:blip r:embed="rId5"/>
                <a:stretch>
                  <a:fillRect/>
                </a:stretch>
              </a:blipFill>
              <a:ln w="15240">
                <a:solidFill>
                  <a:srgbClr val="B79257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36878082-8CE1-96B0-F26A-99FF31A5F7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92" y="3987739"/>
            <a:ext cx="6788083" cy="271938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3B1F1CC-766A-6383-5498-F6E14C1B1F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2B9B6-A254-8347-9782-E378B92B44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0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319C4-D85E-8F30-ABF8-AB48C4E46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1A9F7F73-C259-A397-0914-8F298616B4F6}"/>
              </a:ext>
            </a:extLst>
          </p:cNvPr>
          <p:cNvSpPr/>
          <p:nvPr/>
        </p:nvSpPr>
        <p:spPr>
          <a:xfrm>
            <a:off x="73152" y="73152"/>
            <a:ext cx="12045391" cy="0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1F7E289D-E22F-5008-9715-6C89F5208502}"/>
              </a:ext>
            </a:extLst>
          </p:cNvPr>
          <p:cNvSpPr/>
          <p:nvPr/>
        </p:nvSpPr>
        <p:spPr>
          <a:xfrm>
            <a:off x="73152" y="6784848"/>
            <a:ext cx="12045391" cy="0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5D595B9E-460E-E629-4F2D-1906CCE14B67}"/>
              </a:ext>
            </a:extLst>
          </p:cNvPr>
          <p:cNvSpPr/>
          <p:nvPr/>
        </p:nvSpPr>
        <p:spPr>
          <a:xfrm>
            <a:off x="73152" y="73152"/>
            <a:ext cx="0" cy="6711696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5B794869-346E-0FB5-311D-1AFC2360EFFC}"/>
              </a:ext>
            </a:extLst>
          </p:cNvPr>
          <p:cNvSpPr/>
          <p:nvPr/>
        </p:nvSpPr>
        <p:spPr>
          <a:xfrm>
            <a:off x="12118543" y="73152"/>
            <a:ext cx="0" cy="6711696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2B5EE524-7F3F-FC90-A7B3-7D98D2C3C1CA}"/>
              </a:ext>
            </a:extLst>
          </p:cNvPr>
          <p:cNvSpPr/>
          <p:nvPr/>
        </p:nvSpPr>
        <p:spPr>
          <a:xfrm>
            <a:off x="210312" y="228600"/>
            <a:ext cx="11771071" cy="0"/>
          </a:xfrm>
          <a:prstGeom prst="line">
            <a:avLst/>
          </a:prstGeom>
          <a:noFill/>
          <a:ln w="19050">
            <a:solidFill>
              <a:srgbClr val="B792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007147B1-D235-14EE-F7E4-508652B5E8AC}"/>
              </a:ext>
            </a:extLst>
          </p:cNvPr>
          <p:cNvSpPr/>
          <p:nvPr/>
        </p:nvSpPr>
        <p:spPr>
          <a:xfrm>
            <a:off x="210312" y="6629400"/>
            <a:ext cx="11771071" cy="0"/>
          </a:xfrm>
          <a:prstGeom prst="line">
            <a:avLst/>
          </a:prstGeom>
          <a:noFill/>
          <a:ln w="19050">
            <a:solidFill>
              <a:srgbClr val="B792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31C8081B-B078-3D2D-B6E7-B8EB4B73733B}"/>
              </a:ext>
            </a:extLst>
          </p:cNvPr>
          <p:cNvSpPr/>
          <p:nvPr/>
        </p:nvSpPr>
        <p:spPr>
          <a:xfrm>
            <a:off x="10744200" y="6272784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004E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W&amp;M</a:t>
            </a:r>
            <a:endParaRPr lang="en-US" sz="1100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A1338D67-9575-540F-0998-E450A565FD23}"/>
              </a:ext>
            </a:extLst>
          </p:cNvPr>
          <p:cNvSpPr/>
          <p:nvPr/>
        </p:nvSpPr>
        <p:spPr>
          <a:xfrm>
            <a:off x="914400" y="1572768"/>
            <a:ext cx="4517136" cy="3072384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  <p:pic>
        <p:nvPicPr>
          <p:cNvPr id="9" name="Picture 8" descr="A collage of graphs&#10;&#10;AI-generated content may be incorrect.">
            <a:extLst>
              <a:ext uri="{FF2B5EF4-FFF2-40B4-BE49-F238E27FC236}">
                <a16:creationId xmlns:a16="http://schemas.microsoft.com/office/drawing/2014/main" id="{2B5BF124-FFD4-8077-D3FA-8F086831C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18487"/>
            <a:ext cx="8536987" cy="624690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D9E0A5-0A83-A9F4-48BB-04993CC1ABE4}"/>
              </a:ext>
            </a:extLst>
          </p:cNvPr>
          <p:cNvSpPr/>
          <p:nvPr/>
        </p:nvSpPr>
        <p:spPr>
          <a:xfrm>
            <a:off x="802892" y="318487"/>
            <a:ext cx="8648496" cy="3123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4A264A74-46F2-56F0-E3F7-1B83E21A8AA6}"/>
              </a:ext>
            </a:extLst>
          </p:cNvPr>
          <p:cNvSpPr/>
          <p:nvPr/>
        </p:nvSpPr>
        <p:spPr>
          <a:xfrm>
            <a:off x="9451388" y="1780074"/>
            <a:ext cx="985270" cy="24250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hape 12">
            <a:extLst>
              <a:ext uri="{FF2B5EF4-FFF2-40B4-BE49-F238E27FC236}">
                <a16:creationId xmlns:a16="http://schemas.microsoft.com/office/drawing/2014/main" id="{D82384B3-F23A-96B5-A3F2-AFAB9F217920}"/>
              </a:ext>
            </a:extLst>
          </p:cNvPr>
          <p:cNvSpPr/>
          <p:nvPr/>
        </p:nvSpPr>
        <p:spPr>
          <a:xfrm>
            <a:off x="10526505" y="1597090"/>
            <a:ext cx="1454878" cy="586758"/>
          </a:xfrm>
          <a:prstGeom prst="roundRect">
            <a:avLst>
              <a:gd name="adj" fmla="val 3243"/>
            </a:avLst>
          </a:prstGeom>
          <a:solidFill>
            <a:srgbClr val="F5ECDD"/>
          </a:solidFill>
          <a:ln w="15240">
            <a:solidFill>
              <a:srgbClr val="B79257"/>
            </a:solidFill>
            <a:prstDash val="solid"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2400" dirty="0"/>
              <a:t>Proton FF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AAAF2B-D10A-C823-BB10-26FFECA4C805}"/>
              </a:ext>
            </a:extLst>
          </p:cNvPr>
          <p:cNvSpPr/>
          <p:nvPr/>
        </p:nvSpPr>
        <p:spPr>
          <a:xfrm>
            <a:off x="802891" y="3505947"/>
            <a:ext cx="8648496" cy="305944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7824E1BB-BDEB-C8FE-DFD3-68AB2D41CF26}"/>
              </a:ext>
            </a:extLst>
          </p:cNvPr>
          <p:cNvSpPr/>
          <p:nvPr/>
        </p:nvSpPr>
        <p:spPr>
          <a:xfrm>
            <a:off x="9451388" y="4940003"/>
            <a:ext cx="841246" cy="21691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hape 12">
            <a:extLst>
              <a:ext uri="{FF2B5EF4-FFF2-40B4-BE49-F238E27FC236}">
                <a16:creationId xmlns:a16="http://schemas.microsoft.com/office/drawing/2014/main" id="{BC65C3C7-8960-7B80-6A66-471619659423}"/>
              </a:ext>
            </a:extLst>
          </p:cNvPr>
          <p:cNvSpPr/>
          <p:nvPr/>
        </p:nvSpPr>
        <p:spPr>
          <a:xfrm>
            <a:off x="10364646" y="4755083"/>
            <a:ext cx="1681884" cy="586758"/>
          </a:xfrm>
          <a:prstGeom prst="roundRect">
            <a:avLst>
              <a:gd name="adj" fmla="val 3243"/>
            </a:avLst>
          </a:prstGeom>
          <a:solidFill>
            <a:schemeClr val="accent6">
              <a:lumMod val="20000"/>
              <a:lumOff val="80000"/>
            </a:schemeClr>
          </a:solidFill>
          <a:ln w="15240">
            <a:solidFill>
              <a:schemeClr val="accent6">
                <a:lumMod val="75000"/>
              </a:schemeClr>
            </a:solidFill>
            <a:prstDash val="solid"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2400" dirty="0"/>
              <a:t>Neutron FF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9BB9AC1-3661-53B3-E4D4-51805DC544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2B9B6-A254-8347-9782-E378B92B44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3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BAC9E-B2FD-E9C4-74E2-3930204CF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767491F8-D801-BB03-7F90-776E526414EE}"/>
              </a:ext>
            </a:extLst>
          </p:cNvPr>
          <p:cNvSpPr/>
          <p:nvPr/>
        </p:nvSpPr>
        <p:spPr>
          <a:xfrm>
            <a:off x="73152" y="73152"/>
            <a:ext cx="12045391" cy="0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9B3B6B39-F143-24B4-D199-4A336B906DFB}"/>
              </a:ext>
            </a:extLst>
          </p:cNvPr>
          <p:cNvSpPr/>
          <p:nvPr/>
        </p:nvSpPr>
        <p:spPr>
          <a:xfrm>
            <a:off x="73152" y="6784848"/>
            <a:ext cx="12045391" cy="0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2955E617-8BB0-1AF6-7802-ECDEEBD19201}"/>
              </a:ext>
            </a:extLst>
          </p:cNvPr>
          <p:cNvSpPr/>
          <p:nvPr/>
        </p:nvSpPr>
        <p:spPr>
          <a:xfrm>
            <a:off x="73152" y="73152"/>
            <a:ext cx="0" cy="6711696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416A6E93-3B69-FF73-929C-51FD9776F606}"/>
              </a:ext>
            </a:extLst>
          </p:cNvPr>
          <p:cNvSpPr/>
          <p:nvPr/>
        </p:nvSpPr>
        <p:spPr>
          <a:xfrm>
            <a:off x="12118543" y="73152"/>
            <a:ext cx="0" cy="6711696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E3B3FCBF-38D8-4493-D3BE-DDB5B9D3BA5E}"/>
              </a:ext>
            </a:extLst>
          </p:cNvPr>
          <p:cNvSpPr/>
          <p:nvPr/>
        </p:nvSpPr>
        <p:spPr>
          <a:xfrm>
            <a:off x="210312" y="228600"/>
            <a:ext cx="11771071" cy="0"/>
          </a:xfrm>
          <a:prstGeom prst="line">
            <a:avLst/>
          </a:prstGeom>
          <a:noFill/>
          <a:ln w="19050">
            <a:solidFill>
              <a:srgbClr val="B792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1100E032-9453-A59D-6934-20840C7E0C53}"/>
              </a:ext>
            </a:extLst>
          </p:cNvPr>
          <p:cNvSpPr/>
          <p:nvPr/>
        </p:nvSpPr>
        <p:spPr>
          <a:xfrm>
            <a:off x="210312" y="6629400"/>
            <a:ext cx="11771071" cy="0"/>
          </a:xfrm>
          <a:prstGeom prst="line">
            <a:avLst/>
          </a:prstGeom>
          <a:noFill/>
          <a:ln w="19050">
            <a:solidFill>
              <a:srgbClr val="B792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574D2DB8-9897-E216-3ECE-538D787E6887}"/>
              </a:ext>
            </a:extLst>
          </p:cNvPr>
          <p:cNvSpPr/>
          <p:nvPr/>
        </p:nvSpPr>
        <p:spPr>
          <a:xfrm>
            <a:off x="10744200" y="6272784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004E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W&amp;M</a:t>
            </a:r>
            <a:endParaRPr lang="en-US" sz="1100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EF59CE47-3F54-383B-4C92-C2283184CD95}"/>
              </a:ext>
            </a:extLst>
          </p:cNvPr>
          <p:cNvSpPr/>
          <p:nvPr/>
        </p:nvSpPr>
        <p:spPr>
          <a:xfrm>
            <a:off x="914400" y="1572768"/>
            <a:ext cx="4517136" cy="3072384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  <p:pic>
        <p:nvPicPr>
          <p:cNvPr id="8" name="Picture 7" descr="A graph of a function&#10;&#10;AI-generated content may be incorrect.">
            <a:extLst>
              <a:ext uri="{FF2B5EF4-FFF2-40B4-BE49-F238E27FC236}">
                <a16:creationId xmlns:a16="http://schemas.microsoft.com/office/drawing/2014/main" id="{F9FCE54F-89DB-E5AB-7FDF-3E417E220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02" y="501926"/>
            <a:ext cx="8088965" cy="6009598"/>
          </a:xfrm>
          <a:prstGeom prst="rect">
            <a:avLst/>
          </a:prstGeom>
        </p:spPr>
      </p:pic>
      <p:sp>
        <p:nvSpPr>
          <p:cNvPr id="10" name="Shape 10">
            <a:extLst>
              <a:ext uri="{FF2B5EF4-FFF2-40B4-BE49-F238E27FC236}">
                <a16:creationId xmlns:a16="http://schemas.microsoft.com/office/drawing/2014/main" id="{FEB9F90B-2FB1-2E39-B8E6-D96A3D3FF89D}"/>
              </a:ext>
            </a:extLst>
          </p:cNvPr>
          <p:cNvSpPr/>
          <p:nvPr/>
        </p:nvSpPr>
        <p:spPr>
          <a:xfrm>
            <a:off x="8062337" y="1993059"/>
            <a:ext cx="3919046" cy="2231802"/>
          </a:xfrm>
          <a:prstGeom prst="roundRect">
            <a:avLst>
              <a:gd name="adj" fmla="val 2162"/>
            </a:avLst>
          </a:prstGeom>
          <a:solidFill>
            <a:srgbClr val="FFFFFF"/>
          </a:solidFill>
          <a:ln w="15240">
            <a:solidFill>
              <a:srgbClr val="D8DCDB">
                <a:alpha val="90000"/>
              </a:srgbClr>
            </a:solidFill>
            <a:prstDash val="solid"/>
          </a:ln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Rosenbluth Technique vs Recoil Polarization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Linear </a:t>
            </a:r>
            <a:r>
              <a:rPr lang="en-US" sz="2600" dirty="0"/>
              <a:t>f</a:t>
            </a:r>
            <a:r>
              <a:rPr lang="en-US" sz="2600" dirty="0">
                <a:solidFill>
                  <a:schemeClr val="tx1"/>
                </a:solidFill>
              </a:rPr>
              <a:t>all off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Cannot decrease forever</a:t>
            </a:r>
            <a:endParaRPr lang="en-US" sz="26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FAFBE6-97BB-DA6B-B528-900845E0D2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2B9B6-A254-8347-9782-E378B92B44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7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diagram of a physical activity&#10;&#10;AI-generated content may be incorrect.">
            <a:extLst>
              <a:ext uri="{FF2B5EF4-FFF2-40B4-BE49-F238E27FC236}">
                <a16:creationId xmlns:a16="http://schemas.microsoft.com/office/drawing/2014/main" id="{6AB18957-7CCD-F90D-8A5A-14681BAB0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35" y="4001294"/>
            <a:ext cx="5238179" cy="2375249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73152" y="73152"/>
            <a:ext cx="12045391" cy="0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73152" y="6784848"/>
            <a:ext cx="12045391" cy="0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3152" y="73152"/>
            <a:ext cx="0" cy="6711696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2118543" y="73152"/>
            <a:ext cx="0" cy="6711696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210312" y="228600"/>
            <a:ext cx="11771071" cy="0"/>
          </a:xfrm>
          <a:prstGeom prst="line">
            <a:avLst/>
          </a:prstGeom>
          <a:noFill/>
          <a:ln w="19050">
            <a:solidFill>
              <a:srgbClr val="B792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210312" y="6629400"/>
            <a:ext cx="11771071" cy="0"/>
          </a:xfrm>
          <a:prstGeom prst="line">
            <a:avLst/>
          </a:prstGeom>
          <a:noFill/>
          <a:ln w="19050">
            <a:solidFill>
              <a:srgbClr val="B792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594360" y="43891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004E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Recoil Polarization</a:t>
            </a:r>
            <a:endParaRPr lang="en-US" sz="4000" dirty="0"/>
          </a:p>
        </p:txBody>
      </p:sp>
      <p:sp>
        <p:nvSpPr>
          <p:cNvPr id="11" name="Text 9"/>
          <p:cNvSpPr/>
          <p:nvPr/>
        </p:nvSpPr>
        <p:spPr>
          <a:xfrm>
            <a:off x="10744200" y="6272784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004E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W&amp;M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hape 10"/>
              <p:cNvSpPr/>
              <p:nvPr/>
            </p:nvSpPr>
            <p:spPr>
              <a:xfrm>
                <a:off x="296022" y="3373401"/>
                <a:ext cx="6637213" cy="2075711"/>
              </a:xfrm>
              <a:prstGeom prst="roundRect">
                <a:avLst>
                  <a:gd name="adj" fmla="val 8696"/>
                </a:avLst>
              </a:prstGeom>
              <a:solidFill>
                <a:srgbClr val="E9F1EE"/>
              </a:solidFill>
              <a:ln w="15875">
                <a:solidFill>
                  <a:srgbClr val="004E38"/>
                </a:solidFill>
                <a:prstDash val="solid"/>
              </a:ln>
            </p:spPr>
            <p:txBody>
              <a:bodyPr/>
              <a:lstStyle/>
              <a:p>
                <a:pPr algn="ctr"/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𝑏𝑒𝑎𝑚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rad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a:rPr lang="en-US" sz="24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rad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2" name="Shap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22" y="3373401"/>
                <a:ext cx="6637213" cy="2075711"/>
              </a:xfrm>
              <a:prstGeom prst="roundRect">
                <a:avLst>
                  <a:gd name="adj" fmla="val 8696"/>
                </a:avLst>
              </a:prstGeom>
              <a:blipFill>
                <a:blip r:embed="rId4"/>
                <a:stretch>
                  <a:fillRect/>
                </a:stretch>
              </a:blipFill>
              <a:ln w="15875">
                <a:solidFill>
                  <a:srgbClr val="004E38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hape 25"/>
              <p:cNvSpPr/>
              <p:nvPr/>
            </p:nvSpPr>
            <p:spPr>
              <a:xfrm>
                <a:off x="452741" y="1335888"/>
                <a:ext cx="6310992" cy="1920267"/>
              </a:xfrm>
              <a:prstGeom prst="roundRect">
                <a:avLst>
                  <a:gd name="adj" fmla="val 8889"/>
                </a:avLst>
              </a:prstGeom>
              <a:solidFill>
                <a:srgbClr val="FFFFFF"/>
              </a:solidFill>
              <a:ln w="15240">
                <a:solidFill>
                  <a:srgbClr val="D8DCDB">
                    <a:alpha val="90000"/>
                  </a:srgbClr>
                </a:solidFill>
                <a:prstDash val="solid"/>
              </a:ln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Longitudinally polarized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/>
                  <a:t>beam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Unpolarized target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Virtual photon transfers polarization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Polarization components written:</a:t>
                </a:r>
              </a:p>
            </p:txBody>
          </p:sp>
        </mc:Choice>
        <mc:Fallback xmlns="">
          <p:sp>
            <p:nvSpPr>
              <p:cNvPr id="27" name="Shap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41" y="1335888"/>
                <a:ext cx="6310992" cy="1920267"/>
              </a:xfrm>
              <a:prstGeom prst="roundRect">
                <a:avLst>
                  <a:gd name="adj" fmla="val 8889"/>
                </a:avLst>
              </a:prstGeom>
              <a:blipFill>
                <a:blip r:embed="rId5"/>
                <a:stretch>
                  <a:fillRect l="-802" b="-4545"/>
                </a:stretch>
              </a:blipFill>
              <a:ln w="15240">
                <a:solidFill>
                  <a:srgbClr val="D8DCDB">
                    <a:alpha val="90000"/>
                  </a:srgbClr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hape 10">
                <a:extLst>
                  <a:ext uri="{FF2B5EF4-FFF2-40B4-BE49-F238E27FC236}">
                    <a16:creationId xmlns:a16="http://schemas.microsoft.com/office/drawing/2014/main" id="{0E5A2C47-27E5-E75D-82CC-C9A9359FDD56}"/>
                  </a:ext>
                </a:extLst>
              </p:cNvPr>
              <p:cNvSpPr/>
              <p:nvPr/>
            </p:nvSpPr>
            <p:spPr>
              <a:xfrm>
                <a:off x="2344571" y="5573703"/>
                <a:ext cx="4366750" cy="931105"/>
              </a:xfrm>
              <a:prstGeom prst="roundRect">
                <a:avLst>
                  <a:gd name="adj" fmla="val 869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chemeClr val="accent2">
                    <a:lumMod val="75000"/>
                  </a:schemeClr>
                </a:solidFill>
                <a:prstDash val="solid"/>
              </a:ln>
            </p:spPr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𝑏𝑒𝑎𝑚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Shape 10">
                <a:extLst>
                  <a:ext uri="{FF2B5EF4-FFF2-40B4-BE49-F238E27FC236}">
                    <a16:creationId xmlns:a16="http://schemas.microsoft.com/office/drawing/2014/main" id="{0E5A2C47-27E5-E75D-82CC-C9A9359FD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71" y="5573703"/>
                <a:ext cx="4366750" cy="931105"/>
              </a:xfrm>
              <a:prstGeom prst="roundRect">
                <a:avLst>
                  <a:gd name="adj" fmla="val 8696"/>
                </a:avLst>
              </a:prstGeom>
              <a:blipFill>
                <a:blip r:embed="rId6"/>
                <a:stretch>
                  <a:fillRect/>
                </a:stretch>
              </a:blipFill>
              <a:ln w="15875">
                <a:solidFill>
                  <a:schemeClr val="accent2">
                    <a:lumMod val="75000"/>
                  </a:schemeClr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hape 25">
            <a:extLst>
              <a:ext uri="{FF2B5EF4-FFF2-40B4-BE49-F238E27FC236}">
                <a16:creationId xmlns:a16="http://schemas.microsoft.com/office/drawing/2014/main" id="{B91C6177-1D62-0FD4-A1E6-DD08F30763B3}"/>
              </a:ext>
            </a:extLst>
          </p:cNvPr>
          <p:cNvSpPr/>
          <p:nvPr/>
        </p:nvSpPr>
        <p:spPr>
          <a:xfrm>
            <a:off x="452741" y="5764155"/>
            <a:ext cx="1788653" cy="557785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15240">
            <a:solidFill>
              <a:srgbClr val="D8DCDB">
                <a:alpha val="90000"/>
              </a:srgbClr>
            </a:solidFill>
            <a:prstDash val="solid"/>
          </a:ln>
        </p:spPr>
        <p:txBody>
          <a:bodyPr/>
          <a:lstStyle/>
          <a:p>
            <a:r>
              <a:rPr lang="en-US" sz="2800" dirty="0"/>
              <a:t>Take ratio: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C6AB6E3-ABED-34BA-0DC2-151E56F958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971382">
            <a:off x="7751796" y="251838"/>
            <a:ext cx="3889188" cy="335442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EBC7F06-B434-A962-C415-5BBAB1457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2B9B6-A254-8347-9782-E378B92B449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0E1B1-623F-DC4E-C3A9-9C7556116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96D11F57-31A3-AA45-E6BE-B7E2ECF28511}"/>
              </a:ext>
            </a:extLst>
          </p:cNvPr>
          <p:cNvSpPr/>
          <p:nvPr/>
        </p:nvSpPr>
        <p:spPr>
          <a:xfrm>
            <a:off x="73152" y="73152"/>
            <a:ext cx="12045391" cy="0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4B262815-6865-A94A-FE1C-26CC2E735951}"/>
              </a:ext>
            </a:extLst>
          </p:cNvPr>
          <p:cNvSpPr/>
          <p:nvPr/>
        </p:nvSpPr>
        <p:spPr>
          <a:xfrm>
            <a:off x="73152" y="6784848"/>
            <a:ext cx="12045391" cy="0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71650555-2797-2BFD-FE93-4F809AB87676}"/>
              </a:ext>
            </a:extLst>
          </p:cNvPr>
          <p:cNvSpPr/>
          <p:nvPr/>
        </p:nvSpPr>
        <p:spPr>
          <a:xfrm>
            <a:off x="73152" y="73152"/>
            <a:ext cx="0" cy="6711696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997F498C-91C7-8A46-7A09-EEFFB15A092B}"/>
              </a:ext>
            </a:extLst>
          </p:cNvPr>
          <p:cNvSpPr/>
          <p:nvPr/>
        </p:nvSpPr>
        <p:spPr>
          <a:xfrm>
            <a:off x="12118543" y="73152"/>
            <a:ext cx="0" cy="6711696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3997F546-E613-CF09-ECA2-45940B432623}"/>
              </a:ext>
            </a:extLst>
          </p:cNvPr>
          <p:cNvSpPr/>
          <p:nvPr/>
        </p:nvSpPr>
        <p:spPr>
          <a:xfrm>
            <a:off x="210312" y="228600"/>
            <a:ext cx="11771071" cy="0"/>
          </a:xfrm>
          <a:prstGeom prst="line">
            <a:avLst/>
          </a:prstGeom>
          <a:noFill/>
          <a:ln w="19050">
            <a:solidFill>
              <a:srgbClr val="B792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66EF215B-F219-6361-23B0-3B302701032B}"/>
              </a:ext>
            </a:extLst>
          </p:cNvPr>
          <p:cNvSpPr/>
          <p:nvPr/>
        </p:nvSpPr>
        <p:spPr>
          <a:xfrm>
            <a:off x="210312" y="6629400"/>
            <a:ext cx="11771071" cy="0"/>
          </a:xfrm>
          <a:prstGeom prst="line">
            <a:avLst/>
          </a:prstGeom>
          <a:noFill/>
          <a:ln w="19050">
            <a:solidFill>
              <a:srgbClr val="B792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E39A2D89-6641-65A4-E186-93F6C5A13239}"/>
              </a:ext>
            </a:extLst>
          </p:cNvPr>
          <p:cNvSpPr/>
          <p:nvPr/>
        </p:nvSpPr>
        <p:spPr>
          <a:xfrm>
            <a:off x="594360" y="43891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004E38"/>
                </a:solidFill>
                <a:latin typeface="Aptos Display" pitchFamily="34" charset="0"/>
              </a:rPr>
              <a:t>Rosenbluth vs Recoil Polarization </a:t>
            </a:r>
            <a:endParaRPr lang="en-US" sz="40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2598A107-36A4-745F-4EF4-778D70E23DA6}"/>
              </a:ext>
            </a:extLst>
          </p:cNvPr>
          <p:cNvSpPr/>
          <p:nvPr/>
        </p:nvSpPr>
        <p:spPr>
          <a:xfrm>
            <a:off x="10744200" y="6272784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004E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W&amp;M</a:t>
            </a:r>
            <a:endParaRPr lang="en-US" sz="1100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1B5CB9E8-401F-9CF9-D212-305594770387}"/>
              </a:ext>
            </a:extLst>
          </p:cNvPr>
          <p:cNvSpPr/>
          <p:nvPr/>
        </p:nvSpPr>
        <p:spPr>
          <a:xfrm>
            <a:off x="914400" y="1572768"/>
            <a:ext cx="4517136" cy="3072384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hape 12">
                <a:extLst>
                  <a:ext uri="{FF2B5EF4-FFF2-40B4-BE49-F238E27FC236}">
                    <a16:creationId xmlns:a16="http://schemas.microsoft.com/office/drawing/2014/main" id="{889428CE-72C5-920B-00C1-D94CE8A971A4}"/>
                  </a:ext>
                </a:extLst>
              </p:cNvPr>
              <p:cNvSpPr/>
              <p:nvPr/>
            </p:nvSpPr>
            <p:spPr>
              <a:xfrm>
                <a:off x="296433" y="1361458"/>
                <a:ext cx="5688080" cy="4124936"/>
              </a:xfrm>
              <a:prstGeom prst="roundRect">
                <a:avLst>
                  <a:gd name="adj" fmla="val 3243"/>
                </a:avLst>
              </a:prstGeom>
              <a:solidFill>
                <a:srgbClr val="F5ECDD"/>
              </a:solidFill>
              <a:ln w="15240">
                <a:solidFill>
                  <a:srgbClr val="B79257"/>
                </a:solidFill>
                <a:prstDash val="solid"/>
              </a:ln>
            </p:spPr>
            <p:txBody>
              <a:bodyPr/>
              <a:lstStyle/>
              <a:p>
                <a:pPr algn="ctr"/>
                <a:r>
                  <a:rPr lang="en-US" sz="3200" b="1" dirty="0">
                    <a:latin typeface="Century Gothic" panose="020B0502020202020204" pitchFamily="34" charset="0"/>
                  </a:rPr>
                  <a:t>Rosenbluth Technique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entury Gothic" panose="020B0502020202020204" pitchFamily="34" charset="0"/>
                  </a:rPr>
                  <a:t>Rosenbluth requires absolute cross-section</a:t>
                </a:r>
              </a:p>
              <a:p>
                <a:pPr marL="457200" indent="-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Century Gothic" panose="020B0502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entury Gothic" panose="020B0502020202020204" pitchFamily="34" charset="0"/>
                  </a:rPr>
                  <a:t>At high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Century Gothic" panose="020B0502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800" dirty="0">
                    <a:latin typeface="Century Gothic" panose="020B0502020202020204" pitchFamily="34" charset="0"/>
                  </a:rPr>
                  <a:t> dominates</a:t>
                </a:r>
              </a:p>
              <a:p>
                <a:pPr marL="914400" lvl="1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800" dirty="0">
                    <a:latin typeface="Century Gothic" panose="020B0502020202020204" pitchFamily="34" charset="0"/>
                  </a:rPr>
                  <a:t> extracted from small slope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entury Gothic" panose="020B0502020202020204" pitchFamily="34" charset="0"/>
                  </a:rPr>
                  <a:t>Highly sensitive to higher order effects</a:t>
                </a:r>
              </a:p>
              <a:p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Shape 12">
                <a:extLst>
                  <a:ext uri="{FF2B5EF4-FFF2-40B4-BE49-F238E27FC236}">
                    <a16:creationId xmlns:a16="http://schemas.microsoft.com/office/drawing/2014/main" id="{889428CE-72C5-920B-00C1-D94CE8A971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33" y="1361458"/>
                <a:ext cx="5688080" cy="4124936"/>
              </a:xfrm>
              <a:prstGeom prst="roundRect">
                <a:avLst>
                  <a:gd name="adj" fmla="val 3243"/>
                </a:avLst>
              </a:prstGeom>
              <a:blipFill>
                <a:blip r:embed="rId3"/>
                <a:stretch>
                  <a:fillRect l="-1333" t="-612" r="-2444" b="-1835"/>
                </a:stretch>
              </a:blipFill>
              <a:ln w="15240">
                <a:solidFill>
                  <a:srgbClr val="B79257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hape 12">
            <a:extLst>
              <a:ext uri="{FF2B5EF4-FFF2-40B4-BE49-F238E27FC236}">
                <a16:creationId xmlns:a16="http://schemas.microsoft.com/office/drawing/2014/main" id="{11B607D7-FA98-D5E5-7522-BD906A694C33}"/>
              </a:ext>
            </a:extLst>
          </p:cNvPr>
          <p:cNvSpPr/>
          <p:nvPr/>
        </p:nvSpPr>
        <p:spPr>
          <a:xfrm>
            <a:off x="6207182" y="1371607"/>
            <a:ext cx="5688075" cy="4114760"/>
          </a:xfrm>
          <a:prstGeom prst="roundRect">
            <a:avLst>
              <a:gd name="adj" fmla="val 3243"/>
            </a:avLst>
          </a:prstGeom>
          <a:solidFill>
            <a:schemeClr val="bg1">
              <a:lumMod val="95000"/>
            </a:schemeClr>
          </a:solidFill>
          <a:ln w="15240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/>
          <a:p>
            <a:pPr marL="457200" indent="-457200" algn="ctr"/>
            <a:r>
              <a:rPr lang="en-US" sz="3200" b="1" dirty="0">
                <a:latin typeface="Century Gothic" panose="020B0502020202020204" pitchFamily="34" charset="0"/>
              </a:rPr>
              <a:t>Recoil Polarization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FF come out neatly via polarization ratio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Can measure with just polarization components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Less sensitive to higher order 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hape 12">
                <a:extLst>
                  <a:ext uri="{FF2B5EF4-FFF2-40B4-BE49-F238E27FC236}">
                    <a16:creationId xmlns:a16="http://schemas.microsoft.com/office/drawing/2014/main" id="{1C89DEF7-7C3F-FE47-E0AB-066D2707E037}"/>
                  </a:ext>
                </a:extLst>
              </p:cNvPr>
              <p:cNvSpPr/>
              <p:nvPr/>
            </p:nvSpPr>
            <p:spPr>
              <a:xfrm>
                <a:off x="4060749" y="5605585"/>
                <a:ext cx="4070195" cy="904597"/>
              </a:xfrm>
              <a:prstGeom prst="roundRect">
                <a:avLst>
                  <a:gd name="adj" fmla="val 324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5240">
                <a:solidFill>
                  <a:schemeClr val="accent5">
                    <a:lumMod val="50000"/>
                  </a:schemeClr>
                </a:solidFill>
                <a:prstDash val="solid"/>
              </a:ln>
            </p:spPr>
            <p:txBody>
              <a:bodyPr/>
              <a:lstStyle/>
              <a:p>
                <a:pPr marL="457200" indent="-45720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=[1+2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ta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457200" indent="-457200" algn="ctr"/>
                <a:endParaRPr lang="en-US" sz="28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8" name="Shape 12">
                <a:extLst>
                  <a:ext uri="{FF2B5EF4-FFF2-40B4-BE49-F238E27FC236}">
                    <a16:creationId xmlns:a16="http://schemas.microsoft.com/office/drawing/2014/main" id="{1C89DEF7-7C3F-FE47-E0AB-066D2707E0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749" y="5605585"/>
                <a:ext cx="4070195" cy="904597"/>
              </a:xfrm>
              <a:prstGeom prst="roundRect">
                <a:avLst>
                  <a:gd name="adj" fmla="val 3243"/>
                </a:avLst>
              </a:prstGeom>
              <a:blipFill>
                <a:blip r:embed="rId4"/>
                <a:stretch>
                  <a:fillRect/>
                </a:stretch>
              </a:blipFill>
              <a:ln w="15240">
                <a:solidFill>
                  <a:schemeClr val="accent5">
                    <a:lumMod val="50000"/>
                  </a:schemeClr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57A6E4-5D2A-03F0-B19D-1E42E44C96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2B9B6-A254-8347-9782-E378B92B44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4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938A3-7F75-6ECB-800D-D4FE88172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B4BE2DDA-FBF3-4AAD-2DC7-3836FEAC3182}"/>
              </a:ext>
            </a:extLst>
          </p:cNvPr>
          <p:cNvSpPr/>
          <p:nvPr/>
        </p:nvSpPr>
        <p:spPr>
          <a:xfrm>
            <a:off x="73152" y="73152"/>
            <a:ext cx="12045391" cy="0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3801FA86-96B6-D385-46E1-CFF255EA3007}"/>
              </a:ext>
            </a:extLst>
          </p:cNvPr>
          <p:cNvSpPr/>
          <p:nvPr/>
        </p:nvSpPr>
        <p:spPr>
          <a:xfrm>
            <a:off x="73152" y="6784848"/>
            <a:ext cx="12045391" cy="0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F2FA2147-FA23-1389-72F1-CA5AD97519AC}"/>
              </a:ext>
            </a:extLst>
          </p:cNvPr>
          <p:cNvSpPr/>
          <p:nvPr/>
        </p:nvSpPr>
        <p:spPr>
          <a:xfrm>
            <a:off x="73152" y="73152"/>
            <a:ext cx="0" cy="6711696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B8B88464-8139-AA59-1626-46D0C5A9245A}"/>
              </a:ext>
            </a:extLst>
          </p:cNvPr>
          <p:cNvSpPr/>
          <p:nvPr/>
        </p:nvSpPr>
        <p:spPr>
          <a:xfrm>
            <a:off x="12118543" y="73152"/>
            <a:ext cx="0" cy="6711696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E1F7C3E2-853C-C57A-74B5-A1E33EB28218}"/>
              </a:ext>
            </a:extLst>
          </p:cNvPr>
          <p:cNvSpPr/>
          <p:nvPr/>
        </p:nvSpPr>
        <p:spPr>
          <a:xfrm>
            <a:off x="210312" y="228600"/>
            <a:ext cx="11771071" cy="0"/>
          </a:xfrm>
          <a:prstGeom prst="line">
            <a:avLst/>
          </a:prstGeom>
          <a:noFill/>
          <a:ln w="19050">
            <a:solidFill>
              <a:srgbClr val="B792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51352383-9FD8-68C0-C4B8-C5819FC192AF}"/>
              </a:ext>
            </a:extLst>
          </p:cNvPr>
          <p:cNvSpPr/>
          <p:nvPr/>
        </p:nvSpPr>
        <p:spPr>
          <a:xfrm>
            <a:off x="210312" y="6629400"/>
            <a:ext cx="11771071" cy="0"/>
          </a:xfrm>
          <a:prstGeom prst="line">
            <a:avLst/>
          </a:prstGeom>
          <a:noFill/>
          <a:ln w="19050">
            <a:solidFill>
              <a:srgbClr val="B792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87918CF0-6A84-93C8-5FD8-855C02BA4E85}"/>
              </a:ext>
            </a:extLst>
          </p:cNvPr>
          <p:cNvSpPr/>
          <p:nvPr/>
        </p:nvSpPr>
        <p:spPr>
          <a:xfrm>
            <a:off x="594360" y="43891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004E38"/>
                </a:solidFill>
                <a:latin typeface="Aptos Display" pitchFamily="34" charset="0"/>
              </a:rPr>
              <a:t>Experimental Setup</a:t>
            </a:r>
            <a:endParaRPr lang="en-US" sz="40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F5D7C90E-09B2-499F-B8D2-2745107AA6E4}"/>
              </a:ext>
            </a:extLst>
          </p:cNvPr>
          <p:cNvSpPr/>
          <p:nvPr/>
        </p:nvSpPr>
        <p:spPr>
          <a:xfrm>
            <a:off x="10744200" y="6272784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004E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W&amp;M</a:t>
            </a:r>
            <a:endParaRPr lang="en-US" sz="1100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E48A01DF-A693-EF40-E160-3FE663474E30}"/>
              </a:ext>
            </a:extLst>
          </p:cNvPr>
          <p:cNvSpPr/>
          <p:nvPr/>
        </p:nvSpPr>
        <p:spPr>
          <a:xfrm>
            <a:off x="914400" y="1572768"/>
            <a:ext cx="4517136" cy="3072384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AE0248-11C2-2635-3FDC-BF52AA768A31}"/>
              </a:ext>
            </a:extLst>
          </p:cNvPr>
          <p:cNvGrpSpPr/>
          <p:nvPr/>
        </p:nvGrpSpPr>
        <p:grpSpPr>
          <a:xfrm>
            <a:off x="913464" y="1024175"/>
            <a:ext cx="10196496" cy="5296111"/>
            <a:chOff x="1105878" y="703936"/>
            <a:chExt cx="10196496" cy="529611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FC3E7C5-2379-E2FB-C83C-BADDE19010E2}"/>
                </a:ext>
              </a:extLst>
            </p:cNvPr>
            <p:cNvGrpSpPr/>
            <p:nvPr/>
          </p:nvGrpSpPr>
          <p:grpSpPr>
            <a:xfrm>
              <a:off x="1105878" y="785116"/>
              <a:ext cx="8614675" cy="5214931"/>
              <a:chOff x="1105878" y="785116"/>
              <a:chExt cx="8614675" cy="5214931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68DD86D-A3E6-FD80-B61F-CA1800490F79}"/>
                  </a:ext>
                </a:extLst>
              </p:cNvPr>
              <p:cNvGrpSpPr/>
              <p:nvPr/>
            </p:nvGrpSpPr>
            <p:grpSpPr>
              <a:xfrm>
                <a:off x="1105878" y="785116"/>
                <a:ext cx="8614675" cy="5214931"/>
                <a:chOff x="1105878" y="785116"/>
                <a:chExt cx="8614675" cy="5214931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CD07B490-F776-7ECB-1884-B3206DF9D6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63969" y="3130061"/>
                  <a:ext cx="96129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3441950-814C-5EC2-0E74-03AC24803C3A}"/>
                    </a:ext>
                  </a:extLst>
                </p:cNvPr>
                <p:cNvSpPr/>
                <p:nvPr/>
              </p:nvSpPr>
              <p:spPr>
                <a:xfrm>
                  <a:off x="2825262" y="3024554"/>
                  <a:ext cx="550984" cy="22273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0B1543E9-9F5A-C610-3D0D-4B0C30F9AA87}"/>
                    </a:ext>
                  </a:extLst>
                </p:cNvPr>
                <p:cNvCxnSpPr>
                  <a:cxnSpLocks/>
                  <a:stCxn id="30" idx="0"/>
                </p:cNvCxnSpPr>
                <p:nvPr/>
              </p:nvCxnSpPr>
              <p:spPr>
                <a:xfrm flipV="1">
                  <a:off x="3100754" y="1430215"/>
                  <a:ext cx="3159369" cy="1594339"/>
                </a:xfrm>
                <a:prstGeom prst="straightConnector1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EE87021A-B7BA-DCEB-E90E-9E2DA1F6B35A}"/>
                    </a:ext>
                  </a:extLst>
                </p:cNvPr>
                <p:cNvCxnSpPr>
                  <a:cxnSpLocks/>
                  <a:stCxn id="30" idx="2"/>
                </p:cNvCxnSpPr>
                <p:nvPr/>
              </p:nvCxnSpPr>
              <p:spPr>
                <a:xfrm>
                  <a:off x="3100754" y="3247292"/>
                  <a:ext cx="4319954" cy="125597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412146A-67AC-381E-C9F3-14B2AB1B95E4}"/>
                    </a:ext>
                  </a:extLst>
                </p:cNvPr>
                <p:cNvSpPr/>
                <p:nvPr/>
              </p:nvSpPr>
              <p:spPr>
                <a:xfrm rot="3660976">
                  <a:off x="5275295" y="1659367"/>
                  <a:ext cx="964489" cy="136642"/>
                </a:xfrm>
                <a:prstGeom prst="rect">
                  <a:avLst/>
                </a:prstGeom>
                <a:solidFill>
                  <a:srgbClr val="D8DE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39F35BE0-A440-8510-C2FA-E87F441F8455}"/>
                    </a:ext>
                  </a:extLst>
                </p:cNvPr>
                <p:cNvSpPr/>
                <p:nvPr/>
              </p:nvSpPr>
              <p:spPr>
                <a:xfrm rot="3695907">
                  <a:off x="5937492" y="1236785"/>
                  <a:ext cx="961292" cy="269631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68A620FF-D239-3FF5-180C-D889A41D1B3B}"/>
                    </a:ext>
                  </a:extLst>
                </p:cNvPr>
                <p:cNvSpPr/>
                <p:nvPr/>
              </p:nvSpPr>
              <p:spPr>
                <a:xfrm rot="3676889">
                  <a:off x="5522560" y="1460509"/>
                  <a:ext cx="961292" cy="269631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5ACD9E9-9C8F-E743-C04E-2BADEE5717D4}"/>
                    </a:ext>
                  </a:extLst>
                </p:cNvPr>
                <p:cNvSpPr/>
                <p:nvPr/>
              </p:nvSpPr>
              <p:spPr>
                <a:xfrm rot="1019502">
                  <a:off x="4543802" y="3383126"/>
                  <a:ext cx="808892" cy="803031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7CA2C02-E419-7130-669A-976DAE29AA19}"/>
                    </a:ext>
                  </a:extLst>
                </p:cNvPr>
                <p:cNvSpPr/>
                <p:nvPr/>
              </p:nvSpPr>
              <p:spPr>
                <a:xfrm rot="1019502">
                  <a:off x="5704412" y="3632681"/>
                  <a:ext cx="270348" cy="803031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967A2D4-CF94-1642-6C38-EA0116DC3C9E}"/>
                    </a:ext>
                  </a:extLst>
                </p:cNvPr>
                <p:cNvSpPr/>
                <p:nvPr/>
              </p:nvSpPr>
              <p:spPr>
                <a:xfrm rot="1019502">
                  <a:off x="6207838" y="3817332"/>
                  <a:ext cx="270348" cy="803031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B3C3A44-9F7D-7C22-CF17-4B7E25585A0B}"/>
                    </a:ext>
                  </a:extLst>
                </p:cNvPr>
                <p:cNvSpPr/>
                <p:nvPr/>
              </p:nvSpPr>
              <p:spPr>
                <a:xfrm rot="1019502">
                  <a:off x="5980021" y="3554340"/>
                  <a:ext cx="233481" cy="1077398"/>
                </a:xfrm>
                <a:prstGeom prst="rect">
                  <a:avLst/>
                </a:prstGeom>
                <a:solidFill>
                  <a:srgbClr val="F1B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8CAAEBD-72A3-BBD0-4487-AA2974F42DE3}"/>
                    </a:ext>
                  </a:extLst>
                </p:cNvPr>
                <p:cNvSpPr/>
                <p:nvPr/>
              </p:nvSpPr>
              <p:spPr>
                <a:xfrm rot="1019502">
                  <a:off x="7414412" y="4138461"/>
                  <a:ext cx="270348" cy="803031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61A6D424-90B7-4426-9765-36ED150A29A6}"/>
                    </a:ext>
                  </a:extLst>
                </p:cNvPr>
                <p:cNvSpPr txBox="1"/>
                <p:nvPr/>
              </p:nvSpPr>
              <p:spPr>
                <a:xfrm>
                  <a:off x="2393023" y="2667664"/>
                  <a:ext cx="12309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LH2 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56DC1BC-8CA0-D79E-96E7-676B704F4110}"/>
                    </a:ext>
                  </a:extLst>
                </p:cNvPr>
                <p:cNvSpPr txBox="1"/>
                <p:nvPr/>
              </p:nvSpPr>
              <p:spPr>
                <a:xfrm>
                  <a:off x="1105878" y="3004988"/>
                  <a:ext cx="12309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Beam</a:t>
                  </a:r>
                  <a:r>
                    <a:rPr lang="en-US" dirty="0"/>
                    <a:t> 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C2A09AD-42E9-FF54-5277-1B854DE32ED7}"/>
                    </a:ext>
                  </a:extLst>
                </p:cNvPr>
                <p:cNvSpPr txBox="1"/>
                <p:nvPr/>
              </p:nvSpPr>
              <p:spPr>
                <a:xfrm>
                  <a:off x="4029488" y="4147339"/>
                  <a:ext cx="12309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Magnet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C6C07C9-0BA8-FD81-F5C8-E1E77BE4FF70}"/>
                    </a:ext>
                  </a:extLst>
                </p:cNvPr>
                <p:cNvSpPr txBox="1"/>
                <p:nvPr/>
              </p:nvSpPr>
              <p:spPr>
                <a:xfrm>
                  <a:off x="5342228" y="4799718"/>
                  <a:ext cx="1751556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GEMs Front/Back Tracker</a:t>
                  </a: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8D4659FB-3FB3-F054-E16D-71D3B64F09AF}"/>
                    </a:ext>
                  </a:extLst>
                </p:cNvPr>
                <p:cNvCxnSpPr>
                  <a:cxnSpLocks/>
                  <a:endCxn id="37" idx="2"/>
                </p:cNvCxnSpPr>
                <p:nvPr/>
              </p:nvCxnSpPr>
              <p:spPr>
                <a:xfrm flipH="1" flipV="1">
                  <a:off x="5722250" y="4418185"/>
                  <a:ext cx="17418" cy="381533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487091F6-2261-EC56-7C33-F65DFC27574E}"/>
                    </a:ext>
                  </a:extLst>
                </p:cNvPr>
                <p:cNvCxnSpPr>
                  <a:cxnSpLocks/>
                  <a:endCxn id="38" idx="2"/>
                </p:cNvCxnSpPr>
                <p:nvPr/>
              </p:nvCxnSpPr>
              <p:spPr>
                <a:xfrm flipV="1">
                  <a:off x="5752419" y="4602836"/>
                  <a:ext cx="473257" cy="218265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EEB80B3A-BD2A-86C8-31E8-A2334136B07F}"/>
                    </a:ext>
                  </a:extLst>
                </p:cNvPr>
                <p:cNvSpPr txBox="1"/>
                <p:nvPr/>
              </p:nvSpPr>
              <p:spPr>
                <a:xfrm>
                  <a:off x="6161468" y="3255643"/>
                  <a:ext cx="21752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CH2 Analyzer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13247AA-DE24-8325-8A8E-2BABE8B97D56}"/>
                    </a:ext>
                  </a:extLst>
                </p:cNvPr>
                <p:cNvSpPr txBox="1"/>
                <p:nvPr/>
              </p:nvSpPr>
              <p:spPr>
                <a:xfrm>
                  <a:off x="7469100" y="4296469"/>
                  <a:ext cx="192350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Hadron Calorimeter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E66EC37-DE8B-9599-43C5-28E23B47C64E}"/>
                    </a:ext>
                  </a:extLst>
                </p:cNvPr>
                <p:cNvSpPr txBox="1"/>
                <p:nvPr/>
              </p:nvSpPr>
              <p:spPr>
                <a:xfrm>
                  <a:off x="6509983" y="785116"/>
                  <a:ext cx="182670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Electron Calorimeter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45DE856-8B06-5923-6B70-C7DC4612F3F6}"/>
                    </a:ext>
                  </a:extLst>
                </p:cNvPr>
                <p:cNvSpPr txBox="1"/>
                <p:nvPr/>
              </p:nvSpPr>
              <p:spPr>
                <a:xfrm>
                  <a:off x="6025661" y="1919156"/>
                  <a:ext cx="182670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Coordinate Detector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C29AB99-AE0B-DEE0-3141-47935AA9EDA9}"/>
                    </a:ext>
                  </a:extLst>
                </p:cNvPr>
                <p:cNvSpPr txBox="1"/>
                <p:nvPr/>
              </p:nvSpPr>
              <p:spPr>
                <a:xfrm>
                  <a:off x="4154043" y="1280333"/>
                  <a:ext cx="15210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Absorber</a:t>
                  </a:r>
                </a:p>
              </p:txBody>
            </p: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70E417A1-3336-085E-5184-E08029A089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76246" y="3118337"/>
                  <a:ext cx="6344307" cy="0"/>
                </a:xfrm>
                <a:prstGeom prst="line">
                  <a:avLst/>
                </a:prstGeom>
                <a:ln w="19050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D755DC0-F19F-F9A6-6525-4BFCC8F52601}"/>
                  </a:ext>
                </a:extLst>
              </p:cNvPr>
              <p:cNvSpPr txBox="1"/>
              <p:nvPr/>
            </p:nvSpPr>
            <p:spPr>
              <a:xfrm>
                <a:off x="3517967" y="2166979"/>
                <a:ext cx="12309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</a:t>
                </a:r>
                <a:r>
                  <a:rPr lang="en-US" sz="2400" baseline="30000" dirty="0"/>
                  <a:t>-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653BD3-F139-A572-45BE-CBAD346C5C42}"/>
                  </a:ext>
                </a:extLst>
              </p:cNvPr>
              <p:cNvSpPr txBox="1"/>
              <p:nvPr/>
            </p:nvSpPr>
            <p:spPr>
              <a:xfrm>
                <a:off x="3673314" y="3408495"/>
                <a:ext cx="12309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</a:t>
                </a:r>
                <a:endParaRPr lang="en-US" sz="2400" baseline="30000" dirty="0"/>
              </a:p>
            </p:txBody>
          </p:sp>
        </p:grpSp>
        <p:sp>
          <p:nvSpPr>
            <p:cNvPr id="22" name="Right Brace 21">
              <a:extLst>
                <a:ext uri="{FF2B5EF4-FFF2-40B4-BE49-F238E27FC236}">
                  <a16:creationId xmlns:a16="http://schemas.microsoft.com/office/drawing/2014/main" id="{C005104A-58AA-E05E-18E1-11B13F76484D}"/>
                </a:ext>
              </a:extLst>
            </p:cNvPr>
            <p:cNvSpPr/>
            <p:nvPr/>
          </p:nvSpPr>
          <p:spPr>
            <a:xfrm>
              <a:off x="9161437" y="703936"/>
              <a:ext cx="559115" cy="2194560"/>
            </a:xfrm>
            <a:prstGeom prst="rightBrace">
              <a:avLst/>
            </a:prstGeom>
            <a:no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id="{1A9608CE-B67B-9B78-EF03-D846795D66E4}"/>
                </a:ext>
              </a:extLst>
            </p:cNvPr>
            <p:cNvSpPr/>
            <p:nvPr/>
          </p:nvSpPr>
          <p:spPr>
            <a:xfrm>
              <a:off x="9161438" y="3505556"/>
              <a:ext cx="559115" cy="2194560"/>
            </a:xfrm>
            <a:prstGeom prst="rightBrace">
              <a:avLst/>
            </a:prstGeom>
            <a:no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79D7A6-0F4D-3BB8-2240-14370012767F}"/>
                </a:ext>
              </a:extLst>
            </p:cNvPr>
            <p:cNvSpPr txBox="1"/>
            <p:nvPr/>
          </p:nvSpPr>
          <p:spPr>
            <a:xfrm>
              <a:off x="9475666" y="1352625"/>
              <a:ext cx="18267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Electron Arm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64E6F5-42DB-4FAE-5826-F5C677845F2C}"/>
                </a:ext>
              </a:extLst>
            </p:cNvPr>
            <p:cNvSpPr txBox="1"/>
            <p:nvPr/>
          </p:nvSpPr>
          <p:spPr>
            <a:xfrm>
              <a:off x="9558728" y="4187337"/>
              <a:ext cx="16605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Hadron Arm</a:t>
              </a:r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D94482-E1A6-F85D-CA58-EABEC0831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2B9B6-A254-8347-9782-E378B92B44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7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F1A06-2691-2A61-FB01-3BA57092E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4FC7F88A-F402-58CB-1E6B-07E75A6E952D}"/>
              </a:ext>
            </a:extLst>
          </p:cNvPr>
          <p:cNvSpPr/>
          <p:nvPr/>
        </p:nvSpPr>
        <p:spPr>
          <a:xfrm>
            <a:off x="73152" y="73152"/>
            <a:ext cx="12045391" cy="0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9C3D5B04-40F1-D183-E2F5-9FB8BC33FD57}"/>
              </a:ext>
            </a:extLst>
          </p:cNvPr>
          <p:cNvSpPr/>
          <p:nvPr/>
        </p:nvSpPr>
        <p:spPr>
          <a:xfrm>
            <a:off x="73152" y="6784848"/>
            <a:ext cx="12045391" cy="0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3F8D9002-422A-5785-3814-01D00D2A4150}"/>
              </a:ext>
            </a:extLst>
          </p:cNvPr>
          <p:cNvSpPr/>
          <p:nvPr/>
        </p:nvSpPr>
        <p:spPr>
          <a:xfrm>
            <a:off x="73152" y="73152"/>
            <a:ext cx="0" cy="6711696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02648ECD-2DF0-D719-93BE-F37EE3443BF2}"/>
              </a:ext>
            </a:extLst>
          </p:cNvPr>
          <p:cNvSpPr/>
          <p:nvPr/>
        </p:nvSpPr>
        <p:spPr>
          <a:xfrm>
            <a:off x="12118543" y="73152"/>
            <a:ext cx="0" cy="6711696"/>
          </a:xfrm>
          <a:prstGeom prst="line">
            <a:avLst/>
          </a:prstGeom>
          <a:noFill/>
          <a:ln w="63500">
            <a:solidFill>
              <a:srgbClr val="004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5FE6609F-8845-4AA2-0590-A1900A867E4B}"/>
              </a:ext>
            </a:extLst>
          </p:cNvPr>
          <p:cNvSpPr/>
          <p:nvPr/>
        </p:nvSpPr>
        <p:spPr>
          <a:xfrm>
            <a:off x="210312" y="228600"/>
            <a:ext cx="11771071" cy="0"/>
          </a:xfrm>
          <a:prstGeom prst="line">
            <a:avLst/>
          </a:prstGeom>
          <a:noFill/>
          <a:ln w="19050">
            <a:solidFill>
              <a:srgbClr val="B792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BC9B11B7-1934-721B-C89F-C5213A7F7458}"/>
              </a:ext>
            </a:extLst>
          </p:cNvPr>
          <p:cNvSpPr/>
          <p:nvPr/>
        </p:nvSpPr>
        <p:spPr>
          <a:xfrm>
            <a:off x="210312" y="6629400"/>
            <a:ext cx="11771071" cy="0"/>
          </a:xfrm>
          <a:prstGeom prst="line">
            <a:avLst/>
          </a:prstGeom>
          <a:noFill/>
          <a:ln w="19050">
            <a:solidFill>
              <a:srgbClr val="B792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2A9FAAD3-3967-43E8-18BF-B3A860CB6606}"/>
              </a:ext>
            </a:extLst>
          </p:cNvPr>
          <p:cNvSpPr/>
          <p:nvPr/>
        </p:nvSpPr>
        <p:spPr>
          <a:xfrm>
            <a:off x="594360" y="438912"/>
            <a:ext cx="9875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004E38"/>
                </a:solidFill>
                <a:latin typeface="Aptos Display" pitchFamily="34" charset="0"/>
              </a:rPr>
              <a:t>Hadron Arm</a:t>
            </a:r>
            <a:endParaRPr lang="en-US" sz="40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A8BEA94C-11A1-5DE4-3686-8D0096A012C5}"/>
              </a:ext>
            </a:extLst>
          </p:cNvPr>
          <p:cNvSpPr/>
          <p:nvPr/>
        </p:nvSpPr>
        <p:spPr>
          <a:xfrm>
            <a:off x="10744200" y="6272784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004E3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W&amp;M</a:t>
            </a:r>
            <a:endParaRPr lang="en-US" sz="1100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9B2AE825-989D-9EDE-154F-2C528FFB179D}"/>
              </a:ext>
            </a:extLst>
          </p:cNvPr>
          <p:cNvSpPr/>
          <p:nvPr/>
        </p:nvSpPr>
        <p:spPr>
          <a:xfrm>
            <a:off x="914400" y="1572768"/>
            <a:ext cx="4517136" cy="3072384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  <p:pic>
        <p:nvPicPr>
          <p:cNvPr id="9" name="Content Placeholder 4" descr="A machine with different types of equipment&#10;&#10;AI-generated content may be incorrect.">
            <a:extLst>
              <a:ext uri="{FF2B5EF4-FFF2-40B4-BE49-F238E27FC236}">
                <a16:creationId xmlns:a16="http://schemas.microsoft.com/office/drawing/2014/main" id="{BAA8370E-5C23-1441-B4B6-1934D7796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92" y="1980968"/>
            <a:ext cx="7362593" cy="3695963"/>
          </a:xfrm>
          <a:prstGeom prst="rect">
            <a:avLst/>
          </a:prstGeom>
        </p:spPr>
      </p:pic>
      <p:sp>
        <p:nvSpPr>
          <p:cNvPr id="10" name="Shape 25">
            <a:extLst>
              <a:ext uri="{FF2B5EF4-FFF2-40B4-BE49-F238E27FC236}">
                <a16:creationId xmlns:a16="http://schemas.microsoft.com/office/drawing/2014/main" id="{E5B7EE0B-D820-63B4-C6E4-499100F27D99}"/>
              </a:ext>
            </a:extLst>
          </p:cNvPr>
          <p:cNvSpPr/>
          <p:nvPr/>
        </p:nvSpPr>
        <p:spPr>
          <a:xfrm>
            <a:off x="7394396" y="1801412"/>
            <a:ext cx="4655567" cy="3255176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15240">
            <a:solidFill>
              <a:srgbClr val="D8DCDB">
                <a:alpha val="90000"/>
              </a:srgbClr>
            </a:solidFill>
            <a:prstDash val="solid"/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Magnet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Momentum Measurement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GEMS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Tracking Detector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Analyzer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Polarization Measurement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HCal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Proton Energy</a:t>
            </a:r>
            <a:endParaRPr lang="en-US" sz="28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DF92355-421A-F371-3DE0-010A58A551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2B9B6-A254-8347-9782-E378B92B44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1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411</Words>
  <Application>Microsoft Macintosh PowerPoint</Application>
  <PresentationFormat>Widescreen</PresentationFormat>
  <Paragraphs>120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Aptos</vt:lpstr>
      <vt:lpstr>Aptos Display</vt:lpstr>
      <vt:lpstr>Arial</vt:lpstr>
      <vt:lpstr>Cambria Math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Pion Form Factor Presentation Template</dc:title>
  <dc:subject>William &amp; Mary styled PowerPoint template</dc:subject>
  <dc:creator>OpenAI</dc:creator>
  <cp:lastModifiedBy>Spaude, Ben</cp:lastModifiedBy>
  <cp:revision>138</cp:revision>
  <cp:lastPrinted>2026-05-08T15:34:55Z</cp:lastPrinted>
  <dcterms:created xsi:type="dcterms:W3CDTF">2026-05-08T14:06:09Z</dcterms:created>
  <dcterms:modified xsi:type="dcterms:W3CDTF">2026-06-09T13:44:41Z</dcterms:modified>
</cp:coreProperties>
</file>