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4" r:id="rId3"/>
    <p:sldId id="265" r:id="rId4"/>
    <p:sldId id="282" r:id="rId5"/>
    <p:sldId id="266" r:id="rId6"/>
    <p:sldId id="267" r:id="rId7"/>
    <p:sldId id="283" r:id="rId8"/>
    <p:sldId id="284" r:id="rId9"/>
    <p:sldId id="285" r:id="rId10"/>
    <p:sldId id="286" r:id="rId11"/>
    <p:sldId id="268" r:id="rId12"/>
    <p:sldId id="269" r:id="rId13"/>
    <p:sldId id="270" r:id="rId14"/>
    <p:sldId id="271" r:id="rId15"/>
    <p:sldId id="273" r:id="rId16"/>
    <p:sldId id="287" r:id="rId17"/>
    <p:sldId id="288" r:id="rId18"/>
    <p:sldId id="275" r:id="rId19"/>
    <p:sldId id="276" r:id="rId20"/>
    <p:sldId id="277" r:id="rId21"/>
    <p:sldId id="292" r:id="rId22"/>
    <p:sldId id="278" r:id="rId23"/>
    <p:sldId id="291" r:id="rId24"/>
    <p:sldId id="290" r:id="rId25"/>
    <p:sldId id="279" r:id="rId26"/>
    <p:sldId id="258" r:id="rId27"/>
    <p:sldId id="293" r:id="rId28"/>
    <p:sldId id="259" r:id="rId29"/>
    <p:sldId id="262" r:id="rId30"/>
    <p:sldId id="272" r:id="rId31"/>
    <p:sldId id="27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80"/>
    <a:srgbClr val="6D426F"/>
    <a:srgbClr val="866297"/>
    <a:srgbClr val="11395F"/>
    <a:srgbClr val="103354"/>
    <a:srgbClr val="A49861"/>
    <a:srgbClr val="847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726"/>
  </p:normalViewPr>
  <p:slideViewPr>
    <p:cSldViewPr snapToGrid="0">
      <p:cViewPr>
        <p:scale>
          <a:sx n="101" d="100"/>
          <a:sy n="101" d="100"/>
        </p:scale>
        <p:origin x="1024" y="60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2A9-EC6C-AD49-AE45-F2CF72946F0A}" type="datetimeFigureOut">
              <a:rPr lang="en-US" smtClean="0"/>
              <a:t>6/5/26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641A-2109-7F4A-BEEA-B19F66FAA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8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4641A-2109-7F4A-BEEA-B19F66FAA0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20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4641A-2109-7F4A-BEEA-B19F66FAA0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42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4641A-2109-7F4A-BEEA-B19F66FAA0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15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4641A-2109-7F4A-BEEA-B19F66FAA0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6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8A36-A891-BEB4-3FBC-6BC688E47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585" y="99721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Cover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3451-4AE7-2EC6-9E57-60FE2914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585" y="38769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C68972-08DF-CE8B-EA73-9C8FA4BF7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069726"/>
            <a:ext cx="5070722" cy="4281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 Name/Org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403110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BCB3-2C66-8D11-CAB5-3E137992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3CA93-615B-133E-B461-1E0C02DB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3DB676C-CCF8-18BC-25DE-6C43169BBF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B7A5667-48C1-D5E4-1F5B-043B2491547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225919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54341-9B00-14E7-B3D1-27BACFB2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FE231B-9523-15BC-0C6C-840EA4DFE4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54EBD8C-05D7-0409-908B-24E66C8610A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1297216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A8E76-5C33-7903-1148-A41B1150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66" y="945714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95AA5-1494-13AC-AF65-B5EBE9E76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EF2D2-8B98-188D-C964-55044547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366" y="254591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A445A-ED90-4281-6E6C-F203C60E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B293ACB-FE9D-4648-7E32-7280280258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D7BD7BD-B972-A6CE-C110-1E797973F1A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51609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FE7E-39CA-2663-D2AC-0649F8C8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2F283-B7D7-3E2B-8C05-6EABEA3E6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C7CD5-2EC0-4733-FE29-BCCD4562A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255C0-E202-B47E-089B-B668B849A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2CFA40B-1D5C-78C6-97FA-D19CE9DEE6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7753C76-352A-5D66-D000-4D11F3CC8C4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2390868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94E7B2-9AC7-9993-F5C9-480924C541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A8A36-A891-BEB4-3FBC-6BC688E47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Closing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3451-4AE7-2EC6-9E57-60FE2914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373999" cy="72421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E64F1A3-D2A5-E2DC-37C2-33DC8E3538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069726"/>
            <a:ext cx="5070722" cy="4281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 Name/Org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234228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w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8A36-A891-BEB4-3FBC-6BC688E47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585" y="1749295"/>
            <a:ext cx="5922175" cy="225866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Cover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3451-4AE7-2EC6-9E57-60FE2914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585" y="4034944"/>
            <a:ext cx="59221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C68972-08DF-CE8B-EA73-9C8FA4BF7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069726"/>
            <a:ext cx="5070722" cy="4281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 Name/Org Name/Program Name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1AB7949-BD4D-4191-1B34-935C52C9F4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3518" y="551145"/>
            <a:ext cx="5430021" cy="5538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1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8A36-A891-BEB4-3FBC-6BC688E47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3451-4AE7-2EC6-9E57-60FE2914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BD79D4-A5AC-8540-4F85-3F4A7DAFF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CB0D193-3EC3-E143-833B-02AB00A93F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7C84F-9392-1E3D-5537-9C26843B28C0}"/>
              </a:ext>
            </a:extLst>
          </p:cNvPr>
          <p:cNvSpPr txBox="1"/>
          <p:nvPr userDrawn="1"/>
        </p:nvSpPr>
        <p:spPr>
          <a:xfrm>
            <a:off x="225468" y="1427967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994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w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8A36-A891-BEB4-3FBC-6BC688E47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461" y="1709738"/>
            <a:ext cx="5907153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3451-4AE7-2EC6-9E57-60FE2914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461" y="4589463"/>
            <a:ext cx="590715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BD79D4-A5AC-8540-4F85-3F4A7DAFF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CB0D193-3EC3-E143-833B-02AB00A93F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8DC958-9E63-980D-0DD6-756DF6E38C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3518" y="551145"/>
            <a:ext cx="5430021" cy="5538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7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E3EC-E3C5-D71F-466F-675B4B09F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03D94B-3222-0291-D41E-B15B5B24E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4FC61-B153-A607-10A7-9277EDD1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4893A46-868A-D286-A019-89B470B287C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6683F3E-22CC-4C8F-88DE-526D55B5B06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247348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7B32-0C71-3D39-C242-6DA655B2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3A4A-C748-D1CB-9CB0-FE063A255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2B83D-FAC0-EB6C-9D72-5B60C280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718E260-EFCE-796D-D1CD-DB15359DE1C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0FC030C-9DC8-238D-583C-77CE6172012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9100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8A36-A891-BEB4-3FBC-6BC688E4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3451-4AE7-2EC6-9E57-60FE2914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81C18-47AA-4F7B-8CF7-27365111E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14CFF37-8531-E42C-B95D-8E660BF230A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0468AE9-DCBF-3FA4-0BA5-27B4B86E937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153461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96E6A-7819-0C9F-44B2-0870C854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339E2-0CFE-3F4F-E54A-2706F8829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7ECB2-C568-AE96-7A0E-0F76F0C49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A1B48-3C2C-4FC8-65CF-07450F3D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F474D98-A4F2-31D7-B608-7DC1DA4A196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6707422-2C5A-7805-E770-B608769457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201170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0C64-66A7-C89B-FF76-A3DAF69C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3E573-7553-5A79-4631-F041ED2AE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B651B-8CD7-C11C-CC24-636F457FB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D1BED-A352-755A-9FC3-8FB2BDF75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7A9C5-DCDD-9D52-C3CB-15017E73B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C7E53F-3748-F4F9-274D-91240052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B27F77-AC01-F6E5-34A7-9B19C44F92A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8958" y="121920"/>
            <a:ext cx="5516562" cy="447675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907E92F-9A24-2DDF-0C18-B372DF64625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05040" y="121920"/>
            <a:ext cx="3525520" cy="4476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School/Org Name/Program Name</a:t>
            </a:r>
          </a:p>
        </p:txBody>
      </p:sp>
    </p:spTree>
    <p:extLst>
      <p:ext uri="{BB962C8B-B14F-4D97-AF65-F5344CB8AC3E}">
        <p14:creationId xmlns:p14="http://schemas.microsoft.com/office/powerpoint/2010/main" val="395906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F0E523-876A-5E60-6DAC-B2D96CFE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08C4C-3FA2-5676-61A2-E9A9716BB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252" y="2138775"/>
            <a:ext cx="10515600" cy="404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E1397-9A71-C486-127D-28AEDC041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0D193-3EC3-E143-833B-02AB00A93F7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625FB-6557-D882-C216-A4933746D3DC}"/>
              </a:ext>
            </a:extLst>
          </p:cNvPr>
          <p:cNvSpPr txBox="1"/>
          <p:nvPr userDrawn="1"/>
        </p:nvSpPr>
        <p:spPr>
          <a:xfrm>
            <a:off x="843280" y="304800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C9921-CCB5-C76F-7E5E-FD5036437D85}"/>
              </a:ext>
            </a:extLst>
          </p:cNvPr>
          <p:cNvSpPr txBox="1"/>
          <p:nvPr userDrawn="1"/>
        </p:nvSpPr>
        <p:spPr>
          <a:xfrm>
            <a:off x="7030720" y="325120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554BB-05DC-2230-512F-402627C9070D}"/>
              </a:ext>
            </a:extLst>
          </p:cNvPr>
          <p:cNvSpPr txBox="1"/>
          <p:nvPr userDrawn="1"/>
        </p:nvSpPr>
        <p:spPr>
          <a:xfrm>
            <a:off x="12171680" y="355600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66A27-1EFD-41B9-2CF3-765451532951}"/>
              </a:ext>
            </a:extLst>
          </p:cNvPr>
          <p:cNvSpPr txBox="1"/>
          <p:nvPr userDrawn="1"/>
        </p:nvSpPr>
        <p:spPr>
          <a:xfrm>
            <a:off x="1791222" y="501041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336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8" r:id="rId3"/>
    <p:sldLayoutId id="2147483660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Medium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32E4734-DDE5-F8ED-FEA5-CE7C8971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Light-Quark Mass Ratio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A80AA3-3629-4776-341B-E40A95CBA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Payton Arber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64F4F1-9976-EB5F-CC2C-E740FF48A3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Department of Physics </a:t>
            </a:r>
          </a:p>
        </p:txBody>
      </p:sp>
    </p:spTree>
    <p:extLst>
      <p:ext uri="{BB962C8B-B14F-4D97-AF65-F5344CB8AC3E}">
        <p14:creationId xmlns:p14="http://schemas.microsoft.com/office/powerpoint/2010/main" val="2506587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AEAF5-CB1C-F102-7224-115619C8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11388-0515-7A66-D332-6DAFECDA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What part of the Standard Model makes this decay possible?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323C79-C202-425B-4FE6-8CE487C4DC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323C79-C202-425B-4FE6-8CE487C4DC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b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2BA661-E9EF-9793-AEC3-76C4EAF2771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84C60-7531-17B2-09C5-C0753228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3904AC8-B686-906E-5F21-2BDDE59918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2081947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6FFAF-E1EB-7B2F-8807-E0F093DEC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65701B-86FA-E015-423B-E82B4F1BBA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Importance of quark mass ratio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65701B-86FA-E015-423B-E82B4F1BB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28AB59-F086-9D99-D918-F2935B0576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/>
              <a:lstStyle/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sz="900" dirty="0"/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sz="1600" dirty="0"/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marL="457200" lvl="1" indent="0" algn="ctr">
                  <a:buNone/>
                </a:pPr>
                <a:endParaRPr lang="en-US" sz="800" dirty="0"/>
              </a:p>
              <a:p>
                <a:r>
                  <a:rPr lang="en-US" sz="2400" dirty="0"/>
                  <a:t>Quantifies light-quark mass hierarchy info</a:t>
                </a:r>
              </a:p>
              <a:p>
                <a:r>
                  <a:rPr lang="en-US" sz="2400" dirty="0"/>
                  <a:t>Links hadronic observables to SM input parameters</a:t>
                </a:r>
              </a:p>
              <a:p>
                <a:r>
                  <a:rPr lang="en-US" sz="2400" dirty="0"/>
                  <a:t>Provides a precision test of low energy QCD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28AB59-F086-9D99-D918-F2935B0576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3"/>
                <a:stretch>
                  <a:fillRect l="-844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D063B0-EE07-F60F-1C29-C3D2ACB14DC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8404A-F614-16F0-8699-A91B3EBC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A4E49-3A63-490D-0F9B-092B6DB124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511984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EF8A0-DE2D-26CC-F0DD-F8264DFA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37367-765D-0421-2A6C-3526E25F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Observables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F3600-1E99-46D1-E357-EA50E50F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252" y="2179510"/>
            <a:ext cx="10515600" cy="4000215"/>
          </a:xfrm>
        </p:spPr>
        <p:txBody>
          <a:bodyPr/>
          <a:lstStyle/>
          <a:p>
            <a:pPr>
              <a:spcBef>
                <a:spcPts val="1400"/>
              </a:spcBef>
            </a:pPr>
            <a:r>
              <a:rPr lang="en-US" dirty="0"/>
              <a:t>Branching fractions &amp; Partial widths</a:t>
            </a:r>
          </a:p>
          <a:p>
            <a:pPr>
              <a:spcBef>
                <a:spcPts val="1400"/>
              </a:spcBef>
            </a:pPr>
            <a:r>
              <a:rPr lang="en-US" dirty="0"/>
              <a:t>Event distributions over phase space</a:t>
            </a:r>
          </a:p>
          <a:p>
            <a:pPr>
              <a:spcBef>
                <a:spcPts val="1400"/>
              </a:spcBef>
            </a:pPr>
            <a:r>
              <a:rPr lang="en-US" dirty="0"/>
              <a:t>Dalitz plot parameters</a:t>
            </a:r>
          </a:p>
          <a:p>
            <a:pPr>
              <a:spcBef>
                <a:spcPts val="1400"/>
              </a:spcBef>
            </a:pPr>
            <a:r>
              <a:rPr lang="en-US" dirty="0"/>
              <a:t>Comparisons between charged and neutral channels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26C090-1AA7-B7D5-F26D-E25756B1F3B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624A9-1721-8CE3-5524-E43A78D8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681C02-7F53-7027-F9BA-7C09159ABB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413844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555DD-BFB7-9324-032F-88081EADB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DE8BF-2A07-2B0A-AE45-D64EA7C3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Why Dalitz plots help describe three-body decays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D7438D-0DAC-5E83-8352-39FC2AF546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6211548" cy="4000215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sz="3100" dirty="0"/>
                  <a:t>Two body decay: </a:t>
                </a:r>
              </a:p>
              <a:p>
                <a:endParaRPr lang="en-US" sz="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sz="3200" dirty="0"/>
                  <a:t>       fixed final-state energy in parent rest frame</a:t>
                </a:r>
                <a:endParaRPr lang="en-US" dirty="0"/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sz="3100" dirty="0"/>
                  <a:t>Three body decay:</a:t>
                </a:r>
              </a:p>
              <a:p>
                <a:endParaRPr lang="en-US" sz="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sz="3600" dirty="0"/>
                  <a:t>      </a:t>
                </a:r>
                <a:r>
                  <a:rPr lang="en-US" sz="3100" dirty="0"/>
                  <a:t>energy can be shared continuously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𝑑𝑋𝑑𝑌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D7438D-0DAC-5E83-8352-39FC2AF546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6211548" cy="4000215"/>
              </a:xfrm>
              <a:blipFill>
                <a:blip r:embed="rId3"/>
                <a:stretch>
                  <a:fillRect l="-1224" t="-2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90776A-67B3-B612-523A-DC51EA83417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F3A14-82F6-4F54-6897-BB47ED15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819ECED-D452-E5E9-D1A4-91F463926C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22D60A-1FE8-9563-BB87-6A2EF983E2E9}"/>
              </a:ext>
            </a:extLst>
          </p:cNvPr>
          <p:cNvGrpSpPr/>
          <p:nvPr/>
        </p:nvGrpSpPr>
        <p:grpSpPr>
          <a:xfrm>
            <a:off x="7360024" y="1624219"/>
            <a:ext cx="4141896" cy="2176272"/>
            <a:chOff x="7001367" y="1427906"/>
            <a:chExt cx="4141896" cy="217646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97299B-C4CF-C9A6-A162-4ADA57BF2BCD}"/>
                </a:ext>
              </a:extLst>
            </p:cNvPr>
            <p:cNvSpPr/>
            <p:nvPr/>
          </p:nvSpPr>
          <p:spPr>
            <a:xfrm>
              <a:off x="7001367" y="1427907"/>
              <a:ext cx="4141896" cy="21759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A01C6-DA8C-EF39-FA7D-82128E3604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1953" y="1572889"/>
              <a:ext cx="0" cy="956929"/>
            </a:xfrm>
            <a:prstGeom prst="line">
              <a:avLst/>
            </a:prstGeom>
            <a:ln w="44450">
              <a:solidFill>
                <a:srgbClr val="866297"/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F27EA8-D9A2-8ADD-85DD-6B1F5D59E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7630" y="2529817"/>
              <a:ext cx="0" cy="956929"/>
            </a:xfrm>
            <a:prstGeom prst="line">
              <a:avLst/>
            </a:prstGeom>
            <a:ln w="44450">
              <a:solidFill>
                <a:srgbClr val="866297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9AA7A9-0D9A-8138-A6D4-5969D584E364}"/>
                </a:ext>
              </a:extLst>
            </p:cNvPr>
            <p:cNvSpPr txBox="1"/>
            <p:nvPr/>
          </p:nvSpPr>
          <p:spPr>
            <a:xfrm>
              <a:off x="7087357" y="2164968"/>
              <a:ext cx="3449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480D66-F800-A18B-312F-D5AD9C1CC661}"/>
                </a:ext>
              </a:extLst>
            </p:cNvPr>
            <p:cNvSpPr txBox="1"/>
            <p:nvPr/>
          </p:nvSpPr>
          <p:spPr>
            <a:xfrm>
              <a:off x="8506152" y="1427906"/>
              <a:ext cx="341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86615-4A57-9BB7-C736-EFCE79B234C1}"/>
                </a:ext>
              </a:extLst>
            </p:cNvPr>
            <p:cNvSpPr txBox="1"/>
            <p:nvPr/>
          </p:nvSpPr>
          <p:spPr>
            <a:xfrm>
              <a:off x="8502162" y="3204258"/>
              <a:ext cx="328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C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513E093-134A-70A9-49D2-73CE725F2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2037" y="1627961"/>
              <a:ext cx="0" cy="901857"/>
            </a:xfrm>
            <a:prstGeom prst="line">
              <a:avLst/>
            </a:prstGeom>
            <a:ln w="44450">
              <a:solidFill>
                <a:srgbClr val="A49861"/>
              </a:solidFill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93A1818-6DFA-4829-AAA6-F7EC29A281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1953" y="2529817"/>
              <a:ext cx="0" cy="674441"/>
            </a:xfrm>
            <a:prstGeom prst="line">
              <a:avLst/>
            </a:prstGeom>
            <a:ln w="44450">
              <a:solidFill>
                <a:srgbClr val="A4986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7F2F2A-C1D1-3A47-EE1C-BDBD09A459C8}"/>
                </a:ext>
              </a:extLst>
            </p:cNvPr>
            <p:cNvCxnSpPr>
              <a:cxnSpLocks/>
            </p:cNvCxnSpPr>
            <p:nvPr/>
          </p:nvCxnSpPr>
          <p:spPr>
            <a:xfrm>
              <a:off x="7259841" y="2529818"/>
              <a:ext cx="1212112" cy="0"/>
            </a:xfrm>
            <a:prstGeom prst="line">
              <a:avLst/>
            </a:prstGeom>
            <a:ln w="444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947B48-A602-8A72-AC56-E72295715370}"/>
                </a:ext>
              </a:extLst>
            </p:cNvPr>
            <p:cNvSpPr txBox="1"/>
            <p:nvPr/>
          </p:nvSpPr>
          <p:spPr>
            <a:xfrm>
              <a:off x="7277136" y="1710298"/>
              <a:ext cx="974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A49861"/>
                  </a:solidFill>
                </a:rPr>
                <a:t>energy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65343B-EAF9-7AC5-09AC-51D6FF74D995}"/>
                </a:ext>
              </a:extLst>
            </p:cNvPr>
            <p:cNvSpPr txBox="1"/>
            <p:nvPr/>
          </p:nvSpPr>
          <p:spPr>
            <a:xfrm>
              <a:off x="7122628" y="2798904"/>
              <a:ext cx="1295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866297"/>
                  </a:solidFill>
                </a:rPr>
                <a:t>momenta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821EF8F-6DC8-FB38-F1DE-5D3C28814778}"/>
                </a:ext>
              </a:extLst>
            </p:cNvPr>
            <p:cNvSpPr/>
            <p:nvPr/>
          </p:nvSpPr>
          <p:spPr>
            <a:xfrm>
              <a:off x="8289730" y="2398929"/>
              <a:ext cx="256889" cy="2570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BAEC923-445E-FD19-210C-730D15FFD087}"/>
                    </a:ext>
                  </a:extLst>
                </p:cNvPr>
                <p:cNvSpPr txBox="1"/>
                <p:nvPr/>
              </p:nvSpPr>
              <p:spPr>
                <a:xfrm>
                  <a:off x="9007613" y="2729754"/>
                  <a:ext cx="15250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866297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866297"/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BAEC923-445E-FD19-210C-730D15FFD0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7613" y="2729754"/>
                  <a:ext cx="1525097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24324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5FEC51C-633A-121D-B8CA-E318168656EA}"/>
                    </a:ext>
                  </a:extLst>
                </p:cNvPr>
                <p:cNvSpPr txBox="1"/>
                <p:nvPr/>
              </p:nvSpPr>
              <p:spPr>
                <a:xfrm>
                  <a:off x="8740559" y="1906280"/>
                  <a:ext cx="21242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A4986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A4986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A49861"/>
                    </a:solidFill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5FEC51C-633A-121D-B8CA-E31816865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0559" y="1906280"/>
                  <a:ext cx="2124236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270468-60FC-9CC5-ED03-5451CDE8C6E8}"/>
              </a:ext>
            </a:extLst>
          </p:cNvPr>
          <p:cNvGrpSpPr/>
          <p:nvPr/>
        </p:nvGrpSpPr>
        <p:grpSpPr>
          <a:xfrm>
            <a:off x="6895744" y="3907580"/>
            <a:ext cx="5070456" cy="2489913"/>
            <a:chOff x="6072808" y="4041515"/>
            <a:chExt cx="5070456" cy="248991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A1C72F9-256B-A9D6-656C-4E569397E98D}"/>
                </a:ext>
              </a:extLst>
            </p:cNvPr>
            <p:cNvSpPr/>
            <p:nvPr/>
          </p:nvSpPr>
          <p:spPr>
            <a:xfrm>
              <a:off x="6072808" y="4041515"/>
              <a:ext cx="5070456" cy="24899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EC7269-BE21-778C-912C-BAD5AFA1EDE9}"/>
                </a:ext>
              </a:extLst>
            </p:cNvPr>
            <p:cNvCxnSpPr>
              <a:cxnSpLocks/>
            </p:cNvCxnSpPr>
            <p:nvPr/>
          </p:nvCxnSpPr>
          <p:spPr>
            <a:xfrm>
              <a:off x="6371818" y="5237361"/>
              <a:ext cx="1212112" cy="0"/>
            </a:xfrm>
            <a:prstGeom prst="line">
              <a:avLst/>
            </a:prstGeom>
            <a:ln w="444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E6BC4E-3E76-9208-8FC0-070DF64D2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9952" y="4363294"/>
              <a:ext cx="745874" cy="864631"/>
            </a:xfrm>
            <a:prstGeom prst="line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DDBCB9-B90E-408F-DC1B-3C3FDBAF70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5779" y="5236573"/>
              <a:ext cx="161796" cy="1174252"/>
            </a:xfrm>
            <a:prstGeom prst="line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8235A3-DA85-9717-1552-BD59B54C6199}"/>
                </a:ext>
              </a:extLst>
            </p:cNvPr>
            <p:cNvSpPr txBox="1"/>
            <p:nvPr/>
          </p:nvSpPr>
          <p:spPr>
            <a:xfrm>
              <a:off x="6199335" y="4837250"/>
              <a:ext cx="344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783855-236B-EB6F-CE3F-84C67B381928}"/>
                </a:ext>
              </a:extLst>
            </p:cNvPr>
            <p:cNvSpPr txBox="1"/>
            <p:nvPr/>
          </p:nvSpPr>
          <p:spPr>
            <a:xfrm>
              <a:off x="6908720" y="4088545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D28E64-60E1-EB25-9297-EA85AA427F55}"/>
                </a:ext>
              </a:extLst>
            </p:cNvPr>
            <p:cNvSpPr txBox="1"/>
            <p:nvPr/>
          </p:nvSpPr>
          <p:spPr>
            <a:xfrm>
              <a:off x="8681307" y="4275504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C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7F420A-BC07-ACB9-5691-EB028668DAB1}"/>
                </a:ext>
              </a:extLst>
            </p:cNvPr>
            <p:cNvSpPr txBox="1"/>
            <p:nvPr/>
          </p:nvSpPr>
          <p:spPr>
            <a:xfrm>
              <a:off x="7520204" y="6087101"/>
              <a:ext cx="3545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D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2CD150-2F3C-2D34-4F5D-0882155FF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9890" y="4607585"/>
              <a:ext cx="1357965" cy="624560"/>
            </a:xfrm>
            <a:prstGeom prst="line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BFEB252-1410-28EA-3D6F-E9F8DEC240AD}"/>
                    </a:ext>
                  </a:extLst>
                </p:cNvPr>
                <p:cNvSpPr txBox="1"/>
                <p:nvPr/>
              </p:nvSpPr>
              <p:spPr>
                <a:xfrm>
                  <a:off x="8186753" y="4977453"/>
                  <a:ext cx="28446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A4986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A4986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A4986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A4986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A49861"/>
                    </a:solidFill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BFEB252-1410-28EA-3D6F-E9F8DEC24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6753" y="4977453"/>
                  <a:ext cx="284462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8D01BCE-B78B-830A-53B0-20B274EAEE79}"/>
                    </a:ext>
                  </a:extLst>
                </p:cNvPr>
                <p:cNvSpPr txBox="1"/>
                <p:nvPr/>
              </p:nvSpPr>
              <p:spPr>
                <a:xfrm>
                  <a:off x="8326245" y="5645432"/>
                  <a:ext cx="25656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86629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86629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866297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866297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866297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>
                    <a:solidFill>
                      <a:srgbClr val="866297"/>
                    </a:solidFill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8D01BCE-B78B-830A-53B0-20B274EA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6245" y="5645432"/>
                  <a:ext cx="2565639" cy="461665"/>
                </a:xfrm>
                <a:prstGeom prst="rect">
                  <a:avLst/>
                </a:prstGeom>
                <a:blipFill>
                  <a:blip r:embed="rId7"/>
                  <a:stretch>
                    <a:fillRect t="-21053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8DD75B3-9A17-85ED-320E-50B3239D999A}"/>
                </a:ext>
              </a:extLst>
            </p:cNvPr>
            <p:cNvSpPr/>
            <p:nvPr/>
          </p:nvSpPr>
          <p:spPr>
            <a:xfrm>
              <a:off x="7419130" y="5108031"/>
              <a:ext cx="256889" cy="2570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122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855E6-EE2A-8931-E83F-919BE29CB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A633CD-E697-CB50-B6BA-B3A943160A5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Charged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kinetic energy in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rest frame 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A633CD-E697-CB50-B6BA-B3A943160A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  <a:blipFill>
                <a:blip r:embed="rId2"/>
                <a:stretch>
                  <a:fillRect l="-2413" t="-9910" b="-17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57829D-F423-4CA8-F3B5-DD1A3D122AC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559C9-21C9-20C6-4FC8-E9AEB2E9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7C86E54-E3CF-DCDA-B968-5697D6816B3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257730-7ADE-8853-E400-708DBD60AD8D}"/>
              </a:ext>
            </a:extLst>
          </p:cNvPr>
          <p:cNvGrpSpPr/>
          <p:nvPr/>
        </p:nvGrpSpPr>
        <p:grpSpPr>
          <a:xfrm>
            <a:off x="3228555" y="2207555"/>
            <a:ext cx="4441992" cy="3923372"/>
            <a:chOff x="3638097" y="2104921"/>
            <a:chExt cx="4441992" cy="392337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574AF2-E896-58E6-AB40-490E0B29F9C9}"/>
                </a:ext>
              </a:extLst>
            </p:cNvPr>
            <p:cNvSpPr/>
            <p:nvPr/>
          </p:nvSpPr>
          <p:spPr>
            <a:xfrm>
              <a:off x="3638097" y="2406193"/>
              <a:ext cx="3648738" cy="3607269"/>
            </a:xfrm>
            <a:custGeom>
              <a:avLst/>
              <a:gdLst>
                <a:gd name="csX0" fmla="*/ 10957 w 3648738"/>
                <a:gd name="csY0" fmla="*/ 490831 h 3607269"/>
                <a:gd name="csX1" fmla="*/ 1899578 w 3648738"/>
                <a:gd name="csY1" fmla="*/ 12267 h 3607269"/>
                <a:gd name="csX2" fmla="*/ 3301088 w 3648738"/>
                <a:gd name="csY2" fmla="*/ 285732 h 3607269"/>
                <a:gd name="csX3" fmla="*/ 3642920 w 3648738"/>
                <a:gd name="csY3" fmla="*/ 1729971 h 3607269"/>
                <a:gd name="csX4" fmla="*/ 3121626 w 3648738"/>
                <a:gd name="csY4" fmla="*/ 3592955 h 3607269"/>
                <a:gd name="csX5" fmla="*/ 1215914 w 3648738"/>
                <a:gd name="csY5" fmla="*/ 2482001 h 3607269"/>
                <a:gd name="csX6" fmla="*/ 10957 w 3648738"/>
                <a:gd name="csY6" fmla="*/ 490831 h 36072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648738" h="3607269">
                  <a:moveTo>
                    <a:pt x="10957" y="490831"/>
                  </a:moveTo>
                  <a:cubicBezTo>
                    <a:pt x="124901" y="79209"/>
                    <a:pt x="1351223" y="46450"/>
                    <a:pt x="1899578" y="12267"/>
                  </a:cubicBezTo>
                  <a:cubicBezTo>
                    <a:pt x="2447933" y="-21916"/>
                    <a:pt x="3010531" y="-552"/>
                    <a:pt x="3301088" y="285732"/>
                  </a:cubicBezTo>
                  <a:cubicBezTo>
                    <a:pt x="3591645" y="572016"/>
                    <a:pt x="3672830" y="1178767"/>
                    <a:pt x="3642920" y="1729971"/>
                  </a:cubicBezTo>
                  <a:cubicBezTo>
                    <a:pt x="3613010" y="2281175"/>
                    <a:pt x="3526127" y="3467617"/>
                    <a:pt x="3121626" y="3592955"/>
                  </a:cubicBezTo>
                  <a:cubicBezTo>
                    <a:pt x="2717125" y="3718293"/>
                    <a:pt x="1734359" y="2993325"/>
                    <a:pt x="1215914" y="2482001"/>
                  </a:cubicBezTo>
                  <a:cubicBezTo>
                    <a:pt x="697469" y="1970678"/>
                    <a:pt x="-102987" y="902453"/>
                    <a:pt x="10957" y="490831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0402AA-4269-ACB7-AA98-4B7DEB8F6885}"/>
                </a:ext>
              </a:extLst>
            </p:cNvPr>
            <p:cNvCxnSpPr>
              <a:cxnSpLocks/>
            </p:cNvCxnSpPr>
            <p:nvPr/>
          </p:nvCxnSpPr>
          <p:spPr>
            <a:xfrm>
              <a:off x="3657324" y="2187813"/>
              <a:ext cx="0" cy="384048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44E474-06B7-A4A3-C9F9-EED4EBDF2A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7324" y="6013462"/>
              <a:ext cx="3840480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72309C-282F-7B2E-9FF9-E49A6AF7BA19}"/>
                </a:ext>
              </a:extLst>
            </p:cNvPr>
            <p:cNvSpPr/>
            <p:nvPr/>
          </p:nvSpPr>
          <p:spPr>
            <a:xfrm>
              <a:off x="5721769" y="3677731"/>
              <a:ext cx="256889" cy="257083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A57922-1AF1-2BC5-1439-71FBA9A78A36}"/>
                </a:ext>
              </a:extLst>
            </p:cNvPr>
            <p:cNvSpPr/>
            <p:nvPr/>
          </p:nvSpPr>
          <p:spPr>
            <a:xfrm>
              <a:off x="3707743" y="2854204"/>
              <a:ext cx="256889" cy="257083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7E3AE6-6B14-30B0-DDAD-7051DFAFEAEE}"/>
                </a:ext>
              </a:extLst>
            </p:cNvPr>
            <p:cNvSpPr/>
            <p:nvPr/>
          </p:nvSpPr>
          <p:spPr>
            <a:xfrm>
              <a:off x="6534405" y="5688981"/>
              <a:ext cx="256889" cy="25708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D6119AE-8DD8-C2AD-426A-800E24ADB8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0960" y="3802835"/>
              <a:ext cx="509255" cy="511160"/>
            </a:xfrm>
            <a:prstGeom prst="straightConnector1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AADDD24-DE19-1EDE-3DDA-4746C72D0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7950" y="2104921"/>
              <a:ext cx="0" cy="877824"/>
            </a:xfrm>
            <a:prstGeom prst="straightConnector1">
              <a:avLst/>
            </a:prstGeom>
            <a:ln w="44450">
              <a:solidFill>
                <a:srgbClr val="A498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02AD971-C7BA-1406-6767-944050A36E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35750" y="2207616"/>
              <a:ext cx="582760" cy="817918"/>
            </a:xfrm>
            <a:prstGeom prst="straightConnector1">
              <a:avLst/>
            </a:prstGeom>
            <a:ln w="44450">
              <a:solidFill>
                <a:srgbClr val="A498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D98E335-512F-107F-AF5C-251A67617442}"/>
                </a:ext>
              </a:extLst>
            </p:cNvPr>
            <p:cNvCxnSpPr>
              <a:cxnSpLocks/>
            </p:cNvCxnSpPr>
            <p:nvPr/>
          </p:nvCxnSpPr>
          <p:spPr>
            <a:xfrm>
              <a:off x="6683099" y="5819953"/>
              <a:ext cx="877824" cy="0"/>
            </a:xfrm>
            <a:prstGeom prst="straightConnector1">
              <a:avLst/>
            </a:prstGeom>
            <a:ln w="444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69E8341-5864-C76D-CE60-A8EDE3E3951F}"/>
                </a:ext>
              </a:extLst>
            </p:cNvPr>
            <p:cNvCxnSpPr>
              <a:cxnSpLocks/>
            </p:cNvCxnSpPr>
            <p:nvPr/>
          </p:nvCxnSpPr>
          <p:spPr>
            <a:xfrm>
              <a:off x="6615853" y="3042748"/>
              <a:ext cx="837041" cy="581103"/>
            </a:xfrm>
            <a:prstGeom prst="straightConnector1">
              <a:avLst/>
            </a:prstGeom>
            <a:ln w="444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1D314C4-FB8D-ABD7-8597-A9EEAF44D9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8566" y="3097144"/>
              <a:ext cx="148535" cy="704722"/>
            </a:xfrm>
            <a:prstGeom prst="straightConnector1">
              <a:avLst/>
            </a:prstGeom>
            <a:ln w="44450">
              <a:solidFill>
                <a:srgbClr val="A498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7CFF6E6-B2CE-1FBB-1A12-76EA047A4A4A}"/>
                </a:ext>
              </a:extLst>
            </p:cNvPr>
            <p:cNvCxnSpPr>
              <a:cxnSpLocks/>
            </p:cNvCxnSpPr>
            <p:nvPr/>
          </p:nvCxnSpPr>
          <p:spPr>
            <a:xfrm>
              <a:off x="5849250" y="3806268"/>
              <a:ext cx="705405" cy="158891"/>
            </a:xfrm>
            <a:prstGeom prst="straightConnector1">
              <a:avLst/>
            </a:prstGeom>
            <a:ln w="444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30862F-F94B-59DC-1656-76F497747390}"/>
                </a:ext>
              </a:extLst>
            </p:cNvPr>
            <p:cNvCxnSpPr>
              <a:cxnSpLocks/>
            </p:cNvCxnSpPr>
            <p:nvPr/>
          </p:nvCxnSpPr>
          <p:spPr>
            <a:xfrm>
              <a:off x="3837761" y="2982745"/>
              <a:ext cx="0" cy="877824"/>
            </a:xfrm>
            <a:prstGeom prst="straightConnector1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55A7E57-0B8A-B1F5-BE0F-3843959257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5025" y="5821009"/>
              <a:ext cx="877824" cy="0"/>
            </a:xfrm>
            <a:prstGeom prst="straightConnector1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544581A-A70D-BE13-E7D0-4A0366652B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4303" y="3063958"/>
              <a:ext cx="201168" cy="201168"/>
            </a:xfrm>
            <a:prstGeom prst="straightConnector1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3E8A2F-CFA5-4188-429B-2DEE1E9A104A}"/>
                    </a:ext>
                  </a:extLst>
                </p:cNvPr>
                <p:cNvSpPr txBox="1"/>
                <p:nvPr/>
              </p:nvSpPr>
              <p:spPr>
                <a:xfrm>
                  <a:off x="4041454" y="2797107"/>
                  <a:ext cx="138302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</a:t>
                  </a: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3E8A2F-CFA5-4188-429B-2DEE1E9A10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1454" y="2797107"/>
                  <a:ext cx="1383024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4545" t="-24000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DEC8767-01EA-D4E6-E796-EE07F80AE92C}"/>
                    </a:ext>
                  </a:extLst>
                </p:cNvPr>
                <p:cNvSpPr txBox="1"/>
                <p:nvPr/>
              </p:nvSpPr>
              <p:spPr>
                <a:xfrm>
                  <a:off x="5971337" y="5346776"/>
                  <a:ext cx="138302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</a:t>
                  </a: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DEC8767-01EA-D4E6-E796-EE07F80AE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1337" y="5346776"/>
                  <a:ext cx="1383024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4545" t="-28000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899C815-E553-81F6-80CF-3388E78C19AE}"/>
                    </a:ext>
                  </a:extLst>
                </p:cNvPr>
                <p:cNvSpPr txBox="1"/>
                <p:nvPr/>
              </p:nvSpPr>
              <p:spPr>
                <a:xfrm>
                  <a:off x="7074755" y="2564546"/>
                  <a:ext cx="1005334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i="1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nearly</a:t>
                  </a:r>
                </a:p>
                <a:p>
                  <a:pPr algn="r"/>
                  <a:r>
                    <a:rPr lang="en-US" sz="2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 </a:t>
                  </a: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899C815-E553-81F6-80CF-3388E78C19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4755" y="2564546"/>
                  <a:ext cx="1005334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3750" t="-12245" r="-22500" b="-244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DFF912B7-A242-EC47-09BB-1E4171BB2152}"/>
              </a:ext>
            </a:extLst>
          </p:cNvPr>
          <p:cNvSpPr/>
          <p:nvPr/>
        </p:nvSpPr>
        <p:spPr>
          <a:xfrm>
            <a:off x="6134705" y="5789545"/>
            <a:ext cx="256889" cy="257083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29B6F59-4021-CE39-BF40-DDB414CAEDB7}"/>
              </a:ext>
            </a:extLst>
          </p:cNvPr>
          <p:cNvSpPr/>
          <p:nvPr/>
        </p:nvSpPr>
        <p:spPr>
          <a:xfrm>
            <a:off x="5321107" y="3781142"/>
            <a:ext cx="256889" cy="257083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EA2F2A3-99D5-662F-4B33-F03746C33138}"/>
              </a:ext>
            </a:extLst>
          </p:cNvPr>
          <p:cNvSpPr/>
          <p:nvPr/>
        </p:nvSpPr>
        <p:spPr>
          <a:xfrm>
            <a:off x="6087708" y="3012570"/>
            <a:ext cx="256889" cy="257083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85CC04-EDD0-073A-929A-ECAC269829E6}"/>
              </a:ext>
            </a:extLst>
          </p:cNvPr>
          <p:cNvSpPr/>
          <p:nvPr/>
        </p:nvSpPr>
        <p:spPr>
          <a:xfrm>
            <a:off x="3304929" y="2954767"/>
            <a:ext cx="256889" cy="257083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BBDAF15-9D64-117E-E703-88C884F56DA1}"/>
                  </a:ext>
                </a:extLst>
              </p:cNvPr>
              <p:cNvSpPr txBox="1"/>
              <p:nvPr/>
            </p:nvSpPr>
            <p:spPr>
              <a:xfrm>
                <a:off x="8194030" y="3024691"/>
                <a:ext cx="1849395" cy="150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momentum</a:t>
                </a:r>
              </a:p>
              <a:p>
                <a:endParaRPr lang="en-US" b="1" i="1" dirty="0">
                  <a:solidFill>
                    <a:schemeClr val="accent3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A4986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A4986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A4986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A49861"/>
                    </a:solidFill>
                  </a:rPr>
                  <a:t> momentum</a:t>
                </a:r>
              </a:p>
              <a:p>
                <a:endParaRPr lang="en-US" b="1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86629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866297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866297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866297"/>
                    </a:solidFill>
                  </a:rPr>
                  <a:t> momentum</a:t>
                </a:r>
                <a:endParaRPr lang="en-US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BBDAF15-9D64-117E-E703-88C884F56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030" y="3024691"/>
                <a:ext cx="1849395" cy="1507207"/>
              </a:xfrm>
              <a:prstGeom prst="rect">
                <a:avLst/>
              </a:prstGeom>
              <a:blipFill>
                <a:blip r:embed="rId6"/>
                <a:stretch>
                  <a:fillRect t="-1681" b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3FBCBA-D7A5-8629-F291-66FE649F74C1}"/>
                  </a:ext>
                </a:extLst>
              </p:cNvPr>
              <p:cNvSpPr txBox="1"/>
              <p:nvPr/>
            </p:nvSpPr>
            <p:spPr>
              <a:xfrm>
                <a:off x="2258730" y="2179510"/>
                <a:ext cx="138302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3FBCBA-D7A5-8629-F291-66FE649F7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730" y="2179510"/>
                <a:ext cx="1383024" cy="430887"/>
              </a:xfrm>
              <a:prstGeom prst="rect">
                <a:avLst/>
              </a:prstGeom>
              <a:blipFill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8F1A775-0592-3FCF-AD42-EE1844F34ED1}"/>
                  </a:ext>
                </a:extLst>
              </p:cNvPr>
              <p:cNvSpPr txBox="1"/>
              <p:nvPr/>
            </p:nvSpPr>
            <p:spPr>
              <a:xfrm>
                <a:off x="6297365" y="6177600"/>
                <a:ext cx="138302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8F1A775-0592-3FCF-AD42-EE1844F34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365" y="6177600"/>
                <a:ext cx="1383024" cy="430887"/>
              </a:xfrm>
              <a:prstGeom prst="rect">
                <a:avLst/>
              </a:prstGeom>
              <a:blipFill>
                <a:blip r:embed="rId8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78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938A5-396C-3CA9-A02C-ECDA1586A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7DF5C7B-3BF0-8A6E-43B1-62AAA99CCF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Kinematic variables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US" dirty="0"/>
                  <a:t> Dimensionless variables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7DF5C7B-3BF0-8A6E-43B1-62AAA99CC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 t="-12381"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0BA499AB-E259-D64F-301D-BDD16002220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2003837"/>
                <a:ext cx="5181600" cy="4173125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 algn="ctr">
                  <a:spcBef>
                    <a:spcPts val="4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US" dirty="0"/>
                  <a:t>  there are only two degrees of freedom describing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0BA499AB-E259-D64F-301D-BDD1600222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2003837"/>
                <a:ext cx="5181600" cy="4173125"/>
              </a:xfrm>
              <a:blipFill>
                <a:blip r:embed="rId4"/>
                <a:stretch>
                  <a:fillRect l="-244" r="-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3E2FED93-A490-9079-D735-E5EC4F38DAE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2003837"/>
                <a:ext cx="5181600" cy="417312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Introducing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>
                  <a:buSzPct val="90000"/>
                  <a:buFont typeface="Wingdings" pitchFamily="2" charset="2"/>
                  <a:buChar char="Ø"/>
                </a:pPr>
                <a:r>
                  <a:rPr lang="en-US" dirty="0"/>
                  <a:t> We want variables that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lvl="1">
                  <a:buSzPct val="90000"/>
                  <a:buFont typeface="Wingdings" pitchFamily="2" charset="2"/>
                  <a:buChar char="Ø"/>
                </a:pPr>
                <a:r>
                  <a:rPr lang="en-US" dirty="0"/>
                  <a:t> Are dimensionless</a:t>
                </a:r>
              </a:p>
              <a:p>
                <a:pPr lvl="1"/>
                <a:endParaRPr lang="en-US" sz="200" dirty="0"/>
              </a:p>
              <a:p>
                <a:pPr lvl="1">
                  <a:buSzPct val="90000"/>
                  <a:buFont typeface="Wingdings" pitchFamily="2" charset="2"/>
                  <a:buChar char="Ø"/>
                </a:pPr>
                <a:r>
                  <a:rPr lang="en-US" dirty="0"/>
                  <a:t> Put the center of phase space at the origin</a:t>
                </a:r>
              </a:p>
              <a:p>
                <a:pPr lvl="1"/>
                <a:endParaRPr lang="en-US" sz="200" dirty="0"/>
              </a:p>
              <a:p>
                <a:pPr lvl="1">
                  <a:buSzPct val="90000"/>
                  <a:buFont typeface="Wingdings" pitchFamily="2" charset="2"/>
                  <a:buChar char="Ø"/>
                </a:pPr>
                <a:r>
                  <a:rPr lang="en-US" dirty="0"/>
                  <a:t> Make the symmetry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obvious</a:t>
                </a:r>
              </a:p>
              <a:p>
                <a:pPr lvl="1"/>
                <a:endParaRPr lang="en-US" sz="200" dirty="0"/>
              </a:p>
              <a:p>
                <a:pPr lvl="1">
                  <a:buSzPct val="90000"/>
                  <a:buFont typeface="Wingdings" pitchFamily="2" charset="2"/>
                  <a:buChar char="Ø"/>
                </a:pPr>
                <a:r>
                  <a:rPr lang="en-US" dirty="0"/>
                  <a:t> Are simple in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rest frame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3E2FED93-A490-9079-D735-E5EC4F38D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2003837"/>
                <a:ext cx="5181600" cy="4173126"/>
              </a:xfrm>
              <a:blipFill>
                <a:blip r:embed="rId5"/>
                <a:stretch>
                  <a:fillRect l="-2445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BFD2228-CB05-72C1-8E95-62A811474F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240805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0265C0C-2C77-6473-E4B3-52C42553723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1EC6D-0BA7-3B99-29C0-1D7443E1DEEF}"/>
              </a:ext>
            </a:extLst>
          </p:cNvPr>
          <p:cNvSpPr txBox="1"/>
          <p:nvPr/>
        </p:nvSpPr>
        <p:spPr>
          <a:xfrm>
            <a:off x="7903029" y="206829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298BD-274C-C086-788C-2EDF7E92AA62}"/>
              </a:ext>
            </a:extLst>
          </p:cNvPr>
          <p:cNvSpPr txBox="1"/>
          <p:nvPr/>
        </p:nvSpPr>
        <p:spPr>
          <a:xfrm>
            <a:off x="8251371" y="304800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DB1192-C68C-8D69-B5CB-059BF109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B794C2-46E0-F512-6E63-BDFF74C122B3}"/>
              </a:ext>
            </a:extLst>
          </p:cNvPr>
          <p:cNvCxnSpPr>
            <a:cxnSpLocks/>
          </p:cNvCxnSpPr>
          <p:nvPr/>
        </p:nvCxnSpPr>
        <p:spPr>
          <a:xfrm>
            <a:off x="6089344" y="2003837"/>
            <a:ext cx="6656" cy="4173125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31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3B72D-7FEB-8BE0-31B4-167F4EE42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2BB3-8B12-74BE-83BD-C5CAA25F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Constructing the Dalitz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BD46F9-DE0F-7405-9722-628A150806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17684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Combining the Mandelstam variables and applying energy conservation, we obtain</a:t>
                </a:r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dirty="0"/>
                  <a:t>Define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such that when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 ,   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sz="60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300" dirty="0"/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BD46F9-DE0F-7405-9722-628A150806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176840"/>
              </a:xfrm>
              <a:blipFill>
                <a:blip r:embed="rId2"/>
                <a:stretch>
                  <a:fillRect l="-965" t="-2727" b="-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B86EFC-998C-813C-B74B-E6B6DF06BAE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CBDA6-5B90-C01D-212A-CF0EBDB7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7379C44-ECFC-A124-4FB3-0ECD820863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4FAC20-617D-A679-25B9-163A72B63423}"/>
              </a:ext>
            </a:extLst>
          </p:cNvPr>
          <p:cNvSpPr/>
          <p:nvPr/>
        </p:nvSpPr>
        <p:spPr>
          <a:xfrm>
            <a:off x="548957" y="3898900"/>
            <a:ext cx="9839643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0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3AABB-3F5A-0DE5-A1B9-518D2871A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4568F-FEEC-CB67-2030-61BC1C18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Constructing the Dalitz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169266-CC2F-87A4-75ED-D6AA2B515A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17684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Combining the Mandelstam variables and applying energy conservation, we obtain</a:t>
                </a:r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dirty="0"/>
                  <a:t>Define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such that when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 ,   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sz="60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300" dirty="0"/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169266-CC2F-87A4-75ED-D6AA2B515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176840"/>
              </a:xfrm>
              <a:blipFill>
                <a:blip r:embed="rId2"/>
                <a:stretch>
                  <a:fillRect l="-965" t="-2727" b="-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5144FC-08B5-F645-7E4F-8DF7D616646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9F350-0ACC-13F2-DD8B-A3E9A397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5BEB461-F29E-5715-A82C-B793EAFA57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D102E9-049A-D880-7C59-5B2B316521CE}"/>
              </a:ext>
            </a:extLst>
          </p:cNvPr>
          <p:cNvSpPr/>
          <p:nvPr/>
        </p:nvSpPr>
        <p:spPr>
          <a:xfrm>
            <a:off x="548957" y="5600700"/>
            <a:ext cx="9839643" cy="88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2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13FB4-F6E0-DDF0-E233-AE84ECF40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4FBE8C4D-EF90-ABB2-FF58-4E10B3B4AE77}"/>
              </a:ext>
            </a:extLst>
          </p:cNvPr>
          <p:cNvSpPr/>
          <p:nvPr/>
        </p:nvSpPr>
        <p:spPr>
          <a:xfrm rot="8116837">
            <a:off x="2899931" y="1758358"/>
            <a:ext cx="4069460" cy="4146023"/>
          </a:xfrm>
          <a:custGeom>
            <a:avLst/>
            <a:gdLst>
              <a:gd name="csX0" fmla="*/ 10957 w 3648738"/>
              <a:gd name="csY0" fmla="*/ 490831 h 3607269"/>
              <a:gd name="csX1" fmla="*/ 1899578 w 3648738"/>
              <a:gd name="csY1" fmla="*/ 12267 h 3607269"/>
              <a:gd name="csX2" fmla="*/ 3301088 w 3648738"/>
              <a:gd name="csY2" fmla="*/ 285732 h 3607269"/>
              <a:gd name="csX3" fmla="*/ 3642920 w 3648738"/>
              <a:gd name="csY3" fmla="*/ 1729971 h 3607269"/>
              <a:gd name="csX4" fmla="*/ 3121626 w 3648738"/>
              <a:gd name="csY4" fmla="*/ 3592955 h 3607269"/>
              <a:gd name="csX5" fmla="*/ 1215914 w 3648738"/>
              <a:gd name="csY5" fmla="*/ 2482001 h 3607269"/>
              <a:gd name="csX6" fmla="*/ 10957 w 3648738"/>
              <a:gd name="csY6" fmla="*/ 490831 h 3607269"/>
              <a:gd name="csX0" fmla="*/ 34638 w 3672419"/>
              <a:gd name="csY0" fmla="*/ 490831 h 3613608"/>
              <a:gd name="csX1" fmla="*/ 1923259 w 3672419"/>
              <a:gd name="csY1" fmla="*/ 12267 h 3613608"/>
              <a:gd name="csX2" fmla="*/ 3324769 w 3672419"/>
              <a:gd name="csY2" fmla="*/ 285732 h 3613608"/>
              <a:gd name="csX3" fmla="*/ 3666601 w 3672419"/>
              <a:gd name="csY3" fmla="*/ 1729971 h 3613608"/>
              <a:gd name="csX4" fmla="*/ 3145307 w 3672419"/>
              <a:gd name="csY4" fmla="*/ 3592955 h 3613608"/>
              <a:gd name="csX5" fmla="*/ 885146 w 3672419"/>
              <a:gd name="csY5" fmla="*/ 2741716 h 3613608"/>
              <a:gd name="csX6" fmla="*/ 34638 w 3672419"/>
              <a:gd name="csY6" fmla="*/ 490831 h 3613608"/>
              <a:gd name="csX0" fmla="*/ 29129 w 3818621"/>
              <a:gd name="csY0" fmla="*/ 651193 h 3623239"/>
              <a:gd name="csX1" fmla="*/ 2069461 w 3818621"/>
              <a:gd name="csY1" fmla="*/ 22526 h 3623239"/>
              <a:gd name="csX2" fmla="*/ 3470971 w 3818621"/>
              <a:gd name="csY2" fmla="*/ 295991 h 3623239"/>
              <a:gd name="csX3" fmla="*/ 3812803 w 3818621"/>
              <a:gd name="csY3" fmla="*/ 1740230 h 3623239"/>
              <a:gd name="csX4" fmla="*/ 3291509 w 3818621"/>
              <a:gd name="csY4" fmla="*/ 3603214 h 3623239"/>
              <a:gd name="csX5" fmla="*/ 1031348 w 3818621"/>
              <a:gd name="csY5" fmla="*/ 2751975 h 3623239"/>
              <a:gd name="csX6" fmla="*/ 29129 w 3818621"/>
              <a:gd name="csY6" fmla="*/ 651193 h 3623239"/>
              <a:gd name="csX0" fmla="*/ 28243 w 3826209"/>
              <a:gd name="csY0" fmla="*/ 651193 h 3774364"/>
              <a:gd name="csX1" fmla="*/ 2068575 w 3826209"/>
              <a:gd name="csY1" fmla="*/ 22526 h 3774364"/>
              <a:gd name="csX2" fmla="*/ 3470085 w 3826209"/>
              <a:gd name="csY2" fmla="*/ 295991 h 3774364"/>
              <a:gd name="csX3" fmla="*/ 3811917 w 3826209"/>
              <a:gd name="csY3" fmla="*/ 1740230 h 3774364"/>
              <a:gd name="csX4" fmla="*/ 3134313 w 3826209"/>
              <a:gd name="csY4" fmla="*/ 3757867 h 3774364"/>
              <a:gd name="csX5" fmla="*/ 1030462 w 3826209"/>
              <a:gd name="csY5" fmla="*/ 2751975 h 3774364"/>
              <a:gd name="csX6" fmla="*/ 28243 w 3826209"/>
              <a:gd name="csY6" fmla="*/ 651193 h 3774364"/>
              <a:gd name="csX0" fmla="*/ 28243 w 3828924"/>
              <a:gd name="csY0" fmla="*/ 645907 h 3769078"/>
              <a:gd name="csX1" fmla="*/ 2068575 w 3828924"/>
              <a:gd name="csY1" fmla="*/ 17240 h 3769078"/>
              <a:gd name="csX2" fmla="*/ 3488701 w 3828924"/>
              <a:gd name="csY2" fmla="*/ 317775 h 3769078"/>
              <a:gd name="csX3" fmla="*/ 3811917 w 3828924"/>
              <a:gd name="csY3" fmla="*/ 1734944 h 3769078"/>
              <a:gd name="csX4" fmla="*/ 3134313 w 3828924"/>
              <a:gd name="csY4" fmla="*/ 3752581 h 3769078"/>
              <a:gd name="csX5" fmla="*/ 1030462 w 3828924"/>
              <a:gd name="csY5" fmla="*/ 2746689 h 3769078"/>
              <a:gd name="csX6" fmla="*/ 28243 w 3828924"/>
              <a:gd name="csY6" fmla="*/ 645907 h 3769078"/>
              <a:gd name="csX0" fmla="*/ 27837 w 3828653"/>
              <a:gd name="csY0" fmla="*/ 645867 h 3769038"/>
              <a:gd name="csX1" fmla="*/ 2058929 w 3828653"/>
              <a:gd name="csY1" fmla="*/ 17244 h 3769038"/>
              <a:gd name="csX2" fmla="*/ 3488295 w 3828653"/>
              <a:gd name="csY2" fmla="*/ 317735 h 3769038"/>
              <a:gd name="csX3" fmla="*/ 3811511 w 3828653"/>
              <a:gd name="csY3" fmla="*/ 1734904 h 3769038"/>
              <a:gd name="csX4" fmla="*/ 3133907 w 3828653"/>
              <a:gd name="csY4" fmla="*/ 3752541 h 3769038"/>
              <a:gd name="csX5" fmla="*/ 1030056 w 3828653"/>
              <a:gd name="csY5" fmla="*/ 2746649 h 3769038"/>
              <a:gd name="csX6" fmla="*/ 27837 w 3828653"/>
              <a:gd name="csY6" fmla="*/ 645867 h 3769038"/>
              <a:gd name="csX0" fmla="*/ 27837 w 3832803"/>
              <a:gd name="csY0" fmla="*/ 645494 h 3768665"/>
              <a:gd name="csX1" fmla="*/ 2058929 w 3832803"/>
              <a:gd name="csY1" fmla="*/ 16871 h 3768665"/>
              <a:gd name="csX2" fmla="*/ 3488295 w 3832803"/>
              <a:gd name="csY2" fmla="*/ 317362 h 3768665"/>
              <a:gd name="csX3" fmla="*/ 3816019 w 3832803"/>
              <a:gd name="csY3" fmla="*/ 1711877 h 3768665"/>
              <a:gd name="csX4" fmla="*/ 3133907 w 3832803"/>
              <a:gd name="csY4" fmla="*/ 3752168 h 3768665"/>
              <a:gd name="csX5" fmla="*/ 1030056 w 3832803"/>
              <a:gd name="csY5" fmla="*/ 2746276 h 3768665"/>
              <a:gd name="csX6" fmla="*/ 27837 w 3832803"/>
              <a:gd name="csY6" fmla="*/ 645494 h 3768665"/>
              <a:gd name="csX0" fmla="*/ 27662 w 3834642"/>
              <a:gd name="csY0" fmla="*/ 645494 h 3782145"/>
              <a:gd name="csX1" fmla="*/ 2058754 w 3834642"/>
              <a:gd name="csY1" fmla="*/ 16871 h 3782145"/>
              <a:gd name="csX2" fmla="*/ 3488120 w 3834642"/>
              <a:gd name="csY2" fmla="*/ 317362 h 3782145"/>
              <a:gd name="csX3" fmla="*/ 3815844 w 3834642"/>
              <a:gd name="csY3" fmla="*/ 1711877 h 3782145"/>
              <a:gd name="csX4" fmla="*/ 3101461 w 3834642"/>
              <a:gd name="csY4" fmla="*/ 3765903 h 3782145"/>
              <a:gd name="csX5" fmla="*/ 1029881 w 3834642"/>
              <a:gd name="csY5" fmla="*/ 2746276 h 3782145"/>
              <a:gd name="csX6" fmla="*/ 27662 w 3834642"/>
              <a:gd name="csY6" fmla="*/ 645494 h 3782145"/>
              <a:gd name="csX0" fmla="*/ 27711 w 3834110"/>
              <a:gd name="csY0" fmla="*/ 645494 h 3782103"/>
              <a:gd name="csX1" fmla="*/ 2058803 w 3834110"/>
              <a:gd name="csY1" fmla="*/ 16871 h 3782103"/>
              <a:gd name="csX2" fmla="*/ 3488169 w 3834110"/>
              <a:gd name="csY2" fmla="*/ 317362 h 3782103"/>
              <a:gd name="csX3" fmla="*/ 3815893 w 3834110"/>
              <a:gd name="csY3" fmla="*/ 1711877 h 3782103"/>
              <a:gd name="csX4" fmla="*/ 3110750 w 3834110"/>
              <a:gd name="csY4" fmla="*/ 3765860 h 3782103"/>
              <a:gd name="csX5" fmla="*/ 1029930 w 3834110"/>
              <a:gd name="csY5" fmla="*/ 2746276 h 3782103"/>
              <a:gd name="csX6" fmla="*/ 27711 w 3834110"/>
              <a:gd name="csY6" fmla="*/ 645494 h 3782103"/>
              <a:gd name="csX0" fmla="*/ 28939 w 3793917"/>
              <a:gd name="csY0" fmla="*/ 611577 h 3780183"/>
              <a:gd name="csX1" fmla="*/ 2018609 w 3793917"/>
              <a:gd name="csY1" fmla="*/ 14838 h 3780183"/>
              <a:gd name="csX2" fmla="*/ 3447975 w 3793917"/>
              <a:gd name="csY2" fmla="*/ 315329 h 3780183"/>
              <a:gd name="csX3" fmla="*/ 3775699 w 3793917"/>
              <a:gd name="csY3" fmla="*/ 1709844 h 3780183"/>
              <a:gd name="csX4" fmla="*/ 3070556 w 3793917"/>
              <a:gd name="csY4" fmla="*/ 3763827 h 3780183"/>
              <a:gd name="csX5" fmla="*/ 989736 w 3793917"/>
              <a:gd name="csY5" fmla="*/ 2744243 h 3780183"/>
              <a:gd name="csX6" fmla="*/ 28939 w 3793917"/>
              <a:gd name="csY6" fmla="*/ 611577 h 3780183"/>
              <a:gd name="csX0" fmla="*/ 89389 w 3854367"/>
              <a:gd name="csY0" fmla="*/ 611577 h 3780183"/>
              <a:gd name="csX1" fmla="*/ 2079059 w 3854367"/>
              <a:gd name="csY1" fmla="*/ 14838 h 3780183"/>
              <a:gd name="csX2" fmla="*/ 3508425 w 3854367"/>
              <a:gd name="csY2" fmla="*/ 315329 h 3780183"/>
              <a:gd name="csX3" fmla="*/ 3836149 w 3854367"/>
              <a:gd name="csY3" fmla="*/ 1709844 h 3780183"/>
              <a:gd name="csX4" fmla="*/ 3131006 w 3854367"/>
              <a:gd name="csY4" fmla="*/ 3763827 h 3780183"/>
              <a:gd name="csX5" fmla="*/ 1050186 w 3854367"/>
              <a:gd name="csY5" fmla="*/ 2744243 h 3780183"/>
              <a:gd name="csX6" fmla="*/ 89389 w 3854367"/>
              <a:gd name="csY6" fmla="*/ 611577 h 3780183"/>
              <a:gd name="csX0" fmla="*/ 61017 w 3825995"/>
              <a:gd name="csY0" fmla="*/ 611577 h 3780183"/>
              <a:gd name="csX1" fmla="*/ 2050687 w 3825995"/>
              <a:gd name="csY1" fmla="*/ 14838 h 3780183"/>
              <a:gd name="csX2" fmla="*/ 3480053 w 3825995"/>
              <a:gd name="csY2" fmla="*/ 315329 h 3780183"/>
              <a:gd name="csX3" fmla="*/ 3807777 w 3825995"/>
              <a:gd name="csY3" fmla="*/ 1709844 h 3780183"/>
              <a:gd name="csX4" fmla="*/ 3102634 w 3825995"/>
              <a:gd name="csY4" fmla="*/ 3763827 h 3780183"/>
              <a:gd name="csX5" fmla="*/ 1021814 w 3825995"/>
              <a:gd name="csY5" fmla="*/ 2744243 h 3780183"/>
              <a:gd name="csX6" fmla="*/ 61017 w 3825995"/>
              <a:gd name="csY6" fmla="*/ 611577 h 3780183"/>
              <a:gd name="csX0" fmla="*/ 63512 w 3782562"/>
              <a:gd name="csY0" fmla="*/ 553644 h 3776987"/>
              <a:gd name="csX1" fmla="*/ 2007254 w 3782562"/>
              <a:gd name="csY1" fmla="*/ 11445 h 3776987"/>
              <a:gd name="csX2" fmla="*/ 3436620 w 3782562"/>
              <a:gd name="csY2" fmla="*/ 311936 h 3776987"/>
              <a:gd name="csX3" fmla="*/ 3764344 w 3782562"/>
              <a:gd name="csY3" fmla="*/ 1706451 h 3776987"/>
              <a:gd name="csX4" fmla="*/ 3059201 w 3782562"/>
              <a:gd name="csY4" fmla="*/ 3760434 h 3776987"/>
              <a:gd name="csX5" fmla="*/ 978381 w 3782562"/>
              <a:gd name="csY5" fmla="*/ 2740850 h 3776987"/>
              <a:gd name="csX6" fmla="*/ 63512 w 3782562"/>
              <a:gd name="csY6" fmla="*/ 553644 h 3776987"/>
              <a:gd name="csX0" fmla="*/ 63512 w 3782562"/>
              <a:gd name="csY0" fmla="*/ 553644 h 3776987"/>
              <a:gd name="csX1" fmla="*/ 2007254 w 3782562"/>
              <a:gd name="csY1" fmla="*/ 11445 h 3776987"/>
              <a:gd name="csX2" fmla="*/ 3436620 w 3782562"/>
              <a:gd name="csY2" fmla="*/ 311936 h 3776987"/>
              <a:gd name="csX3" fmla="*/ 3764344 w 3782562"/>
              <a:gd name="csY3" fmla="*/ 1706451 h 3776987"/>
              <a:gd name="csX4" fmla="*/ 3059201 w 3782562"/>
              <a:gd name="csY4" fmla="*/ 3760434 h 3776987"/>
              <a:gd name="csX5" fmla="*/ 978381 w 3782562"/>
              <a:gd name="csY5" fmla="*/ 2740850 h 3776987"/>
              <a:gd name="csX6" fmla="*/ 63512 w 3782562"/>
              <a:gd name="csY6" fmla="*/ 553644 h 3776987"/>
              <a:gd name="csX0" fmla="*/ 64393 w 3778363"/>
              <a:gd name="csY0" fmla="*/ 553644 h 3732239"/>
              <a:gd name="csX1" fmla="*/ 2008135 w 3778363"/>
              <a:gd name="csY1" fmla="*/ 11445 h 3732239"/>
              <a:gd name="csX2" fmla="*/ 3437501 w 3778363"/>
              <a:gd name="csY2" fmla="*/ 311936 h 3732239"/>
              <a:gd name="csX3" fmla="*/ 3765225 w 3778363"/>
              <a:gd name="csY3" fmla="*/ 1706451 h 3732239"/>
              <a:gd name="csX4" fmla="*/ 3143016 w 3778363"/>
              <a:gd name="csY4" fmla="*/ 3714772 h 3732239"/>
              <a:gd name="csX5" fmla="*/ 979262 w 3778363"/>
              <a:gd name="csY5" fmla="*/ 2740850 h 3732239"/>
              <a:gd name="csX6" fmla="*/ 64393 w 3778363"/>
              <a:gd name="csY6" fmla="*/ 553644 h 3732239"/>
              <a:gd name="csX0" fmla="*/ 62387 w 3776357"/>
              <a:gd name="csY0" fmla="*/ 553644 h 3734319"/>
              <a:gd name="csX1" fmla="*/ 2006129 w 3776357"/>
              <a:gd name="csY1" fmla="*/ 11445 h 3734319"/>
              <a:gd name="csX2" fmla="*/ 3435495 w 3776357"/>
              <a:gd name="csY2" fmla="*/ 311936 h 3734319"/>
              <a:gd name="csX3" fmla="*/ 3763219 w 3776357"/>
              <a:gd name="csY3" fmla="*/ 1706451 h 3734319"/>
              <a:gd name="csX4" fmla="*/ 3141010 w 3776357"/>
              <a:gd name="csY4" fmla="*/ 3714772 h 3734319"/>
              <a:gd name="csX5" fmla="*/ 977256 w 3776357"/>
              <a:gd name="csY5" fmla="*/ 2740850 h 3734319"/>
              <a:gd name="csX6" fmla="*/ 62387 w 3776357"/>
              <a:gd name="csY6" fmla="*/ 553644 h 3734319"/>
              <a:gd name="csX0" fmla="*/ 68167 w 3782137"/>
              <a:gd name="csY0" fmla="*/ 553644 h 3732916"/>
              <a:gd name="csX1" fmla="*/ 2011909 w 3782137"/>
              <a:gd name="csY1" fmla="*/ 11445 h 3732916"/>
              <a:gd name="csX2" fmla="*/ 3441275 w 3782137"/>
              <a:gd name="csY2" fmla="*/ 311936 h 3732916"/>
              <a:gd name="csX3" fmla="*/ 3768999 w 3782137"/>
              <a:gd name="csY3" fmla="*/ 1706451 h 3732916"/>
              <a:gd name="csX4" fmla="*/ 3146790 w 3782137"/>
              <a:gd name="csY4" fmla="*/ 3714772 h 3732916"/>
              <a:gd name="csX5" fmla="*/ 983036 w 3782137"/>
              <a:gd name="csY5" fmla="*/ 2740850 h 3732916"/>
              <a:gd name="csX6" fmla="*/ 68167 w 3782137"/>
              <a:gd name="csY6" fmla="*/ 553644 h 3732916"/>
              <a:gd name="csX0" fmla="*/ 64242 w 3779061"/>
              <a:gd name="csY0" fmla="*/ 553644 h 3674794"/>
              <a:gd name="csX1" fmla="*/ 2007984 w 3779061"/>
              <a:gd name="csY1" fmla="*/ 11445 h 3674794"/>
              <a:gd name="csX2" fmla="*/ 3437350 w 3779061"/>
              <a:gd name="csY2" fmla="*/ 311936 h 3674794"/>
              <a:gd name="csX3" fmla="*/ 3765074 w 3779061"/>
              <a:gd name="csY3" fmla="*/ 1706451 h 3674794"/>
              <a:gd name="csX4" fmla="*/ 3128710 w 3779061"/>
              <a:gd name="csY4" fmla="*/ 3655995 h 3674794"/>
              <a:gd name="csX5" fmla="*/ 979111 w 3779061"/>
              <a:gd name="csY5" fmla="*/ 2740850 h 3674794"/>
              <a:gd name="csX6" fmla="*/ 64242 w 3779061"/>
              <a:gd name="csY6" fmla="*/ 553644 h 3674794"/>
              <a:gd name="csX0" fmla="*/ 64242 w 3779061"/>
              <a:gd name="csY0" fmla="*/ 553644 h 3674794"/>
              <a:gd name="csX1" fmla="*/ 2007984 w 3779061"/>
              <a:gd name="csY1" fmla="*/ 11445 h 3674794"/>
              <a:gd name="csX2" fmla="*/ 3437350 w 3779061"/>
              <a:gd name="csY2" fmla="*/ 311936 h 3674794"/>
              <a:gd name="csX3" fmla="*/ 3765074 w 3779061"/>
              <a:gd name="csY3" fmla="*/ 1706451 h 3674794"/>
              <a:gd name="csX4" fmla="*/ 3128710 w 3779061"/>
              <a:gd name="csY4" fmla="*/ 3655995 h 3674794"/>
              <a:gd name="csX5" fmla="*/ 979111 w 3779061"/>
              <a:gd name="csY5" fmla="*/ 2740850 h 3674794"/>
              <a:gd name="csX6" fmla="*/ 64242 w 3779061"/>
              <a:gd name="csY6" fmla="*/ 553644 h 3674794"/>
              <a:gd name="csX0" fmla="*/ 64242 w 3779061"/>
              <a:gd name="csY0" fmla="*/ 553644 h 3715001"/>
              <a:gd name="csX1" fmla="*/ 2007984 w 3779061"/>
              <a:gd name="csY1" fmla="*/ 11445 h 3715001"/>
              <a:gd name="csX2" fmla="*/ 3437350 w 3779061"/>
              <a:gd name="csY2" fmla="*/ 311936 h 3715001"/>
              <a:gd name="csX3" fmla="*/ 3765074 w 3779061"/>
              <a:gd name="csY3" fmla="*/ 1706451 h 3715001"/>
              <a:gd name="csX4" fmla="*/ 3128710 w 3779061"/>
              <a:gd name="csY4" fmla="*/ 3655995 h 3715001"/>
              <a:gd name="csX5" fmla="*/ 979111 w 3779061"/>
              <a:gd name="csY5" fmla="*/ 2740850 h 3715001"/>
              <a:gd name="csX6" fmla="*/ 64242 w 3779061"/>
              <a:gd name="csY6" fmla="*/ 553644 h 3715001"/>
              <a:gd name="csX0" fmla="*/ 66737 w 3739863"/>
              <a:gd name="csY0" fmla="*/ 577457 h 3716152"/>
              <a:gd name="csX1" fmla="*/ 1968786 w 3739863"/>
              <a:gd name="csY1" fmla="*/ 12825 h 3716152"/>
              <a:gd name="csX2" fmla="*/ 3398152 w 3739863"/>
              <a:gd name="csY2" fmla="*/ 313316 h 3716152"/>
              <a:gd name="csX3" fmla="*/ 3725876 w 3739863"/>
              <a:gd name="csY3" fmla="*/ 1707831 h 3716152"/>
              <a:gd name="csX4" fmla="*/ 3089512 w 3739863"/>
              <a:gd name="csY4" fmla="*/ 3657375 h 3716152"/>
              <a:gd name="csX5" fmla="*/ 939913 w 3739863"/>
              <a:gd name="csY5" fmla="*/ 2742230 h 3716152"/>
              <a:gd name="csX6" fmla="*/ 66737 w 3739863"/>
              <a:gd name="csY6" fmla="*/ 577457 h 3716152"/>
              <a:gd name="csX0" fmla="*/ 65881 w 3752936"/>
              <a:gd name="csY0" fmla="*/ 563110 h 3715455"/>
              <a:gd name="csX1" fmla="*/ 1981859 w 3752936"/>
              <a:gd name="csY1" fmla="*/ 11991 h 3715455"/>
              <a:gd name="csX2" fmla="*/ 3411225 w 3752936"/>
              <a:gd name="csY2" fmla="*/ 312482 h 3715455"/>
              <a:gd name="csX3" fmla="*/ 3738949 w 3752936"/>
              <a:gd name="csY3" fmla="*/ 1706997 h 3715455"/>
              <a:gd name="csX4" fmla="*/ 3102585 w 3752936"/>
              <a:gd name="csY4" fmla="*/ 3656541 h 3715455"/>
              <a:gd name="csX5" fmla="*/ 952986 w 3752936"/>
              <a:gd name="csY5" fmla="*/ 2741396 h 3715455"/>
              <a:gd name="csX6" fmla="*/ 65881 w 3752936"/>
              <a:gd name="csY6" fmla="*/ 563110 h 3715455"/>
              <a:gd name="csX0" fmla="*/ 65881 w 3792082"/>
              <a:gd name="csY0" fmla="*/ 563298 h 3715643"/>
              <a:gd name="csX1" fmla="*/ 1981859 w 3792082"/>
              <a:gd name="csY1" fmla="*/ 12179 h 3715643"/>
              <a:gd name="csX2" fmla="*/ 3411225 w 3792082"/>
              <a:gd name="csY2" fmla="*/ 312670 h 3715643"/>
              <a:gd name="csX3" fmla="*/ 3780596 w 3792082"/>
              <a:gd name="csY3" fmla="*/ 1720565 h 3715643"/>
              <a:gd name="csX4" fmla="*/ 3102585 w 3792082"/>
              <a:gd name="csY4" fmla="*/ 3656729 h 3715643"/>
              <a:gd name="csX5" fmla="*/ 952986 w 3792082"/>
              <a:gd name="csY5" fmla="*/ 2741584 h 3715643"/>
              <a:gd name="csX6" fmla="*/ 65881 w 3792082"/>
              <a:gd name="csY6" fmla="*/ 563298 h 3715643"/>
              <a:gd name="csX0" fmla="*/ 31416 w 3757708"/>
              <a:gd name="csY0" fmla="*/ 640367 h 3792712"/>
              <a:gd name="csX1" fmla="*/ 1937746 w 3757708"/>
              <a:gd name="csY1" fmla="*/ 7817 h 3792712"/>
              <a:gd name="csX2" fmla="*/ 3376760 w 3757708"/>
              <a:gd name="csY2" fmla="*/ 389739 h 3792712"/>
              <a:gd name="csX3" fmla="*/ 3746131 w 3757708"/>
              <a:gd name="csY3" fmla="*/ 1797634 h 3792712"/>
              <a:gd name="csX4" fmla="*/ 3068120 w 3757708"/>
              <a:gd name="csY4" fmla="*/ 3733798 h 3792712"/>
              <a:gd name="csX5" fmla="*/ 918521 w 3757708"/>
              <a:gd name="csY5" fmla="*/ 2818653 h 3792712"/>
              <a:gd name="csX6" fmla="*/ 31416 w 3757708"/>
              <a:gd name="csY6" fmla="*/ 640367 h 3792712"/>
              <a:gd name="csX0" fmla="*/ 30919 w 3770866"/>
              <a:gd name="csY0" fmla="*/ 683178 h 3794305"/>
              <a:gd name="csX1" fmla="*/ 1950904 w 3770866"/>
              <a:gd name="csY1" fmla="*/ 9824 h 3794305"/>
              <a:gd name="csX2" fmla="*/ 3389918 w 3770866"/>
              <a:gd name="csY2" fmla="*/ 391746 h 3794305"/>
              <a:gd name="csX3" fmla="*/ 3759289 w 3770866"/>
              <a:gd name="csY3" fmla="*/ 1799641 h 3794305"/>
              <a:gd name="csX4" fmla="*/ 3081278 w 3770866"/>
              <a:gd name="csY4" fmla="*/ 3735805 h 3794305"/>
              <a:gd name="csX5" fmla="*/ 931679 w 3770866"/>
              <a:gd name="csY5" fmla="*/ 2820660 h 3794305"/>
              <a:gd name="csX6" fmla="*/ 30919 w 3770866"/>
              <a:gd name="csY6" fmla="*/ 683178 h 3794305"/>
              <a:gd name="csX0" fmla="*/ 69231 w 3809178"/>
              <a:gd name="csY0" fmla="*/ 683178 h 3794305"/>
              <a:gd name="csX1" fmla="*/ 1989216 w 3809178"/>
              <a:gd name="csY1" fmla="*/ 9824 h 3794305"/>
              <a:gd name="csX2" fmla="*/ 3428230 w 3809178"/>
              <a:gd name="csY2" fmla="*/ 391746 h 3794305"/>
              <a:gd name="csX3" fmla="*/ 3797601 w 3809178"/>
              <a:gd name="csY3" fmla="*/ 1799641 h 3794305"/>
              <a:gd name="csX4" fmla="*/ 3119590 w 3809178"/>
              <a:gd name="csY4" fmla="*/ 3735805 h 3794305"/>
              <a:gd name="csX5" fmla="*/ 969991 w 3809178"/>
              <a:gd name="csY5" fmla="*/ 2820660 h 3794305"/>
              <a:gd name="csX6" fmla="*/ 69231 w 3809178"/>
              <a:gd name="csY6" fmla="*/ 683178 h 3794305"/>
              <a:gd name="csX0" fmla="*/ 69231 w 3809178"/>
              <a:gd name="csY0" fmla="*/ 683178 h 3794305"/>
              <a:gd name="csX1" fmla="*/ 1989216 w 3809178"/>
              <a:gd name="csY1" fmla="*/ 9824 h 3794305"/>
              <a:gd name="csX2" fmla="*/ 3428230 w 3809178"/>
              <a:gd name="csY2" fmla="*/ 391746 h 3794305"/>
              <a:gd name="csX3" fmla="*/ 3797601 w 3809178"/>
              <a:gd name="csY3" fmla="*/ 1799641 h 3794305"/>
              <a:gd name="csX4" fmla="*/ 3119590 w 3809178"/>
              <a:gd name="csY4" fmla="*/ 3735805 h 3794305"/>
              <a:gd name="csX5" fmla="*/ 969991 w 3809178"/>
              <a:gd name="csY5" fmla="*/ 2820660 h 3794305"/>
              <a:gd name="csX6" fmla="*/ 69231 w 3809178"/>
              <a:gd name="csY6" fmla="*/ 683178 h 3794305"/>
              <a:gd name="csX0" fmla="*/ 69231 w 3809178"/>
              <a:gd name="csY0" fmla="*/ 683178 h 3821245"/>
              <a:gd name="csX1" fmla="*/ 1989216 w 3809178"/>
              <a:gd name="csY1" fmla="*/ 9824 h 3821245"/>
              <a:gd name="csX2" fmla="*/ 3428230 w 3809178"/>
              <a:gd name="csY2" fmla="*/ 391746 h 3821245"/>
              <a:gd name="csX3" fmla="*/ 3797601 w 3809178"/>
              <a:gd name="csY3" fmla="*/ 1799641 h 3821245"/>
              <a:gd name="csX4" fmla="*/ 3119590 w 3809178"/>
              <a:gd name="csY4" fmla="*/ 3735805 h 3821245"/>
              <a:gd name="csX5" fmla="*/ 969991 w 3809178"/>
              <a:gd name="csY5" fmla="*/ 2820660 h 3821245"/>
              <a:gd name="csX6" fmla="*/ 69231 w 3809178"/>
              <a:gd name="csY6" fmla="*/ 683178 h 3821245"/>
              <a:gd name="csX0" fmla="*/ 69231 w 3809178"/>
              <a:gd name="csY0" fmla="*/ 683178 h 3782911"/>
              <a:gd name="csX1" fmla="*/ 1989216 w 3809178"/>
              <a:gd name="csY1" fmla="*/ 9824 h 3782911"/>
              <a:gd name="csX2" fmla="*/ 3428230 w 3809178"/>
              <a:gd name="csY2" fmla="*/ 391746 h 3782911"/>
              <a:gd name="csX3" fmla="*/ 3797601 w 3809178"/>
              <a:gd name="csY3" fmla="*/ 1799641 h 3782911"/>
              <a:gd name="csX4" fmla="*/ 3119590 w 3809178"/>
              <a:gd name="csY4" fmla="*/ 3735805 h 3782911"/>
              <a:gd name="csX5" fmla="*/ 969991 w 3809178"/>
              <a:gd name="csY5" fmla="*/ 2820660 h 3782911"/>
              <a:gd name="csX6" fmla="*/ 69231 w 3809178"/>
              <a:gd name="csY6" fmla="*/ 683178 h 3782911"/>
              <a:gd name="csX0" fmla="*/ 69231 w 3809178"/>
              <a:gd name="csY0" fmla="*/ 683178 h 3802275"/>
              <a:gd name="csX1" fmla="*/ 1989216 w 3809178"/>
              <a:gd name="csY1" fmla="*/ 9824 h 3802275"/>
              <a:gd name="csX2" fmla="*/ 3428230 w 3809178"/>
              <a:gd name="csY2" fmla="*/ 391746 h 3802275"/>
              <a:gd name="csX3" fmla="*/ 3797601 w 3809178"/>
              <a:gd name="csY3" fmla="*/ 1799641 h 3802275"/>
              <a:gd name="csX4" fmla="*/ 3119590 w 3809178"/>
              <a:gd name="csY4" fmla="*/ 3735805 h 3802275"/>
              <a:gd name="csX5" fmla="*/ 969991 w 3809178"/>
              <a:gd name="csY5" fmla="*/ 2820660 h 3802275"/>
              <a:gd name="csX6" fmla="*/ 69231 w 3809178"/>
              <a:gd name="csY6" fmla="*/ 683178 h 3802275"/>
              <a:gd name="csX0" fmla="*/ 69231 w 3809178"/>
              <a:gd name="csY0" fmla="*/ 683178 h 3802275"/>
              <a:gd name="csX1" fmla="*/ 1989216 w 3809178"/>
              <a:gd name="csY1" fmla="*/ 9824 h 3802275"/>
              <a:gd name="csX2" fmla="*/ 3428230 w 3809178"/>
              <a:gd name="csY2" fmla="*/ 391746 h 3802275"/>
              <a:gd name="csX3" fmla="*/ 3797601 w 3809178"/>
              <a:gd name="csY3" fmla="*/ 1799641 h 3802275"/>
              <a:gd name="csX4" fmla="*/ 3119590 w 3809178"/>
              <a:gd name="csY4" fmla="*/ 3735805 h 3802275"/>
              <a:gd name="csX5" fmla="*/ 969991 w 3809178"/>
              <a:gd name="csY5" fmla="*/ 2820660 h 3802275"/>
              <a:gd name="csX6" fmla="*/ 69231 w 3809178"/>
              <a:gd name="csY6" fmla="*/ 683178 h 38022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809178" h="3802275">
                <a:moveTo>
                  <a:pt x="69231" y="683178"/>
                </a:moveTo>
                <a:cubicBezTo>
                  <a:pt x="359085" y="186970"/>
                  <a:pt x="1429383" y="58396"/>
                  <a:pt x="1989216" y="9824"/>
                </a:cubicBezTo>
                <a:cubicBezTo>
                  <a:pt x="2549049" y="-38748"/>
                  <a:pt x="3126832" y="93443"/>
                  <a:pt x="3428230" y="391746"/>
                </a:cubicBezTo>
                <a:cubicBezTo>
                  <a:pt x="3729628" y="690049"/>
                  <a:pt x="3849041" y="1242298"/>
                  <a:pt x="3797601" y="1799641"/>
                </a:cubicBezTo>
                <a:cubicBezTo>
                  <a:pt x="3746161" y="2356984"/>
                  <a:pt x="3578582" y="3420093"/>
                  <a:pt x="3119590" y="3735805"/>
                </a:cubicBezTo>
                <a:cubicBezTo>
                  <a:pt x="2517223" y="4020524"/>
                  <a:pt x="1478384" y="3329431"/>
                  <a:pt x="969991" y="2820660"/>
                </a:cubicBezTo>
                <a:cubicBezTo>
                  <a:pt x="461598" y="2311889"/>
                  <a:pt x="-220623" y="1179386"/>
                  <a:pt x="69231" y="68317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tx2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FA829-C526-C9FA-0782-3247F2A3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Constructing a Dalitz Plot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61568F-AFCE-71F4-7B85-3502D11936E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E8CD5-8C0A-1374-DC56-C79E6383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BF59EBC-133F-2C7A-8AC5-E355E1FC1A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D1710E-DB34-F13E-7E12-EA3187BCABCD}"/>
              </a:ext>
            </a:extLst>
          </p:cNvPr>
          <p:cNvGrpSpPr/>
          <p:nvPr/>
        </p:nvGrpSpPr>
        <p:grpSpPr>
          <a:xfrm>
            <a:off x="1639379" y="2202580"/>
            <a:ext cx="6397422" cy="4449244"/>
            <a:chOff x="1072220" y="1930546"/>
            <a:chExt cx="6397422" cy="444924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54AFF8B-2642-C98B-2CBE-1676BB270F3F}"/>
                </a:ext>
              </a:extLst>
            </p:cNvPr>
            <p:cNvCxnSpPr>
              <a:cxnSpLocks/>
            </p:cNvCxnSpPr>
            <p:nvPr/>
          </p:nvCxnSpPr>
          <p:spPr>
            <a:xfrm>
              <a:off x="1945814" y="2063196"/>
              <a:ext cx="0" cy="388570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A593BA-BD2E-C55D-1182-757E004A3C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5814" y="5924991"/>
              <a:ext cx="4843378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49052BC-2DB6-67B4-495C-E6761F7EF55B}"/>
                    </a:ext>
                  </a:extLst>
                </p:cNvPr>
                <p:cNvSpPr txBox="1"/>
                <p:nvPr/>
              </p:nvSpPr>
              <p:spPr>
                <a:xfrm>
                  <a:off x="6086618" y="5948903"/>
                  <a:ext cx="138302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sz="28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49052BC-2DB6-67B4-495C-E6761F7EF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618" y="5948903"/>
                  <a:ext cx="1383024" cy="430887"/>
                </a:xfrm>
                <a:prstGeom prst="rect">
                  <a:avLst/>
                </a:prstGeom>
                <a:blipFill>
                  <a:blip r:embed="rId2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226DAD4-4439-7239-251B-971882A94CEA}"/>
                    </a:ext>
                  </a:extLst>
                </p:cNvPr>
                <p:cNvSpPr txBox="1"/>
                <p:nvPr/>
              </p:nvSpPr>
              <p:spPr>
                <a:xfrm>
                  <a:off x="1072220" y="1930546"/>
                  <a:ext cx="138302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en-US" sz="28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226DAD4-4439-7239-251B-971882A94C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220" y="1930546"/>
                  <a:ext cx="1383024" cy="430887"/>
                </a:xfrm>
                <a:prstGeom prst="rect">
                  <a:avLst/>
                </a:prstGeom>
                <a:blipFill>
                  <a:blip r:embed="rId3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59C13E-8BA8-B631-7D15-237235DF9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0102" y="2082525"/>
              <a:ext cx="4849090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4936D3-22E8-B3A7-FC54-A22738A2A3CE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>
              <a:off x="6778130" y="2063196"/>
              <a:ext cx="10296" cy="388570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55AF516-805D-D20C-5997-FF8EDBCAC480}"/>
                </a:ext>
              </a:extLst>
            </p:cNvPr>
            <p:cNvCxnSpPr/>
            <p:nvPr/>
          </p:nvCxnSpPr>
          <p:spPr>
            <a:xfrm>
              <a:off x="1940102" y="4003463"/>
              <a:ext cx="4849090" cy="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EB51CE8-0D8B-D7DD-DD14-5C167DBC73A4}"/>
                </a:ext>
              </a:extLst>
            </p:cNvPr>
            <p:cNvCxnSpPr>
              <a:cxnSpLocks/>
            </p:cNvCxnSpPr>
            <p:nvPr/>
          </p:nvCxnSpPr>
          <p:spPr>
            <a:xfrm>
              <a:off x="4362215" y="2082525"/>
              <a:ext cx="0" cy="384048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CFC7D8-BD61-0EDC-7B3F-8CAFA4F255EC}"/>
                </a:ext>
              </a:extLst>
            </p:cNvPr>
            <p:cNvSpPr/>
            <p:nvPr/>
          </p:nvSpPr>
          <p:spPr>
            <a:xfrm>
              <a:off x="4236202" y="3873525"/>
              <a:ext cx="256889" cy="257083"/>
            </a:xfrm>
            <a:prstGeom prst="ellipse">
              <a:avLst/>
            </a:prstGeom>
            <a:solidFill>
              <a:srgbClr val="1139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5DD7D3-8D83-5AAF-3EBF-B9E90B1DBA62}"/>
                </a:ext>
              </a:extLst>
            </p:cNvPr>
            <p:cNvCxnSpPr/>
            <p:nvPr/>
          </p:nvCxnSpPr>
          <p:spPr>
            <a:xfrm>
              <a:off x="1945814" y="4961836"/>
              <a:ext cx="4849090" cy="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0AFF5D-52BE-A5AB-D0D7-BEB1FB486386}"/>
                </a:ext>
              </a:extLst>
            </p:cNvPr>
            <p:cNvCxnSpPr/>
            <p:nvPr/>
          </p:nvCxnSpPr>
          <p:spPr>
            <a:xfrm>
              <a:off x="1939336" y="3042295"/>
              <a:ext cx="4849090" cy="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83B606D-6256-BD16-D0AA-D15AF93629C1}"/>
                </a:ext>
              </a:extLst>
            </p:cNvPr>
            <p:cNvCxnSpPr>
              <a:cxnSpLocks/>
            </p:cNvCxnSpPr>
            <p:nvPr/>
          </p:nvCxnSpPr>
          <p:spPr>
            <a:xfrm>
              <a:off x="3151366" y="2081127"/>
              <a:ext cx="0" cy="384048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27C41D-1FA9-9506-8C9E-65C71FA73764}"/>
                </a:ext>
              </a:extLst>
            </p:cNvPr>
            <p:cNvCxnSpPr>
              <a:cxnSpLocks/>
            </p:cNvCxnSpPr>
            <p:nvPr/>
          </p:nvCxnSpPr>
          <p:spPr>
            <a:xfrm>
              <a:off x="5573188" y="2090492"/>
              <a:ext cx="0" cy="384048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C7A335-BF16-D749-A1A7-E748CBFB8D34}"/>
                </a:ext>
              </a:extLst>
            </p:cNvPr>
            <p:cNvSpPr/>
            <p:nvPr/>
          </p:nvSpPr>
          <p:spPr>
            <a:xfrm>
              <a:off x="2284981" y="2912073"/>
              <a:ext cx="256889" cy="257083"/>
            </a:xfrm>
            <a:prstGeom prst="ellipse">
              <a:avLst/>
            </a:prstGeom>
            <a:solidFill>
              <a:srgbClr val="1139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A232851-8543-C1F1-B9BA-064156D243D2}"/>
                </a:ext>
              </a:extLst>
            </p:cNvPr>
            <p:cNvSpPr/>
            <p:nvPr/>
          </p:nvSpPr>
          <p:spPr>
            <a:xfrm>
              <a:off x="6189004" y="2912072"/>
              <a:ext cx="256889" cy="257083"/>
            </a:xfrm>
            <a:prstGeom prst="ellipse">
              <a:avLst/>
            </a:prstGeom>
            <a:solidFill>
              <a:srgbClr val="1139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FEA8BA8-7D80-DD24-5DE4-D19F64884A47}"/>
                </a:ext>
              </a:extLst>
            </p:cNvPr>
            <p:cNvSpPr/>
            <p:nvPr/>
          </p:nvSpPr>
          <p:spPr>
            <a:xfrm>
              <a:off x="4231256" y="5550329"/>
              <a:ext cx="256889" cy="257083"/>
            </a:xfrm>
            <a:prstGeom prst="ellipse">
              <a:avLst/>
            </a:prstGeom>
            <a:solidFill>
              <a:srgbClr val="1139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AE1BA6-89F2-39ED-46C8-99E0ABF870E8}"/>
                </a:ext>
              </a:extLst>
            </p:cNvPr>
            <p:cNvSpPr txBox="1"/>
            <p:nvPr/>
          </p:nvSpPr>
          <p:spPr>
            <a:xfrm>
              <a:off x="1329999" y="2894237"/>
              <a:ext cx="6154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0.5</a:t>
              </a: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-0.5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916AE8-5FD3-736C-7E29-111AC176CADF}"/>
                </a:ext>
              </a:extLst>
            </p:cNvPr>
            <p:cNvSpPr txBox="1"/>
            <p:nvPr/>
          </p:nvSpPr>
          <p:spPr>
            <a:xfrm>
              <a:off x="2189540" y="5920209"/>
              <a:ext cx="3626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-0.5                         0                         0.5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6EF7D94-EBA4-E924-9C56-CB6FEE98652B}"/>
                    </a:ext>
                  </a:extLst>
                </p:cNvPr>
                <p:cNvSpPr txBox="1"/>
                <p:nvPr/>
              </p:nvSpPr>
              <p:spPr>
                <a:xfrm>
                  <a:off x="2671284" y="2734519"/>
                  <a:ext cx="138302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b="1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</a:t>
                  </a: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6EF7D94-EBA4-E924-9C56-CB6FEE9865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1284" y="2734519"/>
                  <a:ext cx="1383024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4545" t="-23077" b="-4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1DBDFEA-B96B-D956-42D7-FD221EBC1D4A}"/>
                    </a:ext>
                  </a:extLst>
                </p:cNvPr>
                <p:cNvSpPr txBox="1"/>
                <p:nvPr/>
              </p:nvSpPr>
              <p:spPr>
                <a:xfrm>
                  <a:off x="5197461" y="2647974"/>
                  <a:ext cx="138302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b="1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</a:t>
                  </a:r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1DBDFEA-B96B-D956-42D7-FD221EBC1D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7461" y="2647974"/>
                  <a:ext cx="1383024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5455" t="-24000" b="-5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52AC7D5-66CE-B3AE-C03F-DD5E928D53E5}"/>
                    </a:ext>
                  </a:extLst>
                </p:cNvPr>
                <p:cNvSpPr txBox="1"/>
                <p:nvPr/>
              </p:nvSpPr>
              <p:spPr>
                <a:xfrm>
                  <a:off x="3779357" y="5197725"/>
                  <a:ext cx="1311077" cy="314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b="1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 </a:t>
                  </a: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52AC7D5-66CE-B3AE-C03F-DD5E928D5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357" y="5197725"/>
                  <a:ext cx="1311077" cy="314766"/>
                </a:xfrm>
                <a:prstGeom prst="rect">
                  <a:avLst/>
                </a:prstGeom>
                <a:blipFill>
                  <a:blip r:embed="rId6"/>
                  <a:stretch>
                    <a:fillRect t="-19231" r="-16346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52F021E-C989-D8E9-CF86-0B9B3D0D8D9F}"/>
                    </a:ext>
                  </a:extLst>
                </p:cNvPr>
                <p:cNvSpPr txBox="1"/>
                <p:nvPr/>
              </p:nvSpPr>
              <p:spPr>
                <a:xfrm>
                  <a:off x="3161433" y="3416792"/>
                  <a:ext cx="2412521" cy="6234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6D426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6D426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6D426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6D426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6D426F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6D426F"/>
                                    </a:solidFill>
                                    <a:latin typeface="Cambria Math" panose="02040503050406030204" pitchFamily="18" charset="0"/>
                                  </a:rPr>
                                  <m:t>𝜼</m:t>
                                </m:r>
                              </m:sub>
                            </m:sSub>
                          </m:num>
                          <m:den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b="1" i="0" smtClean="0">
                            <a:solidFill>
                              <a:srgbClr val="6D426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b="1" dirty="0">
                    <a:solidFill>
                      <a:srgbClr val="6D426F"/>
                    </a:solidFill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52F021E-C989-D8E9-CF86-0B9B3D0D8D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433" y="3416792"/>
                  <a:ext cx="2412521" cy="623440"/>
                </a:xfrm>
                <a:prstGeom prst="rect">
                  <a:avLst/>
                </a:prstGeom>
                <a:blipFill>
                  <a:blip r:embed="rId7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52E592-F79D-149A-11CD-FA5C521ED2B2}"/>
                  </a:ext>
                </a:extLst>
              </p:cNvPr>
              <p:cNvSpPr txBox="1"/>
              <p:nvPr/>
            </p:nvSpPr>
            <p:spPr>
              <a:xfrm>
                <a:off x="7531604" y="3609649"/>
                <a:ext cx="3632429" cy="767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52E592-F79D-149A-11CD-FA5C521ED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604" y="3609649"/>
                <a:ext cx="3632429" cy="767967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CE6034-2415-0DCE-41BE-2C7640E56D36}"/>
                  </a:ext>
                </a:extLst>
              </p:cNvPr>
              <p:cNvSpPr txBox="1"/>
              <p:nvPr/>
            </p:nvSpPr>
            <p:spPr>
              <a:xfrm>
                <a:off x="7628867" y="2820826"/>
                <a:ext cx="2422588" cy="759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b="0" i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CE6034-2415-0DCE-41BE-2C7640E56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867" y="2820826"/>
                <a:ext cx="2422588" cy="75995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42EFFD4-11AF-F37F-A7E7-69F87D326178}"/>
                  </a:ext>
                </a:extLst>
              </p:cNvPr>
              <p:cNvSpPr txBox="1"/>
              <p:nvPr/>
            </p:nvSpPr>
            <p:spPr>
              <a:xfrm>
                <a:off x="7889768" y="4777153"/>
                <a:ext cx="2432654" cy="829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42EFFD4-11AF-F37F-A7E7-69F87D326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768" y="4777153"/>
                <a:ext cx="2432654" cy="829201"/>
              </a:xfrm>
              <a:prstGeom prst="rect">
                <a:avLst/>
              </a:prstGeom>
              <a:blipFill>
                <a:blip r:embed="rId10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0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E5EB-DA83-82A5-D122-F72D89F69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AE9754D-F292-B600-F58E-B87F7ABBFA8F}"/>
              </a:ext>
            </a:extLst>
          </p:cNvPr>
          <p:cNvGrpSpPr/>
          <p:nvPr/>
        </p:nvGrpSpPr>
        <p:grpSpPr>
          <a:xfrm>
            <a:off x="5277462" y="2272231"/>
            <a:ext cx="6397422" cy="4449244"/>
            <a:chOff x="1072220" y="1930546"/>
            <a:chExt cx="6397422" cy="444924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AD0E137-1115-F541-F5ED-9ABC2E1C278F}"/>
                    </a:ext>
                  </a:extLst>
                </p:cNvPr>
                <p:cNvSpPr txBox="1"/>
                <p:nvPr/>
              </p:nvSpPr>
              <p:spPr>
                <a:xfrm>
                  <a:off x="6086618" y="5948903"/>
                  <a:ext cx="138302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sz="28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AD0E137-1115-F541-F5ED-9ABC2E1C2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618" y="5948903"/>
                  <a:ext cx="1383024" cy="430887"/>
                </a:xfrm>
                <a:prstGeom prst="rect">
                  <a:avLst/>
                </a:prstGeom>
                <a:blipFill>
                  <a:blip r:embed="rId2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BBC0887-456B-A371-522B-54FBF8EF2A01}"/>
                </a:ext>
              </a:extLst>
            </p:cNvPr>
            <p:cNvCxnSpPr>
              <a:cxnSpLocks/>
            </p:cNvCxnSpPr>
            <p:nvPr/>
          </p:nvCxnSpPr>
          <p:spPr>
            <a:xfrm>
              <a:off x="1945814" y="2063196"/>
              <a:ext cx="0" cy="388570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AAA3973-7E00-BE6E-9CF1-71D1DB64D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5814" y="5924991"/>
              <a:ext cx="4843378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A6DB25F-9433-AF5B-A343-10EC0D1D945B}"/>
                    </a:ext>
                  </a:extLst>
                </p:cNvPr>
                <p:cNvSpPr txBox="1"/>
                <p:nvPr/>
              </p:nvSpPr>
              <p:spPr>
                <a:xfrm>
                  <a:off x="1072220" y="1930546"/>
                  <a:ext cx="138302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en-US" sz="28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A6DB25F-9433-AF5B-A343-10EC0D1D9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220" y="1930546"/>
                  <a:ext cx="1383024" cy="430887"/>
                </a:xfrm>
                <a:prstGeom prst="rect">
                  <a:avLst/>
                </a:prstGeom>
                <a:blipFill>
                  <a:blip r:embed="rId3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7C12B4D-1C75-2A33-9255-E178BD1740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0102" y="2082525"/>
              <a:ext cx="4849090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274BDE-2492-A110-37C1-350DF57CFF5C}"/>
                </a:ext>
              </a:extLst>
            </p:cNvPr>
            <p:cNvCxnSpPr>
              <a:cxnSpLocks/>
              <a:endCxn id="113" idx="0"/>
            </p:cNvCxnSpPr>
            <p:nvPr/>
          </p:nvCxnSpPr>
          <p:spPr>
            <a:xfrm flipH="1">
              <a:off x="6778130" y="2063196"/>
              <a:ext cx="10296" cy="3885707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4C237B9-873F-7A6B-31F2-111BF4E3F09A}"/>
                </a:ext>
              </a:extLst>
            </p:cNvPr>
            <p:cNvCxnSpPr/>
            <p:nvPr/>
          </p:nvCxnSpPr>
          <p:spPr>
            <a:xfrm>
              <a:off x="1940102" y="4003463"/>
              <a:ext cx="4849090" cy="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AC26ABE-3A7F-F52C-C2AB-5B6A7F5E694A}"/>
                </a:ext>
              </a:extLst>
            </p:cNvPr>
            <p:cNvCxnSpPr>
              <a:cxnSpLocks/>
            </p:cNvCxnSpPr>
            <p:nvPr/>
          </p:nvCxnSpPr>
          <p:spPr>
            <a:xfrm>
              <a:off x="4362215" y="2082525"/>
              <a:ext cx="0" cy="384048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033F568-263C-0ABF-448C-7A4D2EED4FB8}"/>
                </a:ext>
              </a:extLst>
            </p:cNvPr>
            <p:cNvSpPr/>
            <p:nvPr/>
          </p:nvSpPr>
          <p:spPr>
            <a:xfrm>
              <a:off x="4236202" y="3873525"/>
              <a:ext cx="256889" cy="257083"/>
            </a:xfrm>
            <a:prstGeom prst="ellipse">
              <a:avLst/>
            </a:prstGeom>
            <a:solidFill>
              <a:srgbClr val="1139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703B9CB-4C31-515C-1B77-5F084370343F}"/>
                </a:ext>
              </a:extLst>
            </p:cNvPr>
            <p:cNvCxnSpPr/>
            <p:nvPr/>
          </p:nvCxnSpPr>
          <p:spPr>
            <a:xfrm>
              <a:off x="1945814" y="4961836"/>
              <a:ext cx="4849090" cy="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C83D51E-1101-1855-25F3-16B2FB2F9257}"/>
                </a:ext>
              </a:extLst>
            </p:cNvPr>
            <p:cNvCxnSpPr/>
            <p:nvPr/>
          </p:nvCxnSpPr>
          <p:spPr>
            <a:xfrm>
              <a:off x="1939336" y="3042295"/>
              <a:ext cx="4849090" cy="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19A8A39-054F-B297-0888-8D99BEB328E2}"/>
                </a:ext>
              </a:extLst>
            </p:cNvPr>
            <p:cNvCxnSpPr>
              <a:cxnSpLocks/>
            </p:cNvCxnSpPr>
            <p:nvPr/>
          </p:nvCxnSpPr>
          <p:spPr>
            <a:xfrm>
              <a:off x="3151366" y="2081127"/>
              <a:ext cx="0" cy="384048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24E89B2-FA5A-3776-619D-EDD15E09342A}"/>
                </a:ext>
              </a:extLst>
            </p:cNvPr>
            <p:cNvCxnSpPr>
              <a:cxnSpLocks/>
            </p:cNvCxnSpPr>
            <p:nvPr/>
          </p:nvCxnSpPr>
          <p:spPr>
            <a:xfrm>
              <a:off x="5573188" y="2090492"/>
              <a:ext cx="0" cy="3840480"/>
            </a:xfrm>
            <a:prstGeom prst="line">
              <a:avLst/>
            </a:prstGeom>
            <a:ln>
              <a:solidFill>
                <a:srgbClr val="866297">
                  <a:alpha val="50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FDB762B-8640-ACAA-DCEE-4B26E6A7B6F2}"/>
                </a:ext>
              </a:extLst>
            </p:cNvPr>
            <p:cNvSpPr/>
            <p:nvPr/>
          </p:nvSpPr>
          <p:spPr>
            <a:xfrm>
              <a:off x="2284981" y="2912073"/>
              <a:ext cx="256889" cy="257083"/>
            </a:xfrm>
            <a:prstGeom prst="ellipse">
              <a:avLst/>
            </a:prstGeom>
            <a:solidFill>
              <a:srgbClr val="1139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96E9AFD0-6BD0-EA19-ED00-3F46CAC22105}"/>
                </a:ext>
              </a:extLst>
            </p:cNvPr>
            <p:cNvSpPr/>
            <p:nvPr/>
          </p:nvSpPr>
          <p:spPr>
            <a:xfrm>
              <a:off x="6189004" y="2912072"/>
              <a:ext cx="256889" cy="257083"/>
            </a:xfrm>
            <a:prstGeom prst="ellipse">
              <a:avLst/>
            </a:prstGeom>
            <a:solidFill>
              <a:srgbClr val="1139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B03BC1F-CF6E-3031-EB48-B49556A9B025}"/>
                </a:ext>
              </a:extLst>
            </p:cNvPr>
            <p:cNvSpPr/>
            <p:nvPr/>
          </p:nvSpPr>
          <p:spPr>
            <a:xfrm>
              <a:off x="4231256" y="5550329"/>
              <a:ext cx="256889" cy="257083"/>
            </a:xfrm>
            <a:prstGeom prst="ellipse">
              <a:avLst/>
            </a:prstGeom>
            <a:solidFill>
              <a:srgbClr val="1139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9E7EB45-83DD-DC57-0907-D2D124FB5450}"/>
                </a:ext>
              </a:extLst>
            </p:cNvPr>
            <p:cNvSpPr txBox="1"/>
            <p:nvPr/>
          </p:nvSpPr>
          <p:spPr>
            <a:xfrm>
              <a:off x="1329999" y="2894237"/>
              <a:ext cx="6154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0.5</a:t>
              </a: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-0.5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AE8D7E8-B285-21E4-BA42-E363E8B1BC25}"/>
                </a:ext>
              </a:extLst>
            </p:cNvPr>
            <p:cNvSpPr txBox="1"/>
            <p:nvPr/>
          </p:nvSpPr>
          <p:spPr>
            <a:xfrm>
              <a:off x="2189540" y="5920209"/>
              <a:ext cx="3626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-0.5                         0                         0.5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FE73E23D-7E7B-E5B7-4E66-0B1EE78AC6A9}"/>
                    </a:ext>
                  </a:extLst>
                </p:cNvPr>
                <p:cNvSpPr txBox="1"/>
                <p:nvPr/>
              </p:nvSpPr>
              <p:spPr>
                <a:xfrm>
                  <a:off x="2671284" y="2734519"/>
                  <a:ext cx="138302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b="1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</a:t>
                  </a:r>
                </a:p>
              </p:txBody>
            </p:sp>
          </mc:Choice>
          <mc:Fallback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FE73E23D-7E7B-E5B7-4E66-0B1EE78AC6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1284" y="2734519"/>
                  <a:ext cx="1383024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4545" t="-24000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3294465-8AB2-B4D0-A7AC-7C9E798DC5B1}"/>
                    </a:ext>
                  </a:extLst>
                </p:cNvPr>
                <p:cNvSpPr txBox="1"/>
                <p:nvPr/>
              </p:nvSpPr>
              <p:spPr>
                <a:xfrm>
                  <a:off x="5197461" y="2647974"/>
                  <a:ext cx="138302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b="1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</a:t>
                  </a:r>
                </a:p>
              </p:txBody>
            </p:sp>
          </mc:Choice>
          <mc:Fallback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3294465-8AB2-B4D0-A7AC-7C9E798DC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7461" y="2647974"/>
                  <a:ext cx="1383024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4545" t="-28000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537F8905-6133-BC04-D321-1A3A7991865E}"/>
                    </a:ext>
                  </a:extLst>
                </p:cNvPr>
                <p:cNvSpPr txBox="1"/>
                <p:nvPr/>
              </p:nvSpPr>
              <p:spPr>
                <a:xfrm>
                  <a:off x="3779357" y="5197725"/>
                  <a:ext cx="1311077" cy="314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b="1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 </a:t>
                  </a:r>
                </a:p>
              </p:txBody>
            </p:sp>
          </mc:Choice>
          <mc:Fallback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537F8905-6133-BC04-D321-1A3A79918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357" y="5197725"/>
                  <a:ext cx="1311077" cy="314766"/>
                </a:xfrm>
                <a:prstGeom prst="rect">
                  <a:avLst/>
                </a:prstGeom>
                <a:blipFill>
                  <a:blip r:embed="rId6"/>
                  <a:stretch>
                    <a:fillRect t="-20000" r="-17308" b="-5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37153D8B-5B0C-8134-FD7B-668F48AE7E7D}"/>
                    </a:ext>
                  </a:extLst>
                </p:cNvPr>
                <p:cNvSpPr txBox="1"/>
                <p:nvPr/>
              </p:nvSpPr>
              <p:spPr>
                <a:xfrm>
                  <a:off x="3161433" y="3416792"/>
                  <a:ext cx="2412521" cy="6234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6D426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6D426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6D426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6D426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6D426F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6D426F"/>
                                    </a:solidFill>
                                    <a:latin typeface="Cambria Math" panose="02040503050406030204" pitchFamily="18" charset="0"/>
                                  </a:rPr>
                                  <m:t>𝜼</m:t>
                                </m:r>
                              </m:sub>
                            </m:sSub>
                          </m:num>
                          <m:den>
                            <m:r>
                              <a:rPr lang="en-US" b="1" i="1" smtClean="0">
                                <a:solidFill>
                                  <a:srgbClr val="6D426F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b="1" i="0" smtClean="0">
                            <a:solidFill>
                              <a:srgbClr val="6D426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b="1" dirty="0">
                    <a:solidFill>
                      <a:srgbClr val="6D426F"/>
                    </a:solidFill>
                  </a:endParaRPr>
                </a:p>
              </p:txBody>
            </p:sp>
          </mc:Choice>
          <mc:Fallback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37153D8B-5B0C-8134-FD7B-668F48AE7E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433" y="3416792"/>
                  <a:ext cx="2412521" cy="623440"/>
                </a:xfrm>
                <a:prstGeom prst="rect">
                  <a:avLst/>
                </a:prstGeom>
                <a:blipFill>
                  <a:blip r:embed="rId7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3" name="Freeform 132">
            <a:extLst>
              <a:ext uri="{FF2B5EF4-FFF2-40B4-BE49-F238E27FC236}">
                <a16:creationId xmlns:a16="http://schemas.microsoft.com/office/drawing/2014/main" id="{A90D4178-188B-F058-14AB-BDB02048AF29}"/>
              </a:ext>
            </a:extLst>
          </p:cNvPr>
          <p:cNvSpPr/>
          <p:nvPr/>
        </p:nvSpPr>
        <p:spPr>
          <a:xfrm rot="8116837">
            <a:off x="6535411" y="1830424"/>
            <a:ext cx="4069460" cy="4146023"/>
          </a:xfrm>
          <a:custGeom>
            <a:avLst/>
            <a:gdLst>
              <a:gd name="csX0" fmla="*/ 10957 w 3648738"/>
              <a:gd name="csY0" fmla="*/ 490831 h 3607269"/>
              <a:gd name="csX1" fmla="*/ 1899578 w 3648738"/>
              <a:gd name="csY1" fmla="*/ 12267 h 3607269"/>
              <a:gd name="csX2" fmla="*/ 3301088 w 3648738"/>
              <a:gd name="csY2" fmla="*/ 285732 h 3607269"/>
              <a:gd name="csX3" fmla="*/ 3642920 w 3648738"/>
              <a:gd name="csY3" fmla="*/ 1729971 h 3607269"/>
              <a:gd name="csX4" fmla="*/ 3121626 w 3648738"/>
              <a:gd name="csY4" fmla="*/ 3592955 h 3607269"/>
              <a:gd name="csX5" fmla="*/ 1215914 w 3648738"/>
              <a:gd name="csY5" fmla="*/ 2482001 h 3607269"/>
              <a:gd name="csX6" fmla="*/ 10957 w 3648738"/>
              <a:gd name="csY6" fmla="*/ 490831 h 3607269"/>
              <a:gd name="csX0" fmla="*/ 34638 w 3672419"/>
              <a:gd name="csY0" fmla="*/ 490831 h 3613608"/>
              <a:gd name="csX1" fmla="*/ 1923259 w 3672419"/>
              <a:gd name="csY1" fmla="*/ 12267 h 3613608"/>
              <a:gd name="csX2" fmla="*/ 3324769 w 3672419"/>
              <a:gd name="csY2" fmla="*/ 285732 h 3613608"/>
              <a:gd name="csX3" fmla="*/ 3666601 w 3672419"/>
              <a:gd name="csY3" fmla="*/ 1729971 h 3613608"/>
              <a:gd name="csX4" fmla="*/ 3145307 w 3672419"/>
              <a:gd name="csY4" fmla="*/ 3592955 h 3613608"/>
              <a:gd name="csX5" fmla="*/ 885146 w 3672419"/>
              <a:gd name="csY5" fmla="*/ 2741716 h 3613608"/>
              <a:gd name="csX6" fmla="*/ 34638 w 3672419"/>
              <a:gd name="csY6" fmla="*/ 490831 h 3613608"/>
              <a:gd name="csX0" fmla="*/ 29129 w 3818621"/>
              <a:gd name="csY0" fmla="*/ 651193 h 3623239"/>
              <a:gd name="csX1" fmla="*/ 2069461 w 3818621"/>
              <a:gd name="csY1" fmla="*/ 22526 h 3623239"/>
              <a:gd name="csX2" fmla="*/ 3470971 w 3818621"/>
              <a:gd name="csY2" fmla="*/ 295991 h 3623239"/>
              <a:gd name="csX3" fmla="*/ 3812803 w 3818621"/>
              <a:gd name="csY3" fmla="*/ 1740230 h 3623239"/>
              <a:gd name="csX4" fmla="*/ 3291509 w 3818621"/>
              <a:gd name="csY4" fmla="*/ 3603214 h 3623239"/>
              <a:gd name="csX5" fmla="*/ 1031348 w 3818621"/>
              <a:gd name="csY5" fmla="*/ 2751975 h 3623239"/>
              <a:gd name="csX6" fmla="*/ 29129 w 3818621"/>
              <a:gd name="csY6" fmla="*/ 651193 h 3623239"/>
              <a:gd name="csX0" fmla="*/ 28243 w 3826209"/>
              <a:gd name="csY0" fmla="*/ 651193 h 3774364"/>
              <a:gd name="csX1" fmla="*/ 2068575 w 3826209"/>
              <a:gd name="csY1" fmla="*/ 22526 h 3774364"/>
              <a:gd name="csX2" fmla="*/ 3470085 w 3826209"/>
              <a:gd name="csY2" fmla="*/ 295991 h 3774364"/>
              <a:gd name="csX3" fmla="*/ 3811917 w 3826209"/>
              <a:gd name="csY3" fmla="*/ 1740230 h 3774364"/>
              <a:gd name="csX4" fmla="*/ 3134313 w 3826209"/>
              <a:gd name="csY4" fmla="*/ 3757867 h 3774364"/>
              <a:gd name="csX5" fmla="*/ 1030462 w 3826209"/>
              <a:gd name="csY5" fmla="*/ 2751975 h 3774364"/>
              <a:gd name="csX6" fmla="*/ 28243 w 3826209"/>
              <a:gd name="csY6" fmla="*/ 651193 h 3774364"/>
              <a:gd name="csX0" fmla="*/ 28243 w 3828924"/>
              <a:gd name="csY0" fmla="*/ 645907 h 3769078"/>
              <a:gd name="csX1" fmla="*/ 2068575 w 3828924"/>
              <a:gd name="csY1" fmla="*/ 17240 h 3769078"/>
              <a:gd name="csX2" fmla="*/ 3488701 w 3828924"/>
              <a:gd name="csY2" fmla="*/ 317775 h 3769078"/>
              <a:gd name="csX3" fmla="*/ 3811917 w 3828924"/>
              <a:gd name="csY3" fmla="*/ 1734944 h 3769078"/>
              <a:gd name="csX4" fmla="*/ 3134313 w 3828924"/>
              <a:gd name="csY4" fmla="*/ 3752581 h 3769078"/>
              <a:gd name="csX5" fmla="*/ 1030462 w 3828924"/>
              <a:gd name="csY5" fmla="*/ 2746689 h 3769078"/>
              <a:gd name="csX6" fmla="*/ 28243 w 3828924"/>
              <a:gd name="csY6" fmla="*/ 645907 h 3769078"/>
              <a:gd name="csX0" fmla="*/ 27837 w 3828653"/>
              <a:gd name="csY0" fmla="*/ 645867 h 3769038"/>
              <a:gd name="csX1" fmla="*/ 2058929 w 3828653"/>
              <a:gd name="csY1" fmla="*/ 17244 h 3769038"/>
              <a:gd name="csX2" fmla="*/ 3488295 w 3828653"/>
              <a:gd name="csY2" fmla="*/ 317735 h 3769038"/>
              <a:gd name="csX3" fmla="*/ 3811511 w 3828653"/>
              <a:gd name="csY3" fmla="*/ 1734904 h 3769038"/>
              <a:gd name="csX4" fmla="*/ 3133907 w 3828653"/>
              <a:gd name="csY4" fmla="*/ 3752541 h 3769038"/>
              <a:gd name="csX5" fmla="*/ 1030056 w 3828653"/>
              <a:gd name="csY5" fmla="*/ 2746649 h 3769038"/>
              <a:gd name="csX6" fmla="*/ 27837 w 3828653"/>
              <a:gd name="csY6" fmla="*/ 645867 h 3769038"/>
              <a:gd name="csX0" fmla="*/ 27837 w 3832803"/>
              <a:gd name="csY0" fmla="*/ 645494 h 3768665"/>
              <a:gd name="csX1" fmla="*/ 2058929 w 3832803"/>
              <a:gd name="csY1" fmla="*/ 16871 h 3768665"/>
              <a:gd name="csX2" fmla="*/ 3488295 w 3832803"/>
              <a:gd name="csY2" fmla="*/ 317362 h 3768665"/>
              <a:gd name="csX3" fmla="*/ 3816019 w 3832803"/>
              <a:gd name="csY3" fmla="*/ 1711877 h 3768665"/>
              <a:gd name="csX4" fmla="*/ 3133907 w 3832803"/>
              <a:gd name="csY4" fmla="*/ 3752168 h 3768665"/>
              <a:gd name="csX5" fmla="*/ 1030056 w 3832803"/>
              <a:gd name="csY5" fmla="*/ 2746276 h 3768665"/>
              <a:gd name="csX6" fmla="*/ 27837 w 3832803"/>
              <a:gd name="csY6" fmla="*/ 645494 h 3768665"/>
              <a:gd name="csX0" fmla="*/ 27662 w 3834642"/>
              <a:gd name="csY0" fmla="*/ 645494 h 3782145"/>
              <a:gd name="csX1" fmla="*/ 2058754 w 3834642"/>
              <a:gd name="csY1" fmla="*/ 16871 h 3782145"/>
              <a:gd name="csX2" fmla="*/ 3488120 w 3834642"/>
              <a:gd name="csY2" fmla="*/ 317362 h 3782145"/>
              <a:gd name="csX3" fmla="*/ 3815844 w 3834642"/>
              <a:gd name="csY3" fmla="*/ 1711877 h 3782145"/>
              <a:gd name="csX4" fmla="*/ 3101461 w 3834642"/>
              <a:gd name="csY4" fmla="*/ 3765903 h 3782145"/>
              <a:gd name="csX5" fmla="*/ 1029881 w 3834642"/>
              <a:gd name="csY5" fmla="*/ 2746276 h 3782145"/>
              <a:gd name="csX6" fmla="*/ 27662 w 3834642"/>
              <a:gd name="csY6" fmla="*/ 645494 h 3782145"/>
              <a:gd name="csX0" fmla="*/ 27711 w 3834110"/>
              <a:gd name="csY0" fmla="*/ 645494 h 3782103"/>
              <a:gd name="csX1" fmla="*/ 2058803 w 3834110"/>
              <a:gd name="csY1" fmla="*/ 16871 h 3782103"/>
              <a:gd name="csX2" fmla="*/ 3488169 w 3834110"/>
              <a:gd name="csY2" fmla="*/ 317362 h 3782103"/>
              <a:gd name="csX3" fmla="*/ 3815893 w 3834110"/>
              <a:gd name="csY3" fmla="*/ 1711877 h 3782103"/>
              <a:gd name="csX4" fmla="*/ 3110750 w 3834110"/>
              <a:gd name="csY4" fmla="*/ 3765860 h 3782103"/>
              <a:gd name="csX5" fmla="*/ 1029930 w 3834110"/>
              <a:gd name="csY5" fmla="*/ 2746276 h 3782103"/>
              <a:gd name="csX6" fmla="*/ 27711 w 3834110"/>
              <a:gd name="csY6" fmla="*/ 645494 h 3782103"/>
              <a:gd name="csX0" fmla="*/ 28939 w 3793917"/>
              <a:gd name="csY0" fmla="*/ 611577 h 3780183"/>
              <a:gd name="csX1" fmla="*/ 2018609 w 3793917"/>
              <a:gd name="csY1" fmla="*/ 14838 h 3780183"/>
              <a:gd name="csX2" fmla="*/ 3447975 w 3793917"/>
              <a:gd name="csY2" fmla="*/ 315329 h 3780183"/>
              <a:gd name="csX3" fmla="*/ 3775699 w 3793917"/>
              <a:gd name="csY3" fmla="*/ 1709844 h 3780183"/>
              <a:gd name="csX4" fmla="*/ 3070556 w 3793917"/>
              <a:gd name="csY4" fmla="*/ 3763827 h 3780183"/>
              <a:gd name="csX5" fmla="*/ 989736 w 3793917"/>
              <a:gd name="csY5" fmla="*/ 2744243 h 3780183"/>
              <a:gd name="csX6" fmla="*/ 28939 w 3793917"/>
              <a:gd name="csY6" fmla="*/ 611577 h 3780183"/>
              <a:gd name="csX0" fmla="*/ 89389 w 3854367"/>
              <a:gd name="csY0" fmla="*/ 611577 h 3780183"/>
              <a:gd name="csX1" fmla="*/ 2079059 w 3854367"/>
              <a:gd name="csY1" fmla="*/ 14838 h 3780183"/>
              <a:gd name="csX2" fmla="*/ 3508425 w 3854367"/>
              <a:gd name="csY2" fmla="*/ 315329 h 3780183"/>
              <a:gd name="csX3" fmla="*/ 3836149 w 3854367"/>
              <a:gd name="csY3" fmla="*/ 1709844 h 3780183"/>
              <a:gd name="csX4" fmla="*/ 3131006 w 3854367"/>
              <a:gd name="csY4" fmla="*/ 3763827 h 3780183"/>
              <a:gd name="csX5" fmla="*/ 1050186 w 3854367"/>
              <a:gd name="csY5" fmla="*/ 2744243 h 3780183"/>
              <a:gd name="csX6" fmla="*/ 89389 w 3854367"/>
              <a:gd name="csY6" fmla="*/ 611577 h 3780183"/>
              <a:gd name="csX0" fmla="*/ 61017 w 3825995"/>
              <a:gd name="csY0" fmla="*/ 611577 h 3780183"/>
              <a:gd name="csX1" fmla="*/ 2050687 w 3825995"/>
              <a:gd name="csY1" fmla="*/ 14838 h 3780183"/>
              <a:gd name="csX2" fmla="*/ 3480053 w 3825995"/>
              <a:gd name="csY2" fmla="*/ 315329 h 3780183"/>
              <a:gd name="csX3" fmla="*/ 3807777 w 3825995"/>
              <a:gd name="csY3" fmla="*/ 1709844 h 3780183"/>
              <a:gd name="csX4" fmla="*/ 3102634 w 3825995"/>
              <a:gd name="csY4" fmla="*/ 3763827 h 3780183"/>
              <a:gd name="csX5" fmla="*/ 1021814 w 3825995"/>
              <a:gd name="csY5" fmla="*/ 2744243 h 3780183"/>
              <a:gd name="csX6" fmla="*/ 61017 w 3825995"/>
              <a:gd name="csY6" fmla="*/ 611577 h 3780183"/>
              <a:gd name="csX0" fmla="*/ 63512 w 3782562"/>
              <a:gd name="csY0" fmla="*/ 553644 h 3776987"/>
              <a:gd name="csX1" fmla="*/ 2007254 w 3782562"/>
              <a:gd name="csY1" fmla="*/ 11445 h 3776987"/>
              <a:gd name="csX2" fmla="*/ 3436620 w 3782562"/>
              <a:gd name="csY2" fmla="*/ 311936 h 3776987"/>
              <a:gd name="csX3" fmla="*/ 3764344 w 3782562"/>
              <a:gd name="csY3" fmla="*/ 1706451 h 3776987"/>
              <a:gd name="csX4" fmla="*/ 3059201 w 3782562"/>
              <a:gd name="csY4" fmla="*/ 3760434 h 3776987"/>
              <a:gd name="csX5" fmla="*/ 978381 w 3782562"/>
              <a:gd name="csY5" fmla="*/ 2740850 h 3776987"/>
              <a:gd name="csX6" fmla="*/ 63512 w 3782562"/>
              <a:gd name="csY6" fmla="*/ 553644 h 3776987"/>
              <a:gd name="csX0" fmla="*/ 63512 w 3782562"/>
              <a:gd name="csY0" fmla="*/ 553644 h 3776987"/>
              <a:gd name="csX1" fmla="*/ 2007254 w 3782562"/>
              <a:gd name="csY1" fmla="*/ 11445 h 3776987"/>
              <a:gd name="csX2" fmla="*/ 3436620 w 3782562"/>
              <a:gd name="csY2" fmla="*/ 311936 h 3776987"/>
              <a:gd name="csX3" fmla="*/ 3764344 w 3782562"/>
              <a:gd name="csY3" fmla="*/ 1706451 h 3776987"/>
              <a:gd name="csX4" fmla="*/ 3059201 w 3782562"/>
              <a:gd name="csY4" fmla="*/ 3760434 h 3776987"/>
              <a:gd name="csX5" fmla="*/ 978381 w 3782562"/>
              <a:gd name="csY5" fmla="*/ 2740850 h 3776987"/>
              <a:gd name="csX6" fmla="*/ 63512 w 3782562"/>
              <a:gd name="csY6" fmla="*/ 553644 h 3776987"/>
              <a:gd name="csX0" fmla="*/ 64393 w 3778363"/>
              <a:gd name="csY0" fmla="*/ 553644 h 3732239"/>
              <a:gd name="csX1" fmla="*/ 2008135 w 3778363"/>
              <a:gd name="csY1" fmla="*/ 11445 h 3732239"/>
              <a:gd name="csX2" fmla="*/ 3437501 w 3778363"/>
              <a:gd name="csY2" fmla="*/ 311936 h 3732239"/>
              <a:gd name="csX3" fmla="*/ 3765225 w 3778363"/>
              <a:gd name="csY3" fmla="*/ 1706451 h 3732239"/>
              <a:gd name="csX4" fmla="*/ 3143016 w 3778363"/>
              <a:gd name="csY4" fmla="*/ 3714772 h 3732239"/>
              <a:gd name="csX5" fmla="*/ 979262 w 3778363"/>
              <a:gd name="csY5" fmla="*/ 2740850 h 3732239"/>
              <a:gd name="csX6" fmla="*/ 64393 w 3778363"/>
              <a:gd name="csY6" fmla="*/ 553644 h 3732239"/>
              <a:gd name="csX0" fmla="*/ 62387 w 3776357"/>
              <a:gd name="csY0" fmla="*/ 553644 h 3734319"/>
              <a:gd name="csX1" fmla="*/ 2006129 w 3776357"/>
              <a:gd name="csY1" fmla="*/ 11445 h 3734319"/>
              <a:gd name="csX2" fmla="*/ 3435495 w 3776357"/>
              <a:gd name="csY2" fmla="*/ 311936 h 3734319"/>
              <a:gd name="csX3" fmla="*/ 3763219 w 3776357"/>
              <a:gd name="csY3" fmla="*/ 1706451 h 3734319"/>
              <a:gd name="csX4" fmla="*/ 3141010 w 3776357"/>
              <a:gd name="csY4" fmla="*/ 3714772 h 3734319"/>
              <a:gd name="csX5" fmla="*/ 977256 w 3776357"/>
              <a:gd name="csY5" fmla="*/ 2740850 h 3734319"/>
              <a:gd name="csX6" fmla="*/ 62387 w 3776357"/>
              <a:gd name="csY6" fmla="*/ 553644 h 3734319"/>
              <a:gd name="csX0" fmla="*/ 68167 w 3782137"/>
              <a:gd name="csY0" fmla="*/ 553644 h 3732916"/>
              <a:gd name="csX1" fmla="*/ 2011909 w 3782137"/>
              <a:gd name="csY1" fmla="*/ 11445 h 3732916"/>
              <a:gd name="csX2" fmla="*/ 3441275 w 3782137"/>
              <a:gd name="csY2" fmla="*/ 311936 h 3732916"/>
              <a:gd name="csX3" fmla="*/ 3768999 w 3782137"/>
              <a:gd name="csY3" fmla="*/ 1706451 h 3732916"/>
              <a:gd name="csX4" fmla="*/ 3146790 w 3782137"/>
              <a:gd name="csY4" fmla="*/ 3714772 h 3732916"/>
              <a:gd name="csX5" fmla="*/ 983036 w 3782137"/>
              <a:gd name="csY5" fmla="*/ 2740850 h 3732916"/>
              <a:gd name="csX6" fmla="*/ 68167 w 3782137"/>
              <a:gd name="csY6" fmla="*/ 553644 h 3732916"/>
              <a:gd name="csX0" fmla="*/ 64242 w 3779061"/>
              <a:gd name="csY0" fmla="*/ 553644 h 3674794"/>
              <a:gd name="csX1" fmla="*/ 2007984 w 3779061"/>
              <a:gd name="csY1" fmla="*/ 11445 h 3674794"/>
              <a:gd name="csX2" fmla="*/ 3437350 w 3779061"/>
              <a:gd name="csY2" fmla="*/ 311936 h 3674794"/>
              <a:gd name="csX3" fmla="*/ 3765074 w 3779061"/>
              <a:gd name="csY3" fmla="*/ 1706451 h 3674794"/>
              <a:gd name="csX4" fmla="*/ 3128710 w 3779061"/>
              <a:gd name="csY4" fmla="*/ 3655995 h 3674794"/>
              <a:gd name="csX5" fmla="*/ 979111 w 3779061"/>
              <a:gd name="csY5" fmla="*/ 2740850 h 3674794"/>
              <a:gd name="csX6" fmla="*/ 64242 w 3779061"/>
              <a:gd name="csY6" fmla="*/ 553644 h 3674794"/>
              <a:gd name="csX0" fmla="*/ 64242 w 3779061"/>
              <a:gd name="csY0" fmla="*/ 553644 h 3674794"/>
              <a:gd name="csX1" fmla="*/ 2007984 w 3779061"/>
              <a:gd name="csY1" fmla="*/ 11445 h 3674794"/>
              <a:gd name="csX2" fmla="*/ 3437350 w 3779061"/>
              <a:gd name="csY2" fmla="*/ 311936 h 3674794"/>
              <a:gd name="csX3" fmla="*/ 3765074 w 3779061"/>
              <a:gd name="csY3" fmla="*/ 1706451 h 3674794"/>
              <a:gd name="csX4" fmla="*/ 3128710 w 3779061"/>
              <a:gd name="csY4" fmla="*/ 3655995 h 3674794"/>
              <a:gd name="csX5" fmla="*/ 979111 w 3779061"/>
              <a:gd name="csY5" fmla="*/ 2740850 h 3674794"/>
              <a:gd name="csX6" fmla="*/ 64242 w 3779061"/>
              <a:gd name="csY6" fmla="*/ 553644 h 3674794"/>
              <a:gd name="csX0" fmla="*/ 64242 w 3779061"/>
              <a:gd name="csY0" fmla="*/ 553644 h 3715001"/>
              <a:gd name="csX1" fmla="*/ 2007984 w 3779061"/>
              <a:gd name="csY1" fmla="*/ 11445 h 3715001"/>
              <a:gd name="csX2" fmla="*/ 3437350 w 3779061"/>
              <a:gd name="csY2" fmla="*/ 311936 h 3715001"/>
              <a:gd name="csX3" fmla="*/ 3765074 w 3779061"/>
              <a:gd name="csY3" fmla="*/ 1706451 h 3715001"/>
              <a:gd name="csX4" fmla="*/ 3128710 w 3779061"/>
              <a:gd name="csY4" fmla="*/ 3655995 h 3715001"/>
              <a:gd name="csX5" fmla="*/ 979111 w 3779061"/>
              <a:gd name="csY5" fmla="*/ 2740850 h 3715001"/>
              <a:gd name="csX6" fmla="*/ 64242 w 3779061"/>
              <a:gd name="csY6" fmla="*/ 553644 h 3715001"/>
              <a:gd name="csX0" fmla="*/ 66737 w 3739863"/>
              <a:gd name="csY0" fmla="*/ 577457 h 3716152"/>
              <a:gd name="csX1" fmla="*/ 1968786 w 3739863"/>
              <a:gd name="csY1" fmla="*/ 12825 h 3716152"/>
              <a:gd name="csX2" fmla="*/ 3398152 w 3739863"/>
              <a:gd name="csY2" fmla="*/ 313316 h 3716152"/>
              <a:gd name="csX3" fmla="*/ 3725876 w 3739863"/>
              <a:gd name="csY3" fmla="*/ 1707831 h 3716152"/>
              <a:gd name="csX4" fmla="*/ 3089512 w 3739863"/>
              <a:gd name="csY4" fmla="*/ 3657375 h 3716152"/>
              <a:gd name="csX5" fmla="*/ 939913 w 3739863"/>
              <a:gd name="csY5" fmla="*/ 2742230 h 3716152"/>
              <a:gd name="csX6" fmla="*/ 66737 w 3739863"/>
              <a:gd name="csY6" fmla="*/ 577457 h 3716152"/>
              <a:gd name="csX0" fmla="*/ 65881 w 3752936"/>
              <a:gd name="csY0" fmla="*/ 563110 h 3715455"/>
              <a:gd name="csX1" fmla="*/ 1981859 w 3752936"/>
              <a:gd name="csY1" fmla="*/ 11991 h 3715455"/>
              <a:gd name="csX2" fmla="*/ 3411225 w 3752936"/>
              <a:gd name="csY2" fmla="*/ 312482 h 3715455"/>
              <a:gd name="csX3" fmla="*/ 3738949 w 3752936"/>
              <a:gd name="csY3" fmla="*/ 1706997 h 3715455"/>
              <a:gd name="csX4" fmla="*/ 3102585 w 3752936"/>
              <a:gd name="csY4" fmla="*/ 3656541 h 3715455"/>
              <a:gd name="csX5" fmla="*/ 952986 w 3752936"/>
              <a:gd name="csY5" fmla="*/ 2741396 h 3715455"/>
              <a:gd name="csX6" fmla="*/ 65881 w 3752936"/>
              <a:gd name="csY6" fmla="*/ 563110 h 3715455"/>
              <a:gd name="csX0" fmla="*/ 65881 w 3792082"/>
              <a:gd name="csY0" fmla="*/ 563298 h 3715643"/>
              <a:gd name="csX1" fmla="*/ 1981859 w 3792082"/>
              <a:gd name="csY1" fmla="*/ 12179 h 3715643"/>
              <a:gd name="csX2" fmla="*/ 3411225 w 3792082"/>
              <a:gd name="csY2" fmla="*/ 312670 h 3715643"/>
              <a:gd name="csX3" fmla="*/ 3780596 w 3792082"/>
              <a:gd name="csY3" fmla="*/ 1720565 h 3715643"/>
              <a:gd name="csX4" fmla="*/ 3102585 w 3792082"/>
              <a:gd name="csY4" fmla="*/ 3656729 h 3715643"/>
              <a:gd name="csX5" fmla="*/ 952986 w 3792082"/>
              <a:gd name="csY5" fmla="*/ 2741584 h 3715643"/>
              <a:gd name="csX6" fmla="*/ 65881 w 3792082"/>
              <a:gd name="csY6" fmla="*/ 563298 h 3715643"/>
              <a:gd name="csX0" fmla="*/ 31416 w 3757708"/>
              <a:gd name="csY0" fmla="*/ 640367 h 3792712"/>
              <a:gd name="csX1" fmla="*/ 1937746 w 3757708"/>
              <a:gd name="csY1" fmla="*/ 7817 h 3792712"/>
              <a:gd name="csX2" fmla="*/ 3376760 w 3757708"/>
              <a:gd name="csY2" fmla="*/ 389739 h 3792712"/>
              <a:gd name="csX3" fmla="*/ 3746131 w 3757708"/>
              <a:gd name="csY3" fmla="*/ 1797634 h 3792712"/>
              <a:gd name="csX4" fmla="*/ 3068120 w 3757708"/>
              <a:gd name="csY4" fmla="*/ 3733798 h 3792712"/>
              <a:gd name="csX5" fmla="*/ 918521 w 3757708"/>
              <a:gd name="csY5" fmla="*/ 2818653 h 3792712"/>
              <a:gd name="csX6" fmla="*/ 31416 w 3757708"/>
              <a:gd name="csY6" fmla="*/ 640367 h 3792712"/>
              <a:gd name="csX0" fmla="*/ 30919 w 3770866"/>
              <a:gd name="csY0" fmla="*/ 683178 h 3794305"/>
              <a:gd name="csX1" fmla="*/ 1950904 w 3770866"/>
              <a:gd name="csY1" fmla="*/ 9824 h 3794305"/>
              <a:gd name="csX2" fmla="*/ 3389918 w 3770866"/>
              <a:gd name="csY2" fmla="*/ 391746 h 3794305"/>
              <a:gd name="csX3" fmla="*/ 3759289 w 3770866"/>
              <a:gd name="csY3" fmla="*/ 1799641 h 3794305"/>
              <a:gd name="csX4" fmla="*/ 3081278 w 3770866"/>
              <a:gd name="csY4" fmla="*/ 3735805 h 3794305"/>
              <a:gd name="csX5" fmla="*/ 931679 w 3770866"/>
              <a:gd name="csY5" fmla="*/ 2820660 h 3794305"/>
              <a:gd name="csX6" fmla="*/ 30919 w 3770866"/>
              <a:gd name="csY6" fmla="*/ 683178 h 3794305"/>
              <a:gd name="csX0" fmla="*/ 69231 w 3809178"/>
              <a:gd name="csY0" fmla="*/ 683178 h 3794305"/>
              <a:gd name="csX1" fmla="*/ 1989216 w 3809178"/>
              <a:gd name="csY1" fmla="*/ 9824 h 3794305"/>
              <a:gd name="csX2" fmla="*/ 3428230 w 3809178"/>
              <a:gd name="csY2" fmla="*/ 391746 h 3794305"/>
              <a:gd name="csX3" fmla="*/ 3797601 w 3809178"/>
              <a:gd name="csY3" fmla="*/ 1799641 h 3794305"/>
              <a:gd name="csX4" fmla="*/ 3119590 w 3809178"/>
              <a:gd name="csY4" fmla="*/ 3735805 h 3794305"/>
              <a:gd name="csX5" fmla="*/ 969991 w 3809178"/>
              <a:gd name="csY5" fmla="*/ 2820660 h 3794305"/>
              <a:gd name="csX6" fmla="*/ 69231 w 3809178"/>
              <a:gd name="csY6" fmla="*/ 683178 h 3794305"/>
              <a:gd name="csX0" fmla="*/ 69231 w 3809178"/>
              <a:gd name="csY0" fmla="*/ 683178 h 3794305"/>
              <a:gd name="csX1" fmla="*/ 1989216 w 3809178"/>
              <a:gd name="csY1" fmla="*/ 9824 h 3794305"/>
              <a:gd name="csX2" fmla="*/ 3428230 w 3809178"/>
              <a:gd name="csY2" fmla="*/ 391746 h 3794305"/>
              <a:gd name="csX3" fmla="*/ 3797601 w 3809178"/>
              <a:gd name="csY3" fmla="*/ 1799641 h 3794305"/>
              <a:gd name="csX4" fmla="*/ 3119590 w 3809178"/>
              <a:gd name="csY4" fmla="*/ 3735805 h 3794305"/>
              <a:gd name="csX5" fmla="*/ 969991 w 3809178"/>
              <a:gd name="csY5" fmla="*/ 2820660 h 3794305"/>
              <a:gd name="csX6" fmla="*/ 69231 w 3809178"/>
              <a:gd name="csY6" fmla="*/ 683178 h 3794305"/>
              <a:gd name="csX0" fmla="*/ 69231 w 3809178"/>
              <a:gd name="csY0" fmla="*/ 683178 h 3821245"/>
              <a:gd name="csX1" fmla="*/ 1989216 w 3809178"/>
              <a:gd name="csY1" fmla="*/ 9824 h 3821245"/>
              <a:gd name="csX2" fmla="*/ 3428230 w 3809178"/>
              <a:gd name="csY2" fmla="*/ 391746 h 3821245"/>
              <a:gd name="csX3" fmla="*/ 3797601 w 3809178"/>
              <a:gd name="csY3" fmla="*/ 1799641 h 3821245"/>
              <a:gd name="csX4" fmla="*/ 3119590 w 3809178"/>
              <a:gd name="csY4" fmla="*/ 3735805 h 3821245"/>
              <a:gd name="csX5" fmla="*/ 969991 w 3809178"/>
              <a:gd name="csY5" fmla="*/ 2820660 h 3821245"/>
              <a:gd name="csX6" fmla="*/ 69231 w 3809178"/>
              <a:gd name="csY6" fmla="*/ 683178 h 3821245"/>
              <a:gd name="csX0" fmla="*/ 69231 w 3809178"/>
              <a:gd name="csY0" fmla="*/ 683178 h 3782911"/>
              <a:gd name="csX1" fmla="*/ 1989216 w 3809178"/>
              <a:gd name="csY1" fmla="*/ 9824 h 3782911"/>
              <a:gd name="csX2" fmla="*/ 3428230 w 3809178"/>
              <a:gd name="csY2" fmla="*/ 391746 h 3782911"/>
              <a:gd name="csX3" fmla="*/ 3797601 w 3809178"/>
              <a:gd name="csY3" fmla="*/ 1799641 h 3782911"/>
              <a:gd name="csX4" fmla="*/ 3119590 w 3809178"/>
              <a:gd name="csY4" fmla="*/ 3735805 h 3782911"/>
              <a:gd name="csX5" fmla="*/ 969991 w 3809178"/>
              <a:gd name="csY5" fmla="*/ 2820660 h 3782911"/>
              <a:gd name="csX6" fmla="*/ 69231 w 3809178"/>
              <a:gd name="csY6" fmla="*/ 683178 h 3782911"/>
              <a:gd name="csX0" fmla="*/ 69231 w 3809178"/>
              <a:gd name="csY0" fmla="*/ 683178 h 3802275"/>
              <a:gd name="csX1" fmla="*/ 1989216 w 3809178"/>
              <a:gd name="csY1" fmla="*/ 9824 h 3802275"/>
              <a:gd name="csX2" fmla="*/ 3428230 w 3809178"/>
              <a:gd name="csY2" fmla="*/ 391746 h 3802275"/>
              <a:gd name="csX3" fmla="*/ 3797601 w 3809178"/>
              <a:gd name="csY3" fmla="*/ 1799641 h 3802275"/>
              <a:gd name="csX4" fmla="*/ 3119590 w 3809178"/>
              <a:gd name="csY4" fmla="*/ 3735805 h 3802275"/>
              <a:gd name="csX5" fmla="*/ 969991 w 3809178"/>
              <a:gd name="csY5" fmla="*/ 2820660 h 3802275"/>
              <a:gd name="csX6" fmla="*/ 69231 w 3809178"/>
              <a:gd name="csY6" fmla="*/ 683178 h 3802275"/>
              <a:gd name="csX0" fmla="*/ 69231 w 3809178"/>
              <a:gd name="csY0" fmla="*/ 683178 h 3802275"/>
              <a:gd name="csX1" fmla="*/ 1989216 w 3809178"/>
              <a:gd name="csY1" fmla="*/ 9824 h 3802275"/>
              <a:gd name="csX2" fmla="*/ 3428230 w 3809178"/>
              <a:gd name="csY2" fmla="*/ 391746 h 3802275"/>
              <a:gd name="csX3" fmla="*/ 3797601 w 3809178"/>
              <a:gd name="csY3" fmla="*/ 1799641 h 3802275"/>
              <a:gd name="csX4" fmla="*/ 3119590 w 3809178"/>
              <a:gd name="csY4" fmla="*/ 3735805 h 3802275"/>
              <a:gd name="csX5" fmla="*/ 969991 w 3809178"/>
              <a:gd name="csY5" fmla="*/ 2820660 h 3802275"/>
              <a:gd name="csX6" fmla="*/ 69231 w 3809178"/>
              <a:gd name="csY6" fmla="*/ 683178 h 38022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809178" h="3802275">
                <a:moveTo>
                  <a:pt x="69231" y="683178"/>
                </a:moveTo>
                <a:cubicBezTo>
                  <a:pt x="359085" y="186970"/>
                  <a:pt x="1429383" y="58396"/>
                  <a:pt x="1989216" y="9824"/>
                </a:cubicBezTo>
                <a:cubicBezTo>
                  <a:pt x="2549049" y="-38748"/>
                  <a:pt x="3126832" y="93443"/>
                  <a:pt x="3428230" y="391746"/>
                </a:cubicBezTo>
                <a:cubicBezTo>
                  <a:pt x="3729628" y="690049"/>
                  <a:pt x="3849041" y="1242298"/>
                  <a:pt x="3797601" y="1799641"/>
                </a:cubicBezTo>
                <a:cubicBezTo>
                  <a:pt x="3746161" y="2356984"/>
                  <a:pt x="3578582" y="3420093"/>
                  <a:pt x="3119590" y="3735805"/>
                </a:cubicBezTo>
                <a:cubicBezTo>
                  <a:pt x="2517223" y="4020524"/>
                  <a:pt x="1478384" y="3329431"/>
                  <a:pt x="969991" y="2820660"/>
                </a:cubicBezTo>
                <a:cubicBezTo>
                  <a:pt x="461598" y="2311889"/>
                  <a:pt x="-220623" y="1179386"/>
                  <a:pt x="69231" y="68317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tx2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C16D8-89D9-6D91-9342-E852082C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Comparing Dalitz Plots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A48075-A6E8-FBCD-AED0-52C8078062E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A82CB-230B-1F4D-553B-C8EBBACA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78E51DA-EB58-6213-03D8-CABAB5F87B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270AA45-CBD0-8EF5-20AD-7D9841778A7E}"/>
              </a:ext>
            </a:extLst>
          </p:cNvPr>
          <p:cNvGrpSpPr/>
          <p:nvPr/>
        </p:nvGrpSpPr>
        <p:grpSpPr>
          <a:xfrm>
            <a:off x="1006420" y="2320543"/>
            <a:ext cx="4441992" cy="3923372"/>
            <a:chOff x="3638097" y="2104921"/>
            <a:chExt cx="4441992" cy="3923372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0157D85-975E-3F74-CFD5-D1048E85CD56}"/>
                </a:ext>
              </a:extLst>
            </p:cNvPr>
            <p:cNvSpPr/>
            <p:nvPr/>
          </p:nvSpPr>
          <p:spPr>
            <a:xfrm>
              <a:off x="3638097" y="2406193"/>
              <a:ext cx="3648738" cy="3607269"/>
            </a:xfrm>
            <a:custGeom>
              <a:avLst/>
              <a:gdLst>
                <a:gd name="csX0" fmla="*/ 10957 w 3648738"/>
                <a:gd name="csY0" fmla="*/ 490831 h 3607269"/>
                <a:gd name="csX1" fmla="*/ 1899578 w 3648738"/>
                <a:gd name="csY1" fmla="*/ 12267 h 3607269"/>
                <a:gd name="csX2" fmla="*/ 3301088 w 3648738"/>
                <a:gd name="csY2" fmla="*/ 285732 h 3607269"/>
                <a:gd name="csX3" fmla="*/ 3642920 w 3648738"/>
                <a:gd name="csY3" fmla="*/ 1729971 h 3607269"/>
                <a:gd name="csX4" fmla="*/ 3121626 w 3648738"/>
                <a:gd name="csY4" fmla="*/ 3592955 h 3607269"/>
                <a:gd name="csX5" fmla="*/ 1215914 w 3648738"/>
                <a:gd name="csY5" fmla="*/ 2482001 h 3607269"/>
                <a:gd name="csX6" fmla="*/ 10957 w 3648738"/>
                <a:gd name="csY6" fmla="*/ 490831 h 36072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648738" h="3607269">
                  <a:moveTo>
                    <a:pt x="10957" y="490831"/>
                  </a:moveTo>
                  <a:cubicBezTo>
                    <a:pt x="124901" y="79209"/>
                    <a:pt x="1351223" y="46450"/>
                    <a:pt x="1899578" y="12267"/>
                  </a:cubicBezTo>
                  <a:cubicBezTo>
                    <a:pt x="2447933" y="-21916"/>
                    <a:pt x="3010531" y="-552"/>
                    <a:pt x="3301088" y="285732"/>
                  </a:cubicBezTo>
                  <a:cubicBezTo>
                    <a:pt x="3591645" y="572016"/>
                    <a:pt x="3672830" y="1178767"/>
                    <a:pt x="3642920" y="1729971"/>
                  </a:cubicBezTo>
                  <a:cubicBezTo>
                    <a:pt x="3613010" y="2281175"/>
                    <a:pt x="3526127" y="3467617"/>
                    <a:pt x="3121626" y="3592955"/>
                  </a:cubicBezTo>
                  <a:cubicBezTo>
                    <a:pt x="2717125" y="3718293"/>
                    <a:pt x="1734359" y="2993325"/>
                    <a:pt x="1215914" y="2482001"/>
                  </a:cubicBezTo>
                  <a:cubicBezTo>
                    <a:pt x="697469" y="1970678"/>
                    <a:pt x="-102987" y="902453"/>
                    <a:pt x="10957" y="490831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38EA551-E844-88D5-3552-F89DF90587AE}"/>
                </a:ext>
              </a:extLst>
            </p:cNvPr>
            <p:cNvCxnSpPr>
              <a:cxnSpLocks/>
            </p:cNvCxnSpPr>
            <p:nvPr/>
          </p:nvCxnSpPr>
          <p:spPr>
            <a:xfrm>
              <a:off x="3657324" y="2187813"/>
              <a:ext cx="0" cy="384048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8961AD7-47C8-2A4C-2637-C5425B46A6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7324" y="6013462"/>
              <a:ext cx="3840480" cy="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AD1E096-FD5C-3A93-15C0-667DECA3C3DF}"/>
                </a:ext>
              </a:extLst>
            </p:cNvPr>
            <p:cNvSpPr/>
            <p:nvPr/>
          </p:nvSpPr>
          <p:spPr>
            <a:xfrm>
              <a:off x="5721769" y="3677731"/>
              <a:ext cx="256889" cy="257083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E2E10C9-24A3-3A09-DB77-DC6ABF2F663E}"/>
                </a:ext>
              </a:extLst>
            </p:cNvPr>
            <p:cNvSpPr/>
            <p:nvPr/>
          </p:nvSpPr>
          <p:spPr>
            <a:xfrm>
              <a:off x="3707743" y="2854204"/>
              <a:ext cx="256889" cy="257083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D51C155-3AC6-A85E-4911-B0714126D798}"/>
                </a:ext>
              </a:extLst>
            </p:cNvPr>
            <p:cNvSpPr/>
            <p:nvPr/>
          </p:nvSpPr>
          <p:spPr>
            <a:xfrm>
              <a:off x="6534405" y="5688981"/>
              <a:ext cx="256889" cy="25708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AC608FE-1AA7-CB5B-E8E0-40B5A29288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0960" y="3802835"/>
              <a:ext cx="509255" cy="511160"/>
            </a:xfrm>
            <a:prstGeom prst="straightConnector1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93BF69D-6BF6-2BF4-7A36-83BCDF442D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7950" y="2104921"/>
              <a:ext cx="0" cy="877824"/>
            </a:xfrm>
            <a:prstGeom prst="straightConnector1">
              <a:avLst/>
            </a:prstGeom>
            <a:ln w="44450">
              <a:solidFill>
                <a:srgbClr val="A498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DB4CE5D-71F7-5BD2-1156-DE96D99D75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1814" y="2272052"/>
              <a:ext cx="626239" cy="621516"/>
            </a:xfrm>
            <a:prstGeom prst="straightConnector1">
              <a:avLst/>
            </a:prstGeom>
            <a:ln w="44450">
              <a:solidFill>
                <a:srgbClr val="A498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F04D7A6-634D-BBAC-FB8A-BB15BB8E68B6}"/>
                </a:ext>
              </a:extLst>
            </p:cNvPr>
            <p:cNvCxnSpPr>
              <a:cxnSpLocks/>
            </p:cNvCxnSpPr>
            <p:nvPr/>
          </p:nvCxnSpPr>
          <p:spPr>
            <a:xfrm>
              <a:off x="6683099" y="5819953"/>
              <a:ext cx="877824" cy="0"/>
            </a:xfrm>
            <a:prstGeom prst="straightConnector1">
              <a:avLst/>
            </a:prstGeom>
            <a:ln w="444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8CB72D2-F22A-79C4-8967-D12015610393}"/>
                </a:ext>
              </a:extLst>
            </p:cNvPr>
            <p:cNvCxnSpPr>
              <a:cxnSpLocks/>
            </p:cNvCxnSpPr>
            <p:nvPr/>
          </p:nvCxnSpPr>
          <p:spPr>
            <a:xfrm>
              <a:off x="6808119" y="2901671"/>
              <a:ext cx="608734" cy="615547"/>
            </a:xfrm>
            <a:prstGeom prst="straightConnector1">
              <a:avLst/>
            </a:prstGeom>
            <a:ln w="444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60CE3ED-82C5-86F1-6A31-5C1143DBF1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8566" y="3097144"/>
              <a:ext cx="148535" cy="704722"/>
            </a:xfrm>
            <a:prstGeom prst="straightConnector1">
              <a:avLst/>
            </a:prstGeom>
            <a:ln w="44450">
              <a:solidFill>
                <a:srgbClr val="A4986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C9ADA78-BEFC-05F2-9CE9-B8426CEF0948}"/>
                </a:ext>
              </a:extLst>
            </p:cNvPr>
            <p:cNvCxnSpPr>
              <a:cxnSpLocks/>
            </p:cNvCxnSpPr>
            <p:nvPr/>
          </p:nvCxnSpPr>
          <p:spPr>
            <a:xfrm>
              <a:off x="5849250" y="3806268"/>
              <a:ext cx="705405" cy="158891"/>
            </a:xfrm>
            <a:prstGeom prst="straightConnector1">
              <a:avLst/>
            </a:prstGeom>
            <a:ln w="444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BB9D9C3-AE20-6C57-991E-03628A582601}"/>
                </a:ext>
              </a:extLst>
            </p:cNvPr>
            <p:cNvCxnSpPr>
              <a:cxnSpLocks/>
            </p:cNvCxnSpPr>
            <p:nvPr/>
          </p:nvCxnSpPr>
          <p:spPr>
            <a:xfrm>
              <a:off x="3837761" y="2982745"/>
              <a:ext cx="0" cy="877824"/>
            </a:xfrm>
            <a:prstGeom prst="straightConnector1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77E2EA4-7330-B3E5-654D-63F9659B19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5025" y="5821009"/>
              <a:ext cx="877824" cy="0"/>
            </a:xfrm>
            <a:prstGeom prst="straightConnector1">
              <a:avLst/>
            </a:prstGeom>
            <a:ln w="44450">
              <a:solidFill>
                <a:srgbClr val="86629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1A5D03A3-00D3-D2D6-1FF9-025B6FC47CC2}"/>
                    </a:ext>
                  </a:extLst>
                </p:cNvPr>
                <p:cNvSpPr txBox="1"/>
                <p:nvPr/>
              </p:nvSpPr>
              <p:spPr>
                <a:xfrm>
                  <a:off x="4041454" y="2797107"/>
                  <a:ext cx="138302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</a:t>
                  </a:r>
                </a:p>
              </p:txBody>
            </p:sp>
          </mc:Choice>
          <mc:Fallback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1A5D03A3-00D3-D2D6-1FF9-025B6FC47C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1454" y="2797107"/>
                  <a:ext cx="1383024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3636" t="-28000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C9604D6-12C9-B26F-DF0E-1AEBC8DF1C4E}"/>
                    </a:ext>
                  </a:extLst>
                </p:cNvPr>
                <p:cNvSpPr txBox="1"/>
                <p:nvPr/>
              </p:nvSpPr>
              <p:spPr>
                <a:xfrm>
                  <a:off x="5971337" y="5346776"/>
                  <a:ext cx="138302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</a:t>
                  </a:r>
                </a:p>
              </p:txBody>
            </p:sp>
          </mc:Choice>
          <mc:Fallback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C9604D6-12C9-B26F-DF0E-1AEBC8DF1C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1337" y="5346776"/>
                  <a:ext cx="1383024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4587" t="-23077" b="-4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7D483E8-9E8A-F387-029D-CC0B75EE001E}"/>
                    </a:ext>
                  </a:extLst>
                </p:cNvPr>
                <p:cNvSpPr txBox="1"/>
                <p:nvPr/>
              </p:nvSpPr>
              <p:spPr>
                <a:xfrm>
                  <a:off x="7074755" y="2564546"/>
                  <a:ext cx="100533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at rest </a:t>
                  </a:r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7D483E8-9E8A-F387-029D-CC0B75EE0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4755" y="2564546"/>
                  <a:ext cx="1005334" cy="307777"/>
                </a:xfrm>
                <a:prstGeom prst="rect">
                  <a:avLst/>
                </a:prstGeom>
                <a:blipFill>
                  <a:blip r:embed="rId10"/>
                  <a:stretch>
                    <a:fillRect t="-23077" r="-20988" b="-4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371FA9CE-F6FE-4455-48D1-65D8F5FEF1E8}"/>
              </a:ext>
            </a:extLst>
          </p:cNvPr>
          <p:cNvSpPr/>
          <p:nvPr/>
        </p:nvSpPr>
        <p:spPr>
          <a:xfrm>
            <a:off x="3912570" y="5902533"/>
            <a:ext cx="256889" cy="257083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B803DF2-FB86-3060-8272-531B4879E179}"/>
              </a:ext>
            </a:extLst>
          </p:cNvPr>
          <p:cNvSpPr/>
          <p:nvPr/>
        </p:nvSpPr>
        <p:spPr>
          <a:xfrm>
            <a:off x="3098972" y="3894130"/>
            <a:ext cx="256889" cy="257083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3E611F0-C242-C957-D039-4A3438185458}"/>
              </a:ext>
            </a:extLst>
          </p:cNvPr>
          <p:cNvSpPr/>
          <p:nvPr/>
        </p:nvSpPr>
        <p:spPr>
          <a:xfrm>
            <a:off x="4051456" y="2988752"/>
            <a:ext cx="256889" cy="257083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5599C88-C9F6-1E09-7E58-EB312BA0B1DF}"/>
              </a:ext>
            </a:extLst>
          </p:cNvPr>
          <p:cNvSpPr/>
          <p:nvPr/>
        </p:nvSpPr>
        <p:spPr>
          <a:xfrm>
            <a:off x="1082794" y="3067755"/>
            <a:ext cx="256889" cy="257083"/>
          </a:xfrm>
          <a:prstGeom prst="ellipse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0B1F8A9-62DF-AB07-4CFF-B0C4E7952FB3}"/>
                  </a:ext>
                </a:extLst>
              </p:cNvPr>
              <p:cNvSpPr txBox="1"/>
              <p:nvPr/>
            </p:nvSpPr>
            <p:spPr>
              <a:xfrm>
                <a:off x="36595" y="2292498"/>
                <a:ext cx="138302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0B1F8A9-62DF-AB07-4CFF-B0C4E795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5" y="2292498"/>
                <a:ext cx="1383024" cy="430887"/>
              </a:xfrm>
              <a:prstGeom prst="rect">
                <a:avLst/>
              </a:prstGeom>
              <a:blipFill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FBB0258-E16C-C186-937B-FE3A390D1D84}"/>
                  </a:ext>
                </a:extLst>
              </p:cNvPr>
              <p:cNvSpPr txBox="1"/>
              <p:nvPr/>
            </p:nvSpPr>
            <p:spPr>
              <a:xfrm>
                <a:off x="4075230" y="6290588"/>
                <a:ext cx="138302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FBB0258-E16C-C186-937B-FE3A390D1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230" y="6290588"/>
                <a:ext cx="1383024" cy="430887"/>
              </a:xfrm>
              <a:prstGeom prst="rect">
                <a:avLst/>
              </a:prstGeom>
              <a:blipFill>
                <a:blip r:embed="rId1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85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1EE66-4664-0BA8-6B10-F547ED202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E541-3619-6307-7614-88E66019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43538E-6D8A-5BEA-0877-4C4D19133A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Why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is forbidden in the isospin limit</a:t>
                </a:r>
              </a:p>
              <a:p>
                <a:pPr>
                  <a:buFont typeface="+mj-lt"/>
                  <a:buAutoNum type="arabicPeriod"/>
                </a:pPr>
                <a:endParaRPr lang="en-US" sz="1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How the Standard Model makes it possible</a:t>
                </a:r>
              </a:p>
              <a:p>
                <a:pPr>
                  <a:buFont typeface="+mj-lt"/>
                  <a:buAutoNum type="arabicPeriod"/>
                </a:pPr>
                <a:endParaRPr lang="en-US" sz="1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What experiments measure: rates and Dalitz plots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43538E-6D8A-5BEA-0877-4C4D19133A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l="-1448" t="-3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63F07C-F9F8-F323-2B07-9401C79C51D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17BDF-4C5D-2A69-2C03-A82FD323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0345487-BAAB-35D6-D76B-4D2B216211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3298626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2DC8C-677A-E7F1-FBC7-3A0C6125A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F12647-9572-E73E-71C1-46AABD3D46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Dalitz Plot Parameterization </a:t>
                </a:r>
                <a:br>
                  <a:rPr lang="en-US" dirty="0"/>
                </a:b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F12647-9572-E73E-71C1-46AABD3D46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  <a:blipFill>
                <a:blip r:embed="rId2"/>
                <a:stretch>
                  <a:fillRect l="-2413" t="-9009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1EE4C9-EC57-3FEE-5AA6-034B3835FB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en-US" sz="3600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∝1+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𝑒𝑋𝑌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 algn="ctr">
                  <a:buNone/>
                </a:pPr>
                <a:r>
                  <a:rPr lang="en-US" sz="3600" dirty="0"/>
                  <a:t>a, b, c, d, e… are Dalitz Plot parameters 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Charge conjugation symmetry requires terms odd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dirty="0"/>
                  <a:t> to vanish</a:t>
                </a:r>
              </a:p>
              <a:p>
                <a:pPr marL="0" indent="0">
                  <a:buNone/>
                </a:pPr>
                <a:r>
                  <a:rPr lang="en-US" sz="1000" dirty="0">
                    <a:solidFill>
                      <a:schemeClr val="bg2"/>
                    </a:solidFill>
                  </a:rPr>
                  <a:t>.</a:t>
                </a:r>
                <a:br>
                  <a:rPr lang="en-US" sz="3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1EE4C9-EC57-3FEE-5AA6-034B3835FB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3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F75DD8-93F7-EEFE-4973-6DB27F5FA98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3CC2F-5CA1-3017-8AE9-45468EF1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B28A66C-DD90-EAF3-0E84-D58018564A0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3961132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E8371-FBF9-5F36-4CE7-83716B546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38BA78-89A1-3AEE-DC30-F8E68B9F98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Dalitz Plot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38BA78-89A1-3AEE-DC30-F8E68B9F9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653D78-2E68-0366-5475-57340503734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065FA-39C0-B943-0E98-446170B1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B1D4D78-8909-2A7A-B2DF-6BB16DE687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B7E95-46E5-351B-D158-D1CFACDFA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022832"/>
            <a:ext cx="27305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72605-077C-0162-3FC3-950461471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48" y="1874914"/>
            <a:ext cx="7170278" cy="45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2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A003D-A033-DCC3-E362-A3ADD8944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21F9-2A31-2352-465F-EDB7B74EB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807625"/>
          </a:xfrm>
        </p:spPr>
        <p:txBody>
          <a:bodyPr>
            <a:normAutofit/>
          </a:bodyPr>
          <a:lstStyle/>
          <a:p>
            <a:r>
              <a:rPr lang="en-US" dirty="0"/>
              <a:t>Why the Dalitz Plots are Essential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801EE5-83E1-A82B-A303-9EACFEF42C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1778000"/>
                <a:ext cx="10515600" cy="457835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Total rate: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Fixes overall strength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Carries Q dependence</a:t>
                </a: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dirty="0"/>
                  <a:t>Dalitz shape: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 . . .)</m:t>
                      </m:r>
                    </m:oMath>
                  </m:oMathPara>
                </a14:m>
                <a:endParaRPr lang="en-US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Measures momentum dependence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Reveals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final-state interactions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Constrains dispersive amplitudes</a:t>
                </a:r>
              </a:p>
              <a:p>
                <a:pPr marL="0" indent="0">
                  <a:buNone/>
                </a:pPr>
                <a:endParaRPr lang="en-US" sz="1100" dirty="0"/>
              </a:p>
              <a:p>
                <a:pPr marL="0" indent="0">
                  <a:buNone/>
                </a:pPr>
                <a:r>
                  <a:rPr lang="en-US" dirty="0"/>
                  <a:t>Rate constrains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while shape constrains the amplitude used to extract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801EE5-83E1-A82B-A303-9EACFEF42C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1778000"/>
                <a:ext cx="10515600" cy="4578350"/>
              </a:xfrm>
              <a:blipFill>
                <a:blip r:embed="rId2"/>
                <a:stretch>
                  <a:fillRect l="-965" t="-3047" b="-2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57FFFE-4BE2-E3B3-CCD0-33BD4976253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EF793F-C599-B2BC-A850-C20B005B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9052CC3-1682-F0A6-664D-BD57C2C718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D8C694-2641-5DF1-E95C-BAD6626E442C}"/>
              </a:ext>
            </a:extLst>
          </p:cNvPr>
          <p:cNvSpPr/>
          <p:nvPr/>
        </p:nvSpPr>
        <p:spPr>
          <a:xfrm>
            <a:off x="863252" y="3771900"/>
            <a:ext cx="10249248" cy="258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71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70A3E-6DF8-4352-6AB6-E3D96E037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BEAA5-BB7D-0A0C-3D00-F44B68AC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807625"/>
          </a:xfrm>
        </p:spPr>
        <p:txBody>
          <a:bodyPr>
            <a:normAutofit/>
          </a:bodyPr>
          <a:lstStyle/>
          <a:p>
            <a:r>
              <a:rPr lang="en-US" dirty="0"/>
              <a:t>Why the Dalitz Plots are Essential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5A3DA6-0B39-EA58-8E0B-7DC1178096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1778000"/>
                <a:ext cx="10515600" cy="457835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Total rate: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Fixes overall strength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Carries Q dependence</a:t>
                </a: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dirty="0"/>
                  <a:t>Dalitz shape: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 . . .)</m:t>
                      </m:r>
                    </m:oMath>
                  </m:oMathPara>
                </a14:m>
                <a:endParaRPr lang="en-US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Measures momentum dependence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Reveals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final-state interactions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Constrains dispersive amplitudes</a:t>
                </a:r>
              </a:p>
              <a:p>
                <a:pPr marL="0" indent="0">
                  <a:buNone/>
                </a:pPr>
                <a:endParaRPr lang="en-US" sz="1100" dirty="0"/>
              </a:p>
              <a:p>
                <a:pPr marL="0" indent="0">
                  <a:buNone/>
                </a:pPr>
                <a:r>
                  <a:rPr lang="en-US" dirty="0"/>
                  <a:t>Rate constrains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while shape constrains the amplitude used to extract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5A3DA6-0B39-EA58-8E0B-7DC1178096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1778000"/>
                <a:ext cx="10515600" cy="4578350"/>
              </a:xfrm>
              <a:blipFill>
                <a:blip r:embed="rId2"/>
                <a:stretch>
                  <a:fillRect l="-965" t="-3047" b="-2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50209C-2A21-98F7-62B5-CEB5E72304E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D37D6-CB53-3CAC-D5EB-38B28C92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13ABACD-CF78-D7E3-A8C0-A9FAAE6066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728975-73A9-9965-4783-DE3D03597E15}"/>
              </a:ext>
            </a:extLst>
          </p:cNvPr>
          <p:cNvSpPr/>
          <p:nvPr/>
        </p:nvSpPr>
        <p:spPr>
          <a:xfrm>
            <a:off x="863252" y="5892800"/>
            <a:ext cx="10249248" cy="463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20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1759C-6D90-62E7-BFDC-7AA7C9552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C7CC-5F9E-91A3-1648-916D2774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807625"/>
          </a:xfrm>
        </p:spPr>
        <p:txBody>
          <a:bodyPr>
            <a:normAutofit/>
          </a:bodyPr>
          <a:lstStyle/>
          <a:p>
            <a:r>
              <a:rPr lang="en-US" dirty="0"/>
              <a:t>Why the Dalitz Plots are Essential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88626D-A088-2284-9017-EB1C07D9A0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1778000"/>
                <a:ext cx="10515600" cy="457835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Total rate: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Fixes overall strength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Carries Q dependence</a:t>
                </a: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dirty="0"/>
                  <a:t>Dalitz shape: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 . . .)</m:t>
                      </m:r>
                    </m:oMath>
                  </m:oMathPara>
                </a14:m>
                <a:endParaRPr lang="en-US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Measures momentum dependence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Reveals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final-state interactions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Constrains dispersive amplitudes</a:t>
                </a:r>
              </a:p>
              <a:p>
                <a:pPr marL="0" indent="0">
                  <a:buNone/>
                </a:pPr>
                <a:endParaRPr lang="en-US" sz="1100" dirty="0"/>
              </a:p>
              <a:p>
                <a:pPr marL="0" indent="0">
                  <a:buNone/>
                </a:pPr>
                <a:r>
                  <a:rPr lang="en-US" dirty="0"/>
                  <a:t>Rate constrains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while shape constrains the amplitude used to extract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88626D-A088-2284-9017-EB1C07D9A0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1778000"/>
                <a:ext cx="10515600" cy="4578350"/>
              </a:xfrm>
              <a:blipFill>
                <a:blip r:embed="rId2"/>
                <a:stretch>
                  <a:fillRect l="-965" t="-3047" b="-2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1FC062-024C-8176-D3F0-95B8A25E49E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AD28F-20BD-CBB4-F56F-35661541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001083E-6C5E-BCF9-88C0-2A8785EC94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740096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7E923-6E78-90D3-FD83-4B659ED8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8695-7FDA-1517-D4EE-390A93C7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5B0FB2-7384-9A2F-738D-E2C84F8B2C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is forbidden in exact isospin symmetry</a:t>
                </a:r>
              </a:p>
              <a:p>
                <a:r>
                  <a:rPr lang="en-US" dirty="0"/>
                  <a:t>The decay is primarily driven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It provides access to the light-quark mass ratio Q</a:t>
                </a:r>
              </a:p>
              <a:p>
                <a:r>
                  <a:rPr lang="en-US" dirty="0"/>
                  <a:t>Dalitz plots contain essential dynamical information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5B0FB2-7384-9A2F-738D-E2C84F8B2C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l="-1086" t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D5E27C-FCF6-B423-D20F-273C12E79BC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1DD75-3396-4D51-BDAB-5AE9BB5F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3F407B8-D424-9938-61FD-6D30166B37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377760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C64118-A894-1041-5975-AFBCC3F0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D98378-8353-DB19-1628-A7CC767DB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6A0FF-B82F-22A8-A898-DAC066108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1387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D61F2-1563-3218-0C60-3F044EC9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1F9E1-282F-6B81-2A4A-A40A3621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8B428-F855-609A-F67F-A4499E4EC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A7FA8-8090-AB6B-53D6-7C51435FD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713912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ADAD80-DA43-FAC6-3EB0-438B26ADB20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3252" y="678275"/>
                <a:ext cx="10490548" cy="170151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200" dirty="0"/>
                  <a:t>Motivation </a:t>
                </a:r>
                <a:br>
                  <a:rPr lang="en-US" sz="3200" dirty="0"/>
                </a:br>
                <a:r>
                  <a:rPr lang="en-US" dirty="0"/>
                  <a:t>What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decay can teach us about QCD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ADAD80-DA43-FAC6-3EB0-438B26ADB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3252" y="678275"/>
                <a:ext cx="10490548" cy="1701510"/>
              </a:xfrm>
              <a:blipFill>
                <a:blip r:embed="rId3"/>
                <a:stretch>
                  <a:fillRect l="-2177" t="-3704" b="-12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3741A0-63E3-20AE-664E-520A68E18C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488465"/>
                <a:ext cx="9967308" cy="369126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suppressed by isospin symmetry</a:t>
                </a:r>
              </a:p>
              <a:p>
                <a:r>
                  <a:rPr lang="en-US" dirty="0"/>
                  <a:t>The decay occurs because isospin is not exact</a:t>
                </a:r>
              </a:p>
              <a:p>
                <a:r>
                  <a:rPr lang="en-US" dirty="0"/>
                  <a:t>It’s sensitive to the up-down quark mass difference</a:t>
                </a:r>
              </a:p>
              <a:p>
                <a:r>
                  <a:rPr lang="en-US" dirty="0"/>
                  <a:t>Using precision measurements, we can constrain the light-quark mass ratio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3741A0-63E3-20AE-664E-520A68E18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488465"/>
                <a:ext cx="9967308" cy="3691260"/>
              </a:xfrm>
              <a:blipFill>
                <a:blip r:embed="rId4"/>
                <a:stretch>
                  <a:fillRect l="-1146" t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2B7ADF-FC2C-CE93-1786-342770B2435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D521A-B351-A88D-074A-3DCD76A2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21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E7CE928-FA77-6432-988F-8E9215134A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6968262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3959446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A04AE1F-9E49-200D-C401-F511FACBF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Dalitz Plots are Essential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56FB4A49-76AE-A0A6-CDC1-939F6C646BD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2112517"/>
                <a:ext cx="5035061" cy="40644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Total rate: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>
                  <a:buSzPct val="90000"/>
                  <a:buFont typeface="Wingdings" pitchFamily="2" charset="2"/>
                  <a:buChar char="Ø"/>
                </a:pPr>
                <a:r>
                  <a:rPr lang="en-US" sz="2400" dirty="0"/>
                  <a:t> Fixes overall strength</a:t>
                </a:r>
              </a:p>
              <a:p>
                <a:pPr>
                  <a:buSzPct val="90000"/>
                  <a:buFont typeface="Wingdings" pitchFamily="2" charset="2"/>
                  <a:buChar char="Ø"/>
                </a:pPr>
                <a:endParaRPr lang="en-US" sz="100" dirty="0"/>
              </a:p>
              <a:p>
                <a:pPr>
                  <a:buSzPct val="90000"/>
                  <a:buFont typeface="Wingdings" pitchFamily="2" charset="2"/>
                  <a:buChar char="Ø"/>
                </a:pPr>
                <a:r>
                  <a:rPr lang="en-US" sz="2400" dirty="0"/>
                  <a:t> Carries Q dependence</a:t>
                </a:r>
              </a:p>
              <a:p>
                <a:pPr>
                  <a:buSzPct val="90000"/>
                  <a:buFont typeface="Wingdings" pitchFamily="2" charset="2"/>
                  <a:buChar char="Ø"/>
                </a:pPr>
                <a:endParaRPr lang="en-US" sz="100" dirty="0"/>
              </a:p>
              <a:p>
                <a:pPr>
                  <a:buSzPct val="9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56FB4A49-76AE-A0A6-CDC1-939F6C646B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2112517"/>
                <a:ext cx="5035061" cy="4064445"/>
              </a:xfrm>
              <a:blipFill>
                <a:blip r:embed="rId2"/>
                <a:stretch>
                  <a:fillRect l="-2015" t="-2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5615C825-5B14-A275-44C0-60400C72CD0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873261" y="2112517"/>
                <a:ext cx="5720861" cy="406444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Dalitz shape: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𝑎𝑌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 . . .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>
                  <a:buSzPct val="90000"/>
                  <a:buFont typeface="Wingdings" pitchFamily="2" charset="2"/>
                  <a:buChar char="Ø"/>
                </a:pPr>
                <a:r>
                  <a:rPr lang="en-US" sz="2400" dirty="0"/>
                  <a:t> Measures momentum dependence</a:t>
                </a:r>
              </a:p>
              <a:p>
                <a:pPr>
                  <a:buSzPct val="90000"/>
                  <a:buFont typeface="Wingdings" pitchFamily="2" charset="2"/>
                  <a:buChar char="Ø"/>
                </a:pPr>
                <a:endParaRPr lang="en-US" sz="100" dirty="0"/>
              </a:p>
              <a:p>
                <a:pPr>
                  <a:buSzPct val="90000"/>
                  <a:buFont typeface="Wingdings" pitchFamily="2" charset="2"/>
                  <a:buChar char="Ø"/>
                </a:pPr>
                <a:r>
                  <a:rPr lang="en-US" sz="2400" dirty="0"/>
                  <a:t> Reveals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final-state interactions</a:t>
                </a:r>
              </a:p>
              <a:p>
                <a:pPr>
                  <a:buSzPct val="90000"/>
                  <a:buFont typeface="Wingdings" pitchFamily="2" charset="2"/>
                  <a:buChar char="Ø"/>
                </a:pPr>
                <a:endParaRPr lang="en-US" sz="100" dirty="0"/>
              </a:p>
              <a:p>
                <a:pPr>
                  <a:buSzPct val="90000"/>
                  <a:buFont typeface="Wingdings" pitchFamily="2" charset="2"/>
                  <a:buChar char="Ø"/>
                </a:pPr>
                <a:r>
                  <a:rPr lang="en-US" sz="2400" dirty="0"/>
                  <a:t> Constrains dispersive amplitudes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5615C825-5B14-A275-44C0-60400C72CD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73261" y="2112517"/>
                <a:ext cx="5720861" cy="4064446"/>
              </a:xfrm>
              <a:blipFill>
                <a:blip r:embed="rId3"/>
                <a:stretch>
                  <a:fillRect l="-1552" t="-2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0D9BA66-AF1F-BA17-3FC8-B6D6A82E9D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240805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1640B24-C21A-D0DD-A649-D782D3E401D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FC900-3512-8CE6-8B86-833BA8C99D22}"/>
              </a:ext>
            </a:extLst>
          </p:cNvPr>
          <p:cNvSpPr txBox="1"/>
          <p:nvPr/>
        </p:nvSpPr>
        <p:spPr>
          <a:xfrm>
            <a:off x="7903029" y="206829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3D22EC-A423-DFE9-7B0E-7963A8C66B8B}"/>
              </a:ext>
            </a:extLst>
          </p:cNvPr>
          <p:cNvSpPr txBox="1"/>
          <p:nvPr/>
        </p:nvSpPr>
        <p:spPr>
          <a:xfrm>
            <a:off x="8251371" y="304800"/>
            <a:ext cx="0" cy="0"/>
          </a:xfrm>
          <a:prstGeom prst="rect">
            <a:avLst/>
          </a:prstGeom>
        </p:spPr>
        <p:txBody>
          <a:bodyPr wrap="none" rtlCol="0" anchor="ctr">
            <a:normAutofit fontScale="25000" lnSpcReduction="20000"/>
          </a:bodyPr>
          <a:lstStyle/>
          <a:p>
            <a:pPr algn="r"/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C94A8-327B-903C-0959-33897DAD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63FEBE-5AE7-FD24-D300-9B4D891B873C}"/>
                  </a:ext>
                </a:extLst>
              </p:cNvPr>
              <p:cNvSpPr txBox="1"/>
              <p:nvPr/>
            </p:nvSpPr>
            <p:spPr>
              <a:xfrm>
                <a:off x="641839" y="5239434"/>
                <a:ext cx="1075592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Avenir Book" panose="02000503020000020003" pitchFamily="2" charset="0"/>
                  </a:rPr>
                  <a:t>Rate constrains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400" dirty="0">
                    <a:latin typeface="Avenir Book" panose="02000503020000020003" pitchFamily="2" charset="0"/>
                  </a:rPr>
                  <a:t>, while shape constrains the amplitude used to extract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400" dirty="0">
                  <a:latin typeface="Avenir Book" panose="02000503020000020003" pitchFamily="2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63FEBE-5AE7-FD24-D300-9B4D891B8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39" y="5239434"/>
                <a:ext cx="10755922" cy="461665"/>
              </a:xfrm>
              <a:prstGeom prst="rect">
                <a:avLst/>
              </a:prstGeom>
              <a:blipFill>
                <a:blip r:embed="rId4"/>
                <a:stretch>
                  <a:fillRect l="-825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40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B48F3-C936-B9E5-B7D6-8C319E3CE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EFADB28-FCE6-F162-10D0-9C37D11319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meson is a particularly clean probe of fundamental symmetries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EFADB28-FCE6-F162-10D0-9C37D11319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  <a:blipFill>
                <a:blip r:embed="rId3"/>
                <a:stretch>
                  <a:fillRect l="-2413" t="-9910" r="-3739" b="-17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72C39-C9BF-642A-85FF-BCE0488AD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252" y="3338623"/>
            <a:ext cx="10515600" cy="2841102"/>
          </a:xfrm>
        </p:spPr>
        <p:txBody>
          <a:bodyPr/>
          <a:lstStyle/>
          <a:p>
            <a:r>
              <a:rPr lang="en-US" dirty="0"/>
              <a:t>It’s a flavor conserving neutral pseudoscalar meson</a:t>
            </a:r>
          </a:p>
          <a:p>
            <a:r>
              <a:rPr lang="en-US" dirty="0"/>
              <a:t>Long-lived compared to many hadrons </a:t>
            </a:r>
          </a:p>
          <a:p>
            <a:r>
              <a:rPr lang="en-US" dirty="0"/>
              <a:t>Strong and electromagnetic decays are often symmetry suppressed</a:t>
            </a:r>
          </a:p>
          <a:p>
            <a:r>
              <a:rPr lang="en-US" dirty="0"/>
              <a:t>Sensitive to low-energy QCD and possible rare effects – which makes it accessible to precisions studies and BSM searches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6F88C4-1C22-83EC-3806-C247EF032B8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B07E3-EA2D-06DC-66D9-657BE12F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51DF182-16FD-3AC3-E336-193CF8A0AF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1338F-D2B3-482D-352D-EA06B65AC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456" y="2052918"/>
            <a:ext cx="5590031" cy="11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00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B1951-4C26-DCFA-704F-917D7DFDC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638D-012A-6A59-6425-226BD431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Constructing the Dalitz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FE2358-3879-9A50-8793-109428500F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In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rest frame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dirty="0"/>
                  <a:t>Final state energies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dirty="0"/>
                  <a:t>Energy conservation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:r>
                  <a:rPr lang="en-US" dirty="0"/>
                  <a:t>			 results in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     ∴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    ∴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FE2358-3879-9A50-8793-109428500F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l="-844" t="-2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C0A210-EE21-37EC-E239-4492C0BB2B9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55126-3BA7-919A-6902-1407360A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23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B7C86BE-488D-90E9-EDF3-1806FFFCEC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1421415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E72AB-0681-DAC9-66A2-EF137C6E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C804-3458-66A4-12F8-39B7929A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Constructing the Dalitz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11BC6D-10A6-82DC-3F7C-B79B055493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Define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such that when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 ,   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  </a:t>
                </a:r>
              </a:p>
              <a:p>
                <a:pPr marL="0" indent="0">
                  <a:buNone/>
                </a:pP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 we obtain 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And from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we see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With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11BC6D-10A6-82DC-3F7C-B79B055493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l="-844" t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080AAE-FECB-9658-6BDA-B8E7312D401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F29E8-3273-EC9C-46A4-298F7620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8498D5D-6B79-454B-4D0F-30C59D0480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426050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D0355-726A-8AF5-181D-44F1FE8D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B21BC-8365-4E8D-0B61-711EF981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The Decay Channels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79F5EF-25F4-9B7C-B093-1A798BF10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dirty="0"/>
                  <a:t>Branching Fractions: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r>
                  <a:rPr lang="en-US" dirty="0"/>
                  <a:t>Where does the rest of the decay go?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79F5EF-25F4-9B7C-B093-1A798BF10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l="-120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51D772-A0DC-EA4B-9D98-028D19264AB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11D32-AF20-9CBE-2117-5876F7EF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6384975-7ACF-8546-28A3-FB57B9B5B9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8BE09-6303-F5A4-9D2A-2E86807B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852" y="3561125"/>
            <a:ext cx="7772400" cy="433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BDC1F-8E5F-6EEA-3407-059C43493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852" y="4179617"/>
            <a:ext cx="7772400" cy="442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79025-D484-FC4F-B588-77D437F93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852" y="5702773"/>
            <a:ext cx="7772400" cy="3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3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12360-827A-D095-32DB-3ACD1DF80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F13707-0856-C785-9462-535945BF38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forbidden in the isospin limit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F13707-0856-C785-9462-535945BF3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3252" y="678275"/>
                <a:ext cx="10515600" cy="1392555"/>
              </a:xfrm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4B2297-C3DF-AC93-2D9D-8D063E6AEB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Isospin symmetry treats the up and down quarks as a doublet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isospin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doublet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the exact isospin limit: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 and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 and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  in the allowed symmetric configuration</a:t>
                </a:r>
              </a:p>
              <a:p>
                <a:r>
                  <a:rPr lang="en-US" dirty="0"/>
                  <a:t>Strong isospin breaking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Electromagnetic effects: quarks have different charges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4B2297-C3DF-AC93-2D9D-8D063E6AEB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3"/>
                <a:stretch>
                  <a:fillRect l="-1086" t="-2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5B1856-8DED-3DF9-809F-AA83643655B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DA47-6F02-17E1-2FAE-71C3C21B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B467607-F6CB-BDB3-8D09-FE418EDFF3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</p:spTree>
    <p:extLst>
      <p:ext uri="{BB962C8B-B14F-4D97-AF65-F5344CB8AC3E}">
        <p14:creationId xmlns:p14="http://schemas.microsoft.com/office/powerpoint/2010/main" val="1576554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D1E8B-FD49-2EC3-6C34-635A223D9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6B1B-3D63-F34C-CEC5-28659837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What part of the Standard Model makes this decay possible?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942D5-86AB-2299-2602-D10866ED8A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942D5-86AB-2299-2602-D10866ED8A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b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F9C491-D22A-15C0-341A-6B8799914D5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7CCC1-562C-5868-D274-076C65A9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D193-3EC3-E143-833B-02AB00A93F70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7AFEE72-128D-E105-41FC-0A2154D04A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61A83-F081-A8A4-CECF-519A3202E15A}"/>
              </a:ext>
            </a:extLst>
          </p:cNvPr>
          <p:cNvSpPr/>
          <p:nvPr/>
        </p:nvSpPr>
        <p:spPr>
          <a:xfrm>
            <a:off x="863252" y="3543300"/>
            <a:ext cx="10401648" cy="2636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1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C60E4-62CB-944B-D668-EDC7197B5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C4C4-BA8D-2158-F91C-5079D57A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What part of the Standard Model makes this decay possible?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815D24-3C38-94EC-4284-1B24C44252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815D24-3C38-94EC-4284-1B24C4425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b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A0E5A0-CDCE-1F39-DF85-999EFD9AFC8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B1A1-EA63-FBB5-F235-21F912EC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46C654-2732-C689-04BE-9614D31C9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0730C-E160-78A3-330C-38CA542A9C92}"/>
              </a:ext>
            </a:extLst>
          </p:cNvPr>
          <p:cNvSpPr/>
          <p:nvPr/>
        </p:nvSpPr>
        <p:spPr>
          <a:xfrm>
            <a:off x="863252" y="4114800"/>
            <a:ext cx="10401648" cy="2064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3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B29A-C140-037D-817F-76220B95D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9D2D-283E-29B5-3657-CA663862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What part of the Standard Model makes this decay possible?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5DD72E-1F90-0EE1-987E-21E49165C1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5DD72E-1F90-0EE1-987E-21E49165C1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b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E9F5A0-B506-83E4-E94C-E2B3BEBB574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79E45-53A1-0C13-64B0-001B5BEC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930ACD-5F6D-4FBB-30C2-7AD779A04A3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65173-2702-F462-1B52-7311D83DB419}"/>
              </a:ext>
            </a:extLst>
          </p:cNvPr>
          <p:cNvSpPr/>
          <p:nvPr/>
        </p:nvSpPr>
        <p:spPr>
          <a:xfrm>
            <a:off x="863252" y="4711700"/>
            <a:ext cx="10401648" cy="1468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7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2BAC-0C0C-7D61-29FB-53D525011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B9DE-B53F-EDE3-6264-B105FE60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678275"/>
            <a:ext cx="10515600" cy="1392555"/>
          </a:xfrm>
        </p:spPr>
        <p:txBody>
          <a:bodyPr>
            <a:normAutofit/>
          </a:bodyPr>
          <a:lstStyle/>
          <a:p>
            <a:r>
              <a:rPr lang="en-US" dirty="0"/>
              <a:t>What part of the Standard Model makes this decay possible?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2CDA9D-AF22-B08F-D29D-4A72B18440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 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2CDA9D-AF22-B08F-D29D-4A72B18440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252" y="2179510"/>
                <a:ext cx="10515600" cy="4000215"/>
              </a:xfrm>
              <a:blipFill>
                <a:blip r:embed="rId2"/>
                <a:stretch>
                  <a:fillRect b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94CF78-9362-0C35-255F-1044C85A19A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9078D-AC2E-B59D-6D14-0B40D211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A13A5E3-23BD-C1F1-3C16-BC05C9DFE40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957" y="121920"/>
            <a:ext cx="7170279" cy="447675"/>
          </a:xfrm>
        </p:spPr>
        <p:txBody>
          <a:bodyPr>
            <a:normAutofit fontScale="92500"/>
          </a:bodyPr>
          <a:lstStyle/>
          <a:p>
            <a:r>
              <a:rPr lang="el-GR" dirty="0"/>
              <a:t>η → 3π</a:t>
            </a:r>
            <a:r>
              <a:rPr lang="en-US" dirty="0"/>
              <a:t> as a Precision Probe of Isospin Breaking and the Light Quark Mass Ratio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ACA1D2-19ED-79B6-E9B3-944746B2B7AA}"/>
              </a:ext>
            </a:extLst>
          </p:cNvPr>
          <p:cNvSpPr/>
          <p:nvPr/>
        </p:nvSpPr>
        <p:spPr>
          <a:xfrm>
            <a:off x="863252" y="5461000"/>
            <a:ext cx="10401648" cy="71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0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ctr">
        <a:normAutofit/>
      </a:bodyPr>
      <a:lstStyle>
        <a:defPPr algn="r"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12539</TotalTime>
  <Words>2269</Words>
  <Application>Microsoft Macintosh PowerPoint</Application>
  <PresentationFormat>Widescreen</PresentationFormat>
  <Paragraphs>424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Arial</vt:lpstr>
      <vt:lpstr>Avenir Book</vt:lpstr>
      <vt:lpstr>Avenir Medium</vt:lpstr>
      <vt:lpstr>Cambria Math</vt:lpstr>
      <vt:lpstr>Times New Roman</vt:lpstr>
      <vt:lpstr>Wingdings</vt:lpstr>
      <vt:lpstr>Office Theme</vt:lpstr>
      <vt:lpstr>η → 3π as a Precision Probe of Isospin Breaking and the Light-Quark Mass Ratio</vt:lpstr>
      <vt:lpstr>Outline</vt:lpstr>
      <vt:lpstr>The η meson is a particularly clean probe of fundamental symmetries</vt:lpstr>
      <vt:lpstr>The Decay Channels</vt:lpstr>
      <vt:lpstr>η→3π is forbidden in the isospin limit</vt:lpstr>
      <vt:lpstr>What part of the Standard Model makes this decay possible? </vt:lpstr>
      <vt:lpstr>What part of the Standard Model makes this decay possible? </vt:lpstr>
      <vt:lpstr>What part of the Standard Model makes this decay possible? </vt:lpstr>
      <vt:lpstr>What part of the Standard Model makes this decay possible? </vt:lpstr>
      <vt:lpstr>What part of the Standard Model makes this decay possible? </vt:lpstr>
      <vt:lpstr>Importance of quark mass ratio Q</vt:lpstr>
      <vt:lpstr>Observables</vt:lpstr>
      <vt:lpstr>Why Dalitz plots help describe three-body decays</vt:lpstr>
      <vt:lpstr>Charged π kinetic energy in the η rest frame </vt:lpstr>
      <vt:lpstr>Kinematic variables       → Dimensionless variables X and Y</vt:lpstr>
      <vt:lpstr>Constructing the Dalitz variables</vt:lpstr>
      <vt:lpstr>Constructing the Dalitz variables</vt:lpstr>
      <vt:lpstr>Constructing a Dalitz Plot</vt:lpstr>
      <vt:lpstr>Comparing Dalitz Plots</vt:lpstr>
      <vt:lpstr>The Dalitz Plot Parameterization  for η→π^+ π^- π^0</vt:lpstr>
      <vt:lpstr>Dalitz Plot for η→π^+ π^- π^0 </vt:lpstr>
      <vt:lpstr>Why the Dalitz Plots are Essential</vt:lpstr>
      <vt:lpstr>Why the Dalitz Plots are Essential</vt:lpstr>
      <vt:lpstr>Why the Dalitz Plots are Essential</vt:lpstr>
      <vt:lpstr>Summary</vt:lpstr>
      <vt:lpstr>Thank You </vt:lpstr>
      <vt:lpstr>Backup Slides</vt:lpstr>
      <vt:lpstr>Motivation  What the η→3π decay can teach us about QCD</vt:lpstr>
      <vt:lpstr>Why the Dalitz Plots are Essential</vt:lpstr>
      <vt:lpstr>Constructing the Dalitz variables</vt:lpstr>
      <vt:lpstr>Constructing the Dalitz variables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McGlasson, John Malcolm</dc:creator>
  <cp:lastModifiedBy>Arber, Payton</cp:lastModifiedBy>
  <cp:revision>24</cp:revision>
  <dcterms:created xsi:type="dcterms:W3CDTF">2025-12-09T15:07:23Z</dcterms:created>
  <dcterms:modified xsi:type="dcterms:W3CDTF">2026-06-10T09:19:37Z</dcterms:modified>
</cp:coreProperties>
</file>