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aleway"/>
      <p:regular r:id="rId44"/>
      <p:bold r:id="rId45"/>
      <p:italic r:id="rId46"/>
      <p:boldItalic r:id="rId47"/>
    </p:embeddedFont>
    <p:embeddedFont>
      <p:font typeface="Raleway SemiBold"/>
      <p:regular r:id="rId48"/>
      <p:bold r:id="rId49"/>
      <p:italic r:id="rId50"/>
      <p:boldItalic r:id="rId51"/>
    </p:embeddedFont>
    <p:embeddedFont>
      <p:font typeface="Raleway Medium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regular.fntdata"/><Relationship Id="rId43" Type="http://schemas.openxmlformats.org/officeDocument/2006/relationships/slide" Target="slides/slide38.xml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SemiBold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Raleway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SemiBold-boldItalic.fntdata"/><Relationship Id="rId50" Type="http://schemas.openxmlformats.org/officeDocument/2006/relationships/font" Target="fonts/RalewaySemiBold-italic.fntdata"/><Relationship Id="rId53" Type="http://schemas.openxmlformats.org/officeDocument/2006/relationships/font" Target="fonts/RalewayMedium-bold.fntdata"/><Relationship Id="rId52" Type="http://schemas.openxmlformats.org/officeDocument/2006/relationships/font" Target="fonts/RalewayMedium-regular.fntdata"/><Relationship Id="rId11" Type="http://schemas.openxmlformats.org/officeDocument/2006/relationships/slide" Target="slides/slide6.xml"/><Relationship Id="rId55" Type="http://schemas.openxmlformats.org/officeDocument/2006/relationships/font" Target="fonts/Raleway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a60980a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a60980a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a60980a9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ea60980a9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a5a135e4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ea5a135e4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adb1cf99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adb1cf99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aa094f71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aa094f71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adb1cf9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adb1cf9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eaab87e466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eaab87e46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ea60980a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ea60980a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ea60980a9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ea60980a9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ea60980a9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ea60980a9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ea702c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ea702c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ea60980a9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ea60980a9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a60980a9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ea60980a9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5ee580a6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55ee580a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eaab87e466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eaab87e466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adb1cf99a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2adb1cf99a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ea60980a9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ea60980a9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ea60980a9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ea60980a9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2adb1cf99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2adb1cf99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adb1cf99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2adb1cf99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adb1cf99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adb1cf99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aa31dc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aa31dc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2adb1cf99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2adb1cf99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adb1cf99a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2adb1cf99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2adb1cf99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2adb1cf99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55ee580a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55ee580a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2adb1cf99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2adb1cf99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2adb1cf99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2adb1cf99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2adb1cf99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2adb1cf99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2adb1cf99a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2adb1cf99a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55a0c7b2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55a0c7b2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aa094f71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aa094f71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a60980a9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a60980a9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a5a135e4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a5a135e4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a5a135e4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a5a135e4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a5a135e4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a5a135e4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a5a135e4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a5a135e4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5200"/>
              <a:buFont typeface="Raleway SemiBold"/>
              <a:buNone/>
              <a:defRPr sz="5200">
                <a:solidFill>
                  <a:srgbClr val="F1C23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800"/>
              <a:buFont typeface="Raleway"/>
              <a:buNone/>
              <a:defRPr sz="2800">
                <a:solidFill>
                  <a:srgbClr val="A61C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 Medium"/>
              <a:buNone/>
              <a:defRPr sz="3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●"/>
              <a:defRPr>
                <a:solidFill>
                  <a:srgbClr val="F1C23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○"/>
              <a:defRPr>
                <a:solidFill>
                  <a:srgbClr val="FFD9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Char char="■"/>
              <a:defRPr>
                <a:solidFill>
                  <a:srgbClr val="FFE599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Char char="●"/>
              <a:defRPr>
                <a:solidFill>
                  <a:srgbClr val="FFFF00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400"/>
              <a:buChar char="○"/>
              <a:defRPr>
                <a:solidFill>
                  <a:srgbClr val="7F6000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Char char="■"/>
              <a:defRPr>
                <a:solidFill>
                  <a:srgbClr val="BF9000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>
                <a:solidFill>
                  <a:srgbClr val="E691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572700"/>
            <a:ext cx="39999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●"/>
              <a:defRPr sz="1400">
                <a:solidFill>
                  <a:srgbClr val="F1C23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572575"/>
            <a:ext cx="39999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●"/>
              <a:defRPr sz="1400">
                <a:solidFill>
                  <a:srgbClr val="F1C23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>
                <a:solidFill>
                  <a:srgbClr val="E691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>
                <a:solidFill>
                  <a:srgbClr val="E691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400"/>
              <a:buNone/>
              <a:defRPr sz="2400">
                <a:solidFill>
                  <a:srgbClr val="E691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100"/>
              <a:buNone/>
              <a:defRPr sz="2100">
                <a:solidFill>
                  <a:srgbClr val="A61C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Raleway Medium"/>
              <a:buNone/>
              <a:defRPr sz="2800">
                <a:solidFill>
                  <a:srgbClr val="F1C23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Raleway"/>
              <a:buChar char="●"/>
              <a:defRPr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Raleway"/>
              <a:buChar char="○"/>
              <a:defRPr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Raleway"/>
              <a:buChar char="■"/>
              <a:defRPr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Raleway"/>
              <a:buChar char="●"/>
              <a:defRPr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aleway"/>
              <a:buChar char="○"/>
              <a:defRPr>
                <a:solidFill>
                  <a:srgbClr val="FFF2C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Raleway"/>
              <a:buChar char="■"/>
              <a:defRPr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400"/>
              <a:buFont typeface="Raleway"/>
              <a:buChar char="●"/>
              <a:defRPr>
                <a:solidFill>
                  <a:srgbClr val="7F6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Raleway"/>
              <a:buChar char="○"/>
              <a:defRPr>
                <a:solidFill>
                  <a:srgbClr val="BF9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FF9900"/>
                </a:solidFill>
              </a:defRPr>
            </a:lvl1pPr>
            <a:lvl2pPr lvl="1" algn="r">
              <a:buNone/>
              <a:defRPr sz="1000">
                <a:solidFill>
                  <a:srgbClr val="FF9900"/>
                </a:solidFill>
              </a:defRPr>
            </a:lvl2pPr>
            <a:lvl3pPr lvl="2" algn="r">
              <a:buNone/>
              <a:defRPr sz="1000">
                <a:solidFill>
                  <a:srgbClr val="FF9900"/>
                </a:solidFill>
              </a:defRPr>
            </a:lvl3pPr>
            <a:lvl4pPr lvl="3" algn="r">
              <a:buNone/>
              <a:defRPr sz="1000">
                <a:solidFill>
                  <a:srgbClr val="FF9900"/>
                </a:solidFill>
              </a:defRPr>
            </a:lvl4pPr>
            <a:lvl5pPr lvl="4" algn="r">
              <a:buNone/>
              <a:defRPr sz="1000">
                <a:solidFill>
                  <a:srgbClr val="FF9900"/>
                </a:solidFill>
              </a:defRPr>
            </a:lvl5pPr>
            <a:lvl6pPr lvl="5" algn="r">
              <a:buNone/>
              <a:defRPr sz="1000">
                <a:solidFill>
                  <a:srgbClr val="FF9900"/>
                </a:solidFill>
              </a:defRPr>
            </a:lvl6pPr>
            <a:lvl7pPr lvl="6" algn="r">
              <a:buNone/>
              <a:defRPr sz="1000">
                <a:solidFill>
                  <a:srgbClr val="FF9900"/>
                </a:solidFill>
              </a:defRPr>
            </a:lvl7pPr>
            <a:lvl8pPr lvl="7" algn="r">
              <a:buNone/>
              <a:defRPr sz="1000">
                <a:solidFill>
                  <a:srgbClr val="FF9900"/>
                </a:solidFill>
              </a:defRPr>
            </a:lvl8pPr>
            <a:lvl9pPr lvl="8" algn="r">
              <a:buNone/>
              <a:defRPr sz="1000">
                <a:solidFill>
                  <a:srgbClr val="FF99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9001351" y="7952"/>
            <a:ext cx="150600" cy="134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7949" y="5000852"/>
            <a:ext cx="150600" cy="134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gif"/><Relationship Id="rId10" Type="http://schemas.openxmlformats.org/officeDocument/2006/relationships/image" Target="../media/image21.gif"/><Relationship Id="rId13" Type="http://schemas.openxmlformats.org/officeDocument/2006/relationships/image" Target="../media/image46.gif"/><Relationship Id="rId1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gif"/><Relationship Id="rId9" Type="http://schemas.openxmlformats.org/officeDocument/2006/relationships/image" Target="../media/image20.gif"/><Relationship Id="rId5" Type="http://schemas.openxmlformats.org/officeDocument/2006/relationships/image" Target="../media/image9.gif"/><Relationship Id="rId6" Type="http://schemas.openxmlformats.org/officeDocument/2006/relationships/image" Target="../media/image15.gif"/><Relationship Id="rId7" Type="http://schemas.openxmlformats.org/officeDocument/2006/relationships/image" Target="../media/image13.gif"/><Relationship Id="rId8" Type="http://schemas.openxmlformats.org/officeDocument/2006/relationships/image" Target="../media/image16.gif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gif"/><Relationship Id="rId10" Type="http://schemas.openxmlformats.org/officeDocument/2006/relationships/image" Target="../media/image21.gif"/><Relationship Id="rId13" Type="http://schemas.openxmlformats.org/officeDocument/2006/relationships/image" Target="../media/image46.gif"/><Relationship Id="rId1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gif"/><Relationship Id="rId9" Type="http://schemas.openxmlformats.org/officeDocument/2006/relationships/image" Target="../media/image20.gif"/><Relationship Id="rId5" Type="http://schemas.openxmlformats.org/officeDocument/2006/relationships/image" Target="../media/image9.gif"/><Relationship Id="rId6" Type="http://schemas.openxmlformats.org/officeDocument/2006/relationships/image" Target="../media/image15.gif"/><Relationship Id="rId7" Type="http://schemas.openxmlformats.org/officeDocument/2006/relationships/image" Target="../media/image13.gif"/><Relationship Id="rId8" Type="http://schemas.openxmlformats.org/officeDocument/2006/relationships/image" Target="../media/image1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6" Type="http://schemas.openxmlformats.org/officeDocument/2006/relationships/image" Target="../media/image23.gif"/><Relationship Id="rId7" Type="http://schemas.openxmlformats.org/officeDocument/2006/relationships/image" Target="../media/image2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6" Type="http://schemas.openxmlformats.org/officeDocument/2006/relationships/image" Target="../media/image23.gif"/><Relationship Id="rId7" Type="http://schemas.openxmlformats.org/officeDocument/2006/relationships/image" Target="../media/image26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Relationship Id="rId4" Type="http://schemas.openxmlformats.org/officeDocument/2006/relationships/image" Target="../media/image36.png"/><Relationship Id="rId5" Type="http://schemas.openxmlformats.org/officeDocument/2006/relationships/image" Target="../media/image41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Relationship Id="rId4" Type="http://schemas.openxmlformats.org/officeDocument/2006/relationships/image" Target="../media/image36.png"/><Relationship Id="rId5" Type="http://schemas.openxmlformats.org/officeDocument/2006/relationships/image" Target="../media/image4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gif"/><Relationship Id="rId5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 in Nuclear Media at JLAB’s CLAS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Esteban Molina C.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7320"/>
            <a:ext cx="965575" cy="8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0815" y="4100513"/>
            <a:ext cx="1591483" cy="85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1850" y="3974513"/>
            <a:ext cx="1104000" cy="11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3962" y="3974500"/>
            <a:ext cx="1039837" cy="1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8" name="Google Shape;178;p22"/>
          <p:cNvCxnSpPr>
            <a:stCxn id="177" idx="6"/>
            <a:endCxn id="179" idx="2"/>
          </p:cNvCxnSpPr>
          <p:nvPr/>
        </p:nvCxnSpPr>
        <p:spPr>
          <a:xfrm flipH="1" rot="10800000">
            <a:off x="1410400" y="1515275"/>
            <a:ext cx="1557300" cy="34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80" name="Google Shape;180;p22"/>
          <p:cNvSpPr/>
          <p:nvPr/>
        </p:nvSpPr>
        <p:spPr>
          <a:xfrm rot="5400000">
            <a:off x="2078125" y="1462975"/>
            <a:ext cx="157500" cy="1696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_p"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563" y="2389825"/>
            <a:ext cx="198625" cy="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4554100" y="1381450"/>
            <a:ext cx="257700" cy="2631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4665340" y="1514829"/>
            <a:ext cx="81900" cy="87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4583311" y="1426708"/>
            <a:ext cx="81900" cy="870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 rot="10800000">
            <a:off x="2970700" y="1510000"/>
            <a:ext cx="1583400" cy="6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descr="\Delta P^2_T \propto l_p"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329" y="1442681"/>
            <a:ext cx="1489891" cy="445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5027675" y="2088916"/>
            <a:ext cx="3831300" cy="11502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525" lIns="103525" spcFirstLastPara="1" rIns="103525" wrap="square" tIns="10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Broadening shows how </a:t>
            </a:r>
            <a:r>
              <a:rPr b="1"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much/long</a:t>
            </a:r>
            <a:r>
              <a:rPr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the energetic quark traveled!</a:t>
            </a:r>
            <a:endParaRPr sz="2038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3080800" y="1515275"/>
            <a:ext cx="113100" cy="34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sub&gt;&lt;mi&gt;P&lt;/mi&gt;&lt;mi&gt;T&lt;/mi&gt;&lt;/msub&gt;&lt;/mstyle&gt;&lt;/math&gt;&quot;,&quot;truncated&quot;:false}" id="190" name="Google Shape;190;p22" title="P subíndice 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948" y="1615588"/>
            <a:ext cx="247904" cy="2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9" name="Google Shape;199;p23"/>
          <p:cNvCxnSpPr>
            <a:stCxn id="198" idx="6"/>
            <a:endCxn id="200" idx="2"/>
          </p:cNvCxnSpPr>
          <p:nvPr/>
        </p:nvCxnSpPr>
        <p:spPr>
          <a:xfrm flipH="1" rot="10800000">
            <a:off x="1410400" y="1515275"/>
            <a:ext cx="1557300" cy="34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01" name="Google Shape;201;p23"/>
          <p:cNvSpPr/>
          <p:nvPr/>
        </p:nvSpPr>
        <p:spPr>
          <a:xfrm rot="5400000">
            <a:off x="2078125" y="1462975"/>
            <a:ext cx="157500" cy="1696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_p"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563" y="2389825"/>
            <a:ext cx="198625" cy="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>
            <a:off x="4554100" y="1381450"/>
            <a:ext cx="257700" cy="2631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4665340" y="1514829"/>
            <a:ext cx="81900" cy="87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583311" y="1426708"/>
            <a:ext cx="81900" cy="870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5001000" y="1608903"/>
            <a:ext cx="3831300" cy="14640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525" lIns="103525" spcFirstLastPara="1" rIns="103525" wrap="square" tIns="10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Different nuclei can be used as </a:t>
            </a:r>
            <a:r>
              <a:rPr b="1"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confinement landmarks </a:t>
            </a:r>
            <a:r>
              <a:rPr lang="en" sz="2038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of the hadronizing energetic quarks.</a:t>
            </a:r>
            <a:endParaRPr sz="2038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3080800" y="1515275"/>
            <a:ext cx="113100" cy="34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sub&gt;&lt;mi&gt;P&lt;/mi&gt;&lt;mi&gt;T&lt;/mi&gt;&lt;/msub&gt;&lt;/mstyle&gt;&lt;/math&gt;&quot;,&quot;truncated&quot;:false}" id="209" name="Google Shape;209;p23" title="P subíndice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948" y="1615588"/>
            <a:ext cx="247904" cy="217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3"/>
          <p:cNvCxnSpPr/>
          <p:nvPr/>
        </p:nvCxnSpPr>
        <p:spPr>
          <a:xfrm rot="10800000">
            <a:off x="2970700" y="1510000"/>
            <a:ext cx="1583400" cy="6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HOW?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 and The EG2 Run Period (2004)</a:t>
            </a: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980" y="1140850"/>
            <a:ext cx="3432245" cy="3076176"/>
          </a:xfrm>
          <a:prstGeom prst="rect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25"/>
          <p:cNvSpPr txBox="1"/>
          <p:nvPr/>
        </p:nvSpPr>
        <p:spPr>
          <a:xfrm>
            <a:off x="1279938" y="42170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CLAS detector.</a:t>
            </a:r>
            <a:endParaRPr sz="900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5371938" y="42170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Double-target system </a:t>
            </a:r>
            <a:r>
              <a:rPr b="1" lang="en" sz="900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[3]</a:t>
            </a:r>
            <a:r>
              <a:rPr lang="en" sz="900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424000" y="4668950"/>
            <a:ext cx="81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[3]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Hakobyan, H.; Brooks, W.; </a:t>
            </a:r>
            <a:r>
              <a:rPr b="1"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et al.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(2008).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A double-target system for precision measurements of nuclear medium effects.</a:t>
            </a:r>
            <a:endParaRPr i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00" y="1140838"/>
            <a:ext cx="4105393" cy="3076175"/>
          </a:xfrm>
          <a:prstGeom prst="rect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Semi-Inclusive Deep Inelastic Scattering</a:t>
            </a:r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4740650" y="1152475"/>
            <a:ext cx="40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Kinematical variables: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Additionally, we used: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450550" y="2537025"/>
            <a:ext cx="4062450" cy="842000"/>
          </a:xfrm>
          <a:prstGeom prst="flowChartInputOutput">
            <a:avLst/>
          </a:prstGeom>
          <a:solidFill>
            <a:srgbClr val="D9D9D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 b="18572" l="14580" r="14608" t="13746"/>
          <a:stretch/>
        </p:blipFill>
        <p:spPr>
          <a:xfrm rot="2700000">
            <a:off x="1721731" y="2505001"/>
            <a:ext cx="904662" cy="86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6"/>
          <p:cNvCxnSpPr/>
          <p:nvPr/>
        </p:nvCxnSpPr>
        <p:spPr>
          <a:xfrm flipH="1" rot="10800000">
            <a:off x="633275" y="2957025"/>
            <a:ext cx="971400" cy="348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6"/>
          <p:cNvCxnSpPr/>
          <p:nvPr/>
        </p:nvCxnSpPr>
        <p:spPr>
          <a:xfrm rot="10800000">
            <a:off x="1293275" y="2586900"/>
            <a:ext cx="295200" cy="370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26"/>
          <p:cNvSpPr/>
          <p:nvPr/>
        </p:nvSpPr>
        <p:spPr>
          <a:xfrm>
            <a:off x="2799550" y="1957850"/>
            <a:ext cx="1625025" cy="1008275"/>
          </a:xfrm>
          <a:prstGeom prst="flowChartInputOutpu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26"/>
          <p:cNvCxnSpPr/>
          <p:nvPr/>
        </p:nvCxnSpPr>
        <p:spPr>
          <a:xfrm flipH="1" rot="10800000">
            <a:off x="2799600" y="2274250"/>
            <a:ext cx="225300" cy="697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6"/>
          <p:cNvCxnSpPr/>
          <p:nvPr/>
        </p:nvCxnSpPr>
        <p:spPr>
          <a:xfrm flipH="1" rot="10800000">
            <a:off x="2799600" y="2311775"/>
            <a:ext cx="1201200" cy="654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6"/>
          <p:cNvCxnSpPr/>
          <p:nvPr/>
        </p:nvCxnSpPr>
        <p:spPr>
          <a:xfrm>
            <a:off x="2822700" y="2962475"/>
            <a:ext cx="944400" cy="5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6"/>
          <p:cNvSpPr/>
          <p:nvPr/>
        </p:nvSpPr>
        <p:spPr>
          <a:xfrm rot="10800000">
            <a:off x="2761900" y="2893675"/>
            <a:ext cx="112800" cy="128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" id="243" name="Google Shape;2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545" y="3177225"/>
            <a:ext cx="40549" cy="1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'" id="244" name="Google Shape;2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463" y="2586900"/>
            <a:ext cx="85925" cy="15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gamma" id="245" name="Google Shape;24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613" y="2699938"/>
            <a:ext cx="112800" cy="144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h" id="246" name="Google Shape;24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375" y="2159150"/>
            <a:ext cx="192275" cy="13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{T}" id="247" name="Google Shape;24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0200" y="2164725"/>
            <a:ext cx="192275" cy="12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{||}" id="248" name="Google Shape;248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6375" y="2985975"/>
            <a:ext cx="192275" cy="181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(l) + N(p_N) \to e'(l') + h(p_{h}) + X(p_X)" id="249" name="Google Shape;249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1513" y="1327088"/>
            <a:ext cx="3272425" cy="24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_f = \Big( \frac{\textbf{P}_{||}}{\textbf{P}_{||_{max}}} \Big)_{CM}" id="250" name="Google Shape;250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1525" y="4013725"/>
            <a:ext cx="1365175" cy="44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^{1/3} = (\text{Mass Number})^{1/3}" id="251" name="Google Shape;251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41525" y="4570275"/>
            <a:ext cx="2035000" cy="24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align*}&#10;Q^2 &amp;= (l-l')^2 \\&#10;\nu &amp;= (E-E') \\&#10;z_h &amp;= \frac{p_N\cdot p_h}{p_N\cdot q} = \frac{E_h}{\nu}\\&#10;P^2_T &amp;= P^2_h - P^2_{||} \\&#10;\phi_h &amp;= \text{angle}(\text{leptonic plane, hadronic plane})&#10;&#10;\end{align*}" id="252" name="Google Shape;252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41525" y="2111900"/>
            <a:ext cx="2899539" cy="13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Semi-Inclusive Deep Inelastic Scattering</a:t>
            </a:r>
            <a:endParaRPr/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4740650" y="1152475"/>
            <a:ext cx="40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Kinematical variables: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Additionally, we used: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450550" y="2537025"/>
            <a:ext cx="4062450" cy="842000"/>
          </a:xfrm>
          <a:prstGeom prst="flowChartInputOutput">
            <a:avLst/>
          </a:prstGeom>
          <a:solidFill>
            <a:srgbClr val="D9D9D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 rotWithShape="1">
          <a:blip r:embed="rId3">
            <a:alphaModFix/>
          </a:blip>
          <a:srcRect b="18572" l="14580" r="14608" t="13746"/>
          <a:stretch/>
        </p:blipFill>
        <p:spPr>
          <a:xfrm rot="2700000">
            <a:off x="1721731" y="2505001"/>
            <a:ext cx="904662" cy="86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7"/>
          <p:cNvCxnSpPr/>
          <p:nvPr/>
        </p:nvCxnSpPr>
        <p:spPr>
          <a:xfrm flipH="1" rot="10800000">
            <a:off x="633275" y="2957025"/>
            <a:ext cx="971400" cy="348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7"/>
          <p:cNvCxnSpPr/>
          <p:nvPr/>
        </p:nvCxnSpPr>
        <p:spPr>
          <a:xfrm rot="10800000">
            <a:off x="1293275" y="2586900"/>
            <a:ext cx="295200" cy="370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27"/>
          <p:cNvSpPr/>
          <p:nvPr/>
        </p:nvSpPr>
        <p:spPr>
          <a:xfrm>
            <a:off x="2799550" y="1957850"/>
            <a:ext cx="1625025" cy="1008275"/>
          </a:xfrm>
          <a:prstGeom prst="flowChartInputOutpu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27"/>
          <p:cNvCxnSpPr/>
          <p:nvPr/>
        </p:nvCxnSpPr>
        <p:spPr>
          <a:xfrm flipH="1" rot="10800000">
            <a:off x="2799600" y="2274250"/>
            <a:ext cx="225300" cy="697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7"/>
          <p:cNvCxnSpPr/>
          <p:nvPr/>
        </p:nvCxnSpPr>
        <p:spPr>
          <a:xfrm flipH="1" rot="10800000">
            <a:off x="2799600" y="2311775"/>
            <a:ext cx="1201200" cy="654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7"/>
          <p:cNvCxnSpPr/>
          <p:nvPr/>
        </p:nvCxnSpPr>
        <p:spPr>
          <a:xfrm>
            <a:off x="2822700" y="2962475"/>
            <a:ext cx="944400" cy="5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p27"/>
          <p:cNvSpPr/>
          <p:nvPr/>
        </p:nvSpPr>
        <p:spPr>
          <a:xfrm rot="10800000">
            <a:off x="2761900" y="2893675"/>
            <a:ext cx="112800" cy="128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" id="269" name="Google Shape;2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545" y="3177225"/>
            <a:ext cx="40549" cy="1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'" id="270" name="Google Shape;2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463" y="2586900"/>
            <a:ext cx="85925" cy="15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gamma" id="271" name="Google Shape;27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613" y="2699938"/>
            <a:ext cx="112800" cy="144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h" id="272" name="Google Shape;27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375" y="2159150"/>
            <a:ext cx="192275" cy="13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{T}" id="273" name="Google Shape;27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0200" y="2164725"/>
            <a:ext cx="192275" cy="12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bf{P}_{||}" id="274" name="Google Shape;27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6375" y="2985975"/>
            <a:ext cx="192275" cy="181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(l) + N(p_N) \to e'(l') + h(p_{h}) + X(p_X)" id="275" name="Google Shape;27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1513" y="1327088"/>
            <a:ext cx="3272425" cy="24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_f = \Big( \frac{\textbf{P}_{||}}{\textbf{P}_{||_{max}}} \Big)_{CM}" id="276" name="Google Shape;27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1525" y="4013725"/>
            <a:ext cx="1365175" cy="44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^{1/3} = (\text{Mass Number})^{1/3}" id="277" name="Google Shape;27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41525" y="4570275"/>
            <a:ext cx="2035000" cy="24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gin{align*}&#10;Q^2 &amp;= (l-l')^2 \\&#10;\nu &amp;= (E-E') \\&#10;z_h &amp;= \frac{p_N\cdot p_h}{p_N\cdot q} = \frac{E_h}{\nu}\\&#10;P^2_T &amp;= P^2_h - P^2_{||} \\&#10;\phi_h &amp;= \text{angle}(\text{leptonic plane, hadronic plane})&#10;&#10;\end{align*}" id="278" name="Google Shape;27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41525" y="2111900"/>
            <a:ext cx="2899539" cy="13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/>
          <p:nvPr/>
        </p:nvSpPr>
        <p:spPr>
          <a:xfrm>
            <a:off x="4788175" y="2550425"/>
            <a:ext cx="1492500" cy="47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4788175" y="4497063"/>
            <a:ext cx="2141700" cy="39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 txBox="1"/>
          <p:nvPr/>
        </p:nvSpPr>
        <p:spPr>
          <a:xfrm>
            <a:off x="7074825" y="3876173"/>
            <a:ext cx="1859400" cy="692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Positive values to select current fragmentation region events.</a:t>
            </a:r>
            <a:endParaRPr sz="11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6280675" y="4153375"/>
            <a:ext cx="780000" cy="13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2080875" y="4516873"/>
            <a:ext cx="1859400" cy="3540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Not </a:t>
            </a: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enough</a:t>
            </a: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time :(</a:t>
            </a:r>
            <a:endParaRPr sz="11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27"/>
          <p:cNvSpPr/>
          <p:nvPr/>
        </p:nvSpPr>
        <p:spPr>
          <a:xfrm rot="10800000">
            <a:off x="3974225" y="4624725"/>
            <a:ext cx="780000" cy="13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the full measurements!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311700" y="3866400"/>
            <a:ext cx="85206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</a:t>
            </a:r>
            <a:r>
              <a:rPr lang="en"/>
              <a:t>correlation</a:t>
            </a:r>
            <a:r>
              <a:rPr lang="en"/>
              <a:t> of the observable with respect to the target size.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Noticeable correlation of the observable with respect to zh.</a:t>
            </a:r>
            <a:endParaRPr/>
          </a:p>
        </p:txBody>
      </p:sp>
      <p:sp>
        <p:nvSpPr>
          <p:cNvPr id="297" name="Google Shape;297;p2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Broadening of Pi+ (all fragmentation regions)</a:t>
            </a:r>
            <a:endParaRPr/>
          </a:p>
        </p:txBody>
      </p:sp>
      <p:sp>
        <p:nvSpPr>
          <p:cNvPr id="298" name="Google Shape;298;p29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839199" cy="3203153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29"/>
          <p:cNvSpPr/>
          <p:nvPr/>
        </p:nvSpPr>
        <p:spPr>
          <a:xfrm rot="-750868">
            <a:off x="476137" y="1827328"/>
            <a:ext cx="8191727" cy="631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C7500">
                    <a:alpha val="7729"/>
                  </a:srgbClr>
                </a:solidFill>
                <a:latin typeface="Arial"/>
              </a:rPr>
              <a:t>CLAS PRELIMINARY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311700" y="3866400"/>
            <a:ext cx="85206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correlation of the observable with respect to the target size.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Noticeable correlation of the observable with respect to zh.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zh-&gt;1, the broadening does not go to zero! Intrinsic quark momentum ?</a:t>
            </a:r>
            <a:endParaRPr/>
          </a:p>
        </p:txBody>
      </p:sp>
      <p:sp>
        <p:nvSpPr>
          <p:cNvPr id="306" name="Google Shape;306;p3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Broadening of Pi+</a:t>
            </a:r>
            <a:r>
              <a:rPr lang="en"/>
              <a:t> (all fragmentation regions)</a:t>
            </a:r>
            <a:endParaRPr/>
          </a:p>
        </p:txBody>
      </p:sp>
      <p:sp>
        <p:nvSpPr>
          <p:cNvPr id="307" name="Google Shape;307;p30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839199" cy="3203153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30"/>
          <p:cNvSpPr/>
          <p:nvPr/>
        </p:nvSpPr>
        <p:spPr>
          <a:xfrm>
            <a:off x="2592900" y="2019250"/>
            <a:ext cx="619500" cy="125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5280850" y="909625"/>
            <a:ext cx="656400" cy="229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8005700" y="1136600"/>
            <a:ext cx="656400" cy="229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30"/>
          <p:cNvSpPr/>
          <p:nvPr/>
        </p:nvSpPr>
        <p:spPr>
          <a:xfrm rot="-750868">
            <a:off x="476137" y="1827328"/>
            <a:ext cx="8191727" cy="631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C7500">
                    <a:alpha val="7729"/>
                  </a:srgbClr>
                </a:solidFill>
                <a:latin typeface="Arial"/>
              </a:rPr>
              <a:t>CLAS PRELIMINARY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/>
          <p:nvPr>
            <p:ph idx="1" type="body"/>
          </p:nvPr>
        </p:nvSpPr>
        <p:spPr>
          <a:xfrm>
            <a:off x="311700" y="3866400"/>
            <a:ext cx="85206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Notice that the bigger the nucleus, a plateau starts to appear.</a:t>
            </a:r>
            <a:endParaRPr/>
          </a:p>
        </p:txBody>
      </p:sp>
      <p:sp>
        <p:nvSpPr>
          <p:cNvPr id="318" name="Google Shape;318;p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Broadening of Pi+ (all fragmentation regions)</a:t>
            </a:r>
            <a:endParaRPr/>
          </a:p>
        </p:txBody>
      </p:sp>
      <p:sp>
        <p:nvSpPr>
          <p:cNvPr id="319" name="Google Shape;319;p31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839199" cy="3203153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p31"/>
          <p:cNvSpPr/>
          <p:nvPr/>
        </p:nvSpPr>
        <p:spPr>
          <a:xfrm>
            <a:off x="1824200" y="1946400"/>
            <a:ext cx="619500" cy="125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4523625" y="1457075"/>
            <a:ext cx="656400" cy="180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7259950" y="1071000"/>
            <a:ext cx="656400" cy="235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p31"/>
          <p:cNvSpPr/>
          <p:nvPr/>
        </p:nvSpPr>
        <p:spPr>
          <a:xfrm rot="-750868">
            <a:off x="476137" y="1827328"/>
            <a:ext cx="8191727" cy="631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C7500">
                    <a:alpha val="7729"/>
                  </a:srgbClr>
                </a:solidFill>
                <a:latin typeface="Arial"/>
              </a:rPr>
              <a:t>CLAS PRELIMINARY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confinement understood?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/>
          <p:nvPr>
            <p:ph idx="1" type="body"/>
          </p:nvPr>
        </p:nvSpPr>
        <p:spPr>
          <a:xfrm>
            <a:off x="311700" y="3866400"/>
            <a:ext cx="85206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Notice that the bigger the nucleus, a plateau starts to appear.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According to theoretical models, this is an indication that the quark starts its hadronization in a distance smaller than the size of Pb!</a:t>
            </a:r>
            <a:endParaRPr b="1"/>
          </a:p>
        </p:txBody>
      </p:sp>
      <p:sp>
        <p:nvSpPr>
          <p:cNvPr id="330" name="Google Shape;330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Broadening of Pi+ (all fragmentation regions)</a:t>
            </a:r>
            <a:endParaRPr/>
          </a:p>
        </p:txBody>
      </p:sp>
      <p:sp>
        <p:nvSpPr>
          <p:cNvPr id="331" name="Google Shape;331;p32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839199" cy="3203153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32"/>
          <p:cNvSpPr/>
          <p:nvPr/>
        </p:nvSpPr>
        <p:spPr>
          <a:xfrm>
            <a:off x="1824200" y="1946400"/>
            <a:ext cx="619500" cy="125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4523625" y="1457075"/>
            <a:ext cx="656400" cy="180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7259950" y="1071000"/>
            <a:ext cx="656400" cy="235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6" name="Google Shape;336;p32"/>
          <p:cNvSpPr/>
          <p:nvPr/>
        </p:nvSpPr>
        <p:spPr>
          <a:xfrm rot="-750868">
            <a:off x="476137" y="1827328"/>
            <a:ext cx="8191727" cy="631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C7500">
                    <a:alpha val="7729"/>
                  </a:srgbClr>
                </a:solidFill>
                <a:latin typeface="Arial"/>
              </a:rPr>
              <a:t>CLAS PRELIMINARY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 of Pi+</a:t>
            </a:r>
            <a:endParaRPr/>
          </a:p>
        </p:txBody>
      </p:sp>
      <p:sp>
        <p:nvSpPr>
          <p:cNvPr id="342" name="Google Shape;342;p33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3" name="Google Shape;3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839199" cy="3203153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4" name="Google Shape;3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72700"/>
            <a:ext cx="8839189" cy="320314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p33"/>
          <p:cNvSpPr txBox="1"/>
          <p:nvPr>
            <p:ph idx="1" type="body"/>
          </p:nvPr>
        </p:nvSpPr>
        <p:spPr>
          <a:xfrm>
            <a:off x="311700" y="3866400"/>
            <a:ext cx="85206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isolating the current fragmentation region similar conclusions can be extracted</a:t>
            </a:r>
            <a:r>
              <a:rPr lang="en"/>
              <a:t>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the exception of the emerging strong correlation w.r.t. zh.</a:t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 rot="-750868">
            <a:off x="476137" y="1827328"/>
            <a:ext cx="8191727" cy="631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C7500">
                    <a:alpha val="7729"/>
                  </a:srgbClr>
                </a:solidFill>
                <a:latin typeface="Arial"/>
              </a:rPr>
              <a:t>CLAS PRELIMINARY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Confinement distance is suggested to be smaller than the size of Pb.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zh-&gt;1 the broadening does not vanish. This suggests a contribution coming from other process!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FFD966"/>
                </a:solidFill>
              </a:rPr>
              <a:t>HERMES does not show such behavior.</a:t>
            </a:r>
            <a:endParaRPr sz="1400">
              <a:solidFill>
                <a:srgbClr val="FFD9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strong correlation of the broadening with zh and the sizes of nuclei is observed in our results.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weak correlation of the broadening with Q2 and Nu is observed. However; it seems the latter has a stronger correlation.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target fragmentation region events have a noticeable impact on the shape of the observable.</a:t>
            </a:r>
            <a:endParaRPr/>
          </a:p>
        </p:txBody>
      </p:sp>
      <p:sp>
        <p:nvSpPr>
          <p:cNvPr id="352" name="Google Shape;352;p3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53" name="Google Shape;353;p34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Confinement distance is suggested to be smaller than the size of Pb.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zh-&gt;1 the broadening does not vanish. This suggests a contribution coming from other process!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FFD966"/>
                </a:solidFill>
              </a:rPr>
              <a:t>HERMES does not show such behavior.</a:t>
            </a:r>
            <a:endParaRPr sz="1400">
              <a:solidFill>
                <a:srgbClr val="FFD9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strong correlation of the broadening with zh and the sizes of nuclei is observed in our results.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weak correlation of the broadening with Q2 and Nu is observed. However; it seems the latter has a stronger correlation.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target fragmentation region events have a noticeable impact on the shape of the observable.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Stay tuned for the paper during the next months!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Also, stay tuned for the Energy-energy correlators paper at LHCb in the next months :)</a:t>
            </a:r>
            <a:endParaRPr/>
          </a:p>
        </p:txBody>
      </p:sp>
      <p:sp>
        <p:nvSpPr>
          <p:cNvPr id="359" name="Google Shape;359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60" name="Google Shape;360;p35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366" name="Google Shape;366;p36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 of Pi+</a:t>
            </a:r>
            <a:endParaRPr/>
          </a:p>
        </p:txBody>
      </p:sp>
      <p:pic>
        <p:nvPicPr>
          <p:cNvPr id="372" name="Google Shape;3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1366450"/>
            <a:ext cx="4110024" cy="294805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3" name="Google Shape;3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275" y="1366875"/>
            <a:ext cx="4110027" cy="2947209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4" name="Google Shape;374;p37"/>
          <p:cNvSpPr txBox="1"/>
          <p:nvPr/>
        </p:nvSpPr>
        <p:spPr>
          <a:xfrm>
            <a:off x="5611900" y="43401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xf&gt;0 cut applied.</a:t>
            </a:r>
            <a:endParaRPr sz="9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37"/>
          <p:cNvSpPr/>
          <p:nvPr/>
        </p:nvSpPr>
        <p:spPr>
          <a:xfrm rot="-1883811">
            <a:off x="829768" y="2544202"/>
            <a:ext cx="3631003" cy="43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376" name="Google Shape;376;p37"/>
          <p:cNvSpPr/>
          <p:nvPr/>
        </p:nvSpPr>
        <p:spPr>
          <a:xfrm rot="-1883811">
            <a:off x="5153068" y="2568977"/>
            <a:ext cx="3631003" cy="43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377" name="Google Shape;377;p37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 of Pi+</a:t>
            </a:r>
            <a:endParaRPr/>
          </a:p>
        </p:txBody>
      </p:sp>
      <p:pic>
        <p:nvPicPr>
          <p:cNvPr id="384" name="Google Shape;3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1374788"/>
            <a:ext cx="4110026" cy="2958722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275" y="1373113"/>
            <a:ext cx="4110027" cy="2962082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6" name="Google Shape;386;p38"/>
          <p:cNvSpPr txBox="1"/>
          <p:nvPr/>
        </p:nvSpPr>
        <p:spPr>
          <a:xfrm>
            <a:off x="5611900" y="4353800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xf&gt;0 cut applied.</a:t>
            </a:r>
            <a:endParaRPr sz="900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1768138" y="2517700"/>
            <a:ext cx="127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Raleway"/>
                <a:ea typeface="Raleway"/>
                <a:cs typeface="Raleway"/>
                <a:sym typeface="Raleway"/>
              </a:rPr>
              <a:t>Error bars are very small!</a:t>
            </a:r>
            <a:endParaRPr i="1"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38"/>
          <p:cNvSpPr/>
          <p:nvPr/>
        </p:nvSpPr>
        <p:spPr>
          <a:xfrm rot="-1883811">
            <a:off x="829768" y="2544202"/>
            <a:ext cx="3631003" cy="43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389" name="Google Shape;389;p38"/>
          <p:cNvSpPr/>
          <p:nvPr/>
        </p:nvSpPr>
        <p:spPr>
          <a:xfrm rot="-1883811">
            <a:off x="5153068" y="2568977"/>
            <a:ext cx="3631003" cy="43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390" name="Google Shape;390;p38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/>
        </p:nvSpPr>
        <p:spPr>
          <a:xfrm>
            <a:off x="5322000" y="546875"/>
            <a:ext cx="351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Three-dimensional</a:t>
            </a:r>
            <a:r>
              <a:rPr lang="en" sz="28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 Results</a:t>
            </a:r>
            <a:endParaRPr sz="280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5322000" y="1152475"/>
            <a:ext cx="3510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Legend: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Carbon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Iron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	Lead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Observations: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Strong correlation with zh.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Weak correlation with nu and Q².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7" name="Google Shape;3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31117" cy="51435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8" name="Google Shape;398;p39"/>
          <p:cNvSpPr/>
          <p:nvPr/>
        </p:nvSpPr>
        <p:spPr>
          <a:xfrm>
            <a:off x="5557575" y="1765725"/>
            <a:ext cx="107400" cy="12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5557575" y="2036175"/>
            <a:ext cx="107400" cy="123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5557575" y="2306625"/>
            <a:ext cx="107400" cy="123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 rot="-2699970">
            <a:off x="-176871" y="2193481"/>
            <a:ext cx="5726756" cy="724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02" name="Google Shape;402;p3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9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 txBox="1"/>
          <p:nvPr/>
        </p:nvSpPr>
        <p:spPr>
          <a:xfrm>
            <a:off x="5322000" y="546875"/>
            <a:ext cx="351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Three-dimensional Results</a:t>
            </a:r>
            <a:endParaRPr sz="280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9" name="Google Shape;409;p40"/>
          <p:cNvSpPr txBox="1"/>
          <p:nvPr/>
        </p:nvSpPr>
        <p:spPr>
          <a:xfrm>
            <a:off x="5322000" y="1152475"/>
            <a:ext cx="3510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Legend: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Carbon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Iron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	Lead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Observations: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Strong correlation with zh.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Weak correlation with nu and Q².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5557575" y="1765725"/>
            <a:ext cx="107400" cy="12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5557575" y="2036175"/>
            <a:ext cx="107400" cy="123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557575" y="2306625"/>
            <a:ext cx="107400" cy="123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"/>
          <p:cNvSpPr/>
          <p:nvPr/>
        </p:nvSpPr>
        <p:spPr>
          <a:xfrm rot="-2699970">
            <a:off x="-176871" y="2193481"/>
            <a:ext cx="5726756" cy="724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pic>
        <p:nvPicPr>
          <p:cNvPr id="414" name="Google Shape;4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5231203" cy="5143501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5" name="Google Shape;415;p40"/>
          <p:cNvSpPr/>
          <p:nvPr/>
        </p:nvSpPr>
        <p:spPr>
          <a:xfrm rot="-2699970">
            <a:off x="-176871" y="2193481"/>
            <a:ext cx="5726756" cy="724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16" name="Google Shape;416;p4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/>
          <p:nvPr/>
        </p:nvSpPr>
        <p:spPr>
          <a:xfrm>
            <a:off x="5299100" y="601600"/>
            <a:ext cx="351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Three-dimensional Results</a:t>
            </a:r>
            <a:endParaRPr sz="280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5322000" y="1152475"/>
            <a:ext cx="3510300" cy="2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Legend: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Observations: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Strong correlation with zh.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Weak correlation with nu and Q².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Linear or curve behavior w.r.t. A¹/³.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24" name="Google Shape;4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20" y="0"/>
            <a:ext cx="5252166" cy="51435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5" name="Google Shape;425;p41"/>
          <p:cNvSpPr/>
          <p:nvPr/>
        </p:nvSpPr>
        <p:spPr>
          <a:xfrm>
            <a:off x="5436050" y="1594075"/>
            <a:ext cx="107400" cy="123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5436050" y="1934300"/>
            <a:ext cx="107400" cy="12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5436050" y="2274525"/>
            <a:ext cx="107400" cy="1233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/>
          <p:nvPr/>
        </p:nvSpPr>
        <p:spPr>
          <a:xfrm>
            <a:off x="5436050" y="2614750"/>
            <a:ext cx="107400" cy="123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0.8&lt;z_h&lt;1" id="429" name="Google Shape;4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775" y="2586460"/>
            <a:ext cx="1025092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6&lt;z_h&lt;0.8" id="430" name="Google Shape;43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775" y="2246237"/>
            <a:ext cx="1177900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5&lt;z_h&lt;0.6" id="431" name="Google Shape;43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775" y="1906000"/>
            <a:ext cx="1177891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4&lt;z_h&lt;0.5" id="432" name="Google Shape;432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0050" y="1565775"/>
            <a:ext cx="1165361" cy="1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1"/>
          <p:cNvSpPr/>
          <p:nvPr/>
        </p:nvSpPr>
        <p:spPr>
          <a:xfrm rot="-2699970">
            <a:off x="-176871" y="2193481"/>
            <a:ext cx="5726756" cy="724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34" name="Google Shape;434;p4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:)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859050" y="4780975"/>
            <a:ext cx="2850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" y="0"/>
            <a:ext cx="5226210" cy="5143501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1" name="Google Shape;441;p42"/>
          <p:cNvSpPr txBox="1"/>
          <p:nvPr/>
        </p:nvSpPr>
        <p:spPr>
          <a:xfrm>
            <a:off x="5299100" y="601600"/>
            <a:ext cx="351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Three-dimensional Results</a:t>
            </a:r>
            <a:endParaRPr sz="280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5322000" y="1152475"/>
            <a:ext cx="3510300" cy="2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Legend: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Observations: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Strong correlation with zh.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Weak correlation with nu and Q².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Raleway"/>
              <a:buChar char="●"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Mostly linear behavior w.r.t. A¹/³.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42"/>
          <p:cNvSpPr/>
          <p:nvPr/>
        </p:nvSpPr>
        <p:spPr>
          <a:xfrm>
            <a:off x="5436050" y="1594075"/>
            <a:ext cx="107400" cy="123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2"/>
          <p:cNvSpPr/>
          <p:nvPr/>
        </p:nvSpPr>
        <p:spPr>
          <a:xfrm>
            <a:off x="5436050" y="1934300"/>
            <a:ext cx="107400" cy="12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5436050" y="2274525"/>
            <a:ext cx="107400" cy="1233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5436050" y="2614750"/>
            <a:ext cx="107400" cy="123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0.8&lt;z_h&lt;1" id="447" name="Google Shape;4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775" y="2586460"/>
            <a:ext cx="1025092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6&lt;z_h&lt;0.8" id="448" name="Google Shape;4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775" y="2246237"/>
            <a:ext cx="1177900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5&lt;z_h&lt;0.6" id="449" name="Google Shape;44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775" y="1906000"/>
            <a:ext cx="1177891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.4&lt;z_h&lt;0.5" id="450" name="Google Shape;45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0050" y="1565775"/>
            <a:ext cx="1165361" cy="1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2"/>
          <p:cNvSpPr/>
          <p:nvPr/>
        </p:nvSpPr>
        <p:spPr>
          <a:xfrm rot="-2699970">
            <a:off x="-204221" y="2209256"/>
            <a:ext cx="5726756" cy="724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8B00">
                    <a:alpha val="7729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52" name="Google Shape;452;p4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HERMES Broadening</a:t>
            </a:r>
            <a:endParaRPr/>
          </a:p>
        </p:txBody>
      </p:sp>
      <p:sp>
        <p:nvSpPr>
          <p:cNvPr id="459" name="Google Shape;459;p43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43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92" y="0"/>
            <a:ext cx="3164765" cy="5143499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Corrections to Data: Acceptance Correction</a:t>
            </a:r>
            <a:endParaRPr/>
          </a:p>
        </p:txBody>
      </p:sp>
      <p:sp>
        <p:nvSpPr>
          <p:cNvPr id="467" name="Google Shape;467;p44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Acceptance correction is used to account for detector inefficiencies. Is defined as:</a:t>
            </a:r>
            <a:endParaRPr sz="17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69" name="Google Shape;4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700" y="2538550"/>
            <a:ext cx="3002200" cy="2157375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0" name="Google Shape;47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899" y="2538552"/>
            <a:ext cx="3002200" cy="2157361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\text{Acc}(Q^2,\nu,z_h,P^2_T,\phi_h) = \frac{N_{\text{rec}}(Q^2,\nu,z_h,P^2_T,\phi_h)}{N_{\text{thr}}(Q^2,\nu,z_h,P^2_T,\phi_h)}" id="471" name="Google Shape;47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7938" y="1695700"/>
            <a:ext cx="3708125" cy="4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4"/>
          <p:cNvSpPr txBox="1"/>
          <p:nvPr/>
        </p:nvSpPr>
        <p:spPr>
          <a:xfrm>
            <a:off x="1516900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 xf cut applied.</a:t>
            </a:r>
            <a:endParaRPr sz="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5082850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xf&gt;0 cut applied.</a:t>
            </a:r>
            <a:endParaRPr sz="9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6895625" y="1875688"/>
            <a:ext cx="71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Pythia6</a:t>
            </a:r>
            <a:endParaRPr sz="11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6895625" y="1601125"/>
            <a:ext cx="71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Geant3</a:t>
            </a:r>
            <a:endParaRPr sz="11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p44"/>
          <p:cNvSpPr/>
          <p:nvPr/>
        </p:nvSpPr>
        <p:spPr>
          <a:xfrm>
            <a:off x="6536825" y="1745450"/>
            <a:ext cx="358800" cy="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6536825" y="2024050"/>
            <a:ext cx="358800" cy="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4"/>
          <p:cNvSpPr/>
          <p:nvPr/>
        </p:nvSpPr>
        <p:spPr>
          <a:xfrm rot="-1883815">
            <a:off x="1570534" y="3334113"/>
            <a:ext cx="2791241" cy="437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79" name="Google Shape;479;p44"/>
          <p:cNvSpPr/>
          <p:nvPr/>
        </p:nvSpPr>
        <p:spPr>
          <a:xfrm rot="-1883822">
            <a:off x="5103931" y="3334114"/>
            <a:ext cx="2741415" cy="4372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80" name="Google Shape;480;p44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Corrections to Data: Acceptance Correction</a:t>
            </a:r>
            <a:endParaRPr/>
          </a:p>
        </p:txBody>
      </p:sp>
      <p:sp>
        <p:nvSpPr>
          <p:cNvPr id="486" name="Google Shape;486;p45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Acceptance correction is used to account for detector inefficiencies. Is defined as:</a:t>
            </a:r>
            <a:endParaRPr sz="17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8" name="Google Shape;4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700" y="2538550"/>
            <a:ext cx="3002200" cy="2157375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9" name="Google Shape;48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899" y="2538552"/>
            <a:ext cx="3002200" cy="2157361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0" name="Google Shape;490;p45"/>
          <p:cNvSpPr txBox="1"/>
          <p:nvPr/>
        </p:nvSpPr>
        <p:spPr>
          <a:xfrm>
            <a:off x="1516900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 xf cut applied.</a:t>
            </a:r>
            <a:endParaRPr sz="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1" name="Google Shape;491;p45"/>
          <p:cNvSpPr txBox="1"/>
          <p:nvPr/>
        </p:nvSpPr>
        <p:spPr>
          <a:xfrm>
            <a:off x="5082850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xf&gt;0 cut applied.</a:t>
            </a:r>
            <a:endParaRPr sz="9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2" name="Google Shape;492;p45"/>
          <p:cNvSpPr/>
          <p:nvPr/>
        </p:nvSpPr>
        <p:spPr>
          <a:xfrm rot="-1883815">
            <a:off x="1570534" y="3334113"/>
            <a:ext cx="2791241" cy="437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493" name="Google Shape;493;p45"/>
          <p:cNvSpPr/>
          <p:nvPr/>
        </p:nvSpPr>
        <p:spPr>
          <a:xfrm rot="-1883822">
            <a:off x="5103931" y="3334114"/>
            <a:ext cx="2741415" cy="4372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pic>
        <p:nvPicPr>
          <p:cNvPr descr="\text{Corrected }N_{\pi^+}(Q^2,\nu,z_h,P^2_T,\phi_h) = \frac{N_{\pi^+}(Q^2,\nu,z_h,P^2_T,\phi_h)}{\text{Acc}(Q^2,\nu,z_h,P^2_T,\phi_h)}&#10;%aea1956d-f05d-45db-ad3e-5180fa9cf7e2" id="494" name="Google Shape;49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38" y="1828073"/>
            <a:ext cx="4284534" cy="34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5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 to Data: Radiative Corrections</a:t>
            </a:r>
            <a:endParaRPr/>
          </a:p>
        </p:txBody>
      </p:sp>
      <p:sp>
        <p:nvSpPr>
          <p:cNvPr id="501" name="Google Shape;501;p4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Radiative correction accounts for events with real photon emission, among others: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2" name="Google Shape;5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9645" y="2081659"/>
            <a:ext cx="2222674" cy="2109267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3" name="Google Shape;5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675" y="2081652"/>
            <a:ext cx="2275626" cy="2109272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4" name="Google Shape;504;p46"/>
          <p:cNvSpPr txBox="1"/>
          <p:nvPr/>
        </p:nvSpPr>
        <p:spPr>
          <a:xfrm>
            <a:off x="5227788" y="4190925"/>
            <a:ext cx="238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Radiative SIDIS events</a:t>
            </a:r>
            <a:endParaRPr sz="12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5" name="Google Shape;50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50" y="2235250"/>
            <a:ext cx="2275626" cy="1807016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46"/>
          <p:cNvSpPr txBox="1"/>
          <p:nvPr/>
        </p:nvSpPr>
        <p:spPr>
          <a:xfrm>
            <a:off x="487063" y="4065400"/>
            <a:ext cx="238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Non-radiative SIDIS event</a:t>
            </a:r>
            <a:endParaRPr sz="12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46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 to Data: Radiative Corrections</a:t>
            </a:r>
            <a:endParaRPr/>
          </a:p>
        </p:txBody>
      </p:sp>
      <p:sp>
        <p:nvSpPr>
          <p:cNvPr id="513" name="Google Shape;513;p4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Radiative correction accounts for events with real photon emission: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4" name="Google Shape;5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900" y="2258011"/>
            <a:ext cx="3392600" cy="2437887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5" name="Google Shape;51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275" y="2258000"/>
            <a:ext cx="3392600" cy="24379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6" name="Google Shape;516;p47"/>
          <p:cNvSpPr txBox="1"/>
          <p:nvPr/>
        </p:nvSpPr>
        <p:spPr>
          <a:xfrm>
            <a:off x="1362425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No xf cut applied.</a:t>
            </a:r>
            <a:endParaRPr sz="9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47"/>
          <p:cNvSpPr txBox="1"/>
          <p:nvPr/>
        </p:nvSpPr>
        <p:spPr>
          <a:xfrm>
            <a:off x="5278050" y="4703625"/>
            <a:ext cx="264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xf&gt;0 cut applied.</a:t>
            </a:r>
            <a:endParaRPr sz="900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47"/>
          <p:cNvSpPr/>
          <p:nvPr/>
        </p:nvSpPr>
        <p:spPr>
          <a:xfrm rot="-1883811">
            <a:off x="883128" y="3226231"/>
            <a:ext cx="3598891" cy="437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519" name="Google Shape;519;p47"/>
          <p:cNvSpPr/>
          <p:nvPr/>
        </p:nvSpPr>
        <p:spPr>
          <a:xfrm rot="-1883811">
            <a:off x="4798753" y="3226231"/>
            <a:ext cx="3598891" cy="437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8B00">
                    <a:alpha val="18180"/>
                  </a:srgbClr>
                </a:solidFill>
                <a:latin typeface="Raleway"/>
              </a:rPr>
              <a:t>CLAS PRELIMINARY</a:t>
            </a:r>
          </a:p>
        </p:txBody>
      </p:sp>
      <p:sp>
        <p:nvSpPr>
          <p:cNvPr id="520" name="Google Shape;520;p47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Kinematic Coverage</a:t>
            </a:r>
            <a:endParaRPr/>
          </a:p>
        </p:txBody>
      </p:sp>
      <p:sp>
        <p:nvSpPr>
          <p:cNvPr id="526" name="Google Shape;526;p48"/>
          <p:cNvSpPr txBox="1"/>
          <p:nvPr>
            <p:ph idx="1" type="body"/>
          </p:nvPr>
        </p:nvSpPr>
        <p:spPr>
          <a:xfrm>
            <a:off x="311700" y="572701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8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576" y="1043850"/>
            <a:ext cx="3990850" cy="4012976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Fragmentation Regions</a:t>
            </a:r>
            <a:endParaRPr/>
          </a:p>
        </p:txBody>
      </p:sp>
      <p:sp>
        <p:nvSpPr>
          <p:cNvPr id="534" name="Google Shape;534;p49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5" name="Google Shape;5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6850"/>
            <a:ext cx="8839199" cy="2525486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6" name="Google Shape;536;p49"/>
          <p:cNvSpPr txBox="1"/>
          <p:nvPr/>
        </p:nvSpPr>
        <p:spPr>
          <a:xfrm>
            <a:off x="220850" y="4175275"/>
            <a:ext cx="87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                 Current                                                    Target                                                 Mixed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7" name="Google Shape;537;p49"/>
          <p:cNvSpPr txBox="1"/>
          <p:nvPr/>
        </p:nvSpPr>
        <p:spPr>
          <a:xfrm>
            <a:off x="424000" y="4668950"/>
            <a:ext cx="81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[-]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Boglione, M.; </a:t>
            </a:r>
            <a:r>
              <a:rPr b="1"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et al.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(2017).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Kinematics of current region fragmentation in semi-inclusive deep inelastic scattering.</a:t>
            </a:r>
            <a:endParaRPr i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Systematic Errors</a:t>
            </a:r>
            <a:endParaRPr/>
          </a:p>
        </p:txBody>
      </p:sp>
      <p:sp>
        <p:nvSpPr>
          <p:cNvPr id="543" name="Google Shape;543;p50"/>
          <p:cNvSpPr txBox="1"/>
          <p:nvPr>
            <p:ph idx="1" type="body"/>
          </p:nvPr>
        </p:nvSpPr>
        <p:spPr>
          <a:xfrm>
            <a:off x="311700" y="1152475"/>
            <a:ext cx="8520600" cy="3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studied nine sources of systematic errors: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Pion Identification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Vertex Selection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Vertex Cut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|ΔZ| cut variation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Naccept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Pt2 binning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Closure 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 Subtraction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Radiative Corrections</a:t>
            </a:r>
            <a:endParaRPr/>
          </a:p>
        </p:txBody>
      </p:sp>
      <p:sp>
        <p:nvSpPr>
          <p:cNvPr id="544" name="Google Shape;544;p50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75" y="587476"/>
            <a:ext cx="3262941" cy="3620523"/>
          </a:xfrm>
          <a:prstGeom prst="rect">
            <a:avLst/>
          </a:prstGeom>
          <a:noFill/>
          <a:ln cap="flat" cmpd="sng" w="323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6"/>
          <p:cNvSpPr txBox="1"/>
          <p:nvPr/>
        </p:nvSpPr>
        <p:spPr>
          <a:xfrm>
            <a:off x="4572005" y="1779295"/>
            <a:ext cx="4119600" cy="12369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1325" lIns="111325" spcFirstLastPara="1" rIns="111325" wrap="square" tIns="1113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92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can be used in the purpose of understanding the process of hadronization [2].</a:t>
            </a:r>
            <a:endParaRPr sz="2192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80337" y="4208018"/>
            <a:ext cx="29862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400" lIns="103400" spcFirstLastPara="1" rIns="103400" wrap="square" tIns="103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Diagram of hadronization in nuclear medium </a:t>
            </a:r>
            <a:r>
              <a:rPr b="1"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[1]</a:t>
            </a:r>
            <a:r>
              <a:rPr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5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32800" y="4652575"/>
            <a:ext cx="85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[1]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Guiot, B.; Kopeliovich, B.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(2020).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Spacetime Development of in-medium hadronization : Scenario for Leading Hadrons.</a:t>
            </a:r>
            <a:endParaRPr i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[2]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Accardi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, A.;</a:t>
            </a:r>
            <a:r>
              <a:rPr b="1"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Muccifora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, V.; Pirner, H.J.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(2003).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Hadron production in deep inelastic lepton-nucleus scattering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75" y="587476"/>
            <a:ext cx="3262941" cy="3620523"/>
          </a:xfrm>
          <a:prstGeom prst="rect">
            <a:avLst/>
          </a:prstGeom>
          <a:noFill/>
          <a:ln cap="flat" cmpd="sng" w="323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\Delta P^2_T = \langle P^2_T\rangle_A - \langle P^2_T\rangle_D"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846" y="686022"/>
            <a:ext cx="3512651" cy="4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 P^2_T \propto l_p"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172" y="2177843"/>
            <a:ext cx="1602001" cy="4792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692105" y="2173825"/>
            <a:ext cx="496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325" lIns="111325" spcFirstLastPara="1" rIns="111325" wrap="square" tIns="111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5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[3]</a:t>
            </a:r>
            <a:endParaRPr sz="1705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582430" y="2872707"/>
            <a:ext cx="4119600" cy="12369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1325" lIns="111325" spcFirstLastPara="1" rIns="111325" wrap="square" tIns="1113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92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Broadening shows how </a:t>
            </a:r>
            <a:r>
              <a:rPr b="1" lang="en" sz="2192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much/long</a:t>
            </a:r>
            <a:r>
              <a:rPr lang="en" sz="2192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the energetic quark traveled!</a:t>
            </a:r>
            <a:endParaRPr sz="2192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580337" y="4208018"/>
            <a:ext cx="29862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400" lIns="103400" spcFirstLastPara="1" rIns="103400" wrap="square" tIns="103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Diagram of hadronization in nuclear medium </a:t>
            </a:r>
            <a:r>
              <a:rPr b="1"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[1]</a:t>
            </a:r>
            <a:r>
              <a:rPr lang="en" sz="905">
                <a:solidFill>
                  <a:srgbClr val="FFE59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5">
              <a:solidFill>
                <a:srgbClr val="FFE5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32800" y="4652575"/>
            <a:ext cx="85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[1]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Guiot, B.; Kopeliovich, B.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(2020).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Spacetime Development of in-medium hadronization : Scenario for Leading Hadrons.</a:t>
            </a:r>
            <a:endParaRPr i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[3]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Baier, B.;</a:t>
            </a:r>
            <a:r>
              <a:rPr b="1"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Dokshitzer, Y.; Mueller, A.; Peigné, S.; Schiff, D.</a:t>
            </a: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(1997). </a:t>
            </a:r>
            <a:r>
              <a:rPr i="1"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Radiative energy loss and pt-broadening of high energy partons in nuclei.</a:t>
            </a:r>
            <a:endParaRPr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6586227" y="1305184"/>
            <a:ext cx="205200" cy="665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11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325" lIns="111325" spcFirstLastPara="1" rIns="111325" wrap="square" tIns="111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5016000" y="1833000"/>
            <a:ext cx="3383400" cy="12930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Broadening can indicate </a:t>
            </a: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where</a:t>
            </a: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 the energetic quark transitioned into a forming hadron!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ile:Proton quark structure.svg - Wikimedia Commons"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350" y="169977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350" y="3355150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350" y="235927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225" y="144562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375" y="160952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400" y="2094650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5377">
            <a:off x="1971225" y="2837900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400" y="235927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375" y="332627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950" y="271572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roton quark structure.svg - Wikimedia Commons"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900" y="860325"/>
            <a:ext cx="312000" cy="3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5016000" y="1833000"/>
            <a:ext cx="3383400" cy="7389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A deep inelastic scattering occurs!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841900" y="1180200"/>
            <a:ext cx="74700" cy="879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916600" y="1268100"/>
            <a:ext cx="349806" cy="510513"/>
          </a:xfrm>
          <a:custGeom>
            <a:rect b="b" l="l" r="r" t="t"/>
            <a:pathLst>
              <a:path extrusionOk="0" h="18859" w="12199">
                <a:moveTo>
                  <a:pt x="0" y="0"/>
                </a:moveTo>
                <a:cubicBezTo>
                  <a:pt x="572" y="254"/>
                  <a:pt x="2953" y="667"/>
                  <a:pt x="3429" y="1524"/>
                </a:cubicBezTo>
                <a:cubicBezTo>
                  <a:pt x="3905" y="2381"/>
                  <a:pt x="2349" y="4349"/>
                  <a:pt x="2857" y="5143"/>
                </a:cubicBezTo>
                <a:cubicBezTo>
                  <a:pt x="3365" y="5937"/>
                  <a:pt x="6001" y="5524"/>
                  <a:pt x="6477" y="6286"/>
                </a:cubicBezTo>
                <a:cubicBezTo>
                  <a:pt x="6953" y="7048"/>
                  <a:pt x="5239" y="8921"/>
                  <a:pt x="5715" y="9715"/>
                </a:cubicBezTo>
                <a:cubicBezTo>
                  <a:pt x="6191" y="10509"/>
                  <a:pt x="8794" y="10287"/>
                  <a:pt x="9334" y="11049"/>
                </a:cubicBezTo>
                <a:cubicBezTo>
                  <a:pt x="9874" y="11811"/>
                  <a:pt x="8540" y="13557"/>
                  <a:pt x="8953" y="14287"/>
                </a:cubicBezTo>
                <a:cubicBezTo>
                  <a:pt x="9366" y="15017"/>
                  <a:pt x="11271" y="14668"/>
                  <a:pt x="11811" y="15430"/>
                </a:cubicBezTo>
                <a:cubicBezTo>
                  <a:pt x="12351" y="16192"/>
                  <a:pt x="12129" y="18288"/>
                  <a:pt x="12192" y="18859"/>
                </a:cubicBezTo>
              </a:path>
            </a:pathLst>
          </a:cu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Google Shape;128;p19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FC102"/>
              </a:gs>
              <a:gs pos="100000">
                <a:srgbClr val="795C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ile:Proton quark structure.svg - Wikimedia Commons"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350" y="1699775"/>
            <a:ext cx="312000" cy="3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016000" y="1833000"/>
            <a:ext cx="3383400" cy="15699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The struck quark travels a certain distance until color neutralization happens.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While traversing the nucleus it loses energy.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1" name="Google Shape;141;p20"/>
          <p:cNvCxnSpPr>
            <a:stCxn id="140" idx="6"/>
            <a:endCxn id="142" idx="2"/>
          </p:cNvCxnSpPr>
          <p:nvPr/>
        </p:nvCxnSpPr>
        <p:spPr>
          <a:xfrm flipH="1" rot="10800000">
            <a:off x="1410400" y="1515275"/>
            <a:ext cx="1557300" cy="34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/>
          <p:nvPr/>
        </p:nvSpPr>
        <p:spPr>
          <a:xfrm>
            <a:off x="2986900" y="1471450"/>
            <a:ext cx="74700" cy="879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2967700" y="1455400"/>
            <a:ext cx="113100" cy="120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0"/>
          <p:cNvSpPr/>
          <p:nvPr/>
        </p:nvSpPr>
        <p:spPr>
          <a:xfrm rot="5400000">
            <a:off x="2078125" y="1462975"/>
            <a:ext cx="157500" cy="1696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_p"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563" y="2389825"/>
            <a:ext cx="198625" cy="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1114800" y="1024300"/>
            <a:ext cx="262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Pretend the struck quark did not appeared from the left of the screen :)</a:t>
            </a:r>
            <a:endParaRPr b="1" sz="10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080800" y="1515275"/>
            <a:ext cx="113100" cy="34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sub&gt;&lt;mi&gt;P&lt;/mi&gt;&lt;mi&gt;T&lt;/mi&gt;&lt;/msub&gt;&lt;/mstyle&gt;&lt;/math&gt;&quot;,&quot;truncated&quot;:false}" id="149" name="Google Shape;149;p20" title="P subíndice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948" y="1615588"/>
            <a:ext cx="247904" cy="2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Transverse Momentum Broadening</a:t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744600" y="632100"/>
            <a:ext cx="3362100" cy="3417600"/>
          </a:xfrm>
          <a:prstGeom prst="ellipse">
            <a:avLst/>
          </a:prstGeom>
          <a:gradFill>
            <a:gsLst>
              <a:gs pos="0">
                <a:srgbClr val="F48108">
                  <a:alpha val="18180"/>
                </a:srgbClr>
              </a:gs>
              <a:gs pos="100000">
                <a:srgbClr val="703D08">
                  <a:alpha val="1818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1639350" y="4049700"/>
            <a:ext cx="157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Nucleus A</a:t>
            </a:r>
            <a:endParaRPr b="1"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210300" y="1753325"/>
            <a:ext cx="200100" cy="204900"/>
          </a:xfrm>
          <a:prstGeom prst="ellipse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8" name="Google Shape;158;p21"/>
          <p:cNvCxnSpPr>
            <a:stCxn id="157" idx="6"/>
            <a:endCxn id="159" idx="2"/>
          </p:cNvCxnSpPr>
          <p:nvPr/>
        </p:nvCxnSpPr>
        <p:spPr>
          <a:xfrm flipH="1" rot="10800000">
            <a:off x="1410400" y="1515275"/>
            <a:ext cx="1557300" cy="34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/>
          <p:nvPr/>
        </p:nvSpPr>
        <p:spPr>
          <a:xfrm>
            <a:off x="2967700" y="1455400"/>
            <a:ext cx="113100" cy="120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21"/>
          <p:cNvSpPr/>
          <p:nvPr/>
        </p:nvSpPr>
        <p:spPr>
          <a:xfrm rot="5400000">
            <a:off x="2078125" y="1462975"/>
            <a:ext cx="157500" cy="1696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_p"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563" y="2389825"/>
            <a:ext cx="198625" cy="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4554100" y="1381450"/>
            <a:ext cx="257700" cy="2631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4665340" y="1514829"/>
            <a:ext cx="81900" cy="87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4583311" y="1426708"/>
            <a:ext cx="81900" cy="870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6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300" lIns="66300" spcFirstLastPara="1" rIns="66300" wrap="square" tIns="6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5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5" name="Google Shape;165;p21"/>
          <p:cNvCxnSpPr>
            <a:endCxn id="159" idx="2"/>
          </p:cNvCxnSpPr>
          <p:nvPr/>
        </p:nvCxnSpPr>
        <p:spPr>
          <a:xfrm flipH="1">
            <a:off x="2967700" y="1510600"/>
            <a:ext cx="1586400" cy="48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66" name="Google Shape;166;p21"/>
          <p:cNvSpPr txBox="1"/>
          <p:nvPr/>
        </p:nvSpPr>
        <p:spPr>
          <a:xfrm>
            <a:off x="5016000" y="1833000"/>
            <a:ext cx="3383400" cy="10158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Color neutralized object travels another distance before hadronising.</a:t>
            </a:r>
            <a:endParaRPr sz="1800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1"/>
          <p:cNvSpPr txBox="1"/>
          <p:nvPr>
            <p:ph idx="12" type="sldNum"/>
          </p:nvPr>
        </p:nvSpPr>
        <p:spPr>
          <a:xfrm>
            <a:off x="8764050" y="4831625"/>
            <a:ext cx="380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3080800" y="1515275"/>
            <a:ext cx="113100" cy="34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sub&gt;&lt;mi&gt;P&lt;/mi&gt;&lt;mi&gt;T&lt;/mi&gt;&lt;/msub&gt;&lt;/mstyle&gt;&lt;/math&gt;&quot;,&quot;truncated&quot;:false}" id="169" name="Google Shape;169;p21" title="P subíndice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948" y="1615588"/>
            <a:ext cx="247904" cy="2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tumn them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