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98" r:id="rId2"/>
    <p:sldMasterId id="2147483722" r:id="rId3"/>
  </p:sldMasterIdLst>
  <p:notesMasterIdLst>
    <p:notesMasterId r:id="rId26"/>
  </p:notesMasterIdLst>
  <p:sldIdLst>
    <p:sldId id="352" r:id="rId4"/>
    <p:sldId id="363" r:id="rId5"/>
    <p:sldId id="287" r:id="rId6"/>
    <p:sldId id="364" r:id="rId7"/>
    <p:sldId id="304" r:id="rId8"/>
    <p:sldId id="306" r:id="rId9"/>
    <p:sldId id="348" r:id="rId10"/>
    <p:sldId id="344" r:id="rId11"/>
    <p:sldId id="345" r:id="rId12"/>
    <p:sldId id="347" r:id="rId13"/>
    <p:sldId id="350" r:id="rId14"/>
    <p:sldId id="367" r:id="rId15"/>
    <p:sldId id="353" r:id="rId16"/>
    <p:sldId id="354" r:id="rId17"/>
    <p:sldId id="355" r:id="rId18"/>
    <p:sldId id="356" r:id="rId19"/>
    <p:sldId id="357" r:id="rId20"/>
    <p:sldId id="358" r:id="rId21"/>
    <p:sldId id="359" r:id="rId22"/>
    <p:sldId id="360" r:id="rId23"/>
    <p:sldId id="362" r:id="rId24"/>
    <p:sldId id="368" r:id="rId25"/>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nda Barbosa" initials="RB" lastIdx="3" clrIdx="0">
    <p:extLst>
      <p:ext uri="{19B8F6BF-5375-455C-9EA6-DF929625EA0E}">
        <p15:presenceInfo xmlns:p15="http://schemas.microsoft.com/office/powerpoint/2012/main" userId="S-1-5-21-1097014734-140981682-1849977318-19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8ACE8-44E4-48CD-90DF-5FA4DEAEBE52}" v="15" dt="2026-05-21T18:42:56.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92560" autoAdjust="0"/>
  </p:normalViewPr>
  <p:slideViewPr>
    <p:cSldViewPr snapToGrid="0" snapToObjects="1">
      <p:cViewPr varScale="1">
        <p:scale>
          <a:sx n="109" d="100"/>
          <a:sy n="109" d="100"/>
        </p:scale>
        <p:origin x="730" y="86"/>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9" d="100"/>
          <a:sy n="89" d="100"/>
        </p:scale>
        <p:origin x="409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08D09-B1B1-4EC1-AC5A-C89B722EA580}"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B2E1CD05-871B-4FE0-98E9-02303CAB00F5}">
      <dgm:prSet phldrT="[Text]"/>
      <dgm:spPr/>
      <dgm:t>
        <a:bodyPr/>
        <a:lstStyle/>
        <a:p>
          <a:r>
            <a:rPr lang="en-US" dirty="0">
              <a:solidFill>
                <a:srgbClr val="C00000"/>
              </a:solidFill>
              <a:latin typeface="Arial" panose="020B0604020202020204" pitchFamily="34" charset="0"/>
              <a:cs typeface="Arial" panose="020B0604020202020204" pitchFamily="34" charset="0"/>
            </a:rPr>
            <a:t>Include:</a:t>
          </a:r>
        </a:p>
      </dgm:t>
    </dgm:pt>
    <dgm:pt modelId="{036E63B2-CFD0-467B-AA77-9B0AB86993F7}" type="parTrans" cxnId="{33257D3C-3AED-45AE-999A-236C02353E59}">
      <dgm:prSet/>
      <dgm:spPr/>
      <dgm:t>
        <a:bodyPr/>
        <a:lstStyle/>
        <a:p>
          <a:endParaRPr lang="en-US"/>
        </a:p>
      </dgm:t>
    </dgm:pt>
    <dgm:pt modelId="{BDEFAC0B-ED8C-43C8-8693-3D60C8D4FB96}" type="sibTrans" cxnId="{33257D3C-3AED-45AE-999A-236C02353E59}">
      <dgm:prSet/>
      <dgm:spPr/>
      <dgm:t>
        <a:bodyPr/>
        <a:lstStyle/>
        <a:p>
          <a:endParaRPr lang="en-US"/>
        </a:p>
      </dgm:t>
    </dgm:pt>
    <dgm:pt modelId="{1578D367-67FE-464D-A4C6-30967CA2B890}">
      <dgm:prSet phldrT="[Text]" custT="1"/>
      <dgm:spPr/>
      <dgm:t>
        <a:bodyPr/>
        <a:lstStyle/>
        <a:p>
          <a:r>
            <a:rPr lang="en-US" sz="2200" dirty="0">
              <a:latin typeface="Arial" panose="020B0604020202020204" pitchFamily="34" charset="0"/>
              <a:cs typeface="Arial" panose="020B0604020202020204" pitchFamily="34" charset="0"/>
            </a:rPr>
            <a:t>Abusive, threatening, offensive, degrading, inappropriate, belittling, or intimidating comments, jokes, phone calls, emails, notes, text, or posts on social media</a:t>
          </a:r>
        </a:p>
      </dgm:t>
    </dgm:pt>
    <dgm:pt modelId="{BA233F5B-E804-49F7-8CC5-09FD09443EB8}" type="parTrans" cxnId="{D1BA74C9-F7F6-433C-BCA1-8BEDC0E634CF}">
      <dgm:prSet/>
      <dgm:spPr/>
      <dgm:t>
        <a:bodyPr/>
        <a:lstStyle/>
        <a:p>
          <a:endParaRPr lang="en-US"/>
        </a:p>
      </dgm:t>
    </dgm:pt>
    <dgm:pt modelId="{520FB1B4-BC40-46C9-98FF-5F6815677714}" type="sibTrans" cxnId="{D1BA74C9-F7F6-433C-BCA1-8BEDC0E634CF}">
      <dgm:prSet/>
      <dgm:spPr/>
      <dgm:t>
        <a:bodyPr/>
        <a:lstStyle/>
        <a:p>
          <a:endParaRPr lang="en-US"/>
        </a:p>
      </dgm:t>
    </dgm:pt>
    <dgm:pt modelId="{E0FA37CB-2A6B-42B9-B296-F69AE067914C}">
      <dgm:prSet phldrT="[Text]" custT="1"/>
      <dgm:spPr/>
      <dgm:t>
        <a:bodyPr/>
        <a:lstStyle/>
        <a:p>
          <a:r>
            <a:rPr lang="en-US" sz="2200" dirty="0">
              <a:latin typeface="Arial" panose="020B0604020202020204" pitchFamily="34" charset="0"/>
              <a:cs typeface="Arial" panose="020B0604020202020204" pitchFamily="34" charset="0"/>
            </a:rPr>
            <a:t>Inappropriate physical contact or coercive behavior which is intended to be derogatory or intimidating </a:t>
          </a:r>
        </a:p>
      </dgm:t>
    </dgm:pt>
    <dgm:pt modelId="{A6E9FAE0-61CC-4590-92CC-F911ABA553C6}" type="parTrans" cxnId="{6315C9D6-58C9-44E7-8F6F-E331F1CA6A45}">
      <dgm:prSet/>
      <dgm:spPr/>
      <dgm:t>
        <a:bodyPr/>
        <a:lstStyle/>
        <a:p>
          <a:endParaRPr lang="en-US"/>
        </a:p>
      </dgm:t>
    </dgm:pt>
    <dgm:pt modelId="{2C192D0A-56B9-45D6-90C0-DBFF230D40F2}" type="sibTrans" cxnId="{6315C9D6-58C9-44E7-8F6F-E331F1CA6A45}">
      <dgm:prSet/>
      <dgm:spPr/>
      <dgm:t>
        <a:bodyPr/>
        <a:lstStyle/>
        <a:p>
          <a:endParaRPr lang="en-US"/>
        </a:p>
      </dgm:t>
    </dgm:pt>
    <dgm:pt modelId="{8ED45A7B-0D3F-4D3C-AB0C-9040182F5400}">
      <dgm:prSet phldrT="[Text]" custT="1"/>
      <dgm:spPr/>
      <dgm:t>
        <a:bodyPr/>
        <a:lstStyle/>
        <a:p>
          <a:r>
            <a:rPr lang="en-US" sz="2200" dirty="0">
              <a:latin typeface="Arial" panose="020B0604020202020204" pitchFamily="34" charset="0"/>
              <a:cs typeface="Arial" panose="020B0604020202020204" pitchFamily="34" charset="0"/>
            </a:rPr>
            <a:t>Insulting or threatening gestures</a:t>
          </a:r>
        </a:p>
      </dgm:t>
    </dgm:pt>
    <dgm:pt modelId="{292213DF-CCFE-4C6A-BC6C-8070E4E05DF0}" type="parTrans" cxnId="{1E735A66-94E5-43C7-B400-EBB975BD7C19}">
      <dgm:prSet/>
      <dgm:spPr/>
      <dgm:t>
        <a:bodyPr/>
        <a:lstStyle/>
        <a:p>
          <a:endParaRPr lang="en-US"/>
        </a:p>
      </dgm:t>
    </dgm:pt>
    <dgm:pt modelId="{E9523247-FAA2-45D2-9BC5-49E8FF635C23}" type="sibTrans" cxnId="{1E735A66-94E5-43C7-B400-EBB975BD7C19}">
      <dgm:prSet/>
      <dgm:spPr/>
      <dgm:t>
        <a:bodyPr/>
        <a:lstStyle/>
        <a:p>
          <a:endParaRPr lang="en-US"/>
        </a:p>
      </dgm:t>
    </dgm:pt>
    <dgm:pt modelId="{63BECE68-40E9-44CF-888F-ED2EA699BAA1}">
      <dgm:prSet phldrT="[Text]" custT="1"/>
      <dgm:spPr/>
      <dgm:t>
        <a:bodyPr/>
        <a:lstStyle/>
        <a:p>
          <a:r>
            <a:rPr lang="en-US" sz="2200" dirty="0">
              <a:latin typeface="Arial" panose="020B0604020202020204" pitchFamily="34" charset="0"/>
              <a:cs typeface="Arial" panose="020B0604020202020204" pitchFamily="34" charset="0"/>
            </a:rPr>
            <a:t>Unwelcome touching or continued invitations for dates</a:t>
          </a:r>
        </a:p>
      </dgm:t>
    </dgm:pt>
    <dgm:pt modelId="{9896C0B4-D153-4DCE-BA52-CF2673D3CDEB}" type="parTrans" cxnId="{3501103D-DB59-4C6A-A4D5-435630712D3E}">
      <dgm:prSet/>
      <dgm:spPr/>
      <dgm:t>
        <a:bodyPr/>
        <a:lstStyle/>
        <a:p>
          <a:endParaRPr lang="en-US"/>
        </a:p>
      </dgm:t>
    </dgm:pt>
    <dgm:pt modelId="{F0E5256D-C290-4FDA-B1BE-01420BB561F9}" type="sibTrans" cxnId="{3501103D-DB59-4C6A-A4D5-435630712D3E}">
      <dgm:prSet/>
      <dgm:spPr/>
      <dgm:t>
        <a:bodyPr/>
        <a:lstStyle/>
        <a:p>
          <a:endParaRPr lang="en-US"/>
        </a:p>
      </dgm:t>
    </dgm:pt>
    <dgm:pt modelId="{00BF4311-4939-444A-A1D9-5D2F1C263264}">
      <dgm:prSet phldrT="[Text]" custT="1"/>
      <dgm:spPr/>
      <dgm:t>
        <a:bodyPr/>
        <a:lstStyle/>
        <a:p>
          <a:r>
            <a:rPr lang="en-US" sz="2200" dirty="0">
              <a:latin typeface="Arial" panose="020B0604020202020204" pitchFamily="34" charset="0"/>
              <a:cs typeface="Arial" panose="020B0604020202020204" pitchFamily="34" charset="0"/>
            </a:rPr>
            <a:t>Suggestion that sexual engagement is a condition of continued work/employment</a:t>
          </a:r>
        </a:p>
      </dgm:t>
    </dgm:pt>
    <dgm:pt modelId="{0BB67961-CE3B-45BE-95FC-9C5B7ED33FBD}" type="parTrans" cxnId="{3EE8BEE6-639E-43AF-9787-26BCEC95FD1F}">
      <dgm:prSet/>
      <dgm:spPr/>
      <dgm:t>
        <a:bodyPr/>
        <a:lstStyle/>
        <a:p>
          <a:endParaRPr lang="en-US"/>
        </a:p>
      </dgm:t>
    </dgm:pt>
    <dgm:pt modelId="{AE30404C-7E8A-4739-9B56-29FF68148C45}" type="sibTrans" cxnId="{3EE8BEE6-639E-43AF-9787-26BCEC95FD1F}">
      <dgm:prSet/>
      <dgm:spPr/>
      <dgm:t>
        <a:bodyPr/>
        <a:lstStyle/>
        <a:p>
          <a:endParaRPr lang="en-US"/>
        </a:p>
      </dgm:t>
    </dgm:pt>
    <dgm:pt modelId="{66B1FFD5-55CE-4D39-89F0-B32C58F26F1A}" type="pres">
      <dgm:prSet presAssocID="{00208D09-B1B1-4EC1-AC5A-C89B722EA580}" presName="vert0" presStyleCnt="0">
        <dgm:presLayoutVars>
          <dgm:dir/>
          <dgm:animOne val="branch"/>
          <dgm:animLvl val="lvl"/>
        </dgm:presLayoutVars>
      </dgm:prSet>
      <dgm:spPr/>
    </dgm:pt>
    <dgm:pt modelId="{CC4A6364-3D3F-477D-A747-CCB457D05B7A}" type="pres">
      <dgm:prSet presAssocID="{B2E1CD05-871B-4FE0-98E9-02303CAB00F5}" presName="thickLine" presStyleLbl="alignNode1" presStyleIdx="0" presStyleCnt="1"/>
      <dgm:spPr/>
    </dgm:pt>
    <dgm:pt modelId="{660913D3-2148-4460-ABAC-31E971BEFBF4}" type="pres">
      <dgm:prSet presAssocID="{B2E1CD05-871B-4FE0-98E9-02303CAB00F5}" presName="horz1" presStyleCnt="0"/>
      <dgm:spPr/>
    </dgm:pt>
    <dgm:pt modelId="{7F9F4C5F-E3AA-437C-9578-D3EFC1DA6348}" type="pres">
      <dgm:prSet presAssocID="{B2E1CD05-871B-4FE0-98E9-02303CAB00F5}" presName="tx1" presStyleLbl="revTx" presStyleIdx="0" presStyleCnt="6"/>
      <dgm:spPr/>
    </dgm:pt>
    <dgm:pt modelId="{D5E17FAA-6B15-4A34-B73D-A238732EA3CC}" type="pres">
      <dgm:prSet presAssocID="{B2E1CD05-871B-4FE0-98E9-02303CAB00F5}" presName="vert1" presStyleCnt="0"/>
      <dgm:spPr/>
    </dgm:pt>
    <dgm:pt modelId="{A4A6B580-F621-4FC2-861C-8A4C4F8E1FF5}" type="pres">
      <dgm:prSet presAssocID="{1578D367-67FE-464D-A4C6-30967CA2B890}" presName="vertSpace2a" presStyleCnt="0"/>
      <dgm:spPr/>
    </dgm:pt>
    <dgm:pt modelId="{72C2DA94-03F4-4ECF-ACF9-4F5E5C7B8229}" type="pres">
      <dgm:prSet presAssocID="{1578D367-67FE-464D-A4C6-30967CA2B890}" presName="horz2" presStyleCnt="0"/>
      <dgm:spPr/>
    </dgm:pt>
    <dgm:pt modelId="{156C39A8-0DEB-40D9-AA8B-9A68BA70B5CB}" type="pres">
      <dgm:prSet presAssocID="{1578D367-67FE-464D-A4C6-30967CA2B890}" presName="horzSpace2" presStyleCnt="0"/>
      <dgm:spPr/>
    </dgm:pt>
    <dgm:pt modelId="{70458CDA-F9AB-4FC1-B2D6-1F14215B4BAB}" type="pres">
      <dgm:prSet presAssocID="{1578D367-67FE-464D-A4C6-30967CA2B890}" presName="tx2" presStyleLbl="revTx" presStyleIdx="1" presStyleCnt="6"/>
      <dgm:spPr/>
    </dgm:pt>
    <dgm:pt modelId="{A20C580F-BA5A-4D65-B117-039C245281CA}" type="pres">
      <dgm:prSet presAssocID="{1578D367-67FE-464D-A4C6-30967CA2B890}" presName="vert2" presStyleCnt="0"/>
      <dgm:spPr/>
    </dgm:pt>
    <dgm:pt modelId="{E63D4210-B194-4566-8D45-52A0A62C9982}" type="pres">
      <dgm:prSet presAssocID="{1578D367-67FE-464D-A4C6-30967CA2B890}" presName="thinLine2b" presStyleLbl="callout" presStyleIdx="0" presStyleCnt="5"/>
      <dgm:spPr/>
    </dgm:pt>
    <dgm:pt modelId="{E9413AF8-80A4-4FA3-BAB6-29930E452214}" type="pres">
      <dgm:prSet presAssocID="{1578D367-67FE-464D-A4C6-30967CA2B890}" presName="vertSpace2b" presStyleCnt="0"/>
      <dgm:spPr/>
    </dgm:pt>
    <dgm:pt modelId="{42384B82-2DA1-4F78-9F44-342CC40741A3}" type="pres">
      <dgm:prSet presAssocID="{E0FA37CB-2A6B-42B9-B296-F69AE067914C}" presName="horz2" presStyleCnt="0"/>
      <dgm:spPr/>
    </dgm:pt>
    <dgm:pt modelId="{4D2A84EA-8218-4C5E-8066-F84B0661EB8F}" type="pres">
      <dgm:prSet presAssocID="{E0FA37CB-2A6B-42B9-B296-F69AE067914C}" presName="horzSpace2" presStyleCnt="0"/>
      <dgm:spPr/>
    </dgm:pt>
    <dgm:pt modelId="{05DDB6B2-A801-46C6-9F3B-F0DE2317B00E}" type="pres">
      <dgm:prSet presAssocID="{E0FA37CB-2A6B-42B9-B296-F69AE067914C}" presName="tx2" presStyleLbl="revTx" presStyleIdx="2" presStyleCnt="6"/>
      <dgm:spPr/>
    </dgm:pt>
    <dgm:pt modelId="{570A2870-17D3-406F-9C76-F56A8E9C172C}" type="pres">
      <dgm:prSet presAssocID="{E0FA37CB-2A6B-42B9-B296-F69AE067914C}" presName="vert2" presStyleCnt="0"/>
      <dgm:spPr/>
    </dgm:pt>
    <dgm:pt modelId="{65FEBC95-BDFC-4AF2-8194-5492130310C6}" type="pres">
      <dgm:prSet presAssocID="{E0FA37CB-2A6B-42B9-B296-F69AE067914C}" presName="thinLine2b" presStyleLbl="callout" presStyleIdx="1" presStyleCnt="5"/>
      <dgm:spPr/>
    </dgm:pt>
    <dgm:pt modelId="{53C343E4-B410-4C01-B8EC-2B64558E21E1}" type="pres">
      <dgm:prSet presAssocID="{E0FA37CB-2A6B-42B9-B296-F69AE067914C}" presName="vertSpace2b" presStyleCnt="0"/>
      <dgm:spPr/>
    </dgm:pt>
    <dgm:pt modelId="{F0E010FB-EF62-471D-95B4-DB7D5073A235}" type="pres">
      <dgm:prSet presAssocID="{8ED45A7B-0D3F-4D3C-AB0C-9040182F5400}" presName="horz2" presStyleCnt="0"/>
      <dgm:spPr/>
    </dgm:pt>
    <dgm:pt modelId="{7E8254C6-DDB8-4E4E-9F04-8E91E53D0FEB}" type="pres">
      <dgm:prSet presAssocID="{8ED45A7B-0D3F-4D3C-AB0C-9040182F5400}" presName="horzSpace2" presStyleCnt="0"/>
      <dgm:spPr/>
    </dgm:pt>
    <dgm:pt modelId="{2C7811DC-0E67-475C-8C9E-9392261E3360}" type="pres">
      <dgm:prSet presAssocID="{8ED45A7B-0D3F-4D3C-AB0C-9040182F5400}" presName="tx2" presStyleLbl="revTx" presStyleIdx="3" presStyleCnt="6"/>
      <dgm:spPr/>
    </dgm:pt>
    <dgm:pt modelId="{BCC01C77-CB1C-4C09-98A7-BFB086ECE702}" type="pres">
      <dgm:prSet presAssocID="{8ED45A7B-0D3F-4D3C-AB0C-9040182F5400}" presName="vert2" presStyleCnt="0"/>
      <dgm:spPr/>
    </dgm:pt>
    <dgm:pt modelId="{0DA8434A-E81F-459D-A67B-174BF8D0AEB2}" type="pres">
      <dgm:prSet presAssocID="{8ED45A7B-0D3F-4D3C-AB0C-9040182F5400}" presName="thinLine2b" presStyleLbl="callout" presStyleIdx="2" presStyleCnt="5"/>
      <dgm:spPr/>
    </dgm:pt>
    <dgm:pt modelId="{4710EF3B-7510-4B44-8F3F-E791DDF6BF49}" type="pres">
      <dgm:prSet presAssocID="{8ED45A7B-0D3F-4D3C-AB0C-9040182F5400}" presName="vertSpace2b" presStyleCnt="0"/>
      <dgm:spPr/>
    </dgm:pt>
    <dgm:pt modelId="{D0E3E9C9-11B9-4FCC-94CD-0631D3366149}" type="pres">
      <dgm:prSet presAssocID="{63BECE68-40E9-44CF-888F-ED2EA699BAA1}" presName="horz2" presStyleCnt="0"/>
      <dgm:spPr/>
    </dgm:pt>
    <dgm:pt modelId="{9E4E2190-AFFA-4A9B-A3AC-70A30EC51A4E}" type="pres">
      <dgm:prSet presAssocID="{63BECE68-40E9-44CF-888F-ED2EA699BAA1}" presName="horzSpace2" presStyleCnt="0"/>
      <dgm:spPr/>
    </dgm:pt>
    <dgm:pt modelId="{F9038AD7-426B-4FDB-B1E4-75BE49E959C3}" type="pres">
      <dgm:prSet presAssocID="{63BECE68-40E9-44CF-888F-ED2EA699BAA1}" presName="tx2" presStyleLbl="revTx" presStyleIdx="4" presStyleCnt="6"/>
      <dgm:spPr/>
    </dgm:pt>
    <dgm:pt modelId="{A2EF6BA8-F2A2-445D-A825-94C0283F3F9F}" type="pres">
      <dgm:prSet presAssocID="{63BECE68-40E9-44CF-888F-ED2EA699BAA1}" presName="vert2" presStyleCnt="0"/>
      <dgm:spPr/>
    </dgm:pt>
    <dgm:pt modelId="{09B7303B-7600-4802-ADCC-6A81F09FE235}" type="pres">
      <dgm:prSet presAssocID="{63BECE68-40E9-44CF-888F-ED2EA699BAA1}" presName="thinLine2b" presStyleLbl="callout" presStyleIdx="3" presStyleCnt="5"/>
      <dgm:spPr/>
    </dgm:pt>
    <dgm:pt modelId="{729148BB-C1E9-4F63-B2A1-33105EA7CEC5}" type="pres">
      <dgm:prSet presAssocID="{63BECE68-40E9-44CF-888F-ED2EA699BAA1}" presName="vertSpace2b" presStyleCnt="0"/>
      <dgm:spPr/>
    </dgm:pt>
    <dgm:pt modelId="{62C8266E-B70D-471E-A239-916D6FA15E80}" type="pres">
      <dgm:prSet presAssocID="{00BF4311-4939-444A-A1D9-5D2F1C263264}" presName="horz2" presStyleCnt="0"/>
      <dgm:spPr/>
    </dgm:pt>
    <dgm:pt modelId="{0A640071-5668-4A38-B32F-8DB633876BB1}" type="pres">
      <dgm:prSet presAssocID="{00BF4311-4939-444A-A1D9-5D2F1C263264}" presName="horzSpace2" presStyleCnt="0"/>
      <dgm:spPr/>
    </dgm:pt>
    <dgm:pt modelId="{D77827EB-6346-4D3F-8197-24094344EBC8}" type="pres">
      <dgm:prSet presAssocID="{00BF4311-4939-444A-A1D9-5D2F1C263264}" presName="tx2" presStyleLbl="revTx" presStyleIdx="5" presStyleCnt="6"/>
      <dgm:spPr/>
    </dgm:pt>
    <dgm:pt modelId="{9E4D41A6-B962-4BF2-85FF-5BB0AE410070}" type="pres">
      <dgm:prSet presAssocID="{00BF4311-4939-444A-A1D9-5D2F1C263264}" presName="vert2" presStyleCnt="0"/>
      <dgm:spPr/>
    </dgm:pt>
    <dgm:pt modelId="{117A159E-4488-4956-BBCF-F3F1686F0AC0}" type="pres">
      <dgm:prSet presAssocID="{00BF4311-4939-444A-A1D9-5D2F1C263264}" presName="thinLine2b" presStyleLbl="callout" presStyleIdx="4" presStyleCnt="5"/>
      <dgm:spPr/>
    </dgm:pt>
    <dgm:pt modelId="{1D1280B6-C224-4957-81CB-2241085A8E7D}" type="pres">
      <dgm:prSet presAssocID="{00BF4311-4939-444A-A1D9-5D2F1C263264}" presName="vertSpace2b" presStyleCnt="0"/>
      <dgm:spPr/>
    </dgm:pt>
  </dgm:ptLst>
  <dgm:cxnLst>
    <dgm:cxn modelId="{228C7A04-0BB3-4E29-941E-3D2848887736}" type="presOf" srcId="{00BF4311-4939-444A-A1D9-5D2F1C263264}" destId="{D77827EB-6346-4D3F-8197-24094344EBC8}" srcOrd="0" destOrd="0" presId="urn:microsoft.com/office/officeart/2008/layout/LinedList"/>
    <dgm:cxn modelId="{69A92D05-1547-4026-AA5C-845D37E0E1CD}" type="presOf" srcId="{8ED45A7B-0D3F-4D3C-AB0C-9040182F5400}" destId="{2C7811DC-0E67-475C-8C9E-9392261E3360}" srcOrd="0" destOrd="0" presId="urn:microsoft.com/office/officeart/2008/layout/LinedList"/>
    <dgm:cxn modelId="{89B2D407-1A61-452E-978F-B001C5C40D19}" type="presOf" srcId="{E0FA37CB-2A6B-42B9-B296-F69AE067914C}" destId="{05DDB6B2-A801-46C6-9F3B-F0DE2317B00E}" srcOrd="0" destOrd="0" presId="urn:microsoft.com/office/officeart/2008/layout/LinedList"/>
    <dgm:cxn modelId="{33257D3C-3AED-45AE-999A-236C02353E59}" srcId="{00208D09-B1B1-4EC1-AC5A-C89B722EA580}" destId="{B2E1CD05-871B-4FE0-98E9-02303CAB00F5}" srcOrd="0" destOrd="0" parTransId="{036E63B2-CFD0-467B-AA77-9B0AB86993F7}" sibTransId="{BDEFAC0B-ED8C-43C8-8693-3D60C8D4FB96}"/>
    <dgm:cxn modelId="{3501103D-DB59-4C6A-A4D5-435630712D3E}" srcId="{B2E1CD05-871B-4FE0-98E9-02303CAB00F5}" destId="{63BECE68-40E9-44CF-888F-ED2EA699BAA1}" srcOrd="3" destOrd="0" parTransId="{9896C0B4-D153-4DCE-BA52-CF2673D3CDEB}" sibTransId="{F0E5256D-C290-4FDA-B1BE-01420BB561F9}"/>
    <dgm:cxn modelId="{1E735A66-94E5-43C7-B400-EBB975BD7C19}" srcId="{B2E1CD05-871B-4FE0-98E9-02303CAB00F5}" destId="{8ED45A7B-0D3F-4D3C-AB0C-9040182F5400}" srcOrd="2" destOrd="0" parTransId="{292213DF-CCFE-4C6A-BC6C-8070E4E05DF0}" sibTransId="{E9523247-FAA2-45D2-9BC5-49E8FF635C23}"/>
    <dgm:cxn modelId="{0BD15A4F-E51D-407F-82B2-A3145A44E842}" type="presOf" srcId="{1578D367-67FE-464D-A4C6-30967CA2B890}" destId="{70458CDA-F9AB-4FC1-B2D6-1F14215B4BAB}" srcOrd="0" destOrd="0" presId="urn:microsoft.com/office/officeart/2008/layout/LinedList"/>
    <dgm:cxn modelId="{494D3252-F13C-4AB1-AEE2-06A64A6A652E}" type="presOf" srcId="{00208D09-B1B1-4EC1-AC5A-C89B722EA580}" destId="{66B1FFD5-55CE-4D39-89F0-B32C58F26F1A}" srcOrd="0" destOrd="0" presId="urn:microsoft.com/office/officeart/2008/layout/LinedList"/>
    <dgm:cxn modelId="{CCB69A76-DDED-40DA-9A07-6A541BF9332A}" type="presOf" srcId="{B2E1CD05-871B-4FE0-98E9-02303CAB00F5}" destId="{7F9F4C5F-E3AA-437C-9578-D3EFC1DA6348}" srcOrd="0" destOrd="0" presId="urn:microsoft.com/office/officeart/2008/layout/LinedList"/>
    <dgm:cxn modelId="{0914F69A-195A-47E6-8F5A-A9EDB6227C14}" type="presOf" srcId="{63BECE68-40E9-44CF-888F-ED2EA699BAA1}" destId="{F9038AD7-426B-4FDB-B1E4-75BE49E959C3}" srcOrd="0" destOrd="0" presId="urn:microsoft.com/office/officeart/2008/layout/LinedList"/>
    <dgm:cxn modelId="{D1BA74C9-F7F6-433C-BCA1-8BEDC0E634CF}" srcId="{B2E1CD05-871B-4FE0-98E9-02303CAB00F5}" destId="{1578D367-67FE-464D-A4C6-30967CA2B890}" srcOrd="0" destOrd="0" parTransId="{BA233F5B-E804-49F7-8CC5-09FD09443EB8}" sibTransId="{520FB1B4-BC40-46C9-98FF-5F6815677714}"/>
    <dgm:cxn modelId="{6315C9D6-58C9-44E7-8F6F-E331F1CA6A45}" srcId="{B2E1CD05-871B-4FE0-98E9-02303CAB00F5}" destId="{E0FA37CB-2A6B-42B9-B296-F69AE067914C}" srcOrd="1" destOrd="0" parTransId="{A6E9FAE0-61CC-4590-92CC-F911ABA553C6}" sibTransId="{2C192D0A-56B9-45D6-90C0-DBFF230D40F2}"/>
    <dgm:cxn modelId="{3EE8BEE6-639E-43AF-9787-26BCEC95FD1F}" srcId="{B2E1CD05-871B-4FE0-98E9-02303CAB00F5}" destId="{00BF4311-4939-444A-A1D9-5D2F1C263264}" srcOrd="4" destOrd="0" parTransId="{0BB67961-CE3B-45BE-95FC-9C5B7ED33FBD}" sibTransId="{AE30404C-7E8A-4739-9B56-29FF68148C45}"/>
    <dgm:cxn modelId="{C4012FE0-0FD7-4CE3-A8EB-405E26ACAE55}" type="presParOf" srcId="{66B1FFD5-55CE-4D39-89F0-B32C58F26F1A}" destId="{CC4A6364-3D3F-477D-A747-CCB457D05B7A}" srcOrd="0" destOrd="0" presId="urn:microsoft.com/office/officeart/2008/layout/LinedList"/>
    <dgm:cxn modelId="{AF980C68-1994-469F-99A1-53588DF195E8}" type="presParOf" srcId="{66B1FFD5-55CE-4D39-89F0-B32C58F26F1A}" destId="{660913D3-2148-4460-ABAC-31E971BEFBF4}" srcOrd="1" destOrd="0" presId="urn:microsoft.com/office/officeart/2008/layout/LinedList"/>
    <dgm:cxn modelId="{369B1059-FFCD-4989-96CA-08EBF849BD6A}" type="presParOf" srcId="{660913D3-2148-4460-ABAC-31E971BEFBF4}" destId="{7F9F4C5F-E3AA-437C-9578-D3EFC1DA6348}" srcOrd="0" destOrd="0" presId="urn:microsoft.com/office/officeart/2008/layout/LinedList"/>
    <dgm:cxn modelId="{BB1F9669-5D2E-4DF8-B86D-71634AC1B2D3}" type="presParOf" srcId="{660913D3-2148-4460-ABAC-31E971BEFBF4}" destId="{D5E17FAA-6B15-4A34-B73D-A238732EA3CC}" srcOrd="1" destOrd="0" presId="urn:microsoft.com/office/officeart/2008/layout/LinedList"/>
    <dgm:cxn modelId="{A26D7ED0-F94F-4C21-B895-7F857264DB77}" type="presParOf" srcId="{D5E17FAA-6B15-4A34-B73D-A238732EA3CC}" destId="{A4A6B580-F621-4FC2-861C-8A4C4F8E1FF5}" srcOrd="0" destOrd="0" presId="urn:microsoft.com/office/officeart/2008/layout/LinedList"/>
    <dgm:cxn modelId="{6C09D1C9-2569-498B-810D-BD6CEEBBE05C}" type="presParOf" srcId="{D5E17FAA-6B15-4A34-B73D-A238732EA3CC}" destId="{72C2DA94-03F4-4ECF-ACF9-4F5E5C7B8229}" srcOrd="1" destOrd="0" presId="urn:microsoft.com/office/officeart/2008/layout/LinedList"/>
    <dgm:cxn modelId="{E9817801-8D09-43A7-BF58-15BC0893EE23}" type="presParOf" srcId="{72C2DA94-03F4-4ECF-ACF9-4F5E5C7B8229}" destId="{156C39A8-0DEB-40D9-AA8B-9A68BA70B5CB}" srcOrd="0" destOrd="0" presId="urn:microsoft.com/office/officeart/2008/layout/LinedList"/>
    <dgm:cxn modelId="{8516294D-DA58-46FD-B963-AE9FA1EB2DCD}" type="presParOf" srcId="{72C2DA94-03F4-4ECF-ACF9-4F5E5C7B8229}" destId="{70458CDA-F9AB-4FC1-B2D6-1F14215B4BAB}" srcOrd="1" destOrd="0" presId="urn:microsoft.com/office/officeart/2008/layout/LinedList"/>
    <dgm:cxn modelId="{3B31FC53-8B81-4A88-8C41-9087712E9FE2}" type="presParOf" srcId="{72C2DA94-03F4-4ECF-ACF9-4F5E5C7B8229}" destId="{A20C580F-BA5A-4D65-B117-039C245281CA}" srcOrd="2" destOrd="0" presId="urn:microsoft.com/office/officeart/2008/layout/LinedList"/>
    <dgm:cxn modelId="{9A3DEE99-330F-48C7-A4E8-A6D62CB4481C}" type="presParOf" srcId="{D5E17FAA-6B15-4A34-B73D-A238732EA3CC}" destId="{E63D4210-B194-4566-8D45-52A0A62C9982}" srcOrd="2" destOrd="0" presId="urn:microsoft.com/office/officeart/2008/layout/LinedList"/>
    <dgm:cxn modelId="{ED00E786-4EC2-4F7A-B0F3-807476E704D8}" type="presParOf" srcId="{D5E17FAA-6B15-4A34-B73D-A238732EA3CC}" destId="{E9413AF8-80A4-4FA3-BAB6-29930E452214}" srcOrd="3" destOrd="0" presId="urn:microsoft.com/office/officeart/2008/layout/LinedList"/>
    <dgm:cxn modelId="{9FC04E2B-0832-468A-9AE4-AB27EC5F725C}" type="presParOf" srcId="{D5E17FAA-6B15-4A34-B73D-A238732EA3CC}" destId="{42384B82-2DA1-4F78-9F44-342CC40741A3}" srcOrd="4" destOrd="0" presId="urn:microsoft.com/office/officeart/2008/layout/LinedList"/>
    <dgm:cxn modelId="{F5F98EAC-B9CF-48BF-9AB6-F18B79CC4DDF}" type="presParOf" srcId="{42384B82-2DA1-4F78-9F44-342CC40741A3}" destId="{4D2A84EA-8218-4C5E-8066-F84B0661EB8F}" srcOrd="0" destOrd="0" presId="urn:microsoft.com/office/officeart/2008/layout/LinedList"/>
    <dgm:cxn modelId="{C7C969C9-E4DC-4C48-BE91-BDAA1BE30BAF}" type="presParOf" srcId="{42384B82-2DA1-4F78-9F44-342CC40741A3}" destId="{05DDB6B2-A801-46C6-9F3B-F0DE2317B00E}" srcOrd="1" destOrd="0" presId="urn:microsoft.com/office/officeart/2008/layout/LinedList"/>
    <dgm:cxn modelId="{AD7FF144-FFF0-465B-A44F-447D59009B05}" type="presParOf" srcId="{42384B82-2DA1-4F78-9F44-342CC40741A3}" destId="{570A2870-17D3-406F-9C76-F56A8E9C172C}" srcOrd="2" destOrd="0" presId="urn:microsoft.com/office/officeart/2008/layout/LinedList"/>
    <dgm:cxn modelId="{513805EE-EA39-4D95-BA07-EB805AA28FEF}" type="presParOf" srcId="{D5E17FAA-6B15-4A34-B73D-A238732EA3CC}" destId="{65FEBC95-BDFC-4AF2-8194-5492130310C6}" srcOrd="5" destOrd="0" presId="urn:microsoft.com/office/officeart/2008/layout/LinedList"/>
    <dgm:cxn modelId="{DA164D37-1E4E-47DF-8C7E-588D03A17C5D}" type="presParOf" srcId="{D5E17FAA-6B15-4A34-B73D-A238732EA3CC}" destId="{53C343E4-B410-4C01-B8EC-2B64558E21E1}" srcOrd="6" destOrd="0" presId="urn:microsoft.com/office/officeart/2008/layout/LinedList"/>
    <dgm:cxn modelId="{2F0D64E3-330E-4913-A4C9-709EA0023C7D}" type="presParOf" srcId="{D5E17FAA-6B15-4A34-B73D-A238732EA3CC}" destId="{F0E010FB-EF62-471D-95B4-DB7D5073A235}" srcOrd="7" destOrd="0" presId="urn:microsoft.com/office/officeart/2008/layout/LinedList"/>
    <dgm:cxn modelId="{3DABF516-2F90-4088-831C-36169CA464AA}" type="presParOf" srcId="{F0E010FB-EF62-471D-95B4-DB7D5073A235}" destId="{7E8254C6-DDB8-4E4E-9F04-8E91E53D0FEB}" srcOrd="0" destOrd="0" presId="urn:microsoft.com/office/officeart/2008/layout/LinedList"/>
    <dgm:cxn modelId="{F9FBD729-F922-4822-972B-1F4E89E6FCDC}" type="presParOf" srcId="{F0E010FB-EF62-471D-95B4-DB7D5073A235}" destId="{2C7811DC-0E67-475C-8C9E-9392261E3360}" srcOrd="1" destOrd="0" presId="urn:microsoft.com/office/officeart/2008/layout/LinedList"/>
    <dgm:cxn modelId="{17999FDE-76B2-41F5-A40E-FEA4DE8A3BE7}" type="presParOf" srcId="{F0E010FB-EF62-471D-95B4-DB7D5073A235}" destId="{BCC01C77-CB1C-4C09-98A7-BFB086ECE702}" srcOrd="2" destOrd="0" presId="urn:microsoft.com/office/officeart/2008/layout/LinedList"/>
    <dgm:cxn modelId="{EABD2014-3A9B-4388-A0C7-2D371D5A2F77}" type="presParOf" srcId="{D5E17FAA-6B15-4A34-B73D-A238732EA3CC}" destId="{0DA8434A-E81F-459D-A67B-174BF8D0AEB2}" srcOrd="8" destOrd="0" presId="urn:microsoft.com/office/officeart/2008/layout/LinedList"/>
    <dgm:cxn modelId="{3106670E-366C-4B6F-B4C4-C5892CFA0E21}" type="presParOf" srcId="{D5E17FAA-6B15-4A34-B73D-A238732EA3CC}" destId="{4710EF3B-7510-4B44-8F3F-E791DDF6BF49}" srcOrd="9" destOrd="0" presId="urn:microsoft.com/office/officeart/2008/layout/LinedList"/>
    <dgm:cxn modelId="{7BD2AF18-2A13-4457-986B-7DBB73F9AD10}" type="presParOf" srcId="{D5E17FAA-6B15-4A34-B73D-A238732EA3CC}" destId="{D0E3E9C9-11B9-4FCC-94CD-0631D3366149}" srcOrd="10" destOrd="0" presId="urn:microsoft.com/office/officeart/2008/layout/LinedList"/>
    <dgm:cxn modelId="{18EA672D-B5DB-404E-B52C-7161EEA6E11E}" type="presParOf" srcId="{D0E3E9C9-11B9-4FCC-94CD-0631D3366149}" destId="{9E4E2190-AFFA-4A9B-A3AC-70A30EC51A4E}" srcOrd="0" destOrd="0" presId="urn:microsoft.com/office/officeart/2008/layout/LinedList"/>
    <dgm:cxn modelId="{C36B44D9-6F77-4138-AB5D-364451C24E7A}" type="presParOf" srcId="{D0E3E9C9-11B9-4FCC-94CD-0631D3366149}" destId="{F9038AD7-426B-4FDB-B1E4-75BE49E959C3}" srcOrd="1" destOrd="0" presId="urn:microsoft.com/office/officeart/2008/layout/LinedList"/>
    <dgm:cxn modelId="{48427E3D-3263-42DD-AEEE-61C990904D6B}" type="presParOf" srcId="{D0E3E9C9-11B9-4FCC-94CD-0631D3366149}" destId="{A2EF6BA8-F2A2-445D-A825-94C0283F3F9F}" srcOrd="2" destOrd="0" presId="urn:microsoft.com/office/officeart/2008/layout/LinedList"/>
    <dgm:cxn modelId="{89EDEB08-596E-458B-9FC2-CCDB647362A6}" type="presParOf" srcId="{D5E17FAA-6B15-4A34-B73D-A238732EA3CC}" destId="{09B7303B-7600-4802-ADCC-6A81F09FE235}" srcOrd="11" destOrd="0" presId="urn:microsoft.com/office/officeart/2008/layout/LinedList"/>
    <dgm:cxn modelId="{0592F159-A630-4A11-9570-BA10BA2D04EB}" type="presParOf" srcId="{D5E17FAA-6B15-4A34-B73D-A238732EA3CC}" destId="{729148BB-C1E9-4F63-B2A1-33105EA7CEC5}" srcOrd="12" destOrd="0" presId="urn:microsoft.com/office/officeart/2008/layout/LinedList"/>
    <dgm:cxn modelId="{002CB793-E30A-4DE5-B8B0-9267B44E445C}" type="presParOf" srcId="{D5E17FAA-6B15-4A34-B73D-A238732EA3CC}" destId="{62C8266E-B70D-471E-A239-916D6FA15E80}" srcOrd="13" destOrd="0" presId="urn:microsoft.com/office/officeart/2008/layout/LinedList"/>
    <dgm:cxn modelId="{F26F7A11-A266-46BE-B21F-DC25C4797863}" type="presParOf" srcId="{62C8266E-B70D-471E-A239-916D6FA15E80}" destId="{0A640071-5668-4A38-B32F-8DB633876BB1}" srcOrd="0" destOrd="0" presId="urn:microsoft.com/office/officeart/2008/layout/LinedList"/>
    <dgm:cxn modelId="{0F6AB77D-E208-4C82-B428-1C2362F81009}" type="presParOf" srcId="{62C8266E-B70D-471E-A239-916D6FA15E80}" destId="{D77827EB-6346-4D3F-8197-24094344EBC8}" srcOrd="1" destOrd="0" presId="urn:microsoft.com/office/officeart/2008/layout/LinedList"/>
    <dgm:cxn modelId="{7A170BC2-9DDD-481A-B31C-0245044FEC45}" type="presParOf" srcId="{62C8266E-B70D-471E-A239-916D6FA15E80}" destId="{9E4D41A6-B962-4BF2-85FF-5BB0AE410070}" srcOrd="2" destOrd="0" presId="urn:microsoft.com/office/officeart/2008/layout/LinedList"/>
    <dgm:cxn modelId="{3A3EBDF5-FB22-4201-BAA4-11FDF0E0095A}" type="presParOf" srcId="{D5E17FAA-6B15-4A34-B73D-A238732EA3CC}" destId="{117A159E-4488-4956-BBCF-F3F1686F0AC0}" srcOrd="14" destOrd="0" presId="urn:microsoft.com/office/officeart/2008/layout/LinedList"/>
    <dgm:cxn modelId="{4BD0AE34-D484-4A94-B066-662C3A246423}" type="presParOf" srcId="{D5E17FAA-6B15-4A34-B73D-A238732EA3CC}" destId="{1D1280B6-C224-4957-81CB-2241085A8E7D}"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A6364-3D3F-477D-A747-CCB457D05B7A}">
      <dsp:nvSpPr>
        <dsp:cNvPr id="0" name=""/>
        <dsp:cNvSpPr/>
      </dsp:nvSpPr>
      <dsp:spPr>
        <a:xfrm>
          <a:off x="0" y="2507"/>
          <a:ext cx="11528425"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F9F4C5F-E3AA-437C-9578-D3EFC1DA6348}">
      <dsp:nvSpPr>
        <dsp:cNvPr id="0" name=""/>
        <dsp:cNvSpPr/>
      </dsp:nvSpPr>
      <dsp:spPr>
        <a:xfrm>
          <a:off x="0" y="2507"/>
          <a:ext cx="2305685" cy="5130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solidFill>
                <a:srgbClr val="C00000"/>
              </a:solidFill>
              <a:latin typeface="Arial" panose="020B0604020202020204" pitchFamily="34" charset="0"/>
              <a:cs typeface="Arial" panose="020B0604020202020204" pitchFamily="34" charset="0"/>
            </a:rPr>
            <a:t>Include:</a:t>
          </a:r>
        </a:p>
      </dsp:txBody>
      <dsp:txXfrm>
        <a:off x="0" y="2507"/>
        <a:ext cx="2305685" cy="5130864"/>
      </dsp:txXfrm>
    </dsp:sp>
    <dsp:sp modelId="{70458CDA-F9AB-4FC1-B2D6-1F14215B4BAB}">
      <dsp:nvSpPr>
        <dsp:cNvPr id="0" name=""/>
        <dsp:cNvSpPr/>
      </dsp:nvSpPr>
      <dsp:spPr>
        <a:xfrm>
          <a:off x="2478611" y="50860"/>
          <a:ext cx="9049813" cy="96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Abusive, threatening, offensive, degrading, inappropriate, belittling, or intimidating comments, jokes, phone calls, emails, notes, text, or posts on social media</a:t>
          </a:r>
        </a:p>
      </dsp:txBody>
      <dsp:txXfrm>
        <a:off x="2478611" y="50860"/>
        <a:ext cx="9049813" cy="967047"/>
      </dsp:txXfrm>
    </dsp:sp>
    <dsp:sp modelId="{E63D4210-B194-4566-8D45-52A0A62C9982}">
      <dsp:nvSpPr>
        <dsp:cNvPr id="0" name=""/>
        <dsp:cNvSpPr/>
      </dsp:nvSpPr>
      <dsp:spPr>
        <a:xfrm>
          <a:off x="2305685" y="1017907"/>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05DDB6B2-A801-46C6-9F3B-F0DE2317B00E}">
      <dsp:nvSpPr>
        <dsp:cNvPr id="0" name=""/>
        <dsp:cNvSpPr/>
      </dsp:nvSpPr>
      <dsp:spPr>
        <a:xfrm>
          <a:off x="2478611" y="1066260"/>
          <a:ext cx="9049813" cy="96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Inappropriate physical contact or coercive behavior which is intended to be derogatory or intimidating </a:t>
          </a:r>
        </a:p>
      </dsp:txBody>
      <dsp:txXfrm>
        <a:off x="2478611" y="1066260"/>
        <a:ext cx="9049813" cy="967047"/>
      </dsp:txXfrm>
    </dsp:sp>
    <dsp:sp modelId="{65FEBC95-BDFC-4AF2-8194-5492130310C6}">
      <dsp:nvSpPr>
        <dsp:cNvPr id="0" name=""/>
        <dsp:cNvSpPr/>
      </dsp:nvSpPr>
      <dsp:spPr>
        <a:xfrm>
          <a:off x="2305685" y="2033307"/>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2C7811DC-0E67-475C-8C9E-9392261E3360}">
      <dsp:nvSpPr>
        <dsp:cNvPr id="0" name=""/>
        <dsp:cNvSpPr/>
      </dsp:nvSpPr>
      <dsp:spPr>
        <a:xfrm>
          <a:off x="2478611" y="2081660"/>
          <a:ext cx="9049813" cy="96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Insulting or threatening gestures</a:t>
          </a:r>
        </a:p>
      </dsp:txBody>
      <dsp:txXfrm>
        <a:off x="2478611" y="2081660"/>
        <a:ext cx="9049813" cy="967047"/>
      </dsp:txXfrm>
    </dsp:sp>
    <dsp:sp modelId="{0DA8434A-E81F-459D-A67B-174BF8D0AEB2}">
      <dsp:nvSpPr>
        <dsp:cNvPr id="0" name=""/>
        <dsp:cNvSpPr/>
      </dsp:nvSpPr>
      <dsp:spPr>
        <a:xfrm>
          <a:off x="2305685" y="3048708"/>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F9038AD7-426B-4FDB-B1E4-75BE49E959C3}">
      <dsp:nvSpPr>
        <dsp:cNvPr id="0" name=""/>
        <dsp:cNvSpPr/>
      </dsp:nvSpPr>
      <dsp:spPr>
        <a:xfrm>
          <a:off x="2478611" y="3097060"/>
          <a:ext cx="9049813" cy="96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Unwelcome touching or continued invitations for dates</a:t>
          </a:r>
        </a:p>
      </dsp:txBody>
      <dsp:txXfrm>
        <a:off x="2478611" y="3097060"/>
        <a:ext cx="9049813" cy="967047"/>
      </dsp:txXfrm>
    </dsp:sp>
    <dsp:sp modelId="{09B7303B-7600-4802-ADCC-6A81F09FE235}">
      <dsp:nvSpPr>
        <dsp:cNvPr id="0" name=""/>
        <dsp:cNvSpPr/>
      </dsp:nvSpPr>
      <dsp:spPr>
        <a:xfrm>
          <a:off x="2305685" y="4064108"/>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D77827EB-6346-4D3F-8197-24094344EBC8}">
      <dsp:nvSpPr>
        <dsp:cNvPr id="0" name=""/>
        <dsp:cNvSpPr/>
      </dsp:nvSpPr>
      <dsp:spPr>
        <a:xfrm>
          <a:off x="2478611" y="4112460"/>
          <a:ext cx="9049813" cy="96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Suggestion that sexual engagement is a condition of continued work/employment</a:t>
          </a:r>
        </a:p>
      </dsp:txBody>
      <dsp:txXfrm>
        <a:off x="2478611" y="4112460"/>
        <a:ext cx="9049813" cy="967047"/>
      </dsp:txXfrm>
    </dsp:sp>
    <dsp:sp modelId="{117A159E-4488-4956-BBCF-F3F1686F0AC0}">
      <dsp:nvSpPr>
        <dsp:cNvPr id="0" name=""/>
        <dsp:cNvSpPr/>
      </dsp:nvSpPr>
      <dsp:spPr>
        <a:xfrm>
          <a:off x="2305685" y="5079508"/>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2"/>
          </a:xfrm>
          <a:prstGeom prst="rect">
            <a:avLst/>
          </a:prstGeom>
        </p:spPr>
        <p:txBody>
          <a:bodyPr vert="horz" lIns="92372" tIns="46186" rIns="92372" bIns="46186" rtlCol="0"/>
          <a:lstStyle>
            <a:lvl1pPr algn="l">
              <a:defRPr sz="1200"/>
            </a:lvl1pPr>
          </a:lstStyle>
          <a:p>
            <a:endParaRPr lang="en-US"/>
          </a:p>
        </p:txBody>
      </p:sp>
      <p:sp>
        <p:nvSpPr>
          <p:cNvPr id="3" name="Date Placeholder 2"/>
          <p:cNvSpPr>
            <a:spLocks noGrp="1"/>
          </p:cNvSpPr>
          <p:nvPr>
            <p:ph type="dt" idx="1"/>
          </p:nvPr>
        </p:nvSpPr>
        <p:spPr>
          <a:xfrm>
            <a:off x="3934970" y="0"/>
            <a:ext cx="3010323" cy="462612"/>
          </a:xfrm>
          <a:prstGeom prst="rect">
            <a:avLst/>
          </a:prstGeom>
        </p:spPr>
        <p:txBody>
          <a:bodyPr vert="horz" lIns="92372" tIns="46186" rIns="92372" bIns="46186" rtlCol="0"/>
          <a:lstStyle>
            <a:lvl1pPr algn="r">
              <a:defRPr sz="1200"/>
            </a:lvl1pPr>
          </a:lstStyle>
          <a:p>
            <a:fld id="{AF8F3527-BB28-884B-A511-C22C3DCF5453}" type="datetimeFigureOut">
              <a:rPr lang="en-US" smtClean="0"/>
              <a:t>5/21/2026</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72" tIns="46186" rIns="92372" bIns="46186"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2" tIns="46186" rIns="92372" bIns="461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10323" cy="462611"/>
          </a:xfrm>
          <a:prstGeom prst="rect">
            <a:avLst/>
          </a:prstGeom>
        </p:spPr>
        <p:txBody>
          <a:bodyPr vert="horz" lIns="92372" tIns="46186" rIns="92372" bIns="46186"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1"/>
            <a:ext cx="3010323" cy="462611"/>
          </a:xfrm>
          <a:prstGeom prst="rect">
            <a:avLst/>
          </a:prstGeom>
        </p:spPr>
        <p:txBody>
          <a:bodyPr vert="horz" lIns="92372" tIns="46186" rIns="92372" bIns="46186"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BA45-F986-CB8E-1C5E-37327CA55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66D85-4229-3ADB-4A64-7E0356F66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A8341-E6E8-0F19-34D9-B7C78D0E880B}"/>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D8695738-68F5-1111-2D41-79F5A9ED1D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0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6D5D6-1779-9650-B7B0-8576F76CD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25A17-87AD-B7C1-8B9B-513065BB7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35DFB-B951-134C-AEB0-8FFCFEB12BB8}"/>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81E1ACDB-2F5A-8485-6444-AE34847D9D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720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B3231-2AE0-BA37-5DF0-C7C6D2CBB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E78FB-6358-5829-CC11-5966AC290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52313-D54B-B71D-0CA1-AAB9E07D5F71}"/>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28AC61F8-8893-C696-836C-3D12C76C2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08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E089-C844-D280-E5A2-4F207993B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7574F-3672-A931-CC53-94F2BB7FB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90BB9-2379-DFD3-23EE-9A52A8774074}"/>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303C5A77-DC69-FD03-C793-3CD2EB256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11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F695C-7249-DE8B-DCAC-4B878E44D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72662-1CD4-6AEF-6285-18A73CC07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CED57-604C-593F-AE9E-FDEDCD6098C9}"/>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FD56F877-7B0D-8FA0-2843-ADE2BB04DB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52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46E3F-BEDE-3FB8-5243-C281CD73E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81DEB-3461-1E61-6065-E9ED44422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71064-9702-1A60-00A8-5AC85300C15B}"/>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D824F6A8-A974-DDF3-5F55-7AB596337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9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F355-9187-FC20-48F1-42A0218C0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E9DB2-CF60-A839-D40F-A26C92922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F6615-B20A-F267-1375-842AE430455C}"/>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9E3DD130-ADB3-B1B3-0516-0A9CAE0E69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7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941A0-55D6-B0F0-E262-5D02E3724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AA81A-53A7-D648-2937-76B20AFE0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51C19-1A93-C3BB-2C74-9F43030F47CA}"/>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B3DA46A5-76EA-8F81-8DDF-D40708B500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19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320AD-AB8C-7E04-47A5-D518CBC3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571A5-6B72-A740-F95D-110631AB8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6DE38-801F-FC2E-C4A5-952086F4F2CF}"/>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555E09DD-BEF4-E79D-D6FD-7A12281EC7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03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3FC6-6319-B844-F4A1-837E8C281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CC3B4-2DFC-EA5A-583B-01DC33D04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3B856-815E-47A8-1614-5790100B0F1B}"/>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138F7E69-123F-F057-F5CE-8F33474E3C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7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BEBCF-14CE-A8AF-1B09-44EF39B31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89015-8444-D090-F245-30BF1CA2A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A79DA-C5C7-AC9B-8B46-3F567120B3A6}"/>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F2E5C281-8859-3233-DF62-8C7BA50834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37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49F6-6506-CF4C-942B-AC28A2B1C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BCC4B-01FC-EC6C-FBEC-918414A49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B3E78-1499-1905-EFE6-9F93E5E78F6D}"/>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2823AA75-D3D3-BE68-1F28-14A53F17F6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83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0D1DD-238B-C944-0BE5-421B2618C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E9986-B53E-5D5A-D1FC-8237E3C0D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D4B26-C012-C0E4-1040-27351280AFE4}"/>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DD865B03-36C2-988A-DC9C-0B773233BE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1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C6E23-5FD0-7C1B-1163-71F753DBE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D856B-F8CB-F74A-80F6-3C24D064C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E1E8C-D70D-FC76-7762-A8DA036C50AF}"/>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1742264C-7019-AB25-7701-E127C6E89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2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a:t>
            </a:r>
          </a:p>
        </p:txBody>
      </p:sp>
      <p:sp>
        <p:nvSpPr>
          <p:cNvPr id="4" name="Slide Number Placeholder 3"/>
          <p:cNvSpPr>
            <a:spLocks noGrp="1"/>
          </p:cNvSpPr>
          <p:nvPr>
            <p:ph type="sldNum" sz="quarter" idx="5"/>
          </p:nvPr>
        </p:nvSpPr>
        <p:spPr/>
        <p:txBody>
          <a:bodyPr/>
          <a:lstStyle/>
          <a:p>
            <a:fld id="{493BBF43-A868-D94C-A9CC-39C296714D2B}" type="slidenum">
              <a:rPr lang="en-US" smtClean="0"/>
              <a:t>3</a:t>
            </a:fld>
            <a:endParaRPr lang="en-US"/>
          </a:p>
        </p:txBody>
      </p:sp>
    </p:spTree>
    <p:extLst>
      <p:ext uri="{BB962C8B-B14F-4D97-AF65-F5344CB8AC3E}">
        <p14:creationId xmlns:p14="http://schemas.microsoft.com/office/powerpoint/2010/main" val="328088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A0EF-41C0-2F30-938C-73A0F157E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33492-3FBC-7C20-8170-C67A57B53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B513A-F863-D771-42F0-2FED97B160DD}"/>
              </a:ext>
            </a:extLst>
          </p:cNvPr>
          <p:cNvSpPr>
            <a:spLocks noGrp="1"/>
          </p:cNvSpPr>
          <p:nvPr>
            <p:ph type="body" idx="1"/>
          </p:nvPr>
        </p:nvSpPr>
        <p:spPr/>
        <p:txBody>
          <a:bodyPr/>
          <a:lstStyle/>
          <a:p>
            <a:r>
              <a:rPr lang="en-US" dirty="0"/>
              <a:t>HR</a:t>
            </a:r>
          </a:p>
        </p:txBody>
      </p:sp>
      <p:sp>
        <p:nvSpPr>
          <p:cNvPr id="4" name="Slide Number Placeholder 3">
            <a:extLst>
              <a:ext uri="{FF2B5EF4-FFF2-40B4-BE49-F238E27FC236}">
                <a16:creationId xmlns:a16="http://schemas.microsoft.com/office/drawing/2014/main" id="{BA719912-2CB0-EA94-6C0A-3517ABCE7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10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a:t>
            </a:r>
          </a:p>
        </p:txBody>
      </p:sp>
      <p:sp>
        <p:nvSpPr>
          <p:cNvPr id="4" name="Slide Number Placeholder 3"/>
          <p:cNvSpPr>
            <a:spLocks noGrp="1"/>
          </p:cNvSpPr>
          <p:nvPr>
            <p:ph type="sldNum" sz="quarter" idx="5"/>
          </p:nvPr>
        </p:nvSpPr>
        <p:spPr/>
        <p:txBody>
          <a:bodyPr/>
          <a:lstStyle/>
          <a:p>
            <a:fld id="{493BBF43-A868-D94C-A9CC-39C296714D2B}" type="slidenum">
              <a:rPr lang="en-US" smtClean="0"/>
              <a:t>5</a:t>
            </a:fld>
            <a:endParaRPr lang="en-US"/>
          </a:p>
        </p:txBody>
      </p:sp>
    </p:spTree>
    <p:extLst>
      <p:ext uri="{BB962C8B-B14F-4D97-AF65-F5344CB8AC3E}">
        <p14:creationId xmlns:p14="http://schemas.microsoft.com/office/powerpoint/2010/main" val="8810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SciEd</a:t>
            </a:r>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6</a:t>
            </a:fld>
            <a:endParaRPr lang="en-US"/>
          </a:p>
        </p:txBody>
      </p:sp>
    </p:spTree>
    <p:extLst>
      <p:ext uri="{BB962C8B-B14F-4D97-AF65-F5344CB8AC3E}">
        <p14:creationId xmlns:p14="http://schemas.microsoft.com/office/powerpoint/2010/main" val="70888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B6147-DDC8-7F05-148D-63BC3F3B9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78BD4-C8E2-5729-1B74-B88FBCCD5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2C74D-3C11-0878-9E5E-27A852CA1AC4}"/>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E96F477D-612F-E9AA-89CA-E9EBD8922881}"/>
              </a:ext>
            </a:extLst>
          </p:cNvPr>
          <p:cNvSpPr>
            <a:spLocks noGrp="1"/>
          </p:cNvSpPr>
          <p:nvPr>
            <p:ph type="sldNum" sz="quarter" idx="5"/>
          </p:nvPr>
        </p:nvSpPr>
        <p:spPr/>
        <p:txBody>
          <a:bodyPr/>
          <a:lstStyle/>
          <a:p>
            <a:fld id="{493BBF43-A868-D94C-A9CC-39C296714D2B}" type="slidenum">
              <a:rPr lang="en-US" smtClean="0"/>
              <a:t>7</a:t>
            </a:fld>
            <a:endParaRPr lang="en-US"/>
          </a:p>
        </p:txBody>
      </p:sp>
    </p:spTree>
    <p:extLst>
      <p:ext uri="{BB962C8B-B14F-4D97-AF65-F5344CB8AC3E}">
        <p14:creationId xmlns:p14="http://schemas.microsoft.com/office/powerpoint/2010/main" val="407642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42BE-E309-9BE6-17A2-06178C4FB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D9700-2CBB-712A-AC61-E22037ECD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E4A57-C18D-5DBF-58D8-CF859D5940D9}"/>
              </a:ext>
            </a:extLst>
          </p:cNvPr>
          <p:cNvSpPr>
            <a:spLocks noGrp="1"/>
          </p:cNvSpPr>
          <p:nvPr>
            <p:ph type="body" idx="1"/>
          </p:nvPr>
        </p:nvSpPr>
        <p:spPr/>
        <p:txBody>
          <a:bodyPr/>
          <a:lstStyle/>
          <a:p>
            <a:r>
              <a:rPr lang="en-US" dirty="0" err="1"/>
              <a:t>SciEd</a:t>
            </a:r>
            <a:endParaRPr lang="en-US" dirty="0"/>
          </a:p>
        </p:txBody>
      </p:sp>
      <p:sp>
        <p:nvSpPr>
          <p:cNvPr id="4" name="Slide Number Placeholder 3">
            <a:extLst>
              <a:ext uri="{FF2B5EF4-FFF2-40B4-BE49-F238E27FC236}">
                <a16:creationId xmlns:a16="http://schemas.microsoft.com/office/drawing/2014/main" id="{D7ABBDC2-D864-7A3E-BC96-9F84AEDBCD43}"/>
              </a:ext>
            </a:extLst>
          </p:cNvPr>
          <p:cNvSpPr>
            <a:spLocks noGrp="1"/>
          </p:cNvSpPr>
          <p:nvPr>
            <p:ph type="sldNum" sz="quarter" idx="5"/>
          </p:nvPr>
        </p:nvSpPr>
        <p:spPr/>
        <p:txBody>
          <a:bodyPr/>
          <a:lstStyle/>
          <a:p>
            <a:fld id="{493BBF43-A868-D94C-A9CC-39C296714D2B}" type="slidenum">
              <a:rPr lang="en-US" smtClean="0"/>
              <a:t>8</a:t>
            </a:fld>
            <a:endParaRPr lang="en-US"/>
          </a:p>
        </p:txBody>
      </p:sp>
    </p:spTree>
    <p:extLst>
      <p:ext uri="{BB962C8B-B14F-4D97-AF65-F5344CB8AC3E}">
        <p14:creationId xmlns:p14="http://schemas.microsoft.com/office/powerpoint/2010/main" val="172229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SciEd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5874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6" y="2125014"/>
            <a:ext cx="8155761" cy="919032"/>
          </a:xfrm>
        </p:spPr>
        <p:txBody>
          <a:bodyPr anchor="b">
            <a:no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8155761" cy="529861"/>
          </a:xfrm>
        </p:spPr>
        <p:txBody>
          <a:bodyPr>
            <a:noAutofit/>
          </a:bodyPr>
          <a:lstStyle>
            <a:lvl1pPr marL="0" indent="0" algn="l">
              <a:buNone/>
              <a:defRPr sz="280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5DB58003-1792-3BCD-3DBB-E53E1D490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323" y="6186170"/>
            <a:ext cx="2149856" cy="671830"/>
          </a:xfrm>
          <a:prstGeom prst="rect">
            <a:avLst/>
          </a:prstGeom>
        </p:spPr>
      </p:pic>
      <p:sp>
        <p:nvSpPr>
          <p:cNvPr id="8" name="Subtitle 2">
            <a:extLst>
              <a:ext uri="{FF2B5EF4-FFF2-40B4-BE49-F238E27FC236}">
                <a16:creationId xmlns:a16="http://schemas.microsoft.com/office/drawing/2014/main" id="{5B6E41DF-6047-E415-85CB-DB896F5B0E4E}"/>
              </a:ext>
            </a:extLst>
          </p:cNvPr>
          <p:cNvSpPr txBox="1">
            <a:spLocks/>
          </p:cNvSpPr>
          <p:nvPr userDrawn="1"/>
        </p:nvSpPr>
        <p:spPr>
          <a:xfrm>
            <a:off x="1097251" y="4047328"/>
            <a:ext cx="5999008" cy="4216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accent3"/>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400">
                <a:latin typeface="Arial" panose="020B0604020202020204" pitchFamily="34" charset="0"/>
                <a:cs typeface="Arial" panose="020B0604020202020204" pitchFamily="34" charset="0"/>
              </a:rPr>
              <a:t>Click to edit Master subtitle style</a:t>
            </a:r>
          </a:p>
        </p:txBody>
      </p:sp>
      <p:sp>
        <p:nvSpPr>
          <p:cNvPr id="9" name="Subtitle 2">
            <a:extLst>
              <a:ext uri="{FF2B5EF4-FFF2-40B4-BE49-F238E27FC236}">
                <a16:creationId xmlns:a16="http://schemas.microsoft.com/office/drawing/2014/main" id="{0DAD4AD3-71FA-64EE-DBDB-00D30284D376}"/>
              </a:ext>
            </a:extLst>
          </p:cNvPr>
          <p:cNvSpPr txBox="1">
            <a:spLocks/>
          </p:cNvSpPr>
          <p:nvPr userDrawn="1"/>
        </p:nvSpPr>
        <p:spPr>
          <a:xfrm>
            <a:off x="1097251" y="4494727"/>
            <a:ext cx="5999008" cy="4216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accent3"/>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400">
                <a:latin typeface="Arial" panose="020B0604020202020204" pitchFamily="34" charset="0"/>
                <a:cs typeface="Arial" panose="020B0604020202020204" pitchFamily="34" charset="0"/>
              </a:rPr>
              <a:t>Click to edit Master subtitle style</a:t>
            </a:r>
          </a:p>
        </p:txBody>
      </p:sp>
      <p:sp>
        <p:nvSpPr>
          <p:cNvPr id="10" name="Slide Number Placeholder 9">
            <a:extLst>
              <a:ext uri="{FF2B5EF4-FFF2-40B4-BE49-F238E27FC236}">
                <a16:creationId xmlns:a16="http://schemas.microsoft.com/office/drawing/2014/main" id="{9215E62E-8137-39F9-713D-EA97F741A232}"/>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42897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6478072" cy="5678683"/>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5AF9287-5A62-A9BA-0483-B89CC42A530B}"/>
              </a:ext>
            </a:extLst>
          </p:cNvPr>
          <p:cNvSpPr>
            <a:spLocks noGrp="1"/>
          </p:cNvSpPr>
          <p:nvPr>
            <p:ph type="sldNum" sz="quarter" idx="10"/>
          </p:nvPr>
        </p:nvSpPr>
        <p:spPr/>
        <p:txBody>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86500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no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rm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rm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a:t>  Click to edit Master title style</a:t>
            </a:r>
          </a:p>
        </p:txBody>
      </p:sp>
      <p:sp>
        <p:nvSpPr>
          <p:cNvPr id="5" name="Slide Number Placeholder 4">
            <a:extLst>
              <a:ext uri="{FF2B5EF4-FFF2-40B4-BE49-F238E27FC236}">
                <a16:creationId xmlns:a16="http://schemas.microsoft.com/office/drawing/2014/main" id="{B9CA996C-E14D-1AAB-4B7A-F7F603D6C46A}"/>
              </a:ext>
            </a:extLst>
          </p:cNvPr>
          <p:cNvSpPr>
            <a:spLocks noGrp="1"/>
          </p:cNvSpPr>
          <p:nvPr>
            <p:ph type="sldNum" sz="quarter" idx="14"/>
          </p:nvPr>
        </p:nvSpPr>
        <p:spPr/>
        <p:txBody>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304559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4BFEB19B-7244-023D-D74E-1AEA4A6FE54B}"/>
              </a:ext>
            </a:extLst>
          </p:cNvPr>
          <p:cNvSpPr>
            <a:spLocks noGrp="1"/>
          </p:cNvSpPr>
          <p:nvPr>
            <p:ph type="sldNum" sz="quarter" idx="14"/>
          </p:nvPr>
        </p:nvSpPr>
        <p:spPr/>
        <p:txBody>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71848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rmAutofit/>
          </a:bodyPr>
          <a:lstStyle>
            <a:lvl1pPr marL="0" indent="0">
              <a:buNone/>
              <a:defRPr sz="20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A60440CB-5691-CD0F-32BB-96528F3F2666}"/>
              </a:ext>
            </a:extLst>
          </p:cNvPr>
          <p:cNvSpPr>
            <a:spLocks noGrp="1"/>
          </p:cNvSpPr>
          <p:nvPr>
            <p:ph type="sldNum" sz="quarter" idx="14"/>
          </p:nvPr>
        </p:nvSpPr>
        <p:spPr/>
        <p:txBody>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69826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62D55CB5-FA6C-444A-4172-E3B393B62DAC}"/>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154118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hasCustomPrompt="1"/>
          </p:nvPr>
        </p:nvSpPr>
        <p:spPr>
          <a:xfrm>
            <a:off x="838200" y="1825625"/>
            <a:ext cx="5181600" cy="435133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hasCustomPrompt="1"/>
          </p:nvPr>
        </p:nvSpPr>
        <p:spPr>
          <a:xfrm>
            <a:off x="6172200" y="1825625"/>
            <a:ext cx="5181600" cy="435133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6766256-FC4B-F0CD-42C4-41A2DC43D7A6}"/>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241370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B68F-F694-4A00-B568-4AB562FBE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1FB79-5DCA-4CCA-8DF1-074CDB93F1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30D19-C823-43AC-B492-E69E7F2B8D6B}"/>
              </a:ext>
            </a:extLst>
          </p:cNvPr>
          <p:cNvSpPr>
            <a:spLocks noGrp="1"/>
          </p:cNvSpPr>
          <p:nvPr>
            <p:ph type="dt" sz="half" idx="10"/>
          </p:nvPr>
        </p:nvSpPr>
        <p:spPr/>
        <p:txBody>
          <a:bodyPr/>
          <a:lstStyle/>
          <a:p>
            <a:fld id="{B4D9C871-3F61-4E24-8966-AC479766DD1B}" type="datetimeFigureOut">
              <a:rPr lang="en-US" smtClean="0"/>
              <a:t>5/21/2026</a:t>
            </a:fld>
            <a:endParaRPr lang="en-US"/>
          </a:p>
        </p:txBody>
      </p:sp>
      <p:sp>
        <p:nvSpPr>
          <p:cNvPr id="5" name="Footer Placeholder 4">
            <a:extLst>
              <a:ext uri="{FF2B5EF4-FFF2-40B4-BE49-F238E27FC236}">
                <a16:creationId xmlns:a16="http://schemas.microsoft.com/office/drawing/2014/main" id="{5DB44756-3605-4DD8-8C5E-378A176FB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496DF-AA86-480B-9E5D-01F4C41911F8}"/>
              </a:ext>
            </a:extLst>
          </p:cNvPr>
          <p:cNvSpPr>
            <a:spLocks noGrp="1"/>
          </p:cNvSpPr>
          <p:nvPr>
            <p:ph type="sldNum" sz="quarter" idx="12"/>
          </p:nvPr>
        </p:nvSpPr>
        <p:spPr/>
        <p:txBody>
          <a:bodyPr/>
          <a:lstStyle/>
          <a:p>
            <a:fld id="{1D19349B-11F7-4C72-B042-F505554D1370}" type="slidenum">
              <a:rPr lang="en-US" smtClean="0"/>
              <a:t>‹#›</a:t>
            </a:fld>
            <a:endParaRPr lang="en-US"/>
          </a:p>
        </p:txBody>
      </p:sp>
    </p:spTree>
    <p:extLst>
      <p:ext uri="{BB962C8B-B14F-4D97-AF65-F5344CB8AC3E}">
        <p14:creationId xmlns:p14="http://schemas.microsoft.com/office/powerpoint/2010/main" val="386000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1" y="3439834"/>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3" y="983117"/>
            <a:ext cx="5531708"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13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80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2" y="505595"/>
            <a:ext cx="7699333" cy="617838"/>
          </a:xfrm>
        </p:spPr>
        <p:txBody>
          <a:bodyPr anchor="b">
            <a:noAutofit/>
          </a:bodyPr>
          <a:lstStyle>
            <a:lvl1pPr algn="l">
              <a:defRPr sz="3000" b="1" cap="none" baseline="0">
                <a:latin typeface="Arial" charset="0"/>
              </a:defRPr>
            </a:lvl1pPr>
          </a:lstStyle>
          <a:p>
            <a:r>
              <a:rPr lang="en-US"/>
              <a:t>Questions?</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23879" y="6450043"/>
            <a:ext cx="2172748" cy="273531"/>
          </a:xfrm>
          <a:prstGeom prst="rect">
            <a:avLst/>
          </a:prstGeom>
        </p:spPr>
      </p:pic>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8142515" y="849093"/>
            <a:ext cx="3864428" cy="277582"/>
          </a:xfrm>
        </p:spPr>
        <p:txBody>
          <a:bodyPr>
            <a:normAutofit/>
          </a:bodyPr>
          <a:lstStyle>
            <a:lvl1pPr marL="0" indent="0">
              <a:buFontTx/>
              <a:buNone/>
              <a:defRPr sz="1200" b="0" baseline="0">
                <a:solidFill>
                  <a:srgbClr val="C00000"/>
                </a:solidFill>
              </a:defRPr>
            </a:lvl1pPr>
          </a:lstStyle>
          <a:p>
            <a:pPr lvl="0"/>
            <a:r>
              <a:rPr lang="en-US"/>
              <a:t>Contact</a:t>
            </a:r>
          </a:p>
        </p:txBody>
      </p:sp>
      <p:sp>
        <p:nvSpPr>
          <p:cNvPr id="8" name="Date Placeholder 7"/>
          <p:cNvSpPr>
            <a:spLocks noGrp="1"/>
          </p:cNvSpPr>
          <p:nvPr>
            <p:ph type="dt" sz="half" idx="15"/>
          </p:nvPr>
        </p:nvSpPr>
        <p:spPr>
          <a:xfrm>
            <a:off x="4831268" y="6328297"/>
            <a:ext cx="2743200" cy="365125"/>
          </a:xfrm>
        </p:spPr>
        <p:txBody>
          <a:bodyPr/>
          <a:lstStyle>
            <a:lvl1pPr>
              <a:defRPr>
                <a:solidFill>
                  <a:schemeClr val="tx1"/>
                </a:solidFill>
              </a:defRPr>
            </a:lvl1pPr>
          </a:lstStyle>
          <a:p>
            <a:fld id="{93B5173D-3EA2-4FC6-8B9A-6DBC50A72F4D}" type="datetime2">
              <a:rPr lang="en-US" smtClean="0"/>
              <a:t>Thursday, May 21, 2026</a:t>
            </a:fld>
            <a:endParaRPr lang="en-US"/>
          </a:p>
        </p:txBody>
      </p:sp>
      <p:sp>
        <p:nvSpPr>
          <p:cNvPr id="14" name="Text Placeholder 14"/>
          <p:cNvSpPr>
            <a:spLocks noGrp="1"/>
          </p:cNvSpPr>
          <p:nvPr>
            <p:ph type="body" sz="quarter" idx="16" hasCustomPrompt="1"/>
          </p:nvPr>
        </p:nvSpPr>
        <p:spPr>
          <a:xfrm>
            <a:off x="8142515" y="156701"/>
            <a:ext cx="3864428" cy="632002"/>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sp>
        <p:nvSpPr>
          <p:cNvPr id="16" name="Text Placeholder 6"/>
          <p:cNvSpPr>
            <a:spLocks noGrp="1"/>
          </p:cNvSpPr>
          <p:nvPr>
            <p:ph type="body" sz="quarter" idx="17" hasCustomPrompt="1"/>
          </p:nvPr>
        </p:nvSpPr>
        <p:spPr>
          <a:xfrm>
            <a:off x="424851" y="1726358"/>
            <a:ext cx="5464323"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67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C317D952-B1F7-1CFF-2273-C8CF713F101E}"/>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403584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E2AC60-1F00-4719-A9D1-C3F16AC36152}"/>
              </a:ext>
            </a:extLst>
          </p:cNvPr>
          <p:cNvSpPr>
            <a:spLocks noGrp="1"/>
          </p:cNvSpPr>
          <p:nvPr>
            <p:ph type="dt" sz="half" idx="10"/>
          </p:nvPr>
        </p:nvSpPr>
        <p:spPr>
          <a:xfrm>
            <a:off x="2700670" y="6356350"/>
            <a:ext cx="1913860" cy="365125"/>
          </a:xfrm>
        </p:spPr>
        <p:txBody>
          <a:bodyPr/>
          <a:lstStyle/>
          <a:p>
            <a:fld id="{62C2AC2B-8A60-46DE-BD7C-674774781BB9}" type="datetimeFigureOut">
              <a:rPr lang="en-US" smtClean="0"/>
              <a:t>5/21/2026</a:t>
            </a:fld>
            <a:endParaRPr lang="en-US"/>
          </a:p>
        </p:txBody>
      </p:sp>
      <p:sp>
        <p:nvSpPr>
          <p:cNvPr id="4" name="Footer Placeholder 3">
            <a:extLst>
              <a:ext uri="{FF2B5EF4-FFF2-40B4-BE49-F238E27FC236}">
                <a16:creationId xmlns:a16="http://schemas.microsoft.com/office/drawing/2014/main" id="{BF2B2FBE-EE68-45E2-8BC2-2D0A37D9474F}"/>
              </a:ext>
            </a:extLst>
          </p:cNvPr>
          <p:cNvSpPr>
            <a:spLocks noGrp="1"/>
          </p:cNvSpPr>
          <p:nvPr>
            <p:ph type="ftr" sz="quarter" idx="11"/>
          </p:nvPr>
        </p:nvSpPr>
        <p:spPr>
          <a:xfrm>
            <a:off x="6202327" y="6356350"/>
            <a:ext cx="3555826" cy="365125"/>
          </a:xfrm>
        </p:spPr>
        <p:txBody>
          <a:bodyPr/>
          <a:lstStyle/>
          <a:p>
            <a:endParaRPr lang="en-US"/>
          </a:p>
        </p:txBody>
      </p:sp>
      <p:sp>
        <p:nvSpPr>
          <p:cNvPr id="5" name="Slide Number Placeholder 4">
            <a:extLst>
              <a:ext uri="{FF2B5EF4-FFF2-40B4-BE49-F238E27FC236}">
                <a16:creationId xmlns:a16="http://schemas.microsoft.com/office/drawing/2014/main" id="{E2215900-21F3-4B72-AD7B-427CA8F6B601}"/>
              </a:ext>
            </a:extLst>
          </p:cNvPr>
          <p:cNvSpPr>
            <a:spLocks noGrp="1"/>
          </p:cNvSpPr>
          <p:nvPr>
            <p:ph type="sldNum" sz="quarter" idx="12"/>
          </p:nvPr>
        </p:nvSpPr>
        <p:spPr>
          <a:xfrm>
            <a:off x="4720856" y="6356350"/>
            <a:ext cx="1375144" cy="365125"/>
          </a:xfrm>
        </p:spPr>
        <p:txBody>
          <a:bodyPr/>
          <a:lstStyle/>
          <a:p>
            <a:fld id="{7B67EA8D-CF83-41A8-9EAE-8FA366783FA6}" type="slidenum">
              <a:rPr lang="en-US" smtClean="0"/>
              <a:t>‹#›</a:t>
            </a:fld>
            <a:endParaRPr lang="en-US"/>
          </a:p>
        </p:txBody>
      </p:sp>
      <p:pic>
        <p:nvPicPr>
          <p:cNvPr id="6" name="Picture 21" descr="JLab_logo_white1.jpg">
            <a:extLst>
              <a:ext uri="{FF2B5EF4-FFF2-40B4-BE49-F238E27FC236}">
                <a16:creationId xmlns:a16="http://schemas.microsoft.com/office/drawing/2014/main" id="{CE3347B2-A70F-4243-985E-A53D89857DE2}"/>
              </a:ext>
            </a:extLst>
          </p:cNvPr>
          <p:cNvPicPr>
            <a:picLocks noChangeAspect="1"/>
          </p:cNvPicPr>
          <p:nvPr/>
        </p:nvPicPr>
        <p:blipFill>
          <a:blip r:embed="rId2"/>
          <a:stretch>
            <a:fillRect/>
          </a:stretch>
        </p:blipFill>
        <p:spPr>
          <a:xfrm>
            <a:off x="9883141" y="5982133"/>
            <a:ext cx="1995351" cy="623547"/>
          </a:xfrm>
          <a:prstGeom prst="rect">
            <a:avLst/>
          </a:prstGeom>
        </p:spPr>
      </p:pic>
      <p:sp>
        <p:nvSpPr>
          <p:cNvPr id="7" name="Freeform 22">
            <a:extLst>
              <a:ext uri="{FF2B5EF4-FFF2-40B4-BE49-F238E27FC236}">
                <a16:creationId xmlns:a16="http://schemas.microsoft.com/office/drawing/2014/main" id="{F0FE6E58-C04B-43A0-8C7F-D4226DAF14D3}"/>
              </a:ext>
            </a:extLst>
          </p:cNvPr>
          <p:cNvSpPr/>
          <p:nvPr/>
        </p:nvSpPr>
        <p:spPr>
          <a:xfrm rot="10800000">
            <a:off x="9758152" y="-687"/>
            <a:ext cx="2433848" cy="1605513"/>
          </a:xfrm>
          <a:custGeom>
            <a:avLst/>
            <a:gdLst>
              <a:gd name="connsiteX0" fmla="*/ 205965 w 406400"/>
              <a:gd name="connsiteY0" fmla="*/ 0 h 191128"/>
              <a:gd name="connsiteX1" fmla="*/ 203200 w 406400"/>
              <a:gd name="connsiteY1" fmla="*/ 3823 h 191128"/>
              <a:gd name="connsiteX2" fmla="*/ 406400 w 406400"/>
              <a:gd name="connsiteY2" fmla="*/ 191128 h 191128"/>
              <a:gd name="connsiteX3" fmla="*/ 0 w 406400"/>
              <a:gd name="connsiteY3" fmla="*/ 191128 h 191128"/>
              <a:gd name="connsiteX4" fmla="*/ 205965 w 406400"/>
              <a:gd name="connsiteY4" fmla="*/ 0 h 191128"/>
              <a:gd name="connsiteX0" fmla="*/ 171402 w 406400"/>
              <a:gd name="connsiteY0" fmla="*/ 26757 h 187305"/>
              <a:gd name="connsiteX1" fmla="*/ 203200 w 406400"/>
              <a:gd name="connsiteY1" fmla="*/ 0 h 187305"/>
              <a:gd name="connsiteX2" fmla="*/ 406400 w 406400"/>
              <a:gd name="connsiteY2" fmla="*/ 187305 h 187305"/>
              <a:gd name="connsiteX3" fmla="*/ 0 w 406400"/>
              <a:gd name="connsiteY3" fmla="*/ 187305 h 187305"/>
              <a:gd name="connsiteX4" fmla="*/ 171402 w 406400"/>
              <a:gd name="connsiteY4" fmla="*/ 26757 h 187305"/>
              <a:gd name="connsiteX0" fmla="*/ 171402 w 406400"/>
              <a:gd name="connsiteY0" fmla="*/ 0 h 160548"/>
              <a:gd name="connsiteX1" fmla="*/ 248824 w 406400"/>
              <a:gd name="connsiteY1" fmla="*/ 16247 h 160548"/>
              <a:gd name="connsiteX2" fmla="*/ 406400 w 406400"/>
              <a:gd name="connsiteY2" fmla="*/ 160548 h 160548"/>
              <a:gd name="connsiteX3" fmla="*/ 0 w 406400"/>
              <a:gd name="connsiteY3" fmla="*/ 160548 h 160548"/>
              <a:gd name="connsiteX4" fmla="*/ 171402 w 406400"/>
              <a:gd name="connsiteY4" fmla="*/ 0 h 160548"/>
              <a:gd name="connsiteX0" fmla="*/ 0 w 406400"/>
              <a:gd name="connsiteY0" fmla="*/ 144301 h 144301"/>
              <a:gd name="connsiteX1" fmla="*/ 248824 w 406400"/>
              <a:gd name="connsiteY1" fmla="*/ 0 h 144301"/>
              <a:gd name="connsiteX2" fmla="*/ 406400 w 406400"/>
              <a:gd name="connsiteY2" fmla="*/ 144301 h 144301"/>
              <a:gd name="connsiteX3" fmla="*/ 0 w 406400"/>
              <a:gd name="connsiteY3" fmla="*/ 144301 h 144301"/>
              <a:gd name="connsiteX0" fmla="*/ 0 w 158235"/>
              <a:gd name="connsiteY0" fmla="*/ 144301 h 144301"/>
              <a:gd name="connsiteX1" fmla="*/ 659 w 158235"/>
              <a:gd name="connsiteY1" fmla="*/ 0 h 144301"/>
              <a:gd name="connsiteX2" fmla="*/ 158235 w 158235"/>
              <a:gd name="connsiteY2" fmla="*/ 144301 h 144301"/>
              <a:gd name="connsiteX3" fmla="*/ 0 w 158235"/>
              <a:gd name="connsiteY3" fmla="*/ 144301 h 144301"/>
            </a:gdLst>
            <a:ahLst/>
            <a:cxnLst>
              <a:cxn ang="0">
                <a:pos x="connsiteX0" y="connsiteY0"/>
              </a:cxn>
              <a:cxn ang="0">
                <a:pos x="connsiteX1" y="connsiteY1"/>
              </a:cxn>
              <a:cxn ang="0">
                <a:pos x="connsiteX2" y="connsiteY2"/>
              </a:cxn>
              <a:cxn ang="0">
                <a:pos x="connsiteX3" y="connsiteY3"/>
              </a:cxn>
            </a:cxnLst>
            <a:rect l="l" t="t" r="r" b="b"/>
            <a:pathLst>
              <a:path w="158235" h="144301">
                <a:moveTo>
                  <a:pt x="0" y="144301"/>
                </a:moveTo>
                <a:cubicBezTo>
                  <a:pt x="220" y="96201"/>
                  <a:pt x="439" y="48100"/>
                  <a:pt x="659" y="0"/>
                </a:cubicBezTo>
                <a:lnTo>
                  <a:pt x="158235" y="144301"/>
                </a:lnTo>
                <a:lnTo>
                  <a:pt x="0" y="144301"/>
                </a:lnTo>
                <a:close/>
              </a:path>
            </a:pathLst>
          </a:custGeom>
          <a:solidFill>
            <a:srgbClr val="A20E20">
              <a:alpha val="80000"/>
            </a:srgbClr>
          </a:solidFill>
        </p:spPr>
      </p:sp>
      <p:sp>
        <p:nvSpPr>
          <p:cNvPr id="2" name="Title 1">
            <a:extLst>
              <a:ext uri="{FF2B5EF4-FFF2-40B4-BE49-F238E27FC236}">
                <a16:creationId xmlns:a16="http://schemas.microsoft.com/office/drawing/2014/main" id="{214474F5-FF8E-483A-868A-39C36A75DA17}"/>
              </a:ext>
            </a:extLst>
          </p:cNvPr>
          <p:cNvSpPr>
            <a:spLocks noGrp="1"/>
          </p:cNvSpPr>
          <p:nvPr>
            <p:ph type="title"/>
          </p:nvPr>
        </p:nvSpPr>
        <p:spPr>
          <a:xfrm>
            <a:off x="627321" y="365125"/>
            <a:ext cx="9130831" cy="1239701"/>
          </a:xfrm>
          <a:solidFill>
            <a:schemeClr val="bg1">
              <a:lumMod val="95000"/>
            </a:schemeClr>
          </a:solidFill>
        </p:spPr>
        <p:txBody>
          <a:bodyPr/>
          <a:lstStyle>
            <a:lvl1pPr algn="ctr">
              <a:defRPr b="1">
                <a:solidFill>
                  <a:srgbClr val="740A17"/>
                </a:solidFill>
                <a:latin typeface="+mn-lt"/>
              </a:defRPr>
            </a:lvl1pPr>
          </a:lstStyle>
          <a:p>
            <a:r>
              <a:rPr lang="en-US"/>
              <a:t>Click to edit Master title style</a:t>
            </a:r>
          </a:p>
        </p:txBody>
      </p:sp>
      <p:sp>
        <p:nvSpPr>
          <p:cNvPr id="8" name="Freeform 16">
            <a:extLst>
              <a:ext uri="{FF2B5EF4-FFF2-40B4-BE49-F238E27FC236}">
                <a16:creationId xmlns:a16="http://schemas.microsoft.com/office/drawing/2014/main" id="{D09018C1-3425-4D3F-8C25-F2431B67195C}"/>
              </a:ext>
            </a:extLst>
          </p:cNvPr>
          <p:cNvSpPr/>
          <p:nvPr/>
        </p:nvSpPr>
        <p:spPr>
          <a:xfrm flipH="1">
            <a:off x="-3432" y="6189789"/>
            <a:ext cx="2918891" cy="698245"/>
          </a:xfrm>
          <a:custGeom>
            <a:avLst/>
            <a:gdLst>
              <a:gd name="connsiteX0" fmla="*/ 203200 w 1049690"/>
              <a:gd name="connsiteY0" fmla="*/ 2896 h 190201"/>
              <a:gd name="connsiteX1" fmla="*/ 579579 w 1049690"/>
              <a:gd name="connsiteY1" fmla="*/ 0 h 190201"/>
              <a:gd name="connsiteX2" fmla="*/ 1049690 w 1049690"/>
              <a:gd name="connsiteY2" fmla="*/ 190201 h 190201"/>
              <a:gd name="connsiteX3" fmla="*/ 0 w 1049690"/>
              <a:gd name="connsiteY3" fmla="*/ 190201 h 190201"/>
              <a:gd name="connsiteX4" fmla="*/ 203200 w 1049690"/>
              <a:gd name="connsiteY4" fmla="*/ 2896 h 190201"/>
              <a:gd name="connsiteX0" fmla="*/ 203200 w 581536"/>
              <a:gd name="connsiteY0" fmla="*/ 2896 h 190201"/>
              <a:gd name="connsiteX1" fmla="*/ 579579 w 581536"/>
              <a:gd name="connsiteY1" fmla="*/ 0 h 190201"/>
              <a:gd name="connsiteX2" fmla="*/ 581536 w 581536"/>
              <a:gd name="connsiteY2" fmla="*/ 184408 h 190201"/>
              <a:gd name="connsiteX3" fmla="*/ 0 w 581536"/>
              <a:gd name="connsiteY3" fmla="*/ 190201 h 190201"/>
              <a:gd name="connsiteX4" fmla="*/ 203200 w 581536"/>
              <a:gd name="connsiteY4" fmla="*/ 2896 h 19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36" h="190201">
                <a:moveTo>
                  <a:pt x="203200" y="2896"/>
                </a:moveTo>
                <a:lnTo>
                  <a:pt x="579579" y="0"/>
                </a:lnTo>
                <a:cubicBezTo>
                  <a:pt x="580231" y="61469"/>
                  <a:pt x="580884" y="122939"/>
                  <a:pt x="581536" y="184408"/>
                </a:cubicBezTo>
                <a:lnTo>
                  <a:pt x="0" y="190201"/>
                </a:lnTo>
                <a:lnTo>
                  <a:pt x="203200" y="2896"/>
                </a:lnTo>
                <a:close/>
              </a:path>
            </a:pathLst>
          </a:custGeom>
          <a:solidFill>
            <a:srgbClr val="740A17"/>
          </a:solidFill>
        </p:spPr>
      </p:sp>
    </p:spTree>
    <p:extLst>
      <p:ext uri="{BB962C8B-B14F-4D97-AF65-F5344CB8AC3E}">
        <p14:creationId xmlns:p14="http://schemas.microsoft.com/office/powerpoint/2010/main" val="3146356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536284398"/>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170984039"/>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5/21/2026</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9B6ED519-D65E-4B8A-AF2A-FFCDDE5BD47A}" type="slidenum">
              <a:rPr lang="en-US" smtClean="0"/>
              <a:pPr/>
              <a:t>‹#›</a:t>
            </a:fld>
            <a:endParaRPr lang="en-US"/>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pic>
        <p:nvPicPr>
          <p:cNvPr id="5" name="Picture 4">
            <a:extLst>
              <a:ext uri="{FF2B5EF4-FFF2-40B4-BE49-F238E27FC236}">
                <a16:creationId xmlns:a16="http://schemas.microsoft.com/office/drawing/2014/main" id="{EBEEDE6D-FDDA-A119-A1A7-2B44D09A0F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27835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spTree>
    <p:extLst>
      <p:ext uri="{BB962C8B-B14F-4D97-AF65-F5344CB8AC3E}">
        <p14:creationId xmlns:p14="http://schemas.microsoft.com/office/powerpoint/2010/main" val="3916888041"/>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384342602"/>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955917133"/>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r>
              <a:rPr lang="en-US"/>
              <a:t>Talk Title Here</a:t>
            </a:r>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043418618"/>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336930327"/>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59774063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58F0D3-C01F-3256-0218-65AF71F759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hasCustomPrompt="1"/>
          </p:nvPr>
        </p:nvSpPr>
        <p:spPr>
          <a:xfrm>
            <a:off x="309094" y="1319201"/>
            <a:ext cx="11044706" cy="4891433"/>
          </a:xfrm>
        </p:spPr>
        <p:txBody>
          <a:bodyPr>
            <a:no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1">
            <a:extLst>
              <a:ext uri="{FF2B5EF4-FFF2-40B4-BE49-F238E27FC236}">
                <a16:creationId xmlns:a16="http://schemas.microsoft.com/office/drawing/2014/main" id="{9E49D0A2-D15E-7B95-E902-B50015CA8C16}"/>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3901474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6932313"/>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037863963"/>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r>
              <a:rPr lang="en-US"/>
              <a:t>Talk Title Here</a:t>
            </a:r>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3137000"/>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Talk Title Here</a:t>
            </a:r>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07E1C93C-5050-FC42-8F10-D22D4F119D13}"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DC57488-3539-8349-95E7-E0E3D7B2EDB0}" type="datetime2">
              <a:rPr lang="en-US" smtClean="0"/>
              <a:pPr/>
              <a:t>Thursday, May 21, 2026</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564016952"/>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110178386"/>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45058691"/>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a:prstGeom prst="rect">
            <a:avLst/>
          </a:prstGeo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a:prstGeom prst="rect">
            <a:avLst/>
          </a:prstGeo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527201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4BFEB19B-7244-023D-D74E-1AEA4A6FE54B}"/>
              </a:ext>
            </a:extLst>
          </p:cNvPr>
          <p:cNvSpPr>
            <a:spLocks noGrp="1"/>
          </p:cNvSpPr>
          <p:nvPr>
            <p:ph type="sldNum" sz="quarter" idx="14"/>
          </p:nvPr>
        </p:nvSpPr>
        <p:spPr/>
        <p:txBody>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6567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hasCustomPrompt="1"/>
          </p:nvPr>
        </p:nvSpPr>
        <p:spPr>
          <a:xfrm>
            <a:off x="374062" y="1424693"/>
            <a:ext cx="5798137" cy="3804129"/>
          </a:xfrm>
        </p:spPr>
        <p:txBody>
          <a:bodyPr anchor="t">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hasCustomPrompt="1"/>
          </p:nvPr>
        </p:nvSpPr>
        <p:spPr>
          <a:xfrm>
            <a:off x="6336406" y="1424694"/>
            <a:ext cx="5018982" cy="4422313"/>
          </a:xfrm>
        </p:spPr>
        <p:txBody>
          <a:bodyPr anchor="t">
            <a:noAutofit/>
          </a:bodyPr>
          <a:lstStyle>
            <a:lvl1pPr marL="0" indent="0">
              <a:buNone/>
              <a:defRPr sz="20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646536"/>
            <a:ext cx="12192000" cy="241299"/>
          </a:xfrm>
          <a:prstGeom prst="rect">
            <a:avLst/>
          </a:prstGeom>
        </p:spPr>
      </p:pic>
      <p:pic>
        <p:nvPicPr>
          <p:cNvPr id="10" name="Picture 9">
            <a:extLst>
              <a:ext uri="{FF2B5EF4-FFF2-40B4-BE49-F238E27FC236}">
                <a16:creationId xmlns:a16="http://schemas.microsoft.com/office/drawing/2014/main" id="{C7FC8732-2197-B9C7-FC84-CA5395C650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F5889065-39FE-28D8-D8E0-33D3F44AC1ED}"/>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2596116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543011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199739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5/21/2026</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20056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5/21/2026</a:t>
            </a:fld>
            <a:endParaRPr lang="en-US" dirty="0"/>
          </a:p>
        </p:txBody>
      </p:sp>
    </p:spTree>
    <p:extLst>
      <p:ext uri="{BB962C8B-B14F-4D97-AF65-F5344CB8AC3E}">
        <p14:creationId xmlns:p14="http://schemas.microsoft.com/office/powerpoint/2010/main" val="310606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5/21/2026</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36019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5/21/2026</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9721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5/21/2026</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944229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5/21/2026</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889243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5/21/2026</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600972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5/21/2026</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59062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hasCustomPrompt="1"/>
          </p:nvPr>
        </p:nvSpPr>
        <p:spPr>
          <a:xfrm>
            <a:off x="309094" y="1319201"/>
            <a:ext cx="5682288" cy="4891433"/>
          </a:xfrm>
        </p:spPr>
        <p:txBody>
          <a:bodyPr>
            <a:no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hasCustomPrompt="1"/>
          </p:nvPr>
        </p:nvSpPr>
        <p:spPr>
          <a:xfrm>
            <a:off x="6110467" y="1322610"/>
            <a:ext cx="5682289" cy="4891433"/>
          </a:xfrm>
        </p:spPr>
        <p:txBody>
          <a:bodyPr>
            <a:no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Picture 14">
            <a:extLst>
              <a:ext uri="{FF2B5EF4-FFF2-40B4-BE49-F238E27FC236}">
                <a16:creationId xmlns:a16="http://schemas.microsoft.com/office/drawing/2014/main" id="{0516E4D8-A2CE-7275-CA6C-35746E005F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646536"/>
            <a:ext cx="12192000" cy="241299"/>
          </a:xfrm>
          <a:prstGeom prst="rect">
            <a:avLst/>
          </a:prstGeom>
        </p:spPr>
      </p:pic>
      <p:sp>
        <p:nvSpPr>
          <p:cNvPr id="5" name="Slide Number Placeholder 4">
            <a:extLst>
              <a:ext uri="{FF2B5EF4-FFF2-40B4-BE49-F238E27FC236}">
                <a16:creationId xmlns:a16="http://schemas.microsoft.com/office/drawing/2014/main" id="{42B37A1C-8636-136D-2D56-A1FAEC2C1F25}"/>
              </a:ext>
            </a:extLst>
          </p:cNvPr>
          <p:cNvSpPr>
            <a:spLocks noGrp="1"/>
          </p:cNvSpPr>
          <p:nvPr>
            <p:ph type="sldNum" sz="quarter" idx="14"/>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2511573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5/21/2026</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724601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5/21/2026</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1449613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5/21/2026</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427239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1835612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73618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no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hasCustomPrompt="1"/>
          </p:nvPr>
        </p:nvSpPr>
        <p:spPr>
          <a:xfrm>
            <a:off x="309093" y="1319201"/>
            <a:ext cx="5785319" cy="4891433"/>
          </a:xfrm>
        </p:spPr>
        <p:txBody>
          <a:bodyPr>
            <a:no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53519F80-1943-7B30-18FC-CA2D7E99C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646536"/>
            <a:ext cx="12192000" cy="241299"/>
          </a:xfrm>
          <a:prstGeom prst="rect">
            <a:avLst/>
          </a:prstGeom>
        </p:spPr>
      </p:pic>
      <p:sp>
        <p:nvSpPr>
          <p:cNvPr id="2" name="Slide Number Placeholder 1">
            <a:extLst>
              <a:ext uri="{FF2B5EF4-FFF2-40B4-BE49-F238E27FC236}">
                <a16:creationId xmlns:a16="http://schemas.microsoft.com/office/drawing/2014/main" id="{72EF6537-F668-BDAD-D952-D8BFC4A0EB05}"/>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341975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no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hasCustomPrompt="1"/>
          </p:nvPr>
        </p:nvSpPr>
        <p:spPr>
          <a:xfrm>
            <a:off x="309093" y="1319201"/>
            <a:ext cx="5785319" cy="4891433"/>
          </a:xfrm>
        </p:spPr>
        <p:txBody>
          <a:bodyPr>
            <a:noAutofit/>
          </a:bodyPr>
          <a:lstStyle>
            <a:lvl1pPr marL="0" indent="0">
              <a:buNone/>
              <a:defRPr sz="20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5" name="Slide Number Placeholder 4">
            <a:extLst>
              <a:ext uri="{FF2B5EF4-FFF2-40B4-BE49-F238E27FC236}">
                <a16:creationId xmlns:a16="http://schemas.microsoft.com/office/drawing/2014/main" id="{527661D2-75BC-7596-2EA3-B0AC84E2BFEB}"/>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62392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no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hasCustomPrompt="1"/>
          </p:nvPr>
        </p:nvSpPr>
        <p:spPr>
          <a:xfrm>
            <a:off x="5679584" y="1560773"/>
            <a:ext cx="6057364" cy="4659093"/>
          </a:xfrm>
        </p:spPr>
        <p:txBody>
          <a:bodyPr>
            <a:noAutofit/>
          </a:bodyPr>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pic>
        <p:nvPicPr>
          <p:cNvPr id="10" name="Picture 9">
            <a:extLst>
              <a:ext uri="{FF2B5EF4-FFF2-40B4-BE49-F238E27FC236}">
                <a16:creationId xmlns:a16="http://schemas.microsoft.com/office/drawing/2014/main" id="{A293668B-6663-9844-C4E5-272FA468C2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646536"/>
            <a:ext cx="12192000" cy="241299"/>
          </a:xfrm>
          <a:prstGeom prst="rect">
            <a:avLst/>
          </a:prstGeom>
        </p:spPr>
      </p:pic>
      <p:sp>
        <p:nvSpPr>
          <p:cNvPr id="5" name="Slide Number Placeholder 4">
            <a:extLst>
              <a:ext uri="{FF2B5EF4-FFF2-40B4-BE49-F238E27FC236}">
                <a16:creationId xmlns:a16="http://schemas.microsoft.com/office/drawing/2014/main" id="{A9AAAD23-1C96-39B5-1482-95CBCA8701AB}"/>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52455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no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hasCustomPrompt="1"/>
          </p:nvPr>
        </p:nvSpPr>
        <p:spPr>
          <a:xfrm>
            <a:off x="309093" y="1319201"/>
            <a:ext cx="5785319" cy="4891433"/>
          </a:xfrm>
        </p:spPr>
        <p:txBody>
          <a:bodyPr>
            <a:no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92509E-B4B5-4E86-8831-50538CDA351F}"/>
              </a:ext>
            </a:extLst>
          </p:cNvPr>
          <p:cNvSpPr>
            <a:spLocks noGrp="1"/>
          </p:cNvSpPr>
          <p:nvPr>
            <p:ph type="sldNum" sz="quarter" idx="10"/>
          </p:nvPr>
        </p:nvSpPr>
        <p:spPr/>
        <p:txBody>
          <a:bodyPr>
            <a:noAutofit/>
          </a:bodyPr>
          <a:lstStyle>
            <a:lvl1pPr>
              <a:defRPr>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634094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F0D6ABB-BA9F-03C1-3247-18853DCA6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9B6ED519-D65E-4B8A-AF2A-FFCDDE5BD47A}" type="slidenum">
              <a:rPr lang="en-US" smtClean="0"/>
              <a:pPr/>
              <a:t>‹#›</a:t>
            </a:fld>
            <a:endParaRPr lang="en-US"/>
          </a:p>
        </p:txBody>
      </p:sp>
    </p:spTree>
    <p:extLst>
      <p:ext uri="{BB962C8B-B14F-4D97-AF65-F5344CB8AC3E}">
        <p14:creationId xmlns:p14="http://schemas.microsoft.com/office/powerpoint/2010/main" val="15864191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p:txStyles>
    <p:titleStyle>
      <a:lvl1pPr algn="l" defTabSz="914400" rtl="0" eaLnBrk="1" latinLnBrk="0" hangingPunct="1">
        <a:lnSpc>
          <a:spcPct val="90000"/>
        </a:lnSpc>
        <a:spcBef>
          <a:spcPct val="0"/>
        </a:spcBef>
        <a:buNone/>
        <a:defRPr sz="32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4477966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667" r:id="rId16"/>
    <p:sldLayoutId id="2147483672" r:id="rId17"/>
    <p:sldLayoutId id="2147483675" r:id="rId18"/>
    <p:sldLayoutId id="2147483676" r:id="rId19"/>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4806661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9.jf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image" Target="../media/image37.png"/><Relationship Id="rId4" Type="http://schemas.openxmlformats.org/officeDocument/2006/relationships/hyperlink" Target="http://www.jsaecp.ethicspoint.co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21.xml"/><Relationship Id="rId5" Type="http://schemas.openxmlformats.org/officeDocument/2006/relationships/image" Target="../media/image43.png"/><Relationship Id="rId4" Type="http://schemas.openxmlformats.org/officeDocument/2006/relationships/hyperlink" Target="http://www.jsaecp.ethicspoint.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xml"/><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a:src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7" cy="6860009"/>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203040" y="1324262"/>
            <a:ext cx="6673128" cy="2134354"/>
          </a:xfrm>
        </p:spPr>
        <p:txBody>
          <a:bodyPr>
            <a:noAutofit/>
          </a:bodyPr>
          <a:lstStyle/>
          <a:p>
            <a:r>
              <a:rPr lang="en-US" sz="4200" dirty="0"/>
              <a:t>FOSTERING A POSITIVE &amp; RESPECTFUL WORKPLACE</a:t>
            </a:r>
          </a:p>
        </p:txBody>
      </p:sp>
      <p:sp>
        <p:nvSpPr>
          <p:cNvPr id="3" name="Subtitle 2">
            <a:extLst>
              <a:ext uri="{FF2B5EF4-FFF2-40B4-BE49-F238E27FC236}">
                <a16:creationId xmlns:a16="http://schemas.microsoft.com/office/drawing/2014/main" id="{AB7C2221-BF13-0BB7-7CAB-FCDFA3F405DB}"/>
              </a:ext>
            </a:extLst>
          </p:cNvPr>
          <p:cNvSpPr>
            <a:spLocks noGrp="1"/>
          </p:cNvSpPr>
          <p:nvPr>
            <p:ph type="subTitle" idx="1"/>
          </p:nvPr>
        </p:nvSpPr>
        <p:spPr>
          <a:xfrm>
            <a:off x="288623" y="3458616"/>
            <a:ext cx="6587545" cy="919032"/>
          </a:xfrm>
        </p:spPr>
        <p:txBody>
          <a:bodyPr>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C31230"/>
                </a:solidFill>
                <a:effectLst/>
                <a:uLnTx/>
                <a:uFillTx/>
                <a:latin typeface="Arial" charset="0"/>
                <a:ea typeface="+mn-ea"/>
                <a:cs typeface="Arial" panose="020B0604020202020204" pitchFamily="34" charset="0"/>
              </a:rPr>
              <a:t>Awareness &amp; Resources To Prevent Bullying, Harassment &amp; Discrimination in the Workplace</a:t>
            </a:r>
          </a:p>
          <a:p>
            <a:endParaRPr lang="en-US" dirty="0"/>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928207" y="5401077"/>
            <a:ext cx="5999008" cy="529861"/>
          </a:xfrm>
        </p:spPr>
        <p:txBody>
          <a:bodyPr/>
          <a:lstStyle/>
          <a:p>
            <a:fld id="{31E87208-1F66-4964-8483-9DF88AA552DE}" type="datetime4">
              <a:rPr lang="en-US" sz="2300" smtClean="0"/>
              <a:t>May 21, 2026</a:t>
            </a:fld>
            <a:endParaRPr lang="en-US" sz="2300"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a:xfrm>
            <a:off x="-818968" y="5032088"/>
            <a:ext cx="7830879" cy="501650"/>
          </a:xfrm>
        </p:spPr>
        <p:txBody>
          <a:bodyPr/>
          <a:lstStyle/>
          <a:p>
            <a:r>
              <a:rPr lang="en-US" sz="2300" dirty="0"/>
              <a:t>Human Resources &amp; STEM Workforce Development </a:t>
            </a:r>
          </a:p>
        </p:txBody>
      </p:sp>
    </p:spTree>
    <p:extLst>
      <p:ext uri="{BB962C8B-B14F-4D97-AF65-F5344CB8AC3E}">
        <p14:creationId xmlns:p14="http://schemas.microsoft.com/office/powerpoint/2010/main" val="300127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0EBB-59BB-86C9-6AC7-2CD855557C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C67E12-E701-4CE5-A173-27A615DBBFBA}"/>
              </a:ext>
            </a:extLst>
          </p:cNvPr>
          <p:cNvSpPr>
            <a:spLocks noGrp="1"/>
          </p:cNvSpPr>
          <p:nvPr>
            <p:ph type="title"/>
          </p:nvPr>
        </p:nvSpPr>
        <p:spPr>
          <a:xfrm>
            <a:off x="309093" y="531951"/>
            <a:ext cx="8301507" cy="678664"/>
          </a:xfrm>
        </p:spPr>
        <p:txBody>
          <a:bodyPr>
            <a:noAutofit/>
          </a:bodyPr>
          <a:lstStyle/>
          <a:p>
            <a:r>
              <a:rPr lang="en-US" cap="all" dirty="0"/>
              <a:t>HARASSMENT:  HOSTILE ENVIRONMENT</a:t>
            </a:r>
          </a:p>
        </p:txBody>
      </p:sp>
      <p:sp>
        <p:nvSpPr>
          <p:cNvPr id="2" name="Content Placeholder 1">
            <a:extLst>
              <a:ext uri="{FF2B5EF4-FFF2-40B4-BE49-F238E27FC236}">
                <a16:creationId xmlns:a16="http://schemas.microsoft.com/office/drawing/2014/main" id="{084DFE0E-1564-F5EB-2729-B7F38CF7324C}"/>
              </a:ext>
            </a:extLst>
          </p:cNvPr>
          <p:cNvSpPr>
            <a:spLocks noGrp="1"/>
          </p:cNvSpPr>
          <p:nvPr>
            <p:ph type="body" sz="half" idx="2"/>
          </p:nvPr>
        </p:nvSpPr>
        <p:spPr>
          <a:xfrm>
            <a:off x="224243" y="1791192"/>
            <a:ext cx="6100356" cy="4232369"/>
          </a:xfrm>
          <a:solidFill>
            <a:schemeClr val="bg1">
              <a:alpha val="39768"/>
            </a:schemeClr>
          </a:solidFill>
        </p:spPr>
        <p:txBody>
          <a:bodyPr lIns="365760" rIns="365760" anchor="ctr">
            <a:noAutofit/>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rPr>
              <a:t>Key characteristics:</a:t>
            </a:r>
          </a:p>
          <a:p>
            <a:pPr marL="800100" marR="0" lvl="1"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Frequency and severity of behavior</a:t>
            </a:r>
          </a:p>
          <a:p>
            <a:pPr marL="800100" marR="0" lvl="1"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Anyone can commit this type of harassment – supervisors/sponsors, co-workers, students, and non-employees who are at the Lab</a:t>
            </a:r>
          </a:p>
          <a:p>
            <a:pPr marL="800100" marR="0" lvl="1"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Behavior is unwelcome</a:t>
            </a:r>
          </a:p>
          <a:p>
            <a:pPr marL="800100" marR="0" lvl="1"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Conduct is pervasive and long-lasting</a:t>
            </a:r>
          </a:p>
          <a:p>
            <a:pPr marL="800100" marR="0" lvl="1"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Atmosphere perceived to be intimidating or offensive</a:t>
            </a:r>
            <a:endParaRPr kumimoji="0" lang="en-US" sz="2000" b="0" i="0" u="none" strike="noStrike" kern="1200" cap="none" spc="0" normalizeH="0" baseline="0" noProof="0" dirty="0">
              <a:ln>
                <a:noFill/>
              </a:ln>
              <a:solidFill>
                <a:srgbClr val="000000"/>
              </a:solidFill>
              <a:effectLst/>
              <a:uLnTx/>
              <a:uFillTx/>
            </a:endParaRPr>
          </a:p>
          <a:p>
            <a:pPr marL="285750" indent="-285750">
              <a:lnSpc>
                <a:spcPct val="100000"/>
              </a:lnSpc>
              <a:spcBef>
                <a:spcPts val="0"/>
              </a:spcBef>
              <a:spcAft>
                <a:spcPts val="800"/>
              </a:spcAft>
              <a:buChar char="•"/>
            </a:pPr>
            <a:endParaRPr lang="en-US" sz="1800" dirty="0">
              <a:latin typeface="Arial"/>
              <a:cs typeface="Arial"/>
            </a:endParaRPr>
          </a:p>
        </p:txBody>
      </p:sp>
      <p:sp>
        <p:nvSpPr>
          <p:cNvPr id="9" name="Slide Number Placeholder 8">
            <a:extLst>
              <a:ext uri="{FF2B5EF4-FFF2-40B4-BE49-F238E27FC236}">
                <a16:creationId xmlns:a16="http://schemas.microsoft.com/office/drawing/2014/main" id="{E3DFD226-A407-C4FE-6F78-5AF25A3C946B}"/>
              </a:ext>
            </a:extLst>
          </p:cNvPr>
          <p:cNvSpPr>
            <a:spLocks noGrp="1"/>
          </p:cNvSpPr>
          <p:nvPr>
            <p:ph type="sldNum" sz="quarter" idx="12"/>
          </p:nvPr>
        </p:nvSpPr>
        <p:spPr>
          <a:xfrm>
            <a:off x="9224557" y="633059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7">
            <a:extLst>
              <a:ext uri="{FF2B5EF4-FFF2-40B4-BE49-F238E27FC236}">
                <a16:creationId xmlns:a16="http://schemas.microsoft.com/office/drawing/2014/main" id="{137C65DC-8434-E620-AC03-AC84F80F5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599" y="1791192"/>
            <a:ext cx="5643158" cy="4232369"/>
          </a:xfrm>
          <a:prstGeom prst="rect">
            <a:avLst/>
          </a:prstGeom>
        </p:spPr>
      </p:pic>
    </p:spTree>
    <p:custDataLst>
      <p:tags r:id="rId1"/>
    </p:custDataLst>
    <p:extLst>
      <p:ext uri="{BB962C8B-B14F-4D97-AF65-F5344CB8AC3E}">
        <p14:creationId xmlns:p14="http://schemas.microsoft.com/office/powerpoint/2010/main" val="74815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AAEB-CF0E-D9E4-1EB0-7DAFDA6E32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15EB8F-0D51-B8F5-0229-BD26E0081BE2}"/>
              </a:ext>
            </a:extLst>
          </p:cNvPr>
          <p:cNvSpPr>
            <a:spLocks noGrp="1"/>
          </p:cNvSpPr>
          <p:nvPr>
            <p:ph type="title"/>
          </p:nvPr>
        </p:nvSpPr>
        <p:spPr>
          <a:xfrm>
            <a:off x="309093" y="262459"/>
            <a:ext cx="10023627" cy="678664"/>
          </a:xfrm>
        </p:spPr>
        <p:txBody>
          <a:bodyPr>
            <a:noAutofit/>
          </a:bodyPr>
          <a:lstStyle/>
          <a:p>
            <a:r>
              <a:rPr lang="en-US" cap="all" dirty="0"/>
              <a:t>EVERYONE KNOWS THERE’s A PROBLEM…</a:t>
            </a:r>
          </a:p>
        </p:txBody>
      </p:sp>
      <p:sp>
        <p:nvSpPr>
          <p:cNvPr id="9" name="Slide Number Placeholder 8">
            <a:extLst>
              <a:ext uri="{FF2B5EF4-FFF2-40B4-BE49-F238E27FC236}">
                <a16:creationId xmlns:a16="http://schemas.microsoft.com/office/drawing/2014/main" id="{9CAE6B39-709B-6974-5035-47197C72B3AF}"/>
              </a:ext>
            </a:extLst>
          </p:cNvPr>
          <p:cNvSpPr>
            <a:spLocks noGrp="1"/>
          </p:cNvSpPr>
          <p:nvPr>
            <p:ph type="sldNum" sz="quarter" idx="12"/>
          </p:nvPr>
        </p:nvSpPr>
        <p:spPr>
          <a:xfrm>
            <a:off x="9289960" y="6326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A29FB3DA-1FA4-02EE-A65F-FFA464772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40" y="1807654"/>
            <a:ext cx="4794008" cy="3925899"/>
          </a:xfrm>
          <a:prstGeom prst="rect">
            <a:avLst/>
          </a:prstGeom>
        </p:spPr>
      </p:pic>
      <p:sp>
        <p:nvSpPr>
          <p:cNvPr id="5" name="Content Placeholder 1">
            <a:extLst>
              <a:ext uri="{FF2B5EF4-FFF2-40B4-BE49-F238E27FC236}">
                <a16:creationId xmlns:a16="http://schemas.microsoft.com/office/drawing/2014/main" id="{5E8DDFA4-8DDD-8BFE-1755-983BD88F3B38}"/>
              </a:ext>
            </a:extLst>
          </p:cNvPr>
          <p:cNvSpPr txBox="1">
            <a:spLocks/>
          </p:cNvSpPr>
          <p:nvPr/>
        </p:nvSpPr>
        <p:spPr>
          <a:xfrm>
            <a:off x="1" y="965372"/>
            <a:ext cx="7067956" cy="5892627"/>
          </a:xfrm>
          <a:prstGeom prst="rect">
            <a:avLst/>
          </a:prstGeom>
          <a:solidFill>
            <a:schemeClr val="bg1">
              <a:alpha val="39768"/>
            </a:schemeClr>
          </a:solidFill>
        </p:spPr>
        <p:txBody>
          <a:bodyPr vert="horz" lIns="365760" tIns="45720" rIns="36576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l" defTabSz="914400" rtl="0" eaLnBrk="1" fontAlgn="auto" latinLnBrk="0" hangingPunct="1">
              <a:spcBef>
                <a:spcPts val="0"/>
              </a:spcBef>
              <a:spcAft>
                <a:spcPts val="0"/>
              </a:spcAft>
              <a:buClrTx/>
              <a:buSzTx/>
              <a:tabLst/>
              <a:defRPr/>
            </a:pPr>
            <a:r>
              <a:rPr kumimoji="0" lang="en-US" sz="2400" b="0" u="none" strike="noStrike" kern="1200" cap="none" spc="0" normalizeH="0" baseline="0" noProof="0" dirty="0">
                <a:ln>
                  <a:noFill/>
                </a:ln>
                <a:solidFill>
                  <a:srgbClr val="000000"/>
                </a:solidFill>
                <a:effectLst/>
                <a:uLnTx/>
                <a:uFillTx/>
                <a:latin typeface="Arial" charset="0"/>
              </a:rPr>
              <a:t>Reasons</a:t>
            </a:r>
            <a:r>
              <a:rPr kumimoji="0" lang="en-US" sz="2400" b="0" u="none" strike="noStrike" kern="1200" cap="none" spc="0" normalizeH="0" noProof="0" dirty="0">
                <a:ln>
                  <a:noFill/>
                </a:ln>
                <a:solidFill>
                  <a:srgbClr val="000000"/>
                </a:solidFill>
                <a:effectLst/>
                <a:uLnTx/>
                <a:uFillTx/>
                <a:latin typeface="Arial" charset="0"/>
              </a:rPr>
              <a:t> why people do not come forward:</a:t>
            </a:r>
          </a:p>
          <a:p>
            <a:pPr marR="0" lvl="0" algn="l" defTabSz="914400" rtl="0" eaLnBrk="1" fontAlgn="auto" latinLnBrk="0" hangingPunct="1">
              <a:spcBef>
                <a:spcPts val="0"/>
              </a:spcBef>
              <a:spcAft>
                <a:spcPts val="0"/>
              </a:spcAft>
              <a:buClrTx/>
              <a:buSzTx/>
              <a:tabLst/>
              <a:defRPr/>
            </a:pPr>
            <a:endParaRPr kumimoji="0" lang="en-US" sz="1200" b="0" u="none" strike="noStrike" kern="1200" cap="none" spc="0" normalizeH="0" baseline="0" noProof="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u="none" strike="noStrike" kern="1200" cap="none" spc="0" normalizeH="0" baseline="0" noProof="0" dirty="0">
                <a:ln>
                  <a:noFill/>
                </a:ln>
                <a:solidFill>
                  <a:srgbClr val="000000"/>
                </a:solidFill>
                <a:effectLst/>
                <a:uLnTx/>
                <a:uFillTx/>
                <a:latin typeface="Arial" charset="0"/>
              </a:rPr>
              <a:t>Fear of retaliation</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000" b="0" u="none" strike="noStrike" kern="1200" cap="none" spc="0" normalizeH="0" baseline="0" noProof="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srgbClr val="000000"/>
                </a:solidFill>
                <a:latin typeface="Arial" charset="0"/>
              </a:rPr>
              <a:t>Fear of getting a bad reputation</a:t>
            </a:r>
            <a:endParaRPr kumimoji="0" lang="en-US" sz="2400" b="0" u="none" strike="noStrike" kern="1200" cap="none" spc="0" normalizeH="0" baseline="0" noProof="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000" b="0" u="none" strike="noStrike" kern="1200" cap="none" spc="0" normalizeH="0" baseline="0" noProof="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noProof="0" dirty="0">
                <a:solidFill>
                  <a:srgbClr val="000000"/>
                </a:solidFill>
                <a:latin typeface="Arial" charset="0"/>
              </a:rPr>
              <a:t>Feel nothing will be done</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00" noProof="0" dirty="0">
              <a:solidFill>
                <a:srgbClr val="000000"/>
              </a:solidFill>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noProof="0" dirty="0">
                <a:solidFill>
                  <a:srgbClr val="000000"/>
                </a:solidFill>
                <a:latin typeface="Arial" charset="0"/>
              </a:rPr>
              <a:t>Fear of getting the perpetrator in trouble</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00" noProof="0" dirty="0">
              <a:solidFill>
                <a:srgbClr val="000000"/>
              </a:solidFill>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u="none" strike="noStrike" kern="1200" cap="none" spc="0" normalizeH="0" baseline="0" dirty="0">
                <a:ln>
                  <a:noFill/>
                </a:ln>
                <a:solidFill>
                  <a:srgbClr val="000000"/>
                </a:solidFill>
                <a:effectLst/>
                <a:uLnTx/>
                <a:uFillTx/>
                <a:latin typeface="Arial" charset="0"/>
              </a:rPr>
              <a:t>Fear</a:t>
            </a:r>
            <a:r>
              <a:rPr kumimoji="0" lang="en-US" sz="2400" b="0" u="none" strike="noStrike" kern="1200" cap="none" spc="0" normalizeH="0" dirty="0">
                <a:ln>
                  <a:noFill/>
                </a:ln>
                <a:solidFill>
                  <a:srgbClr val="000000"/>
                </a:solidFill>
                <a:effectLst/>
                <a:uLnTx/>
                <a:uFillTx/>
                <a:latin typeface="Arial" charset="0"/>
              </a:rPr>
              <a:t> they or the complaint will not be taken seriously</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000" b="0" u="none" strike="noStrike" kern="1200" cap="none" spc="0" normalizeH="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baseline="0" noProof="0" dirty="0">
                <a:solidFill>
                  <a:srgbClr val="000000"/>
                </a:solidFill>
                <a:latin typeface="Arial" charset="0"/>
              </a:rPr>
              <a:t>Feel it is not any of their business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00" baseline="0" noProof="0" dirty="0">
              <a:solidFill>
                <a:srgbClr val="000000"/>
              </a:solidFill>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u="none" strike="noStrike" kern="1200" cap="none" spc="0" normalizeH="0" dirty="0">
                <a:ln>
                  <a:noFill/>
                </a:ln>
                <a:solidFill>
                  <a:srgbClr val="000000"/>
                </a:solidFill>
                <a:effectLst/>
                <a:uLnTx/>
                <a:uFillTx/>
                <a:latin typeface="Arial" charset="0"/>
              </a:rPr>
              <a:t>Do not know what to do</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000" b="0" u="none" strike="noStrike" kern="1200" cap="none" spc="0" normalizeH="0" dirty="0">
              <a:ln>
                <a:noFill/>
              </a:ln>
              <a:solidFill>
                <a:srgbClr val="000000"/>
              </a:solidFill>
              <a:effectLst/>
              <a:uLnTx/>
              <a:uFillTx/>
              <a:latin typeface="Arial" charset="0"/>
            </a:endParaRP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baseline="0" noProof="0" dirty="0">
                <a:solidFill>
                  <a:srgbClr val="000000"/>
                </a:solidFill>
                <a:latin typeface="Arial" charset="0"/>
              </a:rPr>
              <a:t>Bystander effect (less likely to help someone when others are around)</a:t>
            </a:r>
            <a:endParaRPr kumimoji="0" lang="en-US" sz="2800" b="0" u="none" strike="noStrike" kern="1200" cap="none" spc="0" normalizeH="0" baseline="0" noProof="0" dirty="0">
              <a:ln>
                <a:noFill/>
              </a:ln>
              <a:solidFill>
                <a:srgbClr val="000000"/>
              </a:solidFill>
              <a:effectLst/>
              <a:uLnTx/>
              <a:uFillTx/>
              <a:latin typeface="Arial" charset="0"/>
            </a:endParaRPr>
          </a:p>
        </p:txBody>
      </p:sp>
    </p:spTree>
    <p:custDataLst>
      <p:tags r:id="rId1"/>
    </p:custDataLst>
    <p:extLst>
      <p:ext uri="{BB962C8B-B14F-4D97-AF65-F5344CB8AC3E}">
        <p14:creationId xmlns:p14="http://schemas.microsoft.com/office/powerpoint/2010/main" val="17347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1000"/>
                                        <p:tgtEl>
                                          <p:spTgt spid="5">
                                            <p:txEl>
                                              <p:pRg st="6" end="6"/>
                                            </p:txEl>
                                          </p:spTgt>
                                        </p:tgtEl>
                                      </p:cBhvr>
                                    </p:animEffect>
                                    <p:anim calcmode="lin" valueType="num">
                                      <p:cBhvr>
                                        <p:cTn id="2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1000"/>
                                        <p:tgtEl>
                                          <p:spTgt spid="5">
                                            <p:txEl>
                                              <p:pRg st="8" end="8"/>
                                            </p:txEl>
                                          </p:spTgt>
                                        </p:tgtEl>
                                      </p:cBhvr>
                                    </p:animEffect>
                                    <p:anim calcmode="lin" valueType="num">
                                      <p:cBhvr>
                                        <p:cTn id="3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1000"/>
                                        <p:tgtEl>
                                          <p:spTgt spid="5">
                                            <p:txEl>
                                              <p:pRg st="10" end="10"/>
                                            </p:txEl>
                                          </p:spTgt>
                                        </p:tgtEl>
                                      </p:cBhvr>
                                    </p:animEffect>
                                    <p:anim calcmode="lin" valueType="num">
                                      <p:cBhvr>
                                        <p:cTn id="35"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1000"/>
                                        <p:tgtEl>
                                          <p:spTgt spid="5">
                                            <p:txEl>
                                              <p:pRg st="12" end="12"/>
                                            </p:txEl>
                                          </p:spTgt>
                                        </p:tgtEl>
                                      </p:cBhvr>
                                    </p:animEffect>
                                    <p:anim calcmode="lin" valueType="num">
                                      <p:cBhvr>
                                        <p:cTn id="4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14" end="14"/>
                                            </p:txEl>
                                          </p:spTgt>
                                        </p:tgtEl>
                                        <p:attrNameLst>
                                          <p:attrName>style.visibility</p:attrName>
                                        </p:attrNameLst>
                                      </p:cBhvr>
                                      <p:to>
                                        <p:strVal val="visible"/>
                                      </p:to>
                                    </p:set>
                                    <p:animEffect transition="in" filter="fade">
                                      <p:cBhvr>
                                        <p:cTn id="44" dur="1000"/>
                                        <p:tgtEl>
                                          <p:spTgt spid="5">
                                            <p:txEl>
                                              <p:pRg st="14" end="14"/>
                                            </p:txEl>
                                          </p:spTgt>
                                        </p:tgtEl>
                                      </p:cBhvr>
                                    </p:animEffect>
                                    <p:anim calcmode="lin" valueType="num">
                                      <p:cBhvr>
                                        <p:cTn id="45"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14" end="14"/>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16" end="16"/>
                                            </p:txEl>
                                          </p:spTgt>
                                        </p:tgtEl>
                                        <p:attrNameLst>
                                          <p:attrName>style.visibility</p:attrName>
                                        </p:attrNameLst>
                                      </p:cBhvr>
                                      <p:to>
                                        <p:strVal val="visible"/>
                                      </p:to>
                                    </p:set>
                                    <p:animEffect transition="in" filter="fade">
                                      <p:cBhvr>
                                        <p:cTn id="49" dur="1000"/>
                                        <p:tgtEl>
                                          <p:spTgt spid="5">
                                            <p:txEl>
                                              <p:pRg st="16" end="16"/>
                                            </p:txEl>
                                          </p:spTgt>
                                        </p:tgtEl>
                                      </p:cBhvr>
                                    </p:animEffect>
                                    <p:anim calcmode="lin" valueType="num">
                                      <p:cBhvr>
                                        <p:cTn id="50" dur="1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8ED3-E84B-A840-78B9-6A3A2FCD4DF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5AB99-7098-D77D-2ECC-65E74CEECD5E}"/>
              </a:ext>
            </a:extLst>
          </p:cNvPr>
          <p:cNvSpPr>
            <a:spLocks noGrp="1"/>
          </p:cNvSpPr>
          <p:nvPr>
            <p:ph type="title"/>
          </p:nvPr>
        </p:nvSpPr>
        <p:spPr>
          <a:xfrm>
            <a:off x="187173" y="666557"/>
            <a:ext cx="11510555" cy="678664"/>
          </a:xfrm>
        </p:spPr>
        <p:txBody>
          <a:bodyPr>
            <a:noAutofit/>
          </a:bodyPr>
          <a:lstStyle/>
          <a:p>
            <a:r>
              <a:rPr lang="en-US" cap="all" dirty="0"/>
              <a:t>WE All have the power to Prevent Harassment with the 4ds</a:t>
            </a:r>
          </a:p>
        </p:txBody>
      </p:sp>
      <p:sp>
        <p:nvSpPr>
          <p:cNvPr id="9" name="Slide Number Placeholder 8">
            <a:extLst>
              <a:ext uri="{FF2B5EF4-FFF2-40B4-BE49-F238E27FC236}">
                <a16:creationId xmlns:a16="http://schemas.microsoft.com/office/drawing/2014/main" id="{735E31D0-BB3F-0354-6713-F5CF0B3BC314}"/>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282E8AB3-FDA8-65E8-8F9D-2E245BA6C538}"/>
              </a:ext>
            </a:extLst>
          </p:cNvPr>
          <p:cNvSpPr txBox="1">
            <a:spLocks/>
          </p:cNvSpPr>
          <p:nvPr/>
        </p:nvSpPr>
        <p:spPr>
          <a:xfrm>
            <a:off x="362654" y="1507762"/>
            <a:ext cx="6732052" cy="4367743"/>
          </a:xfrm>
          <a:prstGeom prst="rect">
            <a:avLst/>
          </a:prstGeom>
          <a:ln>
            <a:solidFill>
              <a:srgbClr val="C81228"/>
            </a:solidFill>
          </a:ln>
        </p:spPr>
        <p:txBody>
          <a:bodyPr vert="horz" lIns="91440" tIns="45720" rIns="91440" bIns="4572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sz="1600" u="sng" dirty="0">
              <a:solidFill>
                <a:srgbClr val="C81228"/>
              </a:solidFill>
            </a:endParaRPr>
          </a:p>
          <a:p>
            <a:r>
              <a:rPr lang="en-US" u="sng" dirty="0">
                <a:solidFill>
                  <a:srgbClr val="C81228"/>
                </a:solidFill>
              </a:rPr>
              <a:t>Delegate</a:t>
            </a:r>
            <a:r>
              <a:rPr lang="en-US" dirty="0"/>
              <a:t>:  Get Help! </a:t>
            </a:r>
          </a:p>
          <a:p>
            <a:pPr marL="227013"/>
            <a:r>
              <a:rPr lang="en-US" sz="2600" dirty="0"/>
              <a:t>Sponsor, Program Manager, Human Resources, Ethics Officer, or Employee Concerns Program (ECP)</a:t>
            </a:r>
          </a:p>
          <a:p>
            <a:endParaRPr lang="en-US" sz="1700" dirty="0"/>
          </a:p>
          <a:p>
            <a:r>
              <a:rPr lang="en-US" u="sng" dirty="0">
                <a:solidFill>
                  <a:srgbClr val="C81228"/>
                </a:solidFill>
              </a:rPr>
              <a:t>Distract</a:t>
            </a:r>
            <a:r>
              <a:rPr lang="en-US" dirty="0"/>
              <a:t>:  Do something to break the moment! Cough loudly, drop something, be a pest!</a:t>
            </a:r>
          </a:p>
          <a:p>
            <a:endParaRPr lang="en-US" sz="1700" dirty="0"/>
          </a:p>
          <a:p>
            <a:r>
              <a:rPr lang="en-US" u="sng" dirty="0">
                <a:solidFill>
                  <a:srgbClr val="C81228"/>
                </a:solidFill>
              </a:rPr>
              <a:t>Direct</a:t>
            </a:r>
            <a:r>
              <a:rPr lang="en-US" dirty="0">
                <a:solidFill>
                  <a:srgbClr val="C81228"/>
                </a:solidFill>
              </a:rPr>
              <a:t>:</a:t>
            </a:r>
            <a:r>
              <a:rPr lang="en-US" dirty="0"/>
              <a:t>  Tell the perpetrator to stop in a way that you feel comfortable doing.</a:t>
            </a:r>
          </a:p>
          <a:p>
            <a:endParaRPr lang="en-US" sz="1700" dirty="0"/>
          </a:p>
          <a:p>
            <a:r>
              <a:rPr lang="en-US" u="sng" dirty="0">
                <a:solidFill>
                  <a:srgbClr val="C81228"/>
                </a:solidFill>
              </a:rPr>
              <a:t>Delay</a:t>
            </a:r>
            <a:r>
              <a:rPr lang="en-US" dirty="0"/>
              <a:t>:  Check in with the victim to make sure they are ok and to offer any help or resources that you can.</a:t>
            </a:r>
          </a:p>
        </p:txBody>
      </p:sp>
      <p:sp>
        <p:nvSpPr>
          <p:cNvPr id="5" name="TextBox 4">
            <a:extLst>
              <a:ext uri="{FF2B5EF4-FFF2-40B4-BE49-F238E27FC236}">
                <a16:creationId xmlns:a16="http://schemas.microsoft.com/office/drawing/2014/main" id="{6E34FEDA-0D0F-0BE3-BA18-114E2F590A97}"/>
              </a:ext>
            </a:extLst>
          </p:cNvPr>
          <p:cNvSpPr txBox="1"/>
          <p:nvPr/>
        </p:nvSpPr>
        <p:spPr>
          <a:xfrm>
            <a:off x="494431" y="5982246"/>
            <a:ext cx="741512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But at all times, before you act, assess your </a:t>
            </a:r>
            <a:r>
              <a:rPr lang="en-US" sz="2400" u="sng" dirty="0">
                <a:latin typeface="Arial" panose="020B0604020202020204" pitchFamily="34" charset="0"/>
                <a:cs typeface="Arial" panose="020B0604020202020204" pitchFamily="34" charset="0"/>
              </a:rPr>
              <a:t>safety</a:t>
            </a:r>
            <a:r>
              <a:rPr lang="en-US" sz="24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E76E6A69-8D9F-2F59-1FA8-E594BA89CA22}"/>
              </a:ext>
            </a:extLst>
          </p:cNvPr>
          <p:cNvPicPr>
            <a:picLocks noChangeAspect="1"/>
          </p:cNvPicPr>
          <p:nvPr/>
        </p:nvPicPr>
        <p:blipFill>
          <a:blip r:embed="rId4"/>
          <a:stretch>
            <a:fillRect/>
          </a:stretch>
        </p:blipFill>
        <p:spPr>
          <a:xfrm>
            <a:off x="7326410" y="1680081"/>
            <a:ext cx="4022836" cy="3832698"/>
          </a:xfrm>
          <a:prstGeom prst="rect">
            <a:avLst/>
          </a:prstGeom>
        </p:spPr>
      </p:pic>
    </p:spTree>
    <p:custDataLst>
      <p:tags r:id="rId1"/>
    </p:custDataLst>
    <p:extLst>
      <p:ext uri="{BB962C8B-B14F-4D97-AF65-F5344CB8AC3E}">
        <p14:creationId xmlns:p14="http://schemas.microsoft.com/office/powerpoint/2010/main" val="15393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down)">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wipe(down)">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DDB92-60DA-EB78-DF89-58B83F824F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B0C6C9-C21C-A3D5-8F5C-CFA03E45015D}"/>
              </a:ext>
            </a:extLst>
          </p:cNvPr>
          <p:cNvSpPr>
            <a:spLocks noGrp="1"/>
          </p:cNvSpPr>
          <p:nvPr>
            <p:ph type="title"/>
          </p:nvPr>
        </p:nvSpPr>
        <p:spPr>
          <a:xfrm>
            <a:off x="309093" y="531951"/>
            <a:ext cx="10023627" cy="678664"/>
          </a:xfrm>
        </p:spPr>
        <p:txBody>
          <a:bodyPr>
            <a:noAutofit/>
          </a:bodyPr>
          <a:lstStyle/>
          <a:p>
            <a:r>
              <a:rPr lang="en-US" cap="all" dirty="0"/>
              <a:t>BALANCE</a:t>
            </a:r>
          </a:p>
        </p:txBody>
      </p:sp>
      <p:sp>
        <p:nvSpPr>
          <p:cNvPr id="2" name="Content Placeholder 1">
            <a:extLst>
              <a:ext uri="{FF2B5EF4-FFF2-40B4-BE49-F238E27FC236}">
                <a16:creationId xmlns:a16="http://schemas.microsoft.com/office/drawing/2014/main" id="{71BB5C9F-E320-5AE0-0188-7F8FDD74AFB9}"/>
              </a:ext>
            </a:extLst>
          </p:cNvPr>
          <p:cNvSpPr>
            <a:spLocks noGrp="1"/>
          </p:cNvSpPr>
          <p:nvPr>
            <p:ph type="body" sz="half" idx="2"/>
          </p:nvPr>
        </p:nvSpPr>
        <p:spPr>
          <a:xfrm>
            <a:off x="309089" y="1526362"/>
            <a:ext cx="3803560" cy="1586890"/>
          </a:xfrm>
          <a:solidFill>
            <a:schemeClr val="bg1">
              <a:alpha val="39768"/>
            </a:schemeClr>
          </a:solidFill>
        </p:spPr>
        <p:txBody>
          <a:bodyPr lIns="365760" rIns="365760" anchor="ctr">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rgbClr val="C00000"/>
                </a:solidFill>
                <a:effectLst/>
                <a:uLnTx/>
                <a:uFillTx/>
              </a:rPr>
              <a:t>Does the person feel offended, intimidated, or humiliated?</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CBC7FF58-9210-C802-7DC0-684E5B33A597}"/>
              </a:ext>
            </a:extLst>
          </p:cNvPr>
          <p:cNvSpPr>
            <a:spLocks noGrp="1"/>
          </p:cNvSpPr>
          <p:nvPr>
            <p:ph type="sldNum" sz="quarter" idx="12"/>
          </p:nvPr>
        </p:nvSpPr>
        <p:spPr>
          <a:xfrm>
            <a:off x="9298695" y="636114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1">
            <a:extLst>
              <a:ext uri="{FF2B5EF4-FFF2-40B4-BE49-F238E27FC236}">
                <a16:creationId xmlns:a16="http://schemas.microsoft.com/office/drawing/2014/main" id="{09E9377F-F388-A3BB-DF82-E748BFE45D57}"/>
              </a:ext>
            </a:extLst>
          </p:cNvPr>
          <p:cNvSpPr txBox="1">
            <a:spLocks/>
          </p:cNvSpPr>
          <p:nvPr/>
        </p:nvSpPr>
        <p:spPr>
          <a:xfrm>
            <a:off x="8388440" y="1239165"/>
            <a:ext cx="3178720" cy="2189835"/>
          </a:xfrm>
          <a:prstGeom prst="rect">
            <a:avLst/>
          </a:prstGeom>
          <a:solidFill>
            <a:schemeClr val="bg1">
              <a:alpha val="39768"/>
            </a:schemeClr>
          </a:solidFill>
        </p:spPr>
        <p:txBody>
          <a:bodyPr vert="horz" lIns="365760" tIns="45720" rIns="36576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defTabSz="457200">
              <a:spcBef>
                <a:spcPct val="20000"/>
              </a:spcBef>
              <a:defRPr/>
            </a:pPr>
            <a:r>
              <a:rPr lang="en-US" dirty="0">
                <a:solidFill>
                  <a:sysClr val="windowText" lastClr="000000"/>
                </a:solidFill>
              </a:rPr>
              <a:t>Would a “reasonable person” feel the behavior is offensive, intimidating, or humiliating the person involved? </a:t>
            </a:r>
          </a:p>
        </p:txBody>
      </p:sp>
      <p:pic>
        <p:nvPicPr>
          <p:cNvPr id="6" name="Content Placeholder 9">
            <a:extLst>
              <a:ext uri="{FF2B5EF4-FFF2-40B4-BE49-F238E27FC236}">
                <a16:creationId xmlns:a16="http://schemas.microsoft.com/office/drawing/2014/main" id="{8547C3D6-9D27-41D8-0709-F2AEF16DC6BC}"/>
              </a:ext>
            </a:extLst>
          </p:cNvPr>
          <p:cNvPicPr>
            <a:picLocks noChangeAspect="1"/>
          </p:cNvPicPr>
          <p:nvPr/>
        </p:nvPicPr>
        <p:blipFill>
          <a:blip r:embed="rId4"/>
          <a:stretch>
            <a:fillRect/>
          </a:stretch>
        </p:blipFill>
        <p:spPr>
          <a:xfrm>
            <a:off x="4451887" y="708025"/>
            <a:ext cx="3463925" cy="2720975"/>
          </a:xfrm>
          <a:prstGeom prst="rect">
            <a:avLst/>
          </a:prstGeom>
        </p:spPr>
      </p:pic>
      <p:pic>
        <p:nvPicPr>
          <p:cNvPr id="7" name="Picture 6">
            <a:extLst>
              <a:ext uri="{FF2B5EF4-FFF2-40B4-BE49-F238E27FC236}">
                <a16:creationId xmlns:a16="http://schemas.microsoft.com/office/drawing/2014/main" id="{7DE57396-9C89-2E11-B01A-A3A680DC7DFC}"/>
              </a:ext>
            </a:extLst>
          </p:cNvPr>
          <p:cNvPicPr>
            <a:picLocks noChangeAspect="1"/>
          </p:cNvPicPr>
          <p:nvPr/>
        </p:nvPicPr>
        <p:blipFill>
          <a:blip r:embed="rId5"/>
          <a:stretch>
            <a:fillRect/>
          </a:stretch>
        </p:blipFill>
        <p:spPr>
          <a:xfrm>
            <a:off x="577188" y="4060375"/>
            <a:ext cx="3639627" cy="2334970"/>
          </a:xfrm>
          <a:prstGeom prst="rect">
            <a:avLst/>
          </a:prstGeom>
        </p:spPr>
      </p:pic>
      <p:pic>
        <p:nvPicPr>
          <p:cNvPr id="10" name="Picture 9">
            <a:extLst>
              <a:ext uri="{FF2B5EF4-FFF2-40B4-BE49-F238E27FC236}">
                <a16:creationId xmlns:a16="http://schemas.microsoft.com/office/drawing/2014/main" id="{E40B4454-CD98-8079-444D-A4932FD6905E}"/>
              </a:ext>
            </a:extLst>
          </p:cNvPr>
          <p:cNvPicPr>
            <a:picLocks noChangeAspect="1"/>
          </p:cNvPicPr>
          <p:nvPr/>
        </p:nvPicPr>
        <p:blipFill>
          <a:blip r:embed="rId6"/>
          <a:stretch>
            <a:fillRect/>
          </a:stretch>
        </p:blipFill>
        <p:spPr>
          <a:xfrm>
            <a:off x="4468201" y="4060375"/>
            <a:ext cx="3639627" cy="2334970"/>
          </a:xfrm>
          <a:prstGeom prst="rect">
            <a:avLst/>
          </a:prstGeom>
        </p:spPr>
      </p:pic>
      <p:pic>
        <p:nvPicPr>
          <p:cNvPr id="11" name="Picture 10">
            <a:extLst>
              <a:ext uri="{FF2B5EF4-FFF2-40B4-BE49-F238E27FC236}">
                <a16:creationId xmlns:a16="http://schemas.microsoft.com/office/drawing/2014/main" id="{F22A6F36-E2CD-E20D-1D15-F6B1F4F28241}"/>
              </a:ext>
            </a:extLst>
          </p:cNvPr>
          <p:cNvPicPr>
            <a:picLocks noChangeAspect="1"/>
          </p:cNvPicPr>
          <p:nvPr/>
        </p:nvPicPr>
        <p:blipFill>
          <a:blip r:embed="rId7"/>
          <a:stretch>
            <a:fillRect/>
          </a:stretch>
        </p:blipFill>
        <p:spPr>
          <a:xfrm>
            <a:off x="8255048" y="4043028"/>
            <a:ext cx="3639627" cy="2334970"/>
          </a:xfrm>
          <a:prstGeom prst="rect">
            <a:avLst/>
          </a:prstGeom>
        </p:spPr>
      </p:pic>
      <p:sp>
        <p:nvSpPr>
          <p:cNvPr id="14" name="TextBox 13">
            <a:extLst>
              <a:ext uri="{FF2B5EF4-FFF2-40B4-BE49-F238E27FC236}">
                <a16:creationId xmlns:a16="http://schemas.microsoft.com/office/drawing/2014/main" id="{4A3AFCC4-2E8F-9A23-77BB-1B32E8D3C2EA}"/>
              </a:ext>
            </a:extLst>
          </p:cNvPr>
          <p:cNvSpPr txBox="1"/>
          <p:nvPr/>
        </p:nvSpPr>
        <p:spPr>
          <a:xfrm>
            <a:off x="4112649" y="3457550"/>
            <a:ext cx="44979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badi MT Condensed Extra Bold" charset="0"/>
                <a:ea typeface="Abadi MT Condensed Extra Bold" charset="0"/>
                <a:cs typeface="Abadi MT Condensed Extra Bold" charset="0"/>
              </a:rPr>
              <a:t>INTENT IS IRRELEVANT!!</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07260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87F02-A78E-8455-B7E7-5A9D03E63E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92E7A1-2FA5-BFE1-3FFE-9CF8756729B6}"/>
              </a:ext>
            </a:extLst>
          </p:cNvPr>
          <p:cNvSpPr>
            <a:spLocks noGrp="1"/>
          </p:cNvSpPr>
          <p:nvPr>
            <p:ph type="title"/>
          </p:nvPr>
        </p:nvSpPr>
        <p:spPr>
          <a:xfrm>
            <a:off x="309093" y="531951"/>
            <a:ext cx="11510555" cy="678664"/>
          </a:xfrm>
        </p:spPr>
        <p:txBody>
          <a:bodyPr>
            <a:noAutofit/>
          </a:bodyPr>
          <a:lstStyle/>
          <a:p>
            <a:r>
              <a:rPr lang="en-US" cap="all" dirty="0"/>
              <a:t>Bullying &amp; Harassment are </a:t>
            </a:r>
            <a:r>
              <a:rPr lang="en-US" u="sng" cap="all" dirty="0"/>
              <a:t>NOT</a:t>
            </a:r>
            <a:r>
              <a:rPr lang="en-US" cap="all" dirty="0"/>
              <a:t>:</a:t>
            </a:r>
          </a:p>
        </p:txBody>
      </p:sp>
      <p:sp>
        <p:nvSpPr>
          <p:cNvPr id="2" name="Content Placeholder 1">
            <a:extLst>
              <a:ext uri="{FF2B5EF4-FFF2-40B4-BE49-F238E27FC236}">
                <a16:creationId xmlns:a16="http://schemas.microsoft.com/office/drawing/2014/main" id="{F2096E80-9E02-1C31-05E4-5E2A2939C9EF}"/>
              </a:ext>
            </a:extLst>
          </p:cNvPr>
          <p:cNvSpPr>
            <a:spLocks noGrp="1"/>
          </p:cNvSpPr>
          <p:nvPr>
            <p:ph type="body" sz="half" idx="2"/>
          </p:nvPr>
        </p:nvSpPr>
        <p:spPr>
          <a:xfrm>
            <a:off x="379132" y="1900783"/>
            <a:ext cx="8027188" cy="3227932"/>
          </a:xfrm>
          <a:solidFill>
            <a:schemeClr val="bg1">
              <a:alpha val="39768"/>
            </a:schemeClr>
          </a:solidFill>
        </p:spPr>
        <p:txBody>
          <a:bodyPr lIns="365760" rIns="365760" anchor="ctr">
            <a:noAutofit/>
          </a:bodyPr>
          <a:lstStyle/>
          <a:p>
            <a:pPr marL="342900" lvl="0" indent="-342900" defTabSz="457200">
              <a:spcBef>
                <a:spcPts val="0"/>
              </a:spcBef>
              <a:buFont typeface="Arial"/>
              <a:buChar char="•"/>
            </a:pPr>
            <a:r>
              <a:rPr lang="en-US" sz="2200" dirty="0">
                <a:solidFill>
                  <a:prstClr val="black"/>
                </a:solidFill>
              </a:rPr>
              <a:t>Accurate, constructive, and courteous remarks </a:t>
            </a:r>
          </a:p>
          <a:p>
            <a:pPr marL="342900" lvl="0" indent="-342900" defTabSz="457200">
              <a:spcBef>
                <a:spcPts val="0"/>
              </a:spcBef>
              <a:buFont typeface="Arial"/>
              <a:buChar char="•"/>
            </a:pPr>
            <a:endParaRPr lang="en-US" sz="2200" dirty="0">
              <a:solidFill>
                <a:prstClr val="black"/>
              </a:solidFill>
            </a:endParaRPr>
          </a:p>
          <a:p>
            <a:pPr marL="342900" lvl="0" indent="-342900" defTabSz="457200">
              <a:spcBef>
                <a:spcPts val="0"/>
              </a:spcBef>
              <a:buFont typeface="Arial"/>
              <a:buChar char="•"/>
            </a:pPr>
            <a:r>
              <a:rPr lang="en-US" sz="2200" dirty="0">
                <a:solidFill>
                  <a:prstClr val="black"/>
                </a:solidFill>
              </a:rPr>
              <a:t>Reasonable management decisions, discussions, or actions (including performance management)</a:t>
            </a:r>
          </a:p>
          <a:p>
            <a:pPr marL="342900" lvl="0" indent="-342900" defTabSz="457200">
              <a:spcBef>
                <a:spcPts val="0"/>
              </a:spcBef>
              <a:buFont typeface="Arial"/>
              <a:buChar char="•"/>
            </a:pPr>
            <a:endParaRPr lang="en-US" sz="2200" dirty="0">
              <a:solidFill>
                <a:prstClr val="black"/>
              </a:solidFill>
            </a:endParaRPr>
          </a:p>
          <a:p>
            <a:pPr marL="342900" lvl="0" indent="-342900" defTabSz="457200">
              <a:spcBef>
                <a:spcPts val="0"/>
              </a:spcBef>
              <a:buFont typeface="Arial"/>
              <a:buChar char="•"/>
            </a:pPr>
            <a:r>
              <a:rPr lang="en-US" sz="2200" dirty="0">
                <a:solidFill>
                  <a:prstClr val="black"/>
                </a:solidFill>
              </a:rPr>
              <a:t>Differences of opinion</a:t>
            </a:r>
          </a:p>
          <a:p>
            <a:pPr marL="800100" lvl="1" indent="-342900" defTabSz="457200">
              <a:spcBef>
                <a:spcPct val="20000"/>
              </a:spcBef>
              <a:buFont typeface="Arial" panose="020B0604020202020204" pitchFamily="34" charset="0"/>
              <a:buChar char="•"/>
            </a:pPr>
            <a:r>
              <a:rPr lang="en-US" sz="2200" dirty="0">
                <a:solidFill>
                  <a:prstClr val="black"/>
                </a:solidFill>
              </a:rPr>
              <a:t>Conflicts and disagreements with co-workers generally do not constitute harassment/bullying</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1202B6E1-F8FC-2924-02A6-2372269F772F}"/>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6EAA829-2337-0EA3-C09B-80CD47BB8696}"/>
              </a:ext>
            </a:extLst>
          </p:cNvPr>
          <p:cNvPicPr>
            <a:picLocks noChangeAspect="1"/>
          </p:cNvPicPr>
          <p:nvPr/>
        </p:nvPicPr>
        <p:blipFill>
          <a:blip r:embed="rId4"/>
          <a:stretch>
            <a:fillRect/>
          </a:stretch>
        </p:blipFill>
        <p:spPr>
          <a:xfrm>
            <a:off x="8748408" y="1642058"/>
            <a:ext cx="3148766" cy="3999984"/>
          </a:xfrm>
          <a:prstGeom prst="rect">
            <a:avLst/>
          </a:prstGeom>
        </p:spPr>
      </p:pic>
    </p:spTree>
    <p:custDataLst>
      <p:tags r:id="rId1"/>
    </p:custDataLst>
    <p:extLst>
      <p:ext uri="{BB962C8B-B14F-4D97-AF65-F5344CB8AC3E}">
        <p14:creationId xmlns:p14="http://schemas.microsoft.com/office/powerpoint/2010/main" val="3426562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F79CD-0E41-956B-576B-A7A4D2FD93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979937-02F7-7E4C-3083-2028B380D022}"/>
              </a:ext>
            </a:extLst>
          </p:cNvPr>
          <p:cNvSpPr>
            <a:spLocks noGrp="1"/>
          </p:cNvSpPr>
          <p:nvPr>
            <p:ph type="title"/>
          </p:nvPr>
        </p:nvSpPr>
        <p:spPr>
          <a:xfrm>
            <a:off x="309093" y="403378"/>
            <a:ext cx="11510555" cy="678664"/>
          </a:xfrm>
        </p:spPr>
        <p:txBody>
          <a:bodyPr>
            <a:noAutofit/>
          </a:bodyPr>
          <a:lstStyle/>
          <a:p>
            <a:r>
              <a:rPr lang="en-US" cap="all" dirty="0"/>
              <a:t>PREVENTION GUIDELINES</a:t>
            </a:r>
          </a:p>
        </p:txBody>
      </p:sp>
      <p:sp>
        <p:nvSpPr>
          <p:cNvPr id="2" name="Content Placeholder 1">
            <a:extLst>
              <a:ext uri="{FF2B5EF4-FFF2-40B4-BE49-F238E27FC236}">
                <a16:creationId xmlns:a16="http://schemas.microsoft.com/office/drawing/2014/main" id="{8B4976E8-AC9A-6AC5-5211-500996D3DAC7}"/>
              </a:ext>
            </a:extLst>
          </p:cNvPr>
          <p:cNvSpPr>
            <a:spLocks noGrp="1"/>
          </p:cNvSpPr>
          <p:nvPr>
            <p:ph type="body" sz="half" idx="2"/>
          </p:nvPr>
        </p:nvSpPr>
        <p:spPr>
          <a:xfrm>
            <a:off x="431012" y="1066804"/>
            <a:ext cx="5441829" cy="2819396"/>
          </a:xfrm>
          <a:solidFill>
            <a:schemeClr val="bg1">
              <a:alpha val="39768"/>
            </a:schemeClr>
          </a:solidFill>
        </p:spPr>
        <p:txBody>
          <a:bodyPr lIns="365760" rIns="365760" anchor="ctr">
            <a:no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Avoid behavior that may be questionable in the workplace: D</a:t>
            </a:r>
            <a:r>
              <a:rPr lang="en-US" dirty="0">
                <a:solidFill>
                  <a:srgbClr val="000000"/>
                </a:solidFill>
                <a:latin typeface="Arial" charset="0"/>
              </a:rPr>
              <a:t>o</a:t>
            </a: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a:t>
            </a:r>
            <a:r>
              <a:rPr kumimoji="0" lang="en-US" sz="20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NOT </a:t>
            </a: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assume familiarity with co-workers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Do </a:t>
            </a:r>
            <a:r>
              <a:rPr kumimoji="0" lang="en-US" sz="20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NOT</a:t>
            </a: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invade another individual’s personal space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No touching</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02A267BB-178F-77D6-511C-C23233271449}"/>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04C1961-2812-6F80-D28F-23CCB225FCB8}"/>
              </a:ext>
            </a:extLst>
          </p:cNvPr>
          <p:cNvPicPr>
            <a:picLocks noChangeAspect="1"/>
          </p:cNvPicPr>
          <p:nvPr/>
        </p:nvPicPr>
        <p:blipFill>
          <a:blip r:embed="rId4"/>
          <a:stretch>
            <a:fillRect/>
          </a:stretch>
        </p:blipFill>
        <p:spPr>
          <a:xfrm>
            <a:off x="2740788" y="3886200"/>
            <a:ext cx="6968332" cy="2971800"/>
          </a:xfrm>
          <a:prstGeom prst="rect">
            <a:avLst/>
          </a:prstGeom>
        </p:spPr>
      </p:pic>
      <p:sp>
        <p:nvSpPr>
          <p:cNvPr id="7" name="Content Placeholder 1">
            <a:extLst>
              <a:ext uri="{FF2B5EF4-FFF2-40B4-BE49-F238E27FC236}">
                <a16:creationId xmlns:a16="http://schemas.microsoft.com/office/drawing/2014/main" id="{ACA496DE-5AB0-33BD-BB56-7A2523E4CE20}"/>
              </a:ext>
            </a:extLst>
          </p:cNvPr>
          <p:cNvSpPr txBox="1">
            <a:spLocks/>
          </p:cNvSpPr>
          <p:nvPr/>
        </p:nvSpPr>
        <p:spPr>
          <a:xfrm>
            <a:off x="6064370" y="1047966"/>
            <a:ext cx="5563750" cy="2819396"/>
          </a:xfrm>
          <a:prstGeom prst="rect">
            <a:avLst/>
          </a:prstGeom>
          <a:solidFill>
            <a:schemeClr val="bg1">
              <a:alpha val="39768"/>
            </a:schemeClr>
          </a:solidFill>
        </p:spPr>
        <p:txBody>
          <a:bodyPr vert="horz" lIns="365760" tIns="45720" rIns="36576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Inform those engaging in inappropriate behavior you find it objectionable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If you believe you are a victim of unwelcome bullying/harassment, you have a responsibility to notify others: speak with the offender, report, or file a complaint about the situation </a:t>
            </a:r>
            <a:r>
              <a:rPr kumimoji="0" lang="en-US" sz="20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as soon as possible</a:t>
            </a:r>
            <a:r>
              <a:rPr kumimoji="0" lang="en-US" sz="22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16359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02077-D74C-2904-2359-481A47C923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DC0692-C8A9-D424-0A68-807E02A3DE1E}"/>
              </a:ext>
            </a:extLst>
          </p:cNvPr>
          <p:cNvSpPr>
            <a:spLocks noGrp="1"/>
          </p:cNvSpPr>
          <p:nvPr>
            <p:ph type="title"/>
          </p:nvPr>
        </p:nvSpPr>
        <p:spPr>
          <a:xfrm>
            <a:off x="309093" y="195858"/>
            <a:ext cx="11510555" cy="678664"/>
          </a:xfrm>
        </p:spPr>
        <p:txBody>
          <a:bodyPr>
            <a:noAutofit/>
          </a:bodyPr>
          <a:lstStyle/>
          <a:p>
            <a:r>
              <a:rPr lang="en-US" cap="all" dirty="0"/>
              <a:t>Employee Concerns Program</a:t>
            </a:r>
          </a:p>
        </p:txBody>
      </p:sp>
      <p:sp>
        <p:nvSpPr>
          <p:cNvPr id="2" name="Content Placeholder 1">
            <a:extLst>
              <a:ext uri="{FF2B5EF4-FFF2-40B4-BE49-F238E27FC236}">
                <a16:creationId xmlns:a16="http://schemas.microsoft.com/office/drawing/2014/main" id="{8535D500-A56E-6D03-AB78-073D93911899}"/>
              </a:ext>
            </a:extLst>
          </p:cNvPr>
          <p:cNvSpPr>
            <a:spLocks noGrp="1"/>
          </p:cNvSpPr>
          <p:nvPr>
            <p:ph type="body" sz="half" idx="2"/>
          </p:nvPr>
        </p:nvSpPr>
        <p:spPr>
          <a:xfrm>
            <a:off x="0" y="874522"/>
            <a:ext cx="7419887" cy="5983478"/>
          </a:xfrm>
          <a:solidFill>
            <a:schemeClr val="bg1">
              <a:alpha val="39768"/>
            </a:schemeClr>
          </a:solidFill>
        </p:spPr>
        <p:txBody>
          <a:bodyPr lIns="365760" rIns="365760" anchor="ctr">
            <a:noAutofit/>
          </a:bodyPr>
          <a:lstStyle/>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issues or concerns that are work-related: 	</a:t>
            </a:r>
          </a:p>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Seek resolution from your sponsor or program manager</a:t>
            </a:r>
          </a:p>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Seek assistance from Human Resources:</a:t>
            </a:r>
          </a:p>
          <a:p>
            <a:pPr marL="742950" lvl="1" indent="-285750" defTabSz="457200">
              <a:spcBef>
                <a:spcPts val="0"/>
              </a:spcBef>
              <a:buFont typeface="Arial" panose="020B0604020202020204" pitchFamily="34" charset="0"/>
              <a:buChar char="•"/>
              <a:defRPr/>
            </a:pPr>
            <a:r>
              <a:rPr lang="en-US" sz="1800" dirty="0">
                <a:solidFill>
                  <a:prstClr val="black"/>
                </a:solidFill>
              </a:rPr>
              <a:t>Ryan Wood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x7020</a:t>
            </a:r>
          </a:p>
          <a:p>
            <a:pPr marL="742950" lvl="1" indent="-285750" defTabSz="457200">
              <a:spcBef>
                <a:spcPts val="0"/>
              </a:spcBef>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Rhonda Barbosa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x5991</a:t>
            </a: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Minion Pro"/>
              <a:ea typeface="+mn-ea"/>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issue is not resolved internally, then concerns may be filed to our third-party ECP – Ethics Hotline 24 hours a day</a:t>
            </a:r>
          </a:p>
          <a:p>
            <a:pPr marL="742950" marR="0" lvl="1"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Concerns Hotline: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1-888-296-8301 </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Concerns Website: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http://www.jsaecp.ethicspoint.com</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Minion Pro"/>
              <a:ea typeface="+mn-ea"/>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Department of Energy Employee Concerns Program</a:t>
            </a:r>
          </a:p>
          <a:p>
            <a:pPr marL="742950" marR="0" lvl="1"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Employees of contractors who believe they have been retaliated against for engaging in protected activity have the right to file a complaint under the DOE Contractor Whistleblower Protection Program</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515DF290-F2BD-08A0-3F3F-5E0CB60683A1}"/>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6820B8F-BA9E-E202-8BB6-7CAE1DE1A459}"/>
              </a:ext>
            </a:extLst>
          </p:cNvPr>
          <p:cNvPicPr>
            <a:picLocks noChangeAspect="1"/>
          </p:cNvPicPr>
          <p:nvPr/>
        </p:nvPicPr>
        <p:blipFill>
          <a:blip r:embed="rId5"/>
          <a:stretch>
            <a:fillRect/>
          </a:stretch>
        </p:blipFill>
        <p:spPr>
          <a:xfrm>
            <a:off x="7345853" y="874522"/>
            <a:ext cx="4473795" cy="5586271"/>
          </a:xfrm>
          <a:prstGeom prst="rect">
            <a:avLst/>
          </a:prstGeom>
        </p:spPr>
      </p:pic>
    </p:spTree>
    <p:custDataLst>
      <p:tags r:id="rId1"/>
    </p:custDataLst>
    <p:extLst>
      <p:ext uri="{BB962C8B-B14F-4D97-AF65-F5344CB8AC3E}">
        <p14:creationId xmlns:p14="http://schemas.microsoft.com/office/powerpoint/2010/main" val="359008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5B8F-86F0-14DF-B7CE-CA818E265D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5D448F-8FAF-C88F-6E74-CB1DF1A04DCE}"/>
              </a:ext>
            </a:extLst>
          </p:cNvPr>
          <p:cNvSpPr>
            <a:spLocks noGrp="1"/>
          </p:cNvSpPr>
          <p:nvPr>
            <p:ph type="title"/>
          </p:nvPr>
        </p:nvSpPr>
        <p:spPr>
          <a:xfrm>
            <a:off x="309093" y="531951"/>
            <a:ext cx="11510555" cy="678664"/>
          </a:xfrm>
        </p:spPr>
        <p:txBody>
          <a:bodyPr>
            <a:noAutofit/>
          </a:bodyPr>
          <a:lstStyle/>
          <a:p>
            <a:r>
              <a:rPr lang="en-US" cap="all" dirty="0"/>
              <a:t>SO WHAT’s THE Scenario!</a:t>
            </a:r>
          </a:p>
        </p:txBody>
      </p:sp>
      <p:sp>
        <p:nvSpPr>
          <p:cNvPr id="2" name="Content Placeholder 1">
            <a:extLst>
              <a:ext uri="{FF2B5EF4-FFF2-40B4-BE49-F238E27FC236}">
                <a16:creationId xmlns:a16="http://schemas.microsoft.com/office/drawing/2014/main" id="{BCCC0D3C-446E-A439-0607-AC81E6A6443C}"/>
              </a:ext>
            </a:extLst>
          </p:cNvPr>
          <p:cNvSpPr>
            <a:spLocks noGrp="1"/>
          </p:cNvSpPr>
          <p:nvPr>
            <p:ph type="body" sz="half" idx="2"/>
          </p:nvPr>
        </p:nvSpPr>
        <p:spPr>
          <a:xfrm>
            <a:off x="496005" y="1874353"/>
            <a:ext cx="5375427" cy="1798487"/>
          </a:xfrm>
          <a:solidFill>
            <a:schemeClr val="bg1">
              <a:alpha val="39768"/>
            </a:schemeClr>
          </a:solidFill>
        </p:spPr>
        <p:txBody>
          <a:bodyPr lIns="365760" rIns="365760" anchor="ctr">
            <a:no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C31230"/>
                </a:solidFill>
                <a:effectLst/>
                <a:uLnTx/>
                <a:uFillTx/>
                <a:latin typeface="Arial" charset="0"/>
                <a:ea typeface="+mn-ea"/>
                <a:cs typeface="Arial" panose="020B0604020202020204" pitchFamily="34" charset="0"/>
              </a:rPr>
              <a:t>Checking your Understanding</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5C532074-4B90-6FA8-D845-9BDAEEF7AA40}"/>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0F642AD-D681-3263-DB4D-F07F9B1AE853}"/>
              </a:ext>
            </a:extLst>
          </p:cNvPr>
          <p:cNvPicPr>
            <a:picLocks noChangeAspect="1"/>
          </p:cNvPicPr>
          <p:nvPr/>
        </p:nvPicPr>
        <p:blipFill>
          <a:blip r:embed="rId4"/>
          <a:stretch>
            <a:fillRect/>
          </a:stretch>
        </p:blipFill>
        <p:spPr>
          <a:xfrm>
            <a:off x="6198649" y="1874353"/>
            <a:ext cx="5620999" cy="3840813"/>
          </a:xfrm>
          <a:prstGeom prst="rect">
            <a:avLst/>
          </a:prstGeom>
        </p:spPr>
      </p:pic>
    </p:spTree>
    <p:custDataLst>
      <p:tags r:id="rId1"/>
    </p:custDataLst>
    <p:extLst>
      <p:ext uri="{BB962C8B-B14F-4D97-AF65-F5344CB8AC3E}">
        <p14:creationId xmlns:p14="http://schemas.microsoft.com/office/powerpoint/2010/main" val="409622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235D-C6CC-7F78-0302-43C687C9C4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CB069A-4283-3BD6-143F-9CB49685C0B8}"/>
              </a:ext>
            </a:extLst>
          </p:cNvPr>
          <p:cNvSpPr>
            <a:spLocks noGrp="1"/>
          </p:cNvSpPr>
          <p:nvPr>
            <p:ph type="title"/>
          </p:nvPr>
        </p:nvSpPr>
        <p:spPr>
          <a:xfrm>
            <a:off x="309093" y="211096"/>
            <a:ext cx="11510555" cy="678664"/>
          </a:xfrm>
        </p:spPr>
        <p:txBody>
          <a:bodyPr>
            <a:noAutofit/>
          </a:bodyPr>
          <a:lstStyle/>
          <a:p>
            <a:r>
              <a:rPr lang="en-US" cap="all" dirty="0"/>
              <a:t>Scenario 1:  All in fun</a:t>
            </a:r>
          </a:p>
        </p:txBody>
      </p:sp>
      <p:sp>
        <p:nvSpPr>
          <p:cNvPr id="2" name="Content Placeholder 1">
            <a:extLst>
              <a:ext uri="{FF2B5EF4-FFF2-40B4-BE49-F238E27FC236}">
                <a16:creationId xmlns:a16="http://schemas.microsoft.com/office/drawing/2014/main" id="{D22B3BBD-BA2D-8DF6-1D01-69D1CB897C93}"/>
              </a:ext>
            </a:extLst>
          </p:cNvPr>
          <p:cNvSpPr>
            <a:spLocks noGrp="1"/>
          </p:cNvSpPr>
          <p:nvPr>
            <p:ph type="body" sz="half" idx="2"/>
          </p:nvPr>
        </p:nvSpPr>
        <p:spPr>
          <a:xfrm>
            <a:off x="0" y="983310"/>
            <a:ext cx="6858000" cy="5874690"/>
          </a:xfrm>
          <a:solidFill>
            <a:schemeClr val="bg1">
              <a:alpha val="39768"/>
            </a:schemeClr>
          </a:solidFill>
        </p:spPr>
        <p:txBody>
          <a:bodyPr lIns="365760" rIns="365760" anchor="ctr">
            <a:noAutofit/>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00000"/>
                </a:solidFill>
                <a:effectLst/>
                <a:uLnTx/>
                <a:uFillTx/>
              </a:rPr>
              <a:t>Participants: </a:t>
            </a:r>
            <a:r>
              <a:rPr kumimoji="0" lang="en-US" sz="2000" b="0" i="0" u="none" strike="noStrike" kern="1200" cap="none" spc="0" normalizeH="0" baseline="0" noProof="0" dirty="0">
                <a:ln>
                  <a:noFill/>
                </a:ln>
                <a:solidFill>
                  <a:prstClr val="black"/>
                </a:solidFill>
                <a:effectLst/>
                <a:uLnTx/>
                <a:uFillTx/>
              </a:rPr>
              <a:t>Sarah and John, both students, are working on a project. They overhear/see Brian, another student, making sexual overtures toward Jessica. Jessica turns red but Brian keeps taunting her and smiles. </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rPr>
              <a:t>What would </a:t>
            </a:r>
            <a:r>
              <a:rPr kumimoji="0" lang="en-US" sz="2000" b="1" i="0" u="none" strike="noStrike" kern="1200" cap="none" spc="0" normalizeH="0" baseline="0" noProof="0" dirty="0">
                <a:ln>
                  <a:noFill/>
                </a:ln>
                <a:solidFill>
                  <a:srgbClr val="C00000"/>
                </a:solidFill>
                <a:effectLst/>
                <a:uLnTx/>
                <a:uFillTx/>
              </a:rPr>
              <a:t>YOU</a:t>
            </a:r>
            <a:r>
              <a:rPr kumimoji="0" lang="en-US" sz="2000" b="0" i="0" u="none" strike="noStrike" kern="1200" cap="none" spc="0" normalizeH="0" baseline="0" noProof="0" dirty="0">
                <a:ln>
                  <a:noFill/>
                </a:ln>
                <a:solidFill>
                  <a:srgbClr val="C00000"/>
                </a:solidFill>
                <a:effectLst/>
                <a:uLnTx/>
                <a:uFillTx/>
              </a:rPr>
              <a:t> </a:t>
            </a:r>
            <a:r>
              <a:rPr kumimoji="0" lang="en-US" sz="2000" b="0" i="0" u="none" strike="noStrike" kern="1200" cap="none" spc="0" normalizeH="0" baseline="0" noProof="0" dirty="0">
                <a:ln>
                  <a:noFill/>
                </a:ln>
                <a:solidFill>
                  <a:prstClr val="black"/>
                </a:solidFill>
                <a:effectLst/>
                <a:uLnTx/>
                <a:uFillTx/>
              </a:rPr>
              <a:t>do if you were Sarah or John?</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C00000"/>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rPr>
              <a:t>Action to take: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rPr>
              <a:t>Action 1</a:t>
            </a:r>
            <a:r>
              <a:rPr kumimoji="0" lang="en-US" sz="1700" b="0" i="0" u="none" strike="noStrike" kern="1200" cap="none" spc="0" normalizeH="0" baseline="0" noProof="0" dirty="0">
                <a:ln>
                  <a:noFill/>
                </a:ln>
                <a:solidFill>
                  <a:prstClr val="black"/>
                </a:solidFill>
                <a:effectLst/>
                <a:uLnTx/>
                <a:uFillTx/>
              </a:rPr>
              <a:t>: Report this immediately to your mentor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rPr>
              <a:t>Action 2: </a:t>
            </a:r>
            <a:r>
              <a:rPr kumimoji="0" lang="en-US" sz="1700" b="0" i="0" u="none" strike="noStrike" kern="1200" cap="none" spc="0" normalizeH="0" baseline="0" noProof="0" dirty="0">
                <a:ln>
                  <a:noFill/>
                </a:ln>
                <a:solidFill>
                  <a:prstClr val="black"/>
                </a:solidFill>
                <a:effectLst/>
                <a:uLnTx/>
                <a:uFillTx/>
              </a:rPr>
              <a:t>Walk over to Brian and explain that this behavior is not tolerated at the Lab</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rPr>
              <a:t>Action 3</a:t>
            </a:r>
            <a:r>
              <a:rPr kumimoji="0" lang="en-US" sz="1700" b="0" i="0" u="none" strike="noStrike" kern="1200" cap="none" spc="0" normalizeH="0" baseline="0" noProof="0" dirty="0">
                <a:ln>
                  <a:noFill/>
                </a:ln>
                <a:solidFill>
                  <a:prstClr val="black"/>
                </a:solidFill>
                <a:effectLst/>
                <a:uLnTx/>
                <a:uFillTx/>
              </a:rPr>
              <a:t>: Report this incident to either your sponsor, mentor, program manager, Human Resources, or the Employee Concerns Program</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rPr>
              <a:t>Action 4: </a:t>
            </a:r>
            <a:r>
              <a:rPr kumimoji="0" lang="en-US" sz="1700" b="0" i="0" u="none" strike="noStrike" kern="1200" cap="none" spc="0" normalizeH="0" baseline="0" noProof="0" dirty="0">
                <a:ln>
                  <a:noFill/>
                </a:ln>
                <a:solidFill>
                  <a:prstClr val="black"/>
                </a:solidFill>
                <a:effectLst/>
                <a:uLnTx/>
                <a:uFillTx/>
              </a:rPr>
              <a:t>Ignore the situation, it is not your problem</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rPr>
              <a:t>Action 5: </a:t>
            </a:r>
            <a:r>
              <a:rPr kumimoji="0" lang="en-US" sz="1700" b="0" i="0" u="none" strike="noStrike" kern="1200" cap="none" spc="0" normalizeH="0" baseline="0" noProof="0" dirty="0">
                <a:ln>
                  <a:noFill/>
                </a:ln>
                <a:solidFill>
                  <a:prstClr val="black"/>
                </a:solidFill>
                <a:effectLst/>
                <a:uLnTx/>
                <a:uFillTx/>
              </a:rPr>
              <a:t>Make sure Jessica knows her options and who to go to for help</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1CD499A2-58D8-B491-2FCC-4E0812FD135F}"/>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EFB5624-BA64-4EE4-865E-CC0CAEDE8EC0}"/>
              </a:ext>
            </a:extLst>
          </p:cNvPr>
          <p:cNvPicPr>
            <a:picLocks noChangeAspect="1"/>
          </p:cNvPicPr>
          <p:nvPr/>
        </p:nvPicPr>
        <p:blipFill>
          <a:blip r:embed="rId4"/>
          <a:stretch>
            <a:fillRect/>
          </a:stretch>
        </p:blipFill>
        <p:spPr>
          <a:xfrm>
            <a:off x="6858000" y="2140683"/>
            <a:ext cx="5223028" cy="3193317"/>
          </a:xfrm>
          <a:prstGeom prst="rect">
            <a:avLst/>
          </a:prstGeom>
        </p:spPr>
      </p:pic>
    </p:spTree>
    <p:custDataLst>
      <p:tags r:id="rId1"/>
    </p:custDataLst>
    <p:extLst>
      <p:ext uri="{BB962C8B-B14F-4D97-AF65-F5344CB8AC3E}">
        <p14:creationId xmlns:p14="http://schemas.microsoft.com/office/powerpoint/2010/main" val="4336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1000"/>
                                        <p:tgtEl>
                                          <p:spTgt spid="2">
                                            <p:txEl>
                                              <p:pRg st="9" end="9"/>
                                            </p:txEl>
                                          </p:spTgt>
                                        </p:tgtEl>
                                      </p:cBhvr>
                                    </p:animEffect>
                                    <p:anim calcmode="lin" valueType="num">
                                      <p:cBhvr>
                                        <p:cTn id="3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AB81-B358-9159-B7EB-9845683602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B38D25-1735-A242-B5DA-08B2F5AD5B00}"/>
              </a:ext>
            </a:extLst>
          </p:cNvPr>
          <p:cNvSpPr>
            <a:spLocks noGrp="1"/>
          </p:cNvSpPr>
          <p:nvPr>
            <p:ph type="title"/>
          </p:nvPr>
        </p:nvSpPr>
        <p:spPr>
          <a:xfrm>
            <a:off x="309093" y="211096"/>
            <a:ext cx="11510555" cy="678664"/>
          </a:xfrm>
        </p:spPr>
        <p:txBody>
          <a:bodyPr>
            <a:noAutofit/>
          </a:bodyPr>
          <a:lstStyle/>
          <a:p>
            <a:r>
              <a:rPr lang="en-US" cap="all" dirty="0"/>
              <a:t>Scenario 2:  Singled out</a:t>
            </a:r>
          </a:p>
        </p:txBody>
      </p:sp>
      <p:sp>
        <p:nvSpPr>
          <p:cNvPr id="2" name="Content Placeholder 1">
            <a:extLst>
              <a:ext uri="{FF2B5EF4-FFF2-40B4-BE49-F238E27FC236}">
                <a16:creationId xmlns:a16="http://schemas.microsoft.com/office/drawing/2014/main" id="{39165E5B-9AD1-C354-43E2-E078757B7BC0}"/>
              </a:ext>
            </a:extLst>
          </p:cNvPr>
          <p:cNvSpPr>
            <a:spLocks noGrp="1"/>
          </p:cNvSpPr>
          <p:nvPr>
            <p:ph type="body" sz="half" idx="2"/>
          </p:nvPr>
        </p:nvSpPr>
        <p:spPr>
          <a:xfrm>
            <a:off x="5212080" y="889760"/>
            <a:ext cx="6979920" cy="5489145"/>
          </a:xfrm>
          <a:solidFill>
            <a:schemeClr val="bg1">
              <a:alpha val="39768"/>
            </a:schemeClr>
          </a:solidFill>
        </p:spPr>
        <p:txBody>
          <a:bodyPr lIns="365760" rIns="365760" anchor="ctr">
            <a:no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rPr>
              <a:t>Participants: </a:t>
            </a:r>
            <a:r>
              <a:rPr kumimoji="0" lang="en-US" sz="1800" b="0" i="0" u="none" strike="noStrike" kern="1200" cap="none" spc="0" normalizeH="0" baseline="0" noProof="0" dirty="0">
                <a:ln>
                  <a:noFill/>
                </a:ln>
                <a:solidFill>
                  <a:prstClr val="black"/>
                </a:solidFill>
                <a:effectLst/>
                <a:uLnTx/>
                <a:uFillTx/>
              </a:rPr>
              <a:t>Peter shows up for work everyday on time. However, he is falling behind and not completing his assignments on time, which is impacting others on the team. His mentor, Jenna, has been critical of his work and advised him that he needs to improve, or he risks being removed from the program.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rPr>
              <a:t>What would </a:t>
            </a:r>
            <a:r>
              <a:rPr kumimoji="0" lang="en-US" sz="1800" b="1" i="0" u="none" strike="noStrike" kern="1200" cap="none" spc="0" normalizeH="0" baseline="0" noProof="0" dirty="0">
                <a:ln>
                  <a:noFill/>
                </a:ln>
                <a:solidFill>
                  <a:srgbClr val="C00000"/>
                </a:solidFill>
                <a:effectLst/>
                <a:uLnTx/>
                <a:uFillTx/>
              </a:rPr>
              <a:t>YOU</a:t>
            </a:r>
            <a:r>
              <a:rPr kumimoji="0" lang="en-US" sz="1800" b="0" i="0" u="none" strike="noStrike" kern="1200" cap="none" spc="0" normalizeH="0" baseline="0" noProof="0" dirty="0">
                <a:ln>
                  <a:noFill/>
                </a:ln>
                <a:solidFill>
                  <a:srgbClr val="C00000"/>
                </a:solidFill>
                <a:effectLst/>
                <a:uLnTx/>
                <a:uFillTx/>
              </a:rPr>
              <a:t> </a:t>
            </a:r>
            <a:r>
              <a:rPr kumimoji="0" lang="en-US" sz="1800" b="0" i="0" u="none" strike="noStrike" kern="1200" cap="none" spc="0" normalizeH="0" baseline="0" noProof="0" dirty="0">
                <a:ln>
                  <a:noFill/>
                </a:ln>
                <a:solidFill>
                  <a:prstClr val="black"/>
                </a:solidFill>
                <a:effectLst/>
                <a:uLnTx/>
                <a:uFillTx/>
              </a:rPr>
              <a:t>do if you were Peter?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rPr>
              <a:t>Action to take</a:t>
            </a:r>
            <a:r>
              <a:rPr kumimoji="0" lang="en-US" sz="1800" b="1" i="0" u="none" strike="noStrike" kern="1200" cap="none" spc="0" normalizeH="0" baseline="0" noProof="0" dirty="0">
                <a:ln>
                  <a:noFill/>
                </a:ln>
                <a:solidFill>
                  <a:prstClr val="black"/>
                </a:solidFill>
                <a:effectLst/>
                <a:uLnTx/>
                <a:uFillTx/>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rPr>
              <a:t>Action 1: </a:t>
            </a:r>
            <a:r>
              <a:rPr kumimoji="0" lang="en-US" sz="1800" b="0" i="0" u="none" strike="noStrike" kern="1200" cap="none" spc="0" normalizeH="0" baseline="0" noProof="0" dirty="0">
                <a:ln>
                  <a:noFill/>
                </a:ln>
                <a:solidFill>
                  <a:prstClr val="black"/>
                </a:solidFill>
                <a:effectLst/>
                <a:uLnTx/>
                <a:uFillTx/>
              </a:rPr>
              <a:t>Set up a meeting with the mentor and explain that the comments are making you uncomfortable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rPr>
              <a:t>Action 2</a:t>
            </a:r>
            <a:r>
              <a:rPr kumimoji="0" lang="en-US" sz="1800" b="0" i="0" u="none" strike="noStrike" kern="1200" cap="none" spc="0" normalizeH="0" baseline="0" noProof="0" dirty="0">
                <a:ln>
                  <a:noFill/>
                </a:ln>
                <a:solidFill>
                  <a:prstClr val="black"/>
                </a:solidFill>
                <a:effectLst/>
                <a:uLnTx/>
                <a:uFillTx/>
              </a:rPr>
              <a:t>: Accept the feedback; ask for additional help if needed and make an effort to complete your part of the project on time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rPr>
              <a:t>Action 3</a:t>
            </a:r>
            <a:r>
              <a:rPr kumimoji="0" lang="en-US" sz="1800" b="0" i="0" u="none" strike="noStrike" kern="1200" cap="none" spc="0" normalizeH="0" baseline="0" noProof="0" dirty="0">
                <a:ln>
                  <a:noFill/>
                </a:ln>
                <a:solidFill>
                  <a:prstClr val="black"/>
                </a:solidFill>
                <a:effectLst/>
                <a:uLnTx/>
                <a:uFillTx/>
              </a:rPr>
              <a:t>: Ignore Jenna; she comes on strong but doesn’t follow through with consequences</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16A5225F-9E6B-FCE1-0C67-7B5D654D5758}"/>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F0C7DE8-E0E7-7A13-AF9E-C234760B43DF}"/>
              </a:ext>
            </a:extLst>
          </p:cNvPr>
          <p:cNvPicPr>
            <a:picLocks noChangeAspect="1"/>
          </p:cNvPicPr>
          <p:nvPr/>
        </p:nvPicPr>
        <p:blipFill>
          <a:blip r:embed="rId4"/>
          <a:stretch>
            <a:fillRect/>
          </a:stretch>
        </p:blipFill>
        <p:spPr>
          <a:xfrm>
            <a:off x="431013" y="1076872"/>
            <a:ext cx="4781067" cy="2626448"/>
          </a:xfrm>
          <a:prstGeom prst="rect">
            <a:avLst/>
          </a:prstGeom>
        </p:spPr>
      </p:pic>
    </p:spTree>
    <p:custDataLst>
      <p:tags r:id="rId1"/>
    </p:custDataLst>
    <p:extLst>
      <p:ext uri="{BB962C8B-B14F-4D97-AF65-F5344CB8AC3E}">
        <p14:creationId xmlns:p14="http://schemas.microsoft.com/office/powerpoint/2010/main" val="16003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C58B-0F7E-A00E-3734-89D954B786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77D770-1EF0-7E9C-07F4-6D2C11E0F1D4}"/>
              </a:ext>
            </a:extLst>
          </p:cNvPr>
          <p:cNvSpPr>
            <a:spLocks noGrp="1"/>
          </p:cNvSpPr>
          <p:nvPr>
            <p:ph type="title"/>
          </p:nvPr>
        </p:nvSpPr>
        <p:spPr>
          <a:xfrm>
            <a:off x="309093" y="531951"/>
            <a:ext cx="8301507" cy="678664"/>
          </a:xfrm>
        </p:spPr>
        <p:txBody>
          <a:bodyPr>
            <a:noAutofit/>
          </a:bodyPr>
          <a:lstStyle/>
          <a:p>
            <a:r>
              <a:rPr lang="en-US" cap="all" dirty="0"/>
              <a:t>Community </a:t>
            </a:r>
            <a:r>
              <a:rPr lang="en-US" cap="all" dirty="0" err="1"/>
              <a:t>STandards</a:t>
            </a:r>
            <a:endParaRPr lang="en-US" cap="all" dirty="0"/>
          </a:p>
        </p:txBody>
      </p:sp>
      <p:sp>
        <p:nvSpPr>
          <p:cNvPr id="2" name="Content Placeholder 1">
            <a:extLst>
              <a:ext uri="{FF2B5EF4-FFF2-40B4-BE49-F238E27FC236}">
                <a16:creationId xmlns:a16="http://schemas.microsoft.com/office/drawing/2014/main" id="{C7A4236F-22B0-C499-DB86-A77A319986D1}"/>
              </a:ext>
            </a:extLst>
          </p:cNvPr>
          <p:cNvSpPr>
            <a:spLocks noGrp="1"/>
          </p:cNvSpPr>
          <p:nvPr>
            <p:ph type="body" sz="half" idx="2"/>
          </p:nvPr>
        </p:nvSpPr>
        <p:spPr>
          <a:xfrm>
            <a:off x="174170" y="1466341"/>
            <a:ext cx="11051549" cy="4882072"/>
          </a:xfrm>
          <a:solidFill>
            <a:schemeClr val="bg1">
              <a:alpha val="39768"/>
            </a:schemeClr>
          </a:solidFill>
        </p:spPr>
        <p:txBody>
          <a:bodyPr lIns="365760" rIns="365760" anchor="ctr">
            <a:noAutofit/>
          </a:bodyPr>
          <a:lstStyle/>
          <a:p>
            <a:pPr lvl="1">
              <a:spcBef>
                <a:spcPts val="0"/>
              </a:spcBef>
            </a:pPr>
            <a:r>
              <a:rPr lang="en-US" sz="1800" dirty="0">
                <a:latin typeface="Arial"/>
                <a:cs typeface="Arial"/>
              </a:rPr>
              <a:t>Everyone at Jefferson Lab has a responsibly to foster an environment where all employees, users, students, guests, visitors, and subcontractors feel welcome and supported in advancing the lab’s mission.</a:t>
            </a:r>
          </a:p>
          <a:p>
            <a:pPr lvl="1">
              <a:spcBef>
                <a:spcPts val="0"/>
              </a:spcBef>
            </a:pPr>
            <a:endParaRPr lang="en-US" sz="1800" dirty="0">
              <a:latin typeface="Arial"/>
              <a:cs typeface="Arial"/>
            </a:endParaRPr>
          </a:p>
          <a:p>
            <a:pPr lvl="1">
              <a:spcBef>
                <a:spcPts val="0"/>
              </a:spcBef>
            </a:pPr>
            <a:r>
              <a:rPr lang="en-US" sz="1800" dirty="0">
                <a:latin typeface="Arial"/>
                <a:cs typeface="Arial"/>
              </a:rPr>
              <a:t>Jefferson Lab actively promotes a harassment-free experience for all.  While it is not possible to provide a complete list of the types of improper behavior below, prohibited conduct includes, but is not limited to:</a:t>
            </a:r>
          </a:p>
          <a:p>
            <a:pPr marL="742950" lvl="1" indent="-285750">
              <a:spcBef>
                <a:spcPts val="0"/>
              </a:spcBef>
              <a:buFont typeface="Arial" panose="020B0604020202020204" pitchFamily="34" charset="0"/>
              <a:buChar char="•"/>
            </a:pPr>
            <a:r>
              <a:rPr lang="en-US" sz="1800" dirty="0">
                <a:latin typeface="Arial"/>
                <a:cs typeface="Arial"/>
              </a:rPr>
              <a:t>Obscene or abusive language</a:t>
            </a:r>
          </a:p>
          <a:p>
            <a:pPr marL="742950" lvl="1" indent="-285750">
              <a:spcBef>
                <a:spcPts val="0"/>
              </a:spcBef>
              <a:buFont typeface="Arial" panose="020B0604020202020204" pitchFamily="34" charset="0"/>
              <a:buChar char="•"/>
            </a:pPr>
            <a:r>
              <a:rPr lang="en-US" sz="1800" dirty="0">
                <a:latin typeface="Arial"/>
                <a:cs typeface="Arial"/>
              </a:rPr>
              <a:t>Bullying or deliberate intimidation</a:t>
            </a:r>
          </a:p>
          <a:p>
            <a:pPr marL="742950" lvl="1" indent="-285750">
              <a:spcBef>
                <a:spcPts val="0"/>
              </a:spcBef>
              <a:buFont typeface="Arial" panose="020B0604020202020204" pitchFamily="34" charset="0"/>
              <a:buChar char="•"/>
            </a:pPr>
            <a:r>
              <a:rPr lang="en-US" sz="1800" dirty="0">
                <a:latin typeface="Arial"/>
                <a:cs typeface="Arial"/>
              </a:rPr>
              <a:t>Inappropriate physical contact</a:t>
            </a:r>
          </a:p>
          <a:p>
            <a:pPr marL="742950" lvl="1" indent="-285750">
              <a:spcBef>
                <a:spcPts val="0"/>
              </a:spcBef>
              <a:buFont typeface="Arial" panose="020B0604020202020204" pitchFamily="34" charset="0"/>
              <a:buChar char="•"/>
            </a:pPr>
            <a:r>
              <a:rPr lang="en-US" sz="1800" dirty="0">
                <a:latin typeface="Arial"/>
                <a:cs typeface="Arial"/>
              </a:rPr>
              <a:t>Stalking/following</a:t>
            </a:r>
          </a:p>
          <a:p>
            <a:pPr marL="742950" lvl="1" indent="-285750">
              <a:spcBef>
                <a:spcPts val="0"/>
              </a:spcBef>
              <a:buFont typeface="Arial" panose="020B0604020202020204" pitchFamily="34" charset="0"/>
              <a:buChar char="•"/>
            </a:pPr>
            <a:r>
              <a:rPr lang="en-US" sz="1800" dirty="0">
                <a:latin typeface="Arial"/>
                <a:cs typeface="Arial"/>
              </a:rPr>
              <a:t>Unwelcome sexual attention or advances</a:t>
            </a:r>
          </a:p>
          <a:p>
            <a:pPr marL="742950" lvl="1" indent="-285750">
              <a:spcBef>
                <a:spcPts val="0"/>
              </a:spcBef>
              <a:buFont typeface="Arial" panose="020B0604020202020204" pitchFamily="34" charset="0"/>
              <a:buChar char="•"/>
            </a:pPr>
            <a:r>
              <a:rPr lang="en-US" sz="1800" dirty="0">
                <a:latin typeface="Arial"/>
                <a:cs typeface="Arial"/>
              </a:rPr>
              <a:t>Disrespectful or offensive comments/gestures</a:t>
            </a:r>
          </a:p>
          <a:p>
            <a:pPr marL="742950" lvl="1" indent="-285750">
              <a:spcBef>
                <a:spcPts val="0"/>
              </a:spcBef>
              <a:buFont typeface="Arial" panose="020B0604020202020204" pitchFamily="34" charset="0"/>
              <a:buChar char="•"/>
            </a:pPr>
            <a:r>
              <a:rPr lang="en-US" sz="1800" dirty="0">
                <a:latin typeface="Arial"/>
                <a:cs typeface="Arial"/>
              </a:rPr>
              <a:t>Displaying or circulating sexually suggestive materials</a:t>
            </a:r>
          </a:p>
          <a:p>
            <a:pPr marL="742950" lvl="1" indent="-285750">
              <a:spcBef>
                <a:spcPts val="0"/>
              </a:spcBef>
              <a:buFont typeface="Arial" panose="020B0604020202020204" pitchFamily="34" charset="0"/>
              <a:buChar char="•"/>
            </a:pPr>
            <a:r>
              <a:rPr lang="en-US" sz="1800" dirty="0">
                <a:latin typeface="Arial"/>
                <a:cs typeface="Arial"/>
              </a:rPr>
              <a:t>Violating security or environment, safety, and health issues</a:t>
            </a:r>
          </a:p>
          <a:p>
            <a:pPr lvl="1">
              <a:spcBef>
                <a:spcPts val="0"/>
              </a:spcBef>
            </a:pPr>
            <a:endParaRPr lang="en-US" sz="1800" dirty="0">
              <a:latin typeface="Arial"/>
              <a:cs typeface="Arial"/>
            </a:endParaRPr>
          </a:p>
          <a:p>
            <a:pPr lvl="1">
              <a:spcBef>
                <a:spcPts val="0"/>
              </a:spcBef>
            </a:pPr>
            <a:r>
              <a:rPr kumimoji="0" lang="en-US" sz="18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Everyone is expected to model professionalism and respectful behavior </a:t>
            </a:r>
            <a:r>
              <a:rPr lang="en-US" sz="1800" b="1" dirty="0">
                <a:solidFill>
                  <a:srgbClr val="C00000"/>
                </a:solidFill>
                <a:latin typeface="Arial" charset="0"/>
              </a:rPr>
              <a:t>at all times.</a:t>
            </a:r>
            <a:endParaRPr lang="en-US" sz="1800" b="1" i="1" dirty="0">
              <a:latin typeface="Arial"/>
              <a:cs typeface="Arial"/>
            </a:endParaRPr>
          </a:p>
        </p:txBody>
      </p:sp>
      <p:sp>
        <p:nvSpPr>
          <p:cNvPr id="9" name="Slide Number Placeholder 8">
            <a:extLst>
              <a:ext uri="{FF2B5EF4-FFF2-40B4-BE49-F238E27FC236}">
                <a16:creationId xmlns:a16="http://schemas.microsoft.com/office/drawing/2014/main" id="{CEFD2C80-9088-E9D2-34E6-887FDED9D834}"/>
              </a:ext>
            </a:extLst>
          </p:cNvPr>
          <p:cNvSpPr>
            <a:spLocks noGrp="1"/>
          </p:cNvSpPr>
          <p:nvPr>
            <p:ph type="sldNum" sz="quarter" idx="12"/>
          </p:nvPr>
        </p:nvSpPr>
        <p:spPr>
          <a:xfrm>
            <a:off x="9265920" y="638034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508F592-F3A1-43E9-D056-0E11ACB1FDFF}"/>
              </a:ext>
            </a:extLst>
          </p:cNvPr>
          <p:cNvPicPr>
            <a:picLocks noChangeAspect="1"/>
          </p:cNvPicPr>
          <p:nvPr/>
        </p:nvPicPr>
        <p:blipFill>
          <a:blip r:embed="rId4"/>
          <a:stretch>
            <a:fillRect/>
          </a:stretch>
        </p:blipFill>
        <p:spPr>
          <a:xfrm>
            <a:off x="6413771" y="3329684"/>
            <a:ext cx="5778230" cy="1729890"/>
          </a:xfrm>
          <a:prstGeom prst="rect">
            <a:avLst/>
          </a:prstGeom>
        </p:spPr>
      </p:pic>
    </p:spTree>
    <p:custDataLst>
      <p:tags r:id="rId1"/>
    </p:custDataLst>
    <p:extLst>
      <p:ext uri="{BB962C8B-B14F-4D97-AF65-F5344CB8AC3E}">
        <p14:creationId xmlns:p14="http://schemas.microsoft.com/office/powerpoint/2010/main" val="2847399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C0B1-0033-C8B2-C29A-5EAFBBFAC3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492ABD-58C3-3F0B-EDB3-22AEF495757E}"/>
              </a:ext>
            </a:extLst>
          </p:cNvPr>
          <p:cNvSpPr>
            <a:spLocks noGrp="1"/>
          </p:cNvSpPr>
          <p:nvPr>
            <p:ph type="title"/>
          </p:nvPr>
        </p:nvSpPr>
        <p:spPr>
          <a:xfrm>
            <a:off x="309093" y="211096"/>
            <a:ext cx="11510555" cy="678664"/>
          </a:xfrm>
        </p:spPr>
        <p:txBody>
          <a:bodyPr>
            <a:noAutofit/>
          </a:bodyPr>
          <a:lstStyle/>
          <a:p>
            <a:r>
              <a:rPr lang="en-US" cap="all" dirty="0"/>
              <a:t>Scenario 3:  DISCRIMINATION in the workplace</a:t>
            </a:r>
          </a:p>
        </p:txBody>
      </p:sp>
      <p:sp>
        <p:nvSpPr>
          <p:cNvPr id="2" name="Content Placeholder 1">
            <a:extLst>
              <a:ext uri="{FF2B5EF4-FFF2-40B4-BE49-F238E27FC236}">
                <a16:creationId xmlns:a16="http://schemas.microsoft.com/office/drawing/2014/main" id="{489A30A8-A4A9-E944-DBD7-1371857408C5}"/>
              </a:ext>
            </a:extLst>
          </p:cNvPr>
          <p:cNvSpPr>
            <a:spLocks noGrp="1"/>
          </p:cNvSpPr>
          <p:nvPr>
            <p:ph type="body" sz="half" idx="2"/>
          </p:nvPr>
        </p:nvSpPr>
        <p:spPr>
          <a:xfrm>
            <a:off x="0" y="945540"/>
            <a:ext cx="7509402" cy="5912460"/>
          </a:xfrm>
          <a:solidFill>
            <a:schemeClr val="bg1">
              <a:alpha val="39768"/>
            </a:schemeClr>
          </a:solidFill>
        </p:spPr>
        <p:txBody>
          <a:bodyPr lIns="365760" rIns="365760" anchor="ct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Participants: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 senior scientist mentoring a dynamic and gifted student, commented that they needed to remove their braids, as this hair style</a:t>
            </a:r>
            <a:r>
              <a:rPr kumimoji="0" lang="en-US" sz="1800" b="0" i="0" u="none" strike="noStrike" kern="1200" cap="none" spc="0" normalizeH="0" noProof="0" dirty="0">
                <a:ln>
                  <a:noFill/>
                </a:ln>
                <a:solidFill>
                  <a:srgbClr val="000000"/>
                </a:solidFill>
                <a:effectLst/>
                <a:uLnTx/>
                <a:uFillTx/>
                <a:latin typeface="Arial" charset="0"/>
                <a:ea typeface="+mn-ea"/>
                <a:cs typeface="Arial" panose="020B0604020202020204" pitchFamily="34" charset="0"/>
              </a:rPr>
              <a:t> was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not appropriate and appeared ‘unkempt’ for a professional work environment if they</a:t>
            </a:r>
            <a:r>
              <a:rPr kumimoji="0" lang="en-US" sz="1800" b="0" i="0" u="none" strike="noStrike" kern="1200" cap="none" spc="0" normalizeH="0" noProof="0" dirty="0">
                <a:ln>
                  <a:noFill/>
                </a:ln>
                <a:solidFill>
                  <a:srgbClr val="000000"/>
                </a:solidFill>
                <a:effectLst/>
                <a:uLnTx/>
                <a:uFillTx/>
                <a:latin typeface="Arial"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wanted to advance their research studies.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What would </a:t>
            </a:r>
            <a:r>
              <a:rPr kumimoji="0" lang="en-US" sz="18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YOU</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do if you were this student?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Action to take:</a:t>
            </a:r>
            <a:r>
              <a:rPr kumimoji="0" lang="en-US" sz="1800" b="0"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Action 1: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Keep quiet, you have worked too hard to get to this point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Action 2</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Immediately get a new hair style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Action 3</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Report this incident to either your sponsor, mentor, program manager, Human Resources, or the Employee Concerns Program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Action 4: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Discuss the situation with your mentor to understand why this was said about your appearance</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01577F3B-46CB-6401-22B1-1D5C4858D9D5}"/>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8906945-A1A0-B8FC-D584-73FB044BEEFD}"/>
              </a:ext>
            </a:extLst>
          </p:cNvPr>
          <p:cNvPicPr>
            <a:picLocks noChangeAspect="1"/>
          </p:cNvPicPr>
          <p:nvPr/>
        </p:nvPicPr>
        <p:blipFill>
          <a:blip r:embed="rId4"/>
          <a:stretch>
            <a:fillRect/>
          </a:stretch>
        </p:blipFill>
        <p:spPr>
          <a:xfrm>
            <a:off x="7161534" y="2036190"/>
            <a:ext cx="4809248" cy="2876550"/>
          </a:xfrm>
          <a:prstGeom prst="rect">
            <a:avLst/>
          </a:prstGeom>
        </p:spPr>
      </p:pic>
    </p:spTree>
    <p:custDataLst>
      <p:tags r:id="rId1"/>
    </p:custDataLst>
    <p:extLst>
      <p:ext uri="{BB962C8B-B14F-4D97-AF65-F5344CB8AC3E}">
        <p14:creationId xmlns:p14="http://schemas.microsoft.com/office/powerpoint/2010/main" val="6210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FB2E-C7AC-1A01-DE27-14200BAE38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2716A9-E229-9FE6-CFD5-FA8614330C25}"/>
              </a:ext>
            </a:extLst>
          </p:cNvPr>
          <p:cNvSpPr>
            <a:spLocks noGrp="1"/>
          </p:cNvSpPr>
          <p:nvPr>
            <p:ph type="title"/>
          </p:nvPr>
        </p:nvSpPr>
        <p:spPr>
          <a:xfrm>
            <a:off x="309093" y="211096"/>
            <a:ext cx="11510555" cy="678664"/>
          </a:xfrm>
        </p:spPr>
        <p:txBody>
          <a:bodyPr>
            <a:noAutofit/>
          </a:bodyPr>
          <a:lstStyle/>
          <a:p>
            <a:r>
              <a:rPr lang="en-US" cap="all" dirty="0"/>
              <a:t>Scenario 4:  CHAT COMMENTS</a:t>
            </a:r>
          </a:p>
        </p:txBody>
      </p:sp>
      <p:sp>
        <p:nvSpPr>
          <p:cNvPr id="2" name="Content Placeholder 1">
            <a:extLst>
              <a:ext uri="{FF2B5EF4-FFF2-40B4-BE49-F238E27FC236}">
                <a16:creationId xmlns:a16="http://schemas.microsoft.com/office/drawing/2014/main" id="{57CFC89B-5D05-AEEE-79CF-02E914E07422}"/>
              </a:ext>
            </a:extLst>
          </p:cNvPr>
          <p:cNvSpPr>
            <a:spLocks noGrp="1"/>
          </p:cNvSpPr>
          <p:nvPr>
            <p:ph type="body" sz="half" idx="2"/>
          </p:nvPr>
        </p:nvSpPr>
        <p:spPr>
          <a:xfrm>
            <a:off x="5212080" y="889760"/>
            <a:ext cx="6979920" cy="5632960"/>
          </a:xfrm>
          <a:solidFill>
            <a:schemeClr val="bg1">
              <a:alpha val="39768"/>
            </a:schemeClr>
          </a:solidFill>
        </p:spPr>
        <p:txBody>
          <a:bodyPr lIns="365760" rIns="365760" anchor="ctr">
            <a:noAutofit/>
          </a:bodyPr>
          <a:lstStyle/>
          <a:p>
            <a:pPr lvl="0" defTabSz="457200">
              <a:spcBef>
                <a:spcPts val="0"/>
              </a:spcBef>
            </a:pPr>
            <a:r>
              <a:rPr lang="en-US" sz="1900" b="1" dirty="0">
                <a:solidFill>
                  <a:srgbClr val="C00000"/>
                </a:solidFill>
              </a:rPr>
              <a:t>Participants:</a:t>
            </a:r>
            <a:r>
              <a:rPr lang="en-US" sz="1900" dirty="0">
                <a:solidFill>
                  <a:srgbClr val="C00000"/>
                </a:solidFill>
              </a:rPr>
              <a:t> </a:t>
            </a:r>
            <a:r>
              <a:rPr lang="en-US" sz="1900" dirty="0">
                <a:solidFill>
                  <a:prstClr val="black"/>
                </a:solidFill>
              </a:rPr>
              <a:t>A group of students are presenting project ideas to their mentor via a virtual meeting. After Adam presents, he notices two students making disrespectful comments about his presentation in the chat box.</a:t>
            </a:r>
          </a:p>
          <a:p>
            <a:pPr lvl="0" defTabSz="457200">
              <a:spcBef>
                <a:spcPts val="0"/>
              </a:spcBef>
            </a:pPr>
            <a:endParaRPr lang="en-US" sz="1900" dirty="0">
              <a:solidFill>
                <a:prstClr val="black"/>
              </a:solidFill>
            </a:endParaRPr>
          </a:p>
          <a:p>
            <a:pPr lvl="0" defTabSz="457200">
              <a:spcBef>
                <a:spcPts val="0"/>
              </a:spcBef>
            </a:pPr>
            <a:endParaRPr lang="en-US" sz="1900" dirty="0">
              <a:solidFill>
                <a:prstClr val="black"/>
              </a:solidFill>
            </a:endParaRPr>
          </a:p>
          <a:p>
            <a:pPr lvl="0" defTabSz="457200">
              <a:spcBef>
                <a:spcPts val="0"/>
              </a:spcBef>
            </a:pPr>
            <a:r>
              <a:rPr lang="en-US" sz="1900" dirty="0">
                <a:solidFill>
                  <a:prstClr val="black"/>
                </a:solidFill>
              </a:rPr>
              <a:t>What would </a:t>
            </a:r>
            <a:r>
              <a:rPr lang="en-US" sz="1900" b="1" dirty="0">
                <a:solidFill>
                  <a:srgbClr val="C00000"/>
                </a:solidFill>
              </a:rPr>
              <a:t>YOU</a:t>
            </a:r>
            <a:r>
              <a:rPr lang="en-US" sz="1900" dirty="0">
                <a:solidFill>
                  <a:srgbClr val="C00000"/>
                </a:solidFill>
              </a:rPr>
              <a:t> </a:t>
            </a:r>
            <a:r>
              <a:rPr lang="en-US" sz="1900" dirty="0">
                <a:solidFill>
                  <a:prstClr val="black"/>
                </a:solidFill>
              </a:rPr>
              <a:t>do if you were Adam?</a:t>
            </a:r>
          </a:p>
          <a:p>
            <a:pPr lvl="0" defTabSz="457200">
              <a:spcBef>
                <a:spcPts val="0"/>
              </a:spcBef>
            </a:pPr>
            <a:endParaRPr lang="en-US" sz="1900" b="1" dirty="0">
              <a:solidFill>
                <a:prstClr val="black"/>
              </a:solidFill>
            </a:endParaRPr>
          </a:p>
          <a:p>
            <a:pPr lvl="0" defTabSz="457200">
              <a:spcBef>
                <a:spcPts val="0"/>
              </a:spcBef>
            </a:pPr>
            <a:endParaRPr lang="en-US" sz="1900" b="1" dirty="0">
              <a:solidFill>
                <a:prstClr val="black"/>
              </a:solidFill>
            </a:endParaRPr>
          </a:p>
          <a:p>
            <a:pPr lvl="0" defTabSz="457200">
              <a:spcBef>
                <a:spcPts val="0"/>
              </a:spcBef>
            </a:pPr>
            <a:r>
              <a:rPr lang="en-US" sz="1900" b="1" dirty="0">
                <a:solidFill>
                  <a:srgbClr val="C00000"/>
                </a:solidFill>
              </a:rPr>
              <a:t>Action to take:</a:t>
            </a:r>
            <a:r>
              <a:rPr lang="en-US" sz="1900" dirty="0">
                <a:solidFill>
                  <a:srgbClr val="C00000"/>
                </a:solidFill>
              </a:rPr>
              <a:t> </a:t>
            </a:r>
          </a:p>
          <a:p>
            <a:pPr marL="800100" lvl="1" indent="-342900" defTabSz="457200">
              <a:spcBef>
                <a:spcPts val="0"/>
              </a:spcBef>
              <a:buFont typeface="Arial" panose="020B0604020202020204" pitchFamily="34" charset="0"/>
              <a:buChar char="•"/>
            </a:pPr>
            <a:r>
              <a:rPr lang="en-US" sz="1900" b="1" dirty="0">
                <a:solidFill>
                  <a:srgbClr val="000000"/>
                </a:solidFill>
              </a:rPr>
              <a:t>Action 1: </a:t>
            </a:r>
            <a:r>
              <a:rPr lang="en-US" sz="1900" dirty="0">
                <a:solidFill>
                  <a:prstClr val="black"/>
                </a:solidFill>
              </a:rPr>
              <a:t>Respond in the chat box that the comments are unprofessional and inappropriate</a:t>
            </a:r>
          </a:p>
          <a:p>
            <a:pPr marL="800100" lvl="1" indent="-342900" defTabSz="457200">
              <a:spcBef>
                <a:spcPts val="0"/>
              </a:spcBef>
              <a:buFont typeface="Arial" panose="020B0604020202020204" pitchFamily="34" charset="0"/>
              <a:buChar char="•"/>
            </a:pPr>
            <a:r>
              <a:rPr lang="en-US" sz="1900" b="1" dirty="0">
                <a:solidFill>
                  <a:prstClr val="black"/>
                </a:solidFill>
              </a:rPr>
              <a:t>Action 2</a:t>
            </a:r>
            <a:r>
              <a:rPr lang="en-US" sz="1900" dirty="0">
                <a:solidFill>
                  <a:prstClr val="black"/>
                </a:solidFill>
              </a:rPr>
              <a:t>: Speak directly to the two students if you are comfortable</a:t>
            </a:r>
          </a:p>
          <a:p>
            <a:pPr marL="800100" lvl="1" indent="-342900" defTabSz="457200">
              <a:spcBef>
                <a:spcPts val="0"/>
              </a:spcBef>
              <a:buFont typeface="Arial" panose="020B0604020202020204" pitchFamily="34" charset="0"/>
              <a:buChar char="•"/>
            </a:pPr>
            <a:r>
              <a:rPr lang="en-US" sz="1900" b="1" dirty="0">
                <a:solidFill>
                  <a:prstClr val="black"/>
                </a:solidFill>
              </a:rPr>
              <a:t>Action 3: </a:t>
            </a:r>
            <a:r>
              <a:rPr lang="en-US" sz="1900" dirty="0">
                <a:solidFill>
                  <a:prstClr val="black"/>
                </a:solidFill>
              </a:rPr>
              <a:t>Report this incident to either your sponsor, mentor, program manager, Human Resources, or the Employee Concerns Program</a:t>
            </a:r>
          </a:p>
          <a:p>
            <a:pPr marL="800100" lvl="1" indent="-342900" defTabSz="457200">
              <a:spcBef>
                <a:spcPts val="0"/>
              </a:spcBef>
              <a:buFont typeface="Arial" panose="020B0604020202020204" pitchFamily="34" charset="0"/>
              <a:buChar char="•"/>
            </a:pPr>
            <a:r>
              <a:rPr lang="en-US" sz="1900" b="1" dirty="0">
                <a:solidFill>
                  <a:prstClr val="black"/>
                </a:solidFill>
              </a:rPr>
              <a:t>Action 4: </a:t>
            </a:r>
            <a:r>
              <a:rPr lang="en-US" sz="1900" dirty="0">
                <a:solidFill>
                  <a:prstClr val="black"/>
                </a:solidFill>
              </a:rPr>
              <a:t>Ignore them</a:t>
            </a:r>
            <a:endParaRPr kumimoji="0" lang="en-US" sz="2400" b="1" i="0" u="none" strike="noStrike" kern="1200" cap="none" spc="0" normalizeH="0" baseline="0" noProof="0" dirty="0">
              <a:ln>
                <a:noFill/>
              </a:ln>
              <a:solidFill>
                <a:srgbClr val="C00000"/>
              </a:solidFill>
              <a:effectLst/>
              <a:uLnTx/>
              <a:uFillTx/>
            </a:endParaRPr>
          </a:p>
        </p:txBody>
      </p:sp>
      <p:sp>
        <p:nvSpPr>
          <p:cNvPr id="9" name="Slide Number Placeholder 8">
            <a:extLst>
              <a:ext uri="{FF2B5EF4-FFF2-40B4-BE49-F238E27FC236}">
                <a16:creationId xmlns:a16="http://schemas.microsoft.com/office/drawing/2014/main" id="{492482C3-6715-0D14-3FFF-3362834B54BD}"/>
              </a:ext>
            </a:extLst>
          </p:cNvPr>
          <p:cNvSpPr>
            <a:spLocks noGrp="1"/>
          </p:cNvSpPr>
          <p:nvPr>
            <p:ph type="sldNum" sz="quarter" idx="12"/>
          </p:nvPr>
        </p:nvSpPr>
        <p:spPr>
          <a:xfrm>
            <a:off x="9337828" y="63789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9297FB9-A07B-53A8-5B19-C71153886EF6}"/>
              </a:ext>
            </a:extLst>
          </p:cNvPr>
          <p:cNvPicPr>
            <a:picLocks noChangeAspect="1"/>
          </p:cNvPicPr>
          <p:nvPr/>
        </p:nvPicPr>
        <p:blipFill>
          <a:blip r:embed="rId4"/>
          <a:stretch>
            <a:fillRect/>
          </a:stretch>
        </p:blipFill>
        <p:spPr>
          <a:xfrm>
            <a:off x="0" y="1593945"/>
            <a:ext cx="5212080" cy="3670110"/>
          </a:xfrm>
          <a:prstGeom prst="rect">
            <a:avLst/>
          </a:prstGeom>
        </p:spPr>
      </p:pic>
    </p:spTree>
    <p:custDataLst>
      <p:tags r:id="rId1"/>
    </p:custDataLst>
    <p:extLst>
      <p:ext uri="{BB962C8B-B14F-4D97-AF65-F5344CB8AC3E}">
        <p14:creationId xmlns:p14="http://schemas.microsoft.com/office/powerpoint/2010/main" val="197793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91B73-FF95-492C-614A-895F573267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2FFA2B-E0F7-2C8A-E9C5-3C604FAC1908}"/>
              </a:ext>
            </a:extLst>
          </p:cNvPr>
          <p:cNvSpPr>
            <a:spLocks noGrp="1"/>
          </p:cNvSpPr>
          <p:nvPr>
            <p:ph type="title"/>
          </p:nvPr>
        </p:nvSpPr>
        <p:spPr>
          <a:xfrm>
            <a:off x="207492" y="139065"/>
            <a:ext cx="10720857" cy="678664"/>
          </a:xfrm>
        </p:spPr>
        <p:txBody>
          <a:bodyPr>
            <a:noAutofit/>
          </a:bodyPr>
          <a:lstStyle/>
          <a:p>
            <a:r>
              <a:rPr lang="en-US" dirty="0"/>
              <a:t>FINAL THOUGHTS</a:t>
            </a:r>
          </a:p>
        </p:txBody>
      </p:sp>
      <p:sp>
        <p:nvSpPr>
          <p:cNvPr id="9" name="Slide Number Placeholder 8">
            <a:extLst>
              <a:ext uri="{FF2B5EF4-FFF2-40B4-BE49-F238E27FC236}">
                <a16:creationId xmlns:a16="http://schemas.microsoft.com/office/drawing/2014/main" id="{51999204-2F9B-6C69-31CA-508C22BCB965}"/>
              </a:ext>
            </a:extLst>
          </p:cNvPr>
          <p:cNvSpPr>
            <a:spLocks noGrp="1"/>
          </p:cNvSpPr>
          <p:nvPr>
            <p:ph type="sldNum" sz="quarter" idx="12"/>
          </p:nvPr>
        </p:nvSpPr>
        <p:spPr>
          <a:xfrm>
            <a:off x="9289020" y="63777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1">
            <a:extLst>
              <a:ext uri="{FF2B5EF4-FFF2-40B4-BE49-F238E27FC236}">
                <a16:creationId xmlns:a16="http://schemas.microsoft.com/office/drawing/2014/main" id="{FDF8DA58-0615-015B-B69E-8682242C00E3}"/>
              </a:ext>
            </a:extLst>
          </p:cNvPr>
          <p:cNvSpPr txBox="1">
            <a:spLocks/>
          </p:cNvSpPr>
          <p:nvPr/>
        </p:nvSpPr>
        <p:spPr>
          <a:xfrm>
            <a:off x="794609" y="4488090"/>
            <a:ext cx="5454610" cy="1904956"/>
          </a:xfrm>
          <a:prstGeom prst="rect">
            <a:avLst/>
          </a:prstGeom>
          <a:solidFill>
            <a:schemeClr val="bg1">
              <a:alpha val="39768"/>
            </a:schemeClr>
          </a:solidFill>
        </p:spPr>
        <p:txBody>
          <a:bodyPr vert="horz" lIns="365760" tIns="45720" rIns="36576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Contact Information</a:t>
            </a:r>
            <a:endParaRPr kumimoji="0" lang="en-US" sz="1400" b="1" i="0" u="none" strike="noStrike" kern="1200" cap="none" spc="0" normalizeH="0" baseline="0" noProof="0" dirty="0">
              <a:ln>
                <a:noFill/>
              </a:ln>
              <a:solidFill>
                <a:srgbClr val="BF9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Ryan Wood X7020</a:t>
            </a: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Rhonda Barbosa x5991</a:t>
            </a: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Employee Concerns</a:t>
            </a:r>
          </a:p>
          <a:p>
            <a:pPr marL="1143000" lvl="2" indent="-228600">
              <a:spcBef>
                <a:spcPts val="0"/>
              </a:spcBef>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Hotline 1-888-296-8301</a:t>
            </a:r>
            <a:endParaRPr lang="en-US" sz="1400" dirty="0">
              <a:solidFill>
                <a:srgbClr val="000000"/>
              </a:solidFill>
            </a:endParaRPr>
          </a:p>
          <a:p>
            <a:pPr marL="1143000" lvl="2" indent="-228600">
              <a:spcBef>
                <a:spcPts val="0"/>
              </a:spcBef>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Website: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http://www.jsaecp.ethicspoint.com</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lang="en-US" sz="1800" dirty="0">
              <a:latin typeface="Arial"/>
              <a:cs typeface="Arial"/>
            </a:endParaRPr>
          </a:p>
        </p:txBody>
      </p:sp>
      <p:pic>
        <p:nvPicPr>
          <p:cNvPr id="6" name="Picture 5">
            <a:extLst>
              <a:ext uri="{FF2B5EF4-FFF2-40B4-BE49-F238E27FC236}">
                <a16:creationId xmlns:a16="http://schemas.microsoft.com/office/drawing/2014/main" id="{9B040876-9A59-7112-8DB6-3256748C27A2}"/>
              </a:ext>
            </a:extLst>
          </p:cNvPr>
          <p:cNvPicPr>
            <a:picLocks noChangeAspect="1"/>
          </p:cNvPicPr>
          <p:nvPr/>
        </p:nvPicPr>
        <p:blipFill>
          <a:blip r:embed="rId5"/>
          <a:stretch>
            <a:fillRect/>
          </a:stretch>
        </p:blipFill>
        <p:spPr>
          <a:xfrm>
            <a:off x="7214555" y="1409009"/>
            <a:ext cx="4586514" cy="4031559"/>
          </a:xfrm>
          <a:prstGeom prst="rect">
            <a:avLst/>
          </a:prstGeom>
        </p:spPr>
      </p:pic>
      <p:sp>
        <p:nvSpPr>
          <p:cNvPr id="3" name="TextBox 2">
            <a:extLst>
              <a:ext uri="{FF2B5EF4-FFF2-40B4-BE49-F238E27FC236}">
                <a16:creationId xmlns:a16="http://schemas.microsoft.com/office/drawing/2014/main" id="{84A3F361-600B-0C0A-F7AB-8F10E98C89F7}"/>
              </a:ext>
            </a:extLst>
          </p:cNvPr>
          <p:cNvSpPr txBox="1"/>
          <p:nvPr/>
        </p:nvSpPr>
        <p:spPr>
          <a:xfrm>
            <a:off x="264318" y="1021996"/>
            <a:ext cx="6400800" cy="3139321"/>
          </a:xfrm>
          <a:prstGeom prst="rect">
            <a:avLst/>
          </a:prstGeom>
          <a:noFill/>
          <a:ln>
            <a:solidFill>
              <a:schemeClr val="accent1"/>
            </a:solidFill>
          </a:ln>
        </p:spPr>
        <p:txBody>
          <a:bodyPr wrap="square" rtlCol="0">
            <a:spAutoFit/>
          </a:bodyPr>
          <a:lstStyle/>
          <a:p>
            <a:r>
              <a:rPr lang="en-US" i="1" dirty="0"/>
              <a:t>Everyone at Jefferson Lab, from employees to users, visitors to contractors, help shape and advance our culture through daily interactions with each other.  To have the professional, respectful, and harassment free environment we all expect, each of us must be committed to this common objective and act accordingly.</a:t>
            </a:r>
          </a:p>
          <a:p>
            <a:endParaRPr lang="en-US" i="1" dirty="0"/>
          </a:p>
          <a:p>
            <a:r>
              <a:rPr lang="en-US" i="1" dirty="0"/>
              <a:t>Ultimately, we rely on you to be informed and appreciate our united responsibility in fostering an environment where all feel welcome, safe, and supported.</a:t>
            </a:r>
          </a:p>
          <a:p>
            <a:endParaRPr lang="en-US" i="1" dirty="0"/>
          </a:p>
          <a:p>
            <a:r>
              <a:rPr lang="en-US" i="1" dirty="0"/>
              <a:t>Thank you for your effort in this very important endeavor!</a:t>
            </a:r>
          </a:p>
        </p:txBody>
      </p:sp>
    </p:spTree>
    <p:custDataLst>
      <p:tags r:id="rId1"/>
    </p:custDataLst>
    <p:extLst>
      <p:ext uri="{BB962C8B-B14F-4D97-AF65-F5344CB8AC3E}">
        <p14:creationId xmlns:p14="http://schemas.microsoft.com/office/powerpoint/2010/main" val="51406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DF3CA55-C46A-D1D5-FFD6-3E9F727C02A4}"/>
              </a:ext>
            </a:extLst>
          </p:cNvPr>
          <p:cNvSpPr/>
          <p:nvPr/>
        </p:nvSpPr>
        <p:spPr>
          <a:xfrm>
            <a:off x="6327520" y="444274"/>
            <a:ext cx="5824466" cy="565749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Placeholder 8">
            <a:extLst>
              <a:ext uri="{FF2B5EF4-FFF2-40B4-BE49-F238E27FC236}">
                <a16:creationId xmlns:a16="http://schemas.microsoft.com/office/drawing/2014/main" id="{D07ACC99-F7CB-F534-1AF8-4DBBED9F4BB6}"/>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p:blipFill>
        <p:spPr>
          <a:xfrm>
            <a:off x="6305550" y="531813"/>
            <a:ext cx="5784850" cy="5678487"/>
          </a:xfrm>
          <a:prstGeom prst="ellipse">
            <a:avLst/>
          </a:prstGeom>
        </p:spPr>
      </p:pic>
      <p:sp>
        <p:nvSpPr>
          <p:cNvPr id="6" name="Title 5">
            <a:extLst>
              <a:ext uri="{FF2B5EF4-FFF2-40B4-BE49-F238E27FC236}">
                <a16:creationId xmlns:a16="http://schemas.microsoft.com/office/drawing/2014/main" id="{A7949B31-4DF0-BB52-EA16-BB4122259667}"/>
              </a:ext>
            </a:extLst>
          </p:cNvPr>
          <p:cNvSpPr>
            <a:spLocks noGrp="1"/>
          </p:cNvSpPr>
          <p:nvPr>
            <p:ph type="title"/>
          </p:nvPr>
        </p:nvSpPr>
        <p:spPr>
          <a:xfrm>
            <a:off x="399104" y="442627"/>
            <a:ext cx="6642100" cy="1156035"/>
          </a:xfrm>
        </p:spPr>
        <p:txBody>
          <a:bodyPr>
            <a:normAutofit/>
          </a:bodyPr>
          <a:lstStyle/>
          <a:p>
            <a:pPr>
              <a:lnSpc>
                <a:spcPct val="100000"/>
              </a:lnSpc>
              <a:spcBef>
                <a:spcPts val="1800"/>
              </a:spcBef>
            </a:pPr>
            <a:r>
              <a:rPr lang="en-US" sz="4000" dirty="0">
                <a:solidFill>
                  <a:schemeClr val="accent1"/>
                </a:solidFill>
              </a:rPr>
              <a:t>OUR CULTURE  </a:t>
            </a:r>
            <a:br>
              <a:rPr lang="en-US" sz="3200" dirty="0"/>
            </a:br>
            <a:r>
              <a:rPr lang="en-US" sz="2800" b="0" dirty="0"/>
              <a:t>What Are We Passionate About? </a:t>
            </a:r>
          </a:p>
        </p:txBody>
      </p:sp>
      <p:sp>
        <p:nvSpPr>
          <p:cNvPr id="7" name="Text Placeholder 6">
            <a:extLst>
              <a:ext uri="{FF2B5EF4-FFF2-40B4-BE49-F238E27FC236}">
                <a16:creationId xmlns:a16="http://schemas.microsoft.com/office/drawing/2014/main" id="{0D3B2452-2FC1-33CB-50BA-CFC452A3A4ED}"/>
              </a:ext>
            </a:extLst>
          </p:cNvPr>
          <p:cNvSpPr>
            <a:spLocks noGrp="1"/>
          </p:cNvSpPr>
          <p:nvPr>
            <p:ph type="body" sz="half" idx="2"/>
          </p:nvPr>
        </p:nvSpPr>
        <p:spPr>
          <a:xfrm>
            <a:off x="310681" y="1970099"/>
            <a:ext cx="5785319" cy="4891433"/>
          </a:xfrm>
        </p:spPr>
        <p:txBody>
          <a:bodyPr vert="horz" lIns="91440" tIns="45720" rIns="91440" bIns="45720" rtlCol="0" anchor="t">
            <a:noAutofit/>
          </a:bodyPr>
          <a:lstStyle/>
          <a:p>
            <a:pPr marL="274320" indent="-137160">
              <a:lnSpc>
                <a:spcPct val="100000"/>
              </a:lnSpc>
              <a:spcBef>
                <a:spcPts val="0"/>
              </a:spcBef>
              <a:buFont typeface="Arial" panose="020B0604020202020204" pitchFamily="34" charset="0"/>
              <a:buChar char="•"/>
            </a:pPr>
            <a:r>
              <a:rPr lang="en-US" dirty="0">
                <a:latin typeface="Arial"/>
                <a:cs typeface="Arial"/>
              </a:rPr>
              <a:t>Safety</a:t>
            </a:r>
          </a:p>
          <a:p>
            <a:pPr marL="274320" indent="-137160">
              <a:lnSpc>
                <a:spcPct val="100000"/>
              </a:lnSpc>
              <a:spcBef>
                <a:spcPts val="0"/>
              </a:spcBef>
              <a:buFont typeface="Arial" panose="020B0604020202020204" pitchFamily="34" charset="0"/>
              <a:buChar char="•"/>
            </a:pPr>
            <a:endParaRPr lang="en-US" dirty="0">
              <a:latin typeface="Arial"/>
              <a:cs typeface="Arial"/>
            </a:endParaRPr>
          </a:p>
          <a:p>
            <a:pPr marL="274320" indent="-137160">
              <a:lnSpc>
                <a:spcPct val="100000"/>
              </a:lnSpc>
              <a:spcBef>
                <a:spcPts val="0"/>
              </a:spcBef>
              <a:buFont typeface="Arial" panose="020B0604020202020204" pitchFamily="34" charset="0"/>
              <a:buChar char="•"/>
            </a:pPr>
            <a:r>
              <a:rPr lang="en-US" dirty="0">
                <a:latin typeface="Arial"/>
                <a:cs typeface="Arial"/>
              </a:rPr>
              <a:t>Learning &amp; Innovation</a:t>
            </a:r>
          </a:p>
          <a:p>
            <a:pPr marL="274320" indent="-137160">
              <a:lnSpc>
                <a:spcPct val="100000"/>
              </a:lnSpc>
              <a:spcBef>
                <a:spcPts val="0"/>
              </a:spcBef>
              <a:buFont typeface="Arial" panose="020B0604020202020204" pitchFamily="34" charset="0"/>
              <a:buChar char="•"/>
            </a:pPr>
            <a:endParaRPr lang="en-US" dirty="0">
              <a:latin typeface="Arial"/>
              <a:cs typeface="Arial"/>
            </a:endParaRPr>
          </a:p>
          <a:p>
            <a:pPr marL="274320" indent="-137160">
              <a:lnSpc>
                <a:spcPct val="100000"/>
              </a:lnSpc>
              <a:spcBef>
                <a:spcPts val="0"/>
              </a:spcBef>
              <a:buFont typeface="Arial" panose="020B0604020202020204" pitchFamily="34" charset="0"/>
              <a:buChar char="•"/>
            </a:pPr>
            <a:r>
              <a:rPr lang="en-US" dirty="0">
                <a:latin typeface="Arial"/>
                <a:cs typeface="Arial"/>
              </a:rPr>
              <a:t>Philosophy of Human Performance </a:t>
            </a:r>
          </a:p>
          <a:p>
            <a:pPr marL="274320" indent="-137160">
              <a:lnSpc>
                <a:spcPct val="100000"/>
              </a:lnSpc>
              <a:spcBef>
                <a:spcPts val="0"/>
              </a:spcBef>
              <a:buFont typeface="Arial" panose="020B0604020202020204" pitchFamily="34" charset="0"/>
              <a:buChar char="•"/>
            </a:pPr>
            <a:endParaRPr lang="en-US" dirty="0">
              <a:latin typeface="Arial"/>
              <a:cs typeface="Arial"/>
            </a:endParaRPr>
          </a:p>
          <a:p>
            <a:pPr marL="274320" indent="-137160">
              <a:lnSpc>
                <a:spcPct val="100000"/>
              </a:lnSpc>
              <a:spcBef>
                <a:spcPts val="0"/>
              </a:spcBef>
              <a:buFont typeface="Arial" panose="020B0604020202020204" pitchFamily="34" charset="0"/>
              <a:buChar char="•"/>
            </a:pPr>
            <a:r>
              <a:rPr lang="en-US" dirty="0">
                <a:latin typeface="Arial"/>
                <a:cs typeface="Arial"/>
              </a:rPr>
              <a:t>Just Culture</a:t>
            </a:r>
          </a:p>
          <a:p>
            <a:pPr marL="274320" indent="-137160">
              <a:lnSpc>
                <a:spcPct val="100000"/>
              </a:lnSpc>
              <a:spcBef>
                <a:spcPts val="0"/>
              </a:spcBef>
              <a:buFont typeface="Arial" panose="020B0604020202020204" pitchFamily="34" charset="0"/>
              <a:buChar char="•"/>
            </a:pPr>
            <a:endParaRPr lang="en-US" dirty="0">
              <a:latin typeface="Arial"/>
              <a:cs typeface="Arial"/>
            </a:endParaRPr>
          </a:p>
          <a:p>
            <a:pPr marL="274320" indent="-137160">
              <a:lnSpc>
                <a:spcPct val="100000"/>
              </a:lnSpc>
              <a:spcBef>
                <a:spcPts val="0"/>
              </a:spcBef>
              <a:buFont typeface="Arial" panose="020B0604020202020204" pitchFamily="34" charset="0"/>
              <a:buChar char="•"/>
            </a:pPr>
            <a:r>
              <a:rPr lang="en-US" dirty="0">
                <a:latin typeface="Arial"/>
                <a:cs typeface="Arial"/>
              </a:rPr>
              <a:t>Our Values</a:t>
            </a:r>
          </a:p>
          <a:p>
            <a:pPr marL="731520" lvl="1" indent="-137160">
              <a:spcBef>
                <a:spcPts val="0"/>
              </a:spcBef>
              <a:buFont typeface="Arial" panose="020B0604020202020204" pitchFamily="34" charset="0"/>
              <a:buChar char="•"/>
            </a:pPr>
            <a:r>
              <a:rPr lang="en-US" sz="1800" dirty="0">
                <a:latin typeface="Arial"/>
                <a:cs typeface="Arial"/>
              </a:rPr>
              <a:t>Accountability</a:t>
            </a:r>
          </a:p>
          <a:p>
            <a:pPr marL="731520" lvl="1" indent="-137160">
              <a:spcBef>
                <a:spcPts val="0"/>
              </a:spcBef>
              <a:buFont typeface="Arial" panose="020B0604020202020204" pitchFamily="34" charset="0"/>
              <a:buChar char="•"/>
            </a:pPr>
            <a:r>
              <a:rPr lang="en-US" sz="1800" dirty="0">
                <a:latin typeface="Arial"/>
                <a:cs typeface="Arial"/>
              </a:rPr>
              <a:t>Communication</a:t>
            </a:r>
          </a:p>
          <a:p>
            <a:pPr marL="731520" lvl="1" indent="-137160">
              <a:spcBef>
                <a:spcPts val="0"/>
              </a:spcBef>
              <a:buFont typeface="Arial" panose="020B0604020202020204" pitchFamily="34" charset="0"/>
              <a:buChar char="•"/>
            </a:pPr>
            <a:r>
              <a:rPr lang="en-US" sz="1800" dirty="0">
                <a:latin typeface="Arial"/>
                <a:cs typeface="Arial"/>
              </a:rPr>
              <a:t>Service Focus/Teamwork</a:t>
            </a:r>
          </a:p>
          <a:p>
            <a:pPr marL="731520" lvl="1" indent="-137160">
              <a:spcBef>
                <a:spcPts val="0"/>
              </a:spcBef>
              <a:buFont typeface="Arial" panose="020B0604020202020204" pitchFamily="34" charset="0"/>
              <a:buChar char="•"/>
            </a:pPr>
            <a:r>
              <a:rPr lang="en-US" sz="1800" dirty="0">
                <a:latin typeface="Arial"/>
                <a:cs typeface="Arial"/>
              </a:rPr>
              <a:t>Safety</a:t>
            </a:r>
          </a:p>
          <a:p>
            <a:pPr marL="274320" indent="-137160">
              <a:lnSpc>
                <a:spcPct val="100000"/>
              </a:lnSpc>
              <a:spcAft>
                <a:spcPts val="600"/>
              </a:spcAft>
              <a:buFont typeface="Arial" panose="020B0604020202020204" pitchFamily="34" charset="0"/>
              <a:buChar char="•"/>
            </a:pPr>
            <a:endParaRPr lang="en-US" sz="1800" dirty="0">
              <a:latin typeface="Arial"/>
              <a:cs typeface="Arial"/>
            </a:endParaRPr>
          </a:p>
        </p:txBody>
      </p:sp>
      <p:sp>
        <p:nvSpPr>
          <p:cNvPr id="5" name="Slide Number Placeholder 4">
            <a:extLst>
              <a:ext uri="{FF2B5EF4-FFF2-40B4-BE49-F238E27FC236}">
                <a16:creationId xmlns:a16="http://schemas.microsoft.com/office/drawing/2014/main" id="{5B081A80-160F-A9C6-B9E9-5F0676EEDD53}"/>
              </a:ext>
            </a:extLst>
          </p:cNvPr>
          <p:cNvSpPr>
            <a:spLocks noGrp="1"/>
          </p:cNvSpPr>
          <p:nvPr>
            <p:ph type="sldNum" sz="quarter" idx="10"/>
          </p:nvPr>
        </p:nvSpPr>
        <p:spPr>
          <a:xfrm>
            <a:off x="8610600" y="6327322"/>
            <a:ext cx="2743200" cy="365125"/>
          </a:xfrm>
        </p:spPr>
        <p:txBody>
          <a:bodyPr/>
          <a:lstStyle/>
          <a:p>
            <a:fld id="{7D1BE87E-F0DE-A44C-894B-E142BEB21E42}" type="slidenum">
              <a:rPr lang="en-US" smtClean="0"/>
              <a:pPr/>
              <a:t>3</a:t>
            </a:fld>
            <a:endParaRPr lang="en-US"/>
          </a:p>
        </p:txBody>
      </p:sp>
      <p:sp>
        <p:nvSpPr>
          <p:cNvPr id="11" name="Oval 10">
            <a:extLst>
              <a:ext uri="{FF2B5EF4-FFF2-40B4-BE49-F238E27FC236}">
                <a16:creationId xmlns:a16="http://schemas.microsoft.com/office/drawing/2014/main" id="{264DDF28-D6E8-AE0D-D570-F3F5D4BE3952}"/>
              </a:ext>
            </a:extLst>
          </p:cNvPr>
          <p:cNvSpPr/>
          <p:nvPr/>
        </p:nvSpPr>
        <p:spPr>
          <a:xfrm>
            <a:off x="5431812" y="3045247"/>
            <a:ext cx="3501474" cy="349243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2" name="Picture Placeholder 8">
            <a:extLst>
              <a:ext uri="{FF2B5EF4-FFF2-40B4-BE49-F238E27FC236}">
                <a16:creationId xmlns:a16="http://schemas.microsoft.com/office/drawing/2014/main" id="{51876D33-58EA-2C42-3214-5E6BAD1B352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28027" y="3179302"/>
            <a:ext cx="3367946" cy="3367414"/>
          </a:xfrm>
          <a:prstGeom prst="ellipse">
            <a:avLst/>
          </a:prstGeom>
        </p:spPr>
      </p:pic>
    </p:spTree>
    <p:custDataLst>
      <p:tags r:id="rId1"/>
    </p:custDataLst>
    <p:extLst>
      <p:ext uri="{BB962C8B-B14F-4D97-AF65-F5344CB8AC3E}">
        <p14:creationId xmlns:p14="http://schemas.microsoft.com/office/powerpoint/2010/main" val="64057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785D-4CCF-88CC-61B0-00F448D498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60FBCB-D17E-6E1F-5915-48E6E65CCB6B}"/>
              </a:ext>
            </a:extLst>
          </p:cNvPr>
          <p:cNvSpPr>
            <a:spLocks noGrp="1"/>
          </p:cNvSpPr>
          <p:nvPr>
            <p:ph type="title"/>
          </p:nvPr>
        </p:nvSpPr>
        <p:spPr>
          <a:xfrm>
            <a:off x="309093" y="277977"/>
            <a:ext cx="9438022" cy="678664"/>
          </a:xfrm>
        </p:spPr>
        <p:txBody>
          <a:bodyPr>
            <a:noAutofit/>
          </a:bodyPr>
          <a:lstStyle/>
          <a:p>
            <a:r>
              <a:rPr lang="en-US" cap="all" dirty="0"/>
              <a:t>You Matter to Us: Respect at the Lab</a:t>
            </a:r>
          </a:p>
        </p:txBody>
      </p:sp>
      <p:sp>
        <p:nvSpPr>
          <p:cNvPr id="9" name="Slide Number Placeholder 8">
            <a:extLst>
              <a:ext uri="{FF2B5EF4-FFF2-40B4-BE49-F238E27FC236}">
                <a16:creationId xmlns:a16="http://schemas.microsoft.com/office/drawing/2014/main" id="{86DD185A-05D9-BBA9-A6DE-3F4BEA5DF4FC}"/>
              </a:ext>
            </a:extLst>
          </p:cNvPr>
          <p:cNvSpPr>
            <a:spLocks noGrp="1"/>
          </p:cNvSpPr>
          <p:nvPr>
            <p:ph type="sldNum" sz="quarter" idx="12"/>
          </p:nvPr>
        </p:nvSpPr>
        <p:spPr>
          <a:xfrm>
            <a:off x="9265920" y="638034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21AF1E8-0255-3F08-F3A7-DB138E44E083}"/>
              </a:ext>
            </a:extLst>
          </p:cNvPr>
          <p:cNvSpPr/>
          <p:nvPr/>
        </p:nvSpPr>
        <p:spPr>
          <a:xfrm>
            <a:off x="257212" y="1790669"/>
            <a:ext cx="6096000" cy="4442242"/>
          </a:xfrm>
          <a:prstGeom prst="rect">
            <a:avLst/>
          </a:prstGeom>
        </p:spPr>
        <p:txBody>
          <a:bodyPr>
            <a:spAutoFit/>
          </a:bodyPr>
          <a:lstStyle/>
          <a:p>
            <a:pPr algn="ctr"/>
            <a:r>
              <a:rPr lang="en-U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RESPECT</a:t>
            </a:r>
          </a:p>
          <a:p>
            <a:pPr marL="285750" indent="-285750" algn="ctr">
              <a:buFont typeface="Arial" panose="020B0604020202020204" pitchFamily="34" charset="0"/>
              <a:buChar char="•"/>
            </a:pPr>
            <a:r>
              <a:rPr lang="en-US" i="1" dirty="0">
                <a:latin typeface="Arial" panose="020B0604020202020204" pitchFamily="34" charset="0"/>
                <a:ea typeface="Times New Roman" panose="02020603050405020304" pitchFamily="18" charset="0"/>
                <a:cs typeface="Arial" panose="020B0604020202020204" pitchFamily="34" charset="0"/>
              </a:rPr>
              <a:t>A feeling of deep admiration for someone or something elicited by their abilities, qualities, or achievements</a:t>
            </a:r>
          </a:p>
          <a:p>
            <a:pPr marL="285750" indent="-285750" algn="ctr">
              <a:buFont typeface="Arial" panose="020B0604020202020204" pitchFamily="34" charset="0"/>
              <a:buChar char="•"/>
            </a:pPr>
            <a:endParaRPr lang="en-US" i="1" dirty="0">
              <a:latin typeface="Arial" panose="020B0604020202020204" pitchFamily="34" charset="0"/>
              <a:ea typeface="Times New Roman" panose="02020603050405020304" pitchFamily="18" charset="0"/>
              <a:cs typeface="Arial" panose="020B0604020202020204" pitchFamily="34" charset="0"/>
            </a:endParaRPr>
          </a:p>
          <a:p>
            <a:pPr marL="285750" indent="-285750" algn="ctr">
              <a:buFont typeface="Arial" panose="020B0604020202020204" pitchFamily="34" charset="0"/>
              <a:buChar char="•"/>
            </a:pPr>
            <a:r>
              <a:rPr lang="en-US" i="1" dirty="0">
                <a:latin typeface="Arial" panose="020B0604020202020204" pitchFamily="34" charset="0"/>
                <a:ea typeface="Times New Roman" panose="02020603050405020304" pitchFamily="18" charset="0"/>
                <a:cs typeface="Arial" panose="020B0604020202020204" pitchFamily="34" charset="0"/>
              </a:rPr>
              <a:t>Due regard for the feelings, wishes, or rights of others</a:t>
            </a:r>
          </a:p>
          <a:p>
            <a:pPr algn="r"/>
            <a:r>
              <a:rPr lang="en-US" sz="1000" u="sng" dirty="0">
                <a:latin typeface="Arial" panose="020B0604020202020204" pitchFamily="34" charset="0"/>
                <a:ea typeface="Times New Roman" panose="02020603050405020304" pitchFamily="18" charset="0"/>
                <a:cs typeface="Arial" panose="020B0604020202020204" pitchFamily="34" charset="0"/>
              </a:rPr>
              <a:t>Oxford Dictionary</a:t>
            </a:r>
          </a:p>
          <a:p>
            <a:pPr algn="ctr"/>
            <a:endPar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endPar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r>
              <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rPr>
              <a:t>RESPECT fosters a positive culture and environment where </a:t>
            </a:r>
            <a:r>
              <a:rPr lang="en-US" b="1" u="sng" dirty="0">
                <a:solidFill>
                  <a:schemeClr val="accent1"/>
                </a:solidFill>
                <a:latin typeface="Arial" panose="020B0604020202020204" pitchFamily="34" charset="0"/>
                <a:ea typeface="Times New Roman" panose="02020603050405020304" pitchFamily="18" charset="0"/>
                <a:cs typeface="Arial" panose="020B0604020202020204" pitchFamily="34" charset="0"/>
              </a:rPr>
              <a:t>open communication</a:t>
            </a:r>
            <a:r>
              <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and </a:t>
            </a:r>
            <a:r>
              <a:rPr lang="en-US" b="1" u="sng" dirty="0">
                <a:solidFill>
                  <a:schemeClr val="accent1"/>
                </a:solidFill>
                <a:latin typeface="Arial" panose="020B0604020202020204" pitchFamily="34" charset="0"/>
                <a:ea typeface="Times New Roman" panose="02020603050405020304" pitchFamily="18" charset="0"/>
                <a:cs typeface="Arial" panose="020B0604020202020204" pitchFamily="34" charset="0"/>
              </a:rPr>
              <a:t>collaboration</a:t>
            </a:r>
            <a:r>
              <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thrive:</a:t>
            </a:r>
            <a:endParaRPr lang="en-US" b="1"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R="0" lvl="0" algn="ctr">
              <a:lnSpc>
                <a:spcPct val="150000"/>
              </a:lnSpc>
              <a:buSzPts val="1000"/>
              <a:tabLst>
                <a:tab pos="457200" algn="l"/>
              </a:tabLst>
            </a:pPr>
            <a:r>
              <a:rPr lang="en-US" dirty="0">
                <a:latin typeface="Arial" panose="020B0604020202020204" pitchFamily="34" charset="0"/>
                <a:ea typeface="Times New Roman" panose="02020603050405020304" pitchFamily="18" charset="0"/>
                <a:cs typeface="Arial" panose="020B0604020202020204" pitchFamily="34" charset="0"/>
              </a:rPr>
              <a:t>Speak up without fear/offer different viewpoints</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50000"/>
              </a:lnSpc>
              <a:buSzPts val="1000"/>
              <a:tabLst>
                <a:tab pos="457200" algn="l"/>
              </a:tabLst>
            </a:pPr>
            <a:r>
              <a:rPr lang="en-US" dirty="0">
                <a:latin typeface="Arial" panose="020B0604020202020204" pitchFamily="34" charset="0"/>
                <a:ea typeface="Times New Roman" panose="02020603050405020304" pitchFamily="18" charset="0"/>
                <a:cs typeface="Arial" panose="020B0604020202020204" pitchFamily="34" charset="0"/>
              </a:rPr>
              <a:t>Take measured risks, admit mistakes</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50000"/>
              </a:lnSpc>
              <a:buSzPts val="1000"/>
              <a:tabLst>
                <a:tab pos="457200" algn="l"/>
              </a:tabLst>
            </a:pPr>
            <a:r>
              <a:rPr lang="en-US" dirty="0">
                <a:latin typeface="Arial" panose="020B0604020202020204" pitchFamily="34" charset="0"/>
                <a:ea typeface="Times New Roman" panose="02020603050405020304" pitchFamily="18" charset="0"/>
                <a:cs typeface="Arial" panose="020B0604020202020204" pitchFamily="34" charset="0"/>
              </a:rPr>
              <a:t>Ask questions without being judged</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50000"/>
              </a:lnSpc>
              <a:buSzPts val="1000"/>
              <a:tabLst>
                <a:tab pos="457200" algn="l"/>
              </a:tabLst>
            </a:pPr>
            <a:r>
              <a:rPr lang="en-US" dirty="0">
                <a:latin typeface="Arial" panose="020B0604020202020204" pitchFamily="34" charset="0"/>
                <a:ea typeface="Times New Roman" panose="02020603050405020304" pitchFamily="18" charset="0"/>
                <a:cs typeface="Arial" panose="020B0604020202020204" pitchFamily="34" charset="0"/>
              </a:rPr>
              <a:t>Trust between colleagues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C8FA83D-2367-50E6-9984-4FEDA4F5F840}"/>
              </a:ext>
            </a:extLst>
          </p:cNvPr>
          <p:cNvPicPr>
            <a:picLocks noChangeAspect="1"/>
          </p:cNvPicPr>
          <p:nvPr/>
        </p:nvPicPr>
        <p:blipFill>
          <a:blip r:embed="rId4"/>
          <a:stretch>
            <a:fillRect/>
          </a:stretch>
        </p:blipFill>
        <p:spPr>
          <a:xfrm>
            <a:off x="6807200" y="1453646"/>
            <a:ext cx="5075707" cy="3254022"/>
          </a:xfrm>
          <a:prstGeom prst="rect">
            <a:avLst/>
          </a:prstGeom>
        </p:spPr>
      </p:pic>
      <p:pic>
        <p:nvPicPr>
          <p:cNvPr id="12" name="Picture 11">
            <a:extLst>
              <a:ext uri="{FF2B5EF4-FFF2-40B4-BE49-F238E27FC236}">
                <a16:creationId xmlns:a16="http://schemas.microsoft.com/office/drawing/2014/main" id="{F3C153F7-3C45-282D-F978-A38822BA5AEC}"/>
              </a:ext>
            </a:extLst>
          </p:cNvPr>
          <p:cNvPicPr>
            <a:picLocks noChangeAspect="1"/>
          </p:cNvPicPr>
          <p:nvPr/>
        </p:nvPicPr>
        <p:blipFill>
          <a:blip r:embed="rId5"/>
          <a:stretch>
            <a:fillRect/>
          </a:stretch>
        </p:blipFill>
        <p:spPr>
          <a:xfrm>
            <a:off x="8621486" y="4906369"/>
            <a:ext cx="1763485" cy="1473973"/>
          </a:xfrm>
          <a:prstGeom prst="rect">
            <a:avLst/>
          </a:prstGeom>
        </p:spPr>
      </p:pic>
    </p:spTree>
    <p:custDataLst>
      <p:tags r:id="rId1"/>
    </p:custDataLst>
    <p:extLst>
      <p:ext uri="{BB962C8B-B14F-4D97-AF65-F5344CB8AC3E}">
        <p14:creationId xmlns:p14="http://schemas.microsoft.com/office/powerpoint/2010/main" val="470270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a:xfrm>
            <a:off x="309092" y="531951"/>
            <a:ext cx="10720857" cy="678664"/>
          </a:xfrm>
        </p:spPr>
        <p:txBody>
          <a:bodyPr>
            <a:noAutofit/>
          </a:bodyPr>
          <a:lstStyle/>
          <a:p>
            <a:r>
              <a:rPr lang="en-US" dirty="0"/>
              <a:t>OBJECTIVES</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441960" y="1319201"/>
            <a:ext cx="11353800" cy="5110628"/>
          </a:xfrm>
          <a:solidFill>
            <a:schemeClr val="bg1">
              <a:alpha val="39768"/>
            </a:schemeClr>
          </a:solidFill>
        </p:spPr>
        <p:txBody>
          <a:bodyPr lIns="274320" rIns="365760" anchor="ctr">
            <a:noAutofit/>
          </a:bodyPr>
          <a:lstStyle/>
          <a:p>
            <a:pPr marL="0" indent="0">
              <a:buNone/>
            </a:pPr>
            <a:r>
              <a:rPr lang="en-US" sz="2400" b="1" dirty="0"/>
              <a:t>By the end of the session, you will be able to:</a:t>
            </a:r>
          </a:p>
          <a:p>
            <a:pPr marL="0" indent="0">
              <a:buNone/>
            </a:pPr>
            <a:endParaRPr lang="en-US" sz="2000" dirty="0"/>
          </a:p>
          <a:p>
            <a:pPr marL="342900" indent="-342900">
              <a:buFont typeface="Arial" panose="020B0604020202020204" pitchFamily="34" charset="0"/>
              <a:buChar char="•"/>
            </a:pPr>
            <a:r>
              <a:rPr lang="en-US" sz="2200" dirty="0"/>
              <a:t>Recognize the value Jefferson Lab places on a respectful work environment</a:t>
            </a:r>
          </a:p>
          <a:p>
            <a:pPr marL="342900" indent="-342900">
              <a:buFont typeface="Arial" panose="020B0604020202020204" pitchFamily="34" charset="0"/>
              <a:buChar char="•"/>
            </a:pPr>
            <a:r>
              <a:rPr lang="en-US" sz="2200" dirty="0"/>
              <a:t>Understand and follow JSA/Jefferson Lab’s policies regarding harassment and bullying</a:t>
            </a:r>
          </a:p>
          <a:p>
            <a:pPr marL="342900" indent="-342900">
              <a:buFont typeface="Arial" panose="020B0604020202020204" pitchFamily="34" charset="0"/>
              <a:buChar char="•"/>
            </a:pPr>
            <a:r>
              <a:rPr lang="en-US" sz="2200" dirty="0"/>
              <a:t>Recognize workplace harassment &amp; bullying and differentiate between them</a:t>
            </a:r>
          </a:p>
          <a:p>
            <a:pPr marL="342900" indent="-342900">
              <a:buFont typeface="Arial" panose="020B0604020202020204" pitchFamily="34" charset="0"/>
              <a:buChar char="•"/>
            </a:pPr>
            <a:r>
              <a:rPr lang="en-US" sz="2200" dirty="0"/>
              <a:t>Know who and how to report an incident and cooperate with any investigative process</a:t>
            </a:r>
          </a:p>
          <a:p>
            <a:pPr marL="342900" indent="-342900">
              <a:buFont typeface="Arial" panose="020B0604020202020204" pitchFamily="34" charset="0"/>
              <a:buChar char="•"/>
            </a:pPr>
            <a:r>
              <a:rPr lang="en-US" sz="2200" dirty="0"/>
              <a:t>Help promote and maintain a comfortable, productive work environment</a:t>
            </a:r>
          </a:p>
          <a:p>
            <a:pPr>
              <a:spcAft>
                <a:spcPts val="800"/>
              </a:spcAft>
            </a:pPr>
            <a:endParaRPr lang="en-US" sz="1800" dirty="0">
              <a:latin typeface="Arial"/>
              <a:cs typeface="Arial"/>
            </a:endParaRPr>
          </a:p>
        </p:txBody>
      </p:sp>
      <p:sp>
        <p:nvSpPr>
          <p:cNvPr id="9" name="Slide Number Placeholder 8">
            <a:extLst>
              <a:ext uri="{FF2B5EF4-FFF2-40B4-BE49-F238E27FC236}">
                <a16:creationId xmlns:a16="http://schemas.microsoft.com/office/drawing/2014/main" id="{3182248F-EA00-620E-AC0D-FC34385ED3CD}"/>
              </a:ext>
            </a:extLst>
          </p:cNvPr>
          <p:cNvSpPr>
            <a:spLocks noGrp="1"/>
          </p:cNvSpPr>
          <p:nvPr>
            <p:ph type="sldNum" sz="quarter" idx="12"/>
          </p:nvPr>
        </p:nvSpPr>
        <p:spPr>
          <a:xfrm>
            <a:off x="9326880" y="6326050"/>
            <a:ext cx="2743200" cy="394928"/>
          </a:xfrm>
        </p:spPr>
        <p:txBody>
          <a:bodyPr/>
          <a:lstStyle/>
          <a:p>
            <a:fld id="{7D1BE87E-F0DE-A44C-894B-E142BEB21E42}" type="slidenum">
              <a:rPr lang="en-US" smtClean="0"/>
              <a:pPr/>
              <a:t>5</a:t>
            </a:fld>
            <a:endParaRPr lang="en-US"/>
          </a:p>
        </p:txBody>
      </p:sp>
    </p:spTree>
    <p:custDataLst>
      <p:tags r:id="rId1"/>
    </p:custDataLst>
    <p:extLst>
      <p:ext uri="{BB962C8B-B14F-4D97-AF65-F5344CB8AC3E}">
        <p14:creationId xmlns:p14="http://schemas.microsoft.com/office/powerpoint/2010/main" val="145640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a:xfrm>
            <a:off x="309093" y="531951"/>
            <a:ext cx="8301507" cy="678664"/>
          </a:xfrm>
        </p:spPr>
        <p:txBody>
          <a:bodyPr>
            <a:noAutofit/>
          </a:bodyPr>
          <a:lstStyle/>
          <a:p>
            <a:r>
              <a:rPr lang="en-US" cap="all" dirty="0"/>
              <a:t>AT Jefferson LAB</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0" y="1466341"/>
            <a:ext cx="7406640" cy="4882072"/>
          </a:xfrm>
          <a:solidFill>
            <a:schemeClr val="bg1">
              <a:alpha val="39768"/>
            </a:schemeClr>
          </a:solidFill>
        </p:spPr>
        <p:txBody>
          <a:bodyPr lIns="365760" rIns="365760" anchor="ctr">
            <a:noAutofit/>
          </a:bodyPr>
          <a:lstStyle/>
          <a:p>
            <a:pPr marL="0" indent="0">
              <a:spcBef>
                <a:spcPts val="0"/>
              </a:spcBef>
              <a:buNone/>
            </a:pPr>
            <a:r>
              <a:rPr lang="en-US" sz="2400" dirty="0"/>
              <a:t>The Lab promotes an environment that values:</a:t>
            </a:r>
          </a:p>
          <a:p>
            <a:pPr marL="342900" indent="-342900">
              <a:spcBef>
                <a:spcPts val="0"/>
              </a:spcBef>
              <a:buFont typeface="Arial" panose="020B0604020202020204" pitchFamily="34" charset="0"/>
              <a:buChar char="•"/>
            </a:pPr>
            <a:r>
              <a:rPr lang="en-US" sz="2400" dirty="0"/>
              <a:t>Respect and Professionalism</a:t>
            </a:r>
          </a:p>
          <a:p>
            <a:pPr marL="342900" indent="-342900">
              <a:spcBef>
                <a:spcPts val="0"/>
              </a:spcBef>
              <a:buFont typeface="Arial" panose="020B0604020202020204" pitchFamily="34" charset="0"/>
              <a:buChar char="•"/>
            </a:pPr>
            <a:r>
              <a:rPr lang="en-US" sz="2400" dirty="0"/>
              <a:t>Differing opinions </a:t>
            </a:r>
          </a:p>
          <a:p>
            <a:pPr marL="342900" indent="-342900">
              <a:spcBef>
                <a:spcPts val="0"/>
              </a:spcBef>
              <a:buFont typeface="Arial" panose="020B0604020202020204" pitchFamily="34" charset="0"/>
              <a:buChar char="•"/>
            </a:pPr>
            <a:r>
              <a:rPr lang="en-US" sz="2400" dirty="0"/>
              <a:t>Being free from harassment and discrimination of </a:t>
            </a:r>
            <a:r>
              <a:rPr lang="en-US" sz="2400" b="1" dirty="0">
                <a:solidFill>
                  <a:srgbClr val="C00000"/>
                </a:solidFill>
              </a:rPr>
              <a:t>ANY</a:t>
            </a:r>
            <a:r>
              <a:rPr lang="en-US" sz="2400" dirty="0"/>
              <a:t> kind</a:t>
            </a:r>
          </a:p>
          <a:p>
            <a:pPr marL="342900" indent="-342900">
              <a:spcBef>
                <a:spcPts val="0"/>
              </a:spcBef>
              <a:buFont typeface="Arial" panose="020B0604020202020204" pitchFamily="34" charset="0"/>
              <a:buChar char="•"/>
            </a:pPr>
            <a:endParaRPr lang="en-US" sz="2400" dirty="0"/>
          </a:p>
          <a:p>
            <a:pPr marL="342900" indent="-342900">
              <a:spcBef>
                <a:spcPts val="0"/>
              </a:spcBef>
              <a:buFont typeface="Arial" panose="020B0604020202020204" pitchFamily="34" charset="0"/>
              <a:buChar char="•"/>
            </a:pPr>
            <a:r>
              <a:rPr lang="en-US" sz="2400" dirty="0"/>
              <a:t>We do </a:t>
            </a:r>
            <a:r>
              <a:rPr lang="en-US" sz="2400" u="sng" dirty="0"/>
              <a:t>not</a:t>
            </a:r>
            <a:r>
              <a:rPr lang="en-US" sz="2400" dirty="0"/>
              <a:t> tolerate:</a:t>
            </a:r>
          </a:p>
          <a:p>
            <a:pPr marL="800100" lvl="1" indent="-342900">
              <a:spcBef>
                <a:spcPts val="0"/>
              </a:spcBef>
              <a:buFont typeface="Wingdings" panose="05000000000000000000" pitchFamily="2" charset="2"/>
              <a:buChar char="§"/>
            </a:pPr>
            <a:r>
              <a:rPr lang="en-US" sz="2200" dirty="0"/>
              <a:t>Verbal or physical harassing conduct</a:t>
            </a:r>
          </a:p>
          <a:p>
            <a:pPr marL="800100" lvl="1" indent="-342900">
              <a:spcBef>
                <a:spcPts val="0"/>
              </a:spcBef>
              <a:buFont typeface="Wingdings" panose="05000000000000000000" pitchFamily="2" charset="2"/>
              <a:buChar char="§"/>
            </a:pPr>
            <a:r>
              <a:rPr lang="en-US" sz="2200" dirty="0"/>
              <a:t>Creating an intimidating, offensive, or hostile environment</a:t>
            </a:r>
            <a:endParaRPr lang="en-US" sz="1800" dirty="0">
              <a:latin typeface="Arial"/>
              <a:cs typeface="Arial"/>
            </a:endParaRPr>
          </a:p>
        </p:txBody>
      </p:sp>
      <p:sp>
        <p:nvSpPr>
          <p:cNvPr id="9" name="Slide Number Placeholder 8">
            <a:extLst>
              <a:ext uri="{FF2B5EF4-FFF2-40B4-BE49-F238E27FC236}">
                <a16:creationId xmlns:a16="http://schemas.microsoft.com/office/drawing/2014/main" id="{3182248F-EA00-620E-AC0D-FC34385ED3CD}"/>
              </a:ext>
            </a:extLst>
          </p:cNvPr>
          <p:cNvSpPr>
            <a:spLocks noGrp="1"/>
          </p:cNvSpPr>
          <p:nvPr>
            <p:ph type="sldNum" sz="quarter" idx="12"/>
          </p:nvPr>
        </p:nvSpPr>
        <p:spPr>
          <a:xfrm>
            <a:off x="9265920" y="6380342"/>
            <a:ext cx="2743200" cy="365125"/>
          </a:xfrm>
        </p:spPr>
        <p:txBody>
          <a:bodyPr/>
          <a:lstStyle/>
          <a:p>
            <a:fld id="{7D1BE87E-F0DE-A44C-894B-E142BEB21E42}" type="slidenum">
              <a:rPr lang="en-US" smtClean="0"/>
              <a:pPr/>
              <a:t>6</a:t>
            </a:fld>
            <a:endParaRPr lang="en-US"/>
          </a:p>
        </p:txBody>
      </p:sp>
      <p:pic>
        <p:nvPicPr>
          <p:cNvPr id="3" name="Picture Placeholder 7">
            <a:extLst>
              <a:ext uri="{FF2B5EF4-FFF2-40B4-BE49-F238E27FC236}">
                <a16:creationId xmlns:a16="http://schemas.microsoft.com/office/drawing/2014/main" id="{FFBC7D08-88F7-D732-1771-647B3CAAE8FE}"/>
              </a:ext>
            </a:extLst>
          </p:cNvPr>
          <p:cNvPicPr>
            <a:picLocks noChangeAspect="1"/>
          </p:cNvPicPr>
          <p:nvPr/>
        </p:nvPicPr>
        <p:blipFill>
          <a:blip r:embed="rId4">
            <a:extLst>
              <a:ext uri="{28A0092B-C50C-407E-A947-70E740481C1C}">
                <a14:useLocalDpi xmlns:a14="http://schemas.microsoft.com/office/drawing/2010/main" val="0"/>
              </a:ext>
            </a:extLst>
          </a:blip>
          <a:srcRect l="9467" r="9467"/>
          <a:stretch>
            <a:fillRect/>
          </a:stretch>
        </p:blipFill>
        <p:spPr>
          <a:xfrm>
            <a:off x="7238562" y="988698"/>
            <a:ext cx="4644345" cy="2976562"/>
          </a:xfrm>
          <a:prstGeom prst="rect">
            <a:avLst/>
          </a:prstGeom>
        </p:spPr>
      </p:pic>
      <p:pic>
        <p:nvPicPr>
          <p:cNvPr id="5" name="Content Placeholder 10">
            <a:extLst>
              <a:ext uri="{FF2B5EF4-FFF2-40B4-BE49-F238E27FC236}">
                <a16:creationId xmlns:a16="http://schemas.microsoft.com/office/drawing/2014/main" id="{428CE41F-5022-A2BF-048B-6DC5765C9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562" y="4062413"/>
            <a:ext cx="4643787" cy="2286000"/>
          </a:xfrm>
          <a:prstGeom prst="rect">
            <a:avLst/>
          </a:prstGeom>
        </p:spPr>
      </p:pic>
    </p:spTree>
    <p:custDataLst>
      <p:tags r:id="rId1"/>
    </p:custDataLst>
    <p:extLst>
      <p:ext uri="{BB962C8B-B14F-4D97-AF65-F5344CB8AC3E}">
        <p14:creationId xmlns:p14="http://schemas.microsoft.com/office/powerpoint/2010/main" val="1196173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BE69-8B3C-B28E-F68A-226384321C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84CA91-7DCD-BE54-6272-E5B0D2A0B40D}"/>
              </a:ext>
            </a:extLst>
          </p:cNvPr>
          <p:cNvSpPr>
            <a:spLocks noGrp="1"/>
          </p:cNvSpPr>
          <p:nvPr>
            <p:ph type="title"/>
          </p:nvPr>
        </p:nvSpPr>
        <p:spPr>
          <a:xfrm>
            <a:off x="309093" y="162013"/>
            <a:ext cx="10374147" cy="706668"/>
          </a:xfrm>
        </p:spPr>
        <p:txBody>
          <a:bodyPr>
            <a:noAutofit/>
          </a:bodyPr>
          <a:lstStyle/>
          <a:p>
            <a:r>
              <a:rPr lang="en-US" sz="3000" cap="all" dirty="0"/>
              <a:t>Bullying &amp; Harassment: What’s the Difference</a:t>
            </a:r>
          </a:p>
        </p:txBody>
      </p:sp>
      <p:sp>
        <p:nvSpPr>
          <p:cNvPr id="2" name="Content Placeholder 1">
            <a:extLst>
              <a:ext uri="{FF2B5EF4-FFF2-40B4-BE49-F238E27FC236}">
                <a16:creationId xmlns:a16="http://schemas.microsoft.com/office/drawing/2014/main" id="{5BA41335-DF16-FB81-B8A1-523C4B56362B}"/>
              </a:ext>
            </a:extLst>
          </p:cNvPr>
          <p:cNvSpPr>
            <a:spLocks noGrp="1"/>
          </p:cNvSpPr>
          <p:nvPr>
            <p:ph type="body" sz="half" idx="2"/>
          </p:nvPr>
        </p:nvSpPr>
        <p:spPr>
          <a:xfrm>
            <a:off x="309093" y="940587"/>
            <a:ext cx="6670829" cy="2333822"/>
          </a:xfrm>
          <a:solidFill>
            <a:schemeClr val="bg1">
              <a:alpha val="39768"/>
            </a:schemeClr>
          </a:solidFill>
        </p:spPr>
        <p:txBody>
          <a:bodyPr lIns="365760" rIns="365760" anchor="ctr">
            <a:noAutofit/>
          </a:bodyPr>
          <a:lstStyle/>
          <a:p>
            <a:pPr>
              <a:spcBef>
                <a:spcPts val="0"/>
              </a:spcBef>
            </a:pPr>
            <a:r>
              <a:rPr lang="en-US" sz="1800" b="1" dirty="0">
                <a:solidFill>
                  <a:srgbClr val="C00000"/>
                </a:solidFill>
                <a:latin typeface="Arial" charset="0"/>
              </a:rPr>
              <a:t>Bullying</a:t>
            </a:r>
            <a:r>
              <a:rPr lang="en-US" sz="1800" dirty="0">
                <a:solidFill>
                  <a:srgbClr val="000000"/>
                </a:solidFill>
                <a:latin typeface="Arial" charset="0"/>
              </a:rPr>
              <a:t> is unwanted behavior from a co-worker or supervisor that involves a real or perceived power imbalance.  The behavior is:</a:t>
            </a:r>
          </a:p>
          <a:p>
            <a:pPr marL="742950" lvl="1" indent="-285750">
              <a:spcBef>
                <a:spcPts val="0"/>
              </a:spcBef>
              <a:buFont typeface="Arial" panose="020B0604020202020204" pitchFamily="34" charset="0"/>
              <a:buChar char="•"/>
            </a:pPr>
            <a:r>
              <a:rPr lang="en-US" dirty="0"/>
              <a:t>Targeted, repeated, or has the potential to be repeated over time</a:t>
            </a:r>
          </a:p>
          <a:p>
            <a:pPr marL="742950" lvl="1" indent="-285750">
              <a:spcBef>
                <a:spcPts val="0"/>
              </a:spcBef>
              <a:buFont typeface="Arial" panose="020B0604020202020204" pitchFamily="34" charset="0"/>
              <a:buChar char="•"/>
            </a:pPr>
            <a:r>
              <a:rPr lang="en-US" dirty="0"/>
              <a:t>Impacts group/individual morale</a:t>
            </a:r>
          </a:p>
          <a:p>
            <a:pPr marL="742950" lvl="1" indent="-285750">
              <a:spcBef>
                <a:spcPts val="0"/>
              </a:spcBef>
              <a:buFont typeface="Arial" panose="020B0604020202020204" pitchFamily="34" charset="0"/>
              <a:buChar char="•"/>
            </a:pPr>
            <a:r>
              <a:rPr lang="en-US" dirty="0"/>
              <a:t>Socially excludes someone or negatively affects someone’s work tasks</a:t>
            </a:r>
            <a:endParaRPr lang="en-US" dirty="0">
              <a:latin typeface="Arial"/>
              <a:cs typeface="Arial"/>
            </a:endParaRPr>
          </a:p>
        </p:txBody>
      </p:sp>
      <p:sp>
        <p:nvSpPr>
          <p:cNvPr id="9" name="Slide Number Placeholder 8">
            <a:extLst>
              <a:ext uri="{FF2B5EF4-FFF2-40B4-BE49-F238E27FC236}">
                <a16:creationId xmlns:a16="http://schemas.microsoft.com/office/drawing/2014/main" id="{F90DF208-ED37-CF80-6D20-DEE3BD34E7DE}"/>
              </a:ext>
            </a:extLst>
          </p:cNvPr>
          <p:cNvSpPr>
            <a:spLocks noGrp="1"/>
          </p:cNvSpPr>
          <p:nvPr>
            <p:ph type="sldNum" sz="quarter" idx="12"/>
          </p:nvPr>
        </p:nvSpPr>
        <p:spPr>
          <a:xfrm>
            <a:off x="9270082" y="6330592"/>
            <a:ext cx="2743200" cy="365125"/>
          </a:xfrm>
        </p:spPr>
        <p:txBody>
          <a:bodyPr/>
          <a:lstStyle/>
          <a:p>
            <a:fld id="{7D1BE87E-F0DE-A44C-894B-E142BEB21E42}" type="slidenum">
              <a:rPr lang="en-US" smtClean="0"/>
              <a:pPr/>
              <a:t>7</a:t>
            </a:fld>
            <a:endParaRPr lang="en-US"/>
          </a:p>
        </p:txBody>
      </p:sp>
      <p:pic>
        <p:nvPicPr>
          <p:cNvPr id="8" name="Content Placeholder 7">
            <a:extLst>
              <a:ext uri="{FF2B5EF4-FFF2-40B4-BE49-F238E27FC236}">
                <a16:creationId xmlns:a16="http://schemas.microsoft.com/office/drawing/2014/main" id="{2BE5421B-3D88-3445-F3D1-A759C0A16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60" y="1210614"/>
            <a:ext cx="4659146" cy="2827985"/>
          </a:xfrm>
          <a:prstGeom prst="rect">
            <a:avLst/>
          </a:prstGeom>
        </p:spPr>
      </p:pic>
      <p:sp>
        <p:nvSpPr>
          <p:cNvPr id="13" name="Content Placeholder 1">
            <a:extLst>
              <a:ext uri="{FF2B5EF4-FFF2-40B4-BE49-F238E27FC236}">
                <a16:creationId xmlns:a16="http://schemas.microsoft.com/office/drawing/2014/main" id="{CFAE2621-4D69-CE79-22B6-095D9E75DF2E}"/>
              </a:ext>
            </a:extLst>
          </p:cNvPr>
          <p:cNvSpPr txBox="1">
            <a:spLocks/>
          </p:cNvSpPr>
          <p:nvPr/>
        </p:nvSpPr>
        <p:spPr>
          <a:xfrm>
            <a:off x="309092" y="3274409"/>
            <a:ext cx="6670829" cy="3576043"/>
          </a:xfrm>
          <a:prstGeom prst="rect">
            <a:avLst/>
          </a:prstGeom>
          <a:solidFill>
            <a:schemeClr val="bg1">
              <a:alpha val="39768"/>
            </a:schemeClr>
          </a:solidFill>
        </p:spPr>
        <p:txBody>
          <a:bodyPr vert="horz" lIns="365760" tIns="45720" rIns="36576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Harassment</a:t>
            </a:r>
            <a:r>
              <a:rPr kumimoji="0" lang="en-US" sz="18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is a form of discrimination based on the victim's race, religion, sex, national origin, age,</a:t>
            </a:r>
            <a:r>
              <a:rPr kumimoji="0" lang="en-US" sz="1800" b="0" i="0" u="none" strike="noStrike" kern="1200" cap="none" spc="0" normalizeH="0" noProof="0" dirty="0">
                <a:ln>
                  <a:noFill/>
                </a:ln>
                <a:solidFill>
                  <a:srgbClr val="000000"/>
                </a:solidFill>
                <a:effectLst/>
                <a:uLnTx/>
                <a:uFillTx/>
                <a:latin typeface="Arial"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disability, or other protected characteristic. The behavior may:</a:t>
            </a:r>
          </a:p>
          <a:p>
            <a:pPr marL="6858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rPr>
              <a:t>Include any unwanted, unwelcome, physical or verbal behavior that offends or humiliates </a:t>
            </a:r>
          </a:p>
          <a:p>
            <a:pPr marL="6858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rPr>
              <a:t>Become a condition of continued employment (ex:  victim must go on a date/accept sexual advances or miss out on work opportunities)</a:t>
            </a:r>
          </a:p>
          <a:p>
            <a:pPr marL="6858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rPr>
              <a:t>Not directly result in lost opportunities, but does make it difficult for the victim to work because of constant ridicule, belittling comments, teasing, etc.</a:t>
            </a:r>
          </a:p>
          <a:p>
            <a:pPr marL="6858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rPr>
              <a:t>Persist over time</a:t>
            </a:r>
            <a:endParaRPr lang="en-US" dirty="0">
              <a:latin typeface="Arial"/>
              <a:cs typeface="Arial"/>
            </a:endParaRPr>
          </a:p>
        </p:txBody>
      </p:sp>
      <p:sp>
        <p:nvSpPr>
          <p:cNvPr id="16" name="TextBox 15">
            <a:extLst>
              <a:ext uri="{FF2B5EF4-FFF2-40B4-BE49-F238E27FC236}">
                <a16:creationId xmlns:a16="http://schemas.microsoft.com/office/drawing/2014/main" id="{76211A94-3228-0843-81DD-372DBFFC1951}"/>
              </a:ext>
            </a:extLst>
          </p:cNvPr>
          <p:cNvSpPr txBox="1"/>
          <p:nvPr/>
        </p:nvSpPr>
        <p:spPr>
          <a:xfrm>
            <a:off x="7028733" y="4740824"/>
            <a:ext cx="4807072" cy="923330"/>
          </a:xfrm>
          <a:prstGeom prst="rect">
            <a:avLst/>
          </a:prstGeom>
          <a:solidFill>
            <a:schemeClr val="accent1">
              <a:lumMod val="75000"/>
            </a:schemeClr>
          </a:solidFill>
          <a:ln>
            <a:solidFill>
              <a:schemeClr val="accent1">
                <a:lumMod val="75000"/>
              </a:schemeClr>
            </a:solidFill>
          </a:ln>
        </p:spPr>
        <p:txBody>
          <a:bodyPr wrap="square" rtlCol="0">
            <a:spAutoFit/>
          </a:bodyPr>
          <a:lstStyle/>
          <a:p>
            <a:pPr lvl="0" algn="ctr"/>
            <a:r>
              <a:rPr lang="en-US" b="1" dirty="0">
                <a:solidFill>
                  <a:schemeClr val="bg1"/>
                </a:solidFill>
              </a:rPr>
              <a:t>Both can create a hostile work environment that “a reasonable person” would consider intimidating or abusive</a:t>
            </a:r>
          </a:p>
        </p:txBody>
      </p:sp>
    </p:spTree>
    <p:custDataLst>
      <p:tags r:id="rId1"/>
    </p:custDataLst>
    <p:extLst>
      <p:ext uri="{BB962C8B-B14F-4D97-AF65-F5344CB8AC3E}">
        <p14:creationId xmlns:p14="http://schemas.microsoft.com/office/powerpoint/2010/main" val="32386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86322-CBB0-CDD0-3179-56421CC9BD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4D7E2C-9EB9-0AFE-3D3E-9E764C61FB11}"/>
              </a:ext>
            </a:extLst>
          </p:cNvPr>
          <p:cNvSpPr>
            <a:spLocks noGrp="1"/>
          </p:cNvSpPr>
          <p:nvPr>
            <p:ph type="title"/>
          </p:nvPr>
        </p:nvSpPr>
        <p:spPr>
          <a:xfrm>
            <a:off x="309092" y="531951"/>
            <a:ext cx="10720857" cy="678664"/>
          </a:xfrm>
        </p:spPr>
        <p:txBody>
          <a:bodyPr>
            <a:noAutofit/>
          </a:bodyPr>
          <a:lstStyle/>
          <a:p>
            <a:r>
              <a:rPr lang="en-US" dirty="0"/>
              <a:t>HARASSMENT &amp; BULLYING BEHAVIORS</a:t>
            </a:r>
          </a:p>
        </p:txBody>
      </p:sp>
      <p:sp>
        <p:nvSpPr>
          <p:cNvPr id="9" name="Slide Number Placeholder 8">
            <a:extLst>
              <a:ext uri="{FF2B5EF4-FFF2-40B4-BE49-F238E27FC236}">
                <a16:creationId xmlns:a16="http://schemas.microsoft.com/office/drawing/2014/main" id="{BC2036C4-E65E-ADC8-0443-8852A38F54CB}"/>
              </a:ext>
            </a:extLst>
          </p:cNvPr>
          <p:cNvSpPr>
            <a:spLocks noGrp="1"/>
          </p:cNvSpPr>
          <p:nvPr>
            <p:ph type="sldNum" sz="quarter" idx="12"/>
          </p:nvPr>
        </p:nvSpPr>
        <p:spPr>
          <a:xfrm>
            <a:off x="9250680" y="6362521"/>
            <a:ext cx="2743200" cy="365125"/>
          </a:xfrm>
        </p:spPr>
        <p:txBody>
          <a:bodyPr/>
          <a:lstStyle/>
          <a:p>
            <a:fld id="{7D1BE87E-F0DE-A44C-894B-E142BEB21E42}" type="slidenum">
              <a:rPr lang="en-US" smtClean="0"/>
              <a:pPr/>
              <a:t>8</a:t>
            </a:fld>
            <a:endParaRPr lang="en-US"/>
          </a:p>
        </p:txBody>
      </p:sp>
      <p:graphicFrame>
        <p:nvGraphicFramePr>
          <p:cNvPr id="3" name="Content Placeholder 7">
            <a:extLst>
              <a:ext uri="{FF2B5EF4-FFF2-40B4-BE49-F238E27FC236}">
                <a16:creationId xmlns:a16="http://schemas.microsoft.com/office/drawing/2014/main" id="{A13F410C-86BC-C458-9171-8FF8D62127E1}"/>
              </a:ext>
            </a:extLst>
          </p:cNvPr>
          <p:cNvGraphicFramePr>
            <a:graphicFrameLocks/>
          </p:cNvGraphicFramePr>
          <p:nvPr>
            <p:extLst>
              <p:ext uri="{D42A27DB-BD31-4B8C-83A1-F6EECF244321}">
                <p14:modId xmlns:p14="http://schemas.microsoft.com/office/powerpoint/2010/main" val="2680559747"/>
              </p:ext>
            </p:extLst>
          </p:nvPr>
        </p:nvGraphicFramePr>
        <p:xfrm>
          <a:off x="331787" y="1325881"/>
          <a:ext cx="11528425" cy="5135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8044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2474-E2E0-C79E-B952-E4EAF6F655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B75E8C-EEE6-C1F5-A3B4-314D31343642}"/>
              </a:ext>
            </a:extLst>
          </p:cNvPr>
          <p:cNvSpPr>
            <a:spLocks noGrp="1"/>
          </p:cNvSpPr>
          <p:nvPr>
            <p:ph type="title"/>
          </p:nvPr>
        </p:nvSpPr>
        <p:spPr>
          <a:xfrm>
            <a:off x="3203341" y="126302"/>
            <a:ext cx="5785319" cy="678664"/>
          </a:xfrm>
        </p:spPr>
        <p:txBody>
          <a:bodyPr>
            <a:normAutofit/>
          </a:bodyPr>
          <a:lstStyle/>
          <a:p>
            <a:pPr algn="ctr"/>
            <a:r>
              <a:rPr lang="en-US" u="sng" dirty="0"/>
              <a:t>A HOSTILE ENVIRONMENT?</a:t>
            </a:r>
          </a:p>
        </p:txBody>
      </p:sp>
      <p:sp>
        <p:nvSpPr>
          <p:cNvPr id="9" name="Slide Number Placeholder 8">
            <a:extLst>
              <a:ext uri="{FF2B5EF4-FFF2-40B4-BE49-F238E27FC236}">
                <a16:creationId xmlns:a16="http://schemas.microsoft.com/office/drawing/2014/main" id="{904F3E90-6EC3-3481-0177-D140F3CE7DD6}"/>
              </a:ext>
            </a:extLst>
          </p:cNvPr>
          <p:cNvSpPr>
            <a:spLocks noGrp="1"/>
          </p:cNvSpPr>
          <p:nvPr>
            <p:ph type="sldNum" sz="quarter" idx="14"/>
          </p:nvPr>
        </p:nvSpPr>
        <p:spPr>
          <a:xfrm>
            <a:off x="9296400" y="63365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E87E-F0DE-A44C-894B-E142BEB21E42}"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 name="harassmentsample2">
            <a:hlinkClick r:id="" action="ppaction://media"/>
            <a:extLst>
              <a:ext uri="{FF2B5EF4-FFF2-40B4-BE49-F238E27FC236}">
                <a16:creationId xmlns:a16="http://schemas.microsoft.com/office/drawing/2014/main" id="{40D4FDCF-30DF-D990-ED2D-8994C617FE8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15963" y="804967"/>
            <a:ext cx="10675937" cy="5525626"/>
          </a:xfrm>
          <a:prstGeom prst="rect">
            <a:avLst/>
          </a:prstGeom>
        </p:spPr>
      </p:pic>
    </p:spTree>
    <p:custDataLst>
      <p:tags r:id="rId1"/>
    </p:custDataLst>
    <p:extLst>
      <p:ext uri="{BB962C8B-B14F-4D97-AF65-F5344CB8AC3E}">
        <p14:creationId xmlns:p14="http://schemas.microsoft.com/office/powerpoint/2010/main" val="1326803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Jefferson Lab 1">
      <a:dk1>
        <a:srgbClr val="000000"/>
      </a:dk1>
      <a:lt1>
        <a:srgbClr val="FFFFFF"/>
      </a:lt1>
      <a:dk2>
        <a:srgbClr val="1C5068"/>
      </a:dk2>
      <a:lt2>
        <a:srgbClr val="A5A5A5"/>
      </a:lt2>
      <a:accent1>
        <a:srgbClr val="C31230"/>
      </a:accent1>
      <a:accent2>
        <a:srgbClr val="8397A9"/>
      </a:accent2>
      <a:accent3>
        <a:srgbClr val="5E5E5E"/>
      </a:accent3>
      <a:accent4>
        <a:srgbClr val="10A1AF"/>
      </a:accent4>
      <a:accent5>
        <a:srgbClr val="023F16"/>
      </a:accent5>
      <a:accent6>
        <a:srgbClr val="821282"/>
      </a:accent6>
      <a:hlink>
        <a:srgbClr val="AD8C00"/>
      </a:hlink>
      <a:folHlink>
        <a:srgbClr val="820D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o_JeffersonLabTemplate241101.potx" id="{3553FC46-C212-4B17-BB3E-6265B9C3BE54}" vid="{F7E614C4-C101-456D-8F01-63783BD01D1B}"/>
    </a:ext>
  </a:extLst>
</a:theme>
</file>

<file path=ppt/theme/theme2.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3.xml><?xml version="1.0" encoding="utf-8"?>
<a:theme xmlns:a="http://schemas.openxmlformats.org/drawingml/2006/main" name="1_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5586</TotalTime>
  <Words>1845</Words>
  <Application>Microsoft Office PowerPoint</Application>
  <PresentationFormat>Widescreen</PresentationFormat>
  <Paragraphs>274</Paragraphs>
  <Slides>22</Slides>
  <Notes>22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.PingFangSC-Regular</vt:lpstr>
      <vt:lpstr>Abadi MT Condensed Extra Bold</vt:lpstr>
      <vt:lpstr>Arial</vt:lpstr>
      <vt:lpstr>Calibri</vt:lpstr>
      <vt:lpstr>Minion Pro</vt:lpstr>
      <vt:lpstr>PingFangSC-Regular</vt:lpstr>
      <vt:lpstr>Times New Roman</vt:lpstr>
      <vt:lpstr>Wingdings</vt:lpstr>
      <vt:lpstr>1_Office Theme</vt:lpstr>
      <vt:lpstr>Jefferson Lab Theme 1</vt:lpstr>
      <vt:lpstr>1_Jefferson Lab Theme 1</vt:lpstr>
      <vt:lpstr>FOSTERING A POSITIVE &amp; RESPECTFUL WORKPLACE</vt:lpstr>
      <vt:lpstr>Community STandards</vt:lpstr>
      <vt:lpstr>OUR CULTURE   What Are We Passionate About? </vt:lpstr>
      <vt:lpstr>You Matter to Us: Respect at the Lab</vt:lpstr>
      <vt:lpstr>OBJECTIVES</vt:lpstr>
      <vt:lpstr>AT Jefferson LAB</vt:lpstr>
      <vt:lpstr>Bullying &amp; Harassment: What’s the Difference</vt:lpstr>
      <vt:lpstr>HARASSMENT &amp; BULLYING BEHAVIORS</vt:lpstr>
      <vt:lpstr>A HOSTILE ENVIRONMENT?</vt:lpstr>
      <vt:lpstr>HARASSMENT:  HOSTILE ENVIRONMENT</vt:lpstr>
      <vt:lpstr>EVERYONE KNOWS THERE’s A PROBLEM…</vt:lpstr>
      <vt:lpstr>WE All have the power to Prevent Harassment with the 4ds</vt:lpstr>
      <vt:lpstr>BALANCE</vt:lpstr>
      <vt:lpstr>Bullying &amp; Harassment are NOT:</vt:lpstr>
      <vt:lpstr>PREVENTION GUIDELINES</vt:lpstr>
      <vt:lpstr>Employee Concerns Program</vt:lpstr>
      <vt:lpstr>SO WHAT’s THE Scenario!</vt:lpstr>
      <vt:lpstr>Scenario 1:  All in fun</vt:lpstr>
      <vt:lpstr>Scenario 2:  Singled out</vt:lpstr>
      <vt:lpstr>Scenario 3:  DISCRIMINATION in the workplace</vt:lpstr>
      <vt:lpstr>Scenario 4:  CHAT COMMENTS</vt:lpstr>
      <vt:lpstr>FINAL THOUGHTS</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Harassment and Bullying</dc:title>
  <dc:creator>Tish Creery</dc:creator>
  <cp:lastModifiedBy>Michelle Moody</cp:lastModifiedBy>
  <cp:revision>138</cp:revision>
  <cp:lastPrinted>2019-05-28T12:50:54Z</cp:lastPrinted>
  <dcterms:created xsi:type="dcterms:W3CDTF">2019-05-10T18:55:34Z</dcterms:created>
  <dcterms:modified xsi:type="dcterms:W3CDTF">2026-05-21T18:46:24Z</dcterms:modified>
</cp:coreProperties>
</file>