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670" r:id="rId4"/>
  </p:sldMasterIdLst>
  <p:notesMasterIdLst>
    <p:notesMasterId r:id="rId12"/>
  </p:notesMasterIdLst>
  <p:sldIdLst>
    <p:sldId id="289" r:id="rId5"/>
    <p:sldId id="745" r:id="rId6"/>
    <p:sldId id="747" r:id="rId7"/>
    <p:sldId id="746" r:id="rId8"/>
    <p:sldId id="749" r:id="rId9"/>
    <p:sldId id="748" r:id="rId10"/>
    <p:sldId id="750" r:id="rId11"/>
  </p:sldIdLst>
  <p:sldSz cx="12192000" cy="6858000"/>
  <p:notesSz cx="6985000" cy="92837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7491D93-4D4B-4A30-8CE0-AC7AC3AB6408}">
          <p14:sldIdLst/>
        </p14:section>
        <p14:section name="CNUGS" id="{E6179273-51E6-4C14-A9D6-13E2D7A7E1F6}">
          <p14:sldIdLst>
            <p14:sldId id="289"/>
            <p14:sldId id="745"/>
            <p14:sldId id="747"/>
            <p14:sldId id="746"/>
            <p14:sldId id="749"/>
            <p14:sldId id="748"/>
            <p14:sldId id="75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73AE619-6A3F-7A09-FE22-3AC14F01605C}" name="Jessica Weaver" initials="JW" userId="S::jweaver@jlab.org::9780617d-8d8e-4651-8b85-727079eeff92" providerId="AD"/>
  <p188:author id="{BDD1DBA7-50A3-888A-6C17-16B54529103A}" name="Nicole Reyes" initials="NR" userId="S::nreyes@jlab.org::038da853-693b-406f-9dd0-ea3484d4ddde" providerId="AD"/>
  <p188:author id="{C42661BA-B72E-B267-C715-CA1FBB222E76}" name="Paul Gubanc" initials="PG" userId="S::gubanc@jlab.org::619bc993-9002-4243-a4ae-5fb737578e5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D5DD"/>
    <a:srgbClr val="5C7285"/>
    <a:srgbClr val="7D1100"/>
    <a:srgbClr val="6E3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5797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0" y="0"/>
            <a:ext cx="3026833" cy="465797"/>
          </a:xfrm>
          <a:prstGeom prst="rect">
            <a:avLst/>
          </a:prstGeom>
        </p:spPr>
        <p:txBody>
          <a:bodyPr vert="horz" lIns="92958" tIns="46479" rIns="92958" bIns="46479" rtlCol="0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DDC30C42-F1EA-EA44-9613-5E7947EE8325}" type="datetimeFigureOut">
              <a:rPr lang="en-US" smtClean="0"/>
              <a:pPr/>
              <a:t>5/21/2026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6438" y="1160463"/>
            <a:ext cx="5572125" cy="31337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58" tIns="46479" rIns="92958" bIns="4647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67781"/>
            <a:ext cx="5588000" cy="3655457"/>
          </a:xfrm>
          <a:prstGeom prst="rect">
            <a:avLst/>
          </a:prstGeom>
        </p:spPr>
        <p:txBody>
          <a:bodyPr vert="horz" lIns="92958" tIns="46479" rIns="92958" bIns="4647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5796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l">
              <a:defRPr sz="1200" b="0" i="0">
                <a:latin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0" y="8817904"/>
            <a:ext cx="3026833" cy="465796"/>
          </a:xfrm>
          <a:prstGeom prst="rect">
            <a:avLst/>
          </a:prstGeom>
        </p:spPr>
        <p:txBody>
          <a:bodyPr vert="horz" lIns="92958" tIns="46479" rIns="92958" bIns="46479" rtlCol="0" anchor="b"/>
          <a:lstStyle>
            <a:lvl1pPr algn="r">
              <a:defRPr sz="1200" b="0" i="0">
                <a:latin typeface="Arial" panose="020B0604020202020204" pitchFamily="34" charset="0"/>
              </a:defRPr>
            </a:lvl1pPr>
          </a:lstStyle>
          <a:p>
            <a:fld id="{493BBF43-A868-D94C-A9CC-39C296714D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74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6C7AA-86AD-BEB3-BF4C-54F9FAF3F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A6DA5A-5942-5391-17F4-CC5604FF4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894558-4C39-B51D-662D-EBC000912F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Tip: Keep titles under 60 characters for readability</a:t>
            </a:r>
          </a:p>
          <a:p>
            <a:r>
              <a:rPr lang="en-US" b="0" i="0" u="none" strike="noStrike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change the photo: Right-click on photo and select change photo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F6D029-F3FF-09D9-212B-90FD668CE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3BBF43-A868-D94C-A9CC-39C296714D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94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BF14DA4-6BD3-41D0-ED7B-F5CF63D8E02B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387975" y="0"/>
            <a:ext cx="6804025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9795D8-36C7-9AC6-7BB0-2FA187F49B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417" y="2125014"/>
            <a:ext cx="6297984" cy="919032"/>
          </a:xfrm>
        </p:spPr>
        <p:txBody>
          <a:bodyPr anchor="b">
            <a:no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76DAF6-7FAD-3329-1F2F-26D428433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416" y="3047266"/>
            <a:ext cx="6559241" cy="529861"/>
          </a:xfrm>
        </p:spPr>
        <p:txBody>
          <a:bodyPr>
            <a:noAutofit/>
          </a:bodyPr>
          <a:lstStyle>
            <a:lvl1pPr marL="0" indent="0" algn="l">
              <a:buNone/>
              <a:defRPr sz="28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5E06F63-AE6B-E540-C04D-8905B2EFD5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96963" y="4244658"/>
            <a:ext cx="5999008" cy="529861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BCBF152-3CD9-3B8D-5C6A-83D9FE6F56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96963" y="4775200"/>
            <a:ext cx="5999162" cy="501650"/>
          </a:xfrm>
        </p:spPr>
        <p:txBody>
          <a:bodyPr>
            <a:noAutofit/>
          </a:bodyPr>
          <a:lstStyle>
            <a:lvl1pPr marL="0" indent="0" algn="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460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ansition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6" y="1891183"/>
            <a:ext cx="10053033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29560-4AB1-408E-8E53-8072DF2821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632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2 Photo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549107"/>
            <a:ext cx="5945204" cy="2763982"/>
          </a:xfrm>
        </p:spPr>
        <p:txBody>
          <a:bodyPr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2C1D150-46A5-C3E3-0093-1693429B2A6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46796" y="3446653"/>
            <a:ext cx="5945204" cy="2763982"/>
          </a:xfrm>
        </p:spPr>
        <p:txBody>
          <a:bodyPr>
            <a:no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A6C8BEAD-C13B-93F9-6676-CE56FFBEEB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9B986840-5762-4DAF-7AD9-5F837D062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1E2F678D-103F-49D4-B531-CA075474F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371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202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Top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8195"/>
            <a:ext cx="12192000" cy="34208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5924" y="3666870"/>
            <a:ext cx="5642016" cy="2414481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718A1B46-8C31-1942-9CDD-F244EA45E1A6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6103516" y="3666870"/>
            <a:ext cx="5642016" cy="2414481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2D036AA-9340-745D-7ECF-2C66965EE7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" y="531951"/>
            <a:ext cx="6094412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  Click to edit Master title style</a:t>
            </a:r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E2354D38-C6CF-E355-ADC2-9780C4F40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4DF5B5C-0FB6-281B-79D1-3AAEEBC73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E744EEC-877B-6658-1AF3-402C4637D6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</p:spTree>
    <p:extLst>
      <p:ext uri="{BB962C8B-B14F-4D97-AF65-F5344CB8AC3E}">
        <p14:creationId xmlns:p14="http://schemas.microsoft.com/office/powerpoint/2010/main" val="286951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1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69CE8BE-367E-106F-0A1A-D4403D3C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A0AC1C4-21D9-DD3B-28D1-1E97E488E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A4AF7EA1-AC10-6B34-7D70-18A57ABFF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0B83816E-8201-5044-F359-AFD3FCE21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8CE785-B03D-6A9D-B2E7-6E9D526B22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6869AEF-C002-4444-8791-56AEEFBFD84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483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Circular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20496" y="531951"/>
            <a:ext cx="5971504" cy="567868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8DF632-CAE9-022C-6607-B217F56D5C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69CE8BE-367E-106F-0A1A-D4403D3CF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EA0AC1C4-21D9-DD3B-28D1-1E97E488E1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EF6ADE35-BF0E-DF23-D913-1DAA8CCD6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BB898288-99FE-E6BE-FBE5-A3D4DE28F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36C01-DAC5-C8E5-E590-A408A6BB45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</p:spTree>
    <p:extLst>
      <p:ext uri="{BB962C8B-B14F-4D97-AF65-F5344CB8AC3E}">
        <p14:creationId xmlns:p14="http://schemas.microsoft.com/office/powerpoint/2010/main" val="57789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No Photos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25C33B-E0CB-3D46-9D0E-818453377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 anchorCtr="0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4E25E4-5B52-F70B-5E1A-F65D7D461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58F0D3-C01F-3256-0218-65AF71F7594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3F0606B-4EF8-C644-338C-2B63D06C1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73B0BD89-A704-0E29-46BD-5C54BB397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11044706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C31EC031-12D9-ECFF-D858-559CF0816D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</p:spTree>
    <p:extLst>
      <p:ext uri="{BB962C8B-B14F-4D97-AF65-F5344CB8AC3E}">
        <p14:creationId xmlns:p14="http://schemas.microsoft.com/office/powerpoint/2010/main" val="700409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Char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1F1912-9CBC-18CD-A6E2-D8584EE6F3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4062" y="1424693"/>
            <a:ext cx="5798137" cy="3804129"/>
          </a:xfrm>
        </p:spPr>
        <p:txBody>
          <a:bodyPr anchor="t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78444A-CE1E-BF31-5D75-39569219C3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406" y="1424694"/>
            <a:ext cx="5018982" cy="4422313"/>
          </a:xfrm>
        </p:spPr>
        <p:txBody>
          <a:bodyPr anchor="t">
            <a:no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FC8732-2197-B9C7-FC84-CA5395C650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D9F4886-7D05-5680-AF1E-08F998596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C475642F-9965-9846-0682-55C7C6944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7914D833-6B3E-46B1-EDE5-A7FD64C9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0EA70E93-BE46-91B7-C94B-CF452506D7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8C10AA7-5409-41F3-BC4E-22F426FB6B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38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ody Slide - 1 Lef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9584" y="674221"/>
            <a:ext cx="6057364" cy="716698"/>
          </a:xfrm>
        </p:spPr>
        <p:txBody>
          <a:bodyPr anchor="t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-1" y="659082"/>
            <a:ext cx="5550795" cy="344927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79584" y="1560773"/>
            <a:ext cx="6057364" cy="465909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25B193-7653-FA58-7C69-56865C4DF7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1" name="Footer Placeholder 5">
            <a:extLst>
              <a:ext uri="{FF2B5EF4-FFF2-40B4-BE49-F238E27FC236}">
                <a16:creationId xmlns:a16="http://schemas.microsoft.com/office/drawing/2014/main" id="{B1BBB6AD-F5E7-2C7D-F208-959FE1C64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E6658A98-A780-C524-1137-D3BF53A5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91057C-FA10-F5DE-B4C8-C3931D750C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1C835BB-5A9A-4887-AD28-9C7DC0F815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47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1 Righ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25B193-7653-FA58-7C69-56865C4DF7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A65267B-D68D-AD5F-98C2-6810944C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0D2211A-9B16-224E-FFC5-4225BAB41A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Footer Placeholder 5">
            <a:extLst>
              <a:ext uri="{FF2B5EF4-FFF2-40B4-BE49-F238E27FC236}">
                <a16:creationId xmlns:a16="http://schemas.microsoft.com/office/drawing/2014/main" id="{AA5FB620-142D-2BE0-8116-9FAAA7F69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8" name="Slide Number Placeholder 6">
            <a:extLst>
              <a:ext uri="{FF2B5EF4-FFF2-40B4-BE49-F238E27FC236}">
                <a16:creationId xmlns:a16="http://schemas.microsoft.com/office/drawing/2014/main" id="{85A35A3C-EFCE-E977-5D10-513BA05CD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Date Placeholder 4">
            <a:extLst>
              <a:ext uri="{FF2B5EF4-FFF2-40B4-BE49-F238E27FC236}">
                <a16:creationId xmlns:a16="http://schemas.microsoft.com/office/drawing/2014/main" id="{FD481F92-CD79-AD15-7CA5-87C78AC695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DB17564-960C-4BE2-AE3B-9E042530BC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38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No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7FC8732-2197-B9C7-FC84-CA5395C6506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9465704-2370-60F7-6005-D0288DFD8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11044707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D0A29258-15C1-6FB2-52AC-108985A071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4" y="1319201"/>
            <a:ext cx="5682288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7E85E37D-8958-2DEE-18A0-03962A83466E}"/>
              </a:ext>
            </a:extLst>
          </p:cNvPr>
          <p:cNvSpPr>
            <a:spLocks noGrp="1"/>
          </p:cNvSpPr>
          <p:nvPr>
            <p:ph type="body" sz="half" idx="13"/>
          </p:nvPr>
        </p:nvSpPr>
        <p:spPr>
          <a:xfrm>
            <a:off x="6110467" y="1322610"/>
            <a:ext cx="568228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5">
            <a:extLst>
              <a:ext uri="{FF2B5EF4-FFF2-40B4-BE49-F238E27FC236}">
                <a16:creationId xmlns:a16="http://schemas.microsoft.com/office/drawing/2014/main" id="{6FBE509B-CE41-57EF-59C3-275E43C03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4" name="Slide Number Placeholder 6">
            <a:extLst>
              <a:ext uri="{FF2B5EF4-FFF2-40B4-BE49-F238E27FC236}">
                <a16:creationId xmlns:a16="http://schemas.microsoft.com/office/drawing/2014/main" id="{944E86B8-08A1-6B0A-9E8F-1A2C02525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111C8-7DEA-F7D8-15DA-EC66E6103A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D72F205-0884-4182-ADD8-D44EB48258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454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Slate Two Photo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7BE5B-D462-52DE-1421-03616B30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549107"/>
            <a:ext cx="5945204" cy="27639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92B06-2663-62EC-E8B1-7567E866D3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59AD2392-E6B3-D73D-424E-42A0157E1CA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331" y="-12193"/>
            <a:ext cx="1474015" cy="574180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02C1D150-46A5-C3E3-0093-1693429B2A69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6246796" y="3446653"/>
            <a:ext cx="5945204" cy="276398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DF46FADE-5392-BCFC-BAD6-D700EFBD7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4B37EFF6-260E-A1F5-FF79-F0ABEF7A2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D8BB-52A9-22B5-DB17-DA5C230724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D19EE4BA-CD94-40C8-BA88-88F35B10B1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331" y="-12193"/>
            <a:ext cx="1474015" cy="5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32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dy Slide - Grey 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7D567A-C123-96A9-1DD3-17C276C7D0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46796" y="665018"/>
            <a:ext cx="5945204" cy="448887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A65267B-D68D-AD5F-98C2-6810944CC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531951"/>
            <a:ext cx="5785319" cy="678664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0D2211A-9B16-224E-FFC5-4225BAB41A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319201"/>
            <a:ext cx="5785319" cy="4891433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903C67-DC6F-088A-9EA9-D734508F8DF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77E5CE1A-809C-DEBF-5077-24C3A3D42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30592"/>
            <a:ext cx="41148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Director's Safety Council</a:t>
            </a:r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6A59512F-10DA-5515-E4C4-B98127B24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fld id="{7D1BE87E-F0DE-A44C-894B-E142BEB21E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FEC5F-8621-2ECE-218F-2628960DE6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11726" y="6330592"/>
            <a:ext cx="2743200" cy="3651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r>
              <a:rPr lang="en-US"/>
              <a:t>March 25, 2026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CFCA19-01CD-4B66-B389-82A12968C55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982" y="80668"/>
            <a:ext cx="1355836" cy="42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860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7" y="2759119"/>
            <a:ext cx="10053033" cy="88097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6302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tro Slide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E41ED-F47F-85C7-0527-8C9FCCC7A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0766" y="1891183"/>
            <a:ext cx="10053033" cy="1325563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2737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892" y="240539"/>
            <a:ext cx="11285837" cy="487490"/>
          </a:xfrm>
        </p:spPr>
        <p:txBody>
          <a:bodyPr>
            <a:normAutofit/>
          </a:bodyPr>
          <a:lstStyle>
            <a:lvl1pPr>
              <a:defRPr sz="2400" b="1" cap="none" baseline="0">
                <a:latin typeface="Arial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1892" y="966055"/>
            <a:ext cx="11285837" cy="5381694"/>
          </a:xfrm>
        </p:spPr>
        <p:txBody>
          <a:bodyPr/>
          <a:lstStyle>
            <a:lvl1pPr>
              <a:defRPr sz="2200" baseline="0">
                <a:solidFill>
                  <a:schemeClr val="tx1"/>
                </a:solidFill>
                <a:latin typeface="Arial" charset="0"/>
              </a:defRPr>
            </a:lvl1pPr>
            <a:lvl2pPr marL="685800" indent="-228600">
              <a:buFont typeface="PingFangSC-Regular" charset="-122"/>
              <a:buChar char="－"/>
              <a:defRPr sz="2000" baseline="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buFont typeface="Arial" charset="0"/>
              <a:buChar char="•"/>
              <a:defRPr sz="1800" baseline="0">
                <a:solidFill>
                  <a:schemeClr val="tx1"/>
                </a:solidFill>
                <a:latin typeface="Arial" charset="0"/>
              </a:defRPr>
            </a:lvl3pPr>
            <a:lvl4pPr marL="1657350" indent="-285750">
              <a:buFont typeface="PingFangSC-Regular" charset="-122"/>
              <a:buChar char="－"/>
              <a:defRPr sz="1600" baseline="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buFont typeface="Arial" charset="0"/>
              <a:buChar char="•"/>
              <a:defRPr sz="1400" baseline="0">
                <a:solidFill>
                  <a:schemeClr val="tx1"/>
                </a:solidFill>
                <a:latin typeface="Arial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2683" y="6407801"/>
            <a:ext cx="1388651" cy="430392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-16475" y="735987"/>
            <a:ext cx="12208476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26C5E7ED-13FD-4069-9DCA-831618923347}"/>
              </a:ext>
            </a:extLst>
          </p:cNvPr>
          <p:cNvSpPr txBox="1">
            <a:spLocks/>
          </p:cNvSpPr>
          <p:nvPr userDrawn="1"/>
        </p:nvSpPr>
        <p:spPr>
          <a:xfrm>
            <a:off x="5918985" y="6490889"/>
            <a:ext cx="354030" cy="195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fld id="{07E1C93C-5050-FC42-8F10-D22D4F119D13}" type="slidenum">
              <a:rPr lang="en-US" sz="1000">
                <a:solidFill>
                  <a:srgbClr val="000000">
                    <a:tint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>
                <a:defRPr/>
              </a:pPr>
              <a:t>‹#›</a:t>
            </a:fld>
            <a:endParaRPr lang="en-US" sz="900">
              <a:solidFill>
                <a:srgbClr val="000000">
                  <a:tint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E1D7B7-8603-459B-8B8B-8601652EFDCE}"/>
              </a:ext>
            </a:extLst>
          </p:cNvPr>
          <p:cNvSpPr txBox="1"/>
          <p:nvPr userDrawn="1"/>
        </p:nvSpPr>
        <p:spPr>
          <a:xfrm>
            <a:off x="350666" y="6504337"/>
            <a:ext cx="4853354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i="1">
                <a:solidFill>
                  <a:schemeClr val="bg1">
                    <a:lumMod val="50000"/>
                  </a:schemeClr>
                </a:solidFill>
                <a:latin typeface="Aptos" panose="020B0004020202020204" pitchFamily="34" charset="0"/>
              </a:rPr>
              <a:t>Director's Safety Council - September 16, 2025</a:t>
            </a:r>
            <a:endParaRPr lang="en-US" sz="1400">
              <a:solidFill>
                <a:schemeClr val="bg1">
                  <a:lumMod val="50000"/>
                </a:schemeClr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763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BD8159-AD9B-885B-18F2-9B7C42B96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5885B-F131-1373-A6B2-E992A159BA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C86D55-AA86-4418-BC5F-C51768C252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753F9866-9D6A-4E48-8AAE-F0F10B4380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14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50" r:id="rId15"/>
    <p:sldLayoutId id="2147483685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bsafety.org/science-incident-dashboard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18706-BE92-5674-8ED0-33DF2CC72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Placeholder 34" descr="A close-up of a machine&#10;&#10;Description automatically generated with low confidence">
            <a:extLst>
              <a:ext uri="{FF2B5EF4-FFF2-40B4-BE49-F238E27FC236}">
                <a16:creationId xmlns:a16="http://schemas.microsoft.com/office/drawing/2014/main" id="{F4A7F67A-F711-D40B-01C6-A6770706EF7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2A7D87-594F-52B2-2EA3-D41B34B42A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8663937" cy="68600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AC87CA-8223-4766-DC0C-EF69FC282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416" y="2125014"/>
            <a:ext cx="8155761" cy="919032"/>
          </a:xfrm>
        </p:spPr>
        <p:txBody>
          <a:bodyPr>
            <a:noAutofit/>
          </a:bodyPr>
          <a:lstStyle/>
          <a:p>
            <a:r>
              <a:rPr lang="en-US" sz="3600" dirty="0"/>
              <a:t>CNUGS Workshop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7C2221-BF13-0BB7-7CAB-FCDFA3F405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416" y="3047266"/>
            <a:ext cx="8155761" cy="52986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latin typeface="Arial"/>
                <a:cs typeface="Arial"/>
              </a:rPr>
              <a:t>Environment, Safety, and Health</a:t>
            </a:r>
            <a:endParaRPr lang="en-US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B1FD6E6E-8348-06B4-85C7-15104B0D78E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9057" y="4213281"/>
            <a:ext cx="5999008" cy="52986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latin typeface="Arial"/>
                <a:cs typeface="Arial"/>
              </a:rPr>
              <a:t> </a:t>
            </a:r>
            <a:r>
              <a:rPr lang="en-US" sz="2400" dirty="0">
                <a:latin typeface="Arial"/>
                <a:cs typeface="Arial"/>
              </a:rPr>
              <a:t>May </a:t>
            </a:r>
            <a:r>
              <a:rPr lang="en-US" dirty="0">
                <a:latin typeface="Arial"/>
                <a:cs typeface="Arial"/>
              </a:rPr>
              <a:t>2026</a:t>
            </a:r>
            <a:endParaRPr lang="en-US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3CEEBFA1-2D11-2C9E-5C4A-9C08BAE97D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88747" y="4690530"/>
            <a:ext cx="6693366" cy="52986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>
                <a:latin typeface="Arial"/>
                <a:cs typeface="Arial"/>
              </a:rPr>
              <a:t>Jennifer Williams, ES&amp;H Department Manager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3848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150B9C6-FFEA-4549-A7FB-1B4BF27EE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938FFA1-746E-4B1D-A12C-FEBDA15F6E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481667"/>
            <a:ext cx="10520272" cy="472896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Integrate ES&amp;H into research studies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Protection for students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Incidents involving university students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Open discussion</a:t>
            </a:r>
          </a:p>
        </p:txBody>
      </p:sp>
    </p:spTree>
    <p:extLst>
      <p:ext uri="{BB962C8B-B14F-4D97-AF65-F5344CB8AC3E}">
        <p14:creationId xmlns:p14="http://schemas.microsoft.com/office/powerpoint/2010/main" val="3830429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9FC033A-E0AF-47D2-9355-F6D2A49B2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210214"/>
            <a:ext cx="8690974" cy="678664"/>
          </a:xfrm>
        </p:spPr>
        <p:txBody>
          <a:bodyPr/>
          <a:lstStyle/>
          <a:p>
            <a:r>
              <a:rPr lang="en-US" dirty="0"/>
              <a:t>Why Integrate Safety Into Your Research?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10F18D-E9EB-4CE4-8C90-FE17ECA0E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115316"/>
            <a:ext cx="9563040" cy="4627367"/>
          </a:xfrm>
        </p:spPr>
        <p:txBody>
          <a:bodyPr/>
          <a:lstStyle/>
          <a:p>
            <a:r>
              <a:rPr lang="en-US" dirty="0"/>
              <a:t>OSHA may not protect students who are not within employment scope.</a:t>
            </a:r>
          </a:p>
          <a:p>
            <a:endParaRPr lang="en-US" dirty="0"/>
          </a:p>
          <a:p>
            <a:r>
              <a:rPr lang="en-US" dirty="0"/>
              <a:t>Students have varied academic backgrounds and educational levels and may not have experience with a disciplined approach to work planning and control from their home institution</a:t>
            </a:r>
          </a:p>
          <a:p>
            <a:endParaRPr lang="en-US" dirty="0"/>
          </a:p>
          <a:p>
            <a:r>
              <a:rPr lang="en-US" dirty="0"/>
              <a:t>Hazards are still present and everything we do has an impact.</a:t>
            </a:r>
          </a:p>
          <a:p>
            <a:r>
              <a:rPr lang="en-US" dirty="0"/>
              <a:t>No one intends to get hurt.</a:t>
            </a:r>
          </a:p>
          <a:p>
            <a:endParaRPr lang="en-US" dirty="0"/>
          </a:p>
          <a:p>
            <a:r>
              <a:rPr lang="en-US" dirty="0"/>
              <a:t>Maintaining a strong safety culture and awareness can provide protection.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B4167F-CFF1-459E-BBE5-D88CB2E9A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7EFBDE2-AA86-45C1-92C1-36A06B58F15F}"/>
              </a:ext>
            </a:extLst>
          </p:cNvPr>
          <p:cNvSpPr/>
          <p:nvPr/>
        </p:nvSpPr>
        <p:spPr>
          <a:xfrm>
            <a:off x="2672886" y="5542803"/>
            <a:ext cx="63271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cap="all" dirty="0">
                <a:solidFill>
                  <a:schemeClr val="accent1"/>
                </a:solidFill>
                <a:latin typeface="Noto Sans"/>
              </a:rPr>
              <a:t>Safe science is good science!</a:t>
            </a:r>
            <a:endParaRPr lang="en-US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477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BDC2B-FF21-4063-8357-357EC9956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B22F4C-3845-48F0-B377-4A6E1359C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609" y="216891"/>
            <a:ext cx="7539650" cy="592903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839937-8089-4A7B-8AAA-6304E57F71A7}"/>
              </a:ext>
            </a:extLst>
          </p:cNvPr>
          <p:cNvSpPr/>
          <p:nvPr/>
        </p:nvSpPr>
        <p:spPr>
          <a:xfrm>
            <a:off x="3088940" y="6456443"/>
            <a:ext cx="5995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u="sng" dirty="0">
                <a:hlinkClick r:id="rId3"/>
              </a:rPr>
              <a:t>Source:</a:t>
            </a:r>
            <a:r>
              <a:rPr lang="en-US" dirty="0">
                <a:hlinkClick r:id="rId3"/>
              </a:rPr>
              <a:t> Science Incident Data Dashboard - Lab Safety Institute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24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651962-3D1E-4F2F-A068-6060FB16C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681" y="162283"/>
            <a:ext cx="5785319" cy="678664"/>
          </a:xfrm>
        </p:spPr>
        <p:txBody>
          <a:bodyPr/>
          <a:lstStyle/>
          <a:p>
            <a:r>
              <a:rPr lang="en-US" dirty="0"/>
              <a:t>Case Studies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63C8B8-D624-4C36-9C12-E8E246D378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0681" y="1113223"/>
            <a:ext cx="11226802" cy="5342995"/>
          </a:xfrm>
        </p:spPr>
        <p:txBody>
          <a:bodyPr/>
          <a:lstStyle/>
          <a:p>
            <a:r>
              <a:rPr lang="en-US" sz="2400" b="1" dirty="0"/>
              <a:t>UCLA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Research assistant working unsupervised with tert-butyllithium, a highly pyrophoric chemical, ignites on contact with air while transferring the liquid. The researcher (post-doc) suffered severe burns.</a:t>
            </a:r>
          </a:p>
          <a:p>
            <a:endParaRPr lang="en-US" sz="1600" dirty="0"/>
          </a:p>
          <a:p>
            <a:r>
              <a:rPr lang="en-US" sz="2400" b="1" dirty="0"/>
              <a:t>Yale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Using a lathe to machine a metal piece for a research project, hair was caught in the lathe spindle, pulling the student into the machine.</a:t>
            </a:r>
          </a:p>
          <a:p>
            <a:endParaRPr lang="en-US" sz="1600" dirty="0"/>
          </a:p>
          <a:p>
            <a:r>
              <a:rPr lang="en-US" sz="2400" b="1" dirty="0"/>
              <a:t>Mutual trends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Families lost loved 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No financial compensation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Lack of training, personal protective equipment (PPE), weak supervision, and working alone.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E38FA-E1FB-47AD-AE32-50CB24B62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68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598B02-1DDE-4EF0-BAC2-9112DF23E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093" y="162283"/>
            <a:ext cx="6955308" cy="678664"/>
          </a:xfrm>
        </p:spPr>
        <p:txBody>
          <a:bodyPr/>
          <a:lstStyle/>
          <a:p>
            <a:r>
              <a:rPr lang="en-US" dirty="0"/>
              <a:t>Safety @ </a:t>
            </a:r>
            <a:r>
              <a:rPr lang="en-US" dirty="0" err="1"/>
              <a:t>JLab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E01AA7-D50B-45C4-BFCD-5E44FDA07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9093" y="1109133"/>
            <a:ext cx="8648640" cy="5101501"/>
          </a:xfrm>
        </p:spPr>
        <p:txBody>
          <a:bodyPr/>
          <a:lstStyle/>
          <a:p>
            <a:r>
              <a:rPr lang="en-US" sz="2400" dirty="0"/>
              <a:t>Student mentoring program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/>
              <a:t>Receive ES&amp;H and task-specific training, similar to that of employees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/>
              <a:t>Establish hazard controls and work procedures</a:t>
            </a:r>
          </a:p>
          <a:p>
            <a:pPr lvl="1"/>
            <a:endParaRPr lang="en-US" sz="1600" dirty="0"/>
          </a:p>
          <a:p>
            <a:r>
              <a:rPr lang="en-US" sz="2400" dirty="0"/>
              <a:t>Strong safety culture - </a:t>
            </a:r>
            <a:r>
              <a:rPr lang="en-US" b="1" i="1" dirty="0"/>
              <a:t>I Can Help Lead</a:t>
            </a:r>
          </a:p>
          <a:p>
            <a:endParaRPr lang="en-US" sz="600" dirty="0"/>
          </a:p>
          <a:p>
            <a:pPr lvl="1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b="1" u="sng" dirty="0"/>
              <a:t>I</a:t>
            </a:r>
            <a:r>
              <a:rPr lang="en-US" sz="1800" b="1" dirty="0"/>
              <a:t>ntegrity</a:t>
            </a:r>
            <a:r>
              <a:rPr lang="en-US" sz="1800" dirty="0"/>
              <a:t>: doing the right thing when no one is watching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b="1" u="sng" dirty="0"/>
              <a:t>H</a:t>
            </a:r>
            <a:r>
              <a:rPr lang="en-US" sz="1800" b="1" dirty="0"/>
              <a:t>umility</a:t>
            </a:r>
            <a:r>
              <a:rPr lang="en-US" sz="1800" dirty="0"/>
              <a:t>: actively seeking &amp; accepting help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b="1" u="sng" dirty="0"/>
              <a:t>C</a:t>
            </a:r>
            <a:r>
              <a:rPr lang="en-US" sz="1800" b="1" dirty="0"/>
              <a:t>uriosity</a:t>
            </a:r>
            <a:r>
              <a:rPr lang="en-US" sz="1800" dirty="0"/>
              <a:t>: approaching work with a questioning attitude</a:t>
            </a:r>
          </a:p>
          <a:p>
            <a:pPr lvl="1">
              <a:spcBef>
                <a:spcPts val="0"/>
              </a:spcBef>
              <a:spcAft>
                <a:spcPts val="1200"/>
              </a:spcAft>
              <a:defRPr/>
            </a:pPr>
            <a:r>
              <a:rPr lang="en-US" sz="1800" b="1" u="sng" dirty="0"/>
              <a:t>L</a:t>
            </a:r>
            <a:r>
              <a:rPr lang="en-US" sz="1800" b="1" dirty="0"/>
              <a:t>eadership</a:t>
            </a:r>
            <a:r>
              <a:rPr lang="en-US" sz="1800" dirty="0"/>
              <a:t>: Leading by example, regardless of your role</a:t>
            </a:r>
          </a:p>
          <a:p>
            <a:endParaRPr lang="en-US" i="1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7DA31C-B2A9-40C2-AFD1-4ABEE087B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BE87E-F0DE-A44C-894B-E142BEB21E4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F88DECB-3CDA-4FD3-989F-E2C3E3A44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8697" y="5078545"/>
            <a:ext cx="5660504" cy="146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89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37F7C0E-4770-441F-8231-5E918DC4F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Open Discussion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r>
              <a:rPr lang="en-US" sz="2800" b="0" dirty="0"/>
              <a:t>Any experience with a safety issue?</a:t>
            </a:r>
            <a:br>
              <a:rPr lang="en-US" sz="2800" b="0" dirty="0"/>
            </a:br>
            <a:r>
              <a:rPr lang="en-US" sz="2800" b="0" dirty="0"/>
              <a:t>What type of training do you receive?</a:t>
            </a:r>
            <a:br>
              <a:rPr lang="en-US" sz="2800" b="0" dirty="0"/>
            </a:br>
            <a:r>
              <a:rPr lang="en-US" sz="2800" b="0" dirty="0"/>
              <a:t>Where do you go if you have questions?</a:t>
            </a:r>
            <a:br>
              <a:rPr lang="en-US" sz="2800" b="0" dirty="0"/>
            </a:br>
            <a:br>
              <a:rPr lang="en-US" sz="2800" b="0" dirty="0"/>
            </a:br>
            <a:br>
              <a:rPr lang="en-US" sz="2800" b="0" dirty="0"/>
            </a:br>
            <a:r>
              <a:rPr lang="en-US" sz="2800" dirty="0"/>
              <a:t>Options that scientists have in ES&amp;H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A5C4A-D101-4C9A-A025-A74A264F95F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30950"/>
            <a:ext cx="2743200" cy="365125"/>
          </a:xfrm>
        </p:spPr>
        <p:txBody>
          <a:bodyPr/>
          <a:lstStyle/>
          <a:p>
            <a:fld id="{7D1BE87E-F0DE-A44C-894B-E142BEB21E4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091262"/>
      </p:ext>
    </p:extLst>
  </p:cSld>
  <p:clrMapOvr>
    <a:masterClrMapping/>
  </p:clrMapOvr>
</p:sld>
</file>

<file path=ppt/theme/theme1.xml><?xml version="1.0" encoding="utf-8"?>
<a:theme xmlns:a="http://schemas.openxmlformats.org/drawingml/2006/main" name="Jefferson Lab Theme 1">
  <a:themeElements>
    <a:clrScheme name="JLab Color Theme 1">
      <a:dk1>
        <a:srgbClr val="000000"/>
      </a:dk1>
      <a:lt1>
        <a:srgbClr val="FFFFFF"/>
      </a:lt1>
      <a:dk2>
        <a:srgbClr val="1C5068"/>
      </a:dk2>
      <a:lt2>
        <a:srgbClr val="8397A9"/>
      </a:lt2>
      <a:accent1>
        <a:srgbClr val="C31230"/>
      </a:accent1>
      <a:accent2>
        <a:srgbClr val="10A1AF"/>
      </a:accent2>
      <a:accent3>
        <a:srgbClr val="5E5E5E"/>
      </a:accent3>
      <a:accent4>
        <a:srgbClr val="821282"/>
      </a:accent4>
      <a:accent5>
        <a:srgbClr val="385723"/>
      </a:accent5>
      <a:accent6>
        <a:srgbClr val="BF9000"/>
      </a:accent6>
      <a:hlink>
        <a:srgbClr val="1C5068"/>
      </a:hlink>
      <a:folHlink>
        <a:srgbClr val="10A1A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JLab PPT Template_1_010825" id="{9DB200FA-CEB3-4679-8D66-4AC717A73CB8}" vid="{8315C0D6-21E7-439E-8522-5440B9F66D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3A6C6ECAD0354683B9849BF8FAC4BE" ma:contentTypeVersion="11" ma:contentTypeDescription="Create a new document." ma:contentTypeScope="" ma:versionID="d64a0561fb0cfa7ab8e1dbb413f36056">
  <xsd:schema xmlns:xsd="http://www.w3.org/2001/XMLSchema" xmlns:xs="http://www.w3.org/2001/XMLSchema" xmlns:p="http://schemas.microsoft.com/office/2006/metadata/properties" xmlns:ns2="82bfd25f-7c7e-4697-8f0b-a89b85e4b992" xmlns:ns3="edf36aec-5e1e-430b-b4ec-499198c65a28" targetNamespace="http://schemas.microsoft.com/office/2006/metadata/properties" ma:root="true" ma:fieldsID="0ae8436479eb2c7e372b2ea9f3688696" ns2:_="" ns3:_="">
    <xsd:import namespace="82bfd25f-7c7e-4697-8f0b-a89b85e4b992"/>
    <xsd:import namespace="edf36aec-5e1e-430b-b4ec-499198c65a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d25f-7c7e-4697-8f0b-a89b85e4b9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44b97cb4-2f5e-48a1-816a-9019d04dc3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f36aec-5e1e-430b-b4ec-499198c65a28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a1786342-d6df-4415-82fa-b2b689a53cc6}" ma:internalName="TaxCatchAll" ma:showField="CatchAllData" ma:web="edf36aec-5e1e-430b-b4ec-499198c65a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df36aec-5e1e-430b-b4ec-499198c65a28" xsi:nil="true"/>
    <lcf76f155ced4ddcb4097134ff3c332f xmlns="82bfd25f-7c7e-4697-8f0b-a89b85e4b99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A650263-E346-42F4-AD29-149EF83EEE5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702ECC-203D-4AF8-8035-D4507AE05D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bfd25f-7c7e-4697-8f0b-a89b85e4b992"/>
    <ds:schemaRef ds:uri="edf36aec-5e1e-430b-b4ec-499198c65a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ED0B17F-1306-4137-B1D9-5A4865631406}">
  <ds:schemaRefs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82bfd25f-7c7e-4697-8f0b-a89b85e4b992"/>
    <ds:schemaRef ds:uri="http://schemas.openxmlformats.org/package/2006/metadata/core-properties"/>
    <ds:schemaRef ds:uri="http://purl.org/dc/elements/1.1/"/>
    <ds:schemaRef ds:uri="edf36aec-5e1e-430b-b4ec-499198c65a28"/>
    <ds:schemaRef ds:uri="http://purl.org/dc/dcmitype/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2025 PPT Template</Template>
  <TotalTime>21140</TotalTime>
  <Words>354</Words>
  <Application>Microsoft Office PowerPoint</Application>
  <PresentationFormat>Widescreen</PresentationFormat>
  <Paragraphs>52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Noto Sans</vt:lpstr>
      <vt:lpstr>Aptos</vt:lpstr>
      <vt:lpstr>PingFangSC-Regular</vt:lpstr>
      <vt:lpstr>Arial</vt:lpstr>
      <vt:lpstr>Calibri</vt:lpstr>
      <vt:lpstr>Jefferson Lab Theme 1</vt:lpstr>
      <vt:lpstr>CNUGS Workshop </vt:lpstr>
      <vt:lpstr>Topics</vt:lpstr>
      <vt:lpstr>Why Integrate Safety Into Your Research?</vt:lpstr>
      <vt:lpstr>PowerPoint Presentation</vt:lpstr>
      <vt:lpstr>Case Studies</vt:lpstr>
      <vt:lpstr>Safety @ JLab</vt:lpstr>
      <vt:lpstr>Open Discussion   Any experience with a safety issue? What type of training do you receive? Where do you go if you have questions?   Options that scientists have in ES&amp;H</vt:lpstr>
    </vt:vector>
  </TitlesOfParts>
  <Company>Jefferson Lab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Director’s Safety Council</dc:title>
  <dc:creator>Nicole Reyes</dc:creator>
  <cp:lastModifiedBy>Jennifer Williams</cp:lastModifiedBy>
  <cp:revision>119</cp:revision>
  <cp:lastPrinted>2026-04-15T16:41:17Z</cp:lastPrinted>
  <dcterms:created xsi:type="dcterms:W3CDTF">2026-03-13T20:03:29Z</dcterms:created>
  <dcterms:modified xsi:type="dcterms:W3CDTF">2026-05-21T12:49:59Z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0x010100DF3A6C6ECAD0354683B9849BF8FAC4BE</vt:lpwstr>
  </property>
  <property fmtid="{D5CDD505-2E9C-101B-9397-08002B2CF9AE}" pid="3" name="MediaServiceImageTags">
    <vt:lpwstr/>
  </property>
</Properties>
</file>