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6FC_9AEBEEE5.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93" r:id="rId3"/>
  </p:sldMasterIdLst>
  <p:notesMasterIdLst>
    <p:notesMasterId r:id="rId54"/>
  </p:notesMasterIdLst>
  <p:sldIdLst>
    <p:sldId id="5650" r:id="rId4"/>
    <p:sldId id="1125" r:id="rId5"/>
    <p:sldId id="1142" r:id="rId6"/>
    <p:sldId id="1127" r:id="rId7"/>
    <p:sldId id="411" r:id="rId8"/>
    <p:sldId id="350" r:id="rId9"/>
    <p:sldId id="348" r:id="rId10"/>
    <p:sldId id="287" r:id="rId11"/>
    <p:sldId id="347" r:id="rId12"/>
    <p:sldId id="294" r:id="rId13"/>
    <p:sldId id="5944" r:id="rId14"/>
    <p:sldId id="289" r:id="rId15"/>
    <p:sldId id="284" r:id="rId16"/>
    <p:sldId id="1143" r:id="rId17"/>
    <p:sldId id="345" r:id="rId18"/>
    <p:sldId id="346" r:id="rId19"/>
    <p:sldId id="38913" r:id="rId20"/>
    <p:sldId id="38917" r:id="rId21"/>
    <p:sldId id="38920" r:id="rId22"/>
    <p:sldId id="38922" r:id="rId23"/>
    <p:sldId id="38921" r:id="rId24"/>
    <p:sldId id="38915" r:id="rId25"/>
    <p:sldId id="38914" r:id="rId26"/>
    <p:sldId id="38916" r:id="rId27"/>
    <p:sldId id="38923" r:id="rId28"/>
    <p:sldId id="492" r:id="rId29"/>
    <p:sldId id="493" r:id="rId30"/>
    <p:sldId id="495" r:id="rId31"/>
    <p:sldId id="38918" r:id="rId32"/>
    <p:sldId id="499" r:id="rId33"/>
    <p:sldId id="476" r:id="rId34"/>
    <p:sldId id="2147375478" r:id="rId35"/>
    <p:sldId id="38907" r:id="rId36"/>
    <p:sldId id="38908" r:id="rId37"/>
    <p:sldId id="6002" r:id="rId38"/>
    <p:sldId id="38911" r:id="rId39"/>
    <p:sldId id="38912" r:id="rId40"/>
    <p:sldId id="258" r:id="rId41"/>
    <p:sldId id="301" r:id="rId42"/>
    <p:sldId id="270" r:id="rId43"/>
    <p:sldId id="2147375480" r:id="rId44"/>
    <p:sldId id="5884" r:id="rId45"/>
    <p:sldId id="5875" r:id="rId46"/>
    <p:sldId id="6010" r:id="rId47"/>
    <p:sldId id="5896" r:id="rId48"/>
    <p:sldId id="5879" r:id="rId49"/>
    <p:sldId id="38909" r:id="rId50"/>
    <p:sldId id="489" r:id="rId51"/>
    <p:sldId id="256" r:id="rId52"/>
    <p:sldId id="389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99181B-616E-4F38-0196-A2EAA0369082}" name="Douglas Higinbotham" initials="DH" userId="S::doug@jlab.org::fe2b3768-8783-42b8-b1cb-781a80da1e2f" providerId="AD"/>
  <p188:author id="{7D2E445B-9E00-ADC5-26A8-11F901592D63}" name="Jens Dilling" initials="JD" userId="S::jdilling@jlab.org::1f5b27f0-dcde-4a15-8c2d-9690eba64b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18"/>
    <p:restoredTop sz="93050"/>
  </p:normalViewPr>
  <p:slideViewPr>
    <p:cSldViewPr snapToGrid="0" snapToObjects="1">
      <p:cViewPr varScale="1">
        <p:scale>
          <a:sx n="77" d="100"/>
          <a:sy n="77" d="100"/>
        </p:scale>
        <p:origin x="216" y="124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omments/modernComment_16FC_9AEBEEE5.xml><?xml version="1.0" encoding="utf-8"?>
<p188:cmLst xmlns:a="http://schemas.openxmlformats.org/drawingml/2006/main" xmlns:r="http://schemas.openxmlformats.org/officeDocument/2006/relationships" xmlns:p188="http://schemas.microsoft.com/office/powerpoint/2018/8/main">
  <p188:cm id="{B6C96197-5EFA-4745-BA7B-3012CE5ADDEF}" authorId="{7D2E445B-9E00-ADC5-26A8-11F901592D63}" created="2026-03-26T12:18:13.577">
    <pc:sldMkLst xmlns:pc="http://schemas.microsoft.com/office/powerpoint/2013/main/command">
      <pc:docMk/>
      <pc:sldMk cId="2599153381" sldId="5884"/>
    </pc:sldMkLst>
    <p188:replyLst>
      <p188:reply id="{0760D26A-C8AE-4B07-A74D-D0C037128884}" authorId="{8299181B-616E-4F38-0196-A2EAA0369082}" created="2026-03-27T00:44:25.788">
        <p188:txBody>
          <a:bodyPr/>
          <a:lstStyle/>
          <a:p>
            <a:r>
              <a:rPr lang="en-US"/>
              <a:t>I know DOE also likes the experiment numbers, so I will get all that gathered together.</a:t>
            </a:r>
          </a:p>
        </p188:txBody>
      </p188:reply>
    </p188:replyLst>
    <p188:txBody>
      <a:bodyPr/>
      <a:lstStyle/>
      <a:p>
        <a:r>
          <a:rPr lang="en-US"/>
          <a:t>try to guestimate #of thesis, # of publications and general impact...
you should also link back to the PAC ratings that these experiments have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561AF2-BD24-444E-8BC4-770B0A5D82F0}"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30BA27B6-8DBD-4FE6-A4E9-0D75C817672B}">
      <dgm:prSet phldrT="[Text]"/>
      <dgm:spPr>
        <a:gradFill rotWithShape="0">
          <a:gsLst>
            <a:gs pos="0">
              <a:srgbClr val="EC6920"/>
            </a:gs>
            <a:gs pos="50000">
              <a:srgbClr val="C05208"/>
            </a:gs>
            <a:gs pos="100000">
              <a:srgbClr val="95450F"/>
            </a:gs>
          </a:gsLst>
        </a:gradFill>
        <a:ln w="38100">
          <a:solidFill>
            <a:schemeClr val="bg1"/>
          </a:solidFill>
        </a:ln>
      </dgm:spPr>
      <dgm:t>
        <a:bodyPr/>
        <a:lstStyle/>
        <a:p>
          <a:r>
            <a:rPr lang="en-US" dirty="0"/>
            <a:t>Quarks</a:t>
          </a:r>
        </a:p>
      </dgm:t>
    </dgm:pt>
    <dgm:pt modelId="{5AD50B82-BAB2-4C33-8B37-CA6D6110515B}" type="parTrans" cxnId="{6F93C74E-99FC-4667-A690-1E736E1C3D6A}">
      <dgm:prSet/>
      <dgm:spPr/>
      <dgm:t>
        <a:bodyPr/>
        <a:lstStyle/>
        <a:p>
          <a:endParaRPr lang="en-US"/>
        </a:p>
      </dgm:t>
    </dgm:pt>
    <dgm:pt modelId="{09D1E334-C750-4087-8FAE-5BDA4A301C7F}" type="sibTrans" cxnId="{6F93C74E-99FC-4667-A690-1E736E1C3D6A}">
      <dgm:prSet/>
      <dgm:spPr/>
      <dgm:t>
        <a:bodyPr/>
        <a:lstStyle/>
        <a:p>
          <a:endParaRPr lang="en-US"/>
        </a:p>
      </dgm:t>
    </dgm:pt>
    <dgm:pt modelId="{75E1AFF0-2496-4A91-96A1-889FC0D53DD4}">
      <dgm:prSet phldrT="[Text]"/>
      <dgm:spPr>
        <a:gradFill rotWithShape="0">
          <a:gsLst>
            <a:gs pos="0">
              <a:schemeClr val="bg2">
                <a:lumMod val="50000"/>
              </a:schemeClr>
            </a:gs>
            <a:gs pos="50000">
              <a:schemeClr val="bg2">
                <a:lumMod val="25000"/>
              </a:schemeClr>
            </a:gs>
            <a:gs pos="100000">
              <a:schemeClr val="tx1">
                <a:lumMod val="85000"/>
                <a:lumOff val="15000"/>
              </a:schemeClr>
            </a:gs>
          </a:gsLst>
        </a:gradFill>
        <a:ln w="38100">
          <a:solidFill>
            <a:schemeClr val="bg1"/>
          </a:solidFill>
        </a:ln>
      </dgm:spPr>
      <dgm:t>
        <a:bodyPr/>
        <a:lstStyle/>
        <a:p>
          <a:r>
            <a:rPr lang="en-US" dirty="0"/>
            <a:t>Quagmires</a:t>
          </a:r>
        </a:p>
      </dgm:t>
    </dgm:pt>
    <dgm:pt modelId="{FC64BB8E-487D-49A7-A4C1-F78FDA071D48}" type="parTrans" cxnId="{45D26119-EA6D-4878-BD8F-B344CFAA2FFD}">
      <dgm:prSet/>
      <dgm:spPr/>
      <dgm:t>
        <a:bodyPr/>
        <a:lstStyle/>
        <a:p>
          <a:endParaRPr lang="en-US"/>
        </a:p>
      </dgm:t>
    </dgm:pt>
    <dgm:pt modelId="{745051B3-8A61-420E-875B-9F90513C454F}" type="sibTrans" cxnId="{45D26119-EA6D-4878-BD8F-B344CFAA2FFD}">
      <dgm:prSet/>
      <dgm:spPr/>
      <dgm:t>
        <a:bodyPr/>
        <a:lstStyle/>
        <a:p>
          <a:endParaRPr lang="en-US"/>
        </a:p>
      </dgm:t>
    </dgm:pt>
    <dgm:pt modelId="{6EDEEEB1-FFC1-4986-956C-8813C40C163D}">
      <dgm:prSet phldrT="[Text]"/>
      <dgm:spPr>
        <a:gradFill rotWithShape="0">
          <a:gsLst>
            <a:gs pos="0">
              <a:srgbClr val="FFBA21"/>
            </a:gs>
            <a:gs pos="50000">
              <a:srgbClr val="BC9400"/>
            </a:gs>
            <a:gs pos="100000">
              <a:srgbClr val="A88400"/>
            </a:gs>
          </a:gsLst>
        </a:gradFill>
        <a:ln w="38100">
          <a:solidFill>
            <a:schemeClr val="bg1"/>
          </a:solidFill>
        </a:ln>
      </dgm:spPr>
      <dgm:t>
        <a:bodyPr/>
        <a:lstStyle/>
        <a:p>
          <a:r>
            <a:rPr lang="en-US" dirty="0"/>
            <a:t>Weapons</a:t>
          </a:r>
        </a:p>
      </dgm:t>
    </dgm:pt>
    <dgm:pt modelId="{C5AD8EFE-F92E-4BF3-8912-9010A32C2632}" type="parTrans" cxnId="{9FA24ED1-DB8E-4C82-84D8-83F696A6539C}">
      <dgm:prSet/>
      <dgm:spPr/>
      <dgm:t>
        <a:bodyPr/>
        <a:lstStyle/>
        <a:p>
          <a:endParaRPr lang="en-US"/>
        </a:p>
      </dgm:t>
    </dgm:pt>
    <dgm:pt modelId="{88A2EBF5-11E1-4303-BCD4-38AAB7E01ED7}" type="sibTrans" cxnId="{9FA24ED1-DB8E-4C82-84D8-83F696A6539C}">
      <dgm:prSet/>
      <dgm:spPr/>
      <dgm:t>
        <a:bodyPr/>
        <a:lstStyle/>
        <a:p>
          <a:endParaRPr lang="en-US"/>
        </a:p>
      </dgm:t>
    </dgm:pt>
    <dgm:pt modelId="{CA57C748-760A-4B31-8500-C2FA75734FD1}">
      <dgm:prSet phldrT="[Text]"/>
      <dgm:spPr>
        <a:gradFill rotWithShape="0">
          <a:gsLst>
            <a:gs pos="0">
              <a:schemeClr val="accent1">
                <a:lumMod val="60000"/>
                <a:lumOff val="40000"/>
              </a:schemeClr>
            </a:gs>
            <a:gs pos="50000">
              <a:schemeClr val="accent1">
                <a:lumMod val="75000"/>
              </a:schemeClr>
            </a:gs>
            <a:gs pos="100000">
              <a:schemeClr val="accent1">
                <a:lumMod val="50000"/>
              </a:schemeClr>
            </a:gs>
          </a:gsLst>
        </a:gradFill>
        <a:ln w="38100">
          <a:solidFill>
            <a:schemeClr val="bg1"/>
          </a:solidFill>
        </a:ln>
      </dgm:spPr>
      <dgm:t>
        <a:bodyPr/>
        <a:lstStyle/>
        <a:p>
          <a:r>
            <a:rPr lang="en-US" dirty="0"/>
            <a:t>Windmills</a:t>
          </a:r>
        </a:p>
      </dgm:t>
    </dgm:pt>
    <dgm:pt modelId="{C7875692-4792-48C0-A2AB-B43C5B40879F}" type="parTrans" cxnId="{D2400D2D-4F97-44BD-8D8B-181E45ABFF2D}">
      <dgm:prSet/>
      <dgm:spPr/>
      <dgm:t>
        <a:bodyPr/>
        <a:lstStyle/>
        <a:p>
          <a:endParaRPr lang="en-US"/>
        </a:p>
      </dgm:t>
    </dgm:pt>
    <dgm:pt modelId="{5BF263B5-8492-4946-8893-D08D023FCC6C}" type="sibTrans" cxnId="{D2400D2D-4F97-44BD-8D8B-181E45ABFF2D}">
      <dgm:prSet/>
      <dgm:spPr/>
      <dgm:t>
        <a:bodyPr/>
        <a:lstStyle/>
        <a:p>
          <a:endParaRPr lang="en-US"/>
        </a:p>
      </dgm:t>
    </dgm:pt>
    <dgm:pt modelId="{AF35433D-A98A-4457-AD92-7A43607B9A07}" type="pres">
      <dgm:prSet presAssocID="{04561AF2-BD24-444E-8BC4-770B0A5D82F0}" presName="diagram" presStyleCnt="0">
        <dgm:presLayoutVars>
          <dgm:dir/>
          <dgm:resizeHandles val="exact"/>
        </dgm:presLayoutVars>
      </dgm:prSet>
      <dgm:spPr/>
    </dgm:pt>
    <dgm:pt modelId="{249BE3D9-7428-4E2A-B6A8-6E6F25D7F7D3}" type="pres">
      <dgm:prSet presAssocID="{30BA27B6-8DBD-4FE6-A4E9-0D75C817672B}" presName="node" presStyleLbl="node1" presStyleIdx="0" presStyleCnt="4">
        <dgm:presLayoutVars>
          <dgm:bulletEnabled val="1"/>
        </dgm:presLayoutVars>
      </dgm:prSet>
      <dgm:spPr/>
    </dgm:pt>
    <dgm:pt modelId="{49227109-78DD-4108-A2E7-44F797B6E717}" type="pres">
      <dgm:prSet presAssocID="{09D1E334-C750-4087-8FAE-5BDA4A301C7F}" presName="sibTrans" presStyleCnt="0"/>
      <dgm:spPr/>
    </dgm:pt>
    <dgm:pt modelId="{0641D1D9-3F5F-4AC5-AA6F-E5EBCECE4475}" type="pres">
      <dgm:prSet presAssocID="{75E1AFF0-2496-4A91-96A1-889FC0D53DD4}" presName="node" presStyleLbl="node1" presStyleIdx="1" presStyleCnt="4">
        <dgm:presLayoutVars>
          <dgm:bulletEnabled val="1"/>
        </dgm:presLayoutVars>
      </dgm:prSet>
      <dgm:spPr/>
    </dgm:pt>
    <dgm:pt modelId="{FC2EEFD5-97BC-45CD-9EFE-81C037AE64A6}" type="pres">
      <dgm:prSet presAssocID="{745051B3-8A61-420E-875B-9F90513C454F}" presName="sibTrans" presStyleCnt="0"/>
      <dgm:spPr/>
    </dgm:pt>
    <dgm:pt modelId="{AA796F23-3C67-45F0-A053-C8F229D2C01C}" type="pres">
      <dgm:prSet presAssocID="{6EDEEEB1-FFC1-4986-956C-8813C40C163D}" presName="node" presStyleLbl="node1" presStyleIdx="2" presStyleCnt="4">
        <dgm:presLayoutVars>
          <dgm:bulletEnabled val="1"/>
        </dgm:presLayoutVars>
      </dgm:prSet>
      <dgm:spPr/>
    </dgm:pt>
    <dgm:pt modelId="{1BEEE888-72F7-4BD6-A774-C38EE1792CE3}" type="pres">
      <dgm:prSet presAssocID="{88A2EBF5-11E1-4303-BCD4-38AAB7E01ED7}" presName="sibTrans" presStyleCnt="0"/>
      <dgm:spPr/>
    </dgm:pt>
    <dgm:pt modelId="{DA25EF31-CF5B-4BEE-B59E-99CEB278DE1D}" type="pres">
      <dgm:prSet presAssocID="{CA57C748-760A-4B31-8500-C2FA75734FD1}" presName="node" presStyleLbl="node1" presStyleIdx="3" presStyleCnt="4">
        <dgm:presLayoutVars>
          <dgm:bulletEnabled val="1"/>
        </dgm:presLayoutVars>
      </dgm:prSet>
      <dgm:spPr/>
    </dgm:pt>
  </dgm:ptLst>
  <dgm:cxnLst>
    <dgm:cxn modelId="{45D26119-EA6D-4878-BD8F-B344CFAA2FFD}" srcId="{04561AF2-BD24-444E-8BC4-770B0A5D82F0}" destId="{75E1AFF0-2496-4A91-96A1-889FC0D53DD4}" srcOrd="1" destOrd="0" parTransId="{FC64BB8E-487D-49A7-A4C1-F78FDA071D48}" sibTransId="{745051B3-8A61-420E-875B-9F90513C454F}"/>
    <dgm:cxn modelId="{D2400D2D-4F97-44BD-8D8B-181E45ABFF2D}" srcId="{04561AF2-BD24-444E-8BC4-770B0A5D82F0}" destId="{CA57C748-760A-4B31-8500-C2FA75734FD1}" srcOrd="3" destOrd="0" parTransId="{C7875692-4792-48C0-A2AB-B43C5B40879F}" sibTransId="{5BF263B5-8492-4946-8893-D08D023FCC6C}"/>
    <dgm:cxn modelId="{6F93C74E-99FC-4667-A690-1E736E1C3D6A}" srcId="{04561AF2-BD24-444E-8BC4-770B0A5D82F0}" destId="{30BA27B6-8DBD-4FE6-A4E9-0D75C817672B}" srcOrd="0" destOrd="0" parTransId="{5AD50B82-BAB2-4C33-8B37-CA6D6110515B}" sibTransId="{09D1E334-C750-4087-8FAE-5BDA4A301C7F}"/>
    <dgm:cxn modelId="{B70B766B-BA2E-441F-B4D5-FB21920704A4}" type="presOf" srcId="{04561AF2-BD24-444E-8BC4-770B0A5D82F0}" destId="{AF35433D-A98A-4457-AD92-7A43607B9A07}" srcOrd="0" destOrd="0" presId="urn:microsoft.com/office/officeart/2005/8/layout/default"/>
    <dgm:cxn modelId="{3B457472-6B54-4406-9364-599A238A6D58}" type="presOf" srcId="{75E1AFF0-2496-4A91-96A1-889FC0D53DD4}" destId="{0641D1D9-3F5F-4AC5-AA6F-E5EBCECE4475}" srcOrd="0" destOrd="0" presId="urn:microsoft.com/office/officeart/2005/8/layout/default"/>
    <dgm:cxn modelId="{BE8F0A85-7AD4-4C02-9662-9B46A4CC8E2C}" type="presOf" srcId="{6EDEEEB1-FFC1-4986-956C-8813C40C163D}" destId="{AA796F23-3C67-45F0-A053-C8F229D2C01C}" srcOrd="0" destOrd="0" presId="urn:microsoft.com/office/officeart/2005/8/layout/default"/>
    <dgm:cxn modelId="{E9155EC9-5757-42B2-B370-BAF90D81D7EC}" type="presOf" srcId="{30BA27B6-8DBD-4FE6-A4E9-0D75C817672B}" destId="{249BE3D9-7428-4E2A-B6A8-6E6F25D7F7D3}" srcOrd="0" destOrd="0" presId="urn:microsoft.com/office/officeart/2005/8/layout/default"/>
    <dgm:cxn modelId="{037081CF-E888-4BB0-89E9-82E0EAA2CB08}" type="presOf" srcId="{CA57C748-760A-4B31-8500-C2FA75734FD1}" destId="{DA25EF31-CF5B-4BEE-B59E-99CEB278DE1D}" srcOrd="0" destOrd="0" presId="urn:microsoft.com/office/officeart/2005/8/layout/default"/>
    <dgm:cxn modelId="{9FA24ED1-DB8E-4C82-84D8-83F696A6539C}" srcId="{04561AF2-BD24-444E-8BC4-770B0A5D82F0}" destId="{6EDEEEB1-FFC1-4986-956C-8813C40C163D}" srcOrd="2" destOrd="0" parTransId="{C5AD8EFE-F92E-4BF3-8912-9010A32C2632}" sibTransId="{88A2EBF5-11E1-4303-BCD4-38AAB7E01ED7}"/>
    <dgm:cxn modelId="{2DAD6BFF-7239-4F3E-881B-FE51E5FF8E42}" type="presParOf" srcId="{AF35433D-A98A-4457-AD92-7A43607B9A07}" destId="{249BE3D9-7428-4E2A-B6A8-6E6F25D7F7D3}" srcOrd="0" destOrd="0" presId="urn:microsoft.com/office/officeart/2005/8/layout/default"/>
    <dgm:cxn modelId="{213BD977-3E2A-4F4F-9E4E-12508F377F46}" type="presParOf" srcId="{AF35433D-A98A-4457-AD92-7A43607B9A07}" destId="{49227109-78DD-4108-A2E7-44F797B6E717}" srcOrd="1" destOrd="0" presId="urn:microsoft.com/office/officeart/2005/8/layout/default"/>
    <dgm:cxn modelId="{0F49751C-CE81-4A56-9037-FD78E198C5EC}" type="presParOf" srcId="{AF35433D-A98A-4457-AD92-7A43607B9A07}" destId="{0641D1D9-3F5F-4AC5-AA6F-E5EBCECE4475}" srcOrd="2" destOrd="0" presId="urn:microsoft.com/office/officeart/2005/8/layout/default"/>
    <dgm:cxn modelId="{93CB8D93-EE8A-4F25-BD7E-5A00C12ECC86}" type="presParOf" srcId="{AF35433D-A98A-4457-AD92-7A43607B9A07}" destId="{FC2EEFD5-97BC-45CD-9EFE-81C037AE64A6}" srcOrd="3" destOrd="0" presId="urn:microsoft.com/office/officeart/2005/8/layout/default"/>
    <dgm:cxn modelId="{12461B8C-6A52-4998-A413-D4C6242603C7}" type="presParOf" srcId="{AF35433D-A98A-4457-AD92-7A43607B9A07}" destId="{AA796F23-3C67-45F0-A053-C8F229D2C01C}" srcOrd="4" destOrd="0" presId="urn:microsoft.com/office/officeart/2005/8/layout/default"/>
    <dgm:cxn modelId="{C6315A7D-21AF-463E-AAC9-90C0BAC814E2}" type="presParOf" srcId="{AF35433D-A98A-4457-AD92-7A43607B9A07}" destId="{1BEEE888-72F7-4BD6-A774-C38EE1792CE3}" srcOrd="5" destOrd="0" presId="urn:microsoft.com/office/officeart/2005/8/layout/default"/>
    <dgm:cxn modelId="{19891894-87F4-4EA9-87BF-C18CFF767EFB}" type="presParOf" srcId="{AF35433D-A98A-4457-AD92-7A43607B9A07}" destId="{DA25EF31-CF5B-4BEE-B59E-99CEB278DE1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9BE3D9-7428-4E2A-B6A8-6E6F25D7F7D3}">
      <dsp:nvSpPr>
        <dsp:cNvPr id="0" name=""/>
        <dsp:cNvSpPr/>
      </dsp:nvSpPr>
      <dsp:spPr>
        <a:xfrm>
          <a:off x="800" y="445561"/>
          <a:ext cx="3123411" cy="1874046"/>
        </a:xfrm>
        <a:prstGeom prst="rect">
          <a:avLst/>
        </a:prstGeom>
        <a:gradFill rotWithShape="0">
          <a:gsLst>
            <a:gs pos="0">
              <a:srgbClr val="EC6920"/>
            </a:gs>
            <a:gs pos="50000">
              <a:srgbClr val="C05208"/>
            </a:gs>
            <a:gs pos="100000">
              <a:srgbClr val="95450F"/>
            </a:gs>
          </a:gsLst>
          <a:lin ang="5400000" scaled="0"/>
        </a:gra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Quarks</a:t>
          </a:r>
        </a:p>
      </dsp:txBody>
      <dsp:txXfrm>
        <a:off x="800" y="445561"/>
        <a:ext cx="3123411" cy="1874046"/>
      </dsp:txXfrm>
    </dsp:sp>
    <dsp:sp modelId="{0641D1D9-3F5F-4AC5-AA6F-E5EBCECE4475}">
      <dsp:nvSpPr>
        <dsp:cNvPr id="0" name=""/>
        <dsp:cNvSpPr/>
      </dsp:nvSpPr>
      <dsp:spPr>
        <a:xfrm>
          <a:off x="3436553" y="445561"/>
          <a:ext cx="3123411" cy="1874046"/>
        </a:xfrm>
        <a:prstGeom prst="rect">
          <a:avLst/>
        </a:prstGeom>
        <a:gradFill rotWithShape="0">
          <a:gsLst>
            <a:gs pos="0">
              <a:schemeClr val="bg2">
                <a:lumMod val="50000"/>
              </a:schemeClr>
            </a:gs>
            <a:gs pos="50000">
              <a:schemeClr val="bg2">
                <a:lumMod val="25000"/>
              </a:schemeClr>
            </a:gs>
            <a:gs pos="100000">
              <a:schemeClr val="tx1">
                <a:lumMod val="85000"/>
                <a:lumOff val="15000"/>
              </a:schemeClr>
            </a:gs>
          </a:gsLst>
          <a:lin ang="5400000" scaled="0"/>
        </a:gra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Quagmires</a:t>
          </a:r>
        </a:p>
      </dsp:txBody>
      <dsp:txXfrm>
        <a:off x="3436553" y="445561"/>
        <a:ext cx="3123411" cy="1874046"/>
      </dsp:txXfrm>
    </dsp:sp>
    <dsp:sp modelId="{AA796F23-3C67-45F0-A053-C8F229D2C01C}">
      <dsp:nvSpPr>
        <dsp:cNvPr id="0" name=""/>
        <dsp:cNvSpPr/>
      </dsp:nvSpPr>
      <dsp:spPr>
        <a:xfrm>
          <a:off x="800" y="2631950"/>
          <a:ext cx="3123411" cy="1874046"/>
        </a:xfrm>
        <a:prstGeom prst="rect">
          <a:avLst/>
        </a:prstGeom>
        <a:gradFill rotWithShape="0">
          <a:gsLst>
            <a:gs pos="0">
              <a:srgbClr val="FFBA21"/>
            </a:gs>
            <a:gs pos="50000">
              <a:srgbClr val="BC9400"/>
            </a:gs>
            <a:gs pos="100000">
              <a:srgbClr val="A88400"/>
            </a:gs>
          </a:gsLst>
          <a:lin ang="5400000" scaled="0"/>
        </a:gra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Weapons</a:t>
          </a:r>
        </a:p>
      </dsp:txBody>
      <dsp:txXfrm>
        <a:off x="800" y="2631950"/>
        <a:ext cx="3123411" cy="1874046"/>
      </dsp:txXfrm>
    </dsp:sp>
    <dsp:sp modelId="{DA25EF31-CF5B-4BEE-B59E-99CEB278DE1D}">
      <dsp:nvSpPr>
        <dsp:cNvPr id="0" name=""/>
        <dsp:cNvSpPr/>
      </dsp:nvSpPr>
      <dsp:spPr>
        <a:xfrm>
          <a:off x="3436553" y="2631950"/>
          <a:ext cx="3123411" cy="1874046"/>
        </a:xfrm>
        <a:prstGeom prst="rect">
          <a:avLst/>
        </a:prstGeom>
        <a:gradFill rotWithShape="0">
          <a:gsLst>
            <a:gs pos="0">
              <a:schemeClr val="accent1">
                <a:lumMod val="60000"/>
                <a:lumOff val="40000"/>
              </a:schemeClr>
            </a:gs>
            <a:gs pos="50000">
              <a:schemeClr val="accent1">
                <a:lumMod val="75000"/>
              </a:schemeClr>
            </a:gs>
            <a:gs pos="100000">
              <a:schemeClr val="accent1">
                <a:lumMod val="50000"/>
              </a:schemeClr>
            </a:gs>
          </a:gsLst>
          <a:lin ang="5400000" scaled="0"/>
        </a:gradFill>
        <a:ln w="381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Windmills</a:t>
          </a:r>
        </a:p>
      </dsp:txBody>
      <dsp:txXfrm>
        <a:off x="3436553" y="2631950"/>
        <a:ext cx="3123411" cy="18740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9547-B62E-564B-B9CD-0B6E4C2310CD}" type="datetimeFigureOut">
              <a:rPr lang="en-US" smtClean="0"/>
              <a:t>5/26/26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CA77AD-AFA8-2049-ABA6-D9375BB036A2}" type="slidenum">
              <a:rPr lang="en-US" smtClean="0"/>
              <a:t>‹#›</a:t>
            </a:fld>
            <a:endParaRPr lang="en-US"/>
          </a:p>
        </p:txBody>
      </p:sp>
    </p:spTree>
    <p:extLst>
      <p:ext uri="{BB962C8B-B14F-4D97-AF65-F5344CB8AC3E}">
        <p14:creationId xmlns:p14="http://schemas.microsoft.com/office/powerpoint/2010/main" val="345730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23972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2349C-AA7C-8AD1-B05B-1B8EA22F6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BFB85-AFC5-FB62-B592-1876B36C2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0051C-49E1-7D00-B5C8-CF27C1E1DC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9635D0-BCA3-29CB-0FFD-8ED9B058E8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BF48-12FB-094B-AE7A-00CB177AB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64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06AF4FD-3B01-C64B-9E3B-AC2DA0C9AB2E}"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65791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cs typeface="Arial" panose="020B0604020202020204" pitchFamily="34" charset="0"/>
              </a:rPr>
              <a:t>Use for: Introducing new 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38</a:t>
            </a:fld>
            <a:endParaRPr lang="en-US" dirty="0"/>
          </a:p>
        </p:txBody>
      </p:sp>
    </p:spTree>
    <p:extLst>
      <p:ext uri="{BB962C8B-B14F-4D97-AF65-F5344CB8AC3E}">
        <p14:creationId xmlns:p14="http://schemas.microsoft.com/office/powerpoint/2010/main" val="333687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pPr/>
              <a:t>39</a:t>
            </a:fld>
            <a:endParaRPr lang="en-US" dirty="0"/>
          </a:p>
        </p:txBody>
      </p:sp>
    </p:spTree>
    <p:extLst>
      <p:ext uri="{BB962C8B-B14F-4D97-AF65-F5344CB8AC3E}">
        <p14:creationId xmlns:p14="http://schemas.microsoft.com/office/powerpoint/2010/main" val="2946514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u="none" strike="noStrike" dirty="0">
                <a:solidFill>
                  <a:srgbClr val="000000"/>
                </a:solidFill>
                <a:effectLst/>
                <a:latin typeface="Arial" panose="020B0604020202020204" pitchFamily="34" charset="0"/>
                <a:cs typeface="Arial" panose="020B0604020202020204" pitchFamily="34" charset="0"/>
              </a:rPr>
              <a:t>Guidelines: 6-8 bullets per slide; Use sentence fragments for bullets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strike="noStrike" dirty="0">
                <a:solidFill>
                  <a:srgbClr val="000000"/>
                </a:solidFill>
                <a:effectLst/>
                <a:latin typeface="Arial" panose="020B0604020202020204" pitchFamily="34" charset="0"/>
                <a:cs typeface="Arial" panose="020B0604020202020204" pitchFamily="34" charset="0"/>
              </a:rPr>
              <a:t>To change the photo: Right-click on photo and select change photo</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93BBF43-A868-D94C-A9CC-39C296714D2B}" type="slidenum">
              <a:rPr lang="en-US" smtClean="0"/>
              <a:t>40</a:t>
            </a:fld>
            <a:endParaRPr lang="en-US" dirty="0"/>
          </a:p>
        </p:txBody>
      </p:sp>
    </p:spTree>
    <p:extLst>
      <p:ext uri="{BB962C8B-B14F-4D97-AF65-F5344CB8AC3E}">
        <p14:creationId xmlns:p14="http://schemas.microsoft.com/office/powerpoint/2010/main" val="4261636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44</a:t>
            </a:fld>
            <a:endParaRPr lang="en-US"/>
          </a:p>
        </p:txBody>
      </p:sp>
    </p:spTree>
    <p:extLst>
      <p:ext uri="{BB962C8B-B14F-4D97-AF65-F5344CB8AC3E}">
        <p14:creationId xmlns:p14="http://schemas.microsoft.com/office/powerpoint/2010/main" val="3972718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AEC6B486-E18D-8C49-8AB8-D9329548D07C}" type="slidenum">
              <a:rPr lang="en-US" smtClean="0"/>
              <a:t>46</a:t>
            </a:fld>
            <a:endParaRPr lang="en-US"/>
          </a:p>
        </p:txBody>
      </p:sp>
    </p:spTree>
    <p:extLst>
      <p:ext uri="{BB962C8B-B14F-4D97-AF65-F5344CB8AC3E}">
        <p14:creationId xmlns:p14="http://schemas.microsoft.com/office/powerpoint/2010/main" val="121354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B9F7-9085-A2FD-4D7B-309F4EDE0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3ACA0-D23F-878C-B661-AA81EF8CB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1AE0F-E48D-AF0C-4A63-52CB4A8964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3CEB51-6EB7-5525-2005-8F2B86C32D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BF48-12FB-094B-AE7A-00CB177AB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947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43 FFRDCs as of February 2023. Doe has 16 FFRDCs, NETL is not an FFRDC.</a:t>
            </a:r>
          </a:p>
          <a:p>
            <a:endParaRPr lang="en-US" dirty="0"/>
          </a:p>
          <a:p>
            <a:pPr algn="l"/>
            <a:r>
              <a:rPr lang="en-US" b="0" i="0" u="none" strike="noStrike" dirty="0">
                <a:solidFill>
                  <a:srgbClr val="212529"/>
                </a:solidFill>
                <a:effectLst/>
                <a:latin typeface="Open Sans" panose="020B0606030504020204" pitchFamily="34" charset="0"/>
              </a:rPr>
              <a:t>Federally Funded Research and Development Centers (FFRDCs) trace their origins to World War II, when new institutions were needed to address new challenges. The extraordinary science and engineering problems posed by the war called for a sustained R&amp;D effort that combined independent and highly technical capabilities with the kind of long-term funding commitment that only the government could make.</a:t>
            </a:r>
          </a:p>
          <a:p>
            <a:pPr algn="l"/>
            <a:r>
              <a:rPr lang="en-US" b="0" i="0" u="none" strike="noStrike" dirty="0">
                <a:solidFill>
                  <a:srgbClr val="212529"/>
                </a:solidFill>
                <a:effectLst/>
                <a:latin typeface="Open Sans" panose="020B0606030504020204" pitchFamily="34" charset="0"/>
              </a:rPr>
              <a:t>Early precursors to today’s FFRDCs included the Applied Physics Laboratory at Johns Hopkins University, the Jet Propulsion Laboratory at the California Institute of Technology, and the Radiation Lab at MIT. These facilities offered first-rate R&amp;D capabilities from the private sector underpinned by federal funding, the very essence of the FFRDCs.</a:t>
            </a:r>
          </a:p>
          <a:p>
            <a:pPr algn="l"/>
            <a:r>
              <a:rPr lang="en-US" b="0" i="0" u="none" strike="noStrike" dirty="0">
                <a:solidFill>
                  <a:srgbClr val="212529"/>
                </a:solidFill>
                <a:effectLst/>
                <a:latin typeface="Open Sans" panose="020B0606030504020204" pitchFamily="34" charset="0"/>
              </a:rPr>
              <a:t>As Sandia President and Labs Director Paul </a:t>
            </a:r>
            <a:r>
              <a:rPr lang="en-US" b="0" i="0" u="none" strike="noStrike" dirty="0" err="1">
                <a:solidFill>
                  <a:srgbClr val="212529"/>
                </a:solidFill>
                <a:effectLst/>
                <a:latin typeface="Open Sans" panose="020B0606030504020204" pitchFamily="34" charset="0"/>
              </a:rPr>
              <a:t>Hommert</a:t>
            </a:r>
            <a:r>
              <a:rPr lang="en-US" b="0" i="0" u="none" strike="noStrike" dirty="0">
                <a:solidFill>
                  <a:srgbClr val="212529"/>
                </a:solidFill>
                <a:effectLst/>
                <a:latin typeface="Open Sans" panose="020B0606030504020204" pitchFamily="34" charset="0"/>
              </a:rPr>
              <a:t> notes, the iconic predecessor and model for FFRDCs was Los Alamos Scientific Laboratory, where the nation invested substantial resources to develop the atomic weapons that ended World War II.</a:t>
            </a:r>
          </a:p>
          <a:p>
            <a:pPr algn="l"/>
            <a:r>
              <a:rPr lang="en-US" b="0" i="0" u="none" strike="noStrike" dirty="0">
                <a:solidFill>
                  <a:srgbClr val="212529"/>
                </a:solidFill>
                <a:effectLst/>
                <a:latin typeface="Open Sans" panose="020B0606030504020204" pitchFamily="34" charset="0"/>
              </a:rPr>
              <a:t>Paul recounts that Gen. Leslie Groves, who headed the Manhattan Project, initially envisioned Los Alamos as a pure government operation. Robert Oppenheimer, tapped by Groves to lead the Los Alamos lab for the project, convinced Groves that a more effective approach — and one more likely to succeed in drawing the top scientists and engineers that project demanded — would be to have an outside entity manage the lab, backed by government investment. Groves agreed and the results validated the approach.</a:t>
            </a:r>
          </a:p>
          <a:p>
            <a:pPr algn="l"/>
            <a:r>
              <a:rPr lang="en-US" b="0" i="0" u="none" strike="noStrike" dirty="0">
                <a:solidFill>
                  <a:srgbClr val="212529"/>
                </a:solidFill>
                <a:effectLst/>
                <a:latin typeface="Open Sans" panose="020B0606030504020204" pitchFamily="34" charset="0"/>
              </a:rPr>
              <a:t>The successes of Los Alamos and the other wartime labs offered a compelling model for FFRDCs, a structure that was formalized in the post-war era with the establishment of the RAND Corporation and several Atomic Energy Commission laboratories, including Sandia. Today there are 41 FFRDCs sponsored by agencies from across the government.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BF48-12FB-094B-AE7A-00CB177AB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6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from Dimitri </a:t>
            </a:r>
            <a:r>
              <a:rPr lang="en-US" dirty="0" err="1"/>
              <a:t>Kusnezov</a:t>
            </a:r>
            <a:r>
              <a:rPr lang="en-US" dirty="0"/>
              <a:t> presentation to CRENEL on July 18, 2014 “The DOE’s National Lab Complex)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BF48-12FB-094B-AE7A-00CB177AB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763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from Dimitri </a:t>
            </a:r>
            <a:r>
              <a:rPr lang="en-US" dirty="0" err="1"/>
              <a:t>Kusnezov</a:t>
            </a:r>
            <a:r>
              <a:rPr lang="en-US" dirty="0"/>
              <a:t> presentation to CRENEL on July 18, 2014 “The DOE’s National Lab Complex)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BF48-12FB-094B-AE7A-00CB177AB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990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what happens when contracts come up for bids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BF48-12FB-094B-AE7A-00CB177AB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71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dirty="0"/>
              <a:t>How bid teams organize are wildly different (SNL took off top layer of execs, LANL was a mix)</a:t>
            </a:r>
          </a:p>
          <a:p>
            <a:r>
              <a:rPr lang="en-US" dirty="0"/>
              <a:t>DOE went through a period of recompeting, seems to be backing off now</a:t>
            </a:r>
          </a:p>
          <a:p>
            <a:r>
              <a:rPr lang="en-US" dirty="0"/>
              <a:t>Every M&amp;O contract is different (an often creates challenges in working or moving between labs)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BF48-12FB-094B-AE7A-00CB177AB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82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BF48-12FB-094B-AE7A-00CB177AB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91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A00BD-E701-AEFC-31E0-38CCC2F15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8C26C-F23E-607C-F06D-3DCEBEF60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17611-0DCA-B87D-421D-EB448A1EEF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136B7A-BA1C-9146-E3CB-9D962752A2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BF48-12FB-094B-AE7A-00CB177AB7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295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6F37-2EBB-4846-810E-B5FF02E795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05219D-2A0C-A245-9C60-34D74A698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F50A65-3B24-F549-B519-003D028C3DD9}"/>
              </a:ext>
            </a:extLst>
          </p:cNvPr>
          <p:cNvSpPr>
            <a:spLocks noGrp="1"/>
          </p:cNvSpPr>
          <p:nvPr>
            <p:ph type="dt" sz="half" idx="10"/>
          </p:nvPr>
        </p:nvSpPr>
        <p:spPr/>
        <p:txBody>
          <a:bodyPr/>
          <a:lstStyle/>
          <a:p>
            <a:fld id="{800A8621-E0DE-7C44-AA17-FB1349D56BA1}" type="datetime1">
              <a:rPr lang="en-US" smtClean="0"/>
              <a:t>5/26/26</a:t>
            </a:fld>
            <a:endParaRPr lang="en-US"/>
          </a:p>
        </p:txBody>
      </p:sp>
      <p:sp>
        <p:nvSpPr>
          <p:cNvPr id="5" name="Footer Placeholder 4">
            <a:extLst>
              <a:ext uri="{FF2B5EF4-FFF2-40B4-BE49-F238E27FC236}">
                <a16:creationId xmlns:a16="http://schemas.microsoft.com/office/drawing/2014/main" id="{9E747793-73E0-764E-B079-B50B74B0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F7E37-F707-B846-B125-C90DEE7ACA5D}"/>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221805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2DF3-665D-B145-84C3-E9E353B203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DF4676-7A92-EF41-873B-5CA47B3D77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D13B1-7C9A-A449-8432-9C0B9E5B3CCA}"/>
              </a:ext>
            </a:extLst>
          </p:cNvPr>
          <p:cNvSpPr>
            <a:spLocks noGrp="1"/>
          </p:cNvSpPr>
          <p:nvPr>
            <p:ph type="dt" sz="half" idx="10"/>
          </p:nvPr>
        </p:nvSpPr>
        <p:spPr/>
        <p:txBody>
          <a:bodyPr/>
          <a:lstStyle/>
          <a:p>
            <a:fld id="{01D230C2-9B00-EB40-A03D-B2681BB83BC4}" type="datetime1">
              <a:rPr lang="en-US" smtClean="0"/>
              <a:t>5/26/26</a:t>
            </a:fld>
            <a:endParaRPr lang="en-US"/>
          </a:p>
        </p:txBody>
      </p:sp>
      <p:sp>
        <p:nvSpPr>
          <p:cNvPr id="5" name="Footer Placeholder 4">
            <a:extLst>
              <a:ext uri="{FF2B5EF4-FFF2-40B4-BE49-F238E27FC236}">
                <a16:creationId xmlns:a16="http://schemas.microsoft.com/office/drawing/2014/main" id="{AA5A0F7C-33F2-4C47-896B-73FF18A50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3DC2C-819B-6249-89A3-3BB780E05418}"/>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2974087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05942F-B228-7345-83F6-3EF217011C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EC40AB-1515-7D4C-8F26-0ABD73F1E7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6209A-D95A-9945-AE0C-BF33FDAB7D50}"/>
              </a:ext>
            </a:extLst>
          </p:cNvPr>
          <p:cNvSpPr>
            <a:spLocks noGrp="1"/>
          </p:cNvSpPr>
          <p:nvPr>
            <p:ph type="dt" sz="half" idx="10"/>
          </p:nvPr>
        </p:nvSpPr>
        <p:spPr/>
        <p:txBody>
          <a:bodyPr/>
          <a:lstStyle/>
          <a:p>
            <a:fld id="{BF27DBC6-6D8D-8949-BFC7-0729062FD27D}" type="datetime1">
              <a:rPr lang="en-US" smtClean="0"/>
              <a:t>5/26/26</a:t>
            </a:fld>
            <a:endParaRPr lang="en-US"/>
          </a:p>
        </p:txBody>
      </p:sp>
      <p:sp>
        <p:nvSpPr>
          <p:cNvPr id="5" name="Footer Placeholder 4">
            <a:extLst>
              <a:ext uri="{FF2B5EF4-FFF2-40B4-BE49-F238E27FC236}">
                <a16:creationId xmlns:a16="http://schemas.microsoft.com/office/drawing/2014/main" id="{F1841FFE-9536-1842-81AF-16B529C3A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E6FD6-69F8-9747-ADA1-480F03621384}"/>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126244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Footer Placeholder 3"/>
          <p:cNvSpPr>
            <a:spLocks noGrp="1"/>
          </p:cNvSpPr>
          <p:nvPr>
            <p:ph type="ftr" sz="quarter" idx="11"/>
          </p:nvPr>
        </p:nvSpPr>
        <p:spPr>
          <a:xfrm>
            <a:off x="411893" y="6467336"/>
            <a:ext cx="5223851" cy="311322"/>
          </a:xfrm>
        </p:spPr>
        <p:txBody>
          <a:bodyPr/>
          <a:lstStyle>
            <a:lvl1pPr algn="l">
              <a:defRPr>
                <a:solidFill>
                  <a:schemeClr val="tx1"/>
                </a:solidFill>
              </a:defRPr>
            </a:lvl1pPr>
          </a:lstStyle>
          <a:p>
            <a:endParaRPr lang="en-US"/>
          </a:p>
        </p:txBody>
      </p:sp>
    </p:spTree>
    <p:extLst>
      <p:ext uri="{BB962C8B-B14F-4D97-AF65-F5344CB8AC3E}">
        <p14:creationId xmlns:p14="http://schemas.microsoft.com/office/powerpoint/2010/main" val="1098700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133B-2204-5373-014A-E818514A67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FAEC53-E327-B068-FE01-2156E3D21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F377E-D51C-13CA-F3AB-82998C215FE2}"/>
              </a:ext>
            </a:extLst>
          </p:cNvPr>
          <p:cNvSpPr>
            <a:spLocks noGrp="1"/>
          </p:cNvSpPr>
          <p:nvPr>
            <p:ph type="dt" sz="half" idx="10"/>
          </p:nvPr>
        </p:nvSpPr>
        <p:spPr/>
        <p:txBody>
          <a:bodyPr/>
          <a:lstStyle/>
          <a:p>
            <a:fld id="{B5FB4C1D-05E4-7543-AE55-47729B4A819E}" type="datetime1">
              <a:rPr lang="en-US" smtClean="0"/>
              <a:t>5/26/26</a:t>
            </a:fld>
            <a:endParaRPr lang="en-US"/>
          </a:p>
        </p:txBody>
      </p:sp>
      <p:sp>
        <p:nvSpPr>
          <p:cNvPr id="5" name="Footer Placeholder 4">
            <a:extLst>
              <a:ext uri="{FF2B5EF4-FFF2-40B4-BE49-F238E27FC236}">
                <a16:creationId xmlns:a16="http://schemas.microsoft.com/office/drawing/2014/main" id="{DF31E182-BE8D-C640-FBA2-F05B901AD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71ED37-D4B8-77BA-0249-EBA6FD59A083}"/>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410738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029CE-3F99-2818-BB61-A693AD546F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01108-EA80-DA3C-3C98-C2E48D04E1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953AF-855A-D9B3-26AB-5E3E743C5B4C}"/>
              </a:ext>
            </a:extLst>
          </p:cNvPr>
          <p:cNvSpPr>
            <a:spLocks noGrp="1"/>
          </p:cNvSpPr>
          <p:nvPr>
            <p:ph type="dt" sz="half" idx="10"/>
          </p:nvPr>
        </p:nvSpPr>
        <p:spPr/>
        <p:txBody>
          <a:bodyPr/>
          <a:lstStyle/>
          <a:p>
            <a:fld id="{00BFCD25-6738-7748-8122-205EF2744584}" type="datetime1">
              <a:rPr lang="en-US" smtClean="0"/>
              <a:t>5/26/26</a:t>
            </a:fld>
            <a:endParaRPr lang="en-US"/>
          </a:p>
        </p:txBody>
      </p:sp>
      <p:sp>
        <p:nvSpPr>
          <p:cNvPr id="5" name="Footer Placeholder 4">
            <a:extLst>
              <a:ext uri="{FF2B5EF4-FFF2-40B4-BE49-F238E27FC236}">
                <a16:creationId xmlns:a16="http://schemas.microsoft.com/office/drawing/2014/main" id="{3030715F-FBDE-D134-4E9C-4258DF4B5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4CE8E-92F3-742B-A620-48D955A37FAB}"/>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2422468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4CB48-6372-9FC1-7705-9BCCEEBCB4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ACA105-81F0-7243-C0B5-7B509552EB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399012-6DB0-022A-2550-8A7B1298EACE}"/>
              </a:ext>
            </a:extLst>
          </p:cNvPr>
          <p:cNvSpPr>
            <a:spLocks noGrp="1"/>
          </p:cNvSpPr>
          <p:nvPr>
            <p:ph type="dt" sz="half" idx="10"/>
          </p:nvPr>
        </p:nvSpPr>
        <p:spPr/>
        <p:txBody>
          <a:bodyPr/>
          <a:lstStyle/>
          <a:p>
            <a:fld id="{53925A02-4EFB-B74A-B7EE-5890CF631CDD}" type="datetime1">
              <a:rPr lang="en-US" smtClean="0"/>
              <a:t>5/26/26</a:t>
            </a:fld>
            <a:endParaRPr lang="en-US"/>
          </a:p>
        </p:txBody>
      </p:sp>
      <p:sp>
        <p:nvSpPr>
          <p:cNvPr id="5" name="Footer Placeholder 4">
            <a:extLst>
              <a:ext uri="{FF2B5EF4-FFF2-40B4-BE49-F238E27FC236}">
                <a16:creationId xmlns:a16="http://schemas.microsoft.com/office/drawing/2014/main" id="{4194266C-A6FD-92B3-E23D-BB0E747B9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F125B-7245-6F77-C15D-54FDDEBF7F7A}"/>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2176021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24544-4D1C-3CB1-E626-D3592C11C2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5BC5CB-D90A-F384-8471-221B682587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2CAAFB-8ACA-F4EC-EE63-ABFB4D97D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78AE8-914C-65E2-1CEE-48101431B06A}"/>
              </a:ext>
            </a:extLst>
          </p:cNvPr>
          <p:cNvSpPr>
            <a:spLocks noGrp="1"/>
          </p:cNvSpPr>
          <p:nvPr>
            <p:ph type="dt" sz="half" idx="10"/>
          </p:nvPr>
        </p:nvSpPr>
        <p:spPr/>
        <p:txBody>
          <a:bodyPr/>
          <a:lstStyle/>
          <a:p>
            <a:fld id="{A189780F-A883-0D4C-8064-361255A277E9}" type="datetime1">
              <a:rPr lang="en-US" smtClean="0"/>
              <a:t>5/26/26</a:t>
            </a:fld>
            <a:endParaRPr lang="en-US"/>
          </a:p>
        </p:txBody>
      </p:sp>
      <p:sp>
        <p:nvSpPr>
          <p:cNvPr id="6" name="Footer Placeholder 5">
            <a:extLst>
              <a:ext uri="{FF2B5EF4-FFF2-40B4-BE49-F238E27FC236}">
                <a16:creationId xmlns:a16="http://schemas.microsoft.com/office/drawing/2014/main" id="{669A6BC0-38C4-CC0C-AFA0-390A64B7E3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6C46F-9A84-DB71-67F4-676FE7596D1F}"/>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258249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E75B-4F2A-2C99-3547-CFAAFEFC4A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C5D13E-B0FD-7925-D89E-7EAA6D19C5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A6833E-882B-0431-18B7-B3A476C173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323A6C-7925-2765-7FEE-CB9095A1B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2FA32D-1581-CFE5-DCDF-0E72D6DB96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DF7FC9-77C3-080F-7CBB-C639A267700C}"/>
              </a:ext>
            </a:extLst>
          </p:cNvPr>
          <p:cNvSpPr>
            <a:spLocks noGrp="1"/>
          </p:cNvSpPr>
          <p:nvPr>
            <p:ph type="dt" sz="half" idx="10"/>
          </p:nvPr>
        </p:nvSpPr>
        <p:spPr/>
        <p:txBody>
          <a:bodyPr/>
          <a:lstStyle/>
          <a:p>
            <a:fld id="{2BBE25CF-5754-EC46-8AD2-921D78E2B963}" type="datetime1">
              <a:rPr lang="en-US" smtClean="0"/>
              <a:t>5/26/26</a:t>
            </a:fld>
            <a:endParaRPr lang="en-US"/>
          </a:p>
        </p:txBody>
      </p:sp>
      <p:sp>
        <p:nvSpPr>
          <p:cNvPr id="8" name="Footer Placeholder 7">
            <a:extLst>
              <a:ext uri="{FF2B5EF4-FFF2-40B4-BE49-F238E27FC236}">
                <a16:creationId xmlns:a16="http://schemas.microsoft.com/office/drawing/2014/main" id="{B6822497-2282-970D-F365-1D99FD69CF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6B5EF2-5D8A-DC39-DF98-8145CBAB4EFA}"/>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412334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A992-3848-93D0-21CE-2232C660E2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9A095E-1003-7109-93C0-4D081B455500}"/>
              </a:ext>
            </a:extLst>
          </p:cNvPr>
          <p:cNvSpPr>
            <a:spLocks noGrp="1"/>
          </p:cNvSpPr>
          <p:nvPr>
            <p:ph type="dt" sz="half" idx="10"/>
          </p:nvPr>
        </p:nvSpPr>
        <p:spPr/>
        <p:txBody>
          <a:bodyPr/>
          <a:lstStyle/>
          <a:p>
            <a:fld id="{351B7372-585F-3547-BC79-C5EBE756C1C8}" type="datetime1">
              <a:rPr lang="en-US" smtClean="0"/>
              <a:t>5/26/26</a:t>
            </a:fld>
            <a:endParaRPr lang="en-US"/>
          </a:p>
        </p:txBody>
      </p:sp>
      <p:sp>
        <p:nvSpPr>
          <p:cNvPr id="4" name="Footer Placeholder 3">
            <a:extLst>
              <a:ext uri="{FF2B5EF4-FFF2-40B4-BE49-F238E27FC236}">
                <a16:creationId xmlns:a16="http://schemas.microsoft.com/office/drawing/2014/main" id="{92A52EC6-331F-0E7F-FB52-7FE3F5E60F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A01F5C-B739-D9E7-18AE-E73FDDC4814D}"/>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2245288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B7FF5C-8FF8-FC04-9EE7-C572AD64A2DC}"/>
              </a:ext>
            </a:extLst>
          </p:cNvPr>
          <p:cNvSpPr>
            <a:spLocks noGrp="1"/>
          </p:cNvSpPr>
          <p:nvPr>
            <p:ph type="dt" sz="half" idx="10"/>
          </p:nvPr>
        </p:nvSpPr>
        <p:spPr/>
        <p:txBody>
          <a:bodyPr/>
          <a:lstStyle/>
          <a:p>
            <a:fld id="{B0DBA190-8B93-0E4A-BA8C-A553C27CD2D1}" type="datetime1">
              <a:rPr lang="en-US" smtClean="0"/>
              <a:t>5/26/26</a:t>
            </a:fld>
            <a:endParaRPr lang="en-US"/>
          </a:p>
        </p:txBody>
      </p:sp>
      <p:sp>
        <p:nvSpPr>
          <p:cNvPr id="3" name="Footer Placeholder 2">
            <a:extLst>
              <a:ext uri="{FF2B5EF4-FFF2-40B4-BE49-F238E27FC236}">
                <a16:creationId xmlns:a16="http://schemas.microsoft.com/office/drawing/2014/main" id="{EEC297BD-8E3E-6180-3D7F-DD20BF36A0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1BC3BD-5065-9FFD-57B0-97E3124F0341}"/>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416075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2694-3A05-6A48-B949-2A9AD5319F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05AF8-9148-2C44-89D8-D5E6FF0228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0BAAD-0D00-3140-A183-FD77E4E8824A}"/>
              </a:ext>
            </a:extLst>
          </p:cNvPr>
          <p:cNvSpPr>
            <a:spLocks noGrp="1"/>
          </p:cNvSpPr>
          <p:nvPr>
            <p:ph type="dt" sz="half" idx="10"/>
          </p:nvPr>
        </p:nvSpPr>
        <p:spPr/>
        <p:txBody>
          <a:bodyPr/>
          <a:lstStyle/>
          <a:p>
            <a:fld id="{D5B5C336-9110-544B-BBFD-5E1E08C41A27}" type="datetime1">
              <a:rPr lang="en-US" smtClean="0"/>
              <a:t>5/26/26</a:t>
            </a:fld>
            <a:endParaRPr lang="en-US"/>
          </a:p>
        </p:txBody>
      </p:sp>
      <p:sp>
        <p:nvSpPr>
          <p:cNvPr id="5" name="Footer Placeholder 4">
            <a:extLst>
              <a:ext uri="{FF2B5EF4-FFF2-40B4-BE49-F238E27FC236}">
                <a16:creationId xmlns:a16="http://schemas.microsoft.com/office/drawing/2014/main" id="{C52EB081-A8FC-FD4C-B3B1-EE2D4D597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C893-ECF3-C344-96F0-3B704CC12B22}"/>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336911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B4CE-952E-3BB3-3EA7-5778372481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FCF908-52E2-A0D7-AFAA-BA097AEA6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48F508-69C2-88EC-2DCC-50A6CFAFF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34E0AC-DA35-7012-E6C7-20FAC5210A12}"/>
              </a:ext>
            </a:extLst>
          </p:cNvPr>
          <p:cNvSpPr>
            <a:spLocks noGrp="1"/>
          </p:cNvSpPr>
          <p:nvPr>
            <p:ph type="dt" sz="half" idx="10"/>
          </p:nvPr>
        </p:nvSpPr>
        <p:spPr/>
        <p:txBody>
          <a:bodyPr/>
          <a:lstStyle/>
          <a:p>
            <a:fld id="{AB48AA16-67C9-2444-B248-46D3DB175483}" type="datetime1">
              <a:rPr lang="en-US" smtClean="0"/>
              <a:t>5/26/26</a:t>
            </a:fld>
            <a:endParaRPr lang="en-US"/>
          </a:p>
        </p:txBody>
      </p:sp>
      <p:sp>
        <p:nvSpPr>
          <p:cNvPr id="6" name="Footer Placeholder 5">
            <a:extLst>
              <a:ext uri="{FF2B5EF4-FFF2-40B4-BE49-F238E27FC236}">
                <a16:creationId xmlns:a16="http://schemas.microsoft.com/office/drawing/2014/main" id="{4F2567A3-1B58-77C9-0841-58B7CE4E1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EC80D-DD7D-795E-4D95-2BA83B1DE2C6}"/>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3953338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ABC3A-FB6D-0BDF-CF48-1C01BF4845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A1CF07-2E92-B831-B114-DD72E65B55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996E32-FB0E-F9C2-D27A-E546BF2FF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C006BC-B6A7-7BC9-218D-F62F83C6BC5A}"/>
              </a:ext>
            </a:extLst>
          </p:cNvPr>
          <p:cNvSpPr>
            <a:spLocks noGrp="1"/>
          </p:cNvSpPr>
          <p:nvPr>
            <p:ph type="dt" sz="half" idx="10"/>
          </p:nvPr>
        </p:nvSpPr>
        <p:spPr/>
        <p:txBody>
          <a:bodyPr/>
          <a:lstStyle/>
          <a:p>
            <a:fld id="{F952FDE6-EAF6-BA40-8E20-1321D844038C}" type="datetime1">
              <a:rPr lang="en-US" smtClean="0"/>
              <a:t>5/26/26</a:t>
            </a:fld>
            <a:endParaRPr lang="en-US"/>
          </a:p>
        </p:txBody>
      </p:sp>
      <p:sp>
        <p:nvSpPr>
          <p:cNvPr id="6" name="Footer Placeholder 5">
            <a:extLst>
              <a:ext uri="{FF2B5EF4-FFF2-40B4-BE49-F238E27FC236}">
                <a16:creationId xmlns:a16="http://schemas.microsoft.com/office/drawing/2014/main" id="{A35C111C-4C35-0B72-52D4-36516B0BD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EBFCA-6D6F-3FC8-A664-9E8541DB9EC3}"/>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738074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14B-CACA-ECEA-DBE9-EF289638FC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D9BE5-CFE8-81D8-4068-6F2E3133A1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E0B08-019F-EFB0-DAE8-E0F2FAE8E361}"/>
              </a:ext>
            </a:extLst>
          </p:cNvPr>
          <p:cNvSpPr>
            <a:spLocks noGrp="1"/>
          </p:cNvSpPr>
          <p:nvPr>
            <p:ph type="dt" sz="half" idx="10"/>
          </p:nvPr>
        </p:nvSpPr>
        <p:spPr/>
        <p:txBody>
          <a:bodyPr/>
          <a:lstStyle/>
          <a:p>
            <a:fld id="{09F5FBFA-4FA6-CE4A-949E-6FA56EA7EB1C}" type="datetime1">
              <a:rPr lang="en-US" smtClean="0"/>
              <a:t>5/26/26</a:t>
            </a:fld>
            <a:endParaRPr lang="en-US"/>
          </a:p>
        </p:txBody>
      </p:sp>
      <p:sp>
        <p:nvSpPr>
          <p:cNvPr id="5" name="Footer Placeholder 4">
            <a:extLst>
              <a:ext uri="{FF2B5EF4-FFF2-40B4-BE49-F238E27FC236}">
                <a16:creationId xmlns:a16="http://schemas.microsoft.com/office/drawing/2014/main" id="{A422BE4E-036A-B20D-0DEE-6CF1544E0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28E63-40FF-E107-929B-DABA1602D756}"/>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1609514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E53974-BE70-62E3-8E2F-4BFB9B253D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7D95BB-1E21-2F9E-5105-B66D8A6323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5E07E-2157-04FD-536D-959D57B99AC6}"/>
              </a:ext>
            </a:extLst>
          </p:cNvPr>
          <p:cNvSpPr>
            <a:spLocks noGrp="1"/>
          </p:cNvSpPr>
          <p:nvPr>
            <p:ph type="dt" sz="half" idx="10"/>
          </p:nvPr>
        </p:nvSpPr>
        <p:spPr/>
        <p:txBody>
          <a:bodyPr/>
          <a:lstStyle/>
          <a:p>
            <a:fld id="{61B1516B-A0BF-BD4A-82F9-123070235EFD}" type="datetime1">
              <a:rPr lang="en-US" smtClean="0"/>
              <a:t>5/26/26</a:t>
            </a:fld>
            <a:endParaRPr lang="en-US"/>
          </a:p>
        </p:txBody>
      </p:sp>
      <p:sp>
        <p:nvSpPr>
          <p:cNvPr id="5" name="Footer Placeholder 4">
            <a:extLst>
              <a:ext uri="{FF2B5EF4-FFF2-40B4-BE49-F238E27FC236}">
                <a16:creationId xmlns:a16="http://schemas.microsoft.com/office/drawing/2014/main" id="{6D4D3288-2BC3-6786-9269-0DF6A9CA5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143F2-91F7-BA03-069F-7CC47B319DA6}"/>
              </a:ext>
            </a:extLst>
          </p:cNvPr>
          <p:cNvSpPr>
            <a:spLocks noGrp="1"/>
          </p:cNvSpPr>
          <p:nvPr>
            <p:ph type="sldNum" sz="quarter" idx="12"/>
          </p:nvPr>
        </p:nvSpPr>
        <p:spPr/>
        <p:txBody>
          <a:bodyPr/>
          <a:lstStyle/>
          <a:p>
            <a:fld id="{16F2E9EB-426F-7445-B453-EF4167A2297E}" type="slidenum">
              <a:rPr lang="en-US" smtClean="0"/>
              <a:t>‹#›</a:t>
            </a:fld>
            <a:endParaRPr lang="en-US"/>
          </a:p>
        </p:txBody>
      </p:sp>
    </p:spTree>
    <p:extLst>
      <p:ext uri="{BB962C8B-B14F-4D97-AF65-F5344CB8AC3E}">
        <p14:creationId xmlns:p14="http://schemas.microsoft.com/office/powerpoint/2010/main" val="1062880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232329"/>
            <a:ext cx="2293603" cy="55706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3" y="1720793"/>
            <a:ext cx="5402445"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63207" y="6459469"/>
            <a:ext cx="543044"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23879" y="6450043"/>
            <a:ext cx="2172748" cy="273531"/>
          </a:xfrm>
          <a:prstGeom prst="rect">
            <a:avLst/>
          </a:prstGeom>
        </p:spPr>
      </p:pic>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443183" y="5126730"/>
            <a:ext cx="5402445"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444325" y="5611327"/>
            <a:ext cx="2743200" cy="365125"/>
          </a:xfrm>
        </p:spPr>
        <p:txBody>
          <a:bodyPr/>
          <a:lstStyle>
            <a:lvl1pPr>
              <a:defRPr>
                <a:solidFill>
                  <a:schemeClr val="tx1"/>
                </a:solidFill>
              </a:defRPr>
            </a:lvl1pPr>
          </a:lstStyle>
          <a:p>
            <a:fld id="{FC0530D3-D548-2C43-8566-8F33FF23B87C}" type="datetime1">
              <a:rPr lang="en-US" smtClean="0"/>
              <a:t>5/26/26</a:t>
            </a:fld>
            <a:endParaRPr lang="en-US" dirty="0"/>
          </a:p>
        </p:txBody>
      </p:sp>
    </p:spTree>
    <p:extLst>
      <p:ext uri="{BB962C8B-B14F-4D97-AF65-F5344CB8AC3E}">
        <p14:creationId xmlns:p14="http://schemas.microsoft.com/office/powerpoint/2010/main" val="1680057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ransitions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41ED-F47F-85C7-0527-8C9FCCC7ADBA}"/>
              </a:ext>
            </a:extLst>
          </p:cNvPr>
          <p:cNvSpPr>
            <a:spLocks noGrp="1"/>
          </p:cNvSpPr>
          <p:nvPr>
            <p:ph type="title"/>
          </p:nvPr>
        </p:nvSpPr>
        <p:spPr>
          <a:xfrm>
            <a:off x="1300766" y="1891183"/>
            <a:ext cx="10053033" cy="1325563"/>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1229085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ody Slide - 1 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7D567A-C123-96A9-1DD3-17C276C7D015}"/>
              </a:ext>
            </a:extLst>
          </p:cNvPr>
          <p:cNvSpPr>
            <a:spLocks noGrp="1"/>
          </p:cNvSpPr>
          <p:nvPr>
            <p:ph type="pic" idx="1"/>
          </p:nvPr>
        </p:nvSpPr>
        <p:spPr>
          <a:xfrm>
            <a:off x="6246796" y="665018"/>
            <a:ext cx="5945204" cy="4488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a:extLst>
              <a:ext uri="{FF2B5EF4-FFF2-40B4-BE49-F238E27FC236}">
                <a16:creationId xmlns:a16="http://schemas.microsoft.com/office/drawing/2014/main" id="{9425B193-7653-FA58-7C69-56865C4DF7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10" name="Title 1">
            <a:extLst>
              <a:ext uri="{FF2B5EF4-FFF2-40B4-BE49-F238E27FC236}">
                <a16:creationId xmlns:a16="http://schemas.microsoft.com/office/drawing/2014/main" id="{9A65267B-D68D-AD5F-98C2-6810944CC185}"/>
              </a:ext>
            </a:extLst>
          </p:cNvPr>
          <p:cNvSpPr>
            <a:spLocks noGrp="1"/>
          </p:cNvSpPr>
          <p:nvPr>
            <p:ph type="title"/>
          </p:nvPr>
        </p:nvSpPr>
        <p:spPr>
          <a:xfrm>
            <a:off x="309093" y="531951"/>
            <a:ext cx="5785319" cy="678664"/>
          </a:xfrm>
        </p:spPr>
        <p:txBody>
          <a:bodyPr anchor="b">
            <a:noAutofit/>
          </a:bodyPr>
          <a:lstStyle>
            <a:lvl1pPr>
              <a:defRPr sz="3200">
                <a:solidFill>
                  <a:schemeClr val="tx2"/>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80D2211A-9B16-224E-FFC5-4225BAB41AB0}"/>
              </a:ext>
            </a:extLst>
          </p:cNvPr>
          <p:cNvSpPr>
            <a:spLocks noGrp="1"/>
          </p:cNvSpPr>
          <p:nvPr>
            <p:ph type="body" sz="half" idx="2"/>
          </p:nvPr>
        </p:nvSpPr>
        <p:spPr>
          <a:xfrm>
            <a:off x="309093" y="1319201"/>
            <a:ext cx="5785319" cy="4891433"/>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Footer Placeholder 5">
            <a:extLst>
              <a:ext uri="{FF2B5EF4-FFF2-40B4-BE49-F238E27FC236}">
                <a16:creationId xmlns:a16="http://schemas.microsoft.com/office/drawing/2014/main" id="{AA5FB620-142D-2BE0-8116-9FAAA7F693F3}"/>
              </a:ext>
            </a:extLst>
          </p:cNvPr>
          <p:cNvSpPr>
            <a:spLocks noGrp="1"/>
          </p:cNvSpPr>
          <p:nvPr>
            <p:ph type="ftr" sz="quarter" idx="11"/>
          </p:nvPr>
        </p:nvSpPr>
        <p:spPr>
          <a:xfrm>
            <a:off x="4038600" y="6330592"/>
            <a:ext cx="4114800" cy="365125"/>
          </a:xfrm>
          <a:prstGeom prst="rect">
            <a:avLst/>
          </a:prstGeom>
        </p:spPr>
        <p:txBody>
          <a:bodyPr anchor="ctr"/>
          <a:lstStyle>
            <a:lvl1pPr algn="ctr">
              <a:defRPr sz="1000">
                <a:latin typeface="Arial" panose="020B0604020202020204" pitchFamily="34" charset="0"/>
              </a:defRPr>
            </a:lvl1pPr>
          </a:lstStyle>
          <a:p>
            <a:endParaRPr lang="en-US" dirty="0"/>
          </a:p>
        </p:txBody>
      </p:sp>
      <p:sp>
        <p:nvSpPr>
          <p:cNvPr id="18" name="Slide Number Placeholder 6">
            <a:extLst>
              <a:ext uri="{FF2B5EF4-FFF2-40B4-BE49-F238E27FC236}">
                <a16:creationId xmlns:a16="http://schemas.microsoft.com/office/drawing/2014/main" id="{85A35A3C-EFCE-E977-5D10-513BA05CDEAB}"/>
              </a:ext>
            </a:extLst>
          </p:cNvPr>
          <p:cNvSpPr>
            <a:spLocks noGrp="1"/>
          </p:cNvSpPr>
          <p:nvPr>
            <p:ph type="sldNum" sz="quarter" idx="12"/>
          </p:nvPr>
        </p:nvSpPr>
        <p:spPr>
          <a:xfrm>
            <a:off x="9144000" y="633059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sp>
        <p:nvSpPr>
          <p:cNvPr id="2" name="Date Placeholder 4">
            <a:extLst>
              <a:ext uri="{FF2B5EF4-FFF2-40B4-BE49-F238E27FC236}">
                <a16:creationId xmlns:a16="http://schemas.microsoft.com/office/drawing/2014/main" id="{FD481F92-CD79-AD15-7CA5-87C78AC695BF}"/>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46275FC6-BCA3-BF48-9AF4-E53AB1A9155E}" type="datetime1">
              <a:rPr lang="en-US" smtClean="0"/>
              <a:t>5/26/26</a:t>
            </a:fld>
            <a:endParaRPr lang="en-US" dirty="0"/>
          </a:p>
        </p:txBody>
      </p:sp>
      <p:pic>
        <p:nvPicPr>
          <p:cNvPr id="13" name="Picture 12">
            <a:extLst>
              <a:ext uri="{FF2B5EF4-FFF2-40B4-BE49-F238E27FC236}">
                <a16:creationId xmlns:a16="http://schemas.microsoft.com/office/drawing/2014/main" id="{EDB17564-960C-4BE2-AE3B-9E042530B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670385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ody Slide - No Photo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25C33B-E0CB-3D46-9D0E-81845337739C}"/>
              </a:ext>
            </a:extLst>
          </p:cNvPr>
          <p:cNvSpPr>
            <a:spLocks noGrp="1"/>
          </p:cNvSpPr>
          <p:nvPr>
            <p:ph type="ftr" sz="quarter" idx="11"/>
          </p:nvPr>
        </p:nvSpPr>
        <p:spPr>
          <a:xfrm>
            <a:off x="4038600" y="6330592"/>
            <a:ext cx="4114800" cy="365125"/>
          </a:xfrm>
          <a:prstGeom prst="rect">
            <a:avLst/>
          </a:prstGeom>
        </p:spPr>
        <p:txBody>
          <a:bodyPr anchor="ctr" anchorCtr="0"/>
          <a:lstStyle>
            <a:lvl1pPr algn="ctr">
              <a:defRPr sz="1000">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A94E25E4-5B52-F70B-5E1A-F65D7D46186D}"/>
              </a:ext>
            </a:extLst>
          </p:cNvPr>
          <p:cNvSpPr>
            <a:spLocks noGrp="1"/>
          </p:cNvSpPr>
          <p:nvPr>
            <p:ph type="sldNum" sz="quarter" idx="12"/>
          </p:nvPr>
        </p:nvSpPr>
        <p:spPr>
          <a:xfrm>
            <a:off x="9349740" y="6456322"/>
            <a:ext cx="2743200" cy="365125"/>
          </a:xfrm>
          <a:prstGeom prst="rect">
            <a:avLst/>
          </a:prstGeom>
        </p:spPr>
        <p:txBody>
          <a:bodyPr anchor="ctr"/>
          <a:lstStyle>
            <a:lvl1pPr algn="r">
              <a:defRPr sz="1000">
                <a:latin typeface="Arial" panose="020B0604020202020204" pitchFamily="34" charset="0"/>
              </a:defRPr>
            </a:lvl1pPr>
          </a:lstStyle>
          <a:p>
            <a:fld id="{7D1BE87E-F0DE-A44C-894B-E142BEB21E42}" type="slidenum">
              <a:rPr lang="en-US" smtClean="0"/>
              <a:pPr/>
              <a:t>‹#›</a:t>
            </a:fld>
            <a:endParaRPr lang="en-US" dirty="0"/>
          </a:p>
        </p:txBody>
      </p:sp>
      <p:pic>
        <p:nvPicPr>
          <p:cNvPr id="8" name="Picture 7">
            <a:extLst>
              <a:ext uri="{FF2B5EF4-FFF2-40B4-BE49-F238E27FC236}">
                <a16:creationId xmlns:a16="http://schemas.microsoft.com/office/drawing/2014/main" id="{5058F0D3-C01F-3256-0218-65AF71F75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
        <p:nvSpPr>
          <p:cNvPr id="9" name="Title 1">
            <a:extLst>
              <a:ext uri="{FF2B5EF4-FFF2-40B4-BE49-F238E27FC236}">
                <a16:creationId xmlns:a16="http://schemas.microsoft.com/office/drawing/2014/main" id="{73F0606B-4EF8-C644-338C-2B63D06C1FA4}"/>
              </a:ext>
            </a:extLst>
          </p:cNvPr>
          <p:cNvSpPr>
            <a:spLocks noGrp="1"/>
          </p:cNvSpPr>
          <p:nvPr>
            <p:ph type="title"/>
          </p:nvPr>
        </p:nvSpPr>
        <p:spPr>
          <a:xfrm>
            <a:off x="309093" y="531951"/>
            <a:ext cx="11044707" cy="678664"/>
          </a:xfrm>
        </p:spPr>
        <p:txBody>
          <a:bodyPr anchor="b">
            <a:noAutofit/>
          </a:bodyPr>
          <a:lstStyle>
            <a:lvl1pPr>
              <a:defRPr sz="3200">
                <a:solidFill>
                  <a:schemeClr val="accent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73B0BD89-A704-0E29-46BD-5C54BB3971DB}"/>
              </a:ext>
            </a:extLst>
          </p:cNvPr>
          <p:cNvSpPr>
            <a:spLocks noGrp="1"/>
          </p:cNvSpPr>
          <p:nvPr>
            <p:ph type="body" sz="half" idx="2"/>
          </p:nvPr>
        </p:nvSpPr>
        <p:spPr>
          <a:xfrm>
            <a:off x="309094" y="1319201"/>
            <a:ext cx="11044706" cy="4891433"/>
          </a:xfrm>
        </p:spPr>
        <p:txBody>
          <a:bodyPr>
            <a:no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Date Placeholder 4">
            <a:extLst>
              <a:ext uri="{FF2B5EF4-FFF2-40B4-BE49-F238E27FC236}">
                <a16:creationId xmlns:a16="http://schemas.microsoft.com/office/drawing/2014/main" id="{C31EC031-12D9-ECFF-D858-559CF0816D2A}"/>
              </a:ext>
            </a:extLst>
          </p:cNvPr>
          <p:cNvSpPr>
            <a:spLocks noGrp="1"/>
          </p:cNvSpPr>
          <p:nvPr>
            <p:ph type="dt" sz="half" idx="10"/>
          </p:nvPr>
        </p:nvSpPr>
        <p:spPr>
          <a:xfrm>
            <a:off x="311726" y="6330592"/>
            <a:ext cx="2743200" cy="365125"/>
          </a:xfrm>
          <a:prstGeom prst="rect">
            <a:avLst/>
          </a:prstGeom>
        </p:spPr>
        <p:txBody>
          <a:bodyPr anchor="ctr"/>
          <a:lstStyle>
            <a:lvl1pPr>
              <a:defRPr sz="1000">
                <a:latin typeface="Arial" panose="020B0604020202020204" pitchFamily="34" charset="0"/>
              </a:defRPr>
            </a:lvl1pPr>
          </a:lstStyle>
          <a:p>
            <a:fld id="{647043C4-CAC2-FE4F-816F-59EC980E528E}" type="datetime1">
              <a:rPr lang="en-US" smtClean="0"/>
              <a:t>5/26/26</a:t>
            </a:fld>
            <a:endParaRPr lang="en-US" dirty="0"/>
          </a:p>
        </p:txBody>
      </p:sp>
      <p:pic>
        <p:nvPicPr>
          <p:cNvPr id="11" name="Picture 10">
            <a:extLst>
              <a:ext uri="{FF2B5EF4-FFF2-40B4-BE49-F238E27FC236}">
                <a16:creationId xmlns:a16="http://schemas.microsoft.com/office/drawing/2014/main" id="{3E176E9F-8359-4E77-8769-BF761EF6ED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3982" y="80668"/>
            <a:ext cx="1355836" cy="423699"/>
          </a:xfrm>
          <a:prstGeom prst="rect">
            <a:avLst/>
          </a:prstGeom>
        </p:spPr>
      </p:pic>
    </p:spTree>
    <p:extLst>
      <p:ext uri="{BB962C8B-B14F-4D97-AF65-F5344CB8AC3E}">
        <p14:creationId xmlns:p14="http://schemas.microsoft.com/office/powerpoint/2010/main" val="3041118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707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10" name="TextBox 9"/>
          <p:cNvSpPr txBox="1"/>
          <p:nvPr userDrawn="1"/>
        </p:nvSpPr>
        <p:spPr>
          <a:xfrm>
            <a:off x="339094" y="6343229"/>
            <a:ext cx="2693628" cy="400110"/>
          </a:xfrm>
          <a:prstGeom prst="rect">
            <a:avLst/>
          </a:prstGeom>
          <a:noFill/>
        </p:spPr>
        <p:txBody>
          <a:bodyPr wrap="square" rtlCol="0">
            <a:spAutoFit/>
          </a:bodyPr>
          <a:lstStyle/>
          <a:p>
            <a:r>
              <a:rPr lang="en-US" sz="1000" b="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94" y="610558"/>
            <a:ext cx="11561038" cy="484748"/>
          </a:xfrm>
        </p:spPr>
        <p:txBody>
          <a:bodyPr/>
          <a:lstStyle>
            <a:lvl1pPr algn="l">
              <a:defRPr sz="3000" b="1" baseline="0">
                <a:solidFill>
                  <a:srgbClr val="A91B1B"/>
                </a:solidFill>
                <a:latin typeface="+mn-lt"/>
              </a:defRPr>
            </a:lvl1pPr>
          </a:lstStyle>
          <a:p>
            <a:r>
              <a:rPr lang="en-US"/>
              <a:t>Click to edit Master title style</a:t>
            </a:r>
          </a:p>
        </p:txBody>
      </p:sp>
      <p:sp>
        <p:nvSpPr>
          <p:cNvPr id="3" name="Subtitle 2"/>
          <p:cNvSpPr>
            <a:spLocks noGrp="1"/>
          </p:cNvSpPr>
          <p:nvPr userDrawn="1">
            <p:ph type="subTitle" idx="1" hasCustomPrompt="1"/>
          </p:nvPr>
        </p:nvSpPr>
        <p:spPr>
          <a:xfrm>
            <a:off x="339094" y="4070981"/>
            <a:ext cx="11154058" cy="124697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Presenter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DOE Science and Technology Review of Jefferson Lab July 19-21, 2022</a:t>
            </a:r>
          </a:p>
        </p:txBody>
      </p:sp>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5686"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1" y="6063449"/>
            <a:ext cx="12192000"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pic>
        <p:nvPicPr>
          <p:cNvPr id="4" name="Picture 3" descr="A red circle in the middle of a black background&#10;&#10;Description automatically generated">
            <a:extLst>
              <a:ext uri="{FF2B5EF4-FFF2-40B4-BE49-F238E27FC236}">
                <a16:creationId xmlns:a16="http://schemas.microsoft.com/office/drawing/2014/main" id="{0E6BE28D-32FC-851D-CD9E-A40C3971663D}"/>
              </a:ext>
            </a:extLst>
          </p:cNvPr>
          <p:cNvPicPr>
            <a:picLocks noChangeAspect="1"/>
          </p:cNvPicPr>
          <p:nvPr userDrawn="1"/>
        </p:nvPicPr>
        <p:blipFill>
          <a:blip r:embed="rId2"/>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260606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46DAB-E120-D840-B728-A62FAFFCCF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C21D5-AC56-4543-A64F-5903DB0786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76CDE4-6402-0241-8618-A66BE4F0D5DA}"/>
              </a:ext>
            </a:extLst>
          </p:cNvPr>
          <p:cNvSpPr>
            <a:spLocks noGrp="1"/>
          </p:cNvSpPr>
          <p:nvPr>
            <p:ph type="dt" sz="half" idx="10"/>
          </p:nvPr>
        </p:nvSpPr>
        <p:spPr/>
        <p:txBody>
          <a:bodyPr/>
          <a:lstStyle/>
          <a:p>
            <a:fld id="{5A7BF779-4D74-A340-99AE-F3B30D02C12F}" type="datetime1">
              <a:rPr lang="en-US" smtClean="0"/>
              <a:t>5/26/26</a:t>
            </a:fld>
            <a:endParaRPr lang="en-US"/>
          </a:p>
        </p:txBody>
      </p:sp>
      <p:sp>
        <p:nvSpPr>
          <p:cNvPr id="5" name="Footer Placeholder 4">
            <a:extLst>
              <a:ext uri="{FF2B5EF4-FFF2-40B4-BE49-F238E27FC236}">
                <a16:creationId xmlns:a16="http://schemas.microsoft.com/office/drawing/2014/main" id="{F8A6B2A2-40CC-D742-9142-DDECAF440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43BEE-6145-AE49-9D2A-A55C26833CC1}"/>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1282995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161927"/>
            <a:ext cx="11425236" cy="484748"/>
          </a:xfrm>
        </p:spPr>
        <p:txBody>
          <a:bodyPr/>
          <a:lstStyle>
            <a:lvl1pPr>
              <a:defRPr>
                <a:solidFill>
                  <a:srgbClr val="A91B1B"/>
                </a:solidFill>
              </a:defRPr>
            </a:lvl1pPr>
          </a:lstStyle>
          <a:p>
            <a:r>
              <a:rPr lang="en-US"/>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581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562" y="223423"/>
            <a:ext cx="11504904" cy="484748"/>
          </a:xfrm>
        </p:spPr>
        <p:txBody>
          <a:bodyPr/>
          <a:lstStyle>
            <a:lvl1pPr>
              <a:defRPr>
                <a:solidFill>
                  <a:srgbClr val="A91B1B"/>
                </a:solidFill>
              </a:defRPr>
            </a:lvl1pPr>
          </a:lstStyle>
          <a:p>
            <a:r>
              <a:rPr lang="en-US"/>
              <a:t>Click to edit Master title style</a:t>
            </a:r>
          </a:p>
        </p:txBody>
      </p:sp>
      <p:sp>
        <p:nvSpPr>
          <p:cNvPr id="3" name="Text Placeholder 2"/>
          <p:cNvSpPr>
            <a:spLocks noGrp="1"/>
          </p:cNvSpPr>
          <p:nvPr>
            <p:ph type="body" idx="1"/>
          </p:nvPr>
        </p:nvSpPr>
        <p:spPr>
          <a:xfrm>
            <a:off x="347562" y="1444752"/>
            <a:ext cx="5590038"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562" y="2270334"/>
            <a:ext cx="5590038"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4752"/>
            <a:ext cx="5533375"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0334"/>
            <a:ext cx="5533375"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158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8" y="251239"/>
            <a:ext cx="11504904" cy="484748"/>
          </a:xfrm>
        </p:spPr>
        <p:txBody>
          <a:bodyPr/>
          <a:lstStyle>
            <a:lvl1pPr>
              <a:defRPr>
                <a:solidFill>
                  <a:srgbClr val="A91B1B"/>
                </a:solidFill>
              </a:defRPr>
            </a:lvl1pPr>
          </a:lstStyle>
          <a:p>
            <a:r>
              <a:rPr lang="en-US"/>
              <a:t>Click to edit Master title style</a:t>
            </a:r>
          </a:p>
        </p:txBody>
      </p:sp>
    </p:spTree>
    <p:extLst>
      <p:ext uri="{BB962C8B-B14F-4D97-AF65-F5344CB8AC3E}">
        <p14:creationId xmlns:p14="http://schemas.microsoft.com/office/powerpoint/2010/main" val="1222194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a:t>Click to edit Master title style</a:t>
            </a:r>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312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200" b="1">
                <a:solidFill>
                  <a:schemeClr val="tx1"/>
                </a:solidFill>
              </a:defRPr>
            </a:lvl1pPr>
          </a:lstStyle>
          <a:p>
            <a:fld id="{933A556B-7C63-244D-9B7C-B0EA8042B330}" type="slidenum">
              <a:rPr lang="en-US" smtClean="0"/>
              <a:pPr/>
              <a:t>‹#›</a:t>
            </a:fld>
            <a:endParaRPr lang="en-US" b="1"/>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101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SG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6659" y="289937"/>
            <a:ext cx="11378099" cy="510909"/>
          </a:xfrm>
        </p:spPr>
        <p:txBody>
          <a:bodyPr/>
          <a:lstStyle>
            <a:lvl1pPr>
              <a:defRPr sz="3200" b="1"/>
            </a:lvl1pPr>
          </a:lstStyle>
          <a:p>
            <a:r>
              <a:rPr lang="en-US"/>
              <a:t>Click to edit content title</a:t>
            </a:r>
          </a:p>
        </p:txBody>
      </p:sp>
      <p:sp>
        <p:nvSpPr>
          <p:cNvPr id="8" name="Rectangle 7"/>
          <p:cNvSpPr/>
          <p:nvPr userDrawn="1"/>
        </p:nvSpPr>
        <p:spPr>
          <a:xfrm>
            <a:off x="8267592" y="6470201"/>
            <a:ext cx="402674" cy="307777"/>
          </a:xfrm>
          <a:prstGeom prst="rect">
            <a:avLst/>
          </a:prstGeom>
        </p:spPr>
        <p:txBody>
          <a:bodyPr wrap="none">
            <a:spAutoFit/>
          </a:bodyPr>
          <a:lstStyle/>
          <a:p>
            <a:fld id="{478F943C-728E-4382-8EDE-3EA35D9388D3}" type="slidenum">
              <a:rPr lang="en-US" sz="1400" smtClean="0">
                <a:solidFill>
                  <a:schemeClr val="bg1"/>
                </a:solidFill>
              </a:rPr>
              <a:pPr/>
              <a:t>‹#›</a:t>
            </a:fld>
            <a:endParaRPr lang="en-US" sz="1400">
              <a:solidFill>
                <a:schemeClr val="bg1"/>
              </a:solidFill>
            </a:endParaRPr>
          </a:p>
        </p:txBody>
      </p:sp>
      <p:sp>
        <p:nvSpPr>
          <p:cNvPr id="6" name="Content Placeholder 2"/>
          <p:cNvSpPr>
            <a:spLocks noGrp="1"/>
          </p:cNvSpPr>
          <p:nvPr>
            <p:ph idx="12"/>
          </p:nvPr>
        </p:nvSpPr>
        <p:spPr>
          <a:xfrm>
            <a:off x="467995" y="947094"/>
            <a:ext cx="11368405" cy="5146675"/>
          </a:xfrm>
        </p:spPr>
        <p:txBody>
          <a:bodyPr>
            <a:noAutofit/>
          </a:bodyPr>
          <a:lstStyle>
            <a:lvl1pPr>
              <a:lnSpc>
                <a:spcPct val="100000"/>
              </a:lnSpc>
              <a:spcBef>
                <a:spcPts val="600"/>
              </a:spcBef>
              <a:defRPr sz="2800"/>
            </a:lvl1pPr>
            <a:lvl2pPr>
              <a:lnSpc>
                <a:spcPct val="100000"/>
              </a:lnSpc>
              <a:spcBef>
                <a:spcPts val="0"/>
              </a:spcBef>
              <a:defRPr sz="2400"/>
            </a:lvl2pPr>
            <a:lvl3pPr marL="1143000" indent="-228600">
              <a:lnSpc>
                <a:spcPct val="100000"/>
              </a:lnSpc>
              <a:spcBef>
                <a:spcPts val="0"/>
              </a:spcBef>
              <a:buFont typeface="Wingdings" panose="05000000000000000000" pitchFamily="2" charset="2"/>
              <a:buChar char="§"/>
              <a:defRPr sz="2000"/>
            </a:lvl3pPr>
          </a:lstStyle>
          <a:p>
            <a:pPr lvl="0"/>
            <a:r>
              <a:rPr lang="en-US"/>
              <a:t>Click to edit Master text styles</a:t>
            </a:r>
          </a:p>
          <a:p>
            <a:pPr lvl="1"/>
            <a:r>
              <a:rPr lang="en-US"/>
              <a:t>Second level</a:t>
            </a:r>
          </a:p>
          <a:p>
            <a:pPr lvl="2"/>
            <a:r>
              <a:rPr lang="en-US"/>
              <a:t>Third level</a:t>
            </a:r>
          </a:p>
        </p:txBody>
      </p:sp>
      <p:sp>
        <p:nvSpPr>
          <p:cNvPr id="10" name="Footer Placeholder 4">
            <a:extLst>
              <a:ext uri="{FF2B5EF4-FFF2-40B4-BE49-F238E27FC236}">
                <a16:creationId xmlns:a16="http://schemas.microsoft.com/office/drawing/2014/main" id="{976DE926-F045-4729-8F0E-B164283A83F6}"/>
              </a:ext>
            </a:extLst>
          </p:cNvPr>
          <p:cNvSpPr txBox="1">
            <a:spLocks/>
          </p:cNvSpPr>
          <p:nvPr userDrawn="1"/>
        </p:nvSpPr>
        <p:spPr>
          <a:xfrm>
            <a:off x="1618640" y="6448365"/>
            <a:ext cx="5264759" cy="365125"/>
          </a:xfrm>
          <a:prstGeom prst="rect">
            <a:avLst/>
          </a:prstGeom>
        </p:spPr>
        <p:txBody>
          <a:bodyPr/>
          <a:lstStyle>
            <a:defPPr>
              <a:defRPr lang="en-US"/>
            </a:defPPr>
            <a:lvl1pPr marL="0" algn="ctr" defTabSz="457200" rtl="0" eaLnBrk="1" latinLnBrk="0" hangingPunct="1">
              <a:defRPr sz="1800" b="1" kern="1200">
                <a:solidFill>
                  <a:schemeClr val="bg1"/>
                </a:solidFill>
                <a:latin typeface="Lucida Handwriting" panose="03010101010101010101" pitchFamily="66"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a:solidFill>
                  <a:schemeClr val="bg1"/>
                </a:solidFill>
              </a:rPr>
              <a:t>	Physics division  </a:t>
            </a:r>
            <a:r>
              <a:rPr lang="en-US" sz="1400">
                <a:solidFill>
                  <a:schemeClr val="bg1"/>
                </a:solidFill>
              </a:rPr>
              <a:t>		</a:t>
            </a:r>
            <a:r>
              <a:rPr lang="en-US" sz="2000">
                <a:solidFill>
                  <a:schemeClr val="bg1"/>
                </a:solidFill>
              </a:rPr>
              <a:t>   </a:t>
            </a:r>
            <a:r>
              <a:rPr lang="en-US" sz="2000">
                <a:solidFill>
                  <a:srgbClr val="FF0000"/>
                </a:solidFill>
              </a:rPr>
              <a:t>d</a:t>
            </a:r>
            <a:r>
              <a:rPr lang="en-US" sz="2000">
                <a:solidFill>
                  <a:schemeClr val="bg1"/>
                </a:solidFill>
              </a:rPr>
              <a:t>s</a:t>
            </a:r>
            <a:r>
              <a:rPr lang="en-US" sz="2000">
                <a:solidFill>
                  <a:srgbClr val="0070C0"/>
                </a:solidFill>
              </a:rPr>
              <a:t>g</a:t>
            </a:r>
            <a:r>
              <a:rPr lang="en-US" sz="2000">
                <a:solidFill>
                  <a:schemeClr val="bg1"/>
                </a:solidFill>
              </a:rPr>
              <a:t>	</a:t>
            </a:r>
            <a:endParaRPr lang="en-US" sz="2000">
              <a:solidFill>
                <a:srgbClr val="0070C0"/>
              </a:solidFill>
            </a:endParaRPr>
          </a:p>
        </p:txBody>
      </p:sp>
      <p:pic>
        <p:nvPicPr>
          <p:cNvPr id="11" name="Picture 10">
            <a:extLst>
              <a:ext uri="{FF2B5EF4-FFF2-40B4-BE49-F238E27FC236}">
                <a16:creationId xmlns:a16="http://schemas.microsoft.com/office/drawing/2014/main" id="{5C719362-F9E6-4FD0-AF0E-12627203A3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2094" y="-20327"/>
            <a:ext cx="987207" cy="706127"/>
          </a:xfrm>
          <a:prstGeom prst="rect">
            <a:avLst/>
          </a:prstGeom>
        </p:spPr>
      </p:pic>
    </p:spTree>
    <p:extLst>
      <p:ext uri="{BB962C8B-B14F-4D97-AF65-F5344CB8AC3E}">
        <p14:creationId xmlns:p14="http://schemas.microsoft.com/office/powerpoint/2010/main" val="287138643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B3A8-18D4-A44B-A08C-5ACF71E63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C9EB0-41FE-674A-B0D4-98A7DC3191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619EF1-123A-804F-981B-1C8DCA1803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F8611A-A35E-5341-A6C4-79FC7DDA1760}"/>
              </a:ext>
            </a:extLst>
          </p:cNvPr>
          <p:cNvSpPr>
            <a:spLocks noGrp="1"/>
          </p:cNvSpPr>
          <p:nvPr>
            <p:ph type="dt" sz="half" idx="10"/>
          </p:nvPr>
        </p:nvSpPr>
        <p:spPr/>
        <p:txBody>
          <a:bodyPr/>
          <a:lstStyle/>
          <a:p>
            <a:fld id="{02CD7B30-A986-4444-BF4A-13385DB7EE15}" type="datetime1">
              <a:rPr lang="en-US" smtClean="0"/>
              <a:t>5/26/26</a:t>
            </a:fld>
            <a:endParaRPr lang="en-US"/>
          </a:p>
        </p:txBody>
      </p:sp>
      <p:sp>
        <p:nvSpPr>
          <p:cNvPr id="6" name="Footer Placeholder 5">
            <a:extLst>
              <a:ext uri="{FF2B5EF4-FFF2-40B4-BE49-F238E27FC236}">
                <a16:creationId xmlns:a16="http://schemas.microsoft.com/office/drawing/2014/main" id="{A8C4EF40-57D5-DB4F-903D-EA32C4B12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31E877-30FE-074F-A403-945365B0D194}"/>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24623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F0C1-2F5B-3448-979A-6120E4480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283F7-39DA-FF45-A008-BF2F157BA7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331C5E-A8D6-E445-91A4-662D30D394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AC624-786F-124E-8E28-FD2D75952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FFB8CE-8F5C-3D47-8B1F-4DE513793E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E7FE7B-8D88-2845-BF95-4DA88F2DAA53}"/>
              </a:ext>
            </a:extLst>
          </p:cNvPr>
          <p:cNvSpPr>
            <a:spLocks noGrp="1"/>
          </p:cNvSpPr>
          <p:nvPr>
            <p:ph type="dt" sz="half" idx="10"/>
          </p:nvPr>
        </p:nvSpPr>
        <p:spPr/>
        <p:txBody>
          <a:bodyPr/>
          <a:lstStyle/>
          <a:p>
            <a:fld id="{FE65753F-9F03-7440-AD04-9884352C0676}" type="datetime1">
              <a:rPr lang="en-US" smtClean="0"/>
              <a:t>5/26/26</a:t>
            </a:fld>
            <a:endParaRPr lang="en-US"/>
          </a:p>
        </p:txBody>
      </p:sp>
      <p:sp>
        <p:nvSpPr>
          <p:cNvPr id="8" name="Footer Placeholder 7">
            <a:extLst>
              <a:ext uri="{FF2B5EF4-FFF2-40B4-BE49-F238E27FC236}">
                <a16:creationId xmlns:a16="http://schemas.microsoft.com/office/drawing/2014/main" id="{523DC8B8-7D7D-A541-989B-E4DEBF2E24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52A3F9-B88C-D940-861E-5FB76CE4C8A2}"/>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539834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DE03-231C-8A48-B318-ADAD4A3E40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6CC898-FBDB-7148-8893-4802F1E6F343}"/>
              </a:ext>
            </a:extLst>
          </p:cNvPr>
          <p:cNvSpPr>
            <a:spLocks noGrp="1"/>
          </p:cNvSpPr>
          <p:nvPr>
            <p:ph type="dt" sz="half" idx="10"/>
          </p:nvPr>
        </p:nvSpPr>
        <p:spPr/>
        <p:txBody>
          <a:bodyPr/>
          <a:lstStyle/>
          <a:p>
            <a:fld id="{8F49AFAC-9B3B-B44C-89F5-E8D6F476B51B}" type="datetime1">
              <a:rPr lang="en-US" smtClean="0"/>
              <a:t>5/26/26</a:t>
            </a:fld>
            <a:endParaRPr lang="en-US"/>
          </a:p>
        </p:txBody>
      </p:sp>
      <p:sp>
        <p:nvSpPr>
          <p:cNvPr id="4" name="Footer Placeholder 3">
            <a:extLst>
              <a:ext uri="{FF2B5EF4-FFF2-40B4-BE49-F238E27FC236}">
                <a16:creationId xmlns:a16="http://schemas.microsoft.com/office/drawing/2014/main" id="{3BCF854D-9BB2-4443-8EE6-2923571EC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D1A078-1B9E-F443-A190-D450D8A0B29A}"/>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2586603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9FB123-FB9D-C447-B959-7633AB267702}"/>
              </a:ext>
            </a:extLst>
          </p:cNvPr>
          <p:cNvSpPr>
            <a:spLocks noGrp="1"/>
          </p:cNvSpPr>
          <p:nvPr>
            <p:ph type="dt" sz="half" idx="10"/>
          </p:nvPr>
        </p:nvSpPr>
        <p:spPr/>
        <p:txBody>
          <a:bodyPr/>
          <a:lstStyle/>
          <a:p>
            <a:fld id="{6BA99D60-FC2D-9343-BB23-E7C45FE3E12F}" type="datetime1">
              <a:rPr lang="en-US" smtClean="0"/>
              <a:t>5/26/26</a:t>
            </a:fld>
            <a:endParaRPr lang="en-US"/>
          </a:p>
        </p:txBody>
      </p:sp>
      <p:sp>
        <p:nvSpPr>
          <p:cNvPr id="3" name="Footer Placeholder 2">
            <a:extLst>
              <a:ext uri="{FF2B5EF4-FFF2-40B4-BE49-F238E27FC236}">
                <a16:creationId xmlns:a16="http://schemas.microsoft.com/office/drawing/2014/main" id="{6AFD1572-A3E0-DD45-B87F-73F3B19BAC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DFFA79-2F88-964A-894E-B49323F82561}"/>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3479978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7FE9-2E9D-F04A-8C84-1CE480B305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4C962D-B55C-D845-B521-B8C29EDD25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C8BCAD-2EF3-984A-B3F2-057FFF87F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625794-E9CF-484D-9C9A-64DB8634E73A}"/>
              </a:ext>
            </a:extLst>
          </p:cNvPr>
          <p:cNvSpPr>
            <a:spLocks noGrp="1"/>
          </p:cNvSpPr>
          <p:nvPr>
            <p:ph type="dt" sz="half" idx="10"/>
          </p:nvPr>
        </p:nvSpPr>
        <p:spPr/>
        <p:txBody>
          <a:bodyPr/>
          <a:lstStyle/>
          <a:p>
            <a:fld id="{52F51EC0-2F20-0F40-84B9-082A9279E1B6}" type="datetime1">
              <a:rPr lang="en-US" smtClean="0"/>
              <a:t>5/26/26</a:t>
            </a:fld>
            <a:endParaRPr lang="en-US"/>
          </a:p>
        </p:txBody>
      </p:sp>
      <p:sp>
        <p:nvSpPr>
          <p:cNvPr id="6" name="Footer Placeholder 5">
            <a:extLst>
              <a:ext uri="{FF2B5EF4-FFF2-40B4-BE49-F238E27FC236}">
                <a16:creationId xmlns:a16="http://schemas.microsoft.com/office/drawing/2014/main" id="{7F30C14A-F4F8-7F4A-B36F-E9AE15081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E0732-2ED5-6949-A7E4-60E90147043A}"/>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382527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60E4E-D565-7E49-834B-5D79529D0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E4E857-6A80-9345-8E7E-5946F3121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86DF33-C795-B040-B655-8D0935E80A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919BC5-E65A-0141-A8A6-64F17ED9E5A9}"/>
              </a:ext>
            </a:extLst>
          </p:cNvPr>
          <p:cNvSpPr>
            <a:spLocks noGrp="1"/>
          </p:cNvSpPr>
          <p:nvPr>
            <p:ph type="dt" sz="half" idx="10"/>
          </p:nvPr>
        </p:nvSpPr>
        <p:spPr/>
        <p:txBody>
          <a:bodyPr/>
          <a:lstStyle/>
          <a:p>
            <a:fld id="{47EB237C-2522-684D-8CBF-A8D8985FDB3F}" type="datetime1">
              <a:rPr lang="en-US" smtClean="0"/>
              <a:t>5/26/26</a:t>
            </a:fld>
            <a:endParaRPr lang="en-US"/>
          </a:p>
        </p:txBody>
      </p:sp>
      <p:sp>
        <p:nvSpPr>
          <p:cNvPr id="6" name="Footer Placeholder 5">
            <a:extLst>
              <a:ext uri="{FF2B5EF4-FFF2-40B4-BE49-F238E27FC236}">
                <a16:creationId xmlns:a16="http://schemas.microsoft.com/office/drawing/2014/main" id="{E878D9E7-E85A-FE48-8205-A26344D53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0CD72D-10DF-5B41-ACB2-18F5E48EDBBE}"/>
              </a:ext>
            </a:extLst>
          </p:cNvPr>
          <p:cNvSpPr>
            <a:spLocks noGrp="1"/>
          </p:cNvSpPr>
          <p:nvPr>
            <p:ph type="sldNum" sz="quarter" idx="12"/>
          </p:nvPr>
        </p:nvSpPr>
        <p:spPr/>
        <p:txBody>
          <a:bodyPr/>
          <a:lstStyle/>
          <a:p>
            <a:fld id="{88476C47-54C9-6F4A-8CFD-9157406864C4}" type="slidenum">
              <a:rPr lang="en-US" smtClean="0"/>
              <a:t>‹#›</a:t>
            </a:fld>
            <a:endParaRPr lang="en-US"/>
          </a:p>
        </p:txBody>
      </p:sp>
    </p:spTree>
    <p:extLst>
      <p:ext uri="{BB962C8B-B14F-4D97-AF65-F5344CB8AC3E}">
        <p14:creationId xmlns:p14="http://schemas.microsoft.com/office/powerpoint/2010/main" val="339608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1.png"/><Relationship Id="rId4" Type="http://schemas.openxmlformats.org/officeDocument/2006/relationships/slideLayout" Target="../slideLayouts/slideLayout32.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312585-68A0-8F42-A5BB-7E9FC5EC24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1E5B19-2CC6-FF4D-9B0E-F0EE0C1E6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569FD-DA19-964B-BD70-AD5DC33C04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60B6E-442E-A842-A43F-03E509AEABCD}" type="datetime1">
              <a:rPr lang="en-US" smtClean="0"/>
              <a:t>5/26/26</a:t>
            </a:fld>
            <a:endParaRPr lang="en-US"/>
          </a:p>
        </p:txBody>
      </p:sp>
      <p:sp>
        <p:nvSpPr>
          <p:cNvPr id="5" name="Footer Placeholder 4">
            <a:extLst>
              <a:ext uri="{FF2B5EF4-FFF2-40B4-BE49-F238E27FC236}">
                <a16:creationId xmlns:a16="http://schemas.microsoft.com/office/drawing/2014/main" id="{A78C5336-8E55-B044-8005-448898650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7B2D24-8DF9-A04A-AC7C-3B399353AF6A}"/>
              </a:ext>
            </a:extLst>
          </p:cNvPr>
          <p:cNvSpPr>
            <a:spLocks noGrp="1"/>
          </p:cNvSpPr>
          <p:nvPr>
            <p:ph type="sldNum" sz="quarter" idx="4"/>
          </p:nvPr>
        </p:nvSpPr>
        <p:spPr>
          <a:xfrm>
            <a:off x="9330690" y="64020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76C47-54C9-6F4A-8CFD-9157406864C4}" type="slidenum">
              <a:rPr lang="en-US" smtClean="0"/>
              <a:t>‹#›</a:t>
            </a:fld>
            <a:endParaRPr lang="en-US"/>
          </a:p>
        </p:txBody>
      </p:sp>
    </p:spTree>
    <p:extLst>
      <p:ext uri="{BB962C8B-B14F-4D97-AF65-F5344CB8AC3E}">
        <p14:creationId xmlns:p14="http://schemas.microsoft.com/office/powerpoint/2010/main" val="2772636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3AC6EE-B604-6260-82CA-101AE1976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78040C-689D-542F-B8B3-8F6B65490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8605B-47FB-082D-D34B-B86C9311C7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0486F-E8AB-C947-9965-730508B2F73E}" type="datetime1">
              <a:rPr lang="en-US" smtClean="0"/>
              <a:t>5/26/26</a:t>
            </a:fld>
            <a:endParaRPr lang="en-US"/>
          </a:p>
        </p:txBody>
      </p:sp>
      <p:sp>
        <p:nvSpPr>
          <p:cNvPr id="5" name="Footer Placeholder 4">
            <a:extLst>
              <a:ext uri="{FF2B5EF4-FFF2-40B4-BE49-F238E27FC236}">
                <a16:creationId xmlns:a16="http://schemas.microsoft.com/office/drawing/2014/main" id="{6FFB783B-E3AD-C6A3-A544-C9FB220C3D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0B415F-C907-2AC6-5AF5-DC0634CEA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2E9EB-426F-7445-B453-EF4167A2297E}" type="slidenum">
              <a:rPr lang="en-US" smtClean="0"/>
              <a:t>‹#›</a:t>
            </a:fld>
            <a:endParaRPr lang="en-US"/>
          </a:p>
        </p:txBody>
      </p:sp>
    </p:spTree>
    <p:extLst>
      <p:ext uri="{BB962C8B-B14F-4D97-AF65-F5344CB8AC3E}">
        <p14:creationId xmlns:p14="http://schemas.microsoft.com/office/powerpoint/2010/main" val="275708331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659" y="289937"/>
            <a:ext cx="11378099"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347563" y="1508761"/>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ChangeArrowheads="1"/>
          </p:cNvSpPr>
          <p:nvPr/>
        </p:nvSpPr>
        <p:spPr bwMode="auto">
          <a:xfrm flipH="1">
            <a:off x="5915507" y="6583362"/>
            <a:ext cx="2804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659" y="6477000"/>
            <a:ext cx="3860800" cy="182562"/>
          </a:xfrm>
          <a:prstGeom prst="rect">
            <a:avLst/>
          </a:prstGeom>
          <a:ln/>
        </p:spPr>
        <p:txBody>
          <a:bodyPr anchor="ctr"/>
          <a:lstStyle/>
          <a:p>
            <a:pPr algn="l"/>
            <a:endParaRPr lang="en-US" sz="100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310" y="6510173"/>
            <a:ext cx="3860800" cy="182562"/>
          </a:xfrm>
          <a:prstGeom prst="rect">
            <a:avLst/>
          </a:prstGeom>
          <a:ln/>
        </p:spPr>
        <p:txBody>
          <a:bodyPr anchor="ctr"/>
          <a:lstStyle/>
          <a:p>
            <a:pPr algn="l"/>
            <a:r>
              <a:rPr lang="en-US" sz="1000">
                <a:solidFill>
                  <a:srgbClr val="BFBFBF"/>
                </a:solidFill>
                <a:latin typeface="Arial" pitchFamily="34" charset="0"/>
                <a:cs typeface="Arial" pitchFamily="34" charset="0"/>
              </a:rPr>
              <a:t>April 1, 2026</a:t>
            </a:r>
          </a:p>
        </p:txBody>
      </p:sp>
      <p:pic>
        <p:nvPicPr>
          <p:cNvPr id="2" name="Picture 1" descr="A red circle in the middle of a black background&#10;&#10;Description automatically generated">
            <a:extLst>
              <a:ext uri="{FF2B5EF4-FFF2-40B4-BE49-F238E27FC236}">
                <a16:creationId xmlns:a16="http://schemas.microsoft.com/office/drawing/2014/main" id="{3869421E-355C-B3CE-94D8-A85B03599230}"/>
              </a:ext>
            </a:extLst>
          </p:cNvPr>
          <p:cNvPicPr>
            <a:picLocks noChangeAspect="1"/>
          </p:cNvPicPr>
          <p:nvPr userDrawn="1"/>
        </p:nvPicPr>
        <p:blipFill>
          <a:blip r:embed="rId10"/>
          <a:stretch>
            <a:fillRect/>
          </a:stretch>
        </p:blipFill>
        <p:spPr>
          <a:xfrm>
            <a:off x="10312997" y="6323586"/>
            <a:ext cx="1725109" cy="540534"/>
          </a:xfrm>
          <a:prstGeom prst="rect">
            <a:avLst/>
          </a:prstGeom>
        </p:spPr>
      </p:pic>
    </p:spTree>
    <p:extLst>
      <p:ext uri="{BB962C8B-B14F-4D97-AF65-F5344CB8AC3E}">
        <p14:creationId xmlns:p14="http://schemas.microsoft.com/office/powerpoint/2010/main" val="357542802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science.osti.gov/Acquisition-Management/M-and-O-Competitions"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ahf.nuclearmuseum.org/ahf/key-documents/einstein-szilard-letter/" TargetMode="External"/><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www.eiccenter.org/content/detector-testing-capabilities-hall-b" TargetMode="External"/><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microsoft.com/office/2018/10/relationships/comments" Target="../comments/modernComment_16FC_9AEBEEE5.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hyperlink" Target="https://www.tiki-toki.com/timeline/entry/2083284/The-DOE-National-Laboratory-Syste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nsf.gov/statistics/ffrdclist/"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E3B1-946C-4020-8A43-2512202DD65A}"/>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7DD32B1-FA18-42E7-B208-A86BB00C773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186584" cy="6858000"/>
          </a:xfrm>
          <a:solidFill>
            <a:srgbClr val="C00000"/>
          </a:solidFill>
        </p:spPr>
      </p:pic>
      <p:sp>
        <p:nvSpPr>
          <p:cNvPr id="9" name="TextBox 8">
            <a:extLst>
              <a:ext uri="{FF2B5EF4-FFF2-40B4-BE49-F238E27FC236}">
                <a16:creationId xmlns:a16="http://schemas.microsoft.com/office/drawing/2014/main" id="{2996A62F-DA97-45F5-88E0-F44BC7462F55}"/>
              </a:ext>
            </a:extLst>
          </p:cNvPr>
          <p:cNvSpPr txBox="1"/>
          <p:nvPr/>
        </p:nvSpPr>
        <p:spPr>
          <a:xfrm>
            <a:off x="110678" y="5053467"/>
            <a:ext cx="12065148" cy="1846659"/>
          </a:xfrm>
          <a:prstGeom prst="rect">
            <a:avLst/>
          </a:prstGeom>
          <a:noFill/>
        </p:spPr>
        <p:txBody>
          <a:bodyPr wrap="square" lIns="91440" tIns="45720" rIns="91440" bIns="45720" rtlCol="0" anchor="t">
            <a:spAutoFit/>
          </a:bodyPr>
          <a:lstStyle/>
          <a:p>
            <a:r>
              <a:rPr lang="en-US" sz="2800" b="1" dirty="0">
                <a:latin typeface="Avenir"/>
                <a:cs typeface="Arial"/>
              </a:rPr>
              <a:t>Continuous Electron Beam Accelerator Facility: Past, Present, &amp; Future</a:t>
            </a:r>
            <a:endParaRPr lang="en-US" sz="2800" dirty="0">
              <a:latin typeface="Avenir"/>
              <a:cs typeface="Arial"/>
            </a:endParaRPr>
          </a:p>
          <a:p>
            <a:endParaRPr lang="en-US" sz="2400" dirty="0">
              <a:latin typeface="Avenir"/>
              <a:cs typeface="Arial"/>
            </a:endParaRPr>
          </a:p>
          <a:p>
            <a:r>
              <a:rPr lang="en-US" sz="2400" dirty="0">
                <a:latin typeface="Avenir"/>
                <a:cs typeface="Arial"/>
              </a:rPr>
              <a:t>Douglas W. Higinbotham, Ph.D.</a:t>
            </a:r>
          </a:p>
          <a:p>
            <a:r>
              <a:rPr lang="en-US" sz="2000" dirty="0">
                <a:latin typeface="Avenir"/>
                <a:cs typeface="Arial"/>
              </a:rPr>
              <a:t>Acting Associate Director of Experimental Nuclear Physics</a:t>
            </a:r>
          </a:p>
          <a:p>
            <a:endParaRPr 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770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F583C9-7ACC-06AB-103E-3ED8F7D847CE}"/>
              </a:ext>
            </a:extLst>
          </p:cNvPr>
          <p:cNvSpPr>
            <a:spLocks noGrp="1"/>
          </p:cNvSpPr>
          <p:nvPr>
            <p:ph type="title"/>
          </p:nvPr>
        </p:nvSpPr>
        <p:spPr>
          <a:xfrm>
            <a:off x="418225" y="1250994"/>
            <a:ext cx="3201366" cy="3387497"/>
          </a:xfrm>
        </p:spPr>
        <p:txBody>
          <a:bodyPr anchor="b">
            <a:normAutofit/>
          </a:bodyPr>
          <a:lstStyle/>
          <a:p>
            <a:pPr algn="r"/>
            <a:r>
              <a:rPr lang="en-US" sz="5400" dirty="0">
                <a:solidFill>
                  <a:srgbClr val="FFFFFF"/>
                </a:solidFill>
              </a:rPr>
              <a:t>DOE’s M&amp;O Contracts</a:t>
            </a:r>
            <a:br>
              <a:rPr lang="en-US" sz="4000" dirty="0">
                <a:solidFill>
                  <a:srgbClr val="FFFFFF"/>
                </a:solidFill>
              </a:rPr>
            </a:br>
            <a:endParaRPr lang="en-US" sz="4000" dirty="0">
              <a:solidFill>
                <a:srgbClr val="FFFFFF"/>
              </a:solidFill>
            </a:endParaRPr>
          </a:p>
        </p:txBody>
      </p:sp>
      <p:sp>
        <p:nvSpPr>
          <p:cNvPr id="4" name="Content Placeholder 3">
            <a:extLst>
              <a:ext uri="{FF2B5EF4-FFF2-40B4-BE49-F238E27FC236}">
                <a16:creationId xmlns:a16="http://schemas.microsoft.com/office/drawing/2014/main" id="{D866C87C-45FF-FED9-2179-5835F9CBE953}"/>
              </a:ext>
            </a:extLst>
          </p:cNvPr>
          <p:cNvSpPr>
            <a:spLocks noGrp="1"/>
          </p:cNvSpPr>
          <p:nvPr>
            <p:ph idx="1"/>
          </p:nvPr>
        </p:nvSpPr>
        <p:spPr>
          <a:xfrm>
            <a:off x="4309867" y="265028"/>
            <a:ext cx="7735953" cy="6509000"/>
          </a:xfrm>
        </p:spPr>
        <p:txBody>
          <a:bodyPr anchor="ctr">
            <a:normAutofit/>
          </a:bodyPr>
          <a:lstStyle/>
          <a:p>
            <a:r>
              <a:rPr lang="en-US" sz="2600" dirty="0"/>
              <a:t>DOE’s FFRDCs operate under M&amp;O contracts – a special Federal Acquisition Regulation (FAR) designation for GOCO facilities</a:t>
            </a:r>
          </a:p>
          <a:p>
            <a:r>
              <a:rPr lang="en-US" sz="2600" dirty="0"/>
              <a:t>Origin is in character of work done through the Manhattan Project, but designation dates back to a Secretary of Energy Memo in 1983</a:t>
            </a:r>
          </a:p>
          <a:p>
            <a:r>
              <a:rPr lang="en-US" sz="2600" dirty="0"/>
              <a:t>M&amp;O contracts are “an agreement under which the Government contracts for the operation, maintenance, or support, on its behalf, of a Government-owned or –controlled research, development, special production, or testing establishment wholly or principally devoted to one or more major programs of the contracting federal agency.” (FAR 17.601)</a:t>
            </a:r>
          </a:p>
          <a:p>
            <a:endParaRPr lang="en-US" sz="2000" dirty="0"/>
          </a:p>
        </p:txBody>
      </p:sp>
      <p:sp>
        <p:nvSpPr>
          <p:cNvPr id="5" name="Slide Number Placeholder 1">
            <a:extLst>
              <a:ext uri="{FF2B5EF4-FFF2-40B4-BE49-F238E27FC236}">
                <a16:creationId xmlns:a16="http://schemas.microsoft.com/office/drawing/2014/main" id="{E455F1C1-68FD-72EC-186C-C6FBFDF718F5}"/>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10</a:t>
            </a:fld>
            <a:endParaRPr lang="en-US"/>
          </a:p>
        </p:txBody>
      </p:sp>
    </p:spTree>
    <p:extLst>
      <p:ext uri="{BB962C8B-B14F-4D97-AF65-F5344CB8AC3E}">
        <p14:creationId xmlns:p14="http://schemas.microsoft.com/office/powerpoint/2010/main" val="3426872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2711B42B-93C6-7688-CC05-B6DF0BC6129B}"/>
              </a:ext>
            </a:extLst>
          </p:cNvPr>
          <p:cNvGraphicFramePr>
            <a:graphicFrameLocks noGrp="1"/>
          </p:cNvGraphicFramePr>
          <p:nvPr>
            <p:extLst>
              <p:ext uri="{D42A27DB-BD31-4B8C-83A1-F6EECF244321}">
                <p14:modId xmlns:p14="http://schemas.microsoft.com/office/powerpoint/2010/main" val="2015098176"/>
              </p:ext>
            </p:extLst>
          </p:nvPr>
        </p:nvGraphicFramePr>
        <p:xfrm>
          <a:off x="165218" y="33120"/>
          <a:ext cx="11860797" cy="6791331"/>
        </p:xfrm>
        <a:graphic>
          <a:graphicData uri="http://schemas.openxmlformats.org/drawingml/2006/table">
            <a:tbl>
              <a:tblPr firstRow="1" bandRow="1">
                <a:tableStyleId>{5C22544A-7EE6-4342-B048-85BDC9FD1C3A}</a:tableStyleId>
              </a:tblPr>
              <a:tblGrid>
                <a:gridCol w="4893799">
                  <a:extLst>
                    <a:ext uri="{9D8B030D-6E8A-4147-A177-3AD203B41FA5}">
                      <a16:colId xmlns:a16="http://schemas.microsoft.com/office/drawing/2014/main" val="1312169874"/>
                    </a:ext>
                  </a:extLst>
                </a:gridCol>
                <a:gridCol w="3479084">
                  <a:extLst>
                    <a:ext uri="{9D8B030D-6E8A-4147-A177-3AD203B41FA5}">
                      <a16:colId xmlns:a16="http://schemas.microsoft.com/office/drawing/2014/main" val="163440244"/>
                    </a:ext>
                  </a:extLst>
                </a:gridCol>
                <a:gridCol w="3487914">
                  <a:extLst>
                    <a:ext uri="{9D8B030D-6E8A-4147-A177-3AD203B41FA5}">
                      <a16:colId xmlns:a16="http://schemas.microsoft.com/office/drawing/2014/main" val="2374424619"/>
                    </a:ext>
                  </a:extLst>
                </a:gridCol>
              </a:tblGrid>
              <a:tr h="341947">
                <a:tc>
                  <a:txBody>
                    <a:bodyPr/>
                    <a:lstStyle/>
                    <a:p>
                      <a:pPr algn="l" fontAlgn="b"/>
                      <a:r>
                        <a:rPr lang="en-US" sz="1600" u="none" strike="noStrike" dirty="0">
                          <a:effectLst/>
                        </a:rPr>
                        <a:t>DOE Laboratory</a:t>
                      </a:r>
                      <a:endParaRPr lang="en-US" sz="1600" b="1"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600" u="none" strike="noStrike" dirty="0">
                          <a:effectLst/>
                        </a:rPr>
                        <a:t>M&amp;O Administrator</a:t>
                      </a:r>
                      <a:endParaRPr lang="en-US" sz="1600" b="1"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600" u="none" strike="noStrike" dirty="0">
                          <a:effectLst/>
                        </a:rPr>
                        <a:t>M&amp;O Members</a:t>
                      </a:r>
                      <a:endParaRPr lang="en-US" sz="1600" b="1" i="0" u="none" strike="noStrike" dirty="0">
                        <a:solidFill>
                          <a:srgbClr val="000000"/>
                        </a:solidFill>
                        <a:effectLst/>
                        <a:latin typeface="Calibri" panose="020F0502020204030204" pitchFamily="34" charset="0"/>
                      </a:endParaRPr>
                    </a:p>
                  </a:txBody>
                  <a:tcPr marL="14096" marR="14096" marT="14096" marB="0" anchor="b"/>
                </a:tc>
                <a:extLst>
                  <a:ext uri="{0D108BD9-81ED-4DB2-BD59-A6C34878D82A}">
                    <a16:rowId xmlns:a16="http://schemas.microsoft.com/office/drawing/2014/main" val="3085434751"/>
                  </a:ext>
                </a:extLst>
              </a:tr>
              <a:tr h="341947">
                <a:tc>
                  <a:txBody>
                    <a:bodyPr/>
                    <a:lstStyle/>
                    <a:p>
                      <a:pPr algn="l" fontAlgn="b"/>
                      <a:r>
                        <a:rPr lang="en-US" sz="1400" u="none" strike="noStrike" dirty="0">
                          <a:effectLst/>
                        </a:rPr>
                        <a:t>Ames Laboratory</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Iowa State University</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0" i="0" u="none" strike="noStrike" dirty="0">
                          <a:solidFill>
                            <a:srgbClr val="000000"/>
                          </a:solidFill>
                          <a:effectLst/>
                          <a:latin typeface="Calibri" panose="020F0502020204030204" pitchFamily="34" charset="0"/>
                        </a:rPr>
                        <a:t>Iowa State</a:t>
                      </a:r>
                    </a:p>
                  </a:txBody>
                  <a:tcPr marL="14096" marR="14096" marT="14096" marB="0" anchor="b"/>
                </a:tc>
                <a:extLst>
                  <a:ext uri="{0D108BD9-81ED-4DB2-BD59-A6C34878D82A}">
                    <a16:rowId xmlns:a16="http://schemas.microsoft.com/office/drawing/2014/main" val="3171951727"/>
                  </a:ext>
                </a:extLst>
              </a:tr>
              <a:tr h="393370">
                <a:tc>
                  <a:txBody>
                    <a:bodyPr/>
                    <a:lstStyle/>
                    <a:p>
                      <a:pPr algn="l" fontAlgn="b"/>
                      <a:r>
                        <a:rPr lang="en-US" sz="1400" u="none" strike="noStrike" dirty="0">
                          <a:effectLst/>
                        </a:rPr>
                        <a:t>Argonne National Laboratory (ANL)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UChicago Argonne, LLC</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0" i="0" u="none" strike="noStrike" dirty="0">
                          <a:solidFill>
                            <a:srgbClr val="000000"/>
                          </a:solidFill>
                          <a:effectLst/>
                          <a:latin typeface="Calibri" panose="020F0502020204030204" pitchFamily="34" charset="0"/>
                        </a:rPr>
                        <a:t>University of Chicago, Universities Research Association (URA)</a:t>
                      </a:r>
                    </a:p>
                  </a:txBody>
                  <a:tcPr marL="14096" marR="14096" marT="14096" marB="0" anchor="b"/>
                </a:tc>
                <a:extLst>
                  <a:ext uri="{0D108BD9-81ED-4DB2-BD59-A6C34878D82A}">
                    <a16:rowId xmlns:a16="http://schemas.microsoft.com/office/drawing/2014/main" val="185922086"/>
                  </a:ext>
                </a:extLst>
              </a:tr>
              <a:tr h="341947">
                <a:tc>
                  <a:txBody>
                    <a:bodyPr/>
                    <a:lstStyle/>
                    <a:p>
                      <a:pPr algn="l" fontAlgn="b"/>
                      <a:r>
                        <a:rPr lang="en-US" sz="1400" u="none" strike="noStrike" dirty="0">
                          <a:effectLst/>
                        </a:rPr>
                        <a:t>Brookhaven National Laboratory (BNL)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Brookhaven Science Associates, LLC</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0" i="0" u="none" strike="noStrike" dirty="0">
                          <a:solidFill>
                            <a:srgbClr val="000000"/>
                          </a:solidFill>
                          <a:effectLst/>
                          <a:latin typeface="Calibri" panose="020F0502020204030204" pitchFamily="34" charset="0"/>
                        </a:rPr>
                        <a:t>Stony Brook University, </a:t>
                      </a:r>
                      <a:r>
                        <a:rPr lang="en-US" sz="1400" b="1" i="0" u="none" strike="noStrike" dirty="0">
                          <a:solidFill>
                            <a:srgbClr val="000000"/>
                          </a:solidFill>
                          <a:effectLst/>
                          <a:latin typeface="Calibri" panose="020F0502020204030204" pitchFamily="34" charset="0"/>
                        </a:rPr>
                        <a:t>Battelle</a:t>
                      </a:r>
                      <a:r>
                        <a:rPr lang="en-US" sz="1400" b="0" i="0" u="none" strike="noStrike" dirty="0">
                          <a:solidFill>
                            <a:srgbClr val="000000"/>
                          </a:solidFill>
                          <a:effectLst/>
                          <a:latin typeface="Calibri" panose="020F0502020204030204" pitchFamily="34" charset="0"/>
                        </a:rPr>
                        <a:t>, 6 core universities</a:t>
                      </a:r>
                    </a:p>
                  </a:txBody>
                  <a:tcPr marL="14096" marR="14096" marT="14096" marB="0" anchor="b"/>
                </a:tc>
                <a:extLst>
                  <a:ext uri="{0D108BD9-81ED-4DB2-BD59-A6C34878D82A}">
                    <a16:rowId xmlns:a16="http://schemas.microsoft.com/office/drawing/2014/main" val="1813238967"/>
                  </a:ext>
                </a:extLst>
              </a:tr>
              <a:tr h="582756">
                <a:tc>
                  <a:txBody>
                    <a:bodyPr/>
                    <a:lstStyle/>
                    <a:p>
                      <a:pPr algn="l" fontAlgn="b"/>
                      <a:r>
                        <a:rPr lang="en-US" sz="1400" u="none" strike="noStrike">
                          <a:effectLst/>
                        </a:rPr>
                        <a:t>Fermi National Accelerator Laboratory (FNAL)</a:t>
                      </a:r>
                      <a:endParaRPr lang="en-US" sz="1400" b="0" i="0" u="none" strike="noStrike">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Fermi Research Alliance, LLC transitioning to</a:t>
                      </a:r>
                    </a:p>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Fermi Forward Discovery Group, LLC</a:t>
                      </a:r>
                    </a:p>
                  </a:txBody>
                  <a:tcPr marL="14096" marR="14096" marT="14096"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University of Chicago, Universities Research Association (URA) </a:t>
                      </a:r>
                    </a:p>
                  </a:txBody>
                  <a:tcPr marL="14096" marR="14096" marT="14096" marB="0" anchor="b"/>
                </a:tc>
                <a:extLst>
                  <a:ext uri="{0D108BD9-81ED-4DB2-BD59-A6C34878D82A}">
                    <a16:rowId xmlns:a16="http://schemas.microsoft.com/office/drawing/2014/main" val="3850947819"/>
                  </a:ext>
                </a:extLst>
              </a:tr>
              <a:tr h="341947">
                <a:tc>
                  <a:txBody>
                    <a:bodyPr/>
                    <a:lstStyle/>
                    <a:p>
                      <a:pPr algn="l" fontAlgn="b"/>
                      <a:r>
                        <a:rPr lang="en-US" sz="1400" u="none" strike="noStrike" dirty="0">
                          <a:effectLst/>
                        </a:rPr>
                        <a:t>Idaho National Laboratory (INL)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Battelle Energy Alliance, LLC</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1" i="0" u="none" strike="noStrike" dirty="0">
                          <a:solidFill>
                            <a:srgbClr val="000000"/>
                          </a:solidFill>
                          <a:effectLst/>
                          <a:latin typeface="Calibri" panose="020F0502020204030204" pitchFamily="34" charset="0"/>
                        </a:rPr>
                        <a:t>Battelle</a:t>
                      </a:r>
                    </a:p>
                  </a:txBody>
                  <a:tcPr marL="14096" marR="14096" marT="14096" marB="0" anchor="b"/>
                </a:tc>
                <a:extLst>
                  <a:ext uri="{0D108BD9-81ED-4DB2-BD59-A6C34878D82A}">
                    <a16:rowId xmlns:a16="http://schemas.microsoft.com/office/drawing/2014/main" val="3725303773"/>
                  </a:ext>
                </a:extLst>
              </a:tr>
              <a:tr h="341947">
                <a:tc>
                  <a:txBody>
                    <a:bodyPr/>
                    <a:lstStyle/>
                    <a:p>
                      <a:pPr algn="l" fontAlgn="b"/>
                      <a:r>
                        <a:rPr lang="en-US" sz="1400" u="none" strike="noStrike" dirty="0">
                          <a:effectLst/>
                        </a:rPr>
                        <a:t>Lawrence Berkeley National Laboratory (LBNL)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University of California</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0" i="0" u="none" strike="noStrike" dirty="0">
                          <a:solidFill>
                            <a:srgbClr val="000000"/>
                          </a:solidFill>
                          <a:effectLst/>
                          <a:latin typeface="Calibri" panose="020F0502020204030204" pitchFamily="34" charset="0"/>
                        </a:rPr>
                        <a:t>University of California </a:t>
                      </a:r>
                    </a:p>
                  </a:txBody>
                  <a:tcPr marL="14096" marR="14096" marT="14096" marB="0" anchor="b"/>
                </a:tc>
                <a:extLst>
                  <a:ext uri="{0D108BD9-81ED-4DB2-BD59-A6C34878D82A}">
                    <a16:rowId xmlns:a16="http://schemas.microsoft.com/office/drawing/2014/main" val="1579844870"/>
                  </a:ext>
                </a:extLst>
              </a:tr>
              <a:tr h="341947">
                <a:tc>
                  <a:txBody>
                    <a:bodyPr/>
                    <a:lstStyle/>
                    <a:p>
                      <a:pPr algn="l" fontAlgn="b"/>
                      <a:r>
                        <a:rPr lang="en-US" sz="1400" u="none" strike="noStrike" dirty="0">
                          <a:effectLst/>
                        </a:rPr>
                        <a:t>Lawrence Livermore National Laboratory (LLNL)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Lawrence Livermore National Security, LLC</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0" i="0" u="none" strike="noStrike" kern="1200" dirty="0">
                          <a:solidFill>
                            <a:schemeClr val="dk1"/>
                          </a:solidFill>
                          <a:effectLst/>
                          <a:latin typeface="+mn-lt"/>
                          <a:ea typeface="+mn-ea"/>
                          <a:cs typeface="+mn-cs"/>
                        </a:rPr>
                        <a:t>Bechtel, University of California, BWXT, </a:t>
                      </a:r>
                      <a:r>
                        <a:rPr lang="en-US" sz="1400" b="1" i="0" u="none" strike="noStrike" kern="1200" dirty="0">
                          <a:solidFill>
                            <a:schemeClr val="dk1"/>
                          </a:solidFill>
                          <a:effectLst/>
                          <a:latin typeface="+mn-lt"/>
                          <a:ea typeface="+mn-ea"/>
                          <a:cs typeface="+mn-cs"/>
                        </a:rPr>
                        <a:t>Battelle</a:t>
                      </a:r>
                      <a:endParaRPr lang="en-US" sz="1400" b="1" i="0" u="none" strike="noStrike" dirty="0">
                        <a:solidFill>
                          <a:srgbClr val="000000"/>
                        </a:solidFill>
                        <a:effectLst/>
                        <a:latin typeface="+mn-lt"/>
                      </a:endParaRPr>
                    </a:p>
                  </a:txBody>
                  <a:tcPr marL="14096" marR="14096" marT="14096" marB="0" anchor="b"/>
                </a:tc>
                <a:extLst>
                  <a:ext uri="{0D108BD9-81ED-4DB2-BD59-A6C34878D82A}">
                    <a16:rowId xmlns:a16="http://schemas.microsoft.com/office/drawing/2014/main" val="1686865386"/>
                  </a:ext>
                </a:extLst>
              </a:tr>
              <a:tr h="341947">
                <a:tc>
                  <a:txBody>
                    <a:bodyPr/>
                    <a:lstStyle/>
                    <a:p>
                      <a:pPr algn="l" fontAlgn="b"/>
                      <a:r>
                        <a:rPr lang="en-US" sz="1400" u="none" strike="noStrike" dirty="0">
                          <a:effectLst/>
                        </a:rPr>
                        <a:t>Los Alamos National Laboratory (LANL)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Triad National Security, LLC</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1" i="0" u="none" strike="noStrike" dirty="0">
                          <a:solidFill>
                            <a:srgbClr val="000000"/>
                          </a:solidFill>
                          <a:effectLst/>
                          <a:latin typeface="Calibri" panose="020F0502020204030204" pitchFamily="34" charset="0"/>
                        </a:rPr>
                        <a:t>Battelle</a:t>
                      </a:r>
                      <a:r>
                        <a:rPr lang="en-US" sz="1400" b="0" i="0" u="none" strike="noStrike" dirty="0">
                          <a:solidFill>
                            <a:srgbClr val="000000"/>
                          </a:solidFill>
                          <a:effectLst/>
                          <a:latin typeface="Calibri" panose="020F0502020204030204" pitchFamily="34" charset="0"/>
                        </a:rPr>
                        <a:t>, Univ of California, Texas A&amp;M University</a:t>
                      </a:r>
                    </a:p>
                  </a:txBody>
                  <a:tcPr marL="14096" marR="14096" marT="14096" marB="0" anchor="b"/>
                </a:tc>
                <a:extLst>
                  <a:ext uri="{0D108BD9-81ED-4DB2-BD59-A6C34878D82A}">
                    <a16:rowId xmlns:a16="http://schemas.microsoft.com/office/drawing/2014/main" val="2235815688"/>
                  </a:ext>
                </a:extLst>
              </a:tr>
              <a:tr h="341947">
                <a:tc>
                  <a:txBody>
                    <a:bodyPr/>
                    <a:lstStyle/>
                    <a:p>
                      <a:pPr algn="l" fontAlgn="b"/>
                      <a:r>
                        <a:rPr lang="en-US" sz="1400" u="none" strike="noStrike" dirty="0">
                          <a:effectLst/>
                        </a:rPr>
                        <a:t>National Energy Technology Laboratory (NETL)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dirty="0">
                          <a:solidFill>
                            <a:srgbClr val="000000"/>
                          </a:solidFill>
                          <a:effectLst/>
                          <a:latin typeface="Calibri" panose="020F0502020204030204" pitchFamily="34" charset="0"/>
                        </a:rPr>
                        <a:t>N/A (DOE GOGO)</a:t>
                      </a:r>
                    </a:p>
                  </a:txBody>
                  <a:tcPr marL="14096" marR="14096" marT="14096" marB="0" anchor="b"/>
                </a:tc>
                <a:tc>
                  <a:txBody>
                    <a:bodyPr/>
                    <a:lstStyle/>
                    <a:p>
                      <a:pPr algn="ctr" fontAlgn="b"/>
                      <a:endParaRPr lang="en-US" sz="1400" b="0" i="0" u="none" strike="noStrike" dirty="0">
                        <a:solidFill>
                          <a:srgbClr val="000000"/>
                        </a:solidFill>
                        <a:effectLst/>
                        <a:latin typeface="Calibri" panose="020F0502020204030204" pitchFamily="34" charset="0"/>
                      </a:endParaRPr>
                    </a:p>
                  </a:txBody>
                  <a:tcPr marL="14096" marR="14096" marT="14096" marB="0" anchor="b"/>
                </a:tc>
                <a:extLst>
                  <a:ext uri="{0D108BD9-81ED-4DB2-BD59-A6C34878D82A}">
                    <a16:rowId xmlns:a16="http://schemas.microsoft.com/office/drawing/2014/main" val="1469820223"/>
                  </a:ext>
                </a:extLst>
              </a:tr>
              <a:tr h="341947">
                <a:tc>
                  <a:txBody>
                    <a:bodyPr/>
                    <a:lstStyle/>
                    <a:p>
                      <a:pPr algn="l" fontAlgn="b"/>
                      <a:r>
                        <a:rPr lang="en-US" sz="1400" u="none" strike="noStrike">
                          <a:effectLst/>
                        </a:rPr>
                        <a:t>National Renewable Energy Lab (NREL)</a:t>
                      </a:r>
                      <a:endParaRPr lang="en-US" sz="1400" b="0" i="0" u="none" strike="noStrike">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Alliance for Sustainable Energy, LLC</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1" i="0" u="none" strike="noStrike" dirty="0">
                          <a:solidFill>
                            <a:srgbClr val="000000"/>
                          </a:solidFill>
                          <a:effectLst/>
                          <a:latin typeface="Calibri" panose="020F0502020204030204" pitchFamily="34" charset="0"/>
                        </a:rPr>
                        <a:t>Battelle</a:t>
                      </a:r>
                      <a:r>
                        <a:rPr lang="en-US" sz="1400" b="0" i="0" u="none" strike="noStrike" dirty="0">
                          <a:solidFill>
                            <a:srgbClr val="000000"/>
                          </a:solidFill>
                          <a:effectLst/>
                          <a:latin typeface="Calibri" panose="020F0502020204030204" pitchFamily="34" charset="0"/>
                        </a:rPr>
                        <a:t>, MRI Global</a:t>
                      </a:r>
                    </a:p>
                  </a:txBody>
                  <a:tcPr marL="14096" marR="14096" marT="14096" marB="0" anchor="b"/>
                </a:tc>
                <a:extLst>
                  <a:ext uri="{0D108BD9-81ED-4DB2-BD59-A6C34878D82A}">
                    <a16:rowId xmlns:a16="http://schemas.microsoft.com/office/drawing/2014/main" val="2284275110"/>
                  </a:ext>
                </a:extLst>
              </a:tr>
              <a:tr h="341947">
                <a:tc>
                  <a:txBody>
                    <a:bodyPr/>
                    <a:lstStyle/>
                    <a:p>
                      <a:pPr algn="l" fontAlgn="b"/>
                      <a:r>
                        <a:rPr lang="en-US" sz="1400" u="none" strike="noStrike" dirty="0">
                          <a:effectLst/>
                        </a:rPr>
                        <a:t>Oak Ridge National Laboratory (ORNL)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UT-Battelle, LLC</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1" i="0" u="none" strike="noStrike" dirty="0">
                          <a:solidFill>
                            <a:srgbClr val="000000"/>
                          </a:solidFill>
                          <a:effectLst/>
                          <a:latin typeface="Calibri" panose="020F0502020204030204" pitchFamily="34" charset="0"/>
                        </a:rPr>
                        <a:t>Battelle</a:t>
                      </a:r>
                      <a:r>
                        <a:rPr lang="en-US" sz="1400" b="0" i="0" u="none" strike="noStrike" dirty="0">
                          <a:solidFill>
                            <a:srgbClr val="000000"/>
                          </a:solidFill>
                          <a:effectLst/>
                          <a:latin typeface="Calibri" panose="020F0502020204030204" pitchFamily="34" charset="0"/>
                        </a:rPr>
                        <a:t>, University of Tennessee</a:t>
                      </a:r>
                    </a:p>
                  </a:txBody>
                  <a:tcPr marL="14096" marR="14096" marT="14096" marB="0" anchor="b"/>
                </a:tc>
                <a:extLst>
                  <a:ext uri="{0D108BD9-81ED-4DB2-BD59-A6C34878D82A}">
                    <a16:rowId xmlns:a16="http://schemas.microsoft.com/office/drawing/2014/main" val="2209041588"/>
                  </a:ext>
                </a:extLst>
              </a:tr>
              <a:tr h="341947">
                <a:tc>
                  <a:txBody>
                    <a:bodyPr/>
                    <a:lstStyle/>
                    <a:p>
                      <a:pPr algn="l" fontAlgn="b"/>
                      <a:r>
                        <a:rPr lang="en-US" sz="1400" u="none" strike="noStrike" dirty="0">
                          <a:effectLst/>
                        </a:rPr>
                        <a:t>Pacific Northwest National Laboratory (PNNL)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Battelle Memorial Institute</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1" i="0" u="none" strike="noStrike" dirty="0">
                          <a:solidFill>
                            <a:srgbClr val="000000"/>
                          </a:solidFill>
                          <a:effectLst/>
                          <a:latin typeface="Calibri" panose="020F0502020204030204" pitchFamily="34" charset="0"/>
                        </a:rPr>
                        <a:t>Battelle</a:t>
                      </a:r>
                    </a:p>
                  </a:txBody>
                  <a:tcPr marL="14096" marR="14096" marT="14096" marB="0" anchor="b"/>
                </a:tc>
                <a:extLst>
                  <a:ext uri="{0D108BD9-81ED-4DB2-BD59-A6C34878D82A}">
                    <a16:rowId xmlns:a16="http://schemas.microsoft.com/office/drawing/2014/main" val="273430541"/>
                  </a:ext>
                </a:extLst>
              </a:tr>
              <a:tr h="341947">
                <a:tc>
                  <a:txBody>
                    <a:bodyPr/>
                    <a:lstStyle/>
                    <a:p>
                      <a:pPr algn="l" fontAlgn="b"/>
                      <a:r>
                        <a:rPr lang="en-US" sz="1400" u="none" strike="noStrike">
                          <a:effectLst/>
                        </a:rPr>
                        <a:t>Princeton Plasma Physics Laboratory (PPPL)</a:t>
                      </a:r>
                      <a:endParaRPr lang="en-US" sz="1400" b="0" i="0" u="none" strike="noStrike">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Princeton University</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0" i="0" u="none" strike="noStrike" dirty="0">
                          <a:solidFill>
                            <a:srgbClr val="000000"/>
                          </a:solidFill>
                          <a:effectLst/>
                          <a:latin typeface="Calibri" panose="020F0502020204030204" pitchFamily="34" charset="0"/>
                        </a:rPr>
                        <a:t>Princeton University</a:t>
                      </a:r>
                    </a:p>
                  </a:txBody>
                  <a:tcPr marL="14096" marR="14096" marT="14096" marB="0" anchor="b"/>
                </a:tc>
                <a:extLst>
                  <a:ext uri="{0D108BD9-81ED-4DB2-BD59-A6C34878D82A}">
                    <a16:rowId xmlns:a16="http://schemas.microsoft.com/office/drawing/2014/main" val="2942954077"/>
                  </a:ext>
                </a:extLst>
              </a:tr>
              <a:tr h="393370">
                <a:tc>
                  <a:txBody>
                    <a:bodyPr/>
                    <a:lstStyle/>
                    <a:p>
                      <a:pPr algn="l" fontAlgn="b"/>
                      <a:r>
                        <a:rPr lang="en-US" sz="1400" u="none" strike="noStrike" dirty="0">
                          <a:effectLst/>
                        </a:rPr>
                        <a:t>Sandia National Laboratories (SNL)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National Technology and Engineering Solutions of Sandia, LLC</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0" i="0" u="none" strike="noStrike" dirty="0">
                          <a:solidFill>
                            <a:srgbClr val="000000"/>
                          </a:solidFill>
                          <a:effectLst/>
                          <a:latin typeface="Calibri" panose="020F0502020204030204" pitchFamily="34" charset="0"/>
                        </a:rPr>
                        <a:t>Honeywell, URA</a:t>
                      </a:r>
                    </a:p>
                  </a:txBody>
                  <a:tcPr marL="14096" marR="14096" marT="14096" marB="0" anchor="b"/>
                </a:tc>
                <a:extLst>
                  <a:ext uri="{0D108BD9-81ED-4DB2-BD59-A6C34878D82A}">
                    <a16:rowId xmlns:a16="http://schemas.microsoft.com/office/drawing/2014/main" val="2325006839"/>
                  </a:ext>
                </a:extLst>
              </a:tr>
              <a:tr h="341947">
                <a:tc>
                  <a:txBody>
                    <a:bodyPr/>
                    <a:lstStyle/>
                    <a:p>
                      <a:pPr algn="l" fontAlgn="b"/>
                      <a:r>
                        <a:rPr lang="en-US" sz="1400" u="none" strike="noStrike" dirty="0">
                          <a:effectLst/>
                        </a:rPr>
                        <a:t>Savannah River National Laboratory (SRNL)</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Battelle Savannah River Alliance, LLC</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1" i="0" u="none" strike="noStrike" dirty="0">
                          <a:solidFill>
                            <a:srgbClr val="000000"/>
                          </a:solidFill>
                          <a:effectLst/>
                          <a:latin typeface="Calibri" panose="020F0502020204030204" pitchFamily="34" charset="0"/>
                        </a:rPr>
                        <a:t>Battelle</a:t>
                      </a:r>
                    </a:p>
                  </a:txBody>
                  <a:tcPr marL="14096" marR="14096" marT="14096" marB="0" anchor="b"/>
                </a:tc>
                <a:extLst>
                  <a:ext uri="{0D108BD9-81ED-4DB2-BD59-A6C34878D82A}">
                    <a16:rowId xmlns:a16="http://schemas.microsoft.com/office/drawing/2014/main" val="1162733193"/>
                  </a:ext>
                </a:extLst>
              </a:tr>
              <a:tr h="341947">
                <a:tc>
                  <a:txBody>
                    <a:bodyPr/>
                    <a:lstStyle/>
                    <a:p>
                      <a:pPr algn="l" fontAlgn="b"/>
                      <a:r>
                        <a:rPr lang="en-US" sz="1400" u="none" strike="noStrike" dirty="0">
                          <a:effectLst/>
                        </a:rPr>
                        <a:t>SLAC National Accelerator Laboratory </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Stanford University</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0" i="0" u="none" strike="noStrike" dirty="0">
                          <a:solidFill>
                            <a:srgbClr val="000000"/>
                          </a:solidFill>
                          <a:effectLst/>
                          <a:latin typeface="Calibri" panose="020F0502020204030204" pitchFamily="34" charset="0"/>
                        </a:rPr>
                        <a:t>Stanford</a:t>
                      </a:r>
                    </a:p>
                  </a:txBody>
                  <a:tcPr marL="14096" marR="14096" marT="14096" marB="0" anchor="b"/>
                </a:tc>
                <a:extLst>
                  <a:ext uri="{0D108BD9-81ED-4DB2-BD59-A6C34878D82A}">
                    <a16:rowId xmlns:a16="http://schemas.microsoft.com/office/drawing/2014/main" val="3184614606"/>
                  </a:ext>
                </a:extLst>
              </a:tr>
              <a:tr h="341947">
                <a:tc>
                  <a:txBody>
                    <a:bodyPr/>
                    <a:lstStyle/>
                    <a:p>
                      <a:pPr algn="l" fontAlgn="b"/>
                      <a:r>
                        <a:rPr lang="en-US" sz="1400" u="none" strike="noStrike" dirty="0">
                          <a:effectLst/>
                        </a:rPr>
                        <a:t>Thomas Jefferson National Accelerator Laboratory (TJNAF)</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l" fontAlgn="b"/>
                      <a:r>
                        <a:rPr lang="en-US" sz="1400" b="0" i="0" u="none" strike="noStrike" kern="1200" dirty="0">
                          <a:solidFill>
                            <a:schemeClr val="dk1"/>
                          </a:solidFill>
                          <a:effectLst/>
                          <a:latin typeface="+mn-lt"/>
                          <a:ea typeface="+mn-ea"/>
                          <a:cs typeface="+mn-cs"/>
                        </a:rPr>
                        <a:t>Jefferson Science Associates, LLC until May 31st</a:t>
                      </a:r>
                      <a:endParaRPr lang="en-US" sz="1400" b="0" i="0" u="none" strike="noStrike" dirty="0">
                        <a:solidFill>
                          <a:srgbClr val="000000"/>
                        </a:solidFill>
                        <a:effectLst/>
                        <a:latin typeface="Calibri" panose="020F0502020204030204" pitchFamily="34" charset="0"/>
                      </a:endParaRPr>
                    </a:p>
                  </a:txBody>
                  <a:tcPr marL="14096" marR="14096" marT="14096" marB="0" anchor="b"/>
                </a:tc>
                <a:tc>
                  <a:txBody>
                    <a:bodyPr/>
                    <a:lstStyle/>
                    <a:p>
                      <a:pPr algn="ctr" fontAlgn="b"/>
                      <a:r>
                        <a:rPr lang="en-US" sz="1400" b="0" i="0" u="none" strike="noStrike" dirty="0">
                          <a:solidFill>
                            <a:srgbClr val="000000"/>
                          </a:solidFill>
                          <a:effectLst/>
                          <a:latin typeface="Calibri" panose="020F0502020204030204" pitchFamily="34" charset="0"/>
                        </a:rPr>
                        <a:t>Southeastern Universities Research Association </a:t>
                      </a:r>
                    </a:p>
                  </a:txBody>
                  <a:tcPr marL="14096" marR="14096" marT="14096" marB="0" anchor="b"/>
                </a:tc>
                <a:extLst>
                  <a:ext uri="{0D108BD9-81ED-4DB2-BD59-A6C34878D82A}">
                    <a16:rowId xmlns:a16="http://schemas.microsoft.com/office/drawing/2014/main" val="1540543030"/>
                  </a:ext>
                </a:extLst>
              </a:tr>
            </a:tbl>
          </a:graphicData>
        </a:graphic>
      </p:graphicFrame>
    </p:spTree>
    <p:extLst>
      <p:ext uri="{BB962C8B-B14F-4D97-AF65-F5344CB8AC3E}">
        <p14:creationId xmlns:p14="http://schemas.microsoft.com/office/powerpoint/2010/main" val="1315518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DEBF37-84B7-10F6-EB5E-E2F329E1BB6E}"/>
              </a:ext>
            </a:extLst>
          </p:cNvPr>
          <p:cNvSpPr>
            <a:spLocks noGrp="1"/>
          </p:cNvSpPr>
          <p:nvPr>
            <p:ph type="title"/>
          </p:nvPr>
        </p:nvSpPr>
        <p:spPr>
          <a:xfrm>
            <a:off x="418225" y="525761"/>
            <a:ext cx="3201366" cy="3387497"/>
          </a:xfrm>
        </p:spPr>
        <p:txBody>
          <a:bodyPr anchor="b">
            <a:normAutofit/>
          </a:bodyPr>
          <a:lstStyle/>
          <a:p>
            <a:pPr algn="r"/>
            <a:r>
              <a:rPr lang="en-US" sz="4000" dirty="0">
                <a:solidFill>
                  <a:srgbClr val="FFFFFF"/>
                </a:solidFill>
              </a:rPr>
              <a:t>Recent M&amp;O Bid Processes</a:t>
            </a:r>
          </a:p>
        </p:txBody>
      </p:sp>
      <p:sp>
        <p:nvSpPr>
          <p:cNvPr id="3" name="Content Placeholder 2">
            <a:extLst>
              <a:ext uri="{FF2B5EF4-FFF2-40B4-BE49-F238E27FC236}">
                <a16:creationId xmlns:a16="http://schemas.microsoft.com/office/drawing/2014/main" id="{CCB3FF0A-DD85-297F-3B66-9FFCEF37642E}"/>
              </a:ext>
            </a:extLst>
          </p:cNvPr>
          <p:cNvSpPr>
            <a:spLocks noGrp="1"/>
          </p:cNvSpPr>
          <p:nvPr>
            <p:ph idx="1"/>
          </p:nvPr>
        </p:nvSpPr>
        <p:spPr>
          <a:xfrm>
            <a:off x="4174435" y="100573"/>
            <a:ext cx="7933829" cy="6858000"/>
          </a:xfrm>
        </p:spPr>
        <p:txBody>
          <a:bodyPr anchor="ctr">
            <a:normAutofit fontScale="92500" lnSpcReduction="20000"/>
          </a:bodyPr>
          <a:lstStyle/>
          <a:p>
            <a:r>
              <a:rPr lang="en-US" sz="4000" dirty="0"/>
              <a:t>SNL (Sandia)</a:t>
            </a:r>
          </a:p>
          <a:p>
            <a:pPr lvl="1"/>
            <a:r>
              <a:rPr lang="en-US" sz="1600" b="0" i="0" u="none" strike="noStrike" dirty="0">
                <a:solidFill>
                  <a:srgbClr val="324674"/>
                </a:solidFill>
                <a:effectLst/>
                <a:latin typeface="Arial" panose="020B0604020202020204" pitchFamily="34" charset="0"/>
              </a:rPr>
              <a:t>On 1 May 2017, Sandia National Laboratories acquired a new administrator (National Technology and Engineering Solutions of Sandia, LLC, a subsidiary of Honeywell International, Inc.). The previous administrator was Sandia Corporation, a subsidiary of Lockheed Martin Corp.</a:t>
            </a:r>
            <a:endParaRPr lang="en-US" sz="4000" dirty="0"/>
          </a:p>
          <a:p>
            <a:r>
              <a:rPr lang="en-US" sz="4000" dirty="0"/>
              <a:t>LANL (Los Alamos)</a:t>
            </a:r>
          </a:p>
          <a:p>
            <a:pPr lvl="1"/>
            <a:r>
              <a:rPr lang="en-US" sz="1600" b="0" i="0" u="none" strike="noStrike" dirty="0">
                <a:solidFill>
                  <a:srgbClr val="324674"/>
                </a:solidFill>
                <a:effectLst/>
                <a:latin typeface="Arial" panose="020B0604020202020204" pitchFamily="34" charset="0"/>
              </a:rPr>
              <a:t>On 9 June 2018, Los Alamos National Laboratory acquired a new industrial firm administration (Triad National Security, LLC). Between June 2006 and June 2018, Los Alamos National Laboratory was administered by Los Alamos National Security, LLC. Prior to June 2006, the administrator was the University of California.</a:t>
            </a:r>
          </a:p>
          <a:p>
            <a:r>
              <a:rPr lang="en-US" sz="4000" dirty="0"/>
              <a:t>SRNL (Savanna River) </a:t>
            </a:r>
          </a:p>
          <a:p>
            <a:pPr lvl="1"/>
            <a:r>
              <a:rPr lang="en-US" sz="1600" b="0" i="0" u="none" strike="noStrike" dirty="0">
                <a:solidFill>
                  <a:srgbClr val="324674"/>
                </a:solidFill>
                <a:effectLst/>
                <a:latin typeface="Arial" panose="020B0604020202020204" pitchFamily="34" charset="0"/>
              </a:rPr>
              <a:t>On 22 December 2020, Savannah River National Laboratory acquired a new nonprofit administrator, </a:t>
            </a:r>
            <a:r>
              <a:rPr lang="en-US" sz="1600" i="0" u="none" strike="noStrike" dirty="0">
                <a:solidFill>
                  <a:srgbClr val="324674"/>
                </a:solidFill>
                <a:effectLst/>
                <a:latin typeface="Arial" panose="020B0604020202020204" pitchFamily="34" charset="0"/>
              </a:rPr>
              <a:t>Battelle</a:t>
            </a:r>
            <a:r>
              <a:rPr lang="en-US" sz="1600" b="0" i="0" u="none" strike="noStrike" dirty="0">
                <a:solidFill>
                  <a:srgbClr val="324674"/>
                </a:solidFill>
                <a:effectLst/>
                <a:latin typeface="Arial" panose="020B0604020202020204" pitchFamily="34" charset="0"/>
              </a:rPr>
              <a:t> Savannah River Alliance, LLC. The previous administrator, Savannah River Nuclear Solutions, continues to administer the Savannah River Site. </a:t>
            </a:r>
            <a:endParaRPr lang="en-US" sz="3200" dirty="0"/>
          </a:p>
          <a:p>
            <a:r>
              <a:rPr lang="en-US" sz="4000" dirty="0"/>
              <a:t>FNAL (Fermi)  </a:t>
            </a:r>
          </a:p>
          <a:p>
            <a:pPr lvl="1"/>
            <a:r>
              <a:rPr lang="en-US" sz="1600" dirty="0">
                <a:latin typeface="Arial" panose="020B0604020202020204" pitchFamily="34" charset="0"/>
                <a:cs typeface="Arial" panose="020B0604020202020204" pitchFamily="34" charset="0"/>
              </a:rPr>
              <a:t>Just completed the process and on 1 January 2025 the new contractor: Fermi Forward Discovery Group, LLC will be running the lab.</a:t>
            </a:r>
          </a:p>
          <a:p>
            <a:pPr lvl="1"/>
            <a:r>
              <a:rPr lang="en-US" sz="1600" dirty="0">
                <a:latin typeface="Arial" panose="020B0604020202020204" pitchFamily="34" charset="0"/>
                <a:cs typeface="Arial" panose="020B0604020202020204" pitchFamily="34" charset="0"/>
              </a:rPr>
              <a:t>New LCC led by the University of Chicago and Universities Research Association (URA) and two industrial partners, Longenecker &amp; Associates and Amentum</a:t>
            </a:r>
          </a:p>
          <a:p>
            <a:pPr lvl="1"/>
            <a:endParaRPr lang="en-US" sz="1500" dirty="0"/>
          </a:p>
          <a:p>
            <a:r>
              <a:rPr lang="en-US" sz="4000" dirty="0"/>
              <a:t>TJNAF (Jefferson Lab) </a:t>
            </a:r>
            <a:endParaRPr lang="en-US" sz="1600" dirty="0">
              <a:solidFill>
                <a:srgbClr val="FF0000"/>
              </a:solidFill>
              <a:latin typeface="Arial" panose="020B0604020202020204" pitchFamily="34" charset="0"/>
              <a:cs typeface="Arial" panose="020B0604020202020204" pitchFamily="34" charset="0"/>
            </a:endParaRPr>
          </a:p>
          <a:p>
            <a:pPr lvl="1"/>
            <a:r>
              <a:rPr lang="en-US" sz="1600" dirty="0">
                <a:solidFill>
                  <a:srgbClr val="FF0000"/>
                </a:solidFill>
                <a:latin typeface="Arial" panose="020B0604020202020204" pitchFamily="34" charset="0"/>
              </a:rPr>
              <a:t>S</a:t>
            </a:r>
            <a:r>
              <a:rPr lang="en-US" sz="1600" b="0" i="0" u="none" strike="noStrike" dirty="0">
                <a:solidFill>
                  <a:srgbClr val="FF0000"/>
                </a:solidFill>
                <a:effectLst/>
                <a:latin typeface="Arial" panose="020B0604020202020204" pitchFamily="34" charset="0"/>
              </a:rPr>
              <a:t>uccessful bid was announced March 31</a:t>
            </a:r>
            <a:r>
              <a:rPr lang="en-US" sz="1600" b="0" i="0" u="none" strike="noStrike" baseline="30000" dirty="0">
                <a:solidFill>
                  <a:srgbClr val="FF0000"/>
                </a:solidFill>
                <a:effectLst/>
                <a:latin typeface="Arial" panose="020B0604020202020204" pitchFamily="34" charset="0"/>
              </a:rPr>
              <a:t>st</a:t>
            </a:r>
            <a:r>
              <a:rPr lang="en-US" sz="1600" b="0" i="0" u="none" strike="noStrike" dirty="0">
                <a:solidFill>
                  <a:srgbClr val="FF0000"/>
                </a:solidFill>
                <a:effectLst/>
                <a:latin typeface="Arial" panose="020B0604020202020204" pitchFamily="34" charset="0"/>
              </a:rPr>
              <a:t> and </a:t>
            </a:r>
            <a:r>
              <a:rPr lang="en-US" sz="1600" b="0" i="0" u="none" strike="noStrike" dirty="0" err="1">
                <a:solidFill>
                  <a:srgbClr val="FF0000"/>
                </a:solidFill>
                <a:effectLst/>
                <a:latin typeface="Arial" panose="020B0604020202020204" pitchFamily="34" charset="0"/>
              </a:rPr>
              <a:t>SURATech</a:t>
            </a:r>
            <a:r>
              <a:rPr lang="en-US" sz="1600" b="0" i="0" u="none" strike="noStrike" dirty="0">
                <a:solidFill>
                  <a:srgbClr val="FF0000"/>
                </a:solidFill>
                <a:effectLst/>
                <a:latin typeface="Arial" panose="020B0604020202020204" pitchFamily="34" charset="0"/>
              </a:rPr>
              <a:t> to assume full responsibility for the laboratory’s operation on June 1, 2026.</a:t>
            </a:r>
          </a:p>
          <a:p>
            <a:pPr lvl="1"/>
            <a:r>
              <a:rPr lang="en-US" sz="1600" dirty="0">
                <a:solidFill>
                  <a:srgbClr val="FF0000"/>
                </a:solidFill>
                <a:latin typeface="Arial" panose="020B0604020202020204" pitchFamily="34" charset="0"/>
              </a:rPr>
              <a:t>SURA -&gt; JSA LLC -&gt; </a:t>
            </a:r>
            <a:r>
              <a:rPr lang="en-US" sz="1600" dirty="0" err="1">
                <a:solidFill>
                  <a:srgbClr val="FF0000"/>
                </a:solidFill>
                <a:latin typeface="Arial" panose="020B0604020202020204" pitchFamily="34" charset="0"/>
              </a:rPr>
              <a:t>SURATech</a:t>
            </a:r>
            <a:r>
              <a:rPr lang="en-US" sz="1600" dirty="0">
                <a:solidFill>
                  <a:srgbClr val="FF0000"/>
                </a:solidFill>
                <a:latin typeface="Arial" panose="020B0604020202020204" pitchFamily="34" charset="0"/>
              </a:rPr>
              <a:t> LLC </a:t>
            </a:r>
            <a:endParaRPr lang="en-US" sz="1900" dirty="0"/>
          </a:p>
          <a:p>
            <a:pPr marL="0" indent="0">
              <a:buNone/>
            </a:pPr>
            <a:r>
              <a:rPr lang="en-US" sz="1700" dirty="0"/>
              <a:t>Reference: </a:t>
            </a:r>
            <a:r>
              <a:rPr lang="en-US" sz="1700" dirty="0">
                <a:hlinkClick r:id="rId3"/>
              </a:rPr>
              <a:t>https://science.osti.gov/Acquisition-Management/M-and-O-Competitions</a:t>
            </a:r>
            <a:r>
              <a:rPr lang="en-US" sz="1700" dirty="0"/>
              <a:t> </a:t>
            </a:r>
          </a:p>
          <a:p>
            <a:pPr marL="0" indent="0">
              <a:buNone/>
            </a:pPr>
            <a:endParaRPr lang="en-US" sz="2000" dirty="0"/>
          </a:p>
        </p:txBody>
      </p:sp>
      <p:sp>
        <p:nvSpPr>
          <p:cNvPr id="4" name="Slide Number Placeholder 3">
            <a:extLst>
              <a:ext uri="{FF2B5EF4-FFF2-40B4-BE49-F238E27FC236}">
                <a16:creationId xmlns:a16="http://schemas.microsoft.com/office/drawing/2014/main" id="{D5C29C59-7260-706E-150B-7F71DA3C6971}"/>
              </a:ext>
            </a:extLst>
          </p:cNvPr>
          <p:cNvSpPr>
            <a:spLocks noGrp="1"/>
          </p:cNvSpPr>
          <p:nvPr>
            <p:ph type="sldNum" sz="quarter" idx="12"/>
          </p:nvPr>
        </p:nvSpPr>
        <p:spPr/>
        <p:txBody>
          <a:bodyPr/>
          <a:lstStyle/>
          <a:p>
            <a:fld id="{16F2E9EB-426F-7445-B453-EF4167A2297E}" type="slidenum">
              <a:rPr lang="en-US" smtClean="0"/>
              <a:t>12</a:t>
            </a:fld>
            <a:endParaRPr lang="en-US"/>
          </a:p>
        </p:txBody>
      </p:sp>
      <p:sp>
        <p:nvSpPr>
          <p:cNvPr id="5" name="Slide Number Placeholder 1">
            <a:extLst>
              <a:ext uri="{FF2B5EF4-FFF2-40B4-BE49-F238E27FC236}">
                <a16:creationId xmlns:a16="http://schemas.microsoft.com/office/drawing/2014/main" id="{B2506837-D0A3-9303-529D-B8B46BF380A5}"/>
              </a:ext>
            </a:extLst>
          </p:cNvPr>
          <p:cNvSpPr txBox="1">
            <a:spLocks/>
          </p:cNvSpPr>
          <p:nvPr/>
        </p:nvSpPr>
        <p:spPr>
          <a:xfrm>
            <a:off x="9319260" y="64363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F2E9EB-426F-7445-B453-EF4167A2297E}" type="slidenum">
              <a:rPr lang="en-US" smtClean="0"/>
              <a:pPr/>
              <a:t>12</a:t>
            </a:fld>
            <a:endParaRPr lang="en-US" dirty="0"/>
          </a:p>
        </p:txBody>
      </p:sp>
    </p:spTree>
    <p:extLst>
      <p:ext uri="{BB962C8B-B14F-4D97-AF65-F5344CB8AC3E}">
        <p14:creationId xmlns:p14="http://schemas.microsoft.com/office/powerpoint/2010/main" val="422846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een and white logo&#10;&#10;Description automatically generated">
            <a:extLst>
              <a:ext uri="{FF2B5EF4-FFF2-40B4-BE49-F238E27FC236}">
                <a16:creationId xmlns:a16="http://schemas.microsoft.com/office/drawing/2014/main" id="{BF4C3BD9-FC20-AC73-65C9-6D01D2EE9BCD}"/>
              </a:ext>
            </a:extLst>
          </p:cNvPr>
          <p:cNvPicPr>
            <a:picLocks noChangeAspect="1"/>
          </p:cNvPicPr>
          <p:nvPr/>
        </p:nvPicPr>
        <p:blipFill>
          <a:blip r:embed="rId3"/>
          <a:stretch>
            <a:fillRect/>
          </a:stretch>
        </p:blipFill>
        <p:spPr>
          <a:xfrm>
            <a:off x="1425137" y="1286779"/>
            <a:ext cx="9082140" cy="2281611"/>
          </a:xfrm>
          <a:prstGeom prst="rect">
            <a:avLst/>
          </a:prstGeom>
        </p:spPr>
      </p:pic>
      <p:sp>
        <p:nvSpPr>
          <p:cNvPr id="2" name="TextBox 1">
            <a:extLst>
              <a:ext uri="{FF2B5EF4-FFF2-40B4-BE49-F238E27FC236}">
                <a16:creationId xmlns:a16="http://schemas.microsoft.com/office/drawing/2014/main" id="{0305BFEA-8464-815A-58CE-271EAE04ECDC}"/>
              </a:ext>
            </a:extLst>
          </p:cNvPr>
          <p:cNvSpPr txBox="1"/>
          <p:nvPr/>
        </p:nvSpPr>
        <p:spPr>
          <a:xfrm>
            <a:off x="1099826" y="6072850"/>
            <a:ext cx="99915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How would you explain what the U.S. Department of Energy does?!</a:t>
            </a:r>
          </a:p>
        </p:txBody>
      </p:sp>
      <p:sp>
        <p:nvSpPr>
          <p:cNvPr id="5" name="Slide Number Placeholder 1">
            <a:extLst>
              <a:ext uri="{FF2B5EF4-FFF2-40B4-BE49-F238E27FC236}">
                <a16:creationId xmlns:a16="http://schemas.microsoft.com/office/drawing/2014/main" id="{5C460AAF-435C-4F89-6E75-8E1C15A6C0E0}"/>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13</a:t>
            </a:fld>
            <a:endParaRPr lang="en-US" dirty="0"/>
          </a:p>
        </p:txBody>
      </p:sp>
    </p:spTree>
    <p:extLst>
      <p:ext uri="{BB962C8B-B14F-4D97-AF65-F5344CB8AC3E}">
        <p14:creationId xmlns:p14="http://schemas.microsoft.com/office/powerpoint/2010/main" val="235537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US Energy Secretary Ernest Moniz: A Cabinet star is born - The Boston Globe">
            <a:extLst>
              <a:ext uri="{FF2B5EF4-FFF2-40B4-BE49-F238E27FC236}">
                <a16:creationId xmlns:a16="http://schemas.microsoft.com/office/drawing/2014/main" id="{B4F43D5D-9E48-04CD-609F-EE88C0924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881" y="0"/>
            <a:ext cx="10282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F61B59-29CE-BAC8-25E7-9AA8A579793A}"/>
              </a:ext>
            </a:extLst>
          </p:cNvPr>
          <p:cNvSpPr txBox="1"/>
          <p:nvPr/>
        </p:nvSpPr>
        <p:spPr>
          <a:xfrm>
            <a:off x="1507252" y="110533"/>
            <a:ext cx="54261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Ernest Moniz’s Answer To The Question Is Amazing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NOTE:  Moniz was secretary of energy for the Obama administration, professor at MIT and a Nuclear Physicist with many excellent papers.</a:t>
            </a:r>
          </a:p>
        </p:txBody>
      </p:sp>
      <p:sp>
        <p:nvSpPr>
          <p:cNvPr id="3" name="Slide Number Placeholder 2">
            <a:extLst>
              <a:ext uri="{FF2B5EF4-FFF2-40B4-BE49-F238E27FC236}">
                <a16:creationId xmlns:a16="http://schemas.microsoft.com/office/drawing/2014/main" id="{FA4B607A-EF45-4B8D-4BB7-8269EEB3A5D1}"/>
              </a:ext>
            </a:extLst>
          </p:cNvPr>
          <p:cNvSpPr>
            <a:spLocks noGrp="1"/>
          </p:cNvSpPr>
          <p:nvPr>
            <p:ph type="sldNum" sz="quarter" idx="12"/>
          </p:nvPr>
        </p:nvSpPr>
        <p:spPr/>
        <p:txBody>
          <a:bodyPr/>
          <a:lstStyle/>
          <a:p>
            <a:fld id="{16F2E9EB-426F-7445-B453-EF4167A2297E}" type="slidenum">
              <a:rPr lang="en-US" smtClean="0"/>
              <a:t>14</a:t>
            </a:fld>
            <a:endParaRPr lang="en-US"/>
          </a:p>
        </p:txBody>
      </p:sp>
      <p:sp>
        <p:nvSpPr>
          <p:cNvPr id="4" name="Slide Number Placeholder 1">
            <a:extLst>
              <a:ext uri="{FF2B5EF4-FFF2-40B4-BE49-F238E27FC236}">
                <a16:creationId xmlns:a16="http://schemas.microsoft.com/office/drawing/2014/main" id="{E4A51A70-F437-EF68-CE5F-1F948733ED1E}"/>
              </a:ext>
            </a:extLst>
          </p:cNvPr>
          <p:cNvSpPr txBox="1">
            <a:spLocks/>
          </p:cNvSpPr>
          <p:nvPr/>
        </p:nvSpPr>
        <p:spPr>
          <a:xfrm>
            <a:off x="9319260" y="64363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F2E9EB-426F-7445-B453-EF4167A2297E}" type="slidenum">
              <a:rPr lang="en-US" smtClean="0"/>
              <a:pPr/>
              <a:t>14</a:t>
            </a:fld>
            <a:endParaRPr lang="en-US" dirty="0"/>
          </a:p>
        </p:txBody>
      </p:sp>
    </p:spTree>
    <p:extLst>
      <p:ext uri="{BB962C8B-B14F-4D97-AF65-F5344CB8AC3E}">
        <p14:creationId xmlns:p14="http://schemas.microsoft.com/office/powerpoint/2010/main" val="387590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306B7CE2-B942-7BA4-C4C7-6EDF27F03AD3}"/>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53F570F-D22E-E6CE-6347-0B04D025432C}"/>
              </a:ext>
            </a:extLst>
          </p:cNvPr>
          <p:cNvGraphicFramePr/>
          <p:nvPr/>
        </p:nvGraphicFramePr>
        <p:xfrm>
          <a:off x="2815617" y="1102468"/>
          <a:ext cx="6560766" cy="4951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1401372-84C7-87D6-33DE-C6B61357A6F8}"/>
              </a:ext>
            </a:extLst>
          </p:cNvPr>
          <p:cNvSpPr txBox="1"/>
          <p:nvPr/>
        </p:nvSpPr>
        <p:spPr>
          <a:xfrm>
            <a:off x="0" y="5955587"/>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Credit to former DOE Secretary of Energy Ernest Moniz for coming up with this very concise explanation of what DOE does.</a:t>
            </a:r>
          </a:p>
        </p:txBody>
      </p:sp>
      <p:sp>
        <p:nvSpPr>
          <p:cNvPr id="5" name="Slide Number Placeholder 1">
            <a:extLst>
              <a:ext uri="{FF2B5EF4-FFF2-40B4-BE49-F238E27FC236}">
                <a16:creationId xmlns:a16="http://schemas.microsoft.com/office/drawing/2014/main" id="{7907EADF-A7B2-61EE-64EF-1111D0D03294}"/>
              </a:ext>
            </a:extLst>
          </p:cNvPr>
          <p:cNvSpPr txBox="1">
            <a:spLocks/>
          </p:cNvSpPr>
          <p:nvPr/>
        </p:nvSpPr>
        <p:spPr>
          <a:xfrm>
            <a:off x="9319260" y="64363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F2E9EB-426F-7445-B453-EF4167A2297E}" type="slidenum">
              <a:rPr lang="en-US" smtClean="0"/>
              <a:pPr/>
              <a:t>15</a:t>
            </a:fld>
            <a:endParaRPr lang="en-US" dirty="0"/>
          </a:p>
        </p:txBody>
      </p:sp>
    </p:spTree>
    <p:extLst>
      <p:ext uri="{BB962C8B-B14F-4D97-AF65-F5344CB8AC3E}">
        <p14:creationId xmlns:p14="http://schemas.microsoft.com/office/powerpoint/2010/main" val="39892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36102DA5-4747-B9CB-371F-F801A3AF185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1D58397-3482-C956-661C-A46FB93970B9}"/>
              </a:ext>
            </a:extLst>
          </p:cNvPr>
          <p:cNvGrpSpPr/>
          <p:nvPr/>
        </p:nvGrpSpPr>
        <p:grpSpPr>
          <a:xfrm>
            <a:off x="3581286" y="1298429"/>
            <a:ext cx="2633472" cy="1572768"/>
            <a:chOff x="800" y="445561"/>
            <a:chExt cx="3123411" cy="1874046"/>
          </a:xfrm>
        </p:grpSpPr>
        <p:sp>
          <p:nvSpPr>
            <p:cNvPr id="3" name="Rectangle 2">
              <a:extLst>
                <a:ext uri="{FF2B5EF4-FFF2-40B4-BE49-F238E27FC236}">
                  <a16:creationId xmlns:a16="http://schemas.microsoft.com/office/drawing/2014/main" id="{3C636C71-27F2-0C3B-59E7-4D3D7B2EEB45}"/>
                </a:ext>
              </a:extLst>
            </p:cNvPr>
            <p:cNvSpPr/>
            <p:nvPr/>
          </p:nvSpPr>
          <p:spPr>
            <a:xfrm>
              <a:off x="800" y="445561"/>
              <a:ext cx="3123411" cy="1874046"/>
            </a:xfrm>
            <a:prstGeom prst="rect">
              <a:avLst/>
            </a:prstGeom>
            <a:gradFill rotWithShape="0">
              <a:gsLst>
                <a:gs pos="0">
                  <a:srgbClr val="EC6920"/>
                </a:gs>
                <a:gs pos="50000">
                  <a:srgbClr val="C05208"/>
                </a:gs>
                <a:gs pos="100000">
                  <a:srgbClr val="95450F"/>
                </a:gs>
              </a:gsLst>
            </a:gradFill>
            <a:ln w="38100">
              <a:solidFill>
                <a:schemeClr val="bg1"/>
              </a:solidFill>
            </a:ln>
          </p:spPr>
          <p:style>
            <a:lnRef idx="0">
              <a:scrgbClr r="0" g="0" b="0"/>
            </a:lnRef>
            <a:fillRef idx="3">
              <a:scrgbClr r="0" g="0" b="0"/>
            </a:fillRef>
            <a:effectRef idx="2">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2F6BD8D-652C-E46E-225F-2F6E4648010F}"/>
                </a:ext>
              </a:extLst>
            </p:cNvPr>
            <p:cNvSpPr txBox="1"/>
            <p:nvPr/>
          </p:nvSpPr>
          <p:spPr>
            <a:xfrm>
              <a:off x="800" y="445561"/>
              <a:ext cx="3123411" cy="1874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6690" tIns="186690" rIns="186690" bIns="186690" numCol="1" spcCol="1270" anchor="ctr" anchorCtr="0">
              <a:noAutofit/>
            </a:bodyPr>
            <a:lstStyle/>
            <a:p>
              <a:pPr marL="0" marR="0" lvl="0" indent="0" algn="ctr" defTabSz="2178050" rtl="0" eaLnBrk="1" fontAlgn="auto" latinLnBrk="0" hangingPunct="1">
                <a:lnSpc>
                  <a:spcPct val="90000"/>
                </a:lnSpc>
                <a:spcBef>
                  <a:spcPct val="0"/>
                </a:spcBef>
                <a:spcAft>
                  <a:spcPct val="35000"/>
                </a:spcAft>
                <a:buClrTx/>
                <a:buSzTx/>
                <a:buFontTx/>
                <a:buNone/>
                <a:tabLst/>
                <a:defRPr/>
              </a:pPr>
              <a:r>
                <a:rPr kumimoji="0" lang="en-US" sz="4900" b="0" i="0" u="none" strike="noStrike" kern="1200" cap="none" spc="0" normalizeH="0" baseline="0" noProof="0" dirty="0">
                  <a:ln>
                    <a:noFill/>
                  </a:ln>
                  <a:solidFill>
                    <a:prstClr val="white"/>
                  </a:solidFill>
                  <a:effectLst/>
                  <a:uLnTx/>
                  <a:uFillTx/>
                  <a:latin typeface="Calibri" panose="020F0502020204030204"/>
                  <a:ea typeface="+mn-ea"/>
                  <a:cs typeface="+mn-cs"/>
                </a:rPr>
                <a:t>Quarks</a:t>
              </a:r>
            </a:p>
          </p:txBody>
        </p:sp>
      </p:grpSp>
      <p:grpSp>
        <p:nvGrpSpPr>
          <p:cNvPr id="7" name="Group 6">
            <a:extLst>
              <a:ext uri="{FF2B5EF4-FFF2-40B4-BE49-F238E27FC236}">
                <a16:creationId xmlns:a16="http://schemas.microsoft.com/office/drawing/2014/main" id="{4A27DD4E-256C-E165-9965-768C0F221CF4}"/>
              </a:ext>
            </a:extLst>
          </p:cNvPr>
          <p:cNvGrpSpPr/>
          <p:nvPr/>
        </p:nvGrpSpPr>
        <p:grpSpPr>
          <a:xfrm>
            <a:off x="6576060" y="1225277"/>
            <a:ext cx="2743200" cy="1645920"/>
            <a:chOff x="3436553" y="445561"/>
            <a:chExt cx="3123411" cy="1874046"/>
          </a:xfrm>
        </p:grpSpPr>
        <p:sp>
          <p:nvSpPr>
            <p:cNvPr id="8" name="Rectangle 7">
              <a:extLst>
                <a:ext uri="{FF2B5EF4-FFF2-40B4-BE49-F238E27FC236}">
                  <a16:creationId xmlns:a16="http://schemas.microsoft.com/office/drawing/2014/main" id="{582171D4-4834-59C9-9F4E-17B01DD8EAD4}"/>
                </a:ext>
              </a:extLst>
            </p:cNvPr>
            <p:cNvSpPr/>
            <p:nvPr/>
          </p:nvSpPr>
          <p:spPr>
            <a:xfrm>
              <a:off x="3436553" y="445561"/>
              <a:ext cx="3123411" cy="1874046"/>
            </a:xfrm>
            <a:prstGeom prst="rect">
              <a:avLst/>
            </a:prstGeom>
            <a:gradFill rotWithShape="0">
              <a:gsLst>
                <a:gs pos="0">
                  <a:schemeClr val="bg2">
                    <a:lumMod val="50000"/>
                  </a:schemeClr>
                </a:gs>
                <a:gs pos="50000">
                  <a:schemeClr val="bg2">
                    <a:lumMod val="25000"/>
                  </a:schemeClr>
                </a:gs>
                <a:gs pos="100000">
                  <a:schemeClr val="tx1">
                    <a:lumMod val="85000"/>
                    <a:lumOff val="15000"/>
                  </a:schemeClr>
                </a:gs>
              </a:gsLst>
            </a:gradFill>
            <a:ln w="38100">
              <a:solidFill>
                <a:schemeClr val="bg1"/>
              </a:solidFill>
            </a:ln>
          </p:spPr>
          <p:style>
            <a:lnRef idx="0">
              <a:scrgbClr r="0" g="0" b="0"/>
            </a:lnRef>
            <a:fillRef idx="3">
              <a:scrgbClr r="0" g="0" b="0"/>
            </a:fillRef>
            <a:effectRef idx="2">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8D42C41-F74A-307E-966F-DA3478025C80}"/>
                </a:ext>
              </a:extLst>
            </p:cNvPr>
            <p:cNvSpPr txBox="1"/>
            <p:nvPr/>
          </p:nvSpPr>
          <p:spPr>
            <a:xfrm>
              <a:off x="3436553" y="445561"/>
              <a:ext cx="3123411" cy="1874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6690" tIns="186690" rIns="186690" bIns="186690" numCol="1" spcCol="1270" anchor="ctr" anchorCtr="0">
              <a:noAutofit/>
            </a:bodyPr>
            <a:lstStyle/>
            <a:p>
              <a:pPr marL="0" marR="0" lvl="0" indent="0" algn="ctr" defTabSz="217805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Quagmires</a:t>
              </a:r>
            </a:p>
          </p:txBody>
        </p:sp>
      </p:grpSp>
      <p:grpSp>
        <p:nvGrpSpPr>
          <p:cNvPr id="10" name="Group 9">
            <a:extLst>
              <a:ext uri="{FF2B5EF4-FFF2-40B4-BE49-F238E27FC236}">
                <a16:creationId xmlns:a16="http://schemas.microsoft.com/office/drawing/2014/main" id="{DF57D53B-BCBE-63BB-7A62-6E2E544545AB}"/>
              </a:ext>
            </a:extLst>
          </p:cNvPr>
          <p:cNvGrpSpPr/>
          <p:nvPr/>
        </p:nvGrpSpPr>
        <p:grpSpPr>
          <a:xfrm>
            <a:off x="1862214" y="3306818"/>
            <a:ext cx="4352544" cy="2606040"/>
            <a:chOff x="800" y="2631950"/>
            <a:chExt cx="3123411" cy="1874046"/>
          </a:xfrm>
        </p:grpSpPr>
        <p:sp>
          <p:nvSpPr>
            <p:cNvPr id="11" name="Rectangle 10">
              <a:extLst>
                <a:ext uri="{FF2B5EF4-FFF2-40B4-BE49-F238E27FC236}">
                  <a16:creationId xmlns:a16="http://schemas.microsoft.com/office/drawing/2014/main" id="{6B3A42BD-279D-87C2-A17B-407B81DBC938}"/>
                </a:ext>
              </a:extLst>
            </p:cNvPr>
            <p:cNvSpPr/>
            <p:nvPr/>
          </p:nvSpPr>
          <p:spPr>
            <a:xfrm>
              <a:off x="800" y="2631950"/>
              <a:ext cx="3123411" cy="1874046"/>
            </a:xfrm>
            <a:prstGeom prst="rect">
              <a:avLst/>
            </a:prstGeom>
            <a:gradFill rotWithShape="0">
              <a:gsLst>
                <a:gs pos="0">
                  <a:srgbClr val="FFBA21"/>
                </a:gs>
                <a:gs pos="50000">
                  <a:srgbClr val="BC9400"/>
                </a:gs>
                <a:gs pos="100000">
                  <a:srgbClr val="A88400"/>
                </a:gs>
              </a:gsLst>
            </a:gradFill>
            <a:ln w="38100">
              <a:solidFill>
                <a:schemeClr val="bg1"/>
              </a:solidFill>
            </a:ln>
          </p:spPr>
          <p:style>
            <a:lnRef idx="0">
              <a:scrgbClr r="0" g="0" b="0"/>
            </a:lnRef>
            <a:fillRef idx="3">
              <a:scrgbClr r="0" g="0" b="0"/>
            </a:fillRef>
            <a:effectRef idx="2">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BE79A1F-AF7C-2CD0-138E-B0EE8183D9FD}"/>
                </a:ext>
              </a:extLst>
            </p:cNvPr>
            <p:cNvSpPr txBox="1"/>
            <p:nvPr/>
          </p:nvSpPr>
          <p:spPr>
            <a:xfrm>
              <a:off x="800" y="2631950"/>
              <a:ext cx="3123411" cy="1874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6690" tIns="186690" rIns="186690" bIns="186690" numCol="1" spcCol="1270" anchor="ctr" anchorCtr="0">
              <a:noAutofit/>
            </a:bodyPr>
            <a:lstStyle/>
            <a:p>
              <a:pPr marL="0" marR="0" lvl="0" indent="0" algn="ctr" defTabSz="2178050" rtl="0" eaLnBrk="1" fontAlgn="auto" latinLnBrk="0" hangingPunct="1">
                <a:lnSpc>
                  <a:spcPct val="90000"/>
                </a:lnSpc>
                <a:spcBef>
                  <a:spcPct val="0"/>
                </a:spcBef>
                <a:spcAft>
                  <a:spcPct val="35000"/>
                </a:spcAft>
                <a:buClrTx/>
                <a:buSzTx/>
                <a:buFontTx/>
                <a:buNone/>
                <a:tabLst/>
                <a:defRPr/>
              </a:pPr>
              <a:r>
                <a:rPr kumimoji="0" lang="en-US" sz="4900" b="0" i="0" u="none" strike="noStrike" kern="1200" cap="none" spc="0" normalizeH="0" baseline="0" noProof="0" dirty="0">
                  <a:ln>
                    <a:noFill/>
                  </a:ln>
                  <a:solidFill>
                    <a:prstClr val="white"/>
                  </a:solidFill>
                  <a:effectLst/>
                  <a:uLnTx/>
                  <a:uFillTx/>
                  <a:latin typeface="Calibri" panose="020F0502020204030204"/>
                  <a:ea typeface="+mn-ea"/>
                  <a:cs typeface="+mn-cs"/>
                </a:rPr>
                <a:t>Weapons</a:t>
              </a:r>
            </a:p>
          </p:txBody>
        </p:sp>
      </p:grpSp>
      <p:grpSp>
        <p:nvGrpSpPr>
          <p:cNvPr id="13" name="Group 12">
            <a:extLst>
              <a:ext uri="{FF2B5EF4-FFF2-40B4-BE49-F238E27FC236}">
                <a16:creationId xmlns:a16="http://schemas.microsoft.com/office/drawing/2014/main" id="{29CF7DAC-3B84-8CAF-B645-11F094F2ECE1}"/>
              </a:ext>
            </a:extLst>
          </p:cNvPr>
          <p:cNvGrpSpPr/>
          <p:nvPr/>
        </p:nvGrpSpPr>
        <p:grpSpPr>
          <a:xfrm>
            <a:off x="6576060" y="3337580"/>
            <a:ext cx="2395728" cy="1435608"/>
            <a:chOff x="3436553" y="2631950"/>
            <a:chExt cx="3123411" cy="1874046"/>
          </a:xfrm>
        </p:grpSpPr>
        <p:sp>
          <p:nvSpPr>
            <p:cNvPr id="14" name="Rectangle 13">
              <a:extLst>
                <a:ext uri="{FF2B5EF4-FFF2-40B4-BE49-F238E27FC236}">
                  <a16:creationId xmlns:a16="http://schemas.microsoft.com/office/drawing/2014/main" id="{41039A95-F0BB-881B-C056-5ADCD3065937}"/>
                </a:ext>
              </a:extLst>
            </p:cNvPr>
            <p:cNvSpPr/>
            <p:nvPr/>
          </p:nvSpPr>
          <p:spPr>
            <a:xfrm>
              <a:off x="3436553" y="2631950"/>
              <a:ext cx="3123411" cy="1874046"/>
            </a:xfrm>
            <a:prstGeom prst="rect">
              <a:avLst/>
            </a:prstGeom>
            <a:gradFill rotWithShape="0">
              <a:gsLst>
                <a:gs pos="0">
                  <a:schemeClr val="accent1">
                    <a:lumMod val="60000"/>
                    <a:lumOff val="40000"/>
                  </a:schemeClr>
                </a:gs>
                <a:gs pos="50000">
                  <a:schemeClr val="accent1">
                    <a:lumMod val="75000"/>
                  </a:schemeClr>
                </a:gs>
                <a:gs pos="100000">
                  <a:schemeClr val="accent1">
                    <a:lumMod val="50000"/>
                  </a:schemeClr>
                </a:gs>
              </a:gsLst>
            </a:gradFill>
            <a:ln w="38100">
              <a:solidFill>
                <a:schemeClr val="bg1"/>
              </a:solidFill>
            </a:ln>
          </p:spPr>
          <p:style>
            <a:lnRef idx="0">
              <a:scrgbClr r="0" g="0" b="0"/>
            </a:lnRef>
            <a:fillRef idx="3">
              <a:scrgbClr r="0" g="0" b="0"/>
            </a:fillRef>
            <a:effectRef idx="2">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C329D45-3450-F184-0B12-3C12F037F601}"/>
                </a:ext>
              </a:extLst>
            </p:cNvPr>
            <p:cNvSpPr txBox="1"/>
            <p:nvPr/>
          </p:nvSpPr>
          <p:spPr>
            <a:xfrm>
              <a:off x="3436553" y="2631950"/>
              <a:ext cx="3123411" cy="18740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6690" tIns="186690" rIns="186690" bIns="186690" numCol="1" spcCol="1270" anchor="ctr" anchorCtr="0">
              <a:noAutofit/>
            </a:bodyPr>
            <a:lstStyle/>
            <a:p>
              <a:pPr marL="0" marR="0" lvl="0" indent="0" algn="ctr" defTabSz="217805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Windmills</a:t>
              </a:r>
            </a:p>
          </p:txBody>
        </p:sp>
      </p:grpSp>
      <p:sp>
        <p:nvSpPr>
          <p:cNvPr id="4" name="TextBox 3">
            <a:extLst>
              <a:ext uri="{FF2B5EF4-FFF2-40B4-BE49-F238E27FC236}">
                <a16:creationId xmlns:a16="http://schemas.microsoft.com/office/drawing/2014/main" id="{AB0B8BE4-FB6A-0049-658B-B931959FD4A4}"/>
              </a:ext>
            </a:extLst>
          </p:cNvPr>
          <p:cNvSpPr txBox="1"/>
          <p:nvPr/>
        </p:nvSpPr>
        <p:spPr>
          <a:xfrm>
            <a:off x="4494865" y="2393732"/>
            <a:ext cx="8063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17.69%</a:t>
            </a:r>
          </a:p>
        </p:txBody>
      </p:sp>
      <p:sp>
        <p:nvSpPr>
          <p:cNvPr id="5" name="TextBox 4">
            <a:extLst>
              <a:ext uri="{FF2B5EF4-FFF2-40B4-BE49-F238E27FC236}">
                <a16:creationId xmlns:a16="http://schemas.microsoft.com/office/drawing/2014/main" id="{AFEF2411-59D2-5C43-6FFA-75D1EEEE9B46}"/>
              </a:ext>
            </a:extLst>
          </p:cNvPr>
          <p:cNvSpPr txBox="1"/>
          <p:nvPr/>
        </p:nvSpPr>
        <p:spPr>
          <a:xfrm>
            <a:off x="7544503" y="2393731"/>
            <a:ext cx="8063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19.21%</a:t>
            </a:r>
          </a:p>
        </p:txBody>
      </p:sp>
      <p:sp>
        <p:nvSpPr>
          <p:cNvPr id="16" name="TextBox 15">
            <a:extLst>
              <a:ext uri="{FF2B5EF4-FFF2-40B4-BE49-F238E27FC236}">
                <a16:creationId xmlns:a16="http://schemas.microsoft.com/office/drawing/2014/main" id="{23221D71-13DB-A294-9E3A-61DA4A1D8C33}"/>
              </a:ext>
            </a:extLst>
          </p:cNvPr>
          <p:cNvSpPr txBox="1"/>
          <p:nvPr/>
        </p:nvSpPr>
        <p:spPr>
          <a:xfrm>
            <a:off x="3581286" y="5198541"/>
            <a:ext cx="8063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48.47%</a:t>
            </a:r>
          </a:p>
        </p:txBody>
      </p:sp>
      <p:sp>
        <p:nvSpPr>
          <p:cNvPr id="17" name="TextBox 16">
            <a:extLst>
              <a:ext uri="{FF2B5EF4-FFF2-40B4-BE49-F238E27FC236}">
                <a16:creationId xmlns:a16="http://schemas.microsoft.com/office/drawing/2014/main" id="{90D2FCA8-59C3-B218-A711-6AE3EB95E937}"/>
              </a:ext>
            </a:extLst>
          </p:cNvPr>
          <p:cNvSpPr txBox="1"/>
          <p:nvPr/>
        </p:nvSpPr>
        <p:spPr>
          <a:xfrm>
            <a:off x="7436681" y="4358720"/>
            <a:ext cx="8063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14.63%</a:t>
            </a:r>
          </a:p>
        </p:txBody>
      </p:sp>
      <p:sp>
        <p:nvSpPr>
          <p:cNvPr id="19" name="Slide Number Placeholder 1">
            <a:extLst>
              <a:ext uri="{FF2B5EF4-FFF2-40B4-BE49-F238E27FC236}">
                <a16:creationId xmlns:a16="http://schemas.microsoft.com/office/drawing/2014/main" id="{CFF866CE-D0CC-B9A0-7308-ADC9F71DF7F9}"/>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16</a:t>
            </a:fld>
            <a:endParaRPr lang="en-US" dirty="0"/>
          </a:p>
        </p:txBody>
      </p:sp>
    </p:spTree>
    <p:extLst>
      <p:ext uri="{BB962C8B-B14F-4D97-AF65-F5344CB8AC3E}">
        <p14:creationId xmlns:p14="http://schemas.microsoft.com/office/powerpoint/2010/main" val="3155576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E2D2-32CE-72E2-0F07-30BF71615779}"/>
              </a:ext>
            </a:extLst>
          </p:cNvPr>
          <p:cNvSpPr>
            <a:spLocks noGrp="1"/>
          </p:cNvSpPr>
          <p:nvPr>
            <p:ph type="title"/>
          </p:nvPr>
        </p:nvSpPr>
        <p:spPr>
          <a:xfrm>
            <a:off x="889286" y="2766218"/>
            <a:ext cx="10677874" cy="1325563"/>
          </a:xfrm>
        </p:spPr>
        <p:txBody>
          <a:bodyPr/>
          <a:lstStyle/>
          <a:p>
            <a:pPr algn="ctr"/>
            <a:r>
              <a:rPr lang="en-US" dirty="0"/>
              <a:t>Continuous Electron Beam Accelerator Facility</a:t>
            </a:r>
            <a:br>
              <a:rPr lang="en-US" dirty="0"/>
            </a:br>
            <a:r>
              <a:rPr lang="en-US" dirty="0"/>
              <a:t>(CEBAF)</a:t>
            </a:r>
            <a:br>
              <a:rPr lang="en-US" dirty="0"/>
            </a:br>
            <a:r>
              <a:rPr lang="en-US" dirty="0"/>
              <a:t>a Department of Energy user facility</a:t>
            </a:r>
            <a:br>
              <a:rPr lang="en-US" dirty="0"/>
            </a:br>
            <a:r>
              <a:rPr lang="en-US" dirty="0"/>
              <a:t>Newport News, VA </a:t>
            </a:r>
          </a:p>
        </p:txBody>
      </p:sp>
    </p:spTree>
    <p:extLst>
      <p:ext uri="{BB962C8B-B14F-4D97-AF65-F5344CB8AC3E}">
        <p14:creationId xmlns:p14="http://schemas.microsoft.com/office/powerpoint/2010/main" val="2138230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936A37-8EDB-136F-F608-C8AA51610B2D}"/>
              </a:ext>
            </a:extLst>
          </p:cNvPr>
          <p:cNvSpPr>
            <a:spLocks noGrp="1"/>
          </p:cNvSpPr>
          <p:nvPr>
            <p:ph type="sldNum" sz="quarter" idx="12"/>
          </p:nvPr>
        </p:nvSpPr>
        <p:spPr>
          <a:xfrm>
            <a:off x="9292589" y="6390640"/>
            <a:ext cx="2743200" cy="365125"/>
          </a:xfrm>
        </p:spPr>
        <p:txBody>
          <a:bodyPr/>
          <a:lstStyle/>
          <a:p>
            <a:fld id="{16F2E9EB-426F-7445-B453-EF4167A2297E}" type="slidenum">
              <a:rPr lang="en-US" smtClean="0"/>
              <a:t>18</a:t>
            </a:fld>
            <a:endParaRPr lang="en-US" dirty="0"/>
          </a:p>
        </p:txBody>
      </p:sp>
      <p:pic>
        <p:nvPicPr>
          <p:cNvPr id="5" name="Picture 4" descr="Diagram&#10;&#10;AI-generated content may be incorrect.">
            <a:extLst>
              <a:ext uri="{FF2B5EF4-FFF2-40B4-BE49-F238E27FC236}">
                <a16:creationId xmlns:a16="http://schemas.microsoft.com/office/drawing/2014/main" id="{C99C371A-4232-6F1B-5C68-E04378816B84}"/>
              </a:ext>
            </a:extLst>
          </p:cNvPr>
          <p:cNvPicPr>
            <a:picLocks noChangeAspect="1"/>
          </p:cNvPicPr>
          <p:nvPr/>
        </p:nvPicPr>
        <p:blipFill>
          <a:blip r:embed="rId2"/>
          <a:srcRect l="1865" r="2822"/>
          <a:stretch>
            <a:fillRect/>
          </a:stretch>
        </p:blipFill>
        <p:spPr>
          <a:xfrm>
            <a:off x="685800" y="0"/>
            <a:ext cx="11007090" cy="6858000"/>
          </a:xfrm>
          <a:prstGeom prst="rect">
            <a:avLst/>
          </a:prstGeom>
        </p:spPr>
      </p:pic>
    </p:spTree>
    <p:extLst>
      <p:ext uri="{BB962C8B-B14F-4D97-AF65-F5344CB8AC3E}">
        <p14:creationId xmlns:p14="http://schemas.microsoft.com/office/powerpoint/2010/main" val="2721757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high angle view of a road&#10;&#10;AI-generated content may be incorrect.">
            <a:extLst>
              <a:ext uri="{FF2B5EF4-FFF2-40B4-BE49-F238E27FC236}">
                <a16:creationId xmlns:a16="http://schemas.microsoft.com/office/drawing/2014/main" id="{D712BB5E-1111-1037-41C3-EDAE149FA88B}"/>
              </a:ext>
            </a:extLst>
          </p:cNvPr>
          <p:cNvPicPr>
            <a:picLocks noChangeAspect="1"/>
          </p:cNvPicPr>
          <p:nvPr/>
        </p:nvPicPr>
        <p:blipFill>
          <a:blip r:embed="rId2"/>
          <a:stretch>
            <a:fillRect/>
          </a:stretch>
        </p:blipFill>
        <p:spPr>
          <a:xfrm>
            <a:off x="1706879" y="0"/>
            <a:ext cx="8778241" cy="6858000"/>
          </a:xfrm>
          <a:prstGeom prst="rect">
            <a:avLst/>
          </a:prstGeom>
        </p:spPr>
      </p:pic>
      <p:sp>
        <p:nvSpPr>
          <p:cNvPr id="6" name="Slide Number Placeholder 1">
            <a:extLst>
              <a:ext uri="{FF2B5EF4-FFF2-40B4-BE49-F238E27FC236}">
                <a16:creationId xmlns:a16="http://schemas.microsoft.com/office/drawing/2014/main" id="{BBC07656-4D7F-6F05-91C7-2E91317148AE}"/>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19</a:t>
            </a:fld>
            <a:endParaRPr lang="en-US" dirty="0"/>
          </a:p>
        </p:txBody>
      </p:sp>
    </p:spTree>
    <p:extLst>
      <p:ext uri="{BB962C8B-B14F-4D97-AF65-F5344CB8AC3E}">
        <p14:creationId xmlns:p14="http://schemas.microsoft.com/office/powerpoint/2010/main" val="3825851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b="1" dirty="0">
                <a:latin typeface="+mj-lt"/>
              </a:rPr>
              <a:t>DOE’s Programmatic Heritage</a:t>
            </a:r>
            <a:endParaRPr lang="en-US" dirty="0">
              <a:latin typeface="+mj-lt"/>
            </a:endParaRPr>
          </a:p>
        </p:txBody>
      </p:sp>
      <p:sp>
        <p:nvSpPr>
          <p:cNvPr id="3" name="Content Placeholder 2"/>
          <p:cNvSpPr>
            <a:spLocks noGrp="1"/>
          </p:cNvSpPr>
          <p:nvPr>
            <p:ph idx="1"/>
          </p:nvPr>
        </p:nvSpPr>
        <p:spPr>
          <a:xfrm>
            <a:off x="658091" y="1409324"/>
            <a:ext cx="5437909" cy="4495800"/>
          </a:xfrm>
        </p:spPr>
        <p:txBody>
          <a:bodyPr>
            <a:normAutofit/>
          </a:bodyPr>
          <a:lstStyle/>
          <a:p>
            <a:r>
              <a:rPr lang="en-US" sz="2400" dirty="0"/>
              <a:t>In August 1939, Albert Einstein wrote to President Franklin D. Roosevelt, informing him that a nuclear chain reaction might make possible the construction of “extremely powerful bombs” (Einstein Szilard letter)</a:t>
            </a:r>
          </a:p>
          <a:p>
            <a:r>
              <a:rPr lang="en-US" sz="2400" dirty="0"/>
              <a:t>In 1942, the Army Corps of Engineers established the Manhattan Engineer District to design and produce the first atomic bomb.</a:t>
            </a:r>
          </a:p>
          <a:p>
            <a:r>
              <a:rPr lang="en-US" sz="2400" dirty="0"/>
              <a:t>Los Alamos, Oak Ridge and Hanford were subsequently created.</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46585" y="1325563"/>
            <a:ext cx="5187323" cy="3890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6BFD39FB-CDB9-F3E1-F4A3-36351EB94557}"/>
              </a:ext>
            </a:extLst>
          </p:cNvPr>
          <p:cNvSpPr txBox="1"/>
          <p:nvPr/>
        </p:nvSpPr>
        <p:spPr>
          <a:xfrm>
            <a:off x="6644621" y="5255438"/>
            <a:ext cx="4889287" cy="276999"/>
          </a:xfrm>
          <a:prstGeom prst="rect">
            <a:avLst/>
          </a:prstGeom>
          <a:noFill/>
        </p:spPr>
        <p:txBody>
          <a:bodyPr wrap="none" rtlCol="0">
            <a:spAutoFit/>
          </a:bodyPr>
          <a:lstStyle/>
          <a:p>
            <a:r>
              <a:rPr lang="en-US" sz="1200" dirty="0">
                <a:hlinkClick r:id="rId3"/>
              </a:rPr>
              <a:t>https://ahf.nuclearmuseum.org/ahf/key-documents/einstein-szilard-letter/</a:t>
            </a:r>
            <a:r>
              <a:rPr lang="en-US" sz="1200" dirty="0"/>
              <a:t> </a:t>
            </a:r>
          </a:p>
        </p:txBody>
      </p:sp>
      <p:sp>
        <p:nvSpPr>
          <p:cNvPr id="7" name="Slide Number Placeholder 1">
            <a:extLst>
              <a:ext uri="{FF2B5EF4-FFF2-40B4-BE49-F238E27FC236}">
                <a16:creationId xmlns:a16="http://schemas.microsoft.com/office/drawing/2014/main" id="{73A7BEC2-7265-3EC8-0538-2D570908668E}"/>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2</a:t>
            </a:fld>
            <a:endParaRPr lang="en-US" dirty="0"/>
          </a:p>
        </p:txBody>
      </p:sp>
    </p:spTree>
    <p:extLst>
      <p:ext uri="{BB962C8B-B14F-4D97-AF65-F5344CB8AC3E}">
        <p14:creationId xmlns:p14="http://schemas.microsoft.com/office/powerpoint/2010/main" val="889518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outdoor, day&#10;&#10;AI-generated content may be incorrect.">
            <a:extLst>
              <a:ext uri="{FF2B5EF4-FFF2-40B4-BE49-F238E27FC236}">
                <a16:creationId xmlns:a16="http://schemas.microsoft.com/office/drawing/2014/main" id="{0F6452B2-4E05-812F-E498-82EF80DF4E52}"/>
              </a:ext>
            </a:extLst>
          </p:cNvPr>
          <p:cNvPicPr>
            <a:picLocks noChangeAspect="1"/>
          </p:cNvPicPr>
          <p:nvPr/>
        </p:nvPicPr>
        <p:blipFill>
          <a:blip r:embed="rId2"/>
          <a:stretch>
            <a:fillRect/>
          </a:stretch>
        </p:blipFill>
        <p:spPr>
          <a:xfrm>
            <a:off x="3326680" y="0"/>
            <a:ext cx="5538639" cy="6858000"/>
          </a:xfrm>
          <a:prstGeom prst="rect">
            <a:avLst/>
          </a:prstGeom>
        </p:spPr>
      </p:pic>
      <p:sp>
        <p:nvSpPr>
          <p:cNvPr id="7" name="Slide Number Placeholder 1">
            <a:extLst>
              <a:ext uri="{FF2B5EF4-FFF2-40B4-BE49-F238E27FC236}">
                <a16:creationId xmlns:a16="http://schemas.microsoft.com/office/drawing/2014/main" id="{6E8015A5-EA68-A8F4-A93B-9735DB7BD77F}"/>
              </a:ext>
            </a:extLst>
          </p:cNvPr>
          <p:cNvSpPr txBox="1">
            <a:spLocks/>
          </p:cNvSpPr>
          <p:nvPr/>
        </p:nvSpPr>
        <p:spPr>
          <a:xfrm>
            <a:off x="9319260" y="64363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F2E9EB-426F-7445-B453-EF4167A2297E}" type="slidenum">
              <a:rPr lang="en-US" smtClean="0"/>
              <a:pPr/>
              <a:t>20</a:t>
            </a:fld>
            <a:endParaRPr lang="en-US" dirty="0"/>
          </a:p>
        </p:txBody>
      </p:sp>
    </p:spTree>
    <p:extLst>
      <p:ext uri="{BB962C8B-B14F-4D97-AF65-F5344CB8AC3E}">
        <p14:creationId xmlns:p14="http://schemas.microsoft.com/office/powerpoint/2010/main" val="1677243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everal&#10;&#10;AI-generated content may be incorrect.">
            <a:extLst>
              <a:ext uri="{FF2B5EF4-FFF2-40B4-BE49-F238E27FC236}">
                <a16:creationId xmlns:a16="http://schemas.microsoft.com/office/drawing/2014/main" id="{2B556D6B-B5A8-F3E8-3B50-AAFC4BD49AE6}"/>
              </a:ext>
            </a:extLst>
          </p:cNvPr>
          <p:cNvPicPr>
            <a:picLocks noChangeAspect="1"/>
          </p:cNvPicPr>
          <p:nvPr/>
        </p:nvPicPr>
        <p:blipFill>
          <a:blip r:embed="rId2"/>
          <a:stretch>
            <a:fillRect/>
          </a:stretch>
        </p:blipFill>
        <p:spPr>
          <a:xfrm>
            <a:off x="1834718" y="0"/>
            <a:ext cx="8520862" cy="6856631"/>
          </a:xfrm>
          <a:prstGeom prst="rect">
            <a:avLst/>
          </a:prstGeom>
        </p:spPr>
      </p:pic>
      <p:sp>
        <p:nvSpPr>
          <p:cNvPr id="5" name="Slide Number Placeholder 1">
            <a:extLst>
              <a:ext uri="{FF2B5EF4-FFF2-40B4-BE49-F238E27FC236}">
                <a16:creationId xmlns:a16="http://schemas.microsoft.com/office/drawing/2014/main" id="{44EB2FC7-6590-1C5F-1E52-00B80B69CF45}"/>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21</a:t>
            </a:fld>
            <a:endParaRPr lang="en-US" dirty="0"/>
          </a:p>
        </p:txBody>
      </p:sp>
    </p:spTree>
    <p:extLst>
      <p:ext uri="{BB962C8B-B14F-4D97-AF65-F5344CB8AC3E}">
        <p14:creationId xmlns:p14="http://schemas.microsoft.com/office/powerpoint/2010/main" val="2047285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3B9B05E-FD39-F3EE-CD90-64B5FD6F9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7675"/>
            <a:ext cx="12192000" cy="34226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27BBD5BA-6BE3-AF85-9A1A-F8C469BCC638}"/>
              </a:ext>
            </a:extLst>
          </p:cNvPr>
          <p:cNvSpPr txBox="1">
            <a:spLocks/>
          </p:cNvSpPr>
          <p:nvPr/>
        </p:nvSpPr>
        <p:spPr>
          <a:xfrm>
            <a:off x="9319260" y="64363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F2E9EB-426F-7445-B453-EF4167A2297E}" type="slidenum">
              <a:rPr lang="en-US" smtClean="0"/>
              <a:pPr/>
              <a:t>22</a:t>
            </a:fld>
            <a:endParaRPr lang="en-US" dirty="0"/>
          </a:p>
        </p:txBody>
      </p:sp>
    </p:spTree>
    <p:extLst>
      <p:ext uri="{BB962C8B-B14F-4D97-AF65-F5344CB8AC3E}">
        <p14:creationId xmlns:p14="http://schemas.microsoft.com/office/powerpoint/2010/main" val="983497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29DB7B-FDD0-12AE-F468-BF83D880C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7675"/>
            <a:ext cx="12192000" cy="34226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018CC33D-4AB8-58BB-A0DD-6D3FE65D0F2E}"/>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23</a:t>
            </a:fld>
            <a:endParaRPr lang="en-US" dirty="0"/>
          </a:p>
        </p:txBody>
      </p:sp>
    </p:spTree>
    <p:extLst>
      <p:ext uri="{BB962C8B-B14F-4D97-AF65-F5344CB8AC3E}">
        <p14:creationId xmlns:p14="http://schemas.microsoft.com/office/powerpoint/2010/main" val="1909924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D69B-6645-D56D-31C0-C8B9C16F2BA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863F2870-481C-3ACF-4DA4-88DDE05DB67B}"/>
              </a:ext>
            </a:extLst>
          </p:cNvPr>
          <p:cNvSpPr>
            <a:spLocks noGrp="1"/>
          </p:cNvSpPr>
          <p:nvPr>
            <p:ph type="sldNum" sz="quarter" idx="12"/>
          </p:nvPr>
        </p:nvSpPr>
        <p:spPr/>
        <p:txBody>
          <a:bodyPr/>
          <a:lstStyle/>
          <a:p>
            <a:fld id="{16F2E9EB-426F-7445-B453-EF4167A2297E}" type="slidenum">
              <a:rPr lang="en-US" smtClean="0"/>
              <a:t>24</a:t>
            </a:fld>
            <a:endParaRPr lang="en-US"/>
          </a:p>
        </p:txBody>
      </p:sp>
      <p:pic>
        <p:nvPicPr>
          <p:cNvPr id="4098" name="Picture 2">
            <a:extLst>
              <a:ext uri="{FF2B5EF4-FFF2-40B4-BE49-F238E27FC236}">
                <a16:creationId xmlns:a16="http://schemas.microsoft.com/office/drawing/2014/main" id="{0CB9A56A-BF6D-DD18-C72A-5B108AEBF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85747BEA-9076-965A-0308-3BBF096BF7DF}"/>
              </a:ext>
            </a:extLst>
          </p:cNvPr>
          <p:cNvSpPr txBox="1">
            <a:spLocks/>
          </p:cNvSpPr>
          <p:nvPr/>
        </p:nvSpPr>
        <p:spPr>
          <a:xfrm>
            <a:off x="9319260" y="64363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F2E9EB-426F-7445-B453-EF4167A2297E}" type="slidenum">
              <a:rPr lang="en-US" smtClean="0"/>
              <a:pPr/>
              <a:t>24</a:t>
            </a:fld>
            <a:endParaRPr lang="en-US" dirty="0"/>
          </a:p>
        </p:txBody>
      </p:sp>
    </p:spTree>
    <p:extLst>
      <p:ext uri="{BB962C8B-B14F-4D97-AF65-F5344CB8AC3E}">
        <p14:creationId xmlns:p14="http://schemas.microsoft.com/office/powerpoint/2010/main" val="2754883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38E3-9B3F-31E6-E311-22BEF5360E8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91C08-F0F1-D491-A675-0C7B32F14347}"/>
              </a:ext>
            </a:extLst>
          </p:cNvPr>
          <p:cNvSpPr>
            <a:spLocks noGrp="1"/>
          </p:cNvSpPr>
          <p:nvPr>
            <p:ph type="sldNum" sz="quarter" idx="12"/>
          </p:nvPr>
        </p:nvSpPr>
        <p:spPr>
          <a:xfrm>
            <a:off x="9292589" y="6390640"/>
            <a:ext cx="2743200" cy="365125"/>
          </a:xfrm>
        </p:spPr>
        <p:txBody>
          <a:bodyPr/>
          <a:lstStyle/>
          <a:p>
            <a:fld id="{16F2E9EB-426F-7445-B453-EF4167A2297E}" type="slidenum">
              <a:rPr lang="en-US" smtClean="0"/>
              <a:t>25</a:t>
            </a:fld>
            <a:endParaRPr lang="en-US" dirty="0"/>
          </a:p>
        </p:txBody>
      </p:sp>
      <p:pic>
        <p:nvPicPr>
          <p:cNvPr id="5" name="Picture 4" descr="Diagram&#10;&#10;AI-generated content may be incorrect.">
            <a:extLst>
              <a:ext uri="{FF2B5EF4-FFF2-40B4-BE49-F238E27FC236}">
                <a16:creationId xmlns:a16="http://schemas.microsoft.com/office/drawing/2014/main" id="{580A96D3-1135-1533-B7C1-4CB7E36C58B2}"/>
              </a:ext>
            </a:extLst>
          </p:cNvPr>
          <p:cNvPicPr>
            <a:picLocks noChangeAspect="1"/>
          </p:cNvPicPr>
          <p:nvPr/>
        </p:nvPicPr>
        <p:blipFill>
          <a:blip r:embed="rId2"/>
          <a:srcRect l="1865" r="2822"/>
          <a:stretch>
            <a:fillRect/>
          </a:stretch>
        </p:blipFill>
        <p:spPr>
          <a:xfrm>
            <a:off x="685800" y="0"/>
            <a:ext cx="11007090" cy="6858000"/>
          </a:xfrm>
          <a:prstGeom prst="rect">
            <a:avLst/>
          </a:prstGeom>
        </p:spPr>
      </p:pic>
    </p:spTree>
    <p:extLst>
      <p:ext uri="{BB962C8B-B14F-4D97-AF65-F5344CB8AC3E}">
        <p14:creationId xmlns:p14="http://schemas.microsoft.com/office/powerpoint/2010/main" val="3463072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35" y="866231"/>
            <a:ext cx="11482130" cy="5125538"/>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a:xfrm>
            <a:off x="1524000" y="1"/>
            <a:ext cx="9143998" cy="783771"/>
          </a:xfrm>
        </p:spPr>
        <p:txBody>
          <a:bodyPr>
            <a:normAutofit/>
          </a:bodyPr>
          <a:lstStyle/>
          <a:p>
            <a:pPr algn="ctr"/>
            <a:r>
              <a:rPr lang="en-US" sz="3200" dirty="0"/>
              <a:t>Jefferson Lab’s Experimental Hall A (classic picture)</a:t>
            </a:r>
          </a:p>
        </p:txBody>
      </p:sp>
      <p:sp>
        <p:nvSpPr>
          <p:cNvPr id="4" name="TextBox 3">
            <a:extLst>
              <a:ext uri="{FF2B5EF4-FFF2-40B4-BE49-F238E27FC236}">
                <a16:creationId xmlns:a16="http://schemas.microsoft.com/office/drawing/2014/main" id="{A52659E5-54BC-6C48-9E10-D15B2464A652}"/>
              </a:ext>
            </a:extLst>
          </p:cNvPr>
          <p:cNvSpPr txBox="1"/>
          <p:nvPr/>
        </p:nvSpPr>
        <p:spPr>
          <a:xfrm>
            <a:off x="1523999" y="6168627"/>
            <a:ext cx="9143999" cy="369332"/>
          </a:xfrm>
          <a:prstGeom prst="rect">
            <a:avLst/>
          </a:prstGeom>
          <a:noFill/>
        </p:spPr>
        <p:txBody>
          <a:bodyPr wrap="square" rtlCol="0">
            <a:spAutoFit/>
          </a:bodyPr>
          <a:lstStyle/>
          <a:p>
            <a:pPr algn="ctr"/>
            <a:r>
              <a:rPr lang="en-US" dirty="0"/>
              <a:t>High luminosity hall, &gt;1E10</a:t>
            </a:r>
            <a:r>
              <a:rPr lang="en-US" baseline="30000" dirty="0"/>
              <a:t>38</a:t>
            </a:r>
            <a:r>
              <a:rPr lang="en-US" dirty="0"/>
              <a:t> cm</a:t>
            </a:r>
            <a:r>
              <a:rPr lang="en-US" baseline="30000" dirty="0"/>
              <a:t>-2 </a:t>
            </a:r>
            <a:r>
              <a:rPr lang="en-US" dirty="0"/>
              <a:t>s</a:t>
            </a:r>
            <a:r>
              <a:rPr lang="en-US" baseline="30000" dirty="0"/>
              <a:t>-1 </a:t>
            </a:r>
            <a:r>
              <a:rPr lang="en-US" dirty="0"/>
              <a:t>with a high-power dump (1MW)  </a:t>
            </a:r>
          </a:p>
        </p:txBody>
      </p:sp>
      <p:sp>
        <p:nvSpPr>
          <p:cNvPr id="9" name="Slide Number Placeholder 1">
            <a:extLst>
              <a:ext uri="{FF2B5EF4-FFF2-40B4-BE49-F238E27FC236}">
                <a16:creationId xmlns:a16="http://schemas.microsoft.com/office/drawing/2014/main" id="{D0FC415B-3811-34E7-DCF8-C860BC10B84E}"/>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26</a:t>
            </a:fld>
            <a:endParaRPr lang="en-US" dirty="0"/>
          </a:p>
        </p:txBody>
      </p:sp>
    </p:spTree>
    <p:extLst>
      <p:ext uri="{BB962C8B-B14F-4D97-AF65-F5344CB8AC3E}">
        <p14:creationId xmlns:p14="http://schemas.microsoft.com/office/powerpoint/2010/main" val="3136556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216" y="794657"/>
            <a:ext cx="7915897" cy="493776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1524001" y="1"/>
            <a:ext cx="9143998" cy="690152"/>
          </a:xfrm>
        </p:spPr>
        <p:txBody>
          <a:bodyPr>
            <a:normAutofit/>
          </a:bodyPr>
          <a:lstStyle/>
          <a:p>
            <a:pPr algn="ctr"/>
            <a:r>
              <a:rPr lang="en-US" sz="3200" dirty="0"/>
              <a:t>Jefferson Lab’s Experimental Hall B</a:t>
            </a:r>
          </a:p>
        </p:txBody>
      </p:sp>
      <p:sp>
        <p:nvSpPr>
          <p:cNvPr id="3" name="TextBox 2">
            <a:extLst>
              <a:ext uri="{FF2B5EF4-FFF2-40B4-BE49-F238E27FC236}">
                <a16:creationId xmlns:a16="http://schemas.microsoft.com/office/drawing/2014/main" id="{8F716B0B-A5B1-4E41-B815-422569D76C03}"/>
              </a:ext>
            </a:extLst>
          </p:cNvPr>
          <p:cNvSpPr txBox="1"/>
          <p:nvPr/>
        </p:nvSpPr>
        <p:spPr>
          <a:xfrm>
            <a:off x="1524001" y="5963582"/>
            <a:ext cx="9143999" cy="369332"/>
          </a:xfrm>
          <a:prstGeom prst="rect">
            <a:avLst/>
          </a:prstGeom>
          <a:noFill/>
        </p:spPr>
        <p:txBody>
          <a:bodyPr wrap="square" rtlCol="0">
            <a:spAutoFit/>
          </a:bodyPr>
          <a:lstStyle/>
          <a:p>
            <a:pPr algn="ctr"/>
            <a:r>
              <a:rPr lang="en-US" dirty="0"/>
              <a:t>Lower luminosity, ~1E10</a:t>
            </a:r>
            <a:r>
              <a:rPr lang="en-US" baseline="30000" dirty="0"/>
              <a:t>35  </a:t>
            </a:r>
            <a:r>
              <a:rPr lang="en-US" dirty="0"/>
              <a:t>with a low power dump, but many areas can used for testing.</a:t>
            </a:r>
            <a:endParaRPr lang="en-US" baseline="30000" dirty="0"/>
          </a:p>
        </p:txBody>
      </p:sp>
      <p:sp>
        <p:nvSpPr>
          <p:cNvPr id="5" name="TextBox 4">
            <a:extLst>
              <a:ext uri="{FF2B5EF4-FFF2-40B4-BE49-F238E27FC236}">
                <a16:creationId xmlns:a16="http://schemas.microsoft.com/office/drawing/2014/main" id="{96D99609-D931-604E-A30F-7E4CA6B2CD27}"/>
              </a:ext>
            </a:extLst>
          </p:cNvPr>
          <p:cNvSpPr txBox="1"/>
          <p:nvPr/>
        </p:nvSpPr>
        <p:spPr>
          <a:xfrm>
            <a:off x="1524000" y="6358038"/>
            <a:ext cx="9143999" cy="369332"/>
          </a:xfrm>
          <a:prstGeom prst="rect">
            <a:avLst/>
          </a:prstGeom>
          <a:noFill/>
        </p:spPr>
        <p:txBody>
          <a:bodyPr wrap="square" rtlCol="0">
            <a:spAutoFit/>
          </a:bodyPr>
          <a:lstStyle/>
          <a:p>
            <a:pPr algn="ctr"/>
            <a:r>
              <a:rPr lang="en-US" dirty="0">
                <a:hlinkClick r:id="rId3"/>
              </a:rPr>
              <a:t>https://www.eiccenter.org/content/detector-testing-capabilities-hall-b</a:t>
            </a:r>
            <a:r>
              <a:rPr lang="en-US" dirty="0"/>
              <a:t> </a:t>
            </a:r>
          </a:p>
        </p:txBody>
      </p:sp>
      <p:sp>
        <p:nvSpPr>
          <p:cNvPr id="7" name="Slide Number Placeholder 1">
            <a:extLst>
              <a:ext uri="{FF2B5EF4-FFF2-40B4-BE49-F238E27FC236}">
                <a16:creationId xmlns:a16="http://schemas.microsoft.com/office/drawing/2014/main" id="{25FE538A-07B8-EE43-CC8B-FE72FF075BBC}"/>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27</a:t>
            </a:fld>
            <a:endParaRPr lang="en-US" dirty="0"/>
          </a:p>
        </p:txBody>
      </p:sp>
    </p:spTree>
    <p:extLst>
      <p:ext uri="{BB962C8B-B14F-4D97-AF65-F5344CB8AC3E}">
        <p14:creationId xmlns:p14="http://schemas.microsoft.com/office/powerpoint/2010/main" val="2742373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02853"/>
            <a:ext cx="9213354" cy="5252293"/>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1524000" y="1"/>
            <a:ext cx="9144000" cy="692331"/>
          </a:xfrm>
        </p:spPr>
        <p:txBody>
          <a:bodyPr>
            <a:normAutofit/>
          </a:bodyPr>
          <a:lstStyle/>
          <a:p>
            <a:pPr algn="ctr"/>
            <a:r>
              <a:rPr lang="en-US" sz="3200" dirty="0"/>
              <a:t>Jefferson Lab’s Experimental Hall C</a:t>
            </a:r>
          </a:p>
        </p:txBody>
      </p:sp>
      <p:sp>
        <p:nvSpPr>
          <p:cNvPr id="3" name="TextBox 2">
            <a:extLst>
              <a:ext uri="{FF2B5EF4-FFF2-40B4-BE49-F238E27FC236}">
                <a16:creationId xmlns:a16="http://schemas.microsoft.com/office/drawing/2014/main" id="{9F723454-4E3A-8B4E-87E2-0ADC08900D7F}"/>
              </a:ext>
            </a:extLst>
          </p:cNvPr>
          <p:cNvSpPr txBox="1"/>
          <p:nvPr/>
        </p:nvSpPr>
        <p:spPr>
          <a:xfrm>
            <a:off x="3403417" y="6353570"/>
            <a:ext cx="5740482" cy="369332"/>
          </a:xfrm>
          <a:prstGeom prst="rect">
            <a:avLst/>
          </a:prstGeom>
          <a:noFill/>
        </p:spPr>
        <p:txBody>
          <a:bodyPr wrap="none" rtlCol="0">
            <a:spAutoFit/>
          </a:bodyPr>
          <a:lstStyle/>
          <a:p>
            <a:r>
              <a:rPr lang="en-US" dirty="0"/>
              <a:t>High luminosity, ~1E10</a:t>
            </a:r>
            <a:r>
              <a:rPr lang="en-US" baseline="30000" dirty="0"/>
              <a:t>38 </a:t>
            </a:r>
            <a:r>
              <a:rPr lang="en-US" dirty="0"/>
              <a:t>, with a high-power dump (1MW). </a:t>
            </a:r>
            <a:endParaRPr lang="en-US" baseline="30000" dirty="0"/>
          </a:p>
        </p:txBody>
      </p:sp>
      <p:sp>
        <p:nvSpPr>
          <p:cNvPr id="8" name="Slide Number Placeholder 1">
            <a:extLst>
              <a:ext uri="{FF2B5EF4-FFF2-40B4-BE49-F238E27FC236}">
                <a16:creationId xmlns:a16="http://schemas.microsoft.com/office/drawing/2014/main" id="{8AB8DBB3-DA8F-3019-CD70-93CFB4CC1CBF}"/>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28</a:t>
            </a:fld>
            <a:endParaRPr lang="en-US" dirty="0"/>
          </a:p>
        </p:txBody>
      </p:sp>
    </p:spTree>
    <p:extLst>
      <p:ext uri="{BB962C8B-B14F-4D97-AF65-F5344CB8AC3E}">
        <p14:creationId xmlns:p14="http://schemas.microsoft.com/office/powerpoint/2010/main" val="3934575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AI-generated content may be incorrect.">
            <a:extLst>
              <a:ext uri="{FF2B5EF4-FFF2-40B4-BE49-F238E27FC236}">
                <a16:creationId xmlns:a16="http://schemas.microsoft.com/office/drawing/2014/main" id="{9A2832FF-2235-97BC-6B94-F24943D34B49}"/>
              </a:ext>
            </a:extLst>
          </p:cNvPr>
          <p:cNvPicPr>
            <a:picLocks noChangeAspect="1"/>
          </p:cNvPicPr>
          <p:nvPr/>
        </p:nvPicPr>
        <p:blipFill>
          <a:blip r:embed="rId2"/>
          <a:stretch>
            <a:fillRect/>
          </a:stretch>
        </p:blipFill>
        <p:spPr>
          <a:xfrm>
            <a:off x="1773382" y="0"/>
            <a:ext cx="8627918" cy="6844262"/>
          </a:xfrm>
          <a:prstGeom prst="rect">
            <a:avLst/>
          </a:prstGeom>
        </p:spPr>
      </p:pic>
      <p:sp>
        <p:nvSpPr>
          <p:cNvPr id="6" name="Slide Number Placeholder 1">
            <a:extLst>
              <a:ext uri="{FF2B5EF4-FFF2-40B4-BE49-F238E27FC236}">
                <a16:creationId xmlns:a16="http://schemas.microsoft.com/office/drawing/2014/main" id="{E1AC62AA-7588-3079-1D8E-BA6FDFC27598}"/>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29</a:t>
            </a:fld>
            <a:endParaRPr lang="en-US" dirty="0"/>
          </a:p>
        </p:txBody>
      </p:sp>
    </p:spTree>
    <p:extLst>
      <p:ext uri="{BB962C8B-B14F-4D97-AF65-F5344CB8AC3E}">
        <p14:creationId xmlns:p14="http://schemas.microsoft.com/office/powerpoint/2010/main" val="1856300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2" y="7938"/>
            <a:ext cx="10515600" cy="661847"/>
          </a:xfrm>
        </p:spPr>
        <p:txBody>
          <a:bodyPr>
            <a:noAutofit/>
          </a:bodyPr>
          <a:lstStyle/>
          <a:p>
            <a:pPr algn="ctr"/>
            <a:r>
              <a:rPr lang="en-US" b="1" dirty="0"/>
              <a:t>J. Robert Oppenheimer</a:t>
            </a:r>
          </a:p>
        </p:txBody>
      </p:sp>
      <p:pic>
        <p:nvPicPr>
          <p:cNvPr id="5" name="Content Placeholder 4"/>
          <p:cNvPicPr>
            <a:picLocks noGrp="1" noChangeAspect="1"/>
          </p:cNvPicPr>
          <p:nvPr>
            <p:ph idx="1"/>
          </p:nvPr>
        </p:nvPicPr>
        <p:blipFill>
          <a:blip r:embed="rId2"/>
          <a:stretch>
            <a:fillRect/>
          </a:stretch>
        </p:blipFill>
        <p:spPr>
          <a:xfrm>
            <a:off x="465137" y="728360"/>
            <a:ext cx="2428875" cy="1885950"/>
          </a:xfrm>
          <a:prstGeom prst="rect">
            <a:avLst/>
          </a:prstGeom>
        </p:spPr>
      </p:pic>
      <p:sp>
        <p:nvSpPr>
          <p:cNvPr id="4" name="AutoShape 2" descr="Image result for oppenheimer photo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465136" y="2861583"/>
            <a:ext cx="2428875" cy="3143250"/>
          </a:xfrm>
          <a:prstGeom prst="rect">
            <a:avLst/>
          </a:prstGeom>
        </p:spPr>
      </p:pic>
      <p:pic>
        <p:nvPicPr>
          <p:cNvPr id="8" name="Picture 7"/>
          <p:cNvPicPr>
            <a:picLocks noChangeAspect="1"/>
          </p:cNvPicPr>
          <p:nvPr/>
        </p:nvPicPr>
        <p:blipFill>
          <a:blip r:embed="rId4"/>
          <a:stretch>
            <a:fillRect/>
          </a:stretch>
        </p:blipFill>
        <p:spPr>
          <a:xfrm>
            <a:off x="8593244" y="3871921"/>
            <a:ext cx="3190283" cy="2645600"/>
          </a:xfrm>
          <a:prstGeom prst="rect">
            <a:avLst/>
          </a:prstGeom>
        </p:spPr>
      </p:pic>
      <p:sp>
        <p:nvSpPr>
          <p:cNvPr id="9" name="TextBox 8"/>
          <p:cNvSpPr txBox="1"/>
          <p:nvPr/>
        </p:nvSpPr>
        <p:spPr>
          <a:xfrm>
            <a:off x="3170570" y="670406"/>
            <a:ext cx="5179346" cy="452431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1904 - 1967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Professor - theoretical physics at Berkeley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Wartime head of the Los Alamos Laboratory, scientific Director of the Manhattan Project and "father of the atomic bomb“</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July 16, 1945 – after Trinity test in New Mexico – quoted Bhagavad Gita: "Now I am become Death, the destroyer of worlds."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Chairman of the influential General Advisory Committee of the newly created United States Atomic Energy Commission.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 sparse evidence at best - security clearance revoked in a much-publicized hearing in 1954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Winner of the Enrico Fermi Award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Director of the Institute for Advanced Study at Princeton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Major Motion Picture in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And in many ways the father of the National Lab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Review – Oppenheimer">
            <a:extLst>
              <a:ext uri="{FF2B5EF4-FFF2-40B4-BE49-F238E27FC236}">
                <a16:creationId xmlns:a16="http://schemas.microsoft.com/office/drawing/2014/main" id="{85AA8D29-ACCF-4EC8-9FFA-83AD3EBBC9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97" r="27111"/>
          <a:stretch/>
        </p:blipFill>
        <p:spPr bwMode="auto">
          <a:xfrm>
            <a:off x="9666514" y="728360"/>
            <a:ext cx="2060349" cy="30060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C48C59-5555-283A-0388-AACD7EEC3F16}"/>
              </a:ext>
            </a:extLst>
          </p:cNvPr>
          <p:cNvSpPr txBox="1"/>
          <p:nvPr/>
        </p:nvSpPr>
        <p:spPr>
          <a:xfrm>
            <a:off x="340088" y="6111575"/>
            <a:ext cx="57574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Oppenheimer with General Groves.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Groves Oversaw Both the Pentagon Construction and the Manhattan Project</a:t>
            </a:r>
          </a:p>
        </p:txBody>
      </p:sp>
      <p:sp>
        <p:nvSpPr>
          <p:cNvPr id="11" name="Slide Number Placeholder 1">
            <a:extLst>
              <a:ext uri="{FF2B5EF4-FFF2-40B4-BE49-F238E27FC236}">
                <a16:creationId xmlns:a16="http://schemas.microsoft.com/office/drawing/2014/main" id="{E9413836-1DE9-999A-A0EB-87951AF38D58}"/>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3</a:t>
            </a:fld>
            <a:endParaRPr lang="en-US" dirty="0"/>
          </a:p>
        </p:txBody>
      </p:sp>
    </p:spTree>
    <p:extLst>
      <p:ext uri="{BB962C8B-B14F-4D97-AF65-F5344CB8AC3E}">
        <p14:creationId xmlns:p14="http://schemas.microsoft.com/office/powerpoint/2010/main" val="3706514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0163" y="718246"/>
            <a:ext cx="6310448" cy="5609287"/>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a:xfrm>
            <a:off x="1524001" y="1"/>
            <a:ext cx="9143999" cy="640080"/>
          </a:xfrm>
        </p:spPr>
        <p:txBody>
          <a:bodyPr>
            <a:normAutofit/>
          </a:bodyPr>
          <a:lstStyle/>
          <a:p>
            <a:pPr algn="ctr"/>
            <a:r>
              <a:rPr lang="en-US" sz="3200" dirty="0"/>
              <a:t>Jefferson Lab’s Experimental Hall D</a:t>
            </a:r>
          </a:p>
        </p:txBody>
      </p:sp>
      <p:sp>
        <p:nvSpPr>
          <p:cNvPr id="3" name="TextBox 2">
            <a:extLst>
              <a:ext uri="{FF2B5EF4-FFF2-40B4-BE49-F238E27FC236}">
                <a16:creationId xmlns:a16="http://schemas.microsoft.com/office/drawing/2014/main" id="{265B3083-DFA1-7C43-BA4D-CB0ECA6964CE}"/>
              </a:ext>
            </a:extLst>
          </p:cNvPr>
          <p:cNvSpPr txBox="1"/>
          <p:nvPr/>
        </p:nvSpPr>
        <p:spPr>
          <a:xfrm>
            <a:off x="1513388" y="6405699"/>
            <a:ext cx="9143999" cy="369332"/>
          </a:xfrm>
          <a:prstGeom prst="rect">
            <a:avLst/>
          </a:prstGeom>
          <a:noFill/>
        </p:spPr>
        <p:txBody>
          <a:bodyPr wrap="square" rtlCol="0">
            <a:spAutoFit/>
          </a:bodyPr>
          <a:lstStyle/>
          <a:p>
            <a:pPr algn="ctr"/>
            <a:r>
              <a:rPr lang="en-US" dirty="0"/>
              <a:t>Real photos into the hall, but also a tagger vault with 12 GeV electrons on a radiator.</a:t>
            </a:r>
          </a:p>
        </p:txBody>
      </p:sp>
    </p:spTree>
    <p:extLst>
      <p:ext uri="{BB962C8B-B14F-4D97-AF65-F5344CB8AC3E}">
        <p14:creationId xmlns:p14="http://schemas.microsoft.com/office/powerpoint/2010/main" val="596165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762000"/>
          </a:xfrm>
        </p:spPr>
        <p:txBody>
          <a:bodyPr>
            <a:normAutofit/>
          </a:bodyPr>
          <a:lstStyle/>
          <a:p>
            <a:pPr algn="ctr"/>
            <a:r>
              <a:rPr lang="en-US" sz="2800" dirty="0"/>
              <a:t>Thomas Jefferson National Accelerator Facility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627" y="0"/>
            <a:ext cx="10302745" cy="6858000"/>
          </a:xfrm>
          <a:prstGeom prst="rect">
            <a:avLst/>
          </a:prstGeom>
          <a:ln>
            <a:noFill/>
          </a:ln>
          <a:effectLst>
            <a:outerShdw blurRad="292100" dist="139700" dir="2700000" algn="tl" rotWithShape="0">
              <a:srgbClr val="333333">
                <a:alpha val="65000"/>
              </a:srgbClr>
            </a:outerShdw>
          </a:effectLst>
        </p:spPr>
      </p:pic>
      <p:sp>
        <p:nvSpPr>
          <p:cNvPr id="7" name="Slide Number Placeholder 1">
            <a:extLst>
              <a:ext uri="{FF2B5EF4-FFF2-40B4-BE49-F238E27FC236}">
                <a16:creationId xmlns:a16="http://schemas.microsoft.com/office/drawing/2014/main" id="{2B563EED-44D5-825B-5A17-E8BF503E5A27}"/>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31</a:t>
            </a:fld>
            <a:endParaRPr lang="en-US" dirty="0"/>
          </a:p>
        </p:txBody>
      </p:sp>
    </p:spTree>
    <p:extLst>
      <p:ext uri="{BB962C8B-B14F-4D97-AF65-F5344CB8AC3E}">
        <p14:creationId xmlns:p14="http://schemas.microsoft.com/office/powerpoint/2010/main" val="3412437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0E3E-E180-3736-36F7-3481A358C8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2E69215-1B92-448C-5842-7FB441F24CE5}"/>
              </a:ext>
            </a:extLst>
          </p:cNvPr>
          <p:cNvPicPr>
            <a:picLocks noChangeAspect="1"/>
          </p:cNvPicPr>
          <p:nvPr/>
        </p:nvPicPr>
        <p:blipFill rotWithShape="1">
          <a:blip r:embed="rId3"/>
          <a:srcRect l="15010" r="5839"/>
          <a:stretch/>
        </p:blipFill>
        <p:spPr>
          <a:xfrm>
            <a:off x="4444680" y="1620138"/>
            <a:ext cx="1760248" cy="3052655"/>
          </a:xfrm>
          <a:prstGeom prst="rect">
            <a:avLst/>
          </a:prstGeom>
        </p:spPr>
      </p:pic>
      <p:pic>
        <p:nvPicPr>
          <p:cNvPr id="41" name="Picture 40">
            <a:extLst>
              <a:ext uri="{FF2B5EF4-FFF2-40B4-BE49-F238E27FC236}">
                <a16:creationId xmlns:a16="http://schemas.microsoft.com/office/drawing/2014/main" id="{BBA7378C-E301-B9D2-1491-591A74E45F82}"/>
              </a:ext>
            </a:extLst>
          </p:cNvPr>
          <p:cNvPicPr>
            <a:picLocks noChangeAspect="1"/>
          </p:cNvPicPr>
          <p:nvPr/>
        </p:nvPicPr>
        <p:blipFill>
          <a:blip r:embed="rId4"/>
          <a:stretch>
            <a:fillRect/>
          </a:stretch>
        </p:blipFill>
        <p:spPr>
          <a:xfrm>
            <a:off x="7805180" y="3995064"/>
            <a:ext cx="3735047" cy="2067992"/>
          </a:xfrm>
          <a:prstGeom prst="rect">
            <a:avLst/>
          </a:prstGeom>
        </p:spPr>
      </p:pic>
      <p:pic>
        <p:nvPicPr>
          <p:cNvPr id="43" name="Picture 42" descr="A picture containing indoor&#10;&#10;AI-generated content may be incorrect.">
            <a:extLst>
              <a:ext uri="{FF2B5EF4-FFF2-40B4-BE49-F238E27FC236}">
                <a16:creationId xmlns:a16="http://schemas.microsoft.com/office/drawing/2014/main" id="{CC0828CE-53AE-E6D9-11A7-AFADC474241D}"/>
              </a:ext>
            </a:extLst>
          </p:cNvPr>
          <p:cNvPicPr>
            <a:picLocks noChangeAspect="1"/>
          </p:cNvPicPr>
          <p:nvPr/>
        </p:nvPicPr>
        <p:blipFill>
          <a:blip r:embed="rId5"/>
          <a:stretch>
            <a:fillRect/>
          </a:stretch>
        </p:blipFill>
        <p:spPr>
          <a:xfrm>
            <a:off x="7741012" y="1694018"/>
            <a:ext cx="3372362" cy="2248241"/>
          </a:xfrm>
          <a:prstGeom prst="rect">
            <a:avLst/>
          </a:prstGeom>
        </p:spPr>
      </p:pic>
      <p:sp>
        <p:nvSpPr>
          <p:cNvPr id="48" name="Rectangle 47">
            <a:extLst>
              <a:ext uri="{FF2B5EF4-FFF2-40B4-BE49-F238E27FC236}">
                <a16:creationId xmlns:a16="http://schemas.microsoft.com/office/drawing/2014/main" id="{6B7BC26D-0751-611B-F7E9-5D9D9B7E11BC}"/>
              </a:ext>
            </a:extLst>
          </p:cNvPr>
          <p:cNvSpPr/>
          <p:nvPr/>
        </p:nvSpPr>
        <p:spPr>
          <a:xfrm>
            <a:off x="522518" y="1217947"/>
            <a:ext cx="3559628" cy="5138403"/>
          </a:xfrm>
          <a:prstGeom prst="rect">
            <a:avLst/>
          </a:prstGeom>
          <a:no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04348B6A-9B36-8CA5-DF9D-4ABBDA1DFB5E}"/>
              </a:ext>
            </a:extLst>
          </p:cNvPr>
          <p:cNvSpPr txBox="1"/>
          <p:nvPr/>
        </p:nvSpPr>
        <p:spPr>
          <a:xfrm>
            <a:off x="626359" y="1280832"/>
            <a:ext cx="3249385" cy="369332"/>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1E7640">
                    <a:lumMod val="90000"/>
                    <a:lumOff val="10000"/>
                  </a:srgbClr>
                </a:solidFill>
                <a:effectLst/>
                <a:uLnTx/>
                <a:uFillTx/>
                <a:latin typeface="Proxima Nova Rg" panose="02000506030000020004" pitchFamily="2" charset="0"/>
              </a:rPr>
              <a:t>Hall B:  </a:t>
            </a:r>
            <a:r>
              <a:rPr kumimoji="0" lang="en-US" sz="1800" b="0" i="0" u="none" strike="noStrike" kern="0" cap="none" spc="0" normalizeH="0" baseline="0" noProof="0" err="1">
                <a:ln>
                  <a:noFill/>
                </a:ln>
                <a:solidFill>
                  <a:srgbClr val="1E7640">
                    <a:lumMod val="90000"/>
                    <a:lumOff val="10000"/>
                  </a:srgbClr>
                </a:solidFill>
                <a:effectLst/>
                <a:uLnTx/>
                <a:uFillTx/>
                <a:latin typeface="Proxima Nova Rg" panose="02000506030000020004" pitchFamily="2" charset="0"/>
              </a:rPr>
              <a:t>PRad</a:t>
            </a:r>
            <a:r>
              <a:rPr kumimoji="0" lang="en-US" sz="1800" b="0" i="0" u="none" strike="noStrike" kern="0" cap="none" spc="0" normalizeH="0" baseline="0" noProof="0">
                <a:ln>
                  <a:noFill/>
                </a:ln>
                <a:solidFill>
                  <a:srgbClr val="1E7640">
                    <a:lumMod val="90000"/>
                    <a:lumOff val="10000"/>
                  </a:srgbClr>
                </a:solidFill>
                <a:effectLst/>
                <a:uLnTx/>
                <a:uFillTx/>
                <a:latin typeface="Proxima Nova Rg" panose="02000506030000020004" pitchFamily="2" charset="0"/>
              </a:rPr>
              <a:t>-II H2 gas target</a:t>
            </a:r>
          </a:p>
        </p:txBody>
      </p:sp>
      <p:sp>
        <p:nvSpPr>
          <p:cNvPr id="49" name="Rectangle 48">
            <a:extLst>
              <a:ext uri="{FF2B5EF4-FFF2-40B4-BE49-F238E27FC236}">
                <a16:creationId xmlns:a16="http://schemas.microsoft.com/office/drawing/2014/main" id="{864AEA10-8DCA-BF4E-B4A7-C4FB2FF177F1}"/>
              </a:ext>
            </a:extLst>
          </p:cNvPr>
          <p:cNvSpPr/>
          <p:nvPr/>
        </p:nvSpPr>
        <p:spPr>
          <a:xfrm>
            <a:off x="4342504" y="1217947"/>
            <a:ext cx="3055834" cy="5138403"/>
          </a:xfrm>
          <a:prstGeom prst="rect">
            <a:avLst/>
          </a:prstGeom>
          <a:no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6" name="TextBox 45">
            <a:extLst>
              <a:ext uri="{FF2B5EF4-FFF2-40B4-BE49-F238E27FC236}">
                <a16:creationId xmlns:a16="http://schemas.microsoft.com/office/drawing/2014/main" id="{4CD5DD8D-33B1-17AD-B701-19DBFDCE0199}"/>
              </a:ext>
            </a:extLst>
          </p:cNvPr>
          <p:cNvSpPr txBox="1"/>
          <p:nvPr/>
        </p:nvSpPr>
        <p:spPr>
          <a:xfrm>
            <a:off x="4413624" y="1244537"/>
            <a:ext cx="2939360" cy="369331"/>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CD00">
                    <a:lumMod val="50000"/>
                  </a:srgbClr>
                </a:solidFill>
                <a:effectLst/>
                <a:uLnTx/>
                <a:uFillTx/>
                <a:latin typeface="Proxima Nova Rg" panose="02000506030000020004" pitchFamily="2" charset="0"/>
              </a:rPr>
              <a:t>Hall C: LH2/LD2 </a:t>
            </a:r>
            <a:r>
              <a:rPr kumimoji="0" lang="en-US" sz="1800" b="0" i="0" u="none" strike="noStrike" kern="0" cap="none" spc="0" normalizeH="0" baseline="0" noProof="0" err="1">
                <a:ln>
                  <a:noFill/>
                </a:ln>
                <a:solidFill>
                  <a:srgbClr val="FFCD00">
                    <a:lumMod val="50000"/>
                  </a:srgbClr>
                </a:solidFill>
                <a:effectLst/>
                <a:uLnTx/>
                <a:uFillTx/>
                <a:latin typeface="Proxima Nova Rg" panose="02000506030000020004" pitchFamily="2" charset="0"/>
              </a:rPr>
              <a:t>cryotarget</a:t>
            </a:r>
            <a:endParaRPr kumimoji="0" lang="en-US" sz="1800" b="0" i="0" u="none" strike="noStrike" kern="0" cap="none" spc="0" normalizeH="0" baseline="0" noProof="0">
              <a:ln>
                <a:noFill/>
              </a:ln>
              <a:solidFill>
                <a:srgbClr val="FFCD00">
                  <a:lumMod val="50000"/>
                </a:srgbClr>
              </a:solidFill>
              <a:effectLst/>
              <a:uLnTx/>
              <a:uFillTx/>
              <a:latin typeface="Proxima Nova Rg" panose="02000506030000020004" pitchFamily="2" charset="0"/>
            </a:endParaRPr>
          </a:p>
        </p:txBody>
      </p:sp>
      <p:sp>
        <p:nvSpPr>
          <p:cNvPr id="50" name="Rectangle 49">
            <a:extLst>
              <a:ext uri="{FF2B5EF4-FFF2-40B4-BE49-F238E27FC236}">
                <a16:creationId xmlns:a16="http://schemas.microsoft.com/office/drawing/2014/main" id="{F6CE2E27-71EB-E90F-657C-3CC7F4293213}"/>
              </a:ext>
            </a:extLst>
          </p:cNvPr>
          <p:cNvSpPr/>
          <p:nvPr/>
        </p:nvSpPr>
        <p:spPr>
          <a:xfrm>
            <a:off x="7649404" y="1217947"/>
            <a:ext cx="3977846" cy="5138403"/>
          </a:xfrm>
          <a:prstGeom prst="rect">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7" name="TextBox 46">
            <a:extLst>
              <a:ext uri="{FF2B5EF4-FFF2-40B4-BE49-F238E27FC236}">
                <a16:creationId xmlns:a16="http://schemas.microsoft.com/office/drawing/2014/main" id="{36789844-1E92-842D-2BAD-F14407CFAEAE}"/>
              </a:ext>
            </a:extLst>
          </p:cNvPr>
          <p:cNvSpPr txBox="1"/>
          <p:nvPr/>
        </p:nvSpPr>
        <p:spPr>
          <a:xfrm>
            <a:off x="7728427" y="1244536"/>
            <a:ext cx="3837214" cy="369332"/>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A03123">
                    <a:lumMod val="50000"/>
                  </a:srgbClr>
                </a:solidFill>
                <a:effectLst/>
                <a:uLnTx/>
                <a:uFillTx/>
                <a:latin typeface="Proxima Nova Rg" panose="02000506030000020004" pitchFamily="2" charset="0"/>
              </a:rPr>
              <a:t>Hall D:  </a:t>
            </a:r>
            <a:r>
              <a:rPr kumimoji="0" lang="en-US" sz="1800" b="0" i="0" u="none" strike="noStrike" kern="0" cap="none" spc="0" normalizeH="0" baseline="0" noProof="0" err="1">
                <a:ln>
                  <a:noFill/>
                </a:ln>
                <a:solidFill>
                  <a:srgbClr val="A03123">
                    <a:lumMod val="50000"/>
                  </a:srgbClr>
                </a:solidFill>
                <a:effectLst/>
                <a:uLnTx/>
                <a:uFillTx/>
                <a:latin typeface="Proxima Nova Rg" panose="02000506030000020004" pitchFamily="2" charset="0"/>
              </a:rPr>
              <a:t>GlueX</a:t>
            </a:r>
            <a:r>
              <a:rPr kumimoji="0" lang="en-US" sz="1800" b="0" i="0" u="none" strike="noStrike" kern="0" cap="none" spc="0" normalizeH="0" baseline="0" noProof="0">
                <a:ln>
                  <a:noFill/>
                </a:ln>
                <a:solidFill>
                  <a:srgbClr val="A03123">
                    <a:lumMod val="50000"/>
                  </a:srgbClr>
                </a:solidFill>
                <a:effectLst/>
                <a:uLnTx/>
                <a:uFillTx/>
                <a:latin typeface="Proxima Nova Rg" panose="02000506030000020004" pitchFamily="2" charset="0"/>
              </a:rPr>
              <a:t> LH2/LD2 </a:t>
            </a:r>
            <a:r>
              <a:rPr kumimoji="0" lang="en-US" sz="1800" b="0" i="0" u="none" strike="noStrike" kern="0" cap="none" spc="0" normalizeH="0" baseline="0" noProof="0" err="1">
                <a:ln>
                  <a:noFill/>
                </a:ln>
                <a:solidFill>
                  <a:srgbClr val="A03123">
                    <a:lumMod val="50000"/>
                  </a:srgbClr>
                </a:solidFill>
                <a:effectLst/>
                <a:uLnTx/>
                <a:uFillTx/>
                <a:latin typeface="Proxima Nova Rg" panose="02000506030000020004" pitchFamily="2" charset="0"/>
              </a:rPr>
              <a:t>cryotarget</a:t>
            </a:r>
            <a:endParaRPr kumimoji="0" lang="en-US" sz="1800" b="0" i="0" u="none" strike="noStrike" kern="0" cap="none" spc="0" normalizeH="0" baseline="0" noProof="0">
              <a:ln>
                <a:noFill/>
              </a:ln>
              <a:solidFill>
                <a:srgbClr val="A03123">
                  <a:lumMod val="50000"/>
                </a:srgbClr>
              </a:solidFill>
              <a:effectLst/>
              <a:uLnTx/>
              <a:uFillTx/>
              <a:latin typeface="Proxima Nova Rg" panose="02000506030000020004" pitchFamily="2" charset="0"/>
            </a:endParaRPr>
          </a:p>
        </p:txBody>
      </p:sp>
      <p:sp>
        <p:nvSpPr>
          <p:cNvPr id="3" name="Title 2">
            <a:extLst>
              <a:ext uri="{FF2B5EF4-FFF2-40B4-BE49-F238E27FC236}">
                <a16:creationId xmlns:a16="http://schemas.microsoft.com/office/drawing/2014/main" id="{3DE8F35F-72D2-3C82-D9CE-79F306D6FBB3}"/>
              </a:ext>
            </a:extLst>
          </p:cNvPr>
          <p:cNvSpPr>
            <a:spLocks noGrp="1"/>
          </p:cNvSpPr>
          <p:nvPr>
            <p:ph type="title"/>
          </p:nvPr>
        </p:nvSpPr>
        <p:spPr/>
        <p:txBody>
          <a:bodyPr>
            <a:normAutofit/>
          </a:bodyPr>
          <a:lstStyle/>
          <a:p>
            <a:r>
              <a:rPr lang="en-US" sz="2400" cap="none"/>
              <a:t>Our Support Groups Are Critical To The Success Of THE CEBAF NP Program</a:t>
            </a:r>
          </a:p>
        </p:txBody>
      </p:sp>
      <p:sp>
        <p:nvSpPr>
          <p:cNvPr id="15" name="Slide Number Placeholder 14">
            <a:extLst>
              <a:ext uri="{FF2B5EF4-FFF2-40B4-BE49-F238E27FC236}">
                <a16:creationId xmlns:a16="http://schemas.microsoft.com/office/drawing/2014/main" id="{BBB89ECD-B7EC-AF7F-C6EA-405AF9A42B7F}"/>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395E52-9662-DF4F-B944-3B5077478017}" type="slidenum">
              <a:rPr kumimoji="0" lang="en-US" sz="1200" b="0" i="0" u="none" strike="noStrike" kern="1200" cap="none" spc="0" normalizeH="0" baseline="0" noProof="0" smtClean="0">
                <a:ln>
                  <a:noFill/>
                </a:ln>
                <a:solidFill>
                  <a:prstClr val="black">
                    <a:tint val="82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82000"/>
                </a:prstClr>
              </a:solidFill>
              <a:effectLst/>
              <a:uLnTx/>
              <a:uFillTx/>
              <a:latin typeface="Arial"/>
              <a:ea typeface="+mn-ea"/>
              <a:cs typeface="+mn-cs"/>
            </a:endParaRPr>
          </a:p>
        </p:txBody>
      </p:sp>
      <p:pic>
        <p:nvPicPr>
          <p:cNvPr id="11" name="Picture 10" descr="A person working in a factory&#10;&#10;AI-generated content may be incorrect.">
            <a:extLst>
              <a:ext uri="{FF2B5EF4-FFF2-40B4-BE49-F238E27FC236}">
                <a16:creationId xmlns:a16="http://schemas.microsoft.com/office/drawing/2014/main" id="{006D086F-3ACC-AD4D-6F9A-626DE54DEC4F}"/>
              </a:ext>
            </a:extLst>
          </p:cNvPr>
          <p:cNvPicPr>
            <a:picLocks noChangeAspect="1"/>
          </p:cNvPicPr>
          <p:nvPr/>
        </p:nvPicPr>
        <p:blipFill>
          <a:blip r:embed="rId6"/>
          <a:srcRect l="11214" t="247" r="10929" b="-247"/>
          <a:stretch>
            <a:fillRect/>
          </a:stretch>
        </p:blipFill>
        <p:spPr>
          <a:xfrm>
            <a:off x="564750" y="2490355"/>
            <a:ext cx="3473850" cy="3346370"/>
          </a:xfrm>
          <a:prstGeom prst="rect">
            <a:avLst/>
          </a:prstGeom>
        </p:spPr>
      </p:pic>
      <p:pic>
        <p:nvPicPr>
          <p:cNvPr id="13" name="Picture 12" descr="A picture containing indoor, engine&#10;&#10;AI-generated content may be incorrect.">
            <a:extLst>
              <a:ext uri="{FF2B5EF4-FFF2-40B4-BE49-F238E27FC236}">
                <a16:creationId xmlns:a16="http://schemas.microsoft.com/office/drawing/2014/main" id="{F950F2DC-1CB4-0785-C19A-ABDF54D962D7}"/>
              </a:ext>
            </a:extLst>
          </p:cNvPr>
          <p:cNvPicPr>
            <a:picLocks noChangeAspect="1"/>
          </p:cNvPicPr>
          <p:nvPr/>
        </p:nvPicPr>
        <p:blipFill>
          <a:blip r:embed="rId7"/>
          <a:srcRect l="15097" t="25544" r="-660" b="15510"/>
          <a:stretch>
            <a:fillRect/>
          </a:stretch>
        </p:blipFill>
        <p:spPr>
          <a:xfrm rot="5400000">
            <a:off x="4838990" y="3812645"/>
            <a:ext cx="3290302" cy="1700052"/>
          </a:xfrm>
          <a:prstGeom prst="rect">
            <a:avLst/>
          </a:prstGeom>
        </p:spPr>
      </p:pic>
      <p:sp>
        <p:nvSpPr>
          <p:cNvPr id="6" name="TextBox 5">
            <a:extLst>
              <a:ext uri="{FF2B5EF4-FFF2-40B4-BE49-F238E27FC236}">
                <a16:creationId xmlns:a16="http://schemas.microsoft.com/office/drawing/2014/main" id="{B573D901-9188-D470-0EE7-56ED73ED29A2}"/>
              </a:ext>
            </a:extLst>
          </p:cNvPr>
          <p:cNvSpPr txBox="1"/>
          <p:nvPr/>
        </p:nvSpPr>
        <p:spPr>
          <a:xfrm>
            <a:off x="0" y="758881"/>
            <a:ext cx="12160800" cy="3416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Highlighting here the fixed targets for the FY26 run. </a:t>
            </a:r>
          </a:p>
        </p:txBody>
      </p:sp>
    </p:spTree>
    <p:extLst>
      <p:ext uri="{BB962C8B-B14F-4D97-AF65-F5344CB8AC3E}">
        <p14:creationId xmlns:p14="http://schemas.microsoft.com/office/powerpoint/2010/main" val="2673443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70B60-9C1C-61A6-9543-D698ED195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E1BFB-6C9B-9639-FF8F-8F7D9AFBEAB7}"/>
              </a:ext>
            </a:extLst>
          </p:cNvPr>
          <p:cNvSpPr>
            <a:spLocks noGrp="1"/>
          </p:cNvSpPr>
          <p:nvPr>
            <p:ph type="title"/>
          </p:nvPr>
        </p:nvSpPr>
        <p:spPr>
          <a:xfrm>
            <a:off x="0" y="161927"/>
            <a:ext cx="12191999" cy="566493"/>
          </a:xfrm>
        </p:spPr>
        <p:txBody>
          <a:bodyPr/>
          <a:lstStyle/>
          <a:p>
            <a:r>
              <a:rPr lang="en-US" sz="2800" dirty="0"/>
              <a:t>CEBAF physics focus: transition from hadronic to partonic degrees of freedom</a:t>
            </a:r>
          </a:p>
        </p:txBody>
      </p:sp>
      <p:sp>
        <p:nvSpPr>
          <p:cNvPr id="3" name="Content Placeholder 2">
            <a:extLst>
              <a:ext uri="{FF2B5EF4-FFF2-40B4-BE49-F238E27FC236}">
                <a16:creationId xmlns:a16="http://schemas.microsoft.com/office/drawing/2014/main" id="{5E0E0071-E197-097E-9578-07C4BC5C6946}"/>
              </a:ext>
            </a:extLst>
          </p:cNvPr>
          <p:cNvSpPr>
            <a:spLocks noGrp="1"/>
          </p:cNvSpPr>
          <p:nvPr>
            <p:ph idx="1"/>
          </p:nvPr>
        </p:nvSpPr>
        <p:spPr>
          <a:xfrm>
            <a:off x="285570" y="728420"/>
            <a:ext cx="11372771" cy="5583936"/>
          </a:xfrm>
        </p:spPr>
        <p:txBody>
          <a:bodyPr>
            <a:normAutofit/>
          </a:bodyPr>
          <a:lstStyle/>
          <a:p>
            <a:pPr lvl="1"/>
            <a:r>
              <a:rPr lang="en-US" b="1" dirty="0"/>
              <a:t>Nucleon structure:</a:t>
            </a:r>
            <a:r>
              <a:rPr lang="en-US" dirty="0"/>
              <a:t> Precision measurements of form factors and </a:t>
            </a:r>
            <a:r>
              <a:rPr lang="en-US" dirty="0" err="1"/>
              <a:t>parton</a:t>
            </a:r>
            <a:r>
              <a:rPr lang="en-US" dirty="0"/>
              <a:t> distributions reveal how quarks and gluons are arranged and bound.</a:t>
            </a:r>
          </a:p>
          <a:p>
            <a:pPr lvl="1"/>
            <a:r>
              <a:rPr lang="en-US" b="1" dirty="0"/>
              <a:t>Excited states &amp; resonances:</a:t>
            </a:r>
            <a:r>
              <a:rPr lang="en-US" dirty="0"/>
              <a:t> Mapping the baryon spectrum tests how QCD confinement generates mass and structure.</a:t>
            </a:r>
          </a:p>
          <a:p>
            <a:pPr lvl="1"/>
            <a:r>
              <a:rPr lang="en-US" b="1" dirty="0"/>
              <a:t>3D imaging of quarks:</a:t>
            </a:r>
            <a:r>
              <a:rPr lang="en-US" dirty="0"/>
              <a:t> Generalized Parton Distributions (GPDs) from Deeply Virtual Compton Scattering and meson production give a “tomographic” picture of the nucleon.</a:t>
            </a:r>
          </a:p>
          <a:p>
            <a:pPr lvl="1"/>
            <a:r>
              <a:rPr lang="en-US" b="1" dirty="0"/>
              <a:t>Short-range nuclear forces:</a:t>
            </a:r>
            <a:r>
              <a:rPr lang="en-US" dirty="0"/>
              <a:t> Studies of correlated nucleon pairs show how QCD at the quark level translates into the nuclear force.</a:t>
            </a:r>
          </a:p>
          <a:p>
            <a:pPr lvl="1"/>
            <a:r>
              <a:rPr lang="en-US" b="1" dirty="0"/>
              <a:t>Exotic matter:</a:t>
            </a:r>
            <a:r>
              <a:rPr lang="en-US" dirty="0"/>
              <a:t> Searches for hybrid mesons and gluonic excitations test predictions of QCD beyond the simple quark model.</a:t>
            </a:r>
          </a:p>
          <a:p>
            <a:pPr lvl="1"/>
            <a:r>
              <a:rPr lang="en-US" b="1" dirty="0"/>
              <a:t>Tests of the Standard Model and Fundamental Symmetries</a:t>
            </a:r>
            <a:r>
              <a:rPr lang="en-US" dirty="0"/>
              <a:t>:  Precision measurement such as MOLLER making ultra-precise measurements of the electron's weak charge and the weak mixing angle to search for physics beyond the standard model. </a:t>
            </a:r>
          </a:p>
          <a:p>
            <a:pPr marL="0" indent="0">
              <a:buNone/>
            </a:pPr>
            <a:endParaRPr lang="en-US" dirty="0"/>
          </a:p>
        </p:txBody>
      </p:sp>
      <p:sp>
        <p:nvSpPr>
          <p:cNvPr id="5" name="Slide Number Placeholder 1">
            <a:extLst>
              <a:ext uri="{FF2B5EF4-FFF2-40B4-BE49-F238E27FC236}">
                <a16:creationId xmlns:a16="http://schemas.microsoft.com/office/drawing/2014/main" id="{A3BF1C79-94FC-24DA-1041-D574D455ADEB}"/>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33</a:t>
            </a:fld>
            <a:endParaRPr lang="en-US" dirty="0"/>
          </a:p>
        </p:txBody>
      </p:sp>
    </p:spTree>
    <p:extLst>
      <p:ext uri="{BB962C8B-B14F-4D97-AF65-F5344CB8AC3E}">
        <p14:creationId xmlns:p14="http://schemas.microsoft.com/office/powerpoint/2010/main" val="1212444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2C53-FCCB-C78F-6D8C-E025F4AA8B1A}"/>
              </a:ext>
            </a:extLst>
          </p:cNvPr>
          <p:cNvSpPr>
            <a:spLocks noGrp="1"/>
          </p:cNvSpPr>
          <p:nvPr>
            <p:ph type="title"/>
          </p:nvPr>
        </p:nvSpPr>
        <p:spPr>
          <a:xfrm>
            <a:off x="0" y="161927"/>
            <a:ext cx="12191999" cy="458587"/>
          </a:xfrm>
        </p:spPr>
        <p:txBody>
          <a:bodyPr>
            <a:normAutofit fontScale="90000"/>
          </a:bodyPr>
          <a:lstStyle/>
          <a:p>
            <a:pPr algn="ctr"/>
            <a:r>
              <a:rPr lang="en-US" sz="2800" dirty="0"/>
              <a:t>Jefferson Lab Research Used in 1/3 of all U.S. Nuclear Physics  Ph.D.’s</a:t>
            </a:r>
          </a:p>
        </p:txBody>
      </p:sp>
      <p:pic>
        <p:nvPicPr>
          <p:cNvPr id="4" name="Picture 2">
            <a:extLst>
              <a:ext uri="{FF2B5EF4-FFF2-40B4-BE49-F238E27FC236}">
                <a16:creationId xmlns:a16="http://schemas.microsoft.com/office/drawing/2014/main" id="{043764CC-B9B4-FAC9-EFC4-D931F327FB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11" t="14051" r="7445" b="6064"/>
          <a:stretch>
            <a:fillRect/>
          </a:stretch>
        </p:blipFill>
        <p:spPr bwMode="auto">
          <a:xfrm>
            <a:off x="1316335" y="732209"/>
            <a:ext cx="9897626" cy="556324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1F9F12CF-D75B-538A-BB05-7939AD0250B3}"/>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34</a:t>
            </a:fld>
            <a:endParaRPr lang="en-US" dirty="0"/>
          </a:p>
        </p:txBody>
      </p:sp>
    </p:spTree>
    <p:extLst>
      <p:ext uri="{BB962C8B-B14F-4D97-AF65-F5344CB8AC3E}">
        <p14:creationId xmlns:p14="http://schemas.microsoft.com/office/powerpoint/2010/main" val="496779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3F0B-A834-CBE4-CFEC-E951A0BEA9BC}"/>
              </a:ext>
            </a:extLst>
          </p:cNvPr>
          <p:cNvSpPr>
            <a:spLocks noGrp="1"/>
          </p:cNvSpPr>
          <p:nvPr>
            <p:ph type="title"/>
          </p:nvPr>
        </p:nvSpPr>
        <p:spPr>
          <a:xfrm>
            <a:off x="99530" y="-42173"/>
            <a:ext cx="12092469" cy="1325563"/>
          </a:xfrm>
        </p:spPr>
        <p:txBody>
          <a:bodyPr/>
          <a:lstStyle/>
          <a:p>
            <a:r>
              <a:rPr lang="en-US" sz="2800" dirty="0"/>
              <a:t>Elastic electron-proton scattering still produces exciting new insights. </a:t>
            </a:r>
          </a:p>
        </p:txBody>
      </p:sp>
      <p:pic>
        <p:nvPicPr>
          <p:cNvPr id="4" name="Picture 3">
            <a:extLst>
              <a:ext uri="{FF2B5EF4-FFF2-40B4-BE49-F238E27FC236}">
                <a16:creationId xmlns:a16="http://schemas.microsoft.com/office/drawing/2014/main" id="{97B6A690-D44B-3D2C-48BC-53B91D27650E}"/>
              </a:ext>
            </a:extLst>
          </p:cNvPr>
          <p:cNvPicPr>
            <a:picLocks noChangeAspect="1"/>
          </p:cNvPicPr>
          <p:nvPr/>
        </p:nvPicPr>
        <p:blipFill rotWithShape="1">
          <a:blip r:embed="rId2"/>
          <a:srcRect t="2041"/>
          <a:stretch/>
        </p:blipFill>
        <p:spPr>
          <a:xfrm>
            <a:off x="5988976" y="1513037"/>
            <a:ext cx="5952378" cy="5025875"/>
          </a:xfrm>
          <a:prstGeom prst="rect">
            <a:avLst/>
          </a:prstGeom>
        </p:spPr>
      </p:pic>
      <p:pic>
        <p:nvPicPr>
          <p:cNvPr id="9" name="Picture 2" descr="Using the first new method in half a century for measuring the size of the proton via electron scattering, nuclear physicists have produced a new value for the proton’s radius. ">
            <a:extLst>
              <a:ext uri="{FF2B5EF4-FFF2-40B4-BE49-F238E27FC236}">
                <a16:creationId xmlns:a16="http://schemas.microsoft.com/office/drawing/2014/main" id="{FF92C6B3-C15C-F634-3389-2DA89B685D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530" y="1513037"/>
            <a:ext cx="5638801" cy="38799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83638F7-12B2-8466-F31D-833448285FC8}"/>
              </a:ext>
            </a:extLst>
          </p:cNvPr>
          <p:cNvSpPr txBox="1"/>
          <p:nvPr/>
        </p:nvSpPr>
        <p:spPr>
          <a:xfrm>
            <a:off x="0" y="5698682"/>
            <a:ext cx="5638801" cy="840230"/>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Proton Radius Measurements:  0.831+/-0.014 </a:t>
            </a:r>
            <a:r>
              <a:rPr lang="en-US" dirty="0" err="1">
                <a:latin typeface="Times New Roman" panose="02020603050405020304" pitchFamily="18" charset="0"/>
                <a:cs typeface="Times New Roman" panose="02020603050405020304" pitchFamily="18" charset="0"/>
              </a:rPr>
              <a:t>fm</a:t>
            </a:r>
            <a:r>
              <a:rPr lang="en-US" dirty="0">
                <a:latin typeface="Times New Roman" panose="02020603050405020304" pitchFamily="18" charset="0"/>
                <a:cs typeface="Times New Roman" panose="02020603050405020304" pitchFamily="18" charset="0"/>
              </a:rPr>
              <a:t>, Xiong et </a:t>
            </a:r>
            <a:r>
              <a:rPr lang="en-US" dirty="0" err="1">
                <a:latin typeface="Times New Roman" panose="02020603050405020304" pitchFamily="18" charset="0"/>
                <a:cs typeface="Times New Roman" panose="02020603050405020304" pitchFamily="18" charset="0"/>
              </a:rPr>
              <a:t>al.,Nature</a:t>
            </a:r>
            <a:r>
              <a:rPr lang="en-US" dirty="0">
                <a:latin typeface="Times New Roman" panose="02020603050405020304" pitchFamily="18" charset="0"/>
                <a:cs typeface="Times New Roman" panose="02020603050405020304" pitchFamily="18" charset="0"/>
              </a:rPr>
              <a:t> 575, 147 (2019)</a:t>
            </a:r>
          </a:p>
          <a:p>
            <a:pPr marL="285750" indent="-285750" algn="l">
              <a:lnSpc>
                <a:spcPct val="9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Second generation experiment being installed now.</a:t>
            </a:r>
          </a:p>
        </p:txBody>
      </p:sp>
      <p:sp>
        <p:nvSpPr>
          <p:cNvPr id="12" name="TextBox 11">
            <a:extLst>
              <a:ext uri="{FF2B5EF4-FFF2-40B4-BE49-F238E27FC236}">
                <a16:creationId xmlns:a16="http://schemas.microsoft.com/office/drawing/2014/main" id="{A92C45AB-D9F0-1E8F-6F9E-8BBA112B829E}"/>
              </a:ext>
            </a:extLst>
          </p:cNvPr>
          <p:cNvSpPr txBox="1"/>
          <p:nvPr/>
        </p:nvSpPr>
        <p:spPr>
          <a:xfrm>
            <a:off x="2057400" y="1108710"/>
            <a:ext cx="1966692" cy="369332"/>
          </a:xfrm>
          <a:prstGeom prst="rect">
            <a:avLst/>
          </a:prstGeom>
          <a:noFill/>
        </p:spPr>
        <p:txBody>
          <a:bodyPr wrap="none" rtlCol="0">
            <a:spAutoFit/>
          </a:bodyPr>
          <a:lstStyle/>
          <a:p>
            <a:r>
              <a:rPr lang="en-US" b="1" dirty="0"/>
              <a:t>PRAD Experiments</a:t>
            </a:r>
          </a:p>
        </p:txBody>
      </p:sp>
      <p:sp>
        <p:nvSpPr>
          <p:cNvPr id="13" name="TextBox 12">
            <a:extLst>
              <a:ext uri="{FF2B5EF4-FFF2-40B4-BE49-F238E27FC236}">
                <a16:creationId xmlns:a16="http://schemas.microsoft.com/office/drawing/2014/main" id="{6A38F765-93C1-4558-B8C8-1CC3E2B7D86F}"/>
              </a:ext>
            </a:extLst>
          </p:cNvPr>
          <p:cNvSpPr txBox="1"/>
          <p:nvPr/>
        </p:nvSpPr>
        <p:spPr>
          <a:xfrm>
            <a:off x="7658100" y="1108710"/>
            <a:ext cx="3272755" cy="369332"/>
          </a:xfrm>
          <a:prstGeom prst="rect">
            <a:avLst/>
          </a:prstGeom>
          <a:noFill/>
        </p:spPr>
        <p:txBody>
          <a:bodyPr wrap="none" rtlCol="0">
            <a:spAutoFit/>
          </a:bodyPr>
          <a:lstStyle/>
          <a:p>
            <a:r>
              <a:rPr lang="en-US" b="1" dirty="0"/>
              <a:t>Proton Form Factor Experiments</a:t>
            </a:r>
          </a:p>
        </p:txBody>
      </p:sp>
      <p:sp>
        <p:nvSpPr>
          <p:cNvPr id="14" name="Slide Number Placeholder 1">
            <a:extLst>
              <a:ext uri="{FF2B5EF4-FFF2-40B4-BE49-F238E27FC236}">
                <a16:creationId xmlns:a16="http://schemas.microsoft.com/office/drawing/2014/main" id="{C6BFB6D6-1FF4-6B9A-E3B8-90C2981943F3}"/>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35</a:t>
            </a:fld>
            <a:endParaRPr lang="en-US" dirty="0"/>
          </a:p>
        </p:txBody>
      </p:sp>
    </p:spTree>
    <p:extLst>
      <p:ext uri="{BB962C8B-B14F-4D97-AF65-F5344CB8AC3E}">
        <p14:creationId xmlns:p14="http://schemas.microsoft.com/office/powerpoint/2010/main" val="3032093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AI-generated content may be incorrect.">
            <a:extLst>
              <a:ext uri="{FF2B5EF4-FFF2-40B4-BE49-F238E27FC236}">
                <a16:creationId xmlns:a16="http://schemas.microsoft.com/office/drawing/2014/main" id="{53FE85CE-0B86-56AF-5A2B-78815F839618}"/>
              </a:ext>
            </a:extLst>
          </p:cNvPr>
          <p:cNvPicPr>
            <a:picLocks noChangeAspect="1"/>
          </p:cNvPicPr>
          <p:nvPr/>
        </p:nvPicPr>
        <p:blipFill>
          <a:blip r:embed="rId2"/>
          <a:stretch>
            <a:fillRect/>
          </a:stretch>
        </p:blipFill>
        <p:spPr>
          <a:xfrm>
            <a:off x="792837" y="531951"/>
            <a:ext cx="10606325" cy="6314857"/>
          </a:xfrm>
          <a:prstGeom prst="rect">
            <a:avLst/>
          </a:prstGeom>
        </p:spPr>
      </p:pic>
      <p:sp>
        <p:nvSpPr>
          <p:cNvPr id="7" name="Slide Number Placeholder 1">
            <a:extLst>
              <a:ext uri="{FF2B5EF4-FFF2-40B4-BE49-F238E27FC236}">
                <a16:creationId xmlns:a16="http://schemas.microsoft.com/office/drawing/2014/main" id="{3AFA408F-0BE5-AFF5-0D83-DC298C522430}"/>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36</a:t>
            </a:fld>
            <a:endParaRPr lang="en-US" dirty="0"/>
          </a:p>
        </p:txBody>
      </p:sp>
    </p:spTree>
    <p:extLst>
      <p:ext uri="{BB962C8B-B14F-4D97-AF65-F5344CB8AC3E}">
        <p14:creationId xmlns:p14="http://schemas.microsoft.com/office/powerpoint/2010/main" val="3481056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7A2A-10C0-858D-04E6-A3C66D62288A}"/>
              </a:ext>
            </a:extLst>
          </p:cNvPr>
          <p:cNvSpPr>
            <a:spLocks noGrp="1"/>
          </p:cNvSpPr>
          <p:nvPr>
            <p:ph type="title"/>
          </p:nvPr>
        </p:nvSpPr>
        <p:spPr/>
        <p:txBody>
          <a:bodyPr/>
          <a:lstStyle/>
          <a:p>
            <a:endParaRPr lang="en-US"/>
          </a:p>
        </p:txBody>
      </p:sp>
      <p:pic>
        <p:nvPicPr>
          <p:cNvPr id="5" name="Picture 4" descr="Chart, bubble chart&#10;&#10;AI-generated content may be incorrect.">
            <a:extLst>
              <a:ext uri="{FF2B5EF4-FFF2-40B4-BE49-F238E27FC236}">
                <a16:creationId xmlns:a16="http://schemas.microsoft.com/office/drawing/2014/main" id="{D331F90D-E55D-72AD-DC20-C4AD62DC5749}"/>
              </a:ext>
            </a:extLst>
          </p:cNvPr>
          <p:cNvPicPr>
            <a:picLocks noChangeAspect="1"/>
          </p:cNvPicPr>
          <p:nvPr/>
        </p:nvPicPr>
        <p:blipFill>
          <a:blip r:embed="rId2"/>
          <a:stretch>
            <a:fillRect/>
          </a:stretch>
        </p:blipFill>
        <p:spPr>
          <a:xfrm>
            <a:off x="1097279" y="596646"/>
            <a:ext cx="10055841" cy="6261353"/>
          </a:xfrm>
          <a:prstGeom prst="rect">
            <a:avLst/>
          </a:prstGeom>
        </p:spPr>
      </p:pic>
      <p:sp>
        <p:nvSpPr>
          <p:cNvPr id="6" name="Slide Number Placeholder 5">
            <a:extLst>
              <a:ext uri="{FF2B5EF4-FFF2-40B4-BE49-F238E27FC236}">
                <a16:creationId xmlns:a16="http://schemas.microsoft.com/office/drawing/2014/main" id="{31BECCDF-0235-382B-7026-71FB364C65A9}"/>
              </a:ext>
            </a:extLst>
          </p:cNvPr>
          <p:cNvSpPr>
            <a:spLocks noGrp="1"/>
          </p:cNvSpPr>
          <p:nvPr>
            <p:ph type="sldNum" sz="quarter" idx="12"/>
          </p:nvPr>
        </p:nvSpPr>
        <p:spPr/>
        <p:txBody>
          <a:bodyPr/>
          <a:lstStyle/>
          <a:p>
            <a:fld id="{7D1BE87E-F0DE-A44C-894B-E142BEB21E42}" type="slidenum">
              <a:rPr lang="en-US" smtClean="0"/>
              <a:pPr/>
              <a:t>37</a:t>
            </a:fld>
            <a:endParaRPr lang="en-US" dirty="0"/>
          </a:p>
        </p:txBody>
      </p:sp>
    </p:spTree>
    <p:extLst>
      <p:ext uri="{BB962C8B-B14F-4D97-AF65-F5344CB8AC3E}">
        <p14:creationId xmlns:p14="http://schemas.microsoft.com/office/powerpoint/2010/main" val="3924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E050-064B-D9CF-793A-B6C0A9FAD8C5}"/>
              </a:ext>
            </a:extLst>
          </p:cNvPr>
          <p:cNvSpPr>
            <a:spLocks noGrp="1"/>
          </p:cNvSpPr>
          <p:nvPr>
            <p:ph type="title"/>
          </p:nvPr>
        </p:nvSpPr>
        <p:spPr>
          <a:xfrm>
            <a:off x="731520" y="1413663"/>
            <a:ext cx="11287474" cy="1299057"/>
          </a:xfrm>
        </p:spPr>
        <p:txBody>
          <a:bodyPr>
            <a:noAutofit/>
          </a:bodyPr>
          <a:lstStyle/>
          <a:p>
            <a:r>
              <a:rPr lang="en-US" dirty="0"/>
              <a:t>FY25 CEBAF showed outstanding performance with over 85% up time.</a:t>
            </a:r>
          </a:p>
        </p:txBody>
      </p:sp>
      <p:sp>
        <p:nvSpPr>
          <p:cNvPr id="4" name="TextBox 3">
            <a:extLst>
              <a:ext uri="{FF2B5EF4-FFF2-40B4-BE49-F238E27FC236}">
                <a16:creationId xmlns:a16="http://schemas.microsoft.com/office/drawing/2014/main" id="{23B27A9C-FFA8-E5CB-00A2-5B3459901650}"/>
              </a:ext>
            </a:extLst>
          </p:cNvPr>
          <p:cNvSpPr txBox="1"/>
          <p:nvPr/>
        </p:nvSpPr>
        <p:spPr>
          <a:xfrm>
            <a:off x="731520" y="5148180"/>
            <a:ext cx="10993120" cy="830997"/>
          </a:xfrm>
          <a:prstGeom prst="rect">
            <a:avLst/>
          </a:prstGeom>
          <a:noFill/>
        </p:spPr>
        <p:txBody>
          <a:bodyPr wrap="square" rtlCol="0">
            <a:spAutoFit/>
          </a:bodyPr>
          <a:lstStyle/>
          <a:p>
            <a:r>
              <a:rPr lang="en-US" sz="2400" dirty="0"/>
              <a:t>This meant we were able to deliver on the experimental program as well as do the beam studies we need for the future program!    </a:t>
            </a:r>
          </a:p>
        </p:txBody>
      </p:sp>
      <p:sp>
        <p:nvSpPr>
          <p:cNvPr id="7" name="TextBox 6">
            <a:extLst>
              <a:ext uri="{FF2B5EF4-FFF2-40B4-BE49-F238E27FC236}">
                <a16:creationId xmlns:a16="http://schemas.microsoft.com/office/drawing/2014/main" id="{492C8DF6-1800-F8EE-DC27-3759B21C0EFA}"/>
              </a:ext>
            </a:extLst>
          </p:cNvPr>
          <p:cNvSpPr txBox="1"/>
          <p:nvPr/>
        </p:nvSpPr>
        <p:spPr>
          <a:xfrm>
            <a:off x="731520" y="2965133"/>
            <a:ext cx="9916160" cy="1477328"/>
          </a:xfrm>
          <a:prstGeom prst="rect">
            <a:avLst/>
          </a:prstGeom>
          <a:noFill/>
        </p:spPr>
        <p:txBody>
          <a:bodyPr wrap="square" rtlCol="0">
            <a:spAutoFit/>
          </a:bodyPr>
          <a:lstStyle/>
          <a:p>
            <a:pPr marL="285750" indent="-285750">
              <a:buFont typeface="Arial" panose="020B0604020202020204" pitchFamily="34" charset="0"/>
              <a:buChar char="•"/>
            </a:pPr>
            <a:r>
              <a:rPr lang="en-US" sz="2400" dirty="0"/>
              <a:t>Energy of 1060 MeV/</a:t>
            </a:r>
            <a:r>
              <a:rPr lang="en-US" sz="2400" dirty="0" err="1"/>
              <a:t>linac</a:t>
            </a:r>
            <a:r>
              <a:rPr lang="en-US" sz="2400" dirty="0"/>
              <a:t> (up from 1047 MeV/</a:t>
            </a:r>
            <a:r>
              <a:rPr lang="en-US" sz="2400" dirty="0" err="1"/>
              <a:t>linac</a:t>
            </a:r>
            <a:r>
              <a:rPr lang="en-US" sz="2400" dirty="0"/>
              <a:t> in FY24 )</a:t>
            </a:r>
          </a:p>
          <a:p>
            <a:pPr marL="285750" indent="-285750">
              <a:buFont typeface="Arial" panose="020B0604020202020204" pitchFamily="34" charset="0"/>
              <a:buChar char="•"/>
            </a:pPr>
            <a:r>
              <a:rPr lang="en-US" sz="2400" dirty="0"/>
              <a:t>Beam Power &gt; 800 kW</a:t>
            </a:r>
          </a:p>
          <a:p>
            <a:pPr marL="285750" indent="-285750">
              <a:buFont typeface="Arial" panose="020B0604020202020204" pitchFamily="34" charset="0"/>
              <a:buChar char="•"/>
            </a:pPr>
            <a:r>
              <a:rPr lang="en-US" sz="2400" dirty="0"/>
              <a:t>Low Number Beam Trips ( &lt; 10 per hour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4476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36422A-6ADB-4378-9090-8E6C563D8BE7}"/>
              </a:ext>
            </a:extLst>
          </p:cNvPr>
          <p:cNvSpPr>
            <a:spLocks noGrp="1"/>
          </p:cNvSpPr>
          <p:nvPr>
            <p:ph type="sldNum" sz="quarter" idx="12"/>
          </p:nvPr>
        </p:nvSpPr>
        <p:spPr/>
        <p:txBody>
          <a:bodyPr/>
          <a:lstStyle/>
          <a:p>
            <a:fld id="{7D1BE87E-F0DE-A44C-894B-E142BEB21E42}" type="slidenum">
              <a:rPr lang="en-US" smtClean="0"/>
              <a:pPr/>
              <a:t>39</a:t>
            </a:fld>
            <a:endParaRPr lang="en-US" dirty="0"/>
          </a:p>
        </p:txBody>
      </p:sp>
      <p:sp>
        <p:nvSpPr>
          <p:cNvPr id="2" name="Text Placeholder 3">
            <a:extLst>
              <a:ext uri="{FF2B5EF4-FFF2-40B4-BE49-F238E27FC236}">
                <a16:creationId xmlns:a16="http://schemas.microsoft.com/office/drawing/2014/main" id="{B7B1117B-6ED5-8A5E-8C89-A51D9D367919}"/>
              </a:ext>
            </a:extLst>
          </p:cNvPr>
          <p:cNvSpPr txBox="1">
            <a:spLocks/>
          </p:cNvSpPr>
          <p:nvPr/>
        </p:nvSpPr>
        <p:spPr>
          <a:xfrm>
            <a:off x="304800" y="652049"/>
            <a:ext cx="11582400" cy="64171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600" dirty="0"/>
              <a:t>Dear Colleagues,</a:t>
            </a:r>
            <a:br>
              <a:rPr lang="en-US" sz="1600" dirty="0"/>
            </a:br>
            <a:br>
              <a:rPr lang="en-US" sz="1600" dirty="0"/>
            </a:br>
            <a:r>
              <a:rPr lang="en-US" sz="1600" dirty="0"/>
              <a:t>On behalf of the entire user community, the JLUO Board of Directors extends its gratitude to you, the staff of Jefferson Lab, for the successful CEBAF run completed on Sept. 3. This run significantly advanced the scientific program of the community, with highlights including:</a:t>
            </a:r>
          </a:p>
          <a:p>
            <a:pPr marL="285750" indent="-285750">
              <a:buFont typeface="Arial" panose="020B0604020202020204" pitchFamily="34" charset="0"/>
              <a:buChar char="•"/>
            </a:pPr>
            <a:r>
              <a:rPr lang="en-US" sz="1600" dirty="0"/>
              <a:t>Completion of the </a:t>
            </a:r>
            <a:r>
              <a:rPr lang="en-US" sz="1600" dirty="0" err="1"/>
              <a:t>GEp</a:t>
            </a:r>
            <a:r>
              <a:rPr lang="en-US" sz="1600" dirty="0"/>
              <a:t> run in Hall A, paving the way for the installation of MOLLER</a:t>
            </a:r>
          </a:p>
          <a:p>
            <a:pPr marL="285750" indent="-285750">
              <a:buFont typeface="Arial" panose="020B0604020202020204" pitchFamily="34" charset="0"/>
              <a:buChar char="•"/>
            </a:pPr>
            <a:r>
              <a:rPr lang="en-US" sz="1600" dirty="0"/>
              <a:t>Installation and operation of A Low Energy Recoil Tracker (ALERT) in Hall B and the completion of the four run group experiments</a:t>
            </a:r>
          </a:p>
          <a:p>
            <a:pPr marL="285750" indent="-285750">
              <a:buFont typeface="Arial" panose="020B0604020202020204" pitchFamily="34" charset="0"/>
              <a:buChar char="•"/>
            </a:pPr>
            <a:r>
              <a:rPr lang="en-US" sz="1600" dirty="0"/>
              <a:t>Completion of the Large Acceptance Detector (LAD) experiment in Hall C</a:t>
            </a:r>
          </a:p>
          <a:p>
            <a:pPr marL="285750" indent="-285750">
              <a:buFont typeface="Arial" panose="020B0604020202020204" pitchFamily="34" charset="0"/>
              <a:buChar char="•"/>
            </a:pPr>
            <a:r>
              <a:rPr lang="en-US" sz="1600" dirty="0"/>
              <a:t>Commissioning of a new calorimeter in Hall D and acquiring over 5 petabytes of raw data for the JLab Eta Factory (JEF) and </a:t>
            </a:r>
            <a:r>
              <a:rPr lang="en-US" sz="1600" dirty="0" err="1"/>
              <a:t>GlueX</a:t>
            </a:r>
            <a:r>
              <a:rPr lang="en-US" sz="1600" dirty="0"/>
              <a:t> experiments.</a:t>
            </a:r>
          </a:p>
          <a:p>
            <a:r>
              <a:rPr lang="en-US" sz="1600" dirty="0"/>
              <a:t>We deeply appreciate being able to call on you as engineers, technicians, machine operators, run coordinators and shift workers at any time, even in the middle of the night, and to have you answer that call with such support and enthusiasm for the scientific mission of the lab. You weren’t deterred by the challenges along the way, whether they were caused by the high-water table, the Virginia summertime heat or simply a curious snake!</a:t>
            </a:r>
            <a:br>
              <a:rPr lang="en-US" sz="1600" dirty="0"/>
            </a:br>
            <a:br>
              <a:rPr lang="en-US" sz="1600" dirty="0"/>
            </a:br>
            <a:r>
              <a:rPr lang="en-US" sz="1600" dirty="0"/>
              <a:t>Congratulations to you for setting a CEBAF reliability record in the 12 GeV era and doing so while operating at higher beam energy and current than in years past. We look forward to continuing to work together to pursue the ambitious future nuclear physics program that draws us to Jefferson Lab from institutions around the world.</a:t>
            </a:r>
            <a:br>
              <a:rPr lang="en-US" sz="1600" dirty="0"/>
            </a:br>
            <a:br>
              <a:rPr lang="en-US" sz="1600" dirty="0"/>
            </a:br>
            <a:r>
              <a:rPr lang="en-US" sz="1600" dirty="0"/>
              <a:t>With Sincere Thanks,</a:t>
            </a:r>
            <a:br>
              <a:rPr lang="en-US" sz="1600" dirty="0"/>
            </a:br>
            <a:r>
              <a:rPr lang="en-US" sz="1600" i="1" dirty="0"/>
              <a:t>The Jefferson Lab Users Organization Board of Directors</a:t>
            </a:r>
            <a:endParaRPr lang="en-US" sz="1600" dirty="0"/>
          </a:p>
          <a:p>
            <a:endParaRPr lang="en-US" dirty="0"/>
          </a:p>
        </p:txBody>
      </p:sp>
    </p:spTree>
    <p:extLst>
      <p:ext uri="{BB962C8B-B14F-4D97-AF65-F5344CB8AC3E}">
        <p14:creationId xmlns:p14="http://schemas.microsoft.com/office/powerpoint/2010/main" val="263492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63"/>
            <a:ext cx="12192000" cy="1143000"/>
          </a:xfrm>
        </p:spPr>
        <p:txBody>
          <a:bodyPr/>
          <a:lstStyle/>
          <a:p>
            <a:pPr algn="ctr"/>
            <a:r>
              <a:rPr lang="en-US" b="1" dirty="0">
                <a:latin typeface="+mj-lt"/>
              </a:rPr>
              <a:t>The Cold War</a:t>
            </a:r>
            <a:endParaRPr lang="en-US" dirty="0">
              <a:latin typeface="+mj-lt"/>
            </a:endParaRPr>
          </a:p>
        </p:txBody>
      </p:sp>
      <p:sp>
        <p:nvSpPr>
          <p:cNvPr id="3" name="Content Placeholder 2"/>
          <p:cNvSpPr>
            <a:spLocks noGrp="1"/>
          </p:cNvSpPr>
          <p:nvPr>
            <p:ph idx="1"/>
          </p:nvPr>
        </p:nvSpPr>
        <p:spPr>
          <a:xfrm>
            <a:off x="767862" y="2031983"/>
            <a:ext cx="11065748" cy="4351338"/>
          </a:xfrm>
        </p:spPr>
        <p:txBody>
          <a:bodyPr>
            <a:normAutofit/>
          </a:bodyPr>
          <a:lstStyle/>
          <a:p>
            <a:pPr marL="0" indent="0">
              <a:buNone/>
            </a:pPr>
            <a:r>
              <a:rPr lang="en-US" sz="3000" dirty="0"/>
              <a:t>Following the war, Congress passed the Atomic Energy Act of 1946 and created the Atomic Energy Commission (AEC), which took over the Manhattan Project’s sprawling scientific and industrial complex.</a:t>
            </a:r>
          </a:p>
          <a:p>
            <a:pPr lvl="1"/>
            <a:r>
              <a:rPr lang="en-US" sz="2600" dirty="0"/>
              <a:t>Initially, the AEC focused on designing and producing nuclear weapons and developing nuclear reactors for naval propulsion</a:t>
            </a:r>
          </a:p>
          <a:p>
            <a:pPr lvl="1"/>
            <a:r>
              <a:rPr lang="en-US" sz="2600" dirty="0"/>
              <a:t>The Atomic Energy Act of 1954 ended exclusive government use of the atom and began the growth of the commercial nuclear power industry, giving the AEC authority to regulate the new industry.</a:t>
            </a:r>
          </a:p>
        </p:txBody>
      </p:sp>
      <p:pic>
        <p:nvPicPr>
          <p:cNvPr id="5" name="Picture 4" descr="Y:\CPD\Projects - Active\15-CM-0178 DOE SEP meeting-planning\Images\DOE Historical Logos\Atomic_Energy_Commission.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359852" y="230412"/>
            <a:ext cx="1544096" cy="1595213"/>
          </a:xfrm>
          <a:prstGeom prst="rect">
            <a:avLst/>
          </a:prstGeom>
          <a:noFill/>
          <a:ln>
            <a:noFill/>
          </a:ln>
        </p:spPr>
      </p:pic>
      <p:sp>
        <p:nvSpPr>
          <p:cNvPr id="6" name="Slide Number Placeholder 1">
            <a:extLst>
              <a:ext uri="{FF2B5EF4-FFF2-40B4-BE49-F238E27FC236}">
                <a16:creationId xmlns:a16="http://schemas.microsoft.com/office/drawing/2014/main" id="{AE38EF34-F31A-E82D-C5D7-D82DD5CE02D1}"/>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4</a:t>
            </a:fld>
            <a:endParaRPr lang="en-US" dirty="0"/>
          </a:p>
        </p:txBody>
      </p:sp>
    </p:spTree>
    <p:extLst>
      <p:ext uri="{BB962C8B-B14F-4D97-AF65-F5344CB8AC3E}">
        <p14:creationId xmlns:p14="http://schemas.microsoft.com/office/powerpoint/2010/main" val="2361479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DCA9DB0-447E-12F4-28C4-37EC5BB4320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sp>
        <p:nvSpPr>
          <p:cNvPr id="55" name="Title 54">
            <a:extLst>
              <a:ext uri="{FF2B5EF4-FFF2-40B4-BE49-F238E27FC236}">
                <a16:creationId xmlns:a16="http://schemas.microsoft.com/office/drawing/2014/main" id="{47873B80-8525-A91D-A12B-18F03C5F2719}"/>
              </a:ext>
            </a:extLst>
          </p:cNvPr>
          <p:cNvSpPr>
            <a:spLocks noGrp="1"/>
          </p:cNvSpPr>
          <p:nvPr>
            <p:ph type="title"/>
          </p:nvPr>
        </p:nvSpPr>
        <p:spPr/>
        <p:txBody>
          <a:bodyPr/>
          <a:lstStyle/>
          <a:p>
            <a:r>
              <a:rPr lang="en-US" dirty="0"/>
              <a:t>FY26 CEBAF Run Plan</a:t>
            </a:r>
          </a:p>
        </p:txBody>
      </p:sp>
      <p:sp>
        <p:nvSpPr>
          <p:cNvPr id="9" name="Text Placeholder 8">
            <a:extLst>
              <a:ext uri="{FF2B5EF4-FFF2-40B4-BE49-F238E27FC236}">
                <a16:creationId xmlns:a16="http://schemas.microsoft.com/office/drawing/2014/main" id="{BB886B71-0E6A-C3B0-BC1F-DDDF984D9112}"/>
              </a:ext>
            </a:extLst>
          </p:cNvPr>
          <p:cNvSpPr>
            <a:spLocks noGrp="1"/>
          </p:cNvSpPr>
          <p:nvPr>
            <p:ph type="body" sz="half" idx="2"/>
          </p:nvPr>
        </p:nvSpPr>
        <p:spPr/>
        <p:txBody>
          <a:bodyPr/>
          <a:lstStyle/>
          <a:p>
            <a:r>
              <a:rPr lang="en-US" dirty="0"/>
              <a:t>Running Halls B, C and D</a:t>
            </a:r>
          </a:p>
          <a:p>
            <a:r>
              <a:rPr lang="en-US" dirty="0"/>
              <a:t>Part 1: Special 345 MeV/</a:t>
            </a:r>
            <a:r>
              <a:rPr lang="en-US" dirty="0" err="1"/>
              <a:t>linac</a:t>
            </a:r>
            <a:r>
              <a:rPr lang="en-US" dirty="0"/>
              <a:t> Run</a:t>
            </a:r>
          </a:p>
          <a:p>
            <a:pPr marL="742950" lvl="1" indent="-285750">
              <a:buFont typeface="Arial" panose="020B0604020202020204" pitchFamily="34" charset="0"/>
              <a:buChar char="•"/>
            </a:pPr>
            <a:r>
              <a:rPr lang="en-US" sz="1600" dirty="0"/>
              <a:t>Hall B </a:t>
            </a:r>
            <a:r>
              <a:rPr lang="en-US" sz="1600" dirty="0" err="1"/>
              <a:t>PRad</a:t>
            </a:r>
            <a:r>
              <a:rPr lang="en-US" sz="1600" dirty="0"/>
              <a:t>-II  ( large installation experiment )</a:t>
            </a:r>
          </a:p>
          <a:p>
            <a:pPr marL="742950" lvl="1" indent="-285750">
              <a:buFont typeface="Arial" panose="020B0604020202020204" pitchFamily="34" charset="0"/>
              <a:buChar char="•"/>
            </a:pPr>
            <a:r>
              <a:rPr lang="en-US" sz="1600" dirty="0"/>
              <a:t>Hall C Low energy Cryo-target experiments</a:t>
            </a:r>
          </a:p>
          <a:p>
            <a:pPr marL="742950" lvl="1" indent="-285750">
              <a:buFont typeface="Arial" panose="020B0604020202020204" pitchFamily="34" charset="0"/>
              <a:buChar char="•"/>
            </a:pPr>
            <a:r>
              <a:rPr lang="en-US" sz="1600" dirty="0"/>
              <a:t>Hall D special low energy </a:t>
            </a:r>
            <a:r>
              <a:rPr lang="en-US" sz="1600" dirty="0" err="1"/>
              <a:t>GlueX</a:t>
            </a:r>
            <a:r>
              <a:rPr lang="en-US" sz="1600" dirty="0"/>
              <a:t> experiment</a:t>
            </a:r>
          </a:p>
          <a:p>
            <a:pPr lvl="1"/>
            <a:endParaRPr lang="en-US" sz="1600" dirty="0"/>
          </a:p>
          <a:p>
            <a:r>
              <a:rPr lang="en-US" dirty="0"/>
              <a:t>Two Weeks To Re-scale the Machine</a:t>
            </a:r>
          </a:p>
          <a:p>
            <a:endParaRPr lang="en-US" dirty="0"/>
          </a:p>
          <a:p>
            <a:r>
              <a:rPr lang="en-US" dirty="0"/>
              <a:t>Part 2: Back to 1060MeV/</a:t>
            </a:r>
            <a:r>
              <a:rPr lang="en-US" dirty="0" err="1"/>
              <a:t>linac</a:t>
            </a:r>
            <a:endParaRPr lang="en-US" dirty="0"/>
          </a:p>
          <a:p>
            <a:pPr marL="742950" lvl="1" indent="-285750">
              <a:buFont typeface="Arial" panose="020B0604020202020204" pitchFamily="34" charset="0"/>
              <a:buChar char="•"/>
            </a:pPr>
            <a:r>
              <a:rPr lang="en-US" sz="1600" dirty="0"/>
              <a:t>Hall B High energy part of </a:t>
            </a:r>
            <a:r>
              <a:rPr lang="en-US" sz="1600" dirty="0" err="1"/>
              <a:t>PRad</a:t>
            </a:r>
            <a:r>
              <a:rPr lang="en-US" sz="1600" dirty="0"/>
              <a:t>-II then X17</a:t>
            </a:r>
          </a:p>
          <a:p>
            <a:pPr marL="742950" lvl="1" indent="-285750">
              <a:buFont typeface="Arial" panose="020B0604020202020204" pitchFamily="34" charset="0"/>
              <a:buChar char="•"/>
            </a:pPr>
            <a:r>
              <a:rPr lang="en-US" sz="1600" dirty="0"/>
              <a:t>Hall C High energy cryo-target experiments</a:t>
            </a:r>
          </a:p>
          <a:p>
            <a:pPr marL="742950" lvl="1" indent="-285750">
              <a:buFont typeface="Arial" panose="020B0604020202020204" pitchFamily="34" charset="0"/>
              <a:buChar char="•"/>
            </a:pPr>
            <a:r>
              <a:rPr lang="en-US" sz="1600" dirty="0"/>
              <a:t>Hall D Complete the </a:t>
            </a:r>
            <a:r>
              <a:rPr lang="en-US" sz="1600" dirty="0" err="1"/>
              <a:t>GlueX</a:t>
            </a:r>
            <a:r>
              <a:rPr lang="en-US" sz="1600" dirty="0"/>
              <a:t>-II / JEF experiment</a:t>
            </a:r>
          </a:p>
          <a:p>
            <a:pPr lvl="1"/>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DFDF78B6-E29E-3571-D039-FE0235227E52}"/>
              </a:ext>
            </a:extLst>
          </p:cNvPr>
          <p:cNvSpPr>
            <a:spLocks noGrp="1"/>
          </p:cNvSpPr>
          <p:nvPr>
            <p:ph type="sldNum" sz="quarter" idx="12"/>
          </p:nvPr>
        </p:nvSpPr>
        <p:spPr/>
        <p:txBody>
          <a:bodyPr/>
          <a:lstStyle/>
          <a:p>
            <a:fld id="{7D1BE87E-F0DE-A44C-894B-E142BEB21E42}" type="slidenum">
              <a:rPr lang="en-US" smtClean="0"/>
              <a:pPr/>
              <a:t>40</a:t>
            </a:fld>
            <a:endParaRPr lang="en-US" dirty="0"/>
          </a:p>
        </p:txBody>
      </p:sp>
      <p:sp>
        <p:nvSpPr>
          <p:cNvPr id="10" name="Rectangle 9">
            <a:extLst>
              <a:ext uri="{FF2B5EF4-FFF2-40B4-BE49-F238E27FC236}">
                <a16:creationId xmlns:a16="http://schemas.microsoft.com/office/drawing/2014/main" id="{95789061-3E80-B9C6-110F-173C5B75C0D3}"/>
              </a:ext>
            </a:extLst>
          </p:cNvPr>
          <p:cNvSpPr/>
          <p:nvPr/>
        </p:nvSpPr>
        <p:spPr>
          <a:xfrm>
            <a:off x="6246796" y="5153892"/>
            <a:ext cx="5945204" cy="1045026"/>
          </a:xfrm>
          <a:prstGeom prst="rect">
            <a:avLst/>
          </a:prstGeom>
          <a:solidFill>
            <a:schemeClr val="bg2">
              <a:alpha val="510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panose="020B0604020202020204" pitchFamily="34" charset="0"/>
            </a:endParaRPr>
          </a:p>
        </p:txBody>
      </p:sp>
      <p:cxnSp>
        <p:nvCxnSpPr>
          <p:cNvPr id="2" name="Straight Connector 1">
            <a:extLst>
              <a:ext uri="{FF2B5EF4-FFF2-40B4-BE49-F238E27FC236}">
                <a16:creationId xmlns:a16="http://schemas.microsoft.com/office/drawing/2014/main" id="{ECA895FD-6758-8A98-A151-2F97A37AFE76}"/>
              </a:ext>
            </a:extLst>
          </p:cNvPr>
          <p:cNvCxnSpPr>
            <a:cxnSpLocks/>
          </p:cNvCxnSpPr>
          <p:nvPr/>
        </p:nvCxnSpPr>
        <p:spPr>
          <a:xfrm>
            <a:off x="417514" y="1211517"/>
            <a:ext cx="555407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784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308F-DA78-3529-17B0-FF972680B0A9}"/>
              </a:ext>
            </a:extLst>
          </p:cNvPr>
          <p:cNvSpPr>
            <a:spLocks noGrp="1"/>
          </p:cNvSpPr>
          <p:nvPr>
            <p:ph type="title"/>
          </p:nvPr>
        </p:nvSpPr>
        <p:spPr>
          <a:xfrm>
            <a:off x="312420" y="62867"/>
            <a:ext cx="11917680" cy="406265"/>
          </a:xfrm>
        </p:spPr>
        <p:txBody>
          <a:bodyPr/>
          <a:lstStyle/>
          <a:p>
            <a:r>
              <a:rPr lang="en-US" sz="2400"/>
              <a:t>CEBAF Experimental Program For FY26</a:t>
            </a:r>
          </a:p>
        </p:txBody>
      </p:sp>
      <p:sp>
        <p:nvSpPr>
          <p:cNvPr id="4" name="Rectangle 1">
            <a:extLst>
              <a:ext uri="{FF2B5EF4-FFF2-40B4-BE49-F238E27FC236}">
                <a16:creationId xmlns:a16="http://schemas.microsoft.com/office/drawing/2014/main" id="{B9B9EECE-4691-54DC-3F31-2EF9C44FB894}"/>
              </a:ext>
            </a:extLst>
          </p:cNvPr>
          <p:cNvSpPr>
            <a:spLocks noGrp="1" noChangeArrowheads="1"/>
          </p:cNvSpPr>
          <p:nvPr>
            <p:ph idx="1"/>
          </p:nvPr>
        </p:nvSpPr>
        <p:spPr bwMode="auto">
          <a:xfrm>
            <a:off x="325120" y="456432"/>
            <a:ext cx="1170686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accent1"/>
                </a:solidFill>
                <a:effectLst/>
                <a:latin typeface="Aptos" panose="020B0004020202020204" pitchFamily="34" charset="0"/>
              </a:rPr>
              <a:t>Hall B</a:t>
            </a:r>
            <a:endParaRPr kumimoji="0" lang="en-US" altLang="en-US" sz="1800" b="1" i="0" u="none" strike="noStrike" cap="none" normalizeH="0" baseline="0">
              <a:ln>
                <a:noFill/>
              </a:ln>
              <a:solidFill>
                <a:schemeClr val="accent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E12-20-004:</a:t>
            </a:r>
            <a:r>
              <a:rPr kumimoji="0" lang="en-US" altLang="en-US" sz="1800" b="0" i="0" u="none" strike="noStrike" cap="none" normalizeH="0" baseline="0">
                <a:ln>
                  <a:noFill/>
                </a:ln>
                <a:solidFill>
                  <a:srgbClr val="000000"/>
                </a:solidFill>
                <a:effectLst/>
                <a:latin typeface="Aptos" panose="020B0004020202020204" pitchFamily="34" charset="0"/>
              </a:rPr>
              <a:t> </a:t>
            </a:r>
            <a:r>
              <a:rPr kumimoji="0" lang="en-US" altLang="en-US" sz="1800" b="0" i="0" u="none" strike="noStrike" cap="none" normalizeH="0" baseline="0" err="1">
                <a:ln>
                  <a:noFill/>
                </a:ln>
                <a:solidFill>
                  <a:srgbClr val="000000"/>
                </a:solidFill>
                <a:effectLst/>
                <a:latin typeface="Aptos" panose="020B0004020202020204" pitchFamily="34" charset="0"/>
              </a:rPr>
              <a:t>PRad</a:t>
            </a:r>
            <a:r>
              <a:rPr kumimoji="0" lang="en-US" altLang="en-US" sz="1800" b="0" i="0" u="none" strike="noStrike" cap="none" normalizeH="0" baseline="0">
                <a:ln>
                  <a:noFill/>
                </a:ln>
                <a:solidFill>
                  <a:srgbClr val="000000"/>
                </a:solidFill>
                <a:effectLst/>
                <a:latin typeface="Aptos" panose="020B0004020202020204" pitchFamily="34" charset="0"/>
              </a:rPr>
              <a:t>-II (Contact: A. Gasparian (NCSU), D. Dutta (MS), H. Gao (Due), N. Liyanage (UVA), </a:t>
            </a:r>
            <a:r>
              <a:rPr kumimoji="0" lang="en-US" altLang="en-US" sz="1800" b="0" i="0" u="sng" strike="noStrike" cap="none" normalizeH="0" baseline="0">
                <a:ln>
                  <a:noFill/>
                </a:ln>
                <a:solidFill>
                  <a:srgbClr val="000000"/>
                </a:solidFill>
                <a:effectLst/>
                <a:latin typeface="Aptos" panose="020B0004020202020204" pitchFamily="34" charset="0"/>
              </a:rPr>
              <a:t>E. Pasyuk</a:t>
            </a:r>
            <a:r>
              <a:rPr kumimoji="0" lang="en-US" altLang="en-US" sz="1800" b="0" i="0" u="none" strike="noStrike" cap="none" normalizeH="0" baseline="0">
                <a:ln>
                  <a:noFill/>
                </a:ln>
                <a:solidFill>
                  <a:srgbClr val="000000"/>
                </a:solidFill>
                <a:effectLst/>
                <a:latin typeface="Aptos" panose="020B0004020202020204" pitchFamily="34" charset="0"/>
              </a:rPr>
              <a:t>(JLab), C. Peng (ANL). W. Xiong (Shandong), and </a:t>
            </a:r>
            <a:r>
              <a:rPr kumimoji="0" lang="en-US" altLang="en-US" sz="1800" b="0" i="0" u="sng" strike="noStrike" cap="none" normalizeH="0" baseline="0">
                <a:ln>
                  <a:noFill/>
                </a:ln>
                <a:solidFill>
                  <a:srgbClr val="000000"/>
                </a:solidFill>
                <a:effectLst/>
                <a:latin typeface="Aptos" panose="020B0004020202020204" pitchFamily="34" charset="0"/>
              </a:rPr>
              <a:t>DWH</a:t>
            </a:r>
            <a:r>
              <a:rPr kumimoji="0" lang="en-US" altLang="en-US" sz="1800" b="0" i="0" u="none" strike="noStrike" cap="none" normalizeH="0" baseline="0">
                <a:ln>
                  <a:noFill/>
                </a:ln>
                <a:solidFill>
                  <a:srgbClr val="000000"/>
                </a:solidFill>
                <a:effectLst/>
                <a:latin typeface="Aptos" panose="020B0004020202020204" pitchFamily="34" charset="0"/>
              </a:rPr>
              <a:t> (</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E12-21-003</a:t>
            </a:r>
            <a:r>
              <a:rPr kumimoji="0" lang="en-US" altLang="en-US" sz="1800" b="0" i="0" u="none" strike="noStrike" cap="none" normalizeH="0" baseline="0">
                <a:ln>
                  <a:noFill/>
                </a:ln>
                <a:solidFill>
                  <a:srgbClr val="000000"/>
                </a:solidFill>
                <a:effectLst/>
                <a:latin typeface="Aptos" panose="020B0004020202020204" pitchFamily="34" charset="0"/>
              </a:rPr>
              <a:t>: X17 Boson Search: (Contact:  A. Gasparian (NCSU), D. Dutta (MS), H. Gao (Due), </a:t>
            </a:r>
            <a:r>
              <a:rPr kumimoji="0" lang="en-US" altLang="en-US" sz="1800" b="0" i="0" u="sng" strike="noStrike" cap="none" normalizeH="0" baseline="0">
                <a:ln>
                  <a:noFill/>
                </a:ln>
                <a:solidFill>
                  <a:srgbClr val="000000"/>
                </a:solidFill>
                <a:effectLst/>
                <a:latin typeface="Aptos" panose="020B0004020202020204" pitchFamily="34" charset="0"/>
              </a:rPr>
              <a:t>T. Hague </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N. Liyanage (UVA),  </a:t>
            </a:r>
            <a:r>
              <a:rPr kumimoji="0" lang="en-US" altLang="en-US" sz="1800" b="0" i="0" u="sng" strike="noStrike" cap="none" normalizeH="0" baseline="0">
                <a:ln>
                  <a:noFill/>
                </a:ln>
                <a:solidFill>
                  <a:srgbClr val="000000"/>
                </a:solidFill>
                <a:effectLst/>
                <a:latin typeface="Aptos" panose="020B0004020202020204" pitchFamily="34" charset="0"/>
              </a:rPr>
              <a:t>R. </a:t>
            </a:r>
            <a:r>
              <a:rPr kumimoji="0" lang="en-US" altLang="en-US" sz="1800" b="0" i="0" u="sng" strike="noStrike" cap="none" normalizeH="0" baseline="0" err="1">
                <a:ln>
                  <a:noFill/>
                </a:ln>
                <a:solidFill>
                  <a:srgbClr val="000000"/>
                </a:solidFill>
                <a:effectLst/>
                <a:latin typeface="Aptos" panose="020B0004020202020204" pitchFamily="34" charset="0"/>
              </a:rPr>
              <a:t>Paremuzyan</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C. Peng (ANL). W. Xiong (Shandong))</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rgbClr val="21212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accent1"/>
                </a:solidFill>
                <a:effectLst/>
                <a:latin typeface="Aptos" panose="020B0004020202020204" pitchFamily="34" charset="0"/>
              </a:rPr>
              <a:t>Hall C</a:t>
            </a:r>
            <a:endParaRPr kumimoji="0" lang="en-US" altLang="en-US" sz="1800" b="1" i="0" u="none" strike="noStrike" cap="none" normalizeH="0" baseline="0">
              <a:ln>
                <a:noFill/>
              </a:ln>
              <a:solidFill>
                <a:schemeClr val="accent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E12-22-001</a:t>
            </a:r>
            <a:r>
              <a:rPr kumimoji="0" lang="en-US" altLang="en-US" sz="1800" b="0" i="0" u="none" strike="noStrike" cap="none" normalizeH="0" baseline="0">
                <a:ln>
                  <a:noFill/>
                </a:ln>
                <a:solidFill>
                  <a:srgbClr val="000000"/>
                </a:solidFill>
                <a:effectLst/>
                <a:latin typeface="Aptos" panose="020B0004020202020204" pitchFamily="34" charset="0"/>
              </a:rPr>
              <a:t>: N-&gt; Delta (Contact: N. </a:t>
            </a:r>
            <a:r>
              <a:rPr kumimoji="0" lang="en-US" altLang="en-US" sz="1800" b="0" i="0" u="none" strike="noStrike" cap="none" normalizeH="0" baseline="0" err="1">
                <a:ln>
                  <a:noFill/>
                </a:ln>
                <a:solidFill>
                  <a:srgbClr val="000000"/>
                </a:solidFill>
                <a:effectLst/>
                <a:latin typeface="Aptos" panose="020B0004020202020204" pitchFamily="34" charset="0"/>
              </a:rPr>
              <a:t>Sparveris</a:t>
            </a:r>
            <a:r>
              <a:rPr kumimoji="0" lang="en-US" altLang="en-US" sz="1800" b="0" i="0" u="none" strike="noStrike" cap="none" normalizeH="0" baseline="0">
                <a:ln>
                  <a:noFill/>
                </a:ln>
                <a:solidFill>
                  <a:srgbClr val="000000"/>
                </a:solidFill>
                <a:effectLst/>
                <a:latin typeface="Aptos" panose="020B0004020202020204" pitchFamily="34" charset="0"/>
              </a:rPr>
              <a:t> (Temple), H. </a:t>
            </a:r>
            <a:r>
              <a:rPr kumimoji="0" lang="en-US" altLang="en-US" sz="1800" b="0" i="0" u="none" strike="noStrike" cap="none" normalizeH="0" baseline="0" err="1">
                <a:ln>
                  <a:noFill/>
                </a:ln>
                <a:solidFill>
                  <a:srgbClr val="000000"/>
                </a:solidFill>
                <a:effectLst/>
                <a:latin typeface="Aptos" panose="020B0004020202020204" pitchFamily="34" charset="0"/>
              </a:rPr>
              <a:t>Atac</a:t>
            </a:r>
            <a:r>
              <a:rPr kumimoji="0" lang="en-US" altLang="en-US" sz="1800" b="0" i="0" u="none" strike="noStrike" cap="none" normalizeH="0" baseline="0">
                <a:ln>
                  <a:noFill/>
                </a:ln>
                <a:solidFill>
                  <a:srgbClr val="000000"/>
                </a:solidFill>
                <a:effectLst/>
                <a:latin typeface="Aptos" panose="020B0004020202020204" pitchFamily="34" charset="0"/>
              </a:rPr>
              <a:t> (Temple), </a:t>
            </a:r>
            <a:r>
              <a:rPr kumimoji="0" lang="en-US" altLang="en-US" sz="1800" b="0" i="0" u="sng" strike="noStrike" cap="none" normalizeH="0" baseline="0">
                <a:ln>
                  <a:noFill/>
                </a:ln>
                <a:solidFill>
                  <a:srgbClr val="000000"/>
                </a:solidFill>
                <a:effectLst/>
                <a:latin typeface="Aptos" panose="020B0004020202020204" pitchFamily="34" charset="0"/>
              </a:rPr>
              <a:t>A. </a:t>
            </a:r>
            <a:r>
              <a:rPr kumimoji="0" lang="en-US" altLang="en-US" sz="1800" b="0" i="0" u="sng" strike="noStrike" cap="none" normalizeH="0" baseline="0" err="1">
                <a:ln>
                  <a:noFill/>
                </a:ln>
                <a:solidFill>
                  <a:srgbClr val="000000"/>
                </a:solidFill>
                <a:effectLst/>
                <a:latin typeface="Aptos" panose="020B0004020202020204" pitchFamily="34" charset="0"/>
              </a:rPr>
              <a:t>Camsonne</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a:t>
            </a:r>
            <a:r>
              <a:rPr kumimoji="0" lang="en-US" altLang="en-US" sz="1800" b="0" i="0" u="sng" strike="noStrike" cap="none" normalizeH="0" baseline="0">
                <a:ln>
                  <a:noFill/>
                </a:ln>
                <a:solidFill>
                  <a:srgbClr val="000000"/>
                </a:solidFill>
                <a:effectLst/>
                <a:latin typeface="Aptos" panose="020B0004020202020204" pitchFamily="34" charset="0"/>
              </a:rPr>
              <a:t>M. Jones</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and M. Paolone (NMS)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E12-23-001</a:t>
            </a:r>
            <a:r>
              <a:rPr kumimoji="0" lang="en-US" altLang="en-US" sz="1800" b="0" i="0" u="none" strike="noStrike" cap="none" normalizeH="0" baseline="0">
                <a:ln>
                  <a:noFill/>
                </a:ln>
                <a:solidFill>
                  <a:srgbClr val="000000"/>
                </a:solidFill>
                <a:effectLst/>
                <a:latin typeface="Aptos" panose="020B0004020202020204" pitchFamily="34" charset="0"/>
              </a:rPr>
              <a:t>: VCS (Contact: N. </a:t>
            </a:r>
            <a:r>
              <a:rPr kumimoji="0" lang="en-US" altLang="en-US" sz="1800" b="0" i="0" u="none" strike="noStrike" cap="none" normalizeH="0" baseline="0" err="1">
                <a:ln>
                  <a:noFill/>
                </a:ln>
                <a:solidFill>
                  <a:srgbClr val="000000"/>
                </a:solidFill>
                <a:effectLst/>
                <a:latin typeface="Aptos" panose="020B0004020202020204" pitchFamily="34" charset="0"/>
              </a:rPr>
              <a:t>Sparveris</a:t>
            </a:r>
            <a:r>
              <a:rPr kumimoji="0" lang="en-US" altLang="en-US" sz="1800" b="0" i="0" u="none" strike="noStrike" cap="none" normalizeH="0" baseline="0">
                <a:ln>
                  <a:noFill/>
                </a:ln>
                <a:solidFill>
                  <a:srgbClr val="000000"/>
                </a:solidFill>
                <a:effectLst/>
                <a:latin typeface="Aptos" panose="020B0004020202020204" pitchFamily="34" charset="0"/>
              </a:rPr>
              <a:t> (Temple), H. </a:t>
            </a:r>
            <a:r>
              <a:rPr kumimoji="0" lang="en-US" altLang="en-US" sz="1800" b="0" i="0" u="none" strike="noStrike" cap="none" normalizeH="0" baseline="0" err="1">
                <a:ln>
                  <a:noFill/>
                </a:ln>
                <a:solidFill>
                  <a:srgbClr val="000000"/>
                </a:solidFill>
                <a:effectLst/>
                <a:latin typeface="Aptos" panose="020B0004020202020204" pitchFamily="34" charset="0"/>
              </a:rPr>
              <a:t>Atac</a:t>
            </a:r>
            <a:r>
              <a:rPr kumimoji="0" lang="en-US" altLang="en-US" sz="1800" b="0" i="0" u="none" strike="noStrike" cap="none" normalizeH="0" baseline="0">
                <a:ln>
                  <a:noFill/>
                </a:ln>
                <a:solidFill>
                  <a:srgbClr val="000000"/>
                </a:solidFill>
                <a:effectLst/>
                <a:latin typeface="Aptos" panose="020B0004020202020204" pitchFamily="34" charset="0"/>
              </a:rPr>
              <a:t> (Temple), </a:t>
            </a:r>
            <a:r>
              <a:rPr kumimoji="0" lang="en-US" altLang="en-US" sz="1800" b="0" i="0" u="sng" strike="noStrike" cap="none" normalizeH="0" baseline="0">
                <a:ln>
                  <a:noFill/>
                </a:ln>
                <a:solidFill>
                  <a:srgbClr val="000000"/>
                </a:solidFill>
                <a:effectLst/>
                <a:latin typeface="Aptos" panose="020B0004020202020204" pitchFamily="34" charset="0"/>
              </a:rPr>
              <a:t>A. </a:t>
            </a:r>
            <a:r>
              <a:rPr kumimoji="0" lang="en-US" altLang="en-US" sz="1800" b="0" i="0" u="sng" strike="noStrike" cap="none" normalizeH="0" baseline="0" err="1">
                <a:ln>
                  <a:noFill/>
                </a:ln>
                <a:solidFill>
                  <a:srgbClr val="000000"/>
                </a:solidFill>
                <a:effectLst/>
                <a:latin typeface="Aptos" panose="020B0004020202020204" pitchFamily="34" charset="0"/>
              </a:rPr>
              <a:t>Camsonne</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a:t>
            </a:r>
            <a:r>
              <a:rPr kumimoji="0" lang="en-US" altLang="en-US" sz="1800" b="0" i="0" u="sng" strike="noStrike" cap="none" normalizeH="0" baseline="0">
                <a:ln>
                  <a:noFill/>
                </a:ln>
                <a:solidFill>
                  <a:srgbClr val="000000"/>
                </a:solidFill>
                <a:effectLst/>
                <a:latin typeface="Aptos" panose="020B0004020202020204" pitchFamily="34" charset="0"/>
              </a:rPr>
              <a:t>M. Jones</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and M Paolone (NMS)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E12-24-001</a:t>
            </a:r>
            <a:r>
              <a:rPr kumimoji="0" lang="en-US" altLang="en-US" sz="1800" b="0" i="0" u="none" strike="noStrike" cap="none" normalizeH="0" baseline="0">
                <a:ln>
                  <a:noFill/>
                </a:ln>
                <a:solidFill>
                  <a:srgbClr val="000000"/>
                </a:solidFill>
                <a:effectLst/>
                <a:latin typeface="Aptos" panose="020B0004020202020204" pitchFamily="34" charset="0"/>
              </a:rPr>
              <a:t>: Nuclear-R SIDIS (Contact: </a:t>
            </a:r>
            <a:r>
              <a:rPr kumimoji="0" lang="en-US" altLang="en-US" sz="1800" b="0" i="0" u="sng" strike="noStrike" cap="none" normalizeH="0" baseline="0">
                <a:ln>
                  <a:noFill/>
                </a:ln>
                <a:solidFill>
                  <a:srgbClr val="000000"/>
                </a:solidFill>
                <a:effectLst/>
                <a:latin typeface="Aptos" panose="020B0004020202020204" pitchFamily="34" charset="0"/>
              </a:rPr>
              <a:t>D. Gaskell </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P. Bosted(W&amp;M), W. Brooks (Fed. ST. Maria), </a:t>
            </a:r>
            <a:r>
              <a:rPr kumimoji="0" lang="en-US" altLang="en-US" sz="1800" b="0" i="0" u="sng" strike="noStrike" cap="none" normalizeH="0" baseline="0">
                <a:ln>
                  <a:noFill/>
                </a:ln>
                <a:solidFill>
                  <a:srgbClr val="000000"/>
                </a:solidFill>
                <a:effectLst/>
                <a:latin typeface="Aptos" panose="020B0004020202020204" pitchFamily="34" charset="0"/>
              </a:rPr>
              <a:t>R. Ent</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E. Kinney(UC), and H. Mkrtchyan (Yerevan))</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E12-06-104</a:t>
            </a:r>
            <a:r>
              <a:rPr kumimoji="0" lang="en-US" altLang="en-US" sz="1800" b="0" i="0" u="none" strike="noStrike" cap="none" normalizeH="0" baseline="0">
                <a:ln>
                  <a:noFill/>
                </a:ln>
                <a:solidFill>
                  <a:srgbClr val="000000"/>
                </a:solidFill>
                <a:effectLst/>
                <a:latin typeface="Aptos" panose="020B0004020202020204" pitchFamily="34" charset="0"/>
              </a:rPr>
              <a:t>: Nucleon R SIDIS (Contact: </a:t>
            </a:r>
            <a:r>
              <a:rPr kumimoji="0" lang="en-US" altLang="en-US" sz="1800" b="0" i="0" u="sng" strike="noStrike" cap="none" normalizeH="0" baseline="0">
                <a:ln>
                  <a:noFill/>
                </a:ln>
                <a:solidFill>
                  <a:srgbClr val="000000"/>
                </a:solidFill>
                <a:effectLst/>
                <a:latin typeface="Aptos" panose="020B0004020202020204" pitchFamily="34" charset="0"/>
              </a:rPr>
              <a:t>R. Ent</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P. Bosted(W&amp;M), </a:t>
            </a:r>
            <a:r>
              <a:rPr kumimoji="0" lang="en-US" altLang="en-US" sz="1800" b="0" i="0" u="none" strike="noStrike" cap="none" normalizeH="0" baseline="0" err="1">
                <a:ln>
                  <a:noFill/>
                </a:ln>
                <a:solidFill>
                  <a:srgbClr val="000000"/>
                </a:solidFill>
                <a:effectLst/>
                <a:latin typeface="Aptos" panose="020B0004020202020204" pitchFamily="34" charset="0"/>
              </a:rPr>
              <a:t>E.Kinny</a:t>
            </a:r>
            <a:r>
              <a:rPr kumimoji="0" lang="en-US" altLang="en-US" sz="1800" b="0" i="0" u="none" strike="noStrike" cap="none" normalizeH="0" baseline="0">
                <a:ln>
                  <a:noFill/>
                </a:ln>
                <a:solidFill>
                  <a:srgbClr val="000000"/>
                </a:solidFill>
                <a:effectLst/>
                <a:latin typeface="Aptos" panose="020B0004020202020204" pitchFamily="34" charset="0"/>
              </a:rPr>
              <a:t>(UC) and H. Mkrtchyan(Yerevan))</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E12-06-107</a:t>
            </a:r>
            <a:r>
              <a:rPr kumimoji="0" lang="en-US" altLang="en-US" sz="1800" b="0" i="0" u="none" strike="noStrike" cap="none" normalizeH="0" baseline="0">
                <a:ln>
                  <a:noFill/>
                </a:ln>
                <a:solidFill>
                  <a:srgbClr val="000000"/>
                </a:solidFill>
                <a:effectLst/>
                <a:latin typeface="Aptos" panose="020B0004020202020204" pitchFamily="34" charset="0"/>
              </a:rPr>
              <a:t>: Color Transparency Search (Contact </a:t>
            </a:r>
            <a:r>
              <a:rPr kumimoji="0" lang="en-US" altLang="en-US" sz="1800" b="0" i="0" strike="noStrike" cap="none" normalizeH="0" baseline="0">
                <a:ln>
                  <a:noFill/>
                </a:ln>
                <a:solidFill>
                  <a:srgbClr val="000000"/>
                </a:solidFill>
                <a:effectLst/>
                <a:latin typeface="Aptos" panose="020B0004020202020204" pitchFamily="34" charset="0"/>
              </a:rPr>
              <a:t>H. Vance</a:t>
            </a:r>
            <a:r>
              <a:rPr kumimoji="0" lang="en-US" altLang="en-US" sz="1800" b="0" i="0" u="none" strike="noStrike" cap="none" normalizeH="0" baseline="0">
                <a:ln>
                  <a:noFill/>
                </a:ln>
                <a:solidFill>
                  <a:srgbClr val="000000"/>
                </a:solidFill>
                <a:effectLst/>
                <a:latin typeface="Aptos" panose="020B0004020202020204" pitchFamily="34" charset="0"/>
              </a:rPr>
              <a:t>(FIU/ODU/</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C. Gayoso(W&amp;M), and D. Dutta(MS))</a:t>
            </a:r>
            <a:endParaRPr kumimoji="0" lang="en-US" altLang="en-US" sz="1800" b="0" i="0" u="none" strike="noStrike" cap="none" normalizeH="0" baseline="0">
              <a:ln>
                <a:noFill/>
              </a:ln>
              <a:solidFill>
                <a:srgbClr val="21212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accent1"/>
                </a:solidFill>
                <a:effectLst/>
                <a:latin typeface="Aptos" panose="020B0004020202020204" pitchFamily="34" charset="0"/>
              </a:rPr>
              <a:t>Hall D</a:t>
            </a:r>
            <a:endParaRPr kumimoji="0" lang="en-US" altLang="en-US" sz="1800" b="1"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E12-25-005</a:t>
            </a:r>
            <a:r>
              <a:rPr kumimoji="0" lang="en-US" altLang="en-US" sz="1800" b="0" i="0" u="none" strike="noStrike" cap="none" normalizeH="0" baseline="0">
                <a:ln>
                  <a:noFill/>
                </a:ln>
                <a:solidFill>
                  <a:srgbClr val="000000"/>
                </a:solidFill>
                <a:effectLst/>
                <a:latin typeface="Aptos" panose="020B0004020202020204" pitchFamily="34" charset="0"/>
              </a:rPr>
              <a:t>: </a:t>
            </a:r>
            <a:r>
              <a:rPr kumimoji="0" lang="en-US" altLang="en-US" sz="1800" b="0" i="0" u="none" strike="noStrike" cap="none" normalizeH="0" baseline="0" err="1">
                <a:ln>
                  <a:noFill/>
                </a:ln>
                <a:solidFill>
                  <a:srgbClr val="000000"/>
                </a:solidFill>
                <a:effectLst/>
                <a:latin typeface="Aptos" panose="020B0004020202020204" pitchFamily="34" charset="0"/>
              </a:rPr>
              <a:t>GlueX</a:t>
            </a:r>
            <a:r>
              <a:rPr kumimoji="0" lang="en-US" altLang="en-US" sz="1800" b="0" i="0" u="none" strike="noStrike" cap="none" normalizeH="0" baseline="0">
                <a:ln>
                  <a:noFill/>
                </a:ln>
                <a:solidFill>
                  <a:srgbClr val="000000"/>
                </a:solidFill>
                <a:effectLst/>
                <a:latin typeface="Aptos" panose="020B0004020202020204" pitchFamily="34" charset="0"/>
              </a:rPr>
              <a:t> with a 1-4 GeV Photon Beam ( contact: </a:t>
            </a:r>
            <a:r>
              <a:rPr kumimoji="0" lang="en-US" altLang="en-US" sz="1800" b="0" i="0" u="sng" strike="noStrike" cap="none" normalizeH="0" baseline="0">
                <a:ln>
                  <a:noFill/>
                </a:ln>
                <a:solidFill>
                  <a:srgbClr val="000000"/>
                </a:solidFill>
                <a:effectLst/>
                <a:latin typeface="Aptos" panose="020B0004020202020204" pitchFamily="34" charset="0"/>
              </a:rPr>
              <a:t>M. Dalton</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&amp; F. Afzal (</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V. Crude (FSU), P. </a:t>
            </a:r>
            <a:r>
              <a:rPr kumimoji="0" lang="en-US" altLang="en-US" sz="1800" b="0" i="0" u="none" strike="noStrike" cap="none" normalizeH="0" baseline="0" err="1">
                <a:ln>
                  <a:noFill/>
                </a:ln>
                <a:solidFill>
                  <a:srgbClr val="000000"/>
                </a:solidFill>
                <a:effectLst/>
                <a:latin typeface="Aptos" panose="020B0004020202020204" pitchFamily="34" charset="0"/>
              </a:rPr>
              <a:t>Hurck</a:t>
            </a:r>
            <a:r>
              <a:rPr kumimoji="0" lang="en-US" altLang="en-US" sz="1800" b="0" i="0" u="none" strike="noStrike" cap="none" normalizeH="0" baseline="0">
                <a:ln>
                  <a:noFill/>
                </a:ln>
                <a:solidFill>
                  <a:srgbClr val="000000"/>
                </a:solidFill>
                <a:effectLst/>
                <a:latin typeface="Aptos" panose="020B0004020202020204" pitchFamily="34" charset="0"/>
              </a:rPr>
              <a:t> (UB), I. </a:t>
            </a:r>
            <a:r>
              <a:rPr kumimoji="0" lang="en-US" altLang="en-US" sz="1800" b="0" i="0" u="none" strike="noStrike" cap="none" normalizeH="0" baseline="0" err="1">
                <a:ln>
                  <a:noFill/>
                </a:ln>
                <a:solidFill>
                  <a:srgbClr val="000000"/>
                </a:solidFill>
                <a:effectLst/>
                <a:latin typeface="Aptos" panose="020B0004020202020204" pitchFamily="34" charset="0"/>
              </a:rPr>
              <a:t>Jeagle</a:t>
            </a:r>
            <a:r>
              <a:rPr kumimoji="0" lang="en-US" altLang="en-US" sz="1800" b="0" i="0" u="none" strike="noStrike" cap="none" normalizeH="0" baseline="0">
                <a:ln>
                  <a:noFill/>
                </a:ln>
                <a:solidFill>
                  <a:srgbClr val="000000"/>
                </a:solidFill>
                <a:effectLst/>
                <a:latin typeface="Aptos" panose="020B0004020202020204" pitchFamily="34" charset="0"/>
              </a:rPr>
              <a:t> (ODU), and A. Thiel (UG) )</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E12-12-002</a:t>
            </a:r>
            <a:r>
              <a:rPr kumimoji="0" lang="en-US" altLang="en-US" sz="1800" b="0" i="0" u="none" strike="noStrike" cap="none" normalizeH="0" baseline="0">
                <a:ln>
                  <a:noFill/>
                </a:ln>
                <a:solidFill>
                  <a:srgbClr val="000000"/>
                </a:solidFill>
                <a:effectLst/>
                <a:latin typeface="Aptos" panose="020B0004020202020204" pitchFamily="34" charset="0"/>
              </a:rPr>
              <a:t>: </a:t>
            </a:r>
            <a:r>
              <a:rPr kumimoji="0" lang="en-US" altLang="en-US" sz="1800" b="0" i="0" u="none" strike="noStrike" cap="none" normalizeH="0" baseline="0" err="1">
                <a:ln>
                  <a:noFill/>
                </a:ln>
                <a:solidFill>
                  <a:srgbClr val="000000"/>
                </a:solidFill>
                <a:effectLst/>
                <a:latin typeface="Aptos" panose="020B0004020202020204" pitchFamily="34" charset="0"/>
              </a:rPr>
              <a:t>GlueX</a:t>
            </a:r>
            <a:r>
              <a:rPr kumimoji="0" lang="en-US" altLang="en-US" sz="1800" b="0" i="0" u="none" strike="noStrike" cap="none" normalizeH="0" baseline="0">
                <a:ln>
                  <a:noFill/>
                </a:ln>
                <a:solidFill>
                  <a:srgbClr val="000000"/>
                </a:solidFill>
                <a:effectLst/>
                <a:latin typeface="Aptos" panose="020B0004020202020204" pitchFamily="34" charset="0"/>
              </a:rPr>
              <a:t>-II (Contact: C. Meyer (CMU) and M. Shepherd (IU))</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000000"/>
                </a:solidFill>
                <a:effectLst/>
                <a:latin typeface="Aptos" panose="020B0004020202020204" pitchFamily="34" charset="0"/>
              </a:rPr>
              <a:t>E12-12-002A</a:t>
            </a:r>
            <a:r>
              <a:rPr kumimoji="0" lang="en-US" altLang="en-US" sz="1800" b="0" i="0" u="none" strike="noStrike" cap="none" normalizeH="0" baseline="0">
                <a:ln>
                  <a:noFill/>
                </a:ln>
                <a:solidFill>
                  <a:srgbClr val="000000"/>
                </a:solidFill>
                <a:effectLst/>
                <a:latin typeface="Aptos" panose="020B0004020202020204" pitchFamily="34" charset="0"/>
              </a:rPr>
              <a:t>:  Jefferson Lab Eta Factor (JEF) (Contact: L. Gan (UNCW) &amp; Z. Papandreou, </a:t>
            </a:r>
            <a:r>
              <a:rPr kumimoji="0" lang="en-US" altLang="en-US" sz="1800" b="0" i="0" u="sng" strike="noStrike" cap="none" normalizeH="0" baseline="0">
                <a:ln>
                  <a:noFill/>
                </a:ln>
                <a:solidFill>
                  <a:srgbClr val="000000"/>
                </a:solidFill>
                <a:effectLst/>
                <a:latin typeface="Aptos" panose="020B0004020202020204" pitchFamily="34" charset="0"/>
              </a:rPr>
              <a:t>A. Somov</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 and </a:t>
            </a:r>
            <a:r>
              <a:rPr kumimoji="0" lang="en-US" altLang="en-US" sz="1800" b="0" i="0" u="sng" strike="noStrike" cap="none" normalizeH="0" baseline="0">
                <a:ln>
                  <a:noFill/>
                </a:ln>
                <a:solidFill>
                  <a:srgbClr val="000000"/>
                </a:solidFill>
                <a:effectLst/>
                <a:latin typeface="Aptos" panose="020B0004020202020204" pitchFamily="34" charset="0"/>
              </a:rPr>
              <a:t>S. Tayler</a:t>
            </a:r>
            <a:r>
              <a:rPr kumimoji="0" lang="en-US" altLang="en-US" sz="1800" b="0" i="0" u="none" strike="noStrike" cap="none" normalizeH="0" baseline="0">
                <a:ln>
                  <a:noFill/>
                </a:ln>
                <a:solidFill>
                  <a:srgbClr val="000000"/>
                </a:solidFill>
                <a:effectLst/>
                <a:latin typeface="Aptos" panose="020B0004020202020204" pitchFamily="34" charset="0"/>
              </a:rPr>
              <a:t>(</a:t>
            </a:r>
            <a:r>
              <a:rPr kumimoji="0" lang="en-US" altLang="en-US" sz="1800" b="0" i="0" u="none" strike="noStrike" cap="none" normalizeH="0" baseline="0" err="1">
                <a:ln>
                  <a:noFill/>
                </a:ln>
                <a:solidFill>
                  <a:srgbClr val="000000"/>
                </a:solidFill>
                <a:effectLst/>
                <a:latin typeface="Aptos" panose="020B0004020202020204" pitchFamily="34" charset="0"/>
              </a:rPr>
              <a:t>JLab</a:t>
            </a:r>
            <a:r>
              <a:rPr kumimoji="0" lang="en-US" altLang="en-US" sz="1800" b="0" i="0" u="none" strike="noStrike" cap="none" normalizeH="0" baseline="0">
                <a:ln>
                  <a:noFill/>
                </a:ln>
                <a:solidFill>
                  <a:srgbClr val="000000"/>
                </a:solidFill>
                <a:effectLst/>
                <a:latin typeface="Aptos" panose="020B0004020202020204" pitchFamily="34" charset="0"/>
              </a:rPr>
              <a:t>))</a:t>
            </a:r>
            <a:endParaRPr kumimoji="0" lang="en-US" altLang="en-US" sz="1800" b="0" i="0" u="none" strike="noStrike" cap="none" normalizeH="0" baseline="0">
              <a:ln>
                <a:noFill/>
              </a:ln>
              <a:solidFill>
                <a:srgbClr val="21212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16262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CEEA-D122-F77D-EE6A-8AF721F36270}"/>
              </a:ext>
            </a:extLst>
          </p:cNvPr>
          <p:cNvSpPr>
            <a:spLocks noGrp="1"/>
          </p:cNvSpPr>
          <p:nvPr>
            <p:ph type="title"/>
          </p:nvPr>
        </p:nvSpPr>
        <p:spPr/>
        <p:txBody>
          <a:bodyPr/>
          <a:lstStyle/>
          <a:p>
            <a:r>
              <a:rPr lang="en-US"/>
              <a:t>Overview of the Science program of the next 5 years:</a:t>
            </a:r>
          </a:p>
        </p:txBody>
      </p:sp>
      <p:sp>
        <p:nvSpPr>
          <p:cNvPr id="6" name="TextBox 5">
            <a:extLst>
              <a:ext uri="{FF2B5EF4-FFF2-40B4-BE49-F238E27FC236}">
                <a16:creationId xmlns:a16="http://schemas.microsoft.com/office/drawing/2014/main" id="{83926F01-806B-F7E6-3EBC-8CAF3ED5F7D3}"/>
              </a:ext>
            </a:extLst>
          </p:cNvPr>
          <p:cNvSpPr txBox="1"/>
          <p:nvPr/>
        </p:nvSpPr>
        <p:spPr>
          <a:xfrm>
            <a:off x="442539" y="862143"/>
            <a:ext cx="11306922" cy="4745915"/>
          </a:xfrm>
          <a:prstGeom prst="rect">
            <a:avLst/>
          </a:prstGeom>
          <a:noFill/>
        </p:spPr>
        <p:txBody>
          <a:bodyPr wrap="square" lIns="91440" tIns="45720" rIns="91440" bIns="45720" rtlCol="0" anchor="t">
            <a:spAutoFit/>
          </a:bodyPr>
          <a:lstStyle/>
          <a:p>
            <a:pPr marL="285750" marR="0" lvl="0" indent="-28575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ysClr val="windowText" lastClr="000000"/>
                </a:solidFill>
                <a:effectLst/>
                <a:uLnTx/>
                <a:uFillTx/>
              </a:rPr>
              <a:t>Hall A MOLLER Experiment will be completed, and Hall A will start the transition to the next large-scale experiment.</a:t>
            </a:r>
          </a:p>
          <a:p>
            <a:pPr marL="285750" marR="0" lvl="0" indent="-28575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a:ln>
                <a:noFill/>
              </a:ln>
              <a:solidFill>
                <a:sysClr val="windowText" lastClr="000000"/>
              </a:solidFill>
              <a:effectLst/>
              <a:uLnTx/>
              <a:uFillTx/>
            </a:endParaRPr>
          </a:p>
          <a:p>
            <a:pPr marL="285750" marR="0" lvl="0" indent="-28575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ysClr val="windowText" lastClr="000000"/>
                </a:solidFill>
                <a:effectLst/>
                <a:uLnTx/>
                <a:uFillTx/>
              </a:rPr>
              <a:t>Hall B will complete a number of high impact run group experiments and start running the transversely polarized target SIDIS program.</a:t>
            </a:r>
          </a:p>
          <a:p>
            <a:pPr marL="285750" marR="0" lvl="0" indent="-28575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a:ln>
                <a:noFill/>
              </a:ln>
              <a:solidFill>
                <a:sysClr val="windowText" lastClr="000000"/>
              </a:solidFill>
              <a:effectLst/>
              <a:uLnTx/>
              <a:uFillTx/>
            </a:endParaRPr>
          </a:p>
          <a:p>
            <a:pPr marL="285750" marR="0" lvl="0" indent="-28575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ysClr val="windowText" lastClr="000000"/>
                </a:solidFill>
                <a:effectLst/>
                <a:uLnTx/>
                <a:uFillTx/>
              </a:rPr>
              <a:t>Hall C will install and run the A-rated </a:t>
            </a:r>
            <a:r>
              <a:rPr kumimoji="0" lang="en-US" sz="2800" b="0" i="0" u="none" strike="noStrike" kern="0" cap="none" spc="0" normalizeH="0" baseline="0" noProof="0" err="1">
                <a:ln>
                  <a:noFill/>
                </a:ln>
                <a:solidFill>
                  <a:sysClr val="windowText" lastClr="000000"/>
                </a:solidFill>
                <a:effectLst/>
                <a:uLnTx/>
                <a:uFillTx/>
              </a:rPr>
              <a:t>Hypernuclear</a:t>
            </a:r>
            <a:r>
              <a:rPr kumimoji="0" lang="en-US" sz="2800" b="0" i="0" u="none" strike="noStrike" kern="0" cap="none" spc="0" normalizeH="0" baseline="0" noProof="0">
                <a:ln>
                  <a:noFill/>
                </a:ln>
                <a:solidFill>
                  <a:sysClr val="windowText" lastClr="000000"/>
                </a:solidFill>
                <a:effectLst/>
                <a:uLnTx/>
                <a:uFillTx/>
              </a:rPr>
              <a:t> experiments and once that is complete start the Tensor polarized deuteron experiments.</a:t>
            </a:r>
          </a:p>
          <a:p>
            <a:pPr marL="285750" marR="0" lvl="0" indent="-28575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a:ln>
                <a:noFill/>
              </a:ln>
              <a:solidFill>
                <a:sysClr val="windowText" lastClr="000000"/>
              </a:solidFill>
              <a:effectLst/>
              <a:uLnTx/>
              <a:uFillTx/>
            </a:endParaRPr>
          </a:p>
          <a:p>
            <a:pPr marL="285750" marR="0" lvl="0" indent="-28575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a:ln>
                  <a:noFill/>
                </a:ln>
                <a:solidFill>
                  <a:sysClr val="windowText" lastClr="000000"/>
                </a:solidFill>
                <a:effectLst/>
                <a:uLnTx/>
                <a:uFillTx/>
              </a:rPr>
              <a:t>Hall D will run the A-rated </a:t>
            </a:r>
            <a:r>
              <a:rPr kumimoji="0" lang="en-US" sz="2800" b="0" i="0" u="none" strike="noStrike" kern="0" cap="none" spc="0" normalizeH="0" baseline="0" noProof="0" err="1">
                <a:ln>
                  <a:noFill/>
                </a:ln>
                <a:solidFill>
                  <a:sysClr val="windowText" lastClr="000000"/>
                </a:solidFill>
                <a:effectLst/>
                <a:uLnTx/>
                <a:uFillTx/>
              </a:rPr>
              <a:t>GlueX</a:t>
            </a:r>
            <a:r>
              <a:rPr kumimoji="0" lang="en-US" sz="2800" b="0" i="0" u="none" strike="noStrike" kern="0" cap="none" spc="0" normalizeH="0" baseline="0" noProof="0">
                <a:ln>
                  <a:noFill/>
                </a:ln>
                <a:solidFill>
                  <a:sysClr val="windowText" lastClr="000000"/>
                </a:solidFill>
                <a:effectLst/>
                <a:uLnTx/>
                <a:uFillTx/>
              </a:rPr>
              <a:t>-III &amp; the 2</a:t>
            </a:r>
            <a:r>
              <a:rPr kumimoji="0" lang="en-US" sz="2800" b="0" i="0" u="none" strike="noStrike" kern="0" cap="none" spc="0" normalizeH="0" baseline="30000" noProof="0">
                <a:ln>
                  <a:noFill/>
                </a:ln>
                <a:solidFill>
                  <a:sysClr val="windowText" lastClr="000000"/>
                </a:solidFill>
                <a:effectLst/>
                <a:uLnTx/>
                <a:uFillTx/>
              </a:rPr>
              <a:t>nd</a:t>
            </a:r>
            <a:r>
              <a:rPr kumimoji="0" lang="en-US" sz="2800" b="0" i="0" u="none" strike="noStrike" kern="0" cap="none" spc="0" normalizeH="0" baseline="0" noProof="0">
                <a:ln>
                  <a:noFill/>
                </a:ln>
                <a:solidFill>
                  <a:sysClr val="windowText" lastClr="000000"/>
                </a:solidFill>
                <a:effectLst/>
                <a:uLnTx/>
                <a:uFillTx/>
              </a:rPr>
              <a:t> generation real photon SRC experiments and then install &amp; run the K-Long experiment.   </a:t>
            </a:r>
          </a:p>
        </p:txBody>
      </p:sp>
    </p:spTree>
    <p:extLst>
      <p:ext uri="{BB962C8B-B14F-4D97-AF65-F5344CB8AC3E}">
        <p14:creationId xmlns:p14="http://schemas.microsoft.com/office/powerpoint/2010/main" val="2599153381"/>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0CEEA-D122-F77D-EE6A-8AF721F36270}"/>
              </a:ext>
            </a:extLst>
          </p:cNvPr>
          <p:cNvSpPr>
            <a:spLocks noGrp="1"/>
          </p:cNvSpPr>
          <p:nvPr>
            <p:ph type="title"/>
          </p:nvPr>
        </p:nvSpPr>
        <p:spPr/>
        <p:txBody>
          <a:bodyPr/>
          <a:lstStyle/>
          <a:p>
            <a:r>
              <a:rPr lang="en-US"/>
              <a:t>Five year look ahead</a:t>
            </a:r>
          </a:p>
        </p:txBody>
      </p:sp>
      <p:pic>
        <p:nvPicPr>
          <p:cNvPr id="5" name="Picture 4">
            <a:extLst>
              <a:ext uri="{FF2B5EF4-FFF2-40B4-BE49-F238E27FC236}">
                <a16:creationId xmlns:a16="http://schemas.microsoft.com/office/drawing/2014/main" id="{212009A6-5D63-B2E2-44DE-0506A45BFE34}"/>
              </a:ext>
            </a:extLst>
          </p:cNvPr>
          <p:cNvPicPr>
            <a:picLocks noChangeAspect="1"/>
          </p:cNvPicPr>
          <p:nvPr/>
        </p:nvPicPr>
        <p:blipFill>
          <a:blip r:embed="rId2"/>
          <a:stretch>
            <a:fillRect/>
          </a:stretch>
        </p:blipFill>
        <p:spPr>
          <a:xfrm>
            <a:off x="341097" y="-5817"/>
            <a:ext cx="11521440" cy="6863816"/>
          </a:xfrm>
          <a:prstGeom prst="rect">
            <a:avLst/>
          </a:prstGeom>
        </p:spPr>
      </p:pic>
    </p:spTree>
    <p:extLst>
      <p:ext uri="{BB962C8B-B14F-4D97-AF65-F5344CB8AC3E}">
        <p14:creationId xmlns:p14="http://schemas.microsoft.com/office/powerpoint/2010/main" val="215206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8E5C5193-6C3D-BBE5-C9A0-2B6101B1B644}"/>
              </a:ext>
            </a:extLst>
          </p:cNvPr>
          <p:cNvSpPr txBox="1">
            <a:spLocks/>
          </p:cNvSpPr>
          <p:nvPr/>
        </p:nvSpPr>
        <p:spPr>
          <a:xfrm>
            <a:off x="654706" y="261031"/>
            <a:ext cx="11537294" cy="5082761"/>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MOLLER experiment probes BSM in the multi-TeV range through Parity Violation</a:t>
            </a:r>
          </a:p>
          <a:p>
            <a:r>
              <a:rPr lang="en-US" sz="2400" dirty="0"/>
              <a:t>Installation of this experiment is going on in experimental hall A. </a:t>
            </a:r>
          </a:p>
          <a:p>
            <a:pPr marL="342900" indent="-342900">
              <a:buFont typeface="Arial" panose="020B0604020202020204" pitchFamily="34" charset="0"/>
              <a:buChar char="•"/>
            </a:pPr>
            <a:endParaRPr lang="en-US" sz="2400" dirty="0"/>
          </a:p>
        </p:txBody>
      </p:sp>
      <p:pic>
        <p:nvPicPr>
          <p:cNvPr id="5" name="Picture 2" descr="MOLLER experimental apparatus">
            <a:extLst>
              <a:ext uri="{FF2B5EF4-FFF2-40B4-BE49-F238E27FC236}">
                <a16:creationId xmlns:a16="http://schemas.microsoft.com/office/drawing/2014/main" id="{7534A629-B097-B3F5-4216-131AF769AF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0" t="2452" b="15539"/>
          <a:stretch>
            <a:fillRect/>
          </a:stretch>
        </p:blipFill>
        <p:spPr bwMode="auto">
          <a:xfrm>
            <a:off x="2366812" y="1302305"/>
            <a:ext cx="7751746" cy="5294664"/>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80FEE663-2E7F-7388-56C8-C35033D09B89}"/>
              </a:ext>
            </a:extLst>
          </p:cNvPr>
          <p:cNvSpPr>
            <a:spLocks noGrp="1"/>
          </p:cNvSpPr>
          <p:nvPr>
            <p:ph type="sldNum" sz="quarter" idx="12"/>
          </p:nvPr>
        </p:nvSpPr>
        <p:spPr/>
        <p:txBody>
          <a:bodyPr/>
          <a:lstStyle/>
          <a:p>
            <a:fld id="{16F2E9EB-426F-7445-B453-EF4167A2297E}" type="slidenum">
              <a:rPr lang="en-US" smtClean="0"/>
              <a:t>44</a:t>
            </a:fld>
            <a:endParaRPr lang="en-US"/>
          </a:p>
        </p:txBody>
      </p:sp>
    </p:spTree>
    <p:extLst>
      <p:ext uri="{BB962C8B-B14F-4D97-AF65-F5344CB8AC3E}">
        <p14:creationId xmlns:p14="http://schemas.microsoft.com/office/powerpoint/2010/main" val="805665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ED103-5195-37EC-215E-084B049AA849}"/>
              </a:ext>
            </a:extLst>
          </p:cNvPr>
          <p:cNvSpPr>
            <a:spLocks noGrp="1"/>
          </p:cNvSpPr>
          <p:nvPr>
            <p:ph type="title"/>
          </p:nvPr>
        </p:nvSpPr>
        <p:spPr>
          <a:xfrm>
            <a:off x="260141" y="0"/>
            <a:ext cx="11671717" cy="877163"/>
          </a:xfrm>
        </p:spPr>
        <p:txBody>
          <a:bodyPr>
            <a:normAutofit/>
          </a:bodyPr>
          <a:lstStyle/>
          <a:p>
            <a:r>
              <a:rPr lang="en-US" sz="3600" dirty="0"/>
              <a:t>Experimental Hall A Setup for the SBS Experiment 2 Sept. 2025</a:t>
            </a:r>
          </a:p>
        </p:txBody>
      </p:sp>
      <p:pic>
        <p:nvPicPr>
          <p:cNvPr id="2050" name="Picture 2">
            <a:extLst>
              <a:ext uri="{FF2B5EF4-FFF2-40B4-BE49-F238E27FC236}">
                <a16:creationId xmlns:a16="http://schemas.microsoft.com/office/drawing/2014/main" id="{2AF9D49C-EA5C-329D-2A4F-B7740B90D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840" y="717344"/>
            <a:ext cx="9926320" cy="557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376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4864085-5CD7-4BE8-E4E4-60B13A0604D2}"/>
              </a:ext>
            </a:extLst>
          </p:cNvPr>
          <p:cNvSpPr>
            <a:spLocks noGrp="1"/>
          </p:cNvSpPr>
          <p:nvPr>
            <p:ph type="title"/>
          </p:nvPr>
        </p:nvSpPr>
        <p:spPr>
          <a:xfrm>
            <a:off x="184806" y="68830"/>
            <a:ext cx="11425236" cy="484748"/>
          </a:xfrm>
        </p:spPr>
        <p:txBody>
          <a:bodyPr>
            <a:normAutofit fontScale="90000"/>
          </a:bodyPr>
          <a:lstStyle/>
          <a:p>
            <a:r>
              <a:rPr lang="en-US"/>
              <a:t>MOLLER Assembly in Hall A Now Well Underway</a:t>
            </a:r>
          </a:p>
        </p:txBody>
      </p:sp>
      <p:pic>
        <p:nvPicPr>
          <p:cNvPr id="5" name="Picture 4" descr="A picture containing indoor, device, miller, cluttered&#10;&#10;AI-generated content may be incorrect.">
            <a:extLst>
              <a:ext uri="{FF2B5EF4-FFF2-40B4-BE49-F238E27FC236}">
                <a16:creationId xmlns:a16="http://schemas.microsoft.com/office/drawing/2014/main" id="{382830A1-DF2A-94F1-AB04-DA01471BB295}"/>
              </a:ext>
            </a:extLst>
          </p:cNvPr>
          <p:cNvPicPr>
            <a:picLocks noChangeAspect="1"/>
          </p:cNvPicPr>
          <p:nvPr/>
        </p:nvPicPr>
        <p:blipFill>
          <a:blip r:embed="rId3">
            <a:extLst>
              <a:ext uri="{28A0092B-C50C-407E-A947-70E740481C1C}">
                <a14:useLocalDpi xmlns:a14="http://schemas.microsoft.com/office/drawing/2010/main" val="0"/>
              </a:ext>
            </a:extLst>
          </a:blip>
          <a:srcRect l="4632" r="4632"/>
          <a:stretch>
            <a:fillRect/>
          </a:stretch>
        </p:blipFill>
        <p:spPr>
          <a:xfrm>
            <a:off x="-1" y="3122714"/>
            <a:ext cx="12192001" cy="3090484"/>
          </a:xfrm>
          <a:prstGeom prst="rect">
            <a:avLst/>
          </a:prstGeom>
          <a:noFill/>
        </p:spPr>
      </p:pic>
      <p:sp>
        <p:nvSpPr>
          <p:cNvPr id="2" name="TextBox 1">
            <a:extLst>
              <a:ext uri="{FF2B5EF4-FFF2-40B4-BE49-F238E27FC236}">
                <a16:creationId xmlns:a16="http://schemas.microsoft.com/office/drawing/2014/main" id="{95C395E8-41F0-CA36-AFC6-4E4BD5B8DD16}"/>
              </a:ext>
            </a:extLst>
          </p:cNvPr>
          <p:cNvSpPr txBox="1"/>
          <p:nvPr/>
        </p:nvSpPr>
        <p:spPr>
          <a:xfrm>
            <a:off x="0" y="6264906"/>
            <a:ext cx="12193943"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a:t>Panoramic photo of the Hall A Moller installation take on 15 March 2026.</a:t>
            </a:r>
          </a:p>
        </p:txBody>
      </p:sp>
      <p:pic>
        <p:nvPicPr>
          <p:cNvPr id="1026" name="Picture 2">
            <a:extLst>
              <a:ext uri="{FF2B5EF4-FFF2-40B4-BE49-F238E27FC236}">
                <a16:creationId xmlns:a16="http://schemas.microsoft.com/office/drawing/2014/main" id="{743206F6-FB07-50F9-29D5-81274CC3C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08" y="551566"/>
            <a:ext cx="2905761" cy="21778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898FA1-DF5C-1F26-BC21-A9984CAED1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67" t="10074" r="21328"/>
          <a:stretch>
            <a:fillRect/>
          </a:stretch>
        </p:blipFill>
        <p:spPr bwMode="auto">
          <a:xfrm>
            <a:off x="5426127" y="551566"/>
            <a:ext cx="2234513" cy="21911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09D80A-FCA5-1A7C-7A8C-9CFD3555AA40}"/>
              </a:ext>
            </a:extLst>
          </p:cNvPr>
          <p:cNvSpPr txBox="1"/>
          <p:nvPr/>
        </p:nvSpPr>
        <p:spPr>
          <a:xfrm>
            <a:off x="9103303" y="2781082"/>
            <a:ext cx="2377575" cy="341632"/>
          </a:xfrm>
          <a:prstGeom prst="rect">
            <a:avLst/>
          </a:prstGeom>
          <a:noFill/>
        </p:spPr>
        <p:txBody>
          <a:bodyPr wrap="none" rtlCol="0">
            <a:spAutoFit/>
          </a:bodyPr>
          <a:lstStyle/>
          <a:p>
            <a:pPr algn="ctr">
              <a:lnSpc>
                <a:spcPct val="90000"/>
              </a:lnSpc>
            </a:pPr>
            <a:r>
              <a:rPr lang="en-US"/>
              <a:t>New Power Supplies</a:t>
            </a:r>
          </a:p>
        </p:txBody>
      </p:sp>
      <p:pic>
        <p:nvPicPr>
          <p:cNvPr id="1030" name="Picture 6">
            <a:extLst>
              <a:ext uri="{FF2B5EF4-FFF2-40B4-BE49-F238E27FC236}">
                <a16:creationId xmlns:a16="http://schemas.microsoft.com/office/drawing/2014/main" id="{862C75AE-6A4B-60BE-DA49-9D6F24F4EF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12" y="592818"/>
            <a:ext cx="4475890" cy="21499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7680DD-38CE-DAEA-9527-5A8E0765063E}"/>
              </a:ext>
            </a:extLst>
          </p:cNvPr>
          <p:cNvSpPr txBox="1"/>
          <p:nvPr/>
        </p:nvSpPr>
        <p:spPr>
          <a:xfrm>
            <a:off x="4854459" y="2755228"/>
            <a:ext cx="3377848" cy="341632"/>
          </a:xfrm>
          <a:prstGeom prst="rect">
            <a:avLst/>
          </a:prstGeom>
          <a:noFill/>
        </p:spPr>
        <p:txBody>
          <a:bodyPr wrap="none" rtlCol="0">
            <a:spAutoFit/>
          </a:bodyPr>
          <a:lstStyle/>
          <a:p>
            <a:pPr algn="ctr">
              <a:lnSpc>
                <a:spcPct val="90000"/>
              </a:lnSpc>
            </a:pPr>
            <a:r>
              <a:rPr lang="en-US"/>
              <a:t>New Magnet (TM4) In Test Lab</a:t>
            </a:r>
          </a:p>
        </p:txBody>
      </p:sp>
      <p:sp>
        <p:nvSpPr>
          <p:cNvPr id="7" name="TextBox 6">
            <a:extLst>
              <a:ext uri="{FF2B5EF4-FFF2-40B4-BE49-F238E27FC236}">
                <a16:creationId xmlns:a16="http://schemas.microsoft.com/office/drawing/2014/main" id="{A76FF822-F8DB-306A-12FD-5D12D1F34B6E}"/>
              </a:ext>
            </a:extLst>
          </p:cNvPr>
          <p:cNvSpPr txBox="1"/>
          <p:nvPr/>
        </p:nvSpPr>
        <p:spPr>
          <a:xfrm>
            <a:off x="891632" y="2768614"/>
            <a:ext cx="2852063" cy="341632"/>
          </a:xfrm>
          <a:prstGeom prst="rect">
            <a:avLst/>
          </a:prstGeom>
          <a:noFill/>
        </p:spPr>
        <p:txBody>
          <a:bodyPr wrap="none" rtlCol="0">
            <a:spAutoFit/>
          </a:bodyPr>
          <a:lstStyle/>
          <a:p>
            <a:pPr algn="ctr">
              <a:lnSpc>
                <a:spcPct val="90000"/>
              </a:lnSpc>
            </a:pPr>
            <a:r>
              <a:rPr lang="en-US"/>
              <a:t>Hall A After SBS Removal</a:t>
            </a:r>
          </a:p>
        </p:txBody>
      </p:sp>
    </p:spTree>
    <p:extLst>
      <p:ext uri="{BB962C8B-B14F-4D97-AF65-F5344CB8AC3E}">
        <p14:creationId xmlns:p14="http://schemas.microsoft.com/office/powerpoint/2010/main" val="1753067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90466D-4B10-4A95-5DA1-7E3E6B51713B}"/>
              </a:ext>
            </a:extLst>
          </p:cNvPr>
          <p:cNvSpPr>
            <a:spLocks noGrp="1"/>
          </p:cNvSpPr>
          <p:nvPr>
            <p:ph type="body" sz="half" idx="2"/>
          </p:nvPr>
        </p:nvSpPr>
        <p:spPr>
          <a:xfrm>
            <a:off x="309094" y="765748"/>
            <a:ext cx="11044706" cy="4891433"/>
          </a:xfrm>
        </p:spPr>
        <p:txBody>
          <a:bodyPr/>
          <a:lstStyle/>
          <a:p>
            <a:pPr marL="457200" indent="-457200">
              <a:buFont typeface="Arial" panose="020B0604020202020204" pitchFamily="34" charset="0"/>
              <a:buChar char="•"/>
            </a:pPr>
            <a:r>
              <a:rPr lang="en-US" sz="2800" dirty="0"/>
              <a:t>This has been a rough year at JLab with lots of uncertainty</a:t>
            </a:r>
          </a:p>
          <a:p>
            <a:pPr marL="914400" lvl="1" indent="-457200">
              <a:buFont typeface="Arial" panose="020B0604020202020204" pitchFamily="34" charset="0"/>
              <a:buChar char="•"/>
            </a:pPr>
            <a:r>
              <a:rPr lang="en-US" sz="2800" dirty="0"/>
              <a:t>Government Shutdown with Possible Furloughs</a:t>
            </a:r>
          </a:p>
          <a:p>
            <a:pPr marL="914400" lvl="1" indent="-457200">
              <a:buFont typeface="Arial" panose="020B0604020202020204" pitchFamily="34" charset="0"/>
              <a:buChar char="•"/>
            </a:pPr>
            <a:r>
              <a:rPr lang="en-US" sz="2800" dirty="0"/>
              <a:t>January 22</a:t>
            </a:r>
            <a:r>
              <a:rPr lang="en-US" sz="2800" baseline="30000" dirty="0"/>
              <a:t>nd</a:t>
            </a:r>
            <a:r>
              <a:rPr lang="en-US" sz="2800" dirty="0"/>
              <a:t> the lab’s workforce was reduced </a:t>
            </a:r>
          </a:p>
          <a:p>
            <a:pPr marL="914400" lvl="1" indent="-457200">
              <a:buFont typeface="Arial" panose="020B0604020202020204" pitchFamily="34" charset="0"/>
              <a:buChar char="•"/>
            </a:pPr>
            <a:r>
              <a:rPr lang="en-US" sz="2800" dirty="0"/>
              <a:t>March 31</a:t>
            </a:r>
            <a:r>
              <a:rPr lang="en-US" sz="2800" baseline="30000" dirty="0"/>
              <a:t>st</a:t>
            </a:r>
            <a:r>
              <a:rPr lang="en-US" sz="2800" dirty="0"/>
              <a:t> the new M&amp;O contractor was named with June 1</a:t>
            </a:r>
            <a:r>
              <a:rPr lang="en-US" sz="2800" baseline="30000" dirty="0"/>
              <a:t>st</a:t>
            </a:r>
            <a:r>
              <a:rPr lang="en-US" sz="2800" dirty="0"/>
              <a:t> </a:t>
            </a:r>
            <a:r>
              <a:rPr lang="en-US" sz="2800" dirty="0" err="1"/>
              <a:t>SURATech</a:t>
            </a:r>
            <a:r>
              <a:rPr lang="en-US" sz="2800" dirty="0"/>
              <a:t> will start running the lab.</a:t>
            </a:r>
          </a:p>
          <a:p>
            <a:pPr marL="457200" indent="-457200">
              <a:buFont typeface="Arial" panose="020B0604020202020204" pitchFamily="34" charset="0"/>
              <a:buChar char="•"/>
            </a:pPr>
            <a:r>
              <a:rPr lang="en-US" sz="2800" dirty="0"/>
              <a:t>Genesis / American Science cloud are a new direction for DOE but one that is very like to be a big part of the department for the foreseeable future.</a:t>
            </a:r>
          </a:p>
          <a:p>
            <a:pPr marL="457200" indent="-457200">
              <a:buFont typeface="Arial" panose="020B0604020202020204" pitchFamily="34" charset="0"/>
              <a:buChar char="•"/>
            </a:pPr>
            <a:r>
              <a:rPr lang="en-US" sz="2800" dirty="0"/>
              <a:t>Top priority for physics division is to run the experimental program while also delivering on our DOE 413.3B project commitments to MOLLER and EIC.</a:t>
            </a:r>
          </a:p>
          <a:p>
            <a:pPr marL="457200" indent="-457200">
              <a:buFont typeface="Arial" panose="020B0604020202020204" pitchFamily="34" charset="0"/>
              <a:buChar char="•"/>
            </a:pPr>
            <a:r>
              <a:rPr lang="en-US" sz="2800" dirty="0"/>
              <a:t>But the goal going forward will be to grow Jefferson Lab into a multi-program and multi-mission lab.</a:t>
            </a:r>
          </a:p>
          <a:p>
            <a:endParaRPr lang="en-US" dirty="0"/>
          </a:p>
        </p:txBody>
      </p:sp>
      <p:sp>
        <p:nvSpPr>
          <p:cNvPr id="4" name="Slide Number Placeholder 3">
            <a:extLst>
              <a:ext uri="{FF2B5EF4-FFF2-40B4-BE49-F238E27FC236}">
                <a16:creationId xmlns:a16="http://schemas.microsoft.com/office/drawing/2014/main" id="{2E16B405-2CC8-5ACC-40A5-8DB8BA9FC0D9}"/>
              </a:ext>
            </a:extLst>
          </p:cNvPr>
          <p:cNvSpPr>
            <a:spLocks noGrp="1"/>
          </p:cNvSpPr>
          <p:nvPr>
            <p:ph type="sldNum" sz="quarter" idx="12"/>
          </p:nvPr>
        </p:nvSpPr>
        <p:spPr/>
        <p:txBody>
          <a:bodyPr/>
          <a:lstStyle/>
          <a:p>
            <a:fld id="{7D1BE87E-F0DE-A44C-894B-E142BEB21E42}" type="slidenum">
              <a:rPr lang="en-US" smtClean="0"/>
              <a:pPr/>
              <a:t>47</a:t>
            </a:fld>
            <a:endParaRPr lang="en-US" dirty="0"/>
          </a:p>
        </p:txBody>
      </p:sp>
    </p:spTree>
    <p:extLst>
      <p:ext uri="{BB962C8B-B14F-4D97-AF65-F5344CB8AC3E}">
        <p14:creationId xmlns:p14="http://schemas.microsoft.com/office/powerpoint/2010/main" val="2182744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D99D-1C9F-989C-E5AA-2BE5749C4A21}"/>
              </a:ext>
            </a:extLst>
          </p:cNvPr>
          <p:cNvSpPr>
            <a:spLocks noGrp="1"/>
          </p:cNvSpPr>
          <p:nvPr>
            <p:ph type="title"/>
          </p:nvPr>
        </p:nvSpPr>
        <p:spPr>
          <a:xfrm>
            <a:off x="0" y="240539"/>
            <a:ext cx="12192000" cy="487490"/>
          </a:xfrm>
        </p:spPr>
        <p:txBody>
          <a:bodyPr>
            <a:normAutofit/>
          </a:bodyPr>
          <a:lstStyle/>
          <a:p>
            <a:r>
              <a:rPr lang="en-US" b="1" dirty="0"/>
              <a:t>Low Energy </a:t>
            </a:r>
            <a:r>
              <a:rPr lang="en-US" b="1" dirty="0" err="1"/>
              <a:t>Recirculator</a:t>
            </a:r>
            <a:r>
              <a:rPr lang="en-US" b="1" dirty="0"/>
              <a:t> Facility (LEFRF) </a:t>
            </a:r>
            <a:r>
              <a:rPr lang="en-US" dirty="0"/>
              <a:t>As The New Injector Facility for CEBAF</a:t>
            </a:r>
          </a:p>
        </p:txBody>
      </p:sp>
      <p:sp>
        <p:nvSpPr>
          <p:cNvPr id="4" name="Slide Number Placeholder 3">
            <a:extLst>
              <a:ext uri="{FF2B5EF4-FFF2-40B4-BE49-F238E27FC236}">
                <a16:creationId xmlns:a16="http://schemas.microsoft.com/office/drawing/2014/main" id="{EC425A8A-9D31-F80B-B642-8725294B071A}"/>
              </a:ext>
            </a:extLst>
          </p:cNvPr>
          <p:cNvSpPr>
            <a:spLocks noGrp="1"/>
          </p:cNvSpPr>
          <p:nvPr>
            <p:ph type="sldNum" sz="quarter" idx="12"/>
          </p:nvPr>
        </p:nvSpPr>
        <p:spPr/>
        <p:txBody>
          <a:bodyPr/>
          <a:lstStyle/>
          <a:p>
            <a:fld id="{07E1C93C-5050-FC42-8F10-D22D4F119D13}" type="slidenum">
              <a:rPr lang="en-US" smtClean="0"/>
              <a:pPr/>
              <a:t>48</a:t>
            </a:fld>
            <a:endParaRPr lang="en-US" dirty="0"/>
          </a:p>
        </p:txBody>
      </p:sp>
      <p:grpSp>
        <p:nvGrpSpPr>
          <p:cNvPr id="6" name="Group 5">
            <a:extLst>
              <a:ext uri="{FF2B5EF4-FFF2-40B4-BE49-F238E27FC236}">
                <a16:creationId xmlns:a16="http://schemas.microsoft.com/office/drawing/2014/main" id="{21FEE1E4-737F-814A-79D1-1D237BFC106F}"/>
              </a:ext>
            </a:extLst>
          </p:cNvPr>
          <p:cNvGrpSpPr/>
          <p:nvPr/>
        </p:nvGrpSpPr>
        <p:grpSpPr>
          <a:xfrm>
            <a:off x="406623" y="1200432"/>
            <a:ext cx="11173116" cy="4794501"/>
            <a:chOff x="406623" y="1443849"/>
            <a:chExt cx="11173116" cy="4794501"/>
          </a:xfrm>
        </p:grpSpPr>
        <p:pic>
          <p:nvPicPr>
            <p:cNvPr id="7" name="Picture 6">
              <a:extLst>
                <a:ext uri="{FF2B5EF4-FFF2-40B4-BE49-F238E27FC236}">
                  <a16:creationId xmlns:a16="http://schemas.microsoft.com/office/drawing/2014/main" id="{4B63DD93-16B4-F5DB-B22F-F91466C4D75A}"/>
                </a:ext>
              </a:extLst>
            </p:cNvPr>
            <p:cNvPicPr>
              <a:picLocks noChangeAspect="1"/>
            </p:cNvPicPr>
            <p:nvPr/>
          </p:nvPicPr>
          <p:blipFill>
            <a:blip r:embed="rId2"/>
            <a:stretch>
              <a:fillRect/>
            </a:stretch>
          </p:blipFill>
          <p:spPr>
            <a:xfrm>
              <a:off x="406623" y="1443849"/>
              <a:ext cx="11173116" cy="4565514"/>
            </a:xfrm>
            <a:prstGeom prst="rect">
              <a:avLst/>
            </a:prstGeom>
          </p:spPr>
        </p:pic>
        <p:pic>
          <p:nvPicPr>
            <p:cNvPr id="8" name="Picture 7">
              <a:extLst>
                <a:ext uri="{FF2B5EF4-FFF2-40B4-BE49-F238E27FC236}">
                  <a16:creationId xmlns:a16="http://schemas.microsoft.com/office/drawing/2014/main" id="{67CDF683-CB05-6684-53D8-5F2D907AFCBA}"/>
                </a:ext>
              </a:extLst>
            </p:cNvPr>
            <p:cNvPicPr>
              <a:picLocks noChangeAspect="1"/>
            </p:cNvPicPr>
            <p:nvPr/>
          </p:nvPicPr>
          <p:blipFill>
            <a:blip r:embed="rId3"/>
            <a:stretch>
              <a:fillRect/>
            </a:stretch>
          </p:blipFill>
          <p:spPr>
            <a:xfrm>
              <a:off x="6533666" y="3642007"/>
              <a:ext cx="1198767" cy="897420"/>
            </a:xfrm>
            <a:prstGeom prst="rect">
              <a:avLst/>
            </a:prstGeom>
          </p:spPr>
        </p:pic>
        <p:cxnSp>
          <p:nvCxnSpPr>
            <p:cNvPr id="9" name="Straight Arrow Connector 8">
              <a:extLst>
                <a:ext uri="{FF2B5EF4-FFF2-40B4-BE49-F238E27FC236}">
                  <a16:creationId xmlns:a16="http://schemas.microsoft.com/office/drawing/2014/main" id="{B162A4CE-8B68-EFE8-43A1-EA03FD90F536}"/>
                </a:ext>
              </a:extLst>
            </p:cNvPr>
            <p:cNvCxnSpPr>
              <a:cxnSpLocks/>
            </p:cNvCxnSpPr>
            <p:nvPr/>
          </p:nvCxnSpPr>
          <p:spPr>
            <a:xfrm flipV="1">
              <a:off x="7561132" y="4006491"/>
              <a:ext cx="699687" cy="84226"/>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F540F06-B7D4-0E3C-5B48-9F808D4A64E0}"/>
                </a:ext>
              </a:extLst>
            </p:cNvPr>
            <p:cNvCxnSpPr>
              <a:cxnSpLocks/>
            </p:cNvCxnSpPr>
            <p:nvPr/>
          </p:nvCxnSpPr>
          <p:spPr>
            <a:xfrm flipH="1" flipV="1">
              <a:off x="3158213" y="4461240"/>
              <a:ext cx="6318200" cy="1256516"/>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9DDA96EC-46B1-88D9-9955-BD53D4267349}"/>
                </a:ext>
              </a:extLst>
            </p:cNvPr>
            <p:cNvSpPr/>
            <p:nvPr/>
          </p:nvSpPr>
          <p:spPr>
            <a:xfrm rot="12140723">
              <a:off x="2657124" y="1876298"/>
              <a:ext cx="1719812" cy="2640484"/>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D5A1DC93-1DBA-95C4-8C43-B4EDAEE49D87}"/>
                </a:ext>
              </a:extLst>
            </p:cNvPr>
            <p:cNvSpPr/>
            <p:nvPr/>
          </p:nvSpPr>
          <p:spPr>
            <a:xfrm rot="17192783">
              <a:off x="2583995" y="1888490"/>
              <a:ext cx="2983263" cy="2844983"/>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09B31272-7B23-AA91-C1F3-A79D523170B1}"/>
                </a:ext>
              </a:extLst>
            </p:cNvPr>
            <p:cNvSpPr/>
            <p:nvPr/>
          </p:nvSpPr>
          <p:spPr>
            <a:xfrm rot="6442035">
              <a:off x="9070358" y="4175081"/>
              <a:ext cx="1303520" cy="1836508"/>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D3505EB-16F1-8858-4282-283140C6D417}"/>
                </a:ext>
              </a:extLst>
            </p:cNvPr>
            <p:cNvSpPr txBox="1"/>
            <p:nvPr/>
          </p:nvSpPr>
          <p:spPr>
            <a:xfrm>
              <a:off x="6424791" y="3027234"/>
              <a:ext cx="1800933" cy="646331"/>
            </a:xfrm>
            <a:prstGeom prst="rect">
              <a:avLst/>
            </a:prstGeom>
            <a:noFill/>
          </p:spPr>
          <p:txBody>
            <a:bodyPr wrap="square" rtlCol="0">
              <a:spAutoFit/>
            </a:bodyPr>
            <a:lstStyle/>
            <a:p>
              <a:r>
                <a:rPr lang="en-US" dirty="0">
                  <a:solidFill>
                    <a:srgbClr val="7030A0"/>
                  </a:solidFill>
                </a:rPr>
                <a:t>Build e</a:t>
              </a:r>
              <a:r>
                <a:rPr lang="en-US" baseline="30000" dirty="0">
                  <a:solidFill>
                    <a:srgbClr val="7030A0"/>
                  </a:solidFill>
                </a:rPr>
                <a:t>+</a:t>
              </a:r>
              <a:r>
                <a:rPr lang="en-US" dirty="0">
                  <a:solidFill>
                    <a:srgbClr val="7030A0"/>
                  </a:solidFill>
                </a:rPr>
                <a:t> injector at the LERF</a:t>
              </a:r>
            </a:p>
          </p:txBody>
        </p:sp>
        <p:sp>
          <p:nvSpPr>
            <p:cNvPr id="16" name="TextBox 15">
              <a:extLst>
                <a:ext uri="{FF2B5EF4-FFF2-40B4-BE49-F238E27FC236}">
                  <a16:creationId xmlns:a16="http://schemas.microsoft.com/office/drawing/2014/main" id="{9E3D3C8D-97D0-A113-EEEF-30CA48DD01B7}"/>
                </a:ext>
              </a:extLst>
            </p:cNvPr>
            <p:cNvSpPr txBox="1"/>
            <p:nvPr/>
          </p:nvSpPr>
          <p:spPr>
            <a:xfrm>
              <a:off x="9618729" y="3444386"/>
              <a:ext cx="1741953" cy="646331"/>
            </a:xfrm>
            <a:prstGeom prst="rect">
              <a:avLst/>
            </a:prstGeom>
            <a:noFill/>
          </p:spPr>
          <p:txBody>
            <a:bodyPr wrap="square" rtlCol="0">
              <a:spAutoFit/>
            </a:bodyPr>
            <a:lstStyle/>
            <a:p>
              <a:r>
                <a:rPr lang="en-US" dirty="0">
                  <a:solidFill>
                    <a:srgbClr val="7030A0"/>
                  </a:solidFill>
                </a:rPr>
                <a:t>Build new LERF to CEBAF tunnel</a:t>
              </a:r>
            </a:p>
          </p:txBody>
        </p:sp>
        <p:cxnSp>
          <p:nvCxnSpPr>
            <p:cNvPr id="17" name="Straight Arrow Connector 16">
              <a:extLst>
                <a:ext uri="{FF2B5EF4-FFF2-40B4-BE49-F238E27FC236}">
                  <a16:creationId xmlns:a16="http://schemas.microsoft.com/office/drawing/2014/main" id="{8A2A083A-F7CF-FE73-4F20-F41891549544}"/>
                </a:ext>
              </a:extLst>
            </p:cNvPr>
            <p:cNvCxnSpPr>
              <a:cxnSpLocks/>
            </p:cNvCxnSpPr>
            <p:nvPr/>
          </p:nvCxnSpPr>
          <p:spPr>
            <a:xfrm>
              <a:off x="4509219" y="1809785"/>
              <a:ext cx="1254756" cy="245781"/>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AE9B73F-F397-2E74-0838-21DC9857F1C5}"/>
                </a:ext>
              </a:extLst>
            </p:cNvPr>
            <p:cNvSpPr txBox="1"/>
            <p:nvPr/>
          </p:nvSpPr>
          <p:spPr>
            <a:xfrm>
              <a:off x="2216946" y="5315020"/>
              <a:ext cx="2292273" cy="923330"/>
            </a:xfrm>
            <a:prstGeom prst="rect">
              <a:avLst/>
            </a:prstGeom>
            <a:noFill/>
          </p:spPr>
          <p:txBody>
            <a:bodyPr wrap="square" rtlCol="0">
              <a:spAutoFit/>
            </a:bodyPr>
            <a:lstStyle/>
            <a:p>
              <a:r>
                <a:rPr lang="en-US" dirty="0">
                  <a:solidFill>
                    <a:srgbClr val="7030A0"/>
                  </a:solidFill>
                </a:rPr>
                <a:t>Build new transport line along South </a:t>
              </a:r>
              <a:r>
                <a:rPr lang="en-US" dirty="0" err="1">
                  <a:solidFill>
                    <a:srgbClr val="7030A0"/>
                  </a:solidFill>
                </a:rPr>
                <a:t>Linac</a:t>
              </a:r>
              <a:r>
                <a:rPr lang="en-US" dirty="0">
                  <a:solidFill>
                    <a:srgbClr val="7030A0"/>
                  </a:solidFill>
                </a:rPr>
                <a:t> and West Arc</a:t>
              </a:r>
            </a:p>
          </p:txBody>
        </p:sp>
        <p:cxnSp>
          <p:nvCxnSpPr>
            <p:cNvPr id="19" name="Straight Arrow Connector 18">
              <a:extLst>
                <a:ext uri="{FF2B5EF4-FFF2-40B4-BE49-F238E27FC236}">
                  <a16:creationId xmlns:a16="http://schemas.microsoft.com/office/drawing/2014/main" id="{8FE10836-123B-872D-4401-C020604F37BC}"/>
                </a:ext>
              </a:extLst>
            </p:cNvPr>
            <p:cNvCxnSpPr>
              <a:cxnSpLocks/>
              <a:stCxn id="16" idx="2"/>
            </p:cNvCxnSpPr>
            <p:nvPr/>
          </p:nvCxnSpPr>
          <p:spPr>
            <a:xfrm flipH="1">
              <a:off x="10382985" y="4090717"/>
              <a:ext cx="106721" cy="498513"/>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C09365E-BB7C-5FD5-D83A-42F0D1CC4732}"/>
                </a:ext>
              </a:extLst>
            </p:cNvPr>
            <p:cNvCxnSpPr>
              <a:cxnSpLocks/>
            </p:cNvCxnSpPr>
            <p:nvPr/>
          </p:nvCxnSpPr>
          <p:spPr>
            <a:xfrm flipV="1">
              <a:off x="3369924" y="5065178"/>
              <a:ext cx="1588406" cy="225871"/>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035319E-A46C-E9D4-6366-42C9F680F0C7}"/>
                </a:ext>
              </a:extLst>
            </p:cNvPr>
            <p:cNvCxnSpPr>
              <a:cxnSpLocks/>
            </p:cNvCxnSpPr>
            <p:nvPr/>
          </p:nvCxnSpPr>
          <p:spPr>
            <a:xfrm flipH="1" flipV="1">
              <a:off x="2854861" y="3310981"/>
              <a:ext cx="515063" cy="1985730"/>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8EEA4F-CF16-881C-C4DF-F31E296DB0D0}"/>
                </a:ext>
              </a:extLst>
            </p:cNvPr>
            <p:cNvCxnSpPr>
              <a:cxnSpLocks/>
            </p:cNvCxnSpPr>
            <p:nvPr/>
          </p:nvCxnSpPr>
          <p:spPr>
            <a:xfrm flipV="1">
              <a:off x="4744024" y="2250412"/>
              <a:ext cx="891719" cy="259903"/>
            </a:xfrm>
            <a:prstGeom prst="straightConnector1">
              <a:avLst/>
            </a:prstGeom>
            <a:ln w="222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6FEF6A-5B56-321B-65E1-BE6C3150B2B7}"/>
                </a:ext>
              </a:extLst>
            </p:cNvPr>
            <p:cNvSpPr txBox="1"/>
            <p:nvPr/>
          </p:nvSpPr>
          <p:spPr>
            <a:xfrm>
              <a:off x="3794544" y="2444150"/>
              <a:ext cx="2394907" cy="923330"/>
            </a:xfrm>
            <a:prstGeom prst="rect">
              <a:avLst/>
            </a:prstGeom>
            <a:noFill/>
          </p:spPr>
          <p:txBody>
            <a:bodyPr wrap="square" rtlCol="0">
              <a:spAutoFit/>
            </a:bodyPr>
            <a:lstStyle/>
            <a:p>
              <a:r>
                <a:rPr lang="en-US" dirty="0">
                  <a:solidFill>
                    <a:srgbClr val="7030A0"/>
                  </a:solidFill>
                </a:rPr>
                <a:t>Inject e</a:t>
              </a:r>
              <a:r>
                <a:rPr lang="en-US" baseline="30000" dirty="0">
                  <a:solidFill>
                    <a:srgbClr val="7030A0"/>
                  </a:solidFill>
                </a:rPr>
                <a:t>+</a:t>
              </a:r>
              <a:r>
                <a:rPr lang="en-US" dirty="0">
                  <a:solidFill>
                    <a:srgbClr val="7030A0"/>
                  </a:solidFill>
                </a:rPr>
                <a:t> into North </a:t>
              </a:r>
              <a:r>
                <a:rPr lang="en-US" dirty="0" err="1">
                  <a:solidFill>
                    <a:srgbClr val="7030A0"/>
                  </a:solidFill>
                </a:rPr>
                <a:t>Linac</a:t>
              </a:r>
              <a:r>
                <a:rPr lang="en-US" dirty="0">
                  <a:solidFill>
                    <a:srgbClr val="7030A0"/>
                  </a:solidFill>
                </a:rPr>
                <a:t> to usual 12 GeV (w/ magnets reversed)</a:t>
              </a:r>
            </a:p>
          </p:txBody>
        </p:sp>
        <p:sp>
          <p:nvSpPr>
            <p:cNvPr id="24" name="TextBox 23">
              <a:extLst>
                <a:ext uri="{FF2B5EF4-FFF2-40B4-BE49-F238E27FC236}">
                  <a16:creationId xmlns:a16="http://schemas.microsoft.com/office/drawing/2014/main" id="{9BE6D355-46BE-CB68-95FB-20400205CA3F}"/>
                </a:ext>
              </a:extLst>
            </p:cNvPr>
            <p:cNvSpPr txBox="1"/>
            <p:nvPr/>
          </p:nvSpPr>
          <p:spPr>
            <a:xfrm>
              <a:off x="8128428" y="4389909"/>
              <a:ext cx="1475084" cy="646331"/>
            </a:xfrm>
            <a:prstGeom prst="rect">
              <a:avLst/>
            </a:prstGeom>
            <a:noFill/>
          </p:spPr>
          <p:txBody>
            <a:bodyPr wrap="none" rtlCol="0">
              <a:spAutoFit/>
            </a:bodyPr>
            <a:lstStyle/>
            <a:p>
              <a:pPr algn="ctr"/>
              <a:r>
                <a:rPr lang="en-US" b="1" i="1" dirty="0">
                  <a:solidFill>
                    <a:srgbClr val="FF0000"/>
                  </a:solidFill>
                </a:rPr>
                <a:t>123 MeV e+</a:t>
              </a:r>
            </a:p>
            <a:p>
              <a:pPr algn="ctr"/>
              <a:r>
                <a:rPr lang="en-US" b="1" i="1" dirty="0">
                  <a:solidFill>
                    <a:srgbClr val="0200FD"/>
                  </a:solidFill>
                </a:rPr>
                <a:t>(650 MeV e-)</a:t>
              </a:r>
            </a:p>
          </p:txBody>
        </p:sp>
        <p:sp>
          <p:nvSpPr>
            <p:cNvPr id="25" name="Arc 24">
              <a:extLst>
                <a:ext uri="{FF2B5EF4-FFF2-40B4-BE49-F238E27FC236}">
                  <a16:creationId xmlns:a16="http://schemas.microsoft.com/office/drawing/2014/main" id="{5AB82D5C-AED0-1C50-4A50-ADEE94C3B34B}"/>
                </a:ext>
              </a:extLst>
            </p:cNvPr>
            <p:cNvSpPr/>
            <p:nvPr/>
          </p:nvSpPr>
          <p:spPr>
            <a:xfrm rot="1186160">
              <a:off x="9250206" y="4578653"/>
              <a:ext cx="1427296" cy="1088873"/>
            </a:xfrm>
            <a:prstGeom prst="arc">
              <a:avLst>
                <a:gd name="adj1" fmla="val 16200000"/>
                <a:gd name="adj2" fmla="val 21416227"/>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19BDC4D-35FD-4ECF-6F56-BE3DF493BA89}"/>
                </a:ext>
              </a:extLst>
            </p:cNvPr>
            <p:cNvCxnSpPr>
              <a:cxnSpLocks/>
            </p:cNvCxnSpPr>
            <p:nvPr/>
          </p:nvCxnSpPr>
          <p:spPr>
            <a:xfrm>
              <a:off x="9407797" y="4338349"/>
              <a:ext cx="766514" cy="207522"/>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2C8C7265-B1CC-0335-8815-0C749281399F}"/>
              </a:ext>
            </a:extLst>
          </p:cNvPr>
          <p:cNvSpPr txBox="1"/>
          <p:nvPr/>
        </p:nvSpPr>
        <p:spPr>
          <a:xfrm>
            <a:off x="5687249" y="1117662"/>
            <a:ext cx="1475084" cy="646331"/>
          </a:xfrm>
          <a:prstGeom prst="rect">
            <a:avLst/>
          </a:prstGeom>
          <a:noFill/>
        </p:spPr>
        <p:txBody>
          <a:bodyPr wrap="none" rtlCol="0">
            <a:spAutoFit/>
          </a:bodyPr>
          <a:lstStyle/>
          <a:p>
            <a:pPr algn="ctr"/>
            <a:r>
              <a:rPr lang="en-US" b="1" i="1" dirty="0">
                <a:solidFill>
                  <a:srgbClr val="FF0000"/>
                </a:solidFill>
              </a:rPr>
              <a:t>123 MeV e+</a:t>
            </a:r>
          </a:p>
          <a:p>
            <a:pPr algn="ctr"/>
            <a:r>
              <a:rPr lang="en-US" b="1" i="1" dirty="0">
                <a:solidFill>
                  <a:srgbClr val="0200FD"/>
                </a:solidFill>
              </a:rPr>
              <a:t>(650 MeV e-)</a:t>
            </a:r>
          </a:p>
        </p:txBody>
      </p:sp>
      <p:sp>
        <p:nvSpPr>
          <p:cNvPr id="3" name="Slide Number Placeholder 3">
            <a:extLst>
              <a:ext uri="{FF2B5EF4-FFF2-40B4-BE49-F238E27FC236}">
                <a16:creationId xmlns:a16="http://schemas.microsoft.com/office/drawing/2014/main" id="{10E9C184-3422-132B-DEC3-256677246B11}"/>
              </a:ext>
            </a:extLst>
          </p:cNvPr>
          <p:cNvSpPr txBox="1">
            <a:spLocks/>
          </p:cNvSpPr>
          <p:nvPr/>
        </p:nvSpPr>
        <p:spPr>
          <a:xfrm>
            <a:off x="9349740" y="6456322"/>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D1BE87E-F0DE-A44C-894B-E142BEB21E42}" type="slidenum">
              <a:rPr lang="en-US" smtClean="0"/>
              <a:pPr algn="r"/>
              <a:t>48</a:t>
            </a:fld>
            <a:endParaRPr lang="en-US" dirty="0"/>
          </a:p>
        </p:txBody>
      </p:sp>
    </p:spTree>
    <p:extLst>
      <p:ext uri="{BB962C8B-B14F-4D97-AF65-F5344CB8AC3E}">
        <p14:creationId xmlns:p14="http://schemas.microsoft.com/office/powerpoint/2010/main" val="205721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1" y="223740"/>
            <a:ext cx="12192000" cy="588240"/>
          </a:xfrm>
          <a:prstGeom prst="rect">
            <a:avLst/>
          </a:prstGeom>
          <a:noFill/>
          <a:ln w="0">
            <a:noFill/>
          </a:ln>
        </p:spPr>
        <p:style>
          <a:lnRef idx="0">
            <a:scrgbClr r="0" g="0" b="0"/>
          </a:lnRef>
          <a:fillRef idx="0">
            <a:scrgbClr r="0" g="0" b="0"/>
          </a:fillRef>
          <a:effectRef idx="0">
            <a:scrgbClr r="0" g="0" b="0"/>
          </a:effectRef>
          <a:fontRef idx="minor"/>
        </p:style>
        <p:txBody>
          <a:bodyPr lIns="90360" tIns="44280" rIns="90360" bIns="44280" anchor="ctr">
            <a:noAutofit/>
          </a:bodyPr>
          <a:lstStyle/>
          <a:p>
            <a:pPr algn="ctr">
              <a:lnSpc>
                <a:spcPct val="100000"/>
              </a:lnSpc>
              <a:buNone/>
            </a:pPr>
            <a:r>
              <a:rPr lang="en-US" sz="3200" b="1" spc="-1" dirty="0">
                <a:solidFill>
                  <a:srgbClr val="FC0128"/>
                </a:solidFill>
                <a:latin typeface="Arial"/>
                <a:ea typeface="DejaVu Sans"/>
              </a:rPr>
              <a:t>Program Advisory Committee Positron Approved Experiments</a:t>
            </a:r>
            <a:endParaRPr lang="de-DE" sz="3200" spc="-1" dirty="0">
              <a:latin typeface="Arial"/>
            </a:endParaRPr>
          </a:p>
        </p:txBody>
      </p:sp>
      <p:graphicFrame>
        <p:nvGraphicFramePr>
          <p:cNvPr id="79" name="Table 2"/>
          <p:cNvGraphicFramePr/>
          <p:nvPr>
            <p:extLst>
              <p:ext uri="{D42A27DB-BD31-4B8C-83A1-F6EECF244321}">
                <p14:modId xmlns:p14="http://schemas.microsoft.com/office/powerpoint/2010/main" val="624007839"/>
              </p:ext>
            </p:extLst>
          </p:nvPr>
        </p:nvGraphicFramePr>
        <p:xfrm>
          <a:off x="704085" y="1186304"/>
          <a:ext cx="10766804" cy="4548600"/>
        </p:xfrm>
        <a:graphic>
          <a:graphicData uri="http://schemas.openxmlformats.org/drawingml/2006/table">
            <a:tbl>
              <a:tblPr/>
              <a:tblGrid>
                <a:gridCol w="1176755">
                  <a:extLst>
                    <a:ext uri="{9D8B030D-6E8A-4147-A177-3AD203B41FA5}">
                      <a16:colId xmlns:a16="http://schemas.microsoft.com/office/drawing/2014/main" val="20000"/>
                    </a:ext>
                  </a:extLst>
                </a:gridCol>
                <a:gridCol w="3720751">
                  <a:extLst>
                    <a:ext uri="{9D8B030D-6E8A-4147-A177-3AD203B41FA5}">
                      <a16:colId xmlns:a16="http://schemas.microsoft.com/office/drawing/2014/main" val="20001"/>
                    </a:ext>
                  </a:extLst>
                </a:gridCol>
                <a:gridCol w="1275892">
                  <a:extLst>
                    <a:ext uri="{9D8B030D-6E8A-4147-A177-3AD203B41FA5}">
                      <a16:colId xmlns:a16="http://schemas.microsoft.com/office/drawing/2014/main" val="20002"/>
                    </a:ext>
                  </a:extLst>
                </a:gridCol>
                <a:gridCol w="588690">
                  <a:extLst>
                    <a:ext uri="{9D8B030D-6E8A-4147-A177-3AD203B41FA5}">
                      <a16:colId xmlns:a16="http://schemas.microsoft.com/office/drawing/2014/main" val="20003"/>
                    </a:ext>
                  </a:extLst>
                </a:gridCol>
                <a:gridCol w="1079822">
                  <a:extLst>
                    <a:ext uri="{9D8B030D-6E8A-4147-A177-3AD203B41FA5}">
                      <a16:colId xmlns:a16="http://schemas.microsoft.com/office/drawing/2014/main" val="20004"/>
                    </a:ext>
                  </a:extLst>
                </a:gridCol>
                <a:gridCol w="883274">
                  <a:extLst>
                    <a:ext uri="{9D8B030D-6E8A-4147-A177-3AD203B41FA5}">
                      <a16:colId xmlns:a16="http://schemas.microsoft.com/office/drawing/2014/main" val="20005"/>
                    </a:ext>
                  </a:extLst>
                </a:gridCol>
                <a:gridCol w="981311">
                  <a:extLst>
                    <a:ext uri="{9D8B030D-6E8A-4147-A177-3AD203B41FA5}">
                      <a16:colId xmlns:a16="http://schemas.microsoft.com/office/drawing/2014/main" val="20006"/>
                    </a:ext>
                  </a:extLst>
                </a:gridCol>
                <a:gridCol w="1060309">
                  <a:extLst>
                    <a:ext uri="{9D8B030D-6E8A-4147-A177-3AD203B41FA5}">
                      <a16:colId xmlns:a16="http://schemas.microsoft.com/office/drawing/2014/main" val="20007"/>
                    </a:ext>
                  </a:extLst>
                </a:gridCol>
              </a:tblGrid>
              <a:tr h="562700">
                <a:tc>
                  <a:txBody>
                    <a:bodyPr/>
                    <a:lstStyle/>
                    <a:p>
                      <a:pPr algn="ctr">
                        <a:lnSpc>
                          <a:spcPct val="100000"/>
                        </a:lnSpc>
                        <a:buNone/>
                      </a:pPr>
                      <a:r>
                        <a:rPr lang="en-US" sz="1400" b="1" strike="noStrike" spc="-1" dirty="0">
                          <a:solidFill>
                            <a:srgbClr val="000000"/>
                          </a:solidFill>
                          <a:latin typeface="Arial Narrow"/>
                          <a:ea typeface="DejaVu Sans"/>
                        </a:rPr>
                        <a:t>NUMBER</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tabLst>
                          <a:tab pos="0" algn="l"/>
                        </a:tabLst>
                      </a:pPr>
                      <a:r>
                        <a:rPr lang="en-US" sz="1400" b="1" strike="noStrike" spc="-1" dirty="0">
                          <a:solidFill>
                            <a:srgbClr val="000000"/>
                          </a:solidFill>
                          <a:latin typeface="Arial Narrow"/>
                          <a:ea typeface="DejaVu Sans"/>
                        </a:rPr>
                        <a:t>TITLE</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114300" algn="ctr">
                        <a:lnSpc>
                          <a:spcPct val="100000"/>
                        </a:lnSpc>
                        <a:buNone/>
                        <a:tabLst>
                          <a:tab pos="0" algn="l"/>
                        </a:tabLst>
                      </a:pPr>
                      <a:r>
                        <a:rPr lang="en-US" sz="1400" b="1" strike="noStrike" spc="-1" dirty="0">
                          <a:solidFill>
                            <a:srgbClr val="000000"/>
                          </a:solidFill>
                          <a:latin typeface="Arial Narrow"/>
                          <a:ea typeface="DejaVu Sans"/>
                        </a:rPr>
                        <a:t>CONTACT PERSON</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1" strike="noStrike" spc="-1">
                          <a:solidFill>
                            <a:srgbClr val="000000"/>
                          </a:solidFill>
                          <a:latin typeface="Arial Narrow"/>
                          <a:ea typeface="DejaVu Sans"/>
                        </a:rPr>
                        <a:t>HALL</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1" strike="noStrike" spc="-1" dirty="0">
                          <a:solidFill>
                            <a:srgbClr val="000000"/>
                          </a:solidFill>
                          <a:latin typeface="Arial Narrow"/>
                          <a:ea typeface="DejaVu Sans"/>
                        </a:rPr>
                        <a:t>DAYS</a:t>
                      </a:r>
                      <a:br>
                        <a:rPr sz="1400" dirty="0"/>
                      </a:br>
                      <a:r>
                        <a:rPr lang="en-US" sz="1400" b="1" strike="noStrike" spc="-1" dirty="0">
                          <a:solidFill>
                            <a:srgbClr val="000000"/>
                          </a:solidFill>
                          <a:latin typeface="Arial Narrow"/>
                          <a:ea typeface="DejaVu Sans"/>
                        </a:rPr>
                        <a:t>REQUESTED</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1" strike="noStrike" spc="-1" dirty="0">
                          <a:solidFill>
                            <a:srgbClr val="FF0000"/>
                          </a:solidFill>
                          <a:latin typeface="Arial Narrow"/>
                          <a:ea typeface="DejaVu Sans"/>
                        </a:rPr>
                        <a:t>DAYS</a:t>
                      </a:r>
                      <a:br>
                        <a:rPr sz="1400" dirty="0"/>
                      </a:br>
                      <a:r>
                        <a:rPr lang="en-US" sz="1400" b="1" strike="noStrike" spc="-1" dirty="0">
                          <a:solidFill>
                            <a:srgbClr val="FF0000"/>
                          </a:solidFill>
                          <a:latin typeface="Arial Narrow"/>
                          <a:ea typeface="DejaVu Sans"/>
                        </a:rPr>
                        <a:t>AWARDED</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tabLst>
                          <a:tab pos="0" algn="l"/>
                        </a:tabLst>
                      </a:pPr>
                      <a:r>
                        <a:rPr lang="en-US" sz="1400" b="1" strike="noStrike" spc="-1" dirty="0">
                          <a:solidFill>
                            <a:srgbClr val="FF0000"/>
                          </a:solidFill>
                          <a:latin typeface="Arial Narrow"/>
                          <a:ea typeface="DejaVu Sans"/>
                        </a:rPr>
                        <a:t>SCIENTIFIC</a:t>
                      </a:r>
                      <a:br>
                        <a:rPr sz="1400" dirty="0"/>
                      </a:br>
                      <a:r>
                        <a:rPr lang="en-US" sz="1400" b="1" strike="noStrike" spc="-1" dirty="0">
                          <a:solidFill>
                            <a:srgbClr val="FF0000"/>
                          </a:solidFill>
                          <a:latin typeface="Arial Narrow"/>
                          <a:ea typeface="DejaVu Sans"/>
                        </a:rPr>
                        <a:t>RATING</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tabLst>
                          <a:tab pos="0" algn="l"/>
                        </a:tabLst>
                      </a:pPr>
                      <a:r>
                        <a:rPr lang="en-US" sz="1400" b="1" strike="noStrike" spc="-1" dirty="0">
                          <a:solidFill>
                            <a:srgbClr val="000000"/>
                          </a:solidFill>
                          <a:latin typeface="Arial Narrow"/>
                          <a:ea typeface="DejaVu Sans"/>
                        </a:rPr>
                        <a:t>PAC DECISION</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610276">
                <a:tc>
                  <a:txBody>
                    <a:bodyPr/>
                    <a:lstStyle/>
                    <a:p>
                      <a:pPr algn="ctr">
                        <a:lnSpc>
                          <a:spcPct val="100000"/>
                        </a:lnSpc>
                        <a:buNone/>
                      </a:pPr>
                      <a:r>
                        <a:rPr lang="en-US" sz="1400" b="0" strike="noStrike" spc="-1" dirty="0">
                          <a:solidFill>
                            <a:srgbClr val="000000"/>
                          </a:solidFill>
                          <a:latin typeface="Calibri"/>
                          <a:ea typeface="DejaVu Sans"/>
                        </a:rPr>
                        <a:t>PR12+23-002</a:t>
                      </a:r>
                      <a:endParaRPr lang="de-DE" sz="1400" b="0" strike="noStrike" spc="-1" dirty="0">
                        <a:latin typeface="Arial"/>
                      </a:endParaRPr>
                    </a:p>
                  </a:txBody>
                  <a:tcPr marL="7560" marR="7560">
                    <a:lnL w="12240">
                      <a:solidFill>
                        <a:srgbClr val="000000"/>
                      </a:solidFill>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Beam Charge Asymmetries for Deeply Virtual Compton Scattering on the Proton at CLAS12</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Eric </a:t>
                      </a:r>
                      <a:r>
                        <a:rPr lang="en-US" sz="1400" b="0" strike="noStrike" spc="-1" err="1">
                          <a:solidFill>
                            <a:srgbClr val="000000"/>
                          </a:solidFill>
                          <a:latin typeface="Calibri"/>
                          <a:ea typeface="DejaVu Sans"/>
                        </a:rPr>
                        <a:t>Voutier</a:t>
                      </a:r>
                      <a:endParaRPr lang="de-DE" sz="1400" b="0" strike="noStrike" spc="-1" err="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B</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100</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de-DE" sz="1400" b="0" strike="noStrike" spc="-1">
                          <a:latin typeface="Calibri"/>
                        </a:rPr>
                        <a:t>100</a:t>
                      </a:r>
                      <a:endParaRPr lang="de-DE" sz="1400" b="0" strike="noStrike" spc="-1">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buNone/>
                      </a:pPr>
                      <a:r>
                        <a:rPr lang="de-DE" sz="1400" b="1" strike="noStrike" spc="-1" dirty="0">
                          <a:latin typeface="Calibri"/>
                        </a:rPr>
                        <a:t>A-</a:t>
                      </a: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de-DE" sz="1400" b="0" strike="noStrike" spc="-1" dirty="0">
                          <a:latin typeface="Calibri"/>
                        </a:rPr>
                        <a:t>C1</a:t>
                      </a:r>
                      <a:endParaRPr lang="de-DE" sz="1400" b="0" strike="noStrike" spc="-1" dirty="0">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extLst>
                  <a:ext uri="{0D108BD9-81ED-4DB2-BD59-A6C34878D82A}">
                    <a16:rowId xmlns:a16="http://schemas.microsoft.com/office/drawing/2014/main" val="10003"/>
                  </a:ext>
                </a:extLst>
              </a:tr>
              <a:tr h="910324">
                <a:tc>
                  <a:txBody>
                    <a:bodyPr/>
                    <a:lstStyle/>
                    <a:p>
                      <a:pPr algn="ctr">
                        <a:lnSpc>
                          <a:spcPct val="100000"/>
                        </a:lnSpc>
                        <a:buNone/>
                      </a:pPr>
                      <a:r>
                        <a:rPr lang="en-US" sz="1400" b="0" strike="noStrike" spc="-1">
                          <a:solidFill>
                            <a:srgbClr val="000000"/>
                          </a:solidFill>
                          <a:latin typeface="Calibri"/>
                          <a:ea typeface="DejaVu Sans"/>
                        </a:rPr>
                        <a:t>PR12+23-003</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Measurement of Deep Inelastic Scattering from Nuclei with Electron and Positron Beams to Constrain the Impact of Coulomb Corrections in DIS</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Dave Gaskell</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C</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9.3</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de-DE" sz="1400" b="0" strike="noStrike" spc="-1">
                          <a:latin typeface="Calibri"/>
                        </a:rPr>
                        <a:t>9.3</a:t>
                      </a:r>
                      <a:endParaRPr lang="de-DE" sz="1400" b="0" strike="noStrike" spc="-1">
                        <a:latin typeface="Arial"/>
                      </a:endParaRPr>
                    </a:p>
                  </a:txBody>
                  <a:tcPr marL="10044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buNone/>
                      </a:pPr>
                      <a:r>
                        <a:rPr lang="de-DE" sz="1400" b="1" strike="noStrike" spc="-1" dirty="0">
                          <a:latin typeface="Calibri"/>
                        </a:rPr>
                        <a:t>A-</a:t>
                      </a: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de-DE" sz="1400" b="0" strike="noStrike" spc="-1">
                          <a:latin typeface="Calibri"/>
                        </a:rPr>
                        <a:t>C1</a:t>
                      </a:r>
                      <a:endParaRPr lang="de-DE" sz="1400" b="0" strike="noStrike" spc="-1">
                        <a:latin typeface="Arial"/>
                      </a:endParaRPr>
                    </a:p>
                  </a:txBody>
                  <a:tcPr marL="10044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544474">
                <a:tc>
                  <a:txBody>
                    <a:bodyPr/>
                    <a:lstStyle/>
                    <a:p>
                      <a:pPr algn="ctr">
                        <a:lnSpc>
                          <a:spcPct val="100000"/>
                        </a:lnSpc>
                        <a:buNone/>
                      </a:pPr>
                      <a:r>
                        <a:rPr lang="en-US" sz="1400" b="0" strike="noStrike" spc="-1" dirty="0">
                          <a:solidFill>
                            <a:srgbClr val="000000"/>
                          </a:solidFill>
                          <a:latin typeface="Calibri"/>
                          <a:ea typeface="DejaVu Sans"/>
                        </a:rPr>
                        <a:t>PR12+23-005</a:t>
                      </a:r>
                      <a:endParaRPr lang="de-DE" sz="1400" b="0" strike="noStrike" spc="-1" dirty="0">
                        <a:latin typeface="Arial"/>
                      </a:endParaRPr>
                    </a:p>
                  </a:txBody>
                  <a:tcPr marL="7560" marR="7560">
                    <a:lnL w="12240">
                      <a:solidFill>
                        <a:srgbClr val="000000"/>
                      </a:solidFill>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A Dark Photon Search with a </a:t>
                      </a:r>
                      <a:r>
                        <a:rPr lang="en-US" sz="1400" b="0" strike="noStrike" spc="-1" err="1">
                          <a:solidFill>
                            <a:srgbClr val="000000"/>
                          </a:solidFill>
                          <a:latin typeface="Calibri"/>
                          <a:ea typeface="DejaVu Sans"/>
                        </a:rPr>
                        <a:t>JLab</a:t>
                      </a:r>
                      <a:r>
                        <a:rPr lang="en-US" sz="1400" b="0" strike="noStrike" spc="-1">
                          <a:solidFill>
                            <a:srgbClr val="000000"/>
                          </a:solidFill>
                          <a:latin typeface="Calibri"/>
                          <a:ea typeface="DejaVu Sans"/>
                        </a:rPr>
                        <a:t> positron beam</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Bogdan </a:t>
                      </a:r>
                      <a:r>
                        <a:rPr lang="en-US" sz="1400" b="0" strike="noStrike" spc="-1" err="1">
                          <a:solidFill>
                            <a:srgbClr val="000000"/>
                          </a:solidFill>
                          <a:latin typeface="Calibri"/>
                          <a:ea typeface="DejaVu Sans"/>
                        </a:rPr>
                        <a:t>Wojtsekhowski</a:t>
                      </a:r>
                      <a:endParaRPr lang="de-DE" sz="1400" b="0" strike="noStrike" spc="-1" err="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B</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60</a:t>
                      </a:r>
                      <a:endParaRPr lang="de-DE" sz="1400" b="0" strike="noStrike" spc="-1">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r>
                        <a:rPr lang="en-US" sz="1400" dirty="0"/>
                        <a:t>55</a:t>
                      </a: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r>
                        <a:rPr lang="en-US" sz="1400" b="1" dirty="0"/>
                        <a:t>A-</a:t>
                      </a: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tc>
                  <a:txBody>
                    <a:bodyPr/>
                    <a:lstStyle/>
                    <a:p>
                      <a:pPr algn="ctr">
                        <a:lnSpc>
                          <a:spcPct val="100000"/>
                        </a:lnSpc>
                        <a:buNone/>
                      </a:pPr>
                      <a:r>
                        <a:rPr lang="de-DE" sz="1400" b="0" strike="noStrike" spc="-1" dirty="0">
                          <a:latin typeface="Calibri"/>
                        </a:rPr>
                        <a:t>C1</a:t>
                      </a:r>
                      <a:endParaRPr lang="de-DE" sz="1400" b="0" strike="noStrike" spc="-1" dirty="0">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a:solidFill>
                        <a:srgbClr val="000000"/>
                      </a:solidFill>
                    </a:lnB>
                    <a:noFill/>
                  </a:tcPr>
                </a:tc>
                <a:extLst>
                  <a:ext uri="{0D108BD9-81ED-4DB2-BD59-A6C34878D82A}">
                    <a16:rowId xmlns:a16="http://schemas.microsoft.com/office/drawing/2014/main" val="10006"/>
                  </a:ext>
                </a:extLst>
              </a:tr>
              <a:tr h="610276">
                <a:tc>
                  <a:txBody>
                    <a:bodyPr/>
                    <a:lstStyle/>
                    <a:p>
                      <a:pPr algn="ctr">
                        <a:lnSpc>
                          <a:spcPct val="100000"/>
                        </a:lnSpc>
                        <a:buNone/>
                      </a:pPr>
                      <a:r>
                        <a:rPr lang="en-US" sz="1400" b="0" strike="noStrike" spc="-1">
                          <a:solidFill>
                            <a:srgbClr val="000000"/>
                          </a:solidFill>
                          <a:latin typeface="Calibri"/>
                          <a:ea typeface="DejaVu Sans"/>
                        </a:rPr>
                        <a:t>PR12+23-006</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a:solidFill>
                            <a:srgbClr val="000000"/>
                          </a:solidFill>
                          <a:latin typeface="Calibri"/>
                          <a:ea typeface="DejaVu Sans"/>
                        </a:rPr>
                        <a:t>Deeply Virtual Compton Scattering using a positron beam in Hall C</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dirty="0">
                          <a:solidFill>
                            <a:srgbClr val="000000"/>
                          </a:solidFill>
                          <a:latin typeface="Calibri"/>
                          <a:ea typeface="DejaVu Sans"/>
                        </a:rPr>
                        <a:t>Carlos Munoz Camacho</a:t>
                      </a:r>
                      <a:endParaRPr lang="de-DE" sz="1400" b="0" strike="noStrike" spc="-1" dirty="0">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C</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400" b="0" strike="noStrike" spc="-1">
                          <a:solidFill>
                            <a:srgbClr val="000000"/>
                          </a:solidFill>
                          <a:latin typeface="Calibri"/>
                          <a:ea typeface="DejaVu Sans"/>
                        </a:rPr>
                        <a:t>137</a:t>
                      </a:r>
                      <a:endParaRPr lang="de-DE" sz="1400" b="0" strike="noStrike" spc="-1">
                        <a:latin typeface="Arial"/>
                      </a:endParaRP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de-DE" sz="1400" b="0" strike="noStrike" spc="-1">
                          <a:latin typeface="Calibri"/>
                        </a:rPr>
                        <a:t>137</a:t>
                      </a:r>
                      <a:endParaRPr lang="de-DE" sz="1400" b="0" strike="noStrike" spc="-1">
                        <a:latin typeface="Arial"/>
                      </a:endParaRPr>
                    </a:p>
                  </a:txBody>
                  <a:tcPr marL="10044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buNone/>
                      </a:pPr>
                      <a:r>
                        <a:rPr lang="de-DE" sz="1400" b="1" strike="noStrike" spc="-1" dirty="0">
                          <a:latin typeface="Calibri"/>
                        </a:rPr>
                        <a:t>A-</a:t>
                      </a:r>
                    </a:p>
                  </a:txBody>
                  <a:tcPr marL="7560" marR="7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de-DE" sz="1400" b="0" strike="noStrike" spc="-1">
                          <a:latin typeface="Calibri"/>
                        </a:rPr>
                        <a:t>C1</a:t>
                      </a:r>
                      <a:endParaRPr lang="de-DE" sz="1400" b="0" strike="noStrike" spc="-1">
                        <a:latin typeface="Arial"/>
                      </a:endParaRPr>
                    </a:p>
                  </a:txBody>
                  <a:tcPr marL="10044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544474">
                <a:tc>
                  <a:txBody>
                    <a:bodyPr/>
                    <a:lstStyle/>
                    <a:p>
                      <a:pPr algn="ctr">
                        <a:lnSpc>
                          <a:spcPct val="100000"/>
                        </a:lnSpc>
                        <a:buNone/>
                      </a:pPr>
                      <a:r>
                        <a:rPr lang="en-US" sz="1400" b="1" strike="noStrike" spc="-1" dirty="0">
                          <a:solidFill>
                            <a:srgbClr val="000000"/>
                          </a:solidFill>
                          <a:latin typeface="Calibri"/>
                          <a:ea typeface="DejaVu Sans"/>
                        </a:rPr>
                        <a:t>PR12+23-008</a:t>
                      </a:r>
                      <a:endParaRPr lang="de-DE" sz="1400" b="1" strike="noStrike" spc="-1" dirty="0">
                        <a:latin typeface="Arial"/>
                      </a:endParaRPr>
                    </a:p>
                  </a:txBody>
                  <a:tcPr marL="7560" marR="7560">
                    <a:lnL w="12240">
                      <a:solidFill>
                        <a:srgbClr val="000000"/>
                      </a:solidFill>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nSpc>
                          <a:spcPct val="100000"/>
                        </a:lnSpc>
                        <a:buNone/>
                      </a:pPr>
                      <a:r>
                        <a:rPr lang="en-US" sz="1400" b="1" strike="noStrike" spc="-1" dirty="0">
                          <a:solidFill>
                            <a:srgbClr val="000000"/>
                          </a:solidFill>
                          <a:latin typeface="Calibri"/>
                          <a:ea typeface="DejaVu Sans"/>
                        </a:rPr>
                        <a:t>A Direct Measurement of Hard Two-Photon Exchange with Electrons and Positrons at CLAS12</a:t>
                      </a:r>
                      <a:endParaRPr lang="de-DE" sz="1400" b="1"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nSpc>
                          <a:spcPct val="100000"/>
                        </a:lnSpc>
                        <a:buNone/>
                      </a:pPr>
                      <a:r>
                        <a:rPr lang="en-US" sz="1400" b="1" strike="noStrike" spc="-1" dirty="0">
                          <a:solidFill>
                            <a:srgbClr val="000000"/>
                          </a:solidFill>
                          <a:latin typeface="Calibri"/>
                          <a:ea typeface="DejaVu Sans"/>
                        </a:rPr>
                        <a:t>Axel Schmidt</a:t>
                      </a:r>
                      <a:endParaRPr lang="de-DE" sz="1400" b="1"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en-US" sz="1400" b="1" strike="noStrike" spc="-1" dirty="0">
                          <a:solidFill>
                            <a:srgbClr val="000000"/>
                          </a:solidFill>
                          <a:latin typeface="Calibri"/>
                          <a:ea typeface="DejaVu Sans"/>
                        </a:rPr>
                        <a:t>B</a:t>
                      </a:r>
                      <a:endParaRPr lang="de-DE" sz="1400" b="1"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en-US" sz="1400" b="1" strike="noStrike" spc="-1" dirty="0">
                          <a:solidFill>
                            <a:srgbClr val="000000"/>
                          </a:solidFill>
                          <a:latin typeface="Calibri"/>
                          <a:ea typeface="DejaVu Sans"/>
                        </a:rPr>
                        <a:t>55</a:t>
                      </a:r>
                      <a:endParaRPr lang="de-DE" sz="1400" b="1"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de-DE" sz="1400" b="1" strike="noStrike" spc="-1" dirty="0">
                          <a:latin typeface="Calibri"/>
                        </a:rPr>
                        <a:t>55</a:t>
                      </a:r>
                      <a:endParaRPr lang="de-DE" sz="1400" b="1" strike="noStrike" spc="-1" dirty="0">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buNone/>
                      </a:pPr>
                      <a:r>
                        <a:rPr lang="de-DE" sz="1400" b="1" strike="noStrike" spc="-1" dirty="0">
                          <a:latin typeface="Calibri"/>
                        </a:rPr>
                        <a:t>A</a:t>
                      </a: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de-DE" sz="1400" b="1" strike="noStrike" spc="-1" dirty="0">
                          <a:latin typeface="Calibri"/>
                        </a:rPr>
                        <a:t>C1</a:t>
                      </a:r>
                      <a:endParaRPr lang="de-DE" sz="1400" b="1" strike="noStrike" spc="-1" dirty="0">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710052">
                <a:tc>
                  <a:txBody>
                    <a:bodyPr/>
                    <a:lstStyle/>
                    <a:p>
                      <a:pPr algn="ctr">
                        <a:lnSpc>
                          <a:spcPct val="100000"/>
                        </a:lnSpc>
                        <a:buNone/>
                      </a:pPr>
                      <a:r>
                        <a:rPr lang="en-US" sz="1400" b="0" strike="noStrike" spc="-1" dirty="0">
                          <a:solidFill>
                            <a:srgbClr val="000000"/>
                          </a:solidFill>
                          <a:latin typeface="Calibri"/>
                          <a:ea typeface="DejaVu Sans"/>
                        </a:rPr>
                        <a:t>PR12+23-012</a:t>
                      </a:r>
                      <a:endParaRPr lang="de-DE" sz="1400" b="0" strike="noStrike" spc="-1" dirty="0">
                        <a:latin typeface="Arial"/>
                      </a:endParaRPr>
                    </a:p>
                  </a:txBody>
                  <a:tcPr marL="7560" marR="7560">
                    <a:lnL w="12240">
                      <a:solidFill>
                        <a:srgbClr val="000000"/>
                      </a:solidFill>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nSpc>
                          <a:spcPct val="100000"/>
                        </a:lnSpc>
                        <a:buNone/>
                      </a:pPr>
                      <a:r>
                        <a:rPr lang="en-US" sz="1400" b="0" strike="noStrike" spc="-1" dirty="0">
                          <a:solidFill>
                            <a:srgbClr val="000000"/>
                          </a:solidFill>
                          <a:latin typeface="Calibri"/>
                          <a:ea typeface="DejaVu Sans"/>
                        </a:rPr>
                        <a:t>A measurement of two-photon exchange in unpolarized elastic positron–proton and</a:t>
                      </a:r>
                      <a:endParaRPr lang="de-DE" sz="1400" b="0" strike="noStrike" spc="-1" dirty="0">
                        <a:latin typeface="Arial"/>
                      </a:endParaRPr>
                    </a:p>
                    <a:p>
                      <a:pPr>
                        <a:lnSpc>
                          <a:spcPct val="100000"/>
                        </a:lnSpc>
                        <a:buNone/>
                      </a:pPr>
                      <a:r>
                        <a:rPr lang="en-US" sz="1400" b="0" strike="noStrike" spc="-1" dirty="0">
                          <a:solidFill>
                            <a:srgbClr val="000000"/>
                          </a:solidFill>
                          <a:latin typeface="Calibri"/>
                          <a:ea typeface="DejaVu Sans"/>
                        </a:rPr>
                        <a:t>electron–proton scattering</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nSpc>
                          <a:spcPct val="100000"/>
                        </a:lnSpc>
                        <a:buNone/>
                      </a:pPr>
                      <a:r>
                        <a:rPr lang="en-US" sz="1400" b="0" strike="noStrike" spc="-1" dirty="0">
                          <a:solidFill>
                            <a:srgbClr val="000000"/>
                          </a:solidFill>
                          <a:latin typeface="Calibri"/>
                          <a:ea typeface="DejaVu Sans"/>
                        </a:rPr>
                        <a:t>Michael </a:t>
                      </a:r>
                      <a:r>
                        <a:rPr lang="en-US" sz="1400" b="0" strike="noStrike" spc="-1" dirty="0" err="1">
                          <a:solidFill>
                            <a:srgbClr val="000000"/>
                          </a:solidFill>
                          <a:latin typeface="Calibri"/>
                          <a:ea typeface="DejaVu Sans"/>
                        </a:rPr>
                        <a:t>Nycz</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en-US" sz="1400" b="0" strike="noStrike" spc="-1" dirty="0">
                          <a:solidFill>
                            <a:srgbClr val="000000"/>
                          </a:solidFill>
                          <a:latin typeface="Calibri"/>
                          <a:ea typeface="DejaVu Sans"/>
                        </a:rPr>
                        <a:t>C</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en-US" sz="1400" b="0" strike="noStrike" spc="-1" dirty="0">
                          <a:solidFill>
                            <a:srgbClr val="000000"/>
                          </a:solidFill>
                          <a:latin typeface="Calibri"/>
                          <a:ea typeface="DejaVu Sans"/>
                        </a:rPr>
                        <a:t>56</a:t>
                      </a:r>
                      <a:endParaRPr lang="de-DE" sz="1400" b="0" strike="noStrike" spc="-1" dirty="0">
                        <a:latin typeface="Arial"/>
                      </a:endParaRP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de-DE" sz="1400" b="0" strike="noStrike" spc="-1" dirty="0">
                          <a:latin typeface="Calibri"/>
                        </a:rPr>
                        <a:t>56</a:t>
                      </a:r>
                      <a:endParaRPr lang="de-DE" sz="1400" b="0" strike="noStrike" spc="-1" dirty="0">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buNone/>
                      </a:pPr>
                      <a:r>
                        <a:rPr lang="de-DE" sz="1400" b="1" strike="noStrike" spc="-1" dirty="0">
                          <a:latin typeface="Calibri"/>
                        </a:rPr>
                        <a:t>A-</a:t>
                      </a:r>
                    </a:p>
                  </a:txBody>
                  <a:tcPr marL="7560" marR="756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a:lnSpc>
                          <a:spcPct val="100000"/>
                        </a:lnSpc>
                        <a:buNone/>
                      </a:pPr>
                      <a:r>
                        <a:rPr lang="de-DE" sz="1400" b="0" strike="noStrike" spc="-1" dirty="0">
                          <a:latin typeface="Calibri"/>
                        </a:rPr>
                        <a:t>C1</a:t>
                      </a:r>
                      <a:endParaRPr lang="de-DE" sz="1400" b="0" strike="noStrike" spc="-1" dirty="0">
                        <a:latin typeface="Arial"/>
                      </a:endParaRPr>
                    </a:p>
                  </a:txBody>
                  <a:tcPr marL="100440">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1622053"/>
                  </a:ext>
                </a:extLst>
              </a:tr>
            </a:tbl>
          </a:graphicData>
        </a:graphic>
      </p:graphicFrame>
      <p:sp>
        <p:nvSpPr>
          <p:cNvPr id="2" name="TextBox 1">
            <a:extLst>
              <a:ext uri="{FF2B5EF4-FFF2-40B4-BE49-F238E27FC236}">
                <a16:creationId xmlns:a16="http://schemas.microsoft.com/office/drawing/2014/main" id="{18D5230F-24EC-508F-163E-CFB3D92BBA49}"/>
              </a:ext>
            </a:extLst>
          </p:cNvPr>
          <p:cNvSpPr txBox="1"/>
          <p:nvPr/>
        </p:nvSpPr>
        <p:spPr>
          <a:xfrm>
            <a:off x="704085" y="6048886"/>
            <a:ext cx="8513379" cy="584775"/>
          </a:xfrm>
          <a:prstGeom prst="rect">
            <a:avLst/>
          </a:prstGeom>
          <a:noFill/>
        </p:spPr>
        <p:txBody>
          <a:bodyPr wrap="square" rtlCol="0">
            <a:spAutoFit/>
          </a:bodyPr>
          <a:lstStyle/>
          <a:p>
            <a:r>
              <a:rPr lang="en-US" sz="1400" spc="-1" dirty="0">
                <a:solidFill>
                  <a:srgbClr val="000000"/>
                </a:solidFill>
                <a:latin typeface="Arial"/>
                <a:ea typeface="DejaVu Sans"/>
              </a:rPr>
              <a:t>C1 = Conditionally Approved w/Technical Review by the Lab</a:t>
            </a:r>
            <a:endParaRPr lang="de-DE" sz="1400" spc="-1" dirty="0">
              <a:latin typeface="Arial"/>
            </a:endParaRPr>
          </a:p>
          <a:p>
            <a:endParaRPr lang="en-US" dirty="0"/>
          </a:p>
        </p:txBody>
      </p:sp>
      <p:sp>
        <p:nvSpPr>
          <p:cNvPr id="6" name="Slide Number Placeholder 3">
            <a:extLst>
              <a:ext uri="{FF2B5EF4-FFF2-40B4-BE49-F238E27FC236}">
                <a16:creationId xmlns:a16="http://schemas.microsoft.com/office/drawing/2014/main" id="{686A78DB-DC7C-5683-582E-2A8DE97B8546}"/>
              </a:ext>
            </a:extLst>
          </p:cNvPr>
          <p:cNvSpPr txBox="1">
            <a:spLocks/>
          </p:cNvSpPr>
          <p:nvPr/>
        </p:nvSpPr>
        <p:spPr>
          <a:xfrm>
            <a:off x="9349740" y="64563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1BE87E-F0DE-A44C-894B-E142BEB21E42}" type="slidenum">
              <a:rPr lang="en-US" smtClean="0"/>
              <a:p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40BA6AE-48C5-0D79-EDC4-8666C9F64CD7}"/>
              </a:ext>
            </a:extLst>
          </p:cNvPr>
          <p:cNvSpPr>
            <a:spLocks noGrp="1"/>
          </p:cNvSpPr>
          <p:nvPr>
            <p:ph type="title"/>
          </p:nvPr>
        </p:nvSpPr>
        <p:spPr>
          <a:xfrm>
            <a:off x="0" y="-27780"/>
            <a:ext cx="12192000" cy="1400175"/>
          </a:xfrm>
        </p:spPr>
        <p:txBody>
          <a:bodyPr>
            <a:normAutofit/>
          </a:bodyPr>
          <a:lstStyle/>
          <a:p>
            <a:pPr algn="ctr" eaLnBrk="1" hangingPunct="1"/>
            <a:r>
              <a:rPr lang="en-US" altLang="en-US" sz="4000" dirty="0"/>
              <a:t>From the Manhattan Project to the Department of Energy</a:t>
            </a:r>
          </a:p>
        </p:txBody>
      </p:sp>
      <p:pic>
        <p:nvPicPr>
          <p:cNvPr id="23555" name="Picture 4" descr="http://upload.wikimedia.org/wikipedia/commons/thumb/6/6c/Manhattan_Project_emblem.png/350px-Manhattan_Project_emblem.png">
            <a:extLst>
              <a:ext uri="{FF2B5EF4-FFF2-40B4-BE49-F238E27FC236}">
                <a16:creationId xmlns:a16="http://schemas.microsoft.com/office/drawing/2014/main" id="{AC201D86-BE5F-1EC7-9CF7-D7DB184B0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1604964"/>
            <a:ext cx="16700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http://upload.wikimedia.org/wikipedia/commons/1/19/ERDA_logo.jpg">
            <a:extLst>
              <a:ext uri="{FF2B5EF4-FFF2-40B4-BE49-F238E27FC236}">
                <a16:creationId xmlns:a16="http://schemas.microsoft.com/office/drawing/2014/main" id="{513411A3-076D-F73F-BD98-EF572B585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089" y="1530350"/>
            <a:ext cx="23002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8" descr="http://www.calloway-assoc.com/wp-content/gallery/federal/doe_logo.png">
            <a:extLst>
              <a:ext uri="{FF2B5EF4-FFF2-40B4-BE49-F238E27FC236}">
                <a16:creationId xmlns:a16="http://schemas.microsoft.com/office/drawing/2014/main" id="{DAD404B0-CDCF-AFA0-87A5-6EB389184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1604964"/>
            <a:ext cx="16891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a:extLst>
              <a:ext uri="{FF2B5EF4-FFF2-40B4-BE49-F238E27FC236}">
                <a16:creationId xmlns:a16="http://schemas.microsoft.com/office/drawing/2014/main" id="{A405BEC4-B64E-635B-294B-1891BEE44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138" y="1457325"/>
            <a:ext cx="17383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a:extLst>
              <a:ext uri="{FF2B5EF4-FFF2-40B4-BE49-F238E27FC236}">
                <a16:creationId xmlns:a16="http://schemas.microsoft.com/office/drawing/2014/main" id="{CD15C20A-A166-9C5B-0D45-DF6DDA127E6C}"/>
              </a:ext>
            </a:extLst>
          </p:cNvPr>
          <p:cNvSpPr/>
          <p:nvPr/>
        </p:nvSpPr>
        <p:spPr bwMode="auto">
          <a:xfrm>
            <a:off x="3514726" y="2228851"/>
            <a:ext cx="536575" cy="360363"/>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none" anchor="ctr"/>
          <a:lstStyle/>
          <a:p>
            <a:pPr algn="ctr" eaLnBrk="1" hangingPunct="1">
              <a:defRPr/>
            </a:pPr>
            <a:endParaRPr lang="en-US" b="1" dirty="0">
              <a:solidFill>
                <a:srgbClr val="FFFF00"/>
              </a:solidFill>
              <a:latin typeface="Verdana" pitchFamily="34" charset="0"/>
            </a:endParaRPr>
          </a:p>
        </p:txBody>
      </p:sp>
      <p:sp>
        <p:nvSpPr>
          <p:cNvPr id="13" name="Right Arrow 12">
            <a:extLst>
              <a:ext uri="{FF2B5EF4-FFF2-40B4-BE49-F238E27FC236}">
                <a16:creationId xmlns:a16="http://schemas.microsoft.com/office/drawing/2014/main" id="{2FCFA0D1-C193-8429-C385-27896B563457}"/>
              </a:ext>
            </a:extLst>
          </p:cNvPr>
          <p:cNvSpPr/>
          <p:nvPr/>
        </p:nvSpPr>
        <p:spPr bwMode="auto">
          <a:xfrm>
            <a:off x="5792789" y="2228851"/>
            <a:ext cx="536575" cy="360363"/>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none" anchor="ctr"/>
          <a:lstStyle/>
          <a:p>
            <a:pPr algn="ctr" eaLnBrk="1" hangingPunct="1">
              <a:defRPr/>
            </a:pPr>
            <a:endParaRPr lang="en-US" b="1" dirty="0">
              <a:solidFill>
                <a:srgbClr val="FFFF00"/>
              </a:solidFill>
              <a:latin typeface="Verdana" pitchFamily="34" charset="0"/>
            </a:endParaRPr>
          </a:p>
        </p:txBody>
      </p:sp>
      <p:sp>
        <p:nvSpPr>
          <p:cNvPr id="14" name="Right Arrow 13">
            <a:extLst>
              <a:ext uri="{FF2B5EF4-FFF2-40B4-BE49-F238E27FC236}">
                <a16:creationId xmlns:a16="http://schemas.microsoft.com/office/drawing/2014/main" id="{077576E9-AE35-1741-C0A4-2671999B334F}"/>
              </a:ext>
            </a:extLst>
          </p:cNvPr>
          <p:cNvSpPr/>
          <p:nvPr/>
        </p:nvSpPr>
        <p:spPr bwMode="auto">
          <a:xfrm>
            <a:off x="8045451" y="2265364"/>
            <a:ext cx="536575" cy="358775"/>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none" anchor="ctr"/>
          <a:lstStyle/>
          <a:p>
            <a:pPr algn="ctr" eaLnBrk="1" hangingPunct="1">
              <a:defRPr/>
            </a:pPr>
            <a:endParaRPr lang="en-US" b="1" dirty="0">
              <a:solidFill>
                <a:srgbClr val="FFFF00"/>
              </a:solidFill>
              <a:latin typeface="Verdana" pitchFamily="34" charset="0"/>
            </a:endParaRPr>
          </a:p>
        </p:txBody>
      </p:sp>
      <p:sp>
        <p:nvSpPr>
          <p:cNvPr id="17" name="Right Arrow 16">
            <a:extLst>
              <a:ext uri="{FF2B5EF4-FFF2-40B4-BE49-F238E27FC236}">
                <a16:creationId xmlns:a16="http://schemas.microsoft.com/office/drawing/2014/main" id="{3C242154-79E0-486A-02C5-206188600328}"/>
              </a:ext>
            </a:extLst>
          </p:cNvPr>
          <p:cNvSpPr/>
          <p:nvPr/>
        </p:nvSpPr>
        <p:spPr bwMode="auto">
          <a:xfrm rot="3985275">
            <a:off x="5073651" y="3489326"/>
            <a:ext cx="1098550" cy="225425"/>
          </a:xfrm>
          <a:prstGeom prst="rightArrow">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none" anchor="ctr"/>
          <a:lstStyle/>
          <a:p>
            <a:pPr algn="ctr" eaLnBrk="1" hangingPunct="1">
              <a:defRPr/>
            </a:pPr>
            <a:endParaRPr lang="en-US" b="1" dirty="0">
              <a:solidFill>
                <a:srgbClr val="FFFF00"/>
              </a:solidFill>
              <a:latin typeface="Verdana" pitchFamily="34" charset="0"/>
            </a:endParaRPr>
          </a:p>
        </p:txBody>
      </p:sp>
      <p:pic>
        <p:nvPicPr>
          <p:cNvPr id="23563" name="Picture 16">
            <a:extLst>
              <a:ext uri="{FF2B5EF4-FFF2-40B4-BE49-F238E27FC236}">
                <a16:creationId xmlns:a16="http://schemas.microsoft.com/office/drawing/2014/main" id="{E137A5DD-4505-3533-476F-6AACE83DC5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664" y="4737101"/>
            <a:ext cx="183832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TextBox 9">
            <a:extLst>
              <a:ext uri="{FF2B5EF4-FFF2-40B4-BE49-F238E27FC236}">
                <a16:creationId xmlns:a16="http://schemas.microsoft.com/office/drawing/2014/main" id="{81DD77DD-E5C6-4BD0-69CD-B196CF97C55C}"/>
              </a:ext>
            </a:extLst>
          </p:cNvPr>
          <p:cNvSpPr txBox="1">
            <a:spLocks noChangeArrowheads="1"/>
          </p:cNvSpPr>
          <p:nvPr/>
        </p:nvSpPr>
        <p:spPr bwMode="auto">
          <a:xfrm>
            <a:off x="1836739" y="3359150"/>
            <a:ext cx="1704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itchFamily="2"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itchFamily="2"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itchFamily="2"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9pPr>
          </a:lstStyle>
          <a:p>
            <a:pPr algn="ctr">
              <a:spcBef>
                <a:spcPct val="0"/>
              </a:spcBef>
              <a:buClrTx/>
              <a:buSzTx/>
              <a:buFontTx/>
              <a:buNone/>
            </a:pPr>
            <a:r>
              <a:rPr lang="en-US" altLang="en-US" sz="1000">
                <a:latin typeface="Arial" panose="020B0604020202020204" pitchFamily="34" charset="0"/>
              </a:rPr>
              <a:t>Manhattan Engineering District (1942)</a:t>
            </a:r>
          </a:p>
        </p:txBody>
      </p:sp>
      <p:sp>
        <p:nvSpPr>
          <p:cNvPr id="23565" name="TextBox 22">
            <a:extLst>
              <a:ext uri="{FF2B5EF4-FFF2-40B4-BE49-F238E27FC236}">
                <a16:creationId xmlns:a16="http://schemas.microsoft.com/office/drawing/2014/main" id="{F511D4D3-6BF9-DAB1-6F06-5A0AEADAB1D4}"/>
              </a:ext>
            </a:extLst>
          </p:cNvPr>
          <p:cNvSpPr txBox="1">
            <a:spLocks noChangeArrowheads="1"/>
          </p:cNvSpPr>
          <p:nvPr/>
        </p:nvSpPr>
        <p:spPr bwMode="auto">
          <a:xfrm>
            <a:off x="3662363" y="3362325"/>
            <a:ext cx="1833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itchFamily="2"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itchFamily="2"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itchFamily="2"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9pPr>
          </a:lstStyle>
          <a:p>
            <a:pPr algn="ctr">
              <a:spcBef>
                <a:spcPct val="0"/>
              </a:spcBef>
              <a:buClrTx/>
              <a:buSzTx/>
              <a:buFontTx/>
              <a:buNone/>
            </a:pPr>
            <a:r>
              <a:rPr lang="en-US" altLang="en-US" sz="1000">
                <a:latin typeface="Arial" panose="020B0604020202020204" pitchFamily="34" charset="0"/>
              </a:rPr>
              <a:t>Atomic Energy Commission (1946)</a:t>
            </a:r>
          </a:p>
        </p:txBody>
      </p:sp>
      <p:sp>
        <p:nvSpPr>
          <p:cNvPr id="23566" name="TextBox 23">
            <a:extLst>
              <a:ext uri="{FF2B5EF4-FFF2-40B4-BE49-F238E27FC236}">
                <a16:creationId xmlns:a16="http://schemas.microsoft.com/office/drawing/2014/main" id="{8AAB8098-9772-46CC-F721-FCA9E675DE2C}"/>
              </a:ext>
            </a:extLst>
          </p:cNvPr>
          <p:cNvSpPr txBox="1">
            <a:spLocks noChangeArrowheads="1"/>
          </p:cNvSpPr>
          <p:nvPr/>
        </p:nvSpPr>
        <p:spPr bwMode="auto">
          <a:xfrm>
            <a:off x="6327776" y="3316288"/>
            <a:ext cx="2093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itchFamily="2"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itchFamily="2"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itchFamily="2"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9pPr>
          </a:lstStyle>
          <a:p>
            <a:pPr algn="ctr">
              <a:spcBef>
                <a:spcPct val="0"/>
              </a:spcBef>
              <a:buClrTx/>
              <a:buSzTx/>
              <a:buFontTx/>
              <a:buNone/>
            </a:pPr>
            <a:r>
              <a:rPr lang="en-US" altLang="en-US" sz="1000">
                <a:latin typeface="Arial" panose="020B0604020202020204" pitchFamily="34" charset="0"/>
              </a:rPr>
              <a:t>Energy Research &amp; Development Administration (1974)</a:t>
            </a:r>
          </a:p>
        </p:txBody>
      </p:sp>
      <p:sp>
        <p:nvSpPr>
          <p:cNvPr id="23567" name="TextBox 24">
            <a:extLst>
              <a:ext uri="{FF2B5EF4-FFF2-40B4-BE49-F238E27FC236}">
                <a16:creationId xmlns:a16="http://schemas.microsoft.com/office/drawing/2014/main" id="{80649FDD-A0B2-A04A-E3FF-C10E9C079043}"/>
              </a:ext>
            </a:extLst>
          </p:cNvPr>
          <p:cNvSpPr txBox="1">
            <a:spLocks noChangeArrowheads="1"/>
          </p:cNvSpPr>
          <p:nvPr/>
        </p:nvSpPr>
        <p:spPr bwMode="auto">
          <a:xfrm>
            <a:off x="8596314" y="3359151"/>
            <a:ext cx="1895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itchFamily="2"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itchFamily="2"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itchFamily="2"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9pPr>
          </a:lstStyle>
          <a:p>
            <a:pPr algn="ctr">
              <a:spcBef>
                <a:spcPct val="0"/>
              </a:spcBef>
              <a:buClrTx/>
              <a:buSzTx/>
              <a:buFontTx/>
              <a:buNone/>
            </a:pPr>
            <a:r>
              <a:rPr lang="en-US" altLang="en-US" sz="1000">
                <a:latin typeface="Arial" panose="020B0604020202020204" pitchFamily="34" charset="0"/>
              </a:rPr>
              <a:t>Department of Energy (1977)</a:t>
            </a:r>
          </a:p>
        </p:txBody>
      </p:sp>
      <p:sp>
        <p:nvSpPr>
          <p:cNvPr id="23568" name="TextBox 25">
            <a:extLst>
              <a:ext uri="{FF2B5EF4-FFF2-40B4-BE49-F238E27FC236}">
                <a16:creationId xmlns:a16="http://schemas.microsoft.com/office/drawing/2014/main" id="{86DB59A8-8E47-BCD2-0159-9A04290325F2}"/>
              </a:ext>
            </a:extLst>
          </p:cNvPr>
          <p:cNvSpPr txBox="1">
            <a:spLocks noChangeArrowheads="1"/>
          </p:cNvSpPr>
          <p:nvPr/>
        </p:nvSpPr>
        <p:spPr bwMode="auto">
          <a:xfrm>
            <a:off x="3752851" y="5334000"/>
            <a:ext cx="15478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itchFamily="2"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itchFamily="2"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itchFamily="2"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itchFamily="2"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itchFamily="2"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1000">
                <a:latin typeface="Arial" panose="020B0604020202020204" pitchFamily="34" charset="0"/>
              </a:rPr>
              <a:t>Nuclear Regulatory Commission (1974)</a:t>
            </a:r>
          </a:p>
        </p:txBody>
      </p:sp>
      <p:sp>
        <p:nvSpPr>
          <p:cNvPr id="2" name="Slide Number Placeholder 1">
            <a:extLst>
              <a:ext uri="{FF2B5EF4-FFF2-40B4-BE49-F238E27FC236}">
                <a16:creationId xmlns:a16="http://schemas.microsoft.com/office/drawing/2014/main" id="{044603CE-B4D2-2949-549D-D3EE10B44E0E}"/>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5</a:t>
            </a:fld>
            <a:endParaRPr lang="en-US"/>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18D6-FDF9-474C-E719-8D9871C7E61D}"/>
              </a:ext>
            </a:extLst>
          </p:cNvPr>
          <p:cNvSpPr>
            <a:spLocks noGrp="1"/>
          </p:cNvSpPr>
          <p:nvPr>
            <p:ph type="title"/>
          </p:nvPr>
        </p:nvSpPr>
        <p:spPr/>
        <p:txBody>
          <a:bodyPr/>
          <a:lstStyle/>
          <a:p>
            <a:r>
              <a:rPr lang="en-US" sz="4400" b="1" dirty="0">
                <a:solidFill>
                  <a:schemeClr val="tx1"/>
                </a:solidFill>
              </a:rPr>
              <a:t>Summary &amp; Outlook</a:t>
            </a:r>
          </a:p>
        </p:txBody>
      </p:sp>
      <p:sp>
        <p:nvSpPr>
          <p:cNvPr id="3" name="Text Placeholder 2">
            <a:extLst>
              <a:ext uri="{FF2B5EF4-FFF2-40B4-BE49-F238E27FC236}">
                <a16:creationId xmlns:a16="http://schemas.microsoft.com/office/drawing/2014/main" id="{C1504B07-27B6-28EB-0989-B44C7D5D2C81}"/>
              </a:ext>
            </a:extLst>
          </p:cNvPr>
          <p:cNvSpPr>
            <a:spLocks noGrp="1"/>
          </p:cNvSpPr>
          <p:nvPr>
            <p:ph type="body" sz="half" idx="2"/>
          </p:nvPr>
        </p:nvSpPr>
        <p:spPr>
          <a:xfrm>
            <a:off x="309093" y="870318"/>
            <a:ext cx="11044706" cy="5987682"/>
          </a:xfrm>
        </p:spPr>
        <p:txBody>
          <a:bodyPr/>
          <a:lstStyle/>
          <a:p>
            <a:endParaRPr lang="en-US" dirty="0"/>
          </a:p>
          <a:p>
            <a:r>
              <a:rPr lang="en-US" dirty="0"/>
              <a:t>The Thomas Jefferson National Accelerator Facility ( Jefferson Lab ) is one of the Department of Energy’s seventeen national labs and hosts the CEBAF user facility.</a:t>
            </a:r>
          </a:p>
          <a:p>
            <a:endParaRPr lang="en-US" dirty="0"/>
          </a:p>
          <a:p>
            <a:r>
              <a:rPr lang="en-US" dirty="0"/>
              <a:t>Presently able to run up to four experimental halls simultaneously with highly polarized electron beams with energies up to 11 GeV to halls A, B, and C and 12 GeV to hall D.</a:t>
            </a:r>
          </a:p>
          <a:p>
            <a:endParaRPr lang="en-US" dirty="0"/>
          </a:p>
          <a:p>
            <a:r>
              <a:rPr lang="en-US" dirty="0"/>
              <a:t>March 31</a:t>
            </a:r>
            <a:r>
              <a:rPr lang="en-US" baseline="30000" dirty="0"/>
              <a:t>st</a:t>
            </a:r>
            <a:r>
              <a:rPr lang="en-US" dirty="0"/>
              <a:t> the new M&amp;O for Jefferson Lab was named and the transition to </a:t>
            </a:r>
            <a:r>
              <a:rPr lang="en-US" dirty="0" err="1"/>
              <a:t>SURATech</a:t>
            </a:r>
            <a:r>
              <a:rPr lang="en-US" dirty="0"/>
              <a:t> will be completed June 1</a:t>
            </a:r>
            <a:r>
              <a:rPr lang="en-US" baseline="30000" dirty="0"/>
              <a:t>st</a:t>
            </a:r>
            <a:r>
              <a:rPr lang="en-US" dirty="0"/>
              <a:t>.    </a:t>
            </a:r>
          </a:p>
          <a:p>
            <a:endParaRPr lang="en-US" dirty="0"/>
          </a:p>
          <a:p>
            <a:r>
              <a:rPr lang="en-US" dirty="0"/>
              <a:t>Presently running experiments in halls B, C and D while we complete the MOLLER installation experimental Hall A.     You all will get to visit Hall A this Friday!</a:t>
            </a:r>
          </a:p>
          <a:p>
            <a:endParaRPr lang="en-US" dirty="0"/>
          </a:p>
          <a:p>
            <a:r>
              <a:rPr lang="en-US" dirty="0"/>
              <a:t>The laboratory is starting the transition from a single sponsor lab (DOE nuclear physics) to a multiple program lab with the addition of a HPDF (high performance data facility) with Advanced Scientific Computing Research (ASCR) funding.    </a:t>
            </a:r>
          </a:p>
          <a:p>
            <a:endParaRPr lang="en-US" dirty="0"/>
          </a:p>
          <a:p>
            <a:endParaRPr lang="en-US" dirty="0"/>
          </a:p>
          <a:p>
            <a:r>
              <a:rPr lang="en-US" dirty="0"/>
              <a:t> </a:t>
            </a:r>
          </a:p>
        </p:txBody>
      </p:sp>
      <p:sp>
        <p:nvSpPr>
          <p:cNvPr id="4" name="Slide Number Placeholder 3">
            <a:extLst>
              <a:ext uri="{FF2B5EF4-FFF2-40B4-BE49-F238E27FC236}">
                <a16:creationId xmlns:a16="http://schemas.microsoft.com/office/drawing/2014/main" id="{C5758AE9-DDD1-FD16-1726-87262ED9FAB8}"/>
              </a:ext>
            </a:extLst>
          </p:cNvPr>
          <p:cNvSpPr>
            <a:spLocks noGrp="1"/>
          </p:cNvSpPr>
          <p:nvPr>
            <p:ph type="sldNum" sz="quarter" idx="12"/>
          </p:nvPr>
        </p:nvSpPr>
        <p:spPr/>
        <p:txBody>
          <a:bodyPr/>
          <a:lstStyle/>
          <a:p>
            <a:fld id="{7D1BE87E-F0DE-A44C-894B-E142BEB21E42}" type="slidenum">
              <a:rPr lang="en-US" smtClean="0"/>
              <a:pPr/>
              <a:t>50</a:t>
            </a:fld>
            <a:endParaRPr lang="en-US" dirty="0"/>
          </a:p>
        </p:txBody>
      </p:sp>
    </p:spTree>
    <p:extLst>
      <p:ext uri="{BB962C8B-B14F-4D97-AF65-F5344CB8AC3E}">
        <p14:creationId xmlns:p14="http://schemas.microsoft.com/office/powerpoint/2010/main" val="441379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of Deconstruction: National Labs">
            <a:extLst>
              <a:ext uri="{FF2B5EF4-FFF2-40B4-BE49-F238E27FC236}">
                <a16:creationId xmlns:a16="http://schemas.microsoft.com/office/drawing/2014/main" id="{D461626B-D773-3034-F568-4FD4BCE0A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FAF95534-77F9-19BA-5617-091E304DDAA3}"/>
              </a:ext>
            </a:extLst>
          </p:cNvPr>
          <p:cNvSpPr txBox="1">
            <a:spLocks/>
          </p:cNvSpPr>
          <p:nvPr/>
        </p:nvSpPr>
        <p:spPr>
          <a:xfrm>
            <a:off x="9319260" y="64363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F2E9EB-426F-7445-B453-EF4167A2297E}" type="slidenum">
              <a:rPr lang="en-US" smtClean="0"/>
              <a:pPr/>
              <a:t>6</a:t>
            </a:fld>
            <a:endParaRPr lang="en-US"/>
          </a:p>
        </p:txBody>
      </p:sp>
    </p:spTree>
    <p:extLst>
      <p:ext uri="{BB962C8B-B14F-4D97-AF65-F5344CB8AC3E}">
        <p14:creationId xmlns:p14="http://schemas.microsoft.com/office/powerpoint/2010/main" val="2000659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11AE1-236B-1EF5-6652-4CDE97E31885}"/>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6B0376B3-B4C0-5B74-80A4-DE501B2A01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280" t="14348" r="9463"/>
          <a:stretch/>
        </p:blipFill>
        <p:spPr bwMode="auto">
          <a:xfrm>
            <a:off x="85927" y="428110"/>
            <a:ext cx="12176536" cy="57540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9D6EF2B-C9F4-C57E-68AF-67731B143A55}"/>
              </a:ext>
            </a:extLst>
          </p:cNvPr>
          <p:cNvSpPr txBox="1"/>
          <p:nvPr/>
        </p:nvSpPr>
        <p:spPr>
          <a:xfrm>
            <a:off x="2164702" y="6182139"/>
            <a:ext cx="8657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https://www.tiki-toki.com/timeline/entry/2083284/The-DOE-National-Laboratory-System/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Slide Number Placeholder 1">
            <a:extLst>
              <a:ext uri="{FF2B5EF4-FFF2-40B4-BE49-F238E27FC236}">
                <a16:creationId xmlns:a16="http://schemas.microsoft.com/office/drawing/2014/main" id="{7FE4AA1A-421C-81EB-DFE0-FCF0FB2B3D18}"/>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7</a:t>
            </a:fld>
            <a:endParaRPr lang="en-US"/>
          </a:p>
        </p:txBody>
      </p:sp>
    </p:spTree>
    <p:extLst>
      <p:ext uri="{BB962C8B-B14F-4D97-AF65-F5344CB8AC3E}">
        <p14:creationId xmlns:p14="http://schemas.microsoft.com/office/powerpoint/2010/main" val="3142947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B0506-C5C3-5770-8D4E-18C77385714B}"/>
              </a:ext>
            </a:extLst>
          </p:cNvPr>
          <p:cNvSpPr>
            <a:spLocks noGrp="1"/>
          </p:cNvSpPr>
          <p:nvPr>
            <p:ph type="title"/>
          </p:nvPr>
        </p:nvSpPr>
        <p:spPr>
          <a:xfrm>
            <a:off x="466722" y="586855"/>
            <a:ext cx="3201366" cy="3387497"/>
          </a:xfrm>
        </p:spPr>
        <p:txBody>
          <a:bodyPr anchor="b">
            <a:normAutofit/>
          </a:bodyPr>
          <a:lstStyle/>
          <a:p>
            <a:pPr algn="r"/>
            <a:r>
              <a:rPr lang="en-US" sz="5400" dirty="0">
                <a:solidFill>
                  <a:srgbClr val="FFFFFF"/>
                </a:solidFill>
              </a:rPr>
              <a:t>FFRDCs</a:t>
            </a:r>
          </a:p>
        </p:txBody>
      </p:sp>
      <p:sp>
        <p:nvSpPr>
          <p:cNvPr id="3" name="Content Placeholder 2">
            <a:extLst>
              <a:ext uri="{FF2B5EF4-FFF2-40B4-BE49-F238E27FC236}">
                <a16:creationId xmlns:a16="http://schemas.microsoft.com/office/drawing/2014/main" id="{8D20903A-140F-5E97-AE76-F6E3B320C58E}"/>
              </a:ext>
            </a:extLst>
          </p:cNvPr>
          <p:cNvSpPr>
            <a:spLocks noGrp="1"/>
          </p:cNvSpPr>
          <p:nvPr>
            <p:ph idx="1"/>
          </p:nvPr>
        </p:nvSpPr>
        <p:spPr>
          <a:xfrm>
            <a:off x="4352427" y="361049"/>
            <a:ext cx="7603481" cy="6486813"/>
          </a:xfrm>
        </p:spPr>
        <p:txBody>
          <a:bodyPr anchor="ctr">
            <a:noAutofit/>
          </a:bodyPr>
          <a:lstStyle/>
          <a:p>
            <a:r>
              <a:rPr lang="en-US" sz="2000" b="1" dirty="0">
                <a:solidFill>
                  <a:srgbClr val="212121"/>
                </a:solidFill>
              </a:rPr>
              <a:t>16 of the 17 DOE National Labs are Federally Funded Research and Development Centers (FFRDC)</a:t>
            </a:r>
            <a:r>
              <a:rPr lang="en-US" sz="2000" dirty="0">
                <a:solidFill>
                  <a:srgbClr val="212121"/>
                </a:solidFill>
              </a:rPr>
              <a:t>:</a:t>
            </a:r>
          </a:p>
          <a:p>
            <a:pPr lvl="1"/>
            <a:r>
              <a:rPr lang="en-US" sz="2000" b="0" i="0" u="none" strike="noStrike" dirty="0">
                <a:solidFill>
                  <a:srgbClr val="212529"/>
                </a:solidFill>
                <a:effectLst/>
              </a:rPr>
              <a:t>Meet special long-term national research and development needs of considerable complexity that cannot be met as effectively by in-house government or contractor resources;</a:t>
            </a:r>
          </a:p>
          <a:p>
            <a:pPr lvl="1"/>
            <a:r>
              <a:rPr lang="en-US" sz="2000" b="0" i="0" u="none" strike="noStrike" dirty="0">
                <a:solidFill>
                  <a:srgbClr val="212529"/>
                </a:solidFill>
                <a:effectLst/>
              </a:rPr>
              <a:t>Have access to information beyond what is common to the normal contractual relationship;</a:t>
            </a:r>
          </a:p>
          <a:p>
            <a:pPr lvl="1"/>
            <a:r>
              <a:rPr lang="en-US" sz="2000" b="1" i="0" u="none" strike="noStrike" dirty="0">
                <a:solidFill>
                  <a:srgbClr val="212529"/>
                </a:solidFill>
                <a:effectLst/>
              </a:rPr>
              <a:t>Cannot use special access to compete with the private sector;</a:t>
            </a:r>
          </a:p>
          <a:p>
            <a:pPr lvl="1"/>
            <a:r>
              <a:rPr lang="en-US" sz="2000" i="0" u="none" strike="noStrike" dirty="0">
                <a:solidFill>
                  <a:srgbClr val="212529"/>
                </a:solidFill>
                <a:effectLst/>
              </a:rPr>
              <a:t>Are required to operate in the public interest, free from organizational conflict of interest;</a:t>
            </a:r>
          </a:p>
          <a:p>
            <a:pPr lvl="1"/>
            <a:r>
              <a:rPr lang="en-US" sz="2000" b="0" i="0" u="none" strike="noStrike" dirty="0">
                <a:solidFill>
                  <a:srgbClr val="212529"/>
                </a:solidFill>
                <a:effectLst/>
              </a:rPr>
              <a:t>Anticipate a long-term relationships with the government;</a:t>
            </a:r>
          </a:p>
          <a:p>
            <a:pPr lvl="1"/>
            <a:r>
              <a:rPr lang="en-US" sz="2000" b="0" i="0" u="none" strike="noStrike" dirty="0">
                <a:solidFill>
                  <a:srgbClr val="212529"/>
                </a:solidFill>
                <a:effectLst/>
              </a:rPr>
              <a:t>Provide the continuity that will attract high-quality personnel;</a:t>
            </a:r>
          </a:p>
          <a:p>
            <a:pPr lvl="1"/>
            <a:r>
              <a:rPr lang="en-US" sz="2000" b="0" i="0" u="none" strike="noStrike" dirty="0">
                <a:solidFill>
                  <a:srgbClr val="212529"/>
                </a:solidFill>
                <a:effectLst/>
              </a:rPr>
              <a:t>Maintain currency in field(s) of expertise;</a:t>
            </a:r>
          </a:p>
          <a:p>
            <a:pPr lvl="1"/>
            <a:r>
              <a:rPr lang="en-US" sz="2000" b="0" i="0" u="none" strike="noStrike" dirty="0">
                <a:solidFill>
                  <a:srgbClr val="212529"/>
                </a:solidFill>
                <a:effectLst/>
              </a:rPr>
              <a:t>Maintain objectivity and independence;</a:t>
            </a:r>
          </a:p>
          <a:p>
            <a:pPr lvl="1"/>
            <a:r>
              <a:rPr lang="en-US" sz="2000" b="0" i="0" u="none" strike="noStrike" dirty="0">
                <a:solidFill>
                  <a:srgbClr val="212529"/>
                </a:solidFill>
                <a:effectLst/>
              </a:rPr>
              <a:t>Preserve familiarity with the needs of its sponsor(s);</a:t>
            </a:r>
          </a:p>
          <a:p>
            <a:pPr lvl="1"/>
            <a:r>
              <a:rPr lang="en-US" sz="2000" b="0" i="0" u="none" strike="noStrike" dirty="0">
                <a:solidFill>
                  <a:srgbClr val="212529"/>
                </a:solidFill>
                <a:effectLst/>
              </a:rPr>
              <a:t>Provide a quick response capability.</a:t>
            </a:r>
            <a:endParaRPr lang="en-US" sz="2000" dirty="0">
              <a:solidFill>
                <a:srgbClr val="212529"/>
              </a:solidFill>
            </a:endParaRPr>
          </a:p>
          <a:p>
            <a:r>
              <a:rPr lang="en-US" sz="2000" b="0" i="0" u="none" strike="noStrike" dirty="0">
                <a:solidFill>
                  <a:srgbClr val="212121"/>
                </a:solidFill>
                <a:effectLst/>
              </a:rPr>
              <a:t>The National Science Foundation keeps a </a:t>
            </a:r>
            <a:r>
              <a:rPr lang="en-US" sz="2000" b="0" i="0" u="none" strike="noStrike" dirty="0">
                <a:solidFill>
                  <a:srgbClr val="212121"/>
                </a:solidFill>
                <a:effectLst/>
                <a:hlinkClick r:id="rId3"/>
              </a:rPr>
              <a:t>list </a:t>
            </a:r>
            <a:r>
              <a:rPr lang="en-US" sz="2000" b="0" i="0" u="none" strike="noStrike" dirty="0">
                <a:solidFill>
                  <a:srgbClr val="212121"/>
                </a:solidFill>
                <a:effectLst/>
              </a:rPr>
              <a:t>of FFRDCs by name, sponsoring agency, administrator type, location, and activity type.</a:t>
            </a:r>
          </a:p>
          <a:p>
            <a:endParaRPr lang="en-US" sz="2100" b="0" i="0" u="none" strike="noStrike" dirty="0">
              <a:solidFill>
                <a:srgbClr val="212529"/>
              </a:solidFill>
              <a:effectLst/>
            </a:endParaRPr>
          </a:p>
        </p:txBody>
      </p:sp>
      <p:sp>
        <p:nvSpPr>
          <p:cNvPr id="6" name="Slide Number Placeholder 1">
            <a:extLst>
              <a:ext uri="{FF2B5EF4-FFF2-40B4-BE49-F238E27FC236}">
                <a16:creationId xmlns:a16="http://schemas.microsoft.com/office/drawing/2014/main" id="{B099B129-9E44-C290-17FC-D1037CF48303}"/>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8</a:t>
            </a:fld>
            <a:endParaRPr lang="en-US"/>
          </a:p>
        </p:txBody>
      </p:sp>
    </p:spTree>
    <p:extLst>
      <p:ext uri="{BB962C8B-B14F-4D97-AF65-F5344CB8AC3E}">
        <p14:creationId xmlns:p14="http://schemas.microsoft.com/office/powerpoint/2010/main" val="1764532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F583C9-7ACC-06AB-103E-3ED8F7D847CE}"/>
              </a:ext>
            </a:extLst>
          </p:cNvPr>
          <p:cNvSpPr>
            <a:spLocks noGrp="1"/>
          </p:cNvSpPr>
          <p:nvPr>
            <p:ph type="title"/>
          </p:nvPr>
        </p:nvSpPr>
        <p:spPr>
          <a:xfrm>
            <a:off x="418225" y="1365448"/>
            <a:ext cx="3201366" cy="3387497"/>
          </a:xfrm>
        </p:spPr>
        <p:txBody>
          <a:bodyPr anchor="b">
            <a:normAutofit/>
          </a:bodyPr>
          <a:lstStyle/>
          <a:p>
            <a:pPr algn="r"/>
            <a:r>
              <a:rPr lang="en-US" sz="5400" dirty="0">
                <a:solidFill>
                  <a:srgbClr val="FFFFFF"/>
                </a:solidFill>
              </a:rPr>
              <a:t>GOGOs and GOCOs</a:t>
            </a:r>
            <a:br>
              <a:rPr lang="en-US" sz="4000" dirty="0">
                <a:solidFill>
                  <a:srgbClr val="FFFFFF"/>
                </a:solidFill>
              </a:rPr>
            </a:br>
            <a:endParaRPr lang="en-US" sz="4000" dirty="0">
              <a:solidFill>
                <a:srgbClr val="FFFFFF"/>
              </a:solidFill>
            </a:endParaRPr>
          </a:p>
        </p:txBody>
      </p:sp>
      <p:sp>
        <p:nvSpPr>
          <p:cNvPr id="4" name="Content Placeholder 3">
            <a:extLst>
              <a:ext uri="{FF2B5EF4-FFF2-40B4-BE49-F238E27FC236}">
                <a16:creationId xmlns:a16="http://schemas.microsoft.com/office/drawing/2014/main" id="{D866C87C-45FF-FED9-2179-5835F9CBE953}"/>
              </a:ext>
            </a:extLst>
          </p:cNvPr>
          <p:cNvSpPr>
            <a:spLocks noGrp="1"/>
          </p:cNvSpPr>
          <p:nvPr>
            <p:ph idx="1"/>
          </p:nvPr>
        </p:nvSpPr>
        <p:spPr>
          <a:xfrm>
            <a:off x="4231761" y="182949"/>
            <a:ext cx="7823390" cy="6563084"/>
          </a:xfrm>
        </p:spPr>
        <p:txBody>
          <a:bodyPr anchor="ctr">
            <a:noAutofit/>
          </a:bodyPr>
          <a:lstStyle/>
          <a:p>
            <a:r>
              <a:rPr lang="en-US" sz="2400" b="1" dirty="0"/>
              <a:t>GOCO (Government Owned/Contractor Operated) </a:t>
            </a:r>
            <a:r>
              <a:rPr lang="en-US" sz="2400" dirty="0"/>
              <a:t>operated laboratories are owned by the Federal Government but managed by contractors.</a:t>
            </a:r>
          </a:p>
          <a:p>
            <a:r>
              <a:rPr lang="en-US" sz="2400" dirty="0"/>
              <a:t>Contractors may be individual universities, university consortia, private companies, or nonprofits. GOCO dates back to the original laboratories of the Manhattan Project.</a:t>
            </a:r>
          </a:p>
          <a:p>
            <a:r>
              <a:rPr lang="en-US" sz="2400" dirty="0"/>
              <a:t>While the DOE national labs are GOCOs, most Federal laboratories are </a:t>
            </a:r>
            <a:r>
              <a:rPr lang="en-US" sz="2400" b="1" dirty="0"/>
              <a:t>GOGOs(</a:t>
            </a:r>
            <a:r>
              <a:rPr lang="en-US" sz="2400" b="1" dirty="0" err="1"/>
              <a:t>GovernmentOwned</a:t>
            </a:r>
            <a:r>
              <a:rPr lang="en-US" sz="2400" b="1" dirty="0"/>
              <a:t>/Government Operated); </a:t>
            </a:r>
            <a:r>
              <a:rPr lang="en-US" sz="2400" dirty="0"/>
              <a:t>NETL is the only GOGO DOE national lab.</a:t>
            </a:r>
          </a:p>
          <a:p>
            <a:r>
              <a:rPr lang="en-US" sz="2400" b="1" dirty="0"/>
              <a:t>GOCO researchers are not Federal employees and have more freedom than GOGO scientists. </a:t>
            </a:r>
            <a:r>
              <a:rPr lang="en-US" sz="2400" dirty="0"/>
              <a:t>GOCO employees can assert copyrights, consult with industry, and participate in start-ups based on technology developed at the laboratory.</a:t>
            </a:r>
          </a:p>
          <a:p>
            <a:r>
              <a:rPr lang="en-US" sz="2400" dirty="0"/>
              <a:t>Even at the GOGO lab, ~2/3 of the people who work there are contractors forming what is almost a GOCO within the GOGO lab.</a:t>
            </a:r>
          </a:p>
        </p:txBody>
      </p:sp>
      <p:sp>
        <p:nvSpPr>
          <p:cNvPr id="5" name="Slide Number Placeholder 1">
            <a:extLst>
              <a:ext uri="{FF2B5EF4-FFF2-40B4-BE49-F238E27FC236}">
                <a16:creationId xmlns:a16="http://schemas.microsoft.com/office/drawing/2014/main" id="{ABE3A3F3-9C57-7368-9FB4-8936094023B7}"/>
              </a:ext>
            </a:extLst>
          </p:cNvPr>
          <p:cNvSpPr>
            <a:spLocks noGrp="1"/>
          </p:cNvSpPr>
          <p:nvPr>
            <p:ph type="sldNum" sz="quarter" idx="12"/>
          </p:nvPr>
        </p:nvSpPr>
        <p:spPr>
          <a:xfrm>
            <a:off x="9319260" y="6436360"/>
            <a:ext cx="2743200" cy="365125"/>
          </a:xfrm>
        </p:spPr>
        <p:txBody>
          <a:bodyPr/>
          <a:lstStyle/>
          <a:p>
            <a:fld id="{16F2E9EB-426F-7445-B453-EF4167A2297E}" type="slidenum">
              <a:rPr lang="en-US" smtClean="0"/>
              <a:t>9</a:t>
            </a:fld>
            <a:endParaRPr lang="en-US"/>
          </a:p>
        </p:txBody>
      </p:sp>
    </p:spTree>
    <p:extLst>
      <p:ext uri="{BB962C8B-B14F-4D97-AF65-F5344CB8AC3E}">
        <p14:creationId xmlns:p14="http://schemas.microsoft.com/office/powerpoint/2010/main" val="539654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2873</TotalTime>
  <Words>3927</Words>
  <Application>Microsoft Macintosh PowerPoint</Application>
  <PresentationFormat>Widescreen</PresentationFormat>
  <Paragraphs>396</Paragraphs>
  <Slides>50</Slides>
  <Notes>16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50</vt:i4>
      </vt:variant>
    </vt:vector>
  </HeadingPairs>
  <TitlesOfParts>
    <vt:vector size="66" baseType="lpstr">
      <vt:lpstr>Aptos</vt:lpstr>
      <vt:lpstr>Arial</vt:lpstr>
      <vt:lpstr>Arial Black</vt:lpstr>
      <vt:lpstr>Arial Narrow</vt:lpstr>
      <vt:lpstr>Avenir</vt:lpstr>
      <vt:lpstr>Calibri</vt:lpstr>
      <vt:lpstr>Calibri Light</vt:lpstr>
      <vt:lpstr>Open Sans</vt:lpstr>
      <vt:lpstr>PingFangSC-Regular</vt:lpstr>
      <vt:lpstr>Proxima Nova Rg</vt:lpstr>
      <vt:lpstr>Times New Roman</vt:lpstr>
      <vt:lpstr>Verdana</vt:lpstr>
      <vt:lpstr>Wingdings</vt:lpstr>
      <vt:lpstr>Office Theme</vt:lpstr>
      <vt:lpstr>2_Office Theme</vt:lpstr>
      <vt:lpstr>2_Presentations (Wide Screen)</vt:lpstr>
      <vt:lpstr>PowerPoint Presentation</vt:lpstr>
      <vt:lpstr>DOE’s Programmatic Heritage</vt:lpstr>
      <vt:lpstr>J. Robert Oppenheimer</vt:lpstr>
      <vt:lpstr>The Cold War</vt:lpstr>
      <vt:lpstr>From the Manhattan Project to the Department of Energy</vt:lpstr>
      <vt:lpstr>PowerPoint Presentation</vt:lpstr>
      <vt:lpstr>PowerPoint Presentation</vt:lpstr>
      <vt:lpstr>FFRDCs</vt:lpstr>
      <vt:lpstr>GOGOs and GOCOs </vt:lpstr>
      <vt:lpstr>DOE’s M&amp;O Contracts </vt:lpstr>
      <vt:lpstr>PowerPoint Presentation</vt:lpstr>
      <vt:lpstr>Recent M&amp;O Bid Processes</vt:lpstr>
      <vt:lpstr>PowerPoint Presentation</vt:lpstr>
      <vt:lpstr>PowerPoint Presentation</vt:lpstr>
      <vt:lpstr>PowerPoint Presentation</vt:lpstr>
      <vt:lpstr>PowerPoint Presentation</vt:lpstr>
      <vt:lpstr>Continuous Electron Beam Accelerator Facility (CEBAF) a Department of Energy user facility Newport News, VA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Jefferson Lab’s Experimental Hall A (classic picture)</vt:lpstr>
      <vt:lpstr>Jefferson Lab’s Experimental Hall B</vt:lpstr>
      <vt:lpstr>Jefferson Lab’s Experimental Hall C</vt:lpstr>
      <vt:lpstr>PowerPoint Presentation</vt:lpstr>
      <vt:lpstr>Jefferson Lab’s Experimental Hall D</vt:lpstr>
      <vt:lpstr>Thomas Jefferson National Accelerator Facility</vt:lpstr>
      <vt:lpstr>Our Support Groups Are Critical To The Success Of THE CEBAF NP Program</vt:lpstr>
      <vt:lpstr>CEBAF physics focus: transition from hadronic to partonic degrees of freedom</vt:lpstr>
      <vt:lpstr>Jefferson Lab Research Used in 1/3 of all U.S. Nuclear Physics  Ph.D.’s</vt:lpstr>
      <vt:lpstr>Elastic electron-proton scattering still produces exciting new insights. </vt:lpstr>
      <vt:lpstr>PowerPoint Presentation</vt:lpstr>
      <vt:lpstr>PowerPoint Presentation</vt:lpstr>
      <vt:lpstr>FY25 CEBAF showed outstanding performance with over 85% up time.</vt:lpstr>
      <vt:lpstr>PowerPoint Presentation</vt:lpstr>
      <vt:lpstr>FY26 CEBAF Run Plan</vt:lpstr>
      <vt:lpstr>CEBAF Experimental Program For FY26</vt:lpstr>
      <vt:lpstr>Overview of the Science program of the next 5 years:</vt:lpstr>
      <vt:lpstr>Five year look ahead</vt:lpstr>
      <vt:lpstr>PowerPoint Presentation</vt:lpstr>
      <vt:lpstr>Experimental Hall A Setup for the SBS Experiment 2 Sept. 2025</vt:lpstr>
      <vt:lpstr>MOLLER Assembly in Hall A Now Well Underway</vt:lpstr>
      <vt:lpstr>PowerPoint Presentation</vt:lpstr>
      <vt:lpstr>Low Energy Recirculator Facility (LEFRF) As The New Injector Facility for CEBAF</vt:lpstr>
      <vt:lpstr>PowerPoint Presentation</vt:lpstr>
      <vt:lpstr>Summary &amp;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(Thia) Keppel</dc:creator>
  <cp:lastModifiedBy>Douglas Higinbotham</cp:lastModifiedBy>
  <cp:revision>34</cp:revision>
  <dcterms:created xsi:type="dcterms:W3CDTF">2025-06-09T16:58:25Z</dcterms:created>
  <dcterms:modified xsi:type="dcterms:W3CDTF">2026-05-27T16:46:07Z</dcterms:modified>
</cp:coreProperties>
</file>