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83" r:id="rId4"/>
    <p:sldId id="285" r:id="rId5"/>
    <p:sldId id="261" r:id="rId6"/>
    <p:sldId id="290" r:id="rId7"/>
    <p:sldId id="281" r:id="rId8"/>
    <p:sldId id="282" r:id="rId9"/>
    <p:sldId id="286" r:id="rId10"/>
    <p:sldId id="266" r:id="rId11"/>
    <p:sldId id="287" r:id="rId12"/>
    <p:sldId id="289" r:id="rId13"/>
    <p:sldId id="269" r:id="rId14"/>
    <p:sldId id="291" r:id="rId15"/>
    <p:sldId id="270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C23"/>
    <a:srgbClr val="DE50F6"/>
    <a:srgbClr val="0027AC"/>
    <a:srgbClr val="00F302"/>
    <a:srgbClr val="EEE061"/>
    <a:srgbClr val="FFF9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59"/>
    <p:restoredTop sz="97099" autoAdjust="0"/>
  </p:normalViewPr>
  <p:slideViewPr>
    <p:cSldViewPr snapToGrid="0" snapToObjects="1">
      <p:cViewPr varScale="1">
        <p:scale>
          <a:sx n="127" d="100"/>
          <a:sy n="127" d="100"/>
        </p:scale>
        <p:origin x="744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B3E07-1025-4447-967E-394123C6EB6C}" type="datetimeFigureOut">
              <a:rPr lang="en-US" smtClean="0"/>
              <a:pPr/>
              <a:t>6/2/26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24DF2-0D92-964D-A1BF-EE945F4A30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716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45810"/>
            <a:ext cx="10972800" cy="4880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CF058-31C7-0541-992A-FF6B18E67362}" type="datetimeFigureOut">
              <a:rPr lang="en-US" smtClean="0"/>
              <a:pPr/>
              <a:t>6/2/26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1420" y="641289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7CCCF-424A-304E-A351-6F93D137BA2B}" type="slidenum">
              <a:rPr lang="en-US" sz="1800" smtClean="0">
                <a:latin typeface="Arial"/>
                <a:cs typeface="Arial"/>
              </a:rPr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800" dirty="0">
              <a:latin typeface="Arial"/>
              <a:cs typeface="Arial"/>
            </a:endParaRPr>
          </a:p>
        </p:txBody>
      </p:sp>
      <p:pic>
        <p:nvPicPr>
          <p:cNvPr id="8" name="Picture 7" descr="JLab_logo_white1.jpg">
            <a:extLst>
              <a:ext uri="{FF2B5EF4-FFF2-40B4-BE49-F238E27FC236}">
                <a16:creationId xmlns:a16="http://schemas.microsoft.com/office/drawing/2014/main" id="{59DB738C-E628-7929-13A0-E1379186145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60" y="6394510"/>
            <a:ext cx="146304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1790" y="1130971"/>
            <a:ext cx="9728419" cy="1470025"/>
          </a:xfrm>
        </p:spPr>
        <p:txBody>
          <a:bodyPr>
            <a:noAutofit/>
          </a:bodyPr>
          <a:lstStyle/>
          <a:p>
            <a:br>
              <a:rPr lang="en-US" sz="4400" i="1" baseline="30000" dirty="0">
                <a:solidFill>
                  <a:srgbClr val="0027AC"/>
                </a:solidFill>
                <a:cs typeface="Arial Bold"/>
              </a:rPr>
            </a:br>
            <a:r>
              <a:rPr lang="en-US" sz="4400" i="1" baseline="30000" dirty="0">
                <a:solidFill>
                  <a:srgbClr val="0027AC"/>
                </a:solidFill>
                <a:cs typeface="Arial Bold"/>
              </a:rPr>
              <a:t>Beamline for Polarized Target Experiments in Hall C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0292" y="3032543"/>
            <a:ext cx="5811416" cy="2489117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b1/Azz Collaboration Meeting</a:t>
            </a:r>
          </a:p>
          <a:p>
            <a:endParaRPr lang="en-US" sz="2800" dirty="0">
              <a:solidFill>
                <a:schemeClr val="accent2"/>
              </a:solidFill>
            </a:endParaRPr>
          </a:p>
          <a:p>
            <a:r>
              <a:rPr lang="en-US" sz="2800" dirty="0"/>
              <a:t>Dave Gaskell</a:t>
            </a:r>
          </a:p>
          <a:p>
            <a:r>
              <a:rPr lang="en-US" sz="2800" dirty="0"/>
              <a:t>Jefferson Lab</a:t>
            </a:r>
          </a:p>
          <a:p>
            <a:endParaRPr lang="en-US" sz="2800" dirty="0"/>
          </a:p>
          <a:p>
            <a:r>
              <a:rPr lang="en-US" sz="2600" i="1" dirty="0">
                <a:solidFill>
                  <a:srgbClr val="00B050"/>
                </a:solidFill>
              </a:rPr>
              <a:t>June 3, 2026</a:t>
            </a: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72924-709A-054A-36B9-7437ED93C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Beamline Performance at Low Currents</a:t>
            </a:r>
          </a:p>
        </p:txBody>
      </p:sp>
      <p:pic>
        <p:nvPicPr>
          <p:cNvPr id="5" name="Picture 4" descr="Timeline&#10;&#10;AI-generated content may be incorrect.">
            <a:extLst>
              <a:ext uri="{FF2B5EF4-FFF2-40B4-BE49-F238E27FC236}">
                <a16:creationId xmlns:a16="http://schemas.microsoft.com/office/drawing/2014/main" id="{F3F284B9-7C6E-E0CE-9ADF-0BC23BB2F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629" y="1457456"/>
            <a:ext cx="7772400" cy="4190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4141AC-6AE2-683B-A7B9-4B0912E17226}"/>
              </a:ext>
            </a:extLst>
          </p:cNvPr>
          <p:cNvSpPr txBox="1"/>
          <p:nvPr/>
        </p:nvSpPr>
        <p:spPr>
          <a:xfrm>
            <a:off x="226423" y="1524759"/>
            <a:ext cx="33440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LAD experiment ran at lower currents during last run period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Typical production running was at 300 </a:t>
            </a:r>
            <a:r>
              <a:rPr lang="en-US" dirty="0" err="1">
                <a:sym typeface="Wingdings" pitchFamily="2" charset="2"/>
              </a:rPr>
              <a:t>nA</a:t>
            </a:r>
            <a:endParaRPr lang="en-US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Some tests were done at even lower currents (&lt;100 </a:t>
            </a:r>
            <a:r>
              <a:rPr lang="en-US" dirty="0" err="1">
                <a:sym typeface="Wingdings" pitchFamily="2" charset="2"/>
              </a:rPr>
              <a:t>nA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Like 6 GeV era, beamline instrumentation (BPMs, BCMs) functioned ok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There was some issue getting the slow position locks working, but this could have been resolved if more time had been taken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369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03444-583D-A61E-3725-C99B50546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Transverse Target Experiments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666DA7-BDC3-E60C-EDD3-90A1AA0D6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589" y="1487156"/>
            <a:ext cx="8968156" cy="24116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168E01-C953-216B-45A7-B7F475E1EBEA}"/>
              </a:ext>
            </a:extLst>
          </p:cNvPr>
          <p:cNvSpPr txBox="1"/>
          <p:nvPr/>
        </p:nvSpPr>
        <p:spPr>
          <a:xfrm>
            <a:off x="228891" y="4022716"/>
            <a:ext cx="54275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Transversely polarized target will require vertical chicane to successfully transport beam to dump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Central dipole will need to be at different elevation for each energy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Existing 1 m BE dipole and 2m FZ dipole not strong enough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4C361-04F4-A7BB-0FAD-E1D2E3A28F9D}"/>
              </a:ext>
            </a:extLst>
          </p:cNvPr>
          <p:cNvSpPr txBox="1"/>
          <p:nvPr/>
        </p:nvSpPr>
        <p:spPr>
          <a:xfrm>
            <a:off x="10138786" y="1580049"/>
            <a:ext cx="165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magnet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5B760B-9CB5-51EA-F583-AFAEE1CCDE62}"/>
              </a:ext>
            </a:extLst>
          </p:cNvPr>
          <p:cNvCxnSpPr>
            <a:cxnSpLocks/>
          </p:cNvCxnSpPr>
          <p:nvPr/>
        </p:nvCxnSpPr>
        <p:spPr>
          <a:xfrm flipH="1">
            <a:off x="8892791" y="1959429"/>
            <a:ext cx="1396721" cy="4823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7A6F580-429B-ED68-B9C9-45D5238CAB0D}"/>
              </a:ext>
            </a:extLst>
          </p:cNvPr>
          <p:cNvSpPr txBox="1"/>
          <p:nvPr/>
        </p:nvSpPr>
        <p:spPr>
          <a:xfrm>
            <a:off x="152141" y="942672"/>
            <a:ext cx="2333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Ryan Bodenstein</a:t>
            </a:r>
          </a:p>
          <a:p>
            <a:r>
              <a:rPr lang="en-US" sz="1600" i="1" dirty="0"/>
              <a:t>JLab Tech note: 25-023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867414-4890-9FD6-7118-9168C900B692}"/>
              </a:ext>
            </a:extLst>
          </p:cNvPr>
          <p:cNvSpPr txBox="1"/>
          <p:nvPr/>
        </p:nvSpPr>
        <p:spPr>
          <a:xfrm>
            <a:off x="4471517" y="201592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1m dipole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007AEF-4726-584D-E5A4-6228D30CF8ED}"/>
              </a:ext>
            </a:extLst>
          </p:cNvPr>
          <p:cNvSpPr txBox="1"/>
          <p:nvPr/>
        </p:nvSpPr>
        <p:spPr>
          <a:xfrm>
            <a:off x="6106223" y="209968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2m dipole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9669CE-A328-6B60-F3C6-FC3B3A86C5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080" r="28951" b="10477"/>
          <a:stretch>
            <a:fillRect/>
          </a:stretch>
        </p:blipFill>
        <p:spPr>
          <a:xfrm>
            <a:off x="5985290" y="3204669"/>
            <a:ext cx="1305873" cy="28179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34C191-E0F8-2862-CA4E-188767CF528C}"/>
              </a:ext>
            </a:extLst>
          </p:cNvPr>
          <p:cNvSpPr txBox="1"/>
          <p:nvPr/>
        </p:nvSpPr>
        <p:spPr>
          <a:xfrm>
            <a:off x="7717239" y="4371034"/>
            <a:ext cx="4081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6 GeV era, had telescoping stand for polarized target chicane</a:t>
            </a:r>
          </a:p>
          <a:p>
            <a:r>
              <a:rPr lang="en-US" dirty="0">
                <a:sym typeface="Wingdings" pitchFamily="2" charset="2"/>
              </a:rPr>
              <a:t> located in Physics Storage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734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D8EE2-A4CB-EFBC-DD31-CBBEAD24A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Polarized Target Chicane Magnets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D706C2-85DF-7F99-1F18-4669CFA86AA1}"/>
              </a:ext>
            </a:extLst>
          </p:cNvPr>
          <p:cNvSpPr txBox="1"/>
          <p:nvPr/>
        </p:nvSpPr>
        <p:spPr>
          <a:xfrm>
            <a:off x="1537398" y="973632"/>
            <a:ext cx="89204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Polarized target chicane magnet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1 m dipole: 1.54 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2 m dipole capable of 1.45 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1100A8-0E3E-696F-20FA-E8DC0BA00290}"/>
              </a:ext>
            </a:extLst>
          </p:cNvPr>
          <p:cNvSpPr txBox="1"/>
          <p:nvPr/>
        </p:nvSpPr>
        <p:spPr>
          <a:xfrm>
            <a:off x="758650" y="2188737"/>
            <a:ext cx="5054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1m BE dipole does not provide enough field </a:t>
            </a:r>
            <a:r>
              <a:rPr lang="en-US" dirty="0">
                <a:sym typeface="Wingdings" pitchFamily="2" charset="2"/>
              </a:rPr>
              <a:t> new dipole will be needed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F318EA-3F64-0816-7462-6A9F06304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50" y="2998573"/>
            <a:ext cx="3496827" cy="1728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C0A415-73E3-529A-2666-EB83F9466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133" y="4534341"/>
            <a:ext cx="3496827" cy="21570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E0C687-4648-2907-DF96-888EC2EA716A}"/>
              </a:ext>
            </a:extLst>
          </p:cNvPr>
          <p:cNvSpPr txBox="1"/>
          <p:nvPr/>
        </p:nvSpPr>
        <p:spPr>
          <a:xfrm>
            <a:off x="360157" y="4890992"/>
            <a:ext cx="2545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Jay Benesch has modelled and designed suitable dipole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28FB9-C973-2938-B8FF-4B8755F68384}"/>
              </a:ext>
            </a:extLst>
          </p:cNvPr>
          <p:cNvSpPr txBox="1"/>
          <p:nvPr/>
        </p:nvSpPr>
        <p:spPr>
          <a:xfrm>
            <a:off x="4232031" y="3392317"/>
            <a:ext cx="2333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Jay Benesch</a:t>
            </a:r>
          </a:p>
          <a:p>
            <a:r>
              <a:rPr lang="en-US" sz="1600" i="1" dirty="0"/>
              <a:t>JLab Tech note: 24-027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B46BC8-9F09-11E6-FC4E-15C542DAF0D1}"/>
              </a:ext>
            </a:extLst>
          </p:cNvPr>
          <p:cNvCxnSpPr/>
          <p:nvPr/>
        </p:nvCxnSpPr>
        <p:spPr>
          <a:xfrm>
            <a:off x="7043894" y="2045157"/>
            <a:ext cx="0" cy="47227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BB230CC-9EF1-25F8-4C87-0F405BC54FB9}"/>
              </a:ext>
            </a:extLst>
          </p:cNvPr>
          <p:cNvSpPr txBox="1"/>
          <p:nvPr/>
        </p:nvSpPr>
        <p:spPr>
          <a:xfrm>
            <a:off x="7335298" y="2053402"/>
            <a:ext cx="4401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2m FZ dipole can be used with modifications and new coils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961AC4-3929-2751-4A69-FF7E13CB5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298" y="2927049"/>
            <a:ext cx="4780779" cy="22231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6F8A0E-9A6D-B76A-7DC9-827EE02D0E61}"/>
              </a:ext>
            </a:extLst>
          </p:cNvPr>
          <p:cNvSpPr txBox="1"/>
          <p:nvPr/>
        </p:nvSpPr>
        <p:spPr>
          <a:xfrm>
            <a:off x="7383074" y="5352657"/>
            <a:ext cx="4305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Pole width reduced from 29.2 cm to 25 cm to make room for new coils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1000 A @ 75 V power supply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785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D5545-9A09-6341-DCEE-CC51C4765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Scope of Work for Upstream Beamline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86EDC-85C9-A0D3-4781-89F5F77B4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b1/Azz</a:t>
            </a:r>
          </a:p>
          <a:p>
            <a:pPr lvl="1"/>
            <a:r>
              <a:rPr lang="en-US" dirty="0"/>
              <a:t>Detailed design for slow raster, polarized target girder placement</a:t>
            </a:r>
          </a:p>
          <a:p>
            <a:pPr lvl="1"/>
            <a:r>
              <a:rPr lang="en-US" dirty="0"/>
              <a:t>Refurbish polarized target girder</a:t>
            </a:r>
          </a:p>
          <a:p>
            <a:pPr lvl="1"/>
            <a:r>
              <a:rPr lang="en-US" dirty="0"/>
              <a:t>Installation (accelerator installation, vacuum groups, instrumentation, survey and alignment)</a:t>
            </a:r>
          </a:p>
          <a:p>
            <a:r>
              <a:rPr lang="en-US" dirty="0"/>
              <a:t>g2p</a:t>
            </a:r>
          </a:p>
          <a:p>
            <a:pPr lvl="1"/>
            <a:r>
              <a:rPr lang="en-US" dirty="0"/>
              <a:t>Detailed design and fabrication of new and refurbished chicane magnets ($$)</a:t>
            </a:r>
          </a:p>
          <a:p>
            <a:pPr lvl="1"/>
            <a:r>
              <a:rPr lang="en-US" dirty="0"/>
              <a:t>Detailed design of beamline </a:t>
            </a:r>
            <a:r>
              <a:rPr lang="en-US" dirty="0">
                <a:sym typeface="Wingdings" pitchFamily="2" charset="2"/>
              </a:rPr>
              <a:t> remove “bridge”, re-install telescoping stand + slow raster, target girder as noted above</a:t>
            </a:r>
          </a:p>
          <a:p>
            <a:pPr lvl="1"/>
            <a:r>
              <a:rPr lang="en-US" dirty="0"/>
              <a:t>Installation – this will be significantly more complex and time consuming.</a:t>
            </a:r>
          </a:p>
        </p:txBody>
      </p:sp>
    </p:spTree>
    <p:extLst>
      <p:ext uri="{BB962C8B-B14F-4D97-AF65-F5344CB8AC3E}">
        <p14:creationId xmlns:p14="http://schemas.microsoft.com/office/powerpoint/2010/main" val="1349909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7B92F-7A6E-3B45-A06F-6F2B19798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Beam and Beamline Personnel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1C298-5B1D-6520-9480-917B039EA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Hall C APEL will be transitioning from Jay Benesch to Ryan Bodenstein  </a:t>
            </a:r>
            <a:r>
              <a:rPr lang="en-US" dirty="0">
                <a:sym typeface="Wingdings" pitchFamily="2" charset="2"/>
              </a:rPr>
              <a:t> will play crucial role in beamline updates, especially for g2p</a:t>
            </a:r>
          </a:p>
          <a:p>
            <a:r>
              <a:rPr lang="en-US" dirty="0">
                <a:sym typeface="Wingdings" pitchFamily="2" charset="2"/>
              </a:rPr>
              <a:t>New Operations Liaison is Ashley Yoon (formerly Les Richardson)  provides important input on procedures, checks for beamline accuracy in CED and drawings, notes special requirements for experiments for Operations</a:t>
            </a:r>
          </a:p>
          <a:p>
            <a:r>
              <a:rPr lang="en-US" dirty="0">
                <a:sym typeface="Wingdings" pitchFamily="2" charset="2"/>
              </a:rPr>
              <a:t>Hall BCM Point of Contact is now Ciprian Gal</a:t>
            </a:r>
          </a:p>
          <a:p>
            <a:pPr lvl="1"/>
            <a:r>
              <a:rPr lang="en-US" dirty="0">
                <a:sym typeface="Wingdings" pitchFamily="2" charset="2"/>
              </a:rPr>
              <a:t>We are fortunate that Dave Mack has returned to JLab as a User, but his focus will be on </a:t>
            </a:r>
            <a:r>
              <a:rPr lang="en-US">
                <a:sym typeface="Wingdings" pitchFamily="2" charset="2"/>
              </a:rPr>
              <a:t>his research </a:t>
            </a:r>
            <a:r>
              <a:rPr lang="en-US" dirty="0">
                <a:sym typeface="Wingdings" pitchFamily="2" charset="2"/>
              </a:rPr>
              <a:t>and developing Positron Program</a:t>
            </a:r>
          </a:p>
          <a:p>
            <a:r>
              <a:rPr lang="en-US" dirty="0">
                <a:sym typeface="Wingdings" pitchFamily="2" charset="2"/>
              </a:rPr>
              <a:t>Upstream beamline and polarimetry point of contact: Dave G.</a:t>
            </a:r>
          </a:p>
          <a:p>
            <a:pPr lvl="1"/>
            <a:r>
              <a:rPr lang="en-US" dirty="0">
                <a:sym typeface="Wingdings" pitchFamily="2" charset="2"/>
              </a:rPr>
              <a:t>Bill Henry is also a Hall C Moller expert so can assist with questions, setup, running,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88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BD379-A557-6D9A-F200-624543C2E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3752674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9EE868-6072-F9E6-4083-8EE639DDC6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63" t="6039" r="50239" b="48889"/>
          <a:stretch/>
        </p:blipFill>
        <p:spPr>
          <a:xfrm rot="16200000">
            <a:off x="3122999" y="-1594750"/>
            <a:ext cx="5852132" cy="105343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74136A-0F0A-F9FA-31CA-20F1D584D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5334000" cy="804672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Polarized Target Girder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1719A2-DC3B-857C-08D3-72F859CC1A2C}"/>
              </a:ext>
            </a:extLst>
          </p:cNvPr>
          <p:cNvSpPr txBox="1"/>
          <p:nvPr/>
        </p:nvSpPr>
        <p:spPr>
          <a:xfrm>
            <a:off x="4780721" y="118171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M20 (3 inch) BPMs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CA8A79-3308-F38C-7562-37E39544A42A}"/>
              </a:ext>
            </a:extLst>
          </p:cNvPr>
          <p:cNvCxnSpPr>
            <a:cxnSpLocks/>
          </p:cNvCxnSpPr>
          <p:nvPr/>
        </p:nvCxnSpPr>
        <p:spPr>
          <a:xfrm>
            <a:off x="5821845" y="1550386"/>
            <a:ext cx="2231556" cy="19151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6824BDB-2C74-50D7-0CFC-9BEE0FA7AF60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538330" y="1551042"/>
            <a:ext cx="2315762" cy="19918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6E858DE-70AE-C22C-5A07-296CAD152300}"/>
              </a:ext>
            </a:extLst>
          </p:cNvPr>
          <p:cNvSpPr txBox="1"/>
          <p:nvPr/>
        </p:nvSpPr>
        <p:spPr>
          <a:xfrm>
            <a:off x="5468641" y="6229171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Superharps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04A8145-7A55-8A57-67A9-6BED4A5F1BD4}"/>
              </a:ext>
            </a:extLst>
          </p:cNvPr>
          <p:cNvCxnSpPr>
            <a:cxnSpLocks/>
          </p:cNvCxnSpPr>
          <p:nvPr/>
        </p:nvCxnSpPr>
        <p:spPr>
          <a:xfrm flipV="1">
            <a:off x="6157291" y="3937304"/>
            <a:ext cx="2261152" cy="22499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B8C6D3-C902-1058-8C6D-B3D8E7B2C217}"/>
              </a:ext>
            </a:extLst>
          </p:cNvPr>
          <p:cNvCxnSpPr>
            <a:cxnSpLocks/>
          </p:cNvCxnSpPr>
          <p:nvPr/>
        </p:nvCxnSpPr>
        <p:spPr>
          <a:xfrm flipH="1" flipV="1">
            <a:off x="4055165" y="3842909"/>
            <a:ext cx="2102126" cy="23443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414E584-5724-1E06-B660-880A1E29C42F}"/>
              </a:ext>
            </a:extLst>
          </p:cNvPr>
          <p:cNvSpPr txBox="1"/>
          <p:nvPr/>
        </p:nvSpPr>
        <p:spPr>
          <a:xfrm>
            <a:off x="5280935" y="3526055"/>
            <a:ext cx="8858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Viewer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28CC65C-CC12-E0A4-613D-FD1185560F91}"/>
              </a:ext>
            </a:extLst>
          </p:cNvPr>
          <p:cNvCxnSpPr>
            <a:cxnSpLocks/>
          </p:cNvCxnSpPr>
          <p:nvPr/>
        </p:nvCxnSpPr>
        <p:spPr>
          <a:xfrm flipH="1">
            <a:off x="4696211" y="3728818"/>
            <a:ext cx="6485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207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8C209-991A-D767-9ADE-F406C235A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Hall C Beamline – Layout for Unpolarized Targets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3D9A3C-4DC4-804C-9AB4-8A772F3B1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" y="1223941"/>
            <a:ext cx="12080515" cy="1726795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0E048BF5-2B08-1671-AF3A-00C780B737F6}"/>
              </a:ext>
            </a:extLst>
          </p:cNvPr>
          <p:cNvSpPr/>
          <p:nvPr/>
        </p:nvSpPr>
        <p:spPr>
          <a:xfrm rot="-5400000">
            <a:off x="4985632" y="739288"/>
            <a:ext cx="369331" cy="4792223"/>
          </a:xfrm>
          <a:prstGeom prst="leftBrace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89A739-5DD6-971A-B226-64C35EFEC21E}"/>
              </a:ext>
            </a:extLst>
          </p:cNvPr>
          <p:cNvSpPr/>
          <p:nvPr/>
        </p:nvSpPr>
        <p:spPr>
          <a:xfrm>
            <a:off x="9512603" y="3144857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Møller</a:t>
            </a:r>
            <a:r>
              <a:rPr lang="en-US" dirty="0"/>
              <a:t> Polarimeter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9DDCF-CCF7-0264-752E-C1F2A99514D6}"/>
              </a:ext>
            </a:extLst>
          </p:cNvPr>
          <p:cNvCxnSpPr/>
          <p:nvPr/>
        </p:nvCxnSpPr>
        <p:spPr>
          <a:xfrm>
            <a:off x="9205637" y="2893788"/>
            <a:ext cx="0" cy="308015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A4FCC5-EA41-1AA7-6991-414D51D55CF4}"/>
              </a:ext>
            </a:extLst>
          </p:cNvPr>
          <p:cNvCxnSpPr>
            <a:cxnSpLocks/>
          </p:cNvCxnSpPr>
          <p:nvPr/>
        </p:nvCxnSpPr>
        <p:spPr>
          <a:xfrm>
            <a:off x="9205637" y="3047796"/>
            <a:ext cx="2955053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2DD96DB-E6C9-9175-04D6-D072F1B59271}"/>
              </a:ext>
            </a:extLst>
          </p:cNvPr>
          <p:cNvSpPr txBox="1"/>
          <p:nvPr/>
        </p:nvSpPr>
        <p:spPr>
          <a:xfrm>
            <a:off x="916566" y="2950736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ARC and BSY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EACC2B-DEFF-DBAC-5888-76837805F532}"/>
              </a:ext>
            </a:extLst>
          </p:cNvPr>
          <p:cNvCxnSpPr>
            <a:stCxn id="11" idx="1"/>
          </p:cNvCxnSpPr>
          <p:nvPr/>
        </p:nvCxnSpPr>
        <p:spPr>
          <a:xfrm flipH="1">
            <a:off x="459366" y="3135402"/>
            <a:ext cx="457200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AD7EC86-C60D-9BE8-4922-80F912B55937}"/>
              </a:ext>
            </a:extLst>
          </p:cNvPr>
          <p:cNvSpPr/>
          <p:nvPr/>
        </p:nvSpPr>
        <p:spPr>
          <a:xfrm>
            <a:off x="4240864" y="2766067"/>
            <a:ext cx="236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Compton Polarimeter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EA17EC-E0DD-6CE2-D19D-3F64EB696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58" y="4528115"/>
            <a:ext cx="7691374" cy="196422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207BD0A-4CED-1242-C91A-0F086E41F728}"/>
              </a:ext>
            </a:extLst>
          </p:cNvPr>
          <p:cNvCxnSpPr>
            <a:cxnSpLocks/>
          </p:cNvCxnSpPr>
          <p:nvPr/>
        </p:nvCxnSpPr>
        <p:spPr>
          <a:xfrm flipV="1">
            <a:off x="1835765" y="4422597"/>
            <a:ext cx="2642544" cy="845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7804D2C-80F6-7BBE-2782-0C3CACB8BC87}"/>
              </a:ext>
            </a:extLst>
          </p:cNvPr>
          <p:cNvSpPr txBox="1"/>
          <p:nvPr/>
        </p:nvSpPr>
        <p:spPr>
          <a:xfrm>
            <a:off x="7701307" y="4030018"/>
            <a:ext cx="89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3B3985-AEE0-CFC2-B9CE-D415996E67CB}"/>
              </a:ext>
            </a:extLst>
          </p:cNvPr>
          <p:cNvCxnSpPr>
            <a:cxnSpLocks/>
          </p:cNvCxnSpPr>
          <p:nvPr/>
        </p:nvCxnSpPr>
        <p:spPr>
          <a:xfrm flipH="1" flipV="1">
            <a:off x="3624559" y="5222710"/>
            <a:ext cx="776619" cy="12696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F9AE987-936D-BF5B-7121-EC576B060A78}"/>
              </a:ext>
            </a:extLst>
          </p:cNvPr>
          <p:cNvSpPr txBox="1"/>
          <p:nvPr/>
        </p:nvSpPr>
        <p:spPr>
          <a:xfrm>
            <a:off x="4974149" y="403001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BCMs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FD402A6-7193-8AE7-8F22-A031438DC779}"/>
              </a:ext>
            </a:extLst>
          </p:cNvPr>
          <p:cNvCxnSpPr>
            <a:stCxn id="19" idx="2"/>
          </p:cNvCxnSpPr>
          <p:nvPr/>
        </p:nvCxnSpPr>
        <p:spPr>
          <a:xfrm flipH="1">
            <a:off x="4799977" y="4399350"/>
            <a:ext cx="580694" cy="5165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A1A18EF-7CDF-4D13-402B-3DCE22AC6DA8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380671" y="4399350"/>
            <a:ext cx="293436" cy="6475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7918014-8F95-412E-1C7C-9AF7D90D0985}"/>
              </a:ext>
            </a:extLst>
          </p:cNvPr>
          <p:cNvCxnSpPr>
            <a:cxnSpLocks/>
          </p:cNvCxnSpPr>
          <p:nvPr/>
        </p:nvCxnSpPr>
        <p:spPr>
          <a:xfrm flipH="1" flipV="1">
            <a:off x="7249014" y="5313106"/>
            <a:ext cx="669087" cy="12056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C5A269D-9E5F-A8EC-B14E-0A993898BAEB}"/>
              </a:ext>
            </a:extLst>
          </p:cNvPr>
          <p:cNvCxnSpPr/>
          <p:nvPr/>
        </p:nvCxnSpPr>
        <p:spPr>
          <a:xfrm>
            <a:off x="4541021" y="4245342"/>
            <a:ext cx="0" cy="308015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D2ABEBCB-3124-86B8-A526-BFAE01ABB20D}"/>
              </a:ext>
            </a:extLst>
          </p:cNvPr>
          <p:cNvSpPr/>
          <p:nvPr/>
        </p:nvSpPr>
        <p:spPr>
          <a:xfrm>
            <a:off x="19255" y="4017397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Møller</a:t>
            </a:r>
            <a:r>
              <a:rPr lang="en-US" dirty="0"/>
              <a:t> Polarimeter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63671E-BCD9-BA09-1C85-0BD70A767F53}"/>
              </a:ext>
            </a:extLst>
          </p:cNvPr>
          <p:cNvSpPr txBox="1"/>
          <p:nvPr/>
        </p:nvSpPr>
        <p:spPr>
          <a:xfrm>
            <a:off x="4240864" y="6518719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 raster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D2EF36-5379-64AC-EB5C-04790C15A8BC}"/>
              </a:ext>
            </a:extLst>
          </p:cNvPr>
          <p:cNvSpPr txBox="1"/>
          <p:nvPr/>
        </p:nvSpPr>
        <p:spPr>
          <a:xfrm>
            <a:off x="7092709" y="6492340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Diagnostic girder (harps, BPMs)</a:t>
            </a:r>
          </a:p>
        </p:txBody>
      </p:sp>
    </p:spTree>
    <p:extLst>
      <p:ext uri="{BB962C8B-B14F-4D97-AF65-F5344CB8AC3E}">
        <p14:creationId xmlns:p14="http://schemas.microsoft.com/office/powerpoint/2010/main" val="1299036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6D5CC-6AB2-AA03-2DAA-D30F49B78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Nominal Hall C 12 GeV Beamline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797B3-AAF6-8518-24CE-2B7A06D50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59" y="1079309"/>
            <a:ext cx="7381911" cy="53567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D16B25-FCEF-D5C0-B4DA-35394596F8C4}"/>
              </a:ext>
            </a:extLst>
          </p:cNvPr>
          <p:cNvSpPr txBox="1"/>
          <p:nvPr/>
        </p:nvSpPr>
        <p:spPr>
          <a:xfrm>
            <a:off x="1637582" y="2244129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 raster coils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7114693-DC3D-F885-B6E8-9A78BFD7E038}"/>
              </a:ext>
            </a:extLst>
          </p:cNvPr>
          <p:cNvCxnSpPr/>
          <p:nvPr/>
        </p:nvCxnSpPr>
        <p:spPr>
          <a:xfrm>
            <a:off x="2589125" y="2751096"/>
            <a:ext cx="974651" cy="616693"/>
          </a:xfrm>
          <a:prstGeom prst="straightConnector1">
            <a:avLst/>
          </a:prstGeom>
          <a:ln>
            <a:solidFill>
              <a:srgbClr val="E73C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BB16ACB-A9BA-6A0A-0223-AFD2C53F9E60}"/>
              </a:ext>
            </a:extLst>
          </p:cNvPr>
          <p:cNvCxnSpPr/>
          <p:nvPr/>
        </p:nvCxnSpPr>
        <p:spPr>
          <a:xfrm>
            <a:off x="2589125" y="2751096"/>
            <a:ext cx="578506" cy="860043"/>
          </a:xfrm>
          <a:prstGeom prst="straightConnector1">
            <a:avLst/>
          </a:prstGeom>
          <a:ln>
            <a:solidFill>
              <a:srgbClr val="E73C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EF227FD-C956-D7A2-0C70-4F3D802AB4F8}"/>
              </a:ext>
            </a:extLst>
          </p:cNvPr>
          <p:cNvSpPr txBox="1"/>
          <p:nvPr/>
        </p:nvSpPr>
        <p:spPr>
          <a:xfrm>
            <a:off x="4513903" y="136120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 magnets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8F2C6F9-7024-0611-B981-944442C6FF04}"/>
              </a:ext>
            </a:extLst>
          </p:cNvPr>
          <p:cNvCxnSpPr/>
          <p:nvPr/>
        </p:nvCxnSpPr>
        <p:spPr>
          <a:xfrm>
            <a:off x="5331347" y="1802349"/>
            <a:ext cx="0" cy="830996"/>
          </a:xfrm>
          <a:prstGeom prst="straightConnector1">
            <a:avLst/>
          </a:prstGeom>
          <a:ln>
            <a:solidFill>
              <a:srgbClr val="E73C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F41E86-5884-CD49-AB11-3788D98C7244}"/>
              </a:ext>
            </a:extLst>
          </p:cNvPr>
          <p:cNvCxnSpPr/>
          <p:nvPr/>
        </p:nvCxnSpPr>
        <p:spPr>
          <a:xfrm>
            <a:off x="5331347" y="1802349"/>
            <a:ext cx="852716" cy="394546"/>
          </a:xfrm>
          <a:prstGeom prst="straightConnector1">
            <a:avLst/>
          </a:prstGeom>
          <a:ln>
            <a:solidFill>
              <a:srgbClr val="E73C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8037D9-C302-E1CC-C5D3-9099E86BED97}"/>
              </a:ext>
            </a:extLst>
          </p:cNvPr>
          <p:cNvSpPr txBox="1"/>
          <p:nvPr/>
        </p:nvSpPr>
        <p:spPr>
          <a:xfrm>
            <a:off x="9247532" y="1848515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Diagnostic girder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D2075E-399E-72DC-4A80-B8CA3911D942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8028633" y="1802349"/>
            <a:ext cx="1218899" cy="230832"/>
          </a:xfrm>
          <a:prstGeom prst="straightConnector1">
            <a:avLst/>
          </a:prstGeom>
          <a:ln>
            <a:solidFill>
              <a:srgbClr val="E73C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7ACF9B-A555-4A27-F47C-41321CF40F7A}"/>
              </a:ext>
            </a:extLst>
          </p:cNvPr>
          <p:cNvSpPr txBox="1"/>
          <p:nvPr/>
        </p:nvSpPr>
        <p:spPr>
          <a:xfrm>
            <a:off x="8952579" y="3244334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BCM1/Unser/BCM2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A7A57F-93EB-4D55-D313-61CA7F950854}"/>
              </a:ext>
            </a:extLst>
          </p:cNvPr>
          <p:cNvCxnSpPr>
            <a:stCxn id="14" idx="1"/>
          </p:cNvCxnSpPr>
          <p:nvPr/>
        </p:nvCxnSpPr>
        <p:spPr>
          <a:xfrm flipH="1" flipV="1">
            <a:off x="5955323" y="2751096"/>
            <a:ext cx="2997256" cy="677904"/>
          </a:xfrm>
          <a:prstGeom prst="straightConnector1">
            <a:avLst/>
          </a:prstGeom>
          <a:ln>
            <a:solidFill>
              <a:srgbClr val="E73C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AC41B2E-D79A-102D-4497-92574962773A}"/>
              </a:ext>
            </a:extLst>
          </p:cNvPr>
          <p:cNvSpPr txBox="1"/>
          <p:nvPr/>
        </p:nvSpPr>
        <p:spPr>
          <a:xfrm>
            <a:off x="2695535" y="1730536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BCM 4a/4b/4c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92CF9B-C907-52F6-678A-F38F9481C1D1}"/>
              </a:ext>
            </a:extLst>
          </p:cNvPr>
          <p:cNvCxnSpPr/>
          <p:nvPr/>
        </p:nvCxnSpPr>
        <p:spPr>
          <a:xfrm>
            <a:off x="4290646" y="2196895"/>
            <a:ext cx="331596" cy="656837"/>
          </a:xfrm>
          <a:prstGeom prst="straightConnector1">
            <a:avLst/>
          </a:prstGeom>
          <a:ln>
            <a:solidFill>
              <a:srgbClr val="E73C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268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DC2F3-74B8-939B-4098-320B150C4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5254E-4D19-FDCC-9728-EC448548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Beamline for (not transversely) Polarized Targets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AB757-B941-C18C-DB71-D6EA21C6D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59" y="1079309"/>
            <a:ext cx="7381911" cy="53567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9A1E73-E307-280C-16E0-393B66CC535B}"/>
              </a:ext>
            </a:extLst>
          </p:cNvPr>
          <p:cNvSpPr txBox="1"/>
          <p:nvPr/>
        </p:nvSpPr>
        <p:spPr>
          <a:xfrm>
            <a:off x="1073733" y="2376867"/>
            <a:ext cx="1864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Fast raster coils (1 x/y pair)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DB69CED-08C8-56E5-78C8-550CF1962E80}"/>
              </a:ext>
            </a:extLst>
          </p:cNvPr>
          <p:cNvCxnSpPr>
            <a:cxnSpLocks/>
          </p:cNvCxnSpPr>
          <p:nvPr/>
        </p:nvCxnSpPr>
        <p:spPr>
          <a:xfrm>
            <a:off x="2458639" y="3023198"/>
            <a:ext cx="708992" cy="5879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CA2ACEA-08B1-B679-108D-8F83FE2D04D5}"/>
              </a:ext>
            </a:extLst>
          </p:cNvPr>
          <p:cNvSpPr txBox="1"/>
          <p:nvPr/>
        </p:nvSpPr>
        <p:spPr>
          <a:xfrm>
            <a:off x="4513903" y="136120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 magnets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C3F27F4-0A70-445C-0E0E-60B6658548EC}"/>
              </a:ext>
            </a:extLst>
          </p:cNvPr>
          <p:cNvCxnSpPr/>
          <p:nvPr/>
        </p:nvCxnSpPr>
        <p:spPr>
          <a:xfrm>
            <a:off x="5331347" y="1802349"/>
            <a:ext cx="0" cy="830996"/>
          </a:xfrm>
          <a:prstGeom prst="straightConnector1">
            <a:avLst/>
          </a:prstGeom>
          <a:ln>
            <a:solidFill>
              <a:srgbClr val="E73C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85E4B5-2350-0F10-F580-E8BDD9FDF679}"/>
              </a:ext>
            </a:extLst>
          </p:cNvPr>
          <p:cNvCxnSpPr/>
          <p:nvPr/>
        </p:nvCxnSpPr>
        <p:spPr>
          <a:xfrm>
            <a:off x="5331347" y="1802349"/>
            <a:ext cx="852716" cy="394546"/>
          </a:xfrm>
          <a:prstGeom prst="straightConnector1">
            <a:avLst/>
          </a:prstGeom>
          <a:ln>
            <a:solidFill>
              <a:srgbClr val="E73C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EFADA32-E582-7C67-D14E-E99A2856B6BF}"/>
              </a:ext>
            </a:extLst>
          </p:cNvPr>
          <p:cNvSpPr txBox="1"/>
          <p:nvPr/>
        </p:nvSpPr>
        <p:spPr>
          <a:xfrm>
            <a:off x="9247532" y="1848515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trike="sngStrike" dirty="0"/>
              <a:t>Diagnostic girder</a:t>
            </a:r>
          </a:p>
          <a:p>
            <a:r>
              <a:rPr lang="en-US" dirty="0"/>
              <a:t>Polarized target girder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0D2A987-99FB-F754-5500-B51FA1254562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8028633" y="1802349"/>
            <a:ext cx="1218899" cy="3693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5A27F8-067B-EEB5-E404-071E23DA1322}"/>
              </a:ext>
            </a:extLst>
          </p:cNvPr>
          <p:cNvSpPr txBox="1"/>
          <p:nvPr/>
        </p:nvSpPr>
        <p:spPr>
          <a:xfrm>
            <a:off x="5512708" y="5379867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BCM1/Unser/BCM2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28B7023-6902-056C-DF68-2758D947A517}"/>
              </a:ext>
            </a:extLst>
          </p:cNvPr>
          <p:cNvCxnSpPr>
            <a:cxnSpLocks/>
          </p:cNvCxnSpPr>
          <p:nvPr/>
        </p:nvCxnSpPr>
        <p:spPr>
          <a:xfrm flipH="1" flipV="1">
            <a:off x="5955323" y="2751096"/>
            <a:ext cx="425380" cy="24439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9A2CEA2-8120-4AD8-0059-F4EC556C0DBA}"/>
              </a:ext>
            </a:extLst>
          </p:cNvPr>
          <p:cNvSpPr/>
          <p:nvPr/>
        </p:nvSpPr>
        <p:spPr>
          <a:xfrm rot="20078241">
            <a:off x="3406863" y="3485445"/>
            <a:ext cx="428903" cy="114318"/>
          </a:xfrm>
          <a:prstGeom prst="rect">
            <a:avLst/>
          </a:prstGeom>
          <a:solidFill>
            <a:srgbClr val="DE50F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35394-034F-F828-5782-6061271EE85E}"/>
              </a:ext>
            </a:extLst>
          </p:cNvPr>
          <p:cNvSpPr/>
          <p:nvPr/>
        </p:nvSpPr>
        <p:spPr>
          <a:xfrm rot="20110317">
            <a:off x="4577830" y="2978085"/>
            <a:ext cx="428903" cy="114318"/>
          </a:xfrm>
          <a:prstGeom prst="rect">
            <a:avLst/>
          </a:prstGeom>
          <a:solidFill>
            <a:srgbClr val="DE50F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343440-6BF5-B418-60E3-87813D78FC09}"/>
              </a:ext>
            </a:extLst>
          </p:cNvPr>
          <p:cNvSpPr txBox="1"/>
          <p:nvPr/>
        </p:nvSpPr>
        <p:spPr>
          <a:xfrm>
            <a:off x="2602536" y="1609520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 raster coils</a:t>
            </a:r>
          </a:p>
          <a:p>
            <a:r>
              <a:rPr lang="en-US" dirty="0"/>
              <a:t>(2 x/y pairs)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B8A0B4C-0BD3-B274-28F7-AEFC6775353C}"/>
              </a:ext>
            </a:extLst>
          </p:cNvPr>
          <p:cNvCxnSpPr/>
          <p:nvPr/>
        </p:nvCxnSpPr>
        <p:spPr>
          <a:xfrm>
            <a:off x="3621314" y="2376867"/>
            <a:ext cx="0" cy="1052133"/>
          </a:xfrm>
          <a:prstGeom prst="straightConnector1">
            <a:avLst/>
          </a:prstGeom>
          <a:ln>
            <a:solidFill>
              <a:srgbClr val="E73C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CBBFEFC-1D67-4D39-A7FD-F91536F44DC0}"/>
              </a:ext>
            </a:extLst>
          </p:cNvPr>
          <p:cNvCxnSpPr>
            <a:cxnSpLocks/>
          </p:cNvCxnSpPr>
          <p:nvPr/>
        </p:nvCxnSpPr>
        <p:spPr>
          <a:xfrm>
            <a:off x="3839580" y="2255851"/>
            <a:ext cx="808790" cy="647082"/>
          </a:xfrm>
          <a:prstGeom prst="straightConnector1">
            <a:avLst/>
          </a:prstGeom>
          <a:ln>
            <a:solidFill>
              <a:srgbClr val="E73C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97FE05-F463-1B31-D9ED-21812B06A313}"/>
              </a:ext>
            </a:extLst>
          </p:cNvPr>
          <p:cNvCxnSpPr/>
          <p:nvPr/>
        </p:nvCxnSpPr>
        <p:spPr>
          <a:xfrm flipH="1" flipV="1">
            <a:off x="7013749" y="2196895"/>
            <a:ext cx="2233783" cy="12321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43DBF0B-932F-1857-F7F5-8953D0C8E140}"/>
              </a:ext>
            </a:extLst>
          </p:cNvPr>
          <p:cNvSpPr txBox="1"/>
          <p:nvPr/>
        </p:nvSpPr>
        <p:spPr>
          <a:xfrm>
            <a:off x="8984157" y="3623256"/>
            <a:ext cx="2598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Unused horizontal BE</a:t>
            </a:r>
          </a:p>
          <a:p>
            <a:r>
              <a:rPr lang="en-US" dirty="0"/>
              <a:t>(SHMS beam steering contingency)</a:t>
            </a:r>
          </a:p>
        </p:txBody>
      </p:sp>
    </p:spTree>
    <p:extLst>
      <p:ext uri="{BB962C8B-B14F-4D97-AF65-F5344CB8AC3E}">
        <p14:creationId xmlns:p14="http://schemas.microsoft.com/office/powerpoint/2010/main" val="2994145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AC9C5-0FE3-239B-E814-3C7331374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(Standard) </a:t>
            </a:r>
            <a:r>
              <a:rPr lang="en-US" dirty="0" err="1">
                <a:solidFill>
                  <a:schemeClr val="accent2"/>
                </a:solidFill>
              </a:rPr>
              <a:t>Superharp</a:t>
            </a:r>
            <a:r>
              <a:rPr lang="en-US" dirty="0">
                <a:solidFill>
                  <a:schemeClr val="accent2"/>
                </a:solidFill>
              </a:rPr>
              <a:t> Girder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90A47-25DC-F570-BDA2-8D9274FF2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58" y="1689462"/>
            <a:ext cx="11676424" cy="28944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E48A14-118D-2AAA-A0F6-71D1EEE591C8}"/>
              </a:ext>
            </a:extLst>
          </p:cNvPr>
          <p:cNvSpPr txBox="1"/>
          <p:nvPr/>
        </p:nvSpPr>
        <p:spPr>
          <a:xfrm>
            <a:off x="3857897" y="510322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inch BPMS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2A3AC6F-1063-1880-43CA-FEA3217E785A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1262743" y="3683726"/>
            <a:ext cx="2595154" cy="1604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589915-E119-AE43-3E66-C1AD1BA5CD1E}"/>
              </a:ext>
            </a:extLst>
          </p:cNvPr>
          <p:cNvCxnSpPr>
            <a:cxnSpLocks/>
          </p:cNvCxnSpPr>
          <p:nvPr/>
        </p:nvCxnSpPr>
        <p:spPr>
          <a:xfrm flipH="1" flipV="1">
            <a:off x="4180114" y="3683726"/>
            <a:ext cx="230777" cy="12714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FA6BA0A-7638-8F02-9DEA-15D80DACC5CC}"/>
              </a:ext>
            </a:extLst>
          </p:cNvPr>
          <p:cNvCxnSpPr>
            <a:cxnSpLocks/>
          </p:cNvCxnSpPr>
          <p:nvPr/>
        </p:nvCxnSpPr>
        <p:spPr>
          <a:xfrm flipV="1">
            <a:off x="5376261" y="3683726"/>
            <a:ext cx="1512219" cy="14194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6EED6B6-E696-7355-A3EE-6438824831DF}"/>
              </a:ext>
            </a:extLst>
          </p:cNvPr>
          <p:cNvSpPr txBox="1"/>
          <p:nvPr/>
        </p:nvSpPr>
        <p:spPr>
          <a:xfrm>
            <a:off x="3631474" y="1504796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 inch beam pipe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A4C576A-7082-E309-4E10-932C825CC957}"/>
              </a:ext>
            </a:extLst>
          </p:cNvPr>
          <p:cNvCxnSpPr/>
          <p:nvPr/>
        </p:nvCxnSpPr>
        <p:spPr>
          <a:xfrm>
            <a:off x="4720046" y="1933303"/>
            <a:ext cx="174171" cy="13498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329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7AE74-F4CB-B696-6893-D1A6D3F04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63501-02E9-CF3B-9145-13464E438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Polarized Target Girder</a:t>
            </a:r>
          </a:p>
        </p:txBody>
      </p:sp>
      <p:pic>
        <p:nvPicPr>
          <p:cNvPr id="5" name="Picture 4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613388A2-E5E4-F472-17AD-D6A9CB660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592" y="1413451"/>
            <a:ext cx="9350951" cy="40310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93F8D2-2D5E-8F6E-198D-C8E9938961C7}"/>
              </a:ext>
            </a:extLst>
          </p:cNvPr>
          <p:cNvSpPr txBox="1"/>
          <p:nvPr/>
        </p:nvSpPr>
        <p:spPr>
          <a:xfrm>
            <a:off x="5227481" y="602820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Superharps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649B17-B0DE-A1D0-97A7-9C5EA71B8F59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3989196" y="2813538"/>
            <a:ext cx="1926935" cy="3214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7E08E3-E1AB-3ED5-4E6C-DE41257C7391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916131" y="2813538"/>
            <a:ext cx="2795790" cy="3214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B3B34D7-9640-72FA-E6E1-9737610D7568}"/>
              </a:ext>
            </a:extLst>
          </p:cNvPr>
          <p:cNvSpPr txBox="1"/>
          <p:nvPr/>
        </p:nvSpPr>
        <p:spPr>
          <a:xfrm>
            <a:off x="4842760" y="1017127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M20 (3 inch) BPMs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29FA34A-3945-AD9E-A966-F6097847E877}"/>
              </a:ext>
            </a:extLst>
          </p:cNvPr>
          <p:cNvCxnSpPr>
            <a:cxnSpLocks/>
          </p:cNvCxnSpPr>
          <p:nvPr/>
        </p:nvCxnSpPr>
        <p:spPr>
          <a:xfrm flipH="1">
            <a:off x="3486778" y="1413451"/>
            <a:ext cx="2331218" cy="12091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301754-D04B-05CF-3C29-2E13CCB04A7E}"/>
              </a:ext>
            </a:extLst>
          </p:cNvPr>
          <p:cNvCxnSpPr>
            <a:cxnSpLocks/>
          </p:cNvCxnSpPr>
          <p:nvPr/>
        </p:nvCxnSpPr>
        <p:spPr>
          <a:xfrm>
            <a:off x="5817996" y="1413451"/>
            <a:ext cx="2240782" cy="10659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C233671-BCE3-AC42-E04B-E7D7204B4350}"/>
              </a:ext>
            </a:extLst>
          </p:cNvPr>
          <p:cNvSpPr txBox="1"/>
          <p:nvPr/>
        </p:nvSpPr>
        <p:spPr>
          <a:xfrm>
            <a:off x="7698249" y="5413211"/>
            <a:ext cx="425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Larger aperture beam pipe and BPMs to accommodate slow raster</a:t>
            </a:r>
          </a:p>
        </p:txBody>
      </p:sp>
    </p:spTree>
    <p:extLst>
      <p:ext uri="{BB962C8B-B14F-4D97-AF65-F5344CB8AC3E}">
        <p14:creationId xmlns:p14="http://schemas.microsoft.com/office/powerpoint/2010/main" val="765854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E1881-A595-6A31-3B45-6433667D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Polarized Target Girder</a:t>
            </a:r>
          </a:p>
        </p:txBody>
      </p:sp>
      <p:pic>
        <p:nvPicPr>
          <p:cNvPr id="5" name="Picture 4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0436C879-73CB-9CC6-3274-2B65B78CC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592" y="1413451"/>
            <a:ext cx="9350951" cy="40310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A3377D-91BB-A725-D0E1-34F14C147360}"/>
              </a:ext>
            </a:extLst>
          </p:cNvPr>
          <p:cNvSpPr txBox="1"/>
          <p:nvPr/>
        </p:nvSpPr>
        <p:spPr>
          <a:xfrm>
            <a:off x="7349484" y="1229473"/>
            <a:ext cx="4386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Space for possible low current calibration device?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9F2542-1145-70DE-7F9F-B28A0ACD5C34}"/>
              </a:ext>
            </a:extLst>
          </p:cNvPr>
          <p:cNvCxnSpPr>
            <a:cxnSpLocks/>
          </p:cNvCxnSpPr>
          <p:nvPr/>
        </p:nvCxnSpPr>
        <p:spPr>
          <a:xfrm flipH="1">
            <a:off x="6621864" y="1875804"/>
            <a:ext cx="813916" cy="5257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60BA768-13DE-853D-50DC-5A0E79507341}"/>
              </a:ext>
            </a:extLst>
          </p:cNvPr>
          <p:cNvSpPr/>
          <p:nvPr/>
        </p:nvSpPr>
        <p:spPr>
          <a:xfrm>
            <a:off x="5289572" y="2480026"/>
            <a:ext cx="2059912" cy="41198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28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FCF09-38E2-0E41-419D-58D5A4B26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Polarized Target Girder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44B9BD-B4B0-0402-DC64-3413C6038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29449" y="2029938"/>
            <a:ext cx="5029200" cy="3771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025361-1E25-0FD6-66EA-E4D7B15741CF}"/>
              </a:ext>
            </a:extLst>
          </p:cNvPr>
          <p:cNvSpPr txBox="1"/>
          <p:nvPr/>
        </p:nvSpPr>
        <p:spPr>
          <a:xfrm>
            <a:off x="185397" y="1070598"/>
            <a:ext cx="670793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Polarized target girder will be used to provide additional diagnostics for Hypernuclear experiments</a:t>
            </a:r>
          </a:p>
          <a:p>
            <a:r>
              <a:rPr lang="en-US" sz="2000" dirty="0"/>
              <a:t>Polarized target girder has been removed from Physics Storage and staged in ESB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Significant refurbishment will be required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One BPM is missing – I&amp;C has spare 3-inch BPM on hand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/>
              <a:t>Spare harps can be taken from Q-Weak girder stored in ESB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/>
              <a:t>New spool piece also needed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/>
              <a:t>SEM has been removed</a:t>
            </a:r>
          </a:p>
        </p:txBody>
      </p:sp>
      <p:pic>
        <p:nvPicPr>
          <p:cNvPr id="7" name="Picture 6" descr="A picture containing ceiling, indoor, roof, several&#10;&#10;Description automatically generated">
            <a:extLst>
              <a:ext uri="{FF2B5EF4-FFF2-40B4-BE49-F238E27FC236}">
                <a16:creationId xmlns:a16="http://schemas.microsoft.com/office/drawing/2014/main" id="{AA00DB9D-4048-6AC9-5CD8-FBB3A4BDC1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688" b="18513"/>
          <a:stretch/>
        </p:blipFill>
        <p:spPr>
          <a:xfrm>
            <a:off x="1927150" y="4812549"/>
            <a:ext cx="4701412" cy="193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14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E6E32-EF74-6936-A832-E38457E30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Slow Raster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7145E-6AF2-A94D-DF79-951C26CFF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60972" y="1890513"/>
            <a:ext cx="5363258" cy="40224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9FCCC-F15A-13DA-4183-2AE33B04E111}"/>
              </a:ext>
            </a:extLst>
          </p:cNvPr>
          <p:cNvSpPr txBox="1"/>
          <p:nvPr/>
        </p:nvSpPr>
        <p:spPr>
          <a:xfrm>
            <a:off x="748496" y="1585731"/>
            <a:ext cx="608056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Before retirement, Chen Yan prepared all the raster coils that would be needed for 12 GeV era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2 sets of x/y fast raster coil pairs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2 sets of of x/y slow raster coil pairs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Found one set of slow raster coils on shelf in Physics Storage building</a:t>
            </a:r>
          </a:p>
          <a:p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So far, unable to locate 2</a:t>
            </a:r>
            <a:r>
              <a:rPr lang="en-US" sz="2000" baseline="30000" dirty="0">
                <a:sym typeface="Wingdings" pitchFamily="2" charset="2"/>
              </a:rPr>
              <a:t>nd</a:t>
            </a:r>
            <a:r>
              <a:rPr lang="en-US" sz="2000" dirty="0">
                <a:sym typeface="Wingdings" pitchFamily="2" charset="2"/>
              </a:rPr>
              <a:t> set of slow raster coils</a:t>
            </a:r>
          </a:p>
          <a:p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One pair might have been lent to Hall B for HD-ICE target tests</a:t>
            </a:r>
          </a:p>
          <a:p>
            <a:r>
              <a:rPr lang="en-US" sz="2000" dirty="0">
                <a:sym typeface="Wingdings" pitchFamily="2" charset="2"/>
              </a:rPr>
              <a:t> Search ongoing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5535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57925</TotalTime>
  <Words>768</Words>
  <Application>Microsoft Macintosh PowerPoint</Application>
  <PresentationFormat>Widescreen</PresentationFormat>
  <Paragraphs>109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Bold</vt:lpstr>
      <vt:lpstr>Calibri</vt:lpstr>
      <vt:lpstr>Wingdings</vt:lpstr>
      <vt:lpstr>Office Theme</vt:lpstr>
      <vt:lpstr> Beamline for Polarized Target Experiments in Hall C </vt:lpstr>
      <vt:lpstr>Hall C Beamline – Layout for Unpolarized Targets</vt:lpstr>
      <vt:lpstr>Nominal Hall C 12 GeV Beamline</vt:lpstr>
      <vt:lpstr>Beamline for (not transversely) Polarized Targets</vt:lpstr>
      <vt:lpstr>(Standard) Superharp Girder</vt:lpstr>
      <vt:lpstr>Polarized Target Girder</vt:lpstr>
      <vt:lpstr>Polarized Target Girder</vt:lpstr>
      <vt:lpstr>Polarized Target Girder</vt:lpstr>
      <vt:lpstr>Slow Raster System</vt:lpstr>
      <vt:lpstr>Beamline Performance at Low Currents</vt:lpstr>
      <vt:lpstr>Transverse Target Experiments</vt:lpstr>
      <vt:lpstr>Polarized Target Chicane Magnets</vt:lpstr>
      <vt:lpstr>Scope of Work for Upstream Beamline</vt:lpstr>
      <vt:lpstr>Beam and Beamline Personnel</vt:lpstr>
      <vt:lpstr>EXTRA</vt:lpstr>
      <vt:lpstr>Polarized Target Girder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David Gaskell</dc:creator>
  <cp:keywords/>
  <dc:description/>
  <cp:lastModifiedBy>Dave Gaskell</cp:lastModifiedBy>
  <cp:revision>901</cp:revision>
  <cp:lastPrinted>2017-09-13T15:07:11Z</cp:lastPrinted>
  <dcterms:created xsi:type="dcterms:W3CDTF">2013-04-11T11:39:33Z</dcterms:created>
  <dcterms:modified xsi:type="dcterms:W3CDTF">2026-06-03T11:12:32Z</dcterms:modified>
  <cp:category/>
</cp:coreProperties>
</file>