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326" r:id="rId7"/>
    <p:sldId id="292" r:id="rId8"/>
    <p:sldId id="264" r:id="rId9"/>
    <p:sldId id="327" r:id="rId10"/>
    <p:sldId id="295" r:id="rId11"/>
    <p:sldId id="323" r:id="rId12"/>
    <p:sldId id="299" r:id="rId13"/>
    <p:sldId id="300" r:id="rId14"/>
    <p:sldId id="301" r:id="rId15"/>
    <p:sldId id="303" r:id="rId16"/>
    <p:sldId id="328" r:id="rId17"/>
    <p:sldId id="309" r:id="rId18"/>
    <p:sldId id="329" r:id="rId19"/>
    <p:sldId id="310" r:id="rId20"/>
    <p:sldId id="263" r:id="rId21"/>
    <p:sldId id="270" r:id="rId22"/>
    <p:sldId id="277" r:id="rId23"/>
    <p:sldId id="308" r:id="rId24"/>
    <p:sldId id="30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AD9DF68-B617-4F7E-9F5C-EE06F927709D}">
          <p14:sldIdLst>
            <p14:sldId id="257"/>
            <p14:sldId id="258"/>
            <p14:sldId id="259"/>
            <p14:sldId id="260"/>
            <p14:sldId id="261"/>
            <p14:sldId id="326"/>
            <p14:sldId id="292"/>
            <p14:sldId id="264"/>
            <p14:sldId id="327"/>
            <p14:sldId id="295"/>
            <p14:sldId id="323"/>
            <p14:sldId id="299"/>
            <p14:sldId id="300"/>
            <p14:sldId id="301"/>
            <p14:sldId id="303"/>
            <p14:sldId id="328"/>
            <p14:sldId id="309"/>
            <p14:sldId id="329"/>
            <p14:sldId id="310"/>
            <p14:sldId id="263"/>
            <p14:sldId id="270"/>
            <p14:sldId id="277"/>
            <p14:sldId id="308"/>
            <p14:sldId id="3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3C9"/>
    <a:srgbClr val="D86E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68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10A72-6753-4CD6-82A5-007315DA8BD0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465D2-38BC-4694-B04C-110D8C4A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91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465D2-38BC-4694-B04C-110D8C4A5D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465D2-38BC-4694-B04C-110D8C4A5D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31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465D2-38BC-4694-B04C-110D8C4A5D2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30988-5D18-CC81-0D36-B7F05F478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FB1558-6750-FACF-FA57-AFA67FBDA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945B8-BC53-DF81-4849-6B10DE851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A4F-AE2E-491F-97FD-6D2A4A17E841}" type="datetime1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1E7F0-0BDB-E64C-CC02-2A98ACDB8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B7D13-2500-60AB-C4E7-5049F8539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19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068AF-A74E-FE0E-F7ED-48F693237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18A533-14D6-80E6-689E-B9596FAA9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DEC2F-F69E-2F6D-5A39-90B35C0F0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81F2-4A18-4CCB-8F50-391538C9DFBB}" type="datetime1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A1153-D8FD-5974-03D9-6110C96DA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12370-D1B5-DD83-62EA-40E75B145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89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895420-DFB5-665D-23A8-6A6E760C0A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A6F817-FFFE-F0EB-63A9-D4FDD3EEFE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D9AF5-879E-1ECF-B791-A62551BC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D749-77C6-4B54-9D0F-48550355CECA}" type="datetime1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B1093-6ED1-1070-0F23-6527399B1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60408-DB38-7944-CDC0-989111D6C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9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470FA-F28F-4366-3FEC-547BFE3A0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E7289-01D2-55B3-CB02-CA1E57CCB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517D6-8A39-445D-C2EE-224C6842C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F057-A92D-4EFD-8993-13D52F4EC642}" type="datetime1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FBBE6-C815-4883-57F6-BB9DA6633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10D76-EE96-CB37-2BF1-078F508F4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40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F6319-AD92-3BF3-A8A8-E9F9D2AD3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8E6F85-2E76-8AAE-2F29-2F15A3D51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3BDF5-662A-14B2-5580-37B12D8F0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A9C2-C9F1-4F0D-A5CA-1F06785280DF}" type="datetime1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65A74-F4B2-8543-D158-EDE03BC1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8186D-70AF-DD54-CB13-5A3AEFC17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7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2396B-6FF3-F3C4-B699-0D2B775B5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E8098-F6FA-3F1F-4BA8-F51766CA6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DB033-7EDD-7B06-BCFE-55C77CD89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44DAF-2260-4049-43D4-2F9F12301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A5C5-163A-4E23-9089-05196A87F417}" type="datetime1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6E5E70-CC65-C721-55B8-0928319F6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4B1C52-2CCF-0545-4A84-4462527E2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44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7BC13-F9A2-C1B8-159F-F26A24CC7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F4D76D-5E58-232F-1AD7-B0A8E5A2B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68DAE9-5F25-8DAC-E998-E60477647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C867F8-016D-8175-CD97-392F01FA10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BD4BC-6332-0F89-EAE5-FA14C1E62B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6831F8-CD26-A6BF-4197-D28AAD8E8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9A6B-CF15-4A3B-9C89-3F25592D9E9F}" type="datetime1">
              <a:rPr lang="en-US" smtClean="0"/>
              <a:t>6/4/2026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43AA6C-A358-E79A-8F09-CD01879A4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AAA802-99DE-8C43-2FE4-EC75315BD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9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E0A41-7DC3-CFC0-F735-2A370993D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8CF71D-C5EE-9EFC-8131-A3813677E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9B76-5E86-4F5F-8657-8E31EA78DA6B}" type="datetime1">
              <a:rPr lang="en-US" smtClean="0"/>
              <a:t>6/4/2026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D54BFE-F17F-AA2B-A18C-2C0DE3700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B5A59C-065C-B027-667F-7E05B5224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93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A9AD46-0301-ACC6-57AF-C2F5F7F41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1A5D-2B19-45AC-B746-8DCA9E76EB3C}" type="datetime1">
              <a:rPr lang="en-US" smtClean="0"/>
              <a:t>6/4/2026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CF5181-0FF0-8FCE-21A1-B502003A7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F0493-516F-044A-28B8-D9E14C392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66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7BC3B-B0D0-70B2-2D68-A7379A02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83169-21CC-42FC-E9BD-2D6B3B292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EF75-6E6B-9DDF-B7BE-8CBAD456E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5BA3C-1D19-7E8C-2A03-CD1EFCB75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AB40B-B307-4FD2-A18F-363AFDB6E501}" type="datetime1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98EB90-D36A-8330-A8F8-4D69A99B0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EF469-D053-B5CD-AE55-FBAA22288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8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5F2FC-53F1-7286-2E75-DEB6AE2BB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145209-82A2-6078-BD6E-A606A7DF15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61B9CA-B489-0F0B-B70F-8E349FA7E7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1F1CC6-952D-028E-A935-3CF8A66C2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02B9-B7D9-40BC-819E-624FFFA4FAF0}" type="datetime1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2FFF84-E61E-F7A6-060E-4E781C14E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A5BB77-2080-51AE-60EC-786F445F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4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167B33-DEE0-D13A-B117-D5F132D87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87AAF6-B185-05C4-15D1-8529C968C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1F7D3-1E7B-CF2B-E56A-FB1804B39B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59413D-069A-4F20-B51A-4FB5495B359E}" type="datetime1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1CD54-0D29-F04E-CEE0-40560C3672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7A974-29F2-E06C-BB3F-E93585320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4F4CA2-6F04-4B7E-979C-709CABD4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0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29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0.png"/><Relationship Id="rId4" Type="http://schemas.openxmlformats.org/officeDocument/2006/relationships/image" Target="../media/image4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3CC3B-C685-194D-7163-6C2FC17C1A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g2p2 Experiment Preparations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2FF67D-EEB7-46D7-E6E5-4BE2404FDA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Tensor SIDIS Workshop</a:t>
            </a:r>
            <a:endParaRPr lang="en-US" dirty="0"/>
          </a:p>
          <a:p>
            <a:r>
              <a:rPr lang="en-US" dirty="0">
                <a:ea typeface="Calibri"/>
                <a:cs typeface="Calibri"/>
              </a:rPr>
              <a:t>6/5/26</a:t>
            </a:r>
          </a:p>
          <a:p>
            <a:r>
              <a:rPr lang="en-US" dirty="0">
                <a:ea typeface="Calibri"/>
                <a:cs typeface="Calibri"/>
              </a:rPr>
              <a:t>David Ruth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85843-3576-6FD1-9042-336FAAC2E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1</a:t>
            </a:fld>
            <a:endParaRPr lang="en-US"/>
          </a:p>
        </p:txBody>
      </p:sp>
      <p:pic>
        <p:nvPicPr>
          <p:cNvPr id="1030" name="Picture 6" descr="New Mexico State Aggies - Wikipedia">
            <a:extLst>
              <a:ext uri="{FF2B5EF4-FFF2-40B4-BE49-F238E27FC236}">
                <a16:creationId xmlns:a16="http://schemas.microsoft.com/office/drawing/2014/main" id="{1D877D28-B909-AE00-FC9D-8EC8263D4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65" y="5840002"/>
            <a:ext cx="1126022" cy="82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JLab and Partnership Logos | Jefferson Lab">
            <a:extLst>
              <a:ext uri="{FF2B5EF4-FFF2-40B4-BE49-F238E27FC236}">
                <a16:creationId xmlns:a16="http://schemas.microsoft.com/office/drawing/2014/main" id="{1B8F1E87-FAF6-242A-8BAB-366C5D593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891155"/>
            <a:ext cx="1488168" cy="81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807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420CF0A-D954-F950-BC44-58A49920210A}"/>
              </a:ext>
            </a:extLst>
          </p:cNvPr>
          <p:cNvSpPr/>
          <p:nvPr/>
        </p:nvSpPr>
        <p:spPr>
          <a:xfrm>
            <a:off x="5588000" y="3971636"/>
            <a:ext cx="1339273" cy="7389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FF223-84A8-D8FF-76C8-433AC75C7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19419"/>
            <a:ext cx="11063842" cy="26301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 panose="020F0502020204030204"/>
                <a:cs typeface="Calibri"/>
              </a:rPr>
              <a:t>The transverse target field needs pre-bending of the beam</a:t>
            </a:r>
          </a:p>
          <a:p>
            <a:r>
              <a:rPr lang="en-US" dirty="0">
                <a:ea typeface="Calibri" panose="020F0502020204030204"/>
                <a:cs typeface="Calibri"/>
              </a:rPr>
              <a:t>Chicane design (J. Benesch) would replace two existing 1m dipoles</a:t>
            </a:r>
          </a:p>
          <a:p>
            <a:r>
              <a:rPr lang="en-US" dirty="0">
                <a:ea typeface="Calibri" panose="020F0502020204030204"/>
                <a:cs typeface="Calibri"/>
              </a:rPr>
              <a:t> Further BMAD optimization performed by R. Bodenstein</a:t>
            </a:r>
          </a:p>
          <a:p>
            <a:r>
              <a:rPr lang="en-US" b="1" dirty="0">
                <a:ea typeface="Calibri" panose="020F0502020204030204"/>
                <a:cs typeface="Calibri"/>
              </a:rPr>
              <a:t> High Priority: designs/drawings for the chicane and hoist-included beamline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97A64F-54ED-A998-8788-490AEACB1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Chicane Magnet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6D093E-8654-09EF-0A6A-C1C412DEC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10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E33385-E436-64A0-A308-9DF1F97AB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642" y="1585432"/>
            <a:ext cx="9080715" cy="24914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4AED00-AC61-6E2E-2F8F-FEA13292C7EF}"/>
              </a:ext>
            </a:extLst>
          </p:cNvPr>
          <p:cNvSpPr txBox="1"/>
          <p:nvPr/>
        </p:nvSpPr>
        <p:spPr>
          <a:xfrm>
            <a:off x="7446466" y="1594715"/>
            <a:ext cx="26068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See R. Bodenstein, JLAB-TN-25-023</a:t>
            </a:r>
          </a:p>
        </p:txBody>
      </p:sp>
    </p:spTree>
    <p:extLst>
      <p:ext uri="{BB962C8B-B14F-4D97-AF65-F5344CB8AC3E}">
        <p14:creationId xmlns:p14="http://schemas.microsoft.com/office/powerpoint/2010/main" val="550310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sted-image.png" descr="pasted-image.png">
            <a:extLst>
              <a:ext uri="{FF2B5EF4-FFF2-40B4-BE49-F238E27FC236}">
                <a16:creationId xmlns:a16="http://schemas.microsoft.com/office/drawing/2014/main" id="{CA6D35DD-409F-9960-0D1D-AD0DAF8E7E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046" b="32565"/>
          <a:stretch>
            <a:fillRect/>
          </a:stretch>
        </p:blipFill>
        <p:spPr>
          <a:xfrm>
            <a:off x="1064563" y="1865665"/>
            <a:ext cx="3059060" cy="163628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8797811-D78C-00F6-5A81-1CB023DCB7CE}"/>
              </a:ext>
            </a:extLst>
          </p:cNvPr>
          <p:cNvSpPr/>
          <p:nvPr/>
        </p:nvSpPr>
        <p:spPr>
          <a:xfrm>
            <a:off x="780025" y="1705894"/>
            <a:ext cx="3831336" cy="1014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87A2E-A0D7-4AB2-472B-7DC8C0A54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055" y="207291"/>
            <a:ext cx="10515600" cy="1325563"/>
          </a:xfrm>
        </p:spPr>
        <p:txBody>
          <a:bodyPr/>
          <a:lstStyle/>
          <a:p>
            <a:r>
              <a:rPr lang="en-US" dirty="0"/>
              <a:t>g</a:t>
            </a:r>
            <a:r>
              <a:rPr lang="en-US" baseline="-25000" dirty="0"/>
              <a:t>2 </a:t>
            </a:r>
            <a:r>
              <a:rPr lang="en-US" dirty="0"/>
              <a:t>Extraction Method</a:t>
            </a:r>
            <a:endParaRPr lang="en-US" baseline="-2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61CC8-BA05-F961-EF57-978A0BC54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063" y="1299383"/>
            <a:ext cx="10515600" cy="4581463"/>
          </a:xfrm>
        </p:spPr>
        <p:txBody>
          <a:bodyPr/>
          <a:lstStyle/>
          <a:p>
            <a:r>
              <a:rPr lang="en-US" dirty="0"/>
              <a:t>Measure Asymmetry and Cross Section: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Form Polarized XS Difference: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r>
              <a:rPr lang="en-US" dirty="0"/>
              <a:t>Extract g</a:t>
            </a:r>
            <a:r>
              <a:rPr lang="en-US" baseline="-25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4A6F47-975E-DD4E-DB86-98E8487D8AC6}"/>
                  </a:ext>
                </a:extLst>
              </p:cNvPr>
              <p:cNvSpPr txBox="1"/>
              <p:nvPr/>
            </p:nvSpPr>
            <p:spPr>
              <a:xfrm>
                <a:off x="1757862" y="1805360"/>
                <a:ext cx="2116156" cy="6482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𝑅𝑎𝑤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↑⇒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⇒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↑⇒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↓⇒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4A6F47-975E-DD4E-DB86-98E8487D8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862" y="1805360"/>
                <a:ext cx="2116156" cy="6482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F75836-5A1B-47AE-907E-89880CAC7C39}"/>
                  </a:ext>
                </a:extLst>
              </p:cNvPr>
              <p:cNvSpPr txBox="1"/>
              <p:nvPr/>
            </p:nvSpPr>
            <p:spPr>
              <a:xfrm>
                <a:off x="6614056" y="1808443"/>
                <a:ext cx="3262111" cy="576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𝑑𝑒𝑡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ΔΩΔ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F75836-5A1B-47AE-907E-89880CAC7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056" y="1808443"/>
                <a:ext cx="3262111" cy="5767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C0CCAB-0A89-9EDC-7307-5E423CCCC047}"/>
                  </a:ext>
                </a:extLst>
              </p:cNvPr>
              <p:cNvSpPr txBox="1"/>
              <p:nvPr/>
            </p:nvSpPr>
            <p:spPr>
              <a:xfrm>
                <a:off x="4839710" y="3941952"/>
                <a:ext cx="2032288" cy="4042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=2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𝑒𝑥𝑝</m:t>
                          </m:r>
                        </m:sup>
                      </m:sSubSup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C0CCAB-0A89-9EDC-7307-5E423CCCC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710" y="3941952"/>
                <a:ext cx="2032288" cy="4042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C54497-E871-D159-FB8C-14FE71ED424F}"/>
                  </a:ext>
                </a:extLst>
              </p:cNvPr>
              <p:cNvSpPr txBox="1"/>
              <p:nvPr/>
            </p:nvSpPr>
            <p:spPr>
              <a:xfrm>
                <a:off x="3162380" y="5711313"/>
                <a:ext cx="5260853" cy="6279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C54497-E871-D159-FB8C-14FE71ED4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80" y="5711313"/>
                <a:ext cx="5260853" cy="6279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313E5CBC-6648-063E-F66F-BD871E26BC62}"/>
              </a:ext>
            </a:extLst>
          </p:cNvPr>
          <p:cNvSpPr/>
          <p:nvPr/>
        </p:nvSpPr>
        <p:spPr>
          <a:xfrm>
            <a:off x="5930899" y="3879850"/>
            <a:ext cx="590551" cy="577850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680E8EC-C5B6-5536-ED63-658A10D3E5B6}"/>
              </a:ext>
            </a:extLst>
          </p:cNvPr>
          <p:cNvSpPr/>
          <p:nvPr/>
        </p:nvSpPr>
        <p:spPr>
          <a:xfrm>
            <a:off x="6521451" y="3886693"/>
            <a:ext cx="350548" cy="57785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99A1C1-CC52-09D6-F5F0-3D421BEBAE6B}"/>
              </a:ext>
            </a:extLst>
          </p:cNvPr>
          <p:cNvSpPr txBox="1"/>
          <p:nvPr/>
        </p:nvSpPr>
        <p:spPr>
          <a:xfrm>
            <a:off x="4372218" y="2783280"/>
            <a:ext cx="18535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5"/>
                </a:solidFill>
              </a:rPr>
              <a:t>Spin-Dependent Effects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1D6CD5-4851-F3F8-977E-80B6458F0D38}"/>
              </a:ext>
            </a:extLst>
          </p:cNvPr>
          <p:cNvSpPr txBox="1"/>
          <p:nvPr/>
        </p:nvSpPr>
        <p:spPr>
          <a:xfrm>
            <a:off x="6870173" y="2693300"/>
            <a:ext cx="1031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Unpolarized</a:t>
            </a:r>
          </a:p>
          <a:p>
            <a:r>
              <a:rPr lang="en-US" sz="1200" b="1" dirty="0">
                <a:solidFill>
                  <a:schemeClr val="accent6"/>
                </a:solidFill>
              </a:rPr>
              <a:t>Scattering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9BE0842-65B0-D220-6EA1-90701C866F1E}"/>
              </a:ext>
            </a:extLst>
          </p:cNvPr>
          <p:cNvSpPr/>
          <p:nvPr/>
        </p:nvSpPr>
        <p:spPr>
          <a:xfrm>
            <a:off x="5095631" y="5807428"/>
            <a:ext cx="426627" cy="47907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4CF7CDA-79AA-C2DF-017C-DDC75367613D}"/>
              </a:ext>
            </a:extLst>
          </p:cNvPr>
          <p:cNvCxnSpPr>
            <a:cxnSpLocks/>
          </p:cNvCxnSpPr>
          <p:nvPr/>
        </p:nvCxnSpPr>
        <p:spPr>
          <a:xfrm>
            <a:off x="5308944" y="4401424"/>
            <a:ext cx="0" cy="1389273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11B2D365-178A-A5B8-23D9-3DA286E02C2E}"/>
              </a:ext>
            </a:extLst>
          </p:cNvPr>
          <p:cNvSpPr/>
          <p:nvPr/>
        </p:nvSpPr>
        <p:spPr>
          <a:xfrm>
            <a:off x="7142145" y="5711313"/>
            <a:ext cx="942312" cy="30479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5785E0D-DBD2-526A-2B36-D4C678186F72}"/>
              </a:ext>
            </a:extLst>
          </p:cNvPr>
          <p:cNvCxnSpPr>
            <a:cxnSpLocks/>
          </p:cNvCxnSpPr>
          <p:nvPr/>
        </p:nvCxnSpPr>
        <p:spPr>
          <a:xfrm flipH="1">
            <a:off x="8084457" y="5335340"/>
            <a:ext cx="1791710" cy="403696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FAD11A5-A9E9-515C-CBCC-D5B4D5A75BD0}"/>
              </a:ext>
            </a:extLst>
          </p:cNvPr>
          <p:cNvSpPr txBox="1"/>
          <p:nvPr/>
        </p:nvSpPr>
        <p:spPr>
          <a:xfrm rot="20707013">
            <a:off x="9881135" y="4799179"/>
            <a:ext cx="134908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Input from</a:t>
            </a:r>
          </a:p>
          <a:p>
            <a:r>
              <a:rPr lang="en-US" b="1" dirty="0">
                <a:solidFill>
                  <a:srgbClr val="0070C0"/>
                </a:solidFill>
              </a:rPr>
              <a:t>Hall B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91959-2033-82ED-2BE5-54136C31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11</a:t>
            </a:fld>
            <a:endParaRPr lang="en-US"/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3C5E02A0-F885-F409-204F-A1B5FA99BFFA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4197648" y="3066473"/>
            <a:ext cx="2028527" cy="813377"/>
          </a:xfrm>
          <a:prstGeom prst="bentConnector2">
            <a:avLst/>
          </a:prstGeom>
          <a:ln w="57150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372D37AD-994D-FD9E-2A2D-BCD405E280A9}"/>
              </a:ext>
            </a:extLst>
          </p:cNvPr>
          <p:cNvCxnSpPr>
            <a:cxnSpLocks/>
            <a:stCxn id="6" idx="2"/>
            <a:endCxn id="27" idx="0"/>
          </p:cNvCxnSpPr>
          <p:nvPr/>
        </p:nvCxnSpPr>
        <p:spPr>
          <a:xfrm rot="5400000">
            <a:off x="6720175" y="2361755"/>
            <a:ext cx="1501489" cy="1548387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6"/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848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1AFD9-8144-0720-71F7-D9BE7920A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65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Projected g</a:t>
            </a:r>
            <a:r>
              <a:rPr lang="en-US" baseline="-25000" dirty="0"/>
              <a:t>2 </a:t>
            </a:r>
            <a:r>
              <a:rPr lang="en-US" dirty="0"/>
              <a:t>Uncertainties</a:t>
            </a:r>
            <a:endParaRPr lang="en-US" baseline="-25000" dirty="0"/>
          </a:p>
        </p:txBody>
      </p:sp>
      <p:pic>
        <p:nvPicPr>
          <p:cNvPr id="7" name="Picture 6" descr="A graph with red dots&#10;&#10;Description automatically generated">
            <a:extLst>
              <a:ext uri="{FF2B5EF4-FFF2-40B4-BE49-F238E27FC236}">
                <a16:creationId xmlns:a16="http://schemas.microsoft.com/office/drawing/2014/main" id="{B92E126D-75C7-3E23-9D2F-7E70B89A3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986" y="4844411"/>
            <a:ext cx="2652694" cy="1989520"/>
          </a:xfrm>
          <a:prstGeom prst="rect">
            <a:avLst/>
          </a:prstGeom>
        </p:spPr>
      </p:pic>
      <p:pic>
        <p:nvPicPr>
          <p:cNvPr id="9" name="Picture 8" descr="A graph with red dots&#10;&#10;Description automatically generated">
            <a:extLst>
              <a:ext uri="{FF2B5EF4-FFF2-40B4-BE49-F238E27FC236}">
                <a16:creationId xmlns:a16="http://schemas.microsoft.com/office/drawing/2014/main" id="{4861A89D-B82D-B73C-8EB9-3083F1802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189" y="4869143"/>
            <a:ext cx="2652694" cy="1989520"/>
          </a:xfrm>
          <a:prstGeom prst="rect">
            <a:avLst/>
          </a:prstGeom>
        </p:spPr>
      </p:pic>
      <p:pic>
        <p:nvPicPr>
          <p:cNvPr id="11" name="Picture 10" descr="A graph with red dots&#10;&#10;Description automatically generated">
            <a:extLst>
              <a:ext uri="{FF2B5EF4-FFF2-40B4-BE49-F238E27FC236}">
                <a16:creationId xmlns:a16="http://schemas.microsoft.com/office/drawing/2014/main" id="{A524D22C-C560-2E92-D856-4B1CD6B03D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026" y="2993141"/>
            <a:ext cx="2652694" cy="1989520"/>
          </a:xfrm>
          <a:prstGeom prst="rect">
            <a:avLst/>
          </a:prstGeom>
        </p:spPr>
      </p:pic>
      <p:pic>
        <p:nvPicPr>
          <p:cNvPr id="13" name="Picture 12" descr="A graph with red dots&#10;&#10;Description automatically generated">
            <a:extLst>
              <a:ext uri="{FF2B5EF4-FFF2-40B4-BE49-F238E27FC236}">
                <a16:creationId xmlns:a16="http://schemas.microsoft.com/office/drawing/2014/main" id="{DB2BA243-1A27-A398-8AAF-1B47D8DA3F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986" y="3003367"/>
            <a:ext cx="2652694" cy="1989520"/>
          </a:xfrm>
          <a:prstGeom prst="rect">
            <a:avLst/>
          </a:prstGeom>
        </p:spPr>
      </p:pic>
      <p:pic>
        <p:nvPicPr>
          <p:cNvPr id="15" name="Picture 14" descr="A graph with red dots&#10;&#10;Description automatically generated">
            <a:extLst>
              <a:ext uri="{FF2B5EF4-FFF2-40B4-BE49-F238E27FC236}">
                <a16:creationId xmlns:a16="http://schemas.microsoft.com/office/drawing/2014/main" id="{034B1213-F7F8-705C-6B24-2DBC5D5E69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189" y="2988393"/>
            <a:ext cx="2652694" cy="1989520"/>
          </a:xfrm>
          <a:prstGeom prst="rect">
            <a:avLst/>
          </a:prstGeom>
        </p:spPr>
      </p:pic>
      <p:pic>
        <p:nvPicPr>
          <p:cNvPr id="17" name="Picture 16" descr="A graph with red dots&#10;&#10;Description automatically generated">
            <a:extLst>
              <a:ext uri="{FF2B5EF4-FFF2-40B4-BE49-F238E27FC236}">
                <a16:creationId xmlns:a16="http://schemas.microsoft.com/office/drawing/2014/main" id="{AACF834C-42DC-8585-83F9-1790200531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80" y="2988393"/>
            <a:ext cx="2652694" cy="1989520"/>
          </a:xfrm>
          <a:prstGeom prst="rect">
            <a:avLst/>
          </a:prstGeom>
        </p:spPr>
      </p:pic>
      <p:pic>
        <p:nvPicPr>
          <p:cNvPr id="19" name="Picture 18" descr="A graph with red dots&#10;&#10;Description automatically generated">
            <a:extLst>
              <a:ext uri="{FF2B5EF4-FFF2-40B4-BE49-F238E27FC236}">
                <a16:creationId xmlns:a16="http://schemas.microsoft.com/office/drawing/2014/main" id="{DBBF3B9B-C2F3-ABAA-6D33-35D53C466A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026" y="1013847"/>
            <a:ext cx="2652694" cy="1989520"/>
          </a:xfrm>
          <a:prstGeom prst="rect">
            <a:avLst/>
          </a:prstGeom>
        </p:spPr>
      </p:pic>
      <p:pic>
        <p:nvPicPr>
          <p:cNvPr id="21" name="Picture 20" descr="A graph with red dots&#10;&#10;Description automatically generated">
            <a:extLst>
              <a:ext uri="{FF2B5EF4-FFF2-40B4-BE49-F238E27FC236}">
                <a16:creationId xmlns:a16="http://schemas.microsoft.com/office/drawing/2014/main" id="{C8F860A5-E085-AFE9-E9F0-60529F8730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986" y="1013847"/>
            <a:ext cx="2652694" cy="1989520"/>
          </a:xfrm>
          <a:prstGeom prst="rect">
            <a:avLst/>
          </a:prstGeom>
        </p:spPr>
      </p:pic>
      <p:pic>
        <p:nvPicPr>
          <p:cNvPr id="23" name="Picture 22" descr="A graph with red dots&#10;&#10;Description automatically generated">
            <a:extLst>
              <a:ext uri="{FF2B5EF4-FFF2-40B4-BE49-F238E27FC236}">
                <a16:creationId xmlns:a16="http://schemas.microsoft.com/office/drawing/2014/main" id="{48EB4E94-447B-EB01-B7AD-49EDE29D6D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215" y="1013847"/>
            <a:ext cx="2652694" cy="1989520"/>
          </a:xfrm>
          <a:prstGeom prst="rect">
            <a:avLst/>
          </a:prstGeom>
        </p:spPr>
      </p:pic>
      <p:pic>
        <p:nvPicPr>
          <p:cNvPr id="25" name="Picture 24" descr="A graph with red dots&#10;&#10;Description automatically generated">
            <a:extLst>
              <a:ext uri="{FF2B5EF4-FFF2-40B4-BE49-F238E27FC236}">
                <a16:creationId xmlns:a16="http://schemas.microsoft.com/office/drawing/2014/main" id="{6EA379B2-5C97-4E0E-D9FD-FD736691F6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54" y="998873"/>
            <a:ext cx="2652694" cy="198952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CB2DC77-6B21-9D5F-65E8-CE7E81B2F02B}"/>
              </a:ext>
            </a:extLst>
          </p:cNvPr>
          <p:cNvSpPr txBox="1"/>
          <p:nvPr/>
        </p:nvSpPr>
        <p:spPr>
          <a:xfrm>
            <a:off x="239456" y="5637402"/>
            <a:ext cx="2713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Covers almost the entire transition region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2E0F26-D182-AD5E-7700-EF541C420F45}"/>
              </a:ext>
            </a:extLst>
          </p:cNvPr>
          <p:cNvSpPr txBox="1"/>
          <p:nvPr/>
        </p:nvSpPr>
        <p:spPr>
          <a:xfrm>
            <a:off x="8857680" y="5360402"/>
            <a:ext cx="3171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Fills the last major Q</a:t>
            </a:r>
            <a:r>
              <a:rPr lang="en-US" b="1" baseline="30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spectrum gap for the nucleon spin structure functions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8ACB6A-3A8E-A86A-1EC2-F9396C082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69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F8E78BB-FC26-04F2-3D5A-B720D13B339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(Twist 3 Extraction)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F8E78BB-FC26-04F2-3D5A-B720D13B33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graph with red dots&#10;&#10;Description automatically generated">
            <a:extLst>
              <a:ext uri="{FF2B5EF4-FFF2-40B4-BE49-F238E27FC236}">
                <a16:creationId xmlns:a16="http://schemas.microsoft.com/office/drawing/2014/main" id="{02C42FDA-CB76-BA64-C2A2-4DDD3DE2F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88" y="2158447"/>
            <a:ext cx="4496469" cy="33723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00BDC0-83A0-1716-C039-5D106C84B04E}"/>
                  </a:ext>
                </a:extLst>
              </p:cNvPr>
              <p:cNvSpPr txBox="1"/>
              <p:nvPr/>
            </p:nvSpPr>
            <p:spPr>
              <a:xfrm>
                <a:off x="4651295" y="2412113"/>
                <a:ext cx="7120617" cy="7142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𝑊𝑊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ζ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00BDC0-83A0-1716-C039-5D106C84B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295" y="2412113"/>
                <a:ext cx="7120617" cy="7142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DB26064-0665-8898-5C8F-60CA4EAD2A24}"/>
              </a:ext>
            </a:extLst>
          </p:cNvPr>
          <p:cNvSpPr/>
          <p:nvPr/>
        </p:nvSpPr>
        <p:spPr>
          <a:xfrm>
            <a:off x="8496839" y="2412113"/>
            <a:ext cx="1289050" cy="347831"/>
          </a:xfrm>
          <a:custGeom>
            <a:avLst/>
            <a:gdLst>
              <a:gd name="connsiteX0" fmla="*/ 0 w 1289050"/>
              <a:gd name="connsiteY0" fmla="*/ 208131 h 347831"/>
              <a:gd name="connsiteX1" fmla="*/ 76200 w 1289050"/>
              <a:gd name="connsiteY1" fmla="*/ 144631 h 347831"/>
              <a:gd name="connsiteX2" fmla="*/ 127000 w 1289050"/>
              <a:gd name="connsiteY2" fmla="*/ 119231 h 347831"/>
              <a:gd name="connsiteX3" fmla="*/ 158750 w 1289050"/>
              <a:gd name="connsiteY3" fmla="*/ 106531 h 347831"/>
              <a:gd name="connsiteX4" fmla="*/ 228600 w 1289050"/>
              <a:gd name="connsiteY4" fmla="*/ 62081 h 347831"/>
              <a:gd name="connsiteX5" fmla="*/ 304800 w 1289050"/>
              <a:gd name="connsiteY5" fmla="*/ 43031 h 347831"/>
              <a:gd name="connsiteX6" fmla="*/ 438150 w 1289050"/>
              <a:gd name="connsiteY6" fmla="*/ 23981 h 347831"/>
              <a:gd name="connsiteX7" fmla="*/ 679450 w 1289050"/>
              <a:gd name="connsiteY7" fmla="*/ 17631 h 347831"/>
              <a:gd name="connsiteX8" fmla="*/ 793750 w 1289050"/>
              <a:gd name="connsiteY8" fmla="*/ 23981 h 347831"/>
              <a:gd name="connsiteX9" fmla="*/ 889000 w 1289050"/>
              <a:gd name="connsiteY9" fmla="*/ 55731 h 347831"/>
              <a:gd name="connsiteX10" fmla="*/ 952500 w 1289050"/>
              <a:gd name="connsiteY10" fmla="*/ 74781 h 347831"/>
              <a:gd name="connsiteX11" fmla="*/ 1066800 w 1289050"/>
              <a:gd name="connsiteY11" fmla="*/ 138281 h 347831"/>
              <a:gd name="connsiteX12" fmla="*/ 1123950 w 1289050"/>
              <a:gd name="connsiteY12" fmla="*/ 163681 h 347831"/>
              <a:gd name="connsiteX13" fmla="*/ 1143000 w 1289050"/>
              <a:gd name="connsiteY13" fmla="*/ 176381 h 347831"/>
              <a:gd name="connsiteX14" fmla="*/ 1168400 w 1289050"/>
              <a:gd name="connsiteY14" fmla="*/ 201781 h 347831"/>
              <a:gd name="connsiteX15" fmla="*/ 1200150 w 1289050"/>
              <a:gd name="connsiteY15" fmla="*/ 227181 h 347831"/>
              <a:gd name="connsiteX16" fmla="*/ 1219200 w 1289050"/>
              <a:gd name="connsiteY16" fmla="*/ 252581 h 347831"/>
              <a:gd name="connsiteX17" fmla="*/ 1238250 w 1289050"/>
              <a:gd name="connsiteY17" fmla="*/ 271631 h 347831"/>
              <a:gd name="connsiteX18" fmla="*/ 1250950 w 1289050"/>
              <a:gd name="connsiteY18" fmla="*/ 309731 h 347831"/>
              <a:gd name="connsiteX19" fmla="*/ 1289050 w 1289050"/>
              <a:gd name="connsiteY19" fmla="*/ 347831 h 34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89050" h="347831">
                <a:moveTo>
                  <a:pt x="0" y="208131"/>
                </a:moveTo>
                <a:cubicBezTo>
                  <a:pt x="31325" y="176806"/>
                  <a:pt x="35751" y="168901"/>
                  <a:pt x="76200" y="144631"/>
                </a:cubicBezTo>
                <a:cubicBezTo>
                  <a:pt x="92434" y="134891"/>
                  <a:pt x="109810" y="127165"/>
                  <a:pt x="127000" y="119231"/>
                </a:cubicBezTo>
                <a:cubicBezTo>
                  <a:pt x="137349" y="114454"/>
                  <a:pt x="148815" y="112119"/>
                  <a:pt x="158750" y="106531"/>
                </a:cubicBezTo>
                <a:cubicBezTo>
                  <a:pt x="182804" y="93001"/>
                  <a:pt x="201826" y="68774"/>
                  <a:pt x="228600" y="62081"/>
                </a:cubicBezTo>
                <a:cubicBezTo>
                  <a:pt x="254000" y="55731"/>
                  <a:pt x="278820" y="46278"/>
                  <a:pt x="304800" y="43031"/>
                </a:cubicBezTo>
                <a:cubicBezTo>
                  <a:pt x="417110" y="28992"/>
                  <a:pt x="372933" y="37024"/>
                  <a:pt x="438150" y="23981"/>
                </a:cubicBezTo>
                <a:cubicBezTo>
                  <a:pt x="527449" y="-20668"/>
                  <a:pt x="457876" y="9109"/>
                  <a:pt x="679450" y="17631"/>
                </a:cubicBezTo>
                <a:cubicBezTo>
                  <a:pt x="717581" y="19098"/>
                  <a:pt x="755650" y="21864"/>
                  <a:pt x="793750" y="23981"/>
                </a:cubicBezTo>
                <a:lnTo>
                  <a:pt x="889000" y="55731"/>
                </a:lnTo>
                <a:cubicBezTo>
                  <a:pt x="935379" y="71191"/>
                  <a:pt x="914113" y="65184"/>
                  <a:pt x="952500" y="74781"/>
                </a:cubicBezTo>
                <a:cubicBezTo>
                  <a:pt x="996118" y="103860"/>
                  <a:pt x="1010642" y="115818"/>
                  <a:pt x="1066800" y="138281"/>
                </a:cubicBezTo>
                <a:cubicBezTo>
                  <a:pt x="1089480" y="147353"/>
                  <a:pt x="1103186" y="151816"/>
                  <a:pt x="1123950" y="163681"/>
                </a:cubicBezTo>
                <a:cubicBezTo>
                  <a:pt x="1130576" y="167467"/>
                  <a:pt x="1137206" y="171414"/>
                  <a:pt x="1143000" y="176381"/>
                </a:cubicBezTo>
                <a:cubicBezTo>
                  <a:pt x="1152091" y="184173"/>
                  <a:pt x="1159451" y="193826"/>
                  <a:pt x="1168400" y="201781"/>
                </a:cubicBezTo>
                <a:cubicBezTo>
                  <a:pt x="1178530" y="210785"/>
                  <a:pt x="1190566" y="217597"/>
                  <a:pt x="1200150" y="227181"/>
                </a:cubicBezTo>
                <a:cubicBezTo>
                  <a:pt x="1207634" y="234665"/>
                  <a:pt x="1212312" y="244546"/>
                  <a:pt x="1219200" y="252581"/>
                </a:cubicBezTo>
                <a:cubicBezTo>
                  <a:pt x="1225044" y="259399"/>
                  <a:pt x="1231900" y="265281"/>
                  <a:pt x="1238250" y="271631"/>
                </a:cubicBezTo>
                <a:cubicBezTo>
                  <a:pt x="1242483" y="284331"/>
                  <a:pt x="1244062" y="298252"/>
                  <a:pt x="1250950" y="309731"/>
                </a:cubicBezTo>
                <a:lnTo>
                  <a:pt x="1289050" y="347831"/>
                </a:lnTo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1B9E02F-BE27-9917-E8DD-EC08001F737B}"/>
              </a:ext>
            </a:extLst>
          </p:cNvPr>
          <p:cNvCxnSpPr>
            <a:stCxn id="7" idx="8"/>
          </p:cNvCxnSpPr>
          <p:nvPr/>
        </p:nvCxnSpPr>
        <p:spPr>
          <a:xfrm flipV="1">
            <a:off x="9290589" y="2014538"/>
            <a:ext cx="228600" cy="42155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A77EAA4-44A4-AC2E-13AF-202D371244B6}"/>
              </a:ext>
            </a:extLst>
          </p:cNvPr>
          <p:cNvSpPr txBox="1"/>
          <p:nvPr/>
        </p:nvSpPr>
        <p:spPr>
          <a:xfrm>
            <a:off x="9220739" y="1690688"/>
            <a:ext cx="79220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Small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14AFEB-DF84-DDCE-C589-79679CDCCACF}"/>
                  </a:ext>
                </a:extLst>
              </p:cNvPr>
              <p:cNvSpPr txBox="1"/>
              <p:nvPr/>
            </p:nvSpPr>
            <p:spPr>
              <a:xfrm>
                <a:off x="10255789" y="3458507"/>
                <a:ext cx="1379288" cy="369332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b="1" i="0" dirty="0">
                    <a:solidFill>
                      <a:schemeClr val="accent6">
                        <a:lumMod val="75000"/>
                      </a:schemeClr>
                    </a:solidFill>
                    <a:effectLst/>
                    <a:highlight>
                      <a:srgbClr val="FFFFFF"/>
                    </a:highlight>
                  </a:rPr>
                  <a:t> (Twist-3)</a:t>
                </a:r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14AFEB-DF84-DDCE-C589-79679CDCC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5789" y="3458507"/>
                <a:ext cx="1379288" cy="369332"/>
              </a:xfrm>
              <a:prstGeom prst="rect">
                <a:avLst/>
              </a:prstGeom>
              <a:blipFill>
                <a:blip r:embed="rId5"/>
                <a:stretch>
                  <a:fillRect t="-4762" r="-3493" b="-23810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370CAC8-D40A-98D0-2B43-932946790B23}"/>
              </a:ext>
            </a:extLst>
          </p:cNvPr>
          <p:cNvCxnSpPr>
            <a:cxnSpLocks/>
          </p:cNvCxnSpPr>
          <p:nvPr/>
        </p:nvCxnSpPr>
        <p:spPr>
          <a:xfrm>
            <a:off x="10412994" y="2991010"/>
            <a:ext cx="217445" cy="53297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BD93862-106A-8793-13A4-55A4D0FC90A7}"/>
              </a:ext>
            </a:extLst>
          </p:cNvPr>
          <p:cNvCxnSpPr>
            <a:cxnSpLocks/>
          </p:cNvCxnSpPr>
          <p:nvPr/>
        </p:nvCxnSpPr>
        <p:spPr>
          <a:xfrm>
            <a:off x="10012944" y="2991010"/>
            <a:ext cx="8001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EEFF870-99D2-DB88-9455-3EEC5CF73B89}"/>
              </a:ext>
            </a:extLst>
          </p:cNvPr>
          <p:cNvSpPr/>
          <p:nvPr/>
        </p:nvSpPr>
        <p:spPr>
          <a:xfrm flipV="1">
            <a:off x="6337067" y="2784379"/>
            <a:ext cx="1289050" cy="424025"/>
          </a:xfrm>
          <a:custGeom>
            <a:avLst/>
            <a:gdLst>
              <a:gd name="connsiteX0" fmla="*/ 0 w 1289050"/>
              <a:gd name="connsiteY0" fmla="*/ 208131 h 347831"/>
              <a:gd name="connsiteX1" fmla="*/ 76200 w 1289050"/>
              <a:gd name="connsiteY1" fmla="*/ 144631 h 347831"/>
              <a:gd name="connsiteX2" fmla="*/ 127000 w 1289050"/>
              <a:gd name="connsiteY2" fmla="*/ 119231 h 347831"/>
              <a:gd name="connsiteX3" fmla="*/ 158750 w 1289050"/>
              <a:gd name="connsiteY3" fmla="*/ 106531 h 347831"/>
              <a:gd name="connsiteX4" fmla="*/ 228600 w 1289050"/>
              <a:gd name="connsiteY4" fmla="*/ 62081 h 347831"/>
              <a:gd name="connsiteX5" fmla="*/ 304800 w 1289050"/>
              <a:gd name="connsiteY5" fmla="*/ 43031 h 347831"/>
              <a:gd name="connsiteX6" fmla="*/ 438150 w 1289050"/>
              <a:gd name="connsiteY6" fmla="*/ 23981 h 347831"/>
              <a:gd name="connsiteX7" fmla="*/ 679450 w 1289050"/>
              <a:gd name="connsiteY7" fmla="*/ 17631 h 347831"/>
              <a:gd name="connsiteX8" fmla="*/ 793750 w 1289050"/>
              <a:gd name="connsiteY8" fmla="*/ 23981 h 347831"/>
              <a:gd name="connsiteX9" fmla="*/ 889000 w 1289050"/>
              <a:gd name="connsiteY9" fmla="*/ 55731 h 347831"/>
              <a:gd name="connsiteX10" fmla="*/ 952500 w 1289050"/>
              <a:gd name="connsiteY10" fmla="*/ 74781 h 347831"/>
              <a:gd name="connsiteX11" fmla="*/ 1066800 w 1289050"/>
              <a:gd name="connsiteY11" fmla="*/ 138281 h 347831"/>
              <a:gd name="connsiteX12" fmla="*/ 1123950 w 1289050"/>
              <a:gd name="connsiteY12" fmla="*/ 163681 h 347831"/>
              <a:gd name="connsiteX13" fmla="*/ 1143000 w 1289050"/>
              <a:gd name="connsiteY13" fmla="*/ 176381 h 347831"/>
              <a:gd name="connsiteX14" fmla="*/ 1168400 w 1289050"/>
              <a:gd name="connsiteY14" fmla="*/ 201781 h 347831"/>
              <a:gd name="connsiteX15" fmla="*/ 1200150 w 1289050"/>
              <a:gd name="connsiteY15" fmla="*/ 227181 h 347831"/>
              <a:gd name="connsiteX16" fmla="*/ 1219200 w 1289050"/>
              <a:gd name="connsiteY16" fmla="*/ 252581 h 347831"/>
              <a:gd name="connsiteX17" fmla="*/ 1238250 w 1289050"/>
              <a:gd name="connsiteY17" fmla="*/ 271631 h 347831"/>
              <a:gd name="connsiteX18" fmla="*/ 1250950 w 1289050"/>
              <a:gd name="connsiteY18" fmla="*/ 309731 h 347831"/>
              <a:gd name="connsiteX19" fmla="*/ 1289050 w 1289050"/>
              <a:gd name="connsiteY19" fmla="*/ 347831 h 34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89050" h="347831">
                <a:moveTo>
                  <a:pt x="0" y="208131"/>
                </a:moveTo>
                <a:cubicBezTo>
                  <a:pt x="31325" y="176806"/>
                  <a:pt x="35751" y="168901"/>
                  <a:pt x="76200" y="144631"/>
                </a:cubicBezTo>
                <a:cubicBezTo>
                  <a:pt x="92434" y="134891"/>
                  <a:pt x="109810" y="127165"/>
                  <a:pt x="127000" y="119231"/>
                </a:cubicBezTo>
                <a:cubicBezTo>
                  <a:pt x="137349" y="114454"/>
                  <a:pt x="148815" y="112119"/>
                  <a:pt x="158750" y="106531"/>
                </a:cubicBezTo>
                <a:cubicBezTo>
                  <a:pt x="182804" y="93001"/>
                  <a:pt x="201826" y="68774"/>
                  <a:pt x="228600" y="62081"/>
                </a:cubicBezTo>
                <a:cubicBezTo>
                  <a:pt x="254000" y="55731"/>
                  <a:pt x="278820" y="46278"/>
                  <a:pt x="304800" y="43031"/>
                </a:cubicBezTo>
                <a:cubicBezTo>
                  <a:pt x="417110" y="28992"/>
                  <a:pt x="372933" y="37024"/>
                  <a:pt x="438150" y="23981"/>
                </a:cubicBezTo>
                <a:cubicBezTo>
                  <a:pt x="527449" y="-20668"/>
                  <a:pt x="457876" y="9109"/>
                  <a:pt x="679450" y="17631"/>
                </a:cubicBezTo>
                <a:cubicBezTo>
                  <a:pt x="717581" y="19098"/>
                  <a:pt x="755650" y="21864"/>
                  <a:pt x="793750" y="23981"/>
                </a:cubicBezTo>
                <a:lnTo>
                  <a:pt x="889000" y="55731"/>
                </a:lnTo>
                <a:cubicBezTo>
                  <a:pt x="935379" y="71191"/>
                  <a:pt x="914113" y="65184"/>
                  <a:pt x="952500" y="74781"/>
                </a:cubicBezTo>
                <a:cubicBezTo>
                  <a:pt x="996118" y="103860"/>
                  <a:pt x="1010642" y="115818"/>
                  <a:pt x="1066800" y="138281"/>
                </a:cubicBezTo>
                <a:cubicBezTo>
                  <a:pt x="1089480" y="147353"/>
                  <a:pt x="1103186" y="151816"/>
                  <a:pt x="1123950" y="163681"/>
                </a:cubicBezTo>
                <a:cubicBezTo>
                  <a:pt x="1130576" y="167467"/>
                  <a:pt x="1137206" y="171414"/>
                  <a:pt x="1143000" y="176381"/>
                </a:cubicBezTo>
                <a:cubicBezTo>
                  <a:pt x="1152091" y="184173"/>
                  <a:pt x="1159451" y="193826"/>
                  <a:pt x="1168400" y="201781"/>
                </a:cubicBezTo>
                <a:cubicBezTo>
                  <a:pt x="1178530" y="210785"/>
                  <a:pt x="1190566" y="217597"/>
                  <a:pt x="1200150" y="227181"/>
                </a:cubicBezTo>
                <a:cubicBezTo>
                  <a:pt x="1207634" y="234665"/>
                  <a:pt x="1212312" y="244546"/>
                  <a:pt x="1219200" y="252581"/>
                </a:cubicBezTo>
                <a:cubicBezTo>
                  <a:pt x="1225044" y="259399"/>
                  <a:pt x="1231900" y="265281"/>
                  <a:pt x="1238250" y="271631"/>
                </a:cubicBezTo>
                <a:cubicBezTo>
                  <a:pt x="1242483" y="284331"/>
                  <a:pt x="1244062" y="298252"/>
                  <a:pt x="1250950" y="309731"/>
                </a:cubicBezTo>
                <a:lnTo>
                  <a:pt x="1289050" y="347831"/>
                </a:ln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AB0FCCA-BC4F-8269-3E9C-EC2B0CA53F68}"/>
              </a:ext>
            </a:extLst>
          </p:cNvPr>
          <p:cNvCxnSpPr>
            <a:cxnSpLocks/>
            <a:stCxn id="13" idx="8"/>
          </p:cNvCxnSpPr>
          <p:nvPr/>
        </p:nvCxnSpPr>
        <p:spPr>
          <a:xfrm>
            <a:off x="7130817" y="3179170"/>
            <a:ext cx="255335" cy="45787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1428BD6-D7A6-F079-049A-A159A3D3A261}"/>
              </a:ext>
            </a:extLst>
          </p:cNvPr>
          <p:cNvSpPr txBox="1"/>
          <p:nvPr/>
        </p:nvSpPr>
        <p:spPr>
          <a:xfrm>
            <a:off x="6502289" y="3610062"/>
            <a:ext cx="2976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Utilize CLAS Hall B Results</a:t>
            </a:r>
          </a:p>
          <a:p>
            <a:r>
              <a:rPr lang="en-US" b="1" dirty="0">
                <a:solidFill>
                  <a:srgbClr val="C00000"/>
                </a:solidFill>
              </a:rPr>
              <a:t>for g</a:t>
            </a:r>
            <a:r>
              <a:rPr lang="en-US" b="1" baseline="-25000" dirty="0">
                <a:solidFill>
                  <a:srgbClr val="C00000"/>
                </a:solidFill>
              </a:rPr>
              <a:t>1</a:t>
            </a:r>
            <a:r>
              <a:rPr lang="en-US" b="1" dirty="0">
                <a:solidFill>
                  <a:srgbClr val="C00000"/>
                </a:solidFill>
              </a:rPr>
              <a:t> in same regime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0F09C0-44FE-525F-86E4-E9A4935DBCCB}"/>
              </a:ext>
            </a:extLst>
          </p:cNvPr>
          <p:cNvSpPr txBox="1"/>
          <p:nvPr/>
        </p:nvSpPr>
        <p:spPr>
          <a:xfrm>
            <a:off x="5364129" y="4445111"/>
            <a:ext cx="59602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/>
              <a:t>Direct extraction of Twist 3 effects</a:t>
            </a:r>
            <a:r>
              <a:rPr lang="en-US" sz="2000" b="1" dirty="0"/>
              <a:t> in the regime they contribute most significantly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/>
              <a:t>Can also be used to study </a:t>
            </a:r>
            <a:r>
              <a:rPr lang="en-US" sz="2000" i="1" dirty="0"/>
              <a:t>Dynamical Mass Generation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9AB7FF-DC5A-814F-1BE7-58A3DDB25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796781-58B8-F415-379D-4CFF3E4187CE}"/>
              </a:ext>
            </a:extLst>
          </p:cNvPr>
          <p:cNvSpPr txBox="1"/>
          <p:nvPr/>
        </p:nvSpPr>
        <p:spPr>
          <a:xfrm>
            <a:off x="2992239" y="5903950"/>
            <a:ext cx="6228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chemeClr val="accent5"/>
                </a:solidFill>
              </a:rPr>
              <a:t>World First Extraction of this quantity</a:t>
            </a:r>
          </a:p>
        </p:txBody>
      </p:sp>
    </p:spTree>
    <p:extLst>
      <p:ext uri="{BB962C8B-B14F-4D97-AF65-F5344CB8AC3E}">
        <p14:creationId xmlns:p14="http://schemas.microsoft.com/office/powerpoint/2010/main" val="2133391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CE178DE-90A2-5FE0-4434-9F2CB18539D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dirty="0"/>
                  <a:t>Projected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Uncertainties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CE178DE-90A2-5FE0-4434-9F2CB18539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C74A021-781A-F3BF-9ADA-5F5EDB711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3" y="2067384"/>
            <a:ext cx="5198735" cy="375439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C5BB99-202E-FB13-806B-B6C67F742868}"/>
              </a:ext>
            </a:extLst>
          </p:cNvPr>
          <p:cNvCxnSpPr>
            <a:cxnSpLocks/>
          </p:cNvCxnSpPr>
          <p:nvPr/>
        </p:nvCxnSpPr>
        <p:spPr>
          <a:xfrm>
            <a:off x="619085" y="3783811"/>
            <a:ext cx="0" cy="10404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2FD4D50-20B3-FC22-BD76-430C0AD3E1D0}"/>
              </a:ext>
            </a:extLst>
          </p:cNvPr>
          <p:cNvSpPr txBox="1"/>
          <p:nvPr/>
        </p:nvSpPr>
        <p:spPr>
          <a:xfrm>
            <a:off x="6096000" y="2315363"/>
            <a:ext cx="59422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Can benchmark Lattice QCD </a:t>
            </a:r>
            <a:r>
              <a:rPr lang="en-US" sz="2400" b="1" dirty="0"/>
              <a:t>in the regime where Perturbative QCD starts failing 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dirty="0"/>
              <a:t>New Lattice calculations expected </a:t>
            </a:r>
            <a:r>
              <a:rPr lang="en-US" sz="2400" i="1" dirty="0"/>
              <a:t>in next few years!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D469B4-202B-A65B-9F6C-4A204FAD3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24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33DB7-501B-991F-7FED-73A2EB964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Hyperfine Splitting Impact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11BEE4-7330-0C4D-BD2E-1363ACC7E4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49485" y="2531209"/>
                <a:ext cx="5972961" cy="435133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Transition region accounts for </a:t>
                </a:r>
                <a:r>
                  <a:rPr lang="en-US" b="1" dirty="0"/>
                  <a:t>30%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These results can cut the error in this region to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b="1" dirty="0"/>
                  <a:t> of the current error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𝑝𝑜𝑙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accounts for </a:t>
                </a:r>
                <a:r>
                  <a:rPr lang="en-US" b="1" dirty="0"/>
                  <a:t>81% </a:t>
                </a:r>
                <a:r>
                  <a:rPr lang="en-US" dirty="0"/>
                  <a:t>of the current two-photon Hyperfine Splitting uncertainty</a:t>
                </a:r>
              </a:p>
              <a:p>
                <a:endParaRPr lang="en-US" dirty="0"/>
              </a:p>
              <a:p>
                <a:r>
                  <a:rPr lang="en-US" dirty="0"/>
                  <a:t>Opportunity to </a:t>
                </a:r>
                <a:r>
                  <a:rPr lang="en-US" b="1" dirty="0"/>
                  <a:t>study or maybe eliminate a long-standing tension </a:t>
                </a:r>
                <a:r>
                  <a:rPr lang="en-US" dirty="0"/>
                  <a:t>between theory and experiment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𝑝𝑜𝑙</m:t>
                        </m:r>
                      </m:sub>
                    </m:sSub>
                  </m:oMath>
                </a14:m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11BEE4-7330-0C4D-BD2E-1363ACC7E4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49485" y="2531209"/>
                <a:ext cx="5972961" cy="4351338"/>
              </a:xfrm>
              <a:blipFill>
                <a:blip r:embed="rId2"/>
                <a:stretch>
                  <a:fillRect l="-1327" t="-3081" r="-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C4576E1-0866-2B63-5E46-15F43FD57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76" y="1526138"/>
            <a:ext cx="3839009" cy="28709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5654C7-BFD9-B81C-FA57-C76D4B578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0A2630-5DBE-9239-CBB4-0DDDD7E8D6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300" y="4558213"/>
            <a:ext cx="2657101" cy="21632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B9AED5-E7EE-D8FA-1DE3-11377665A714}"/>
                  </a:ext>
                </a:extLst>
              </p:cNvPr>
              <p:cNvSpPr txBox="1"/>
              <p:nvPr/>
            </p:nvSpPr>
            <p:spPr>
              <a:xfrm>
                <a:off x="-124271" y="5249096"/>
                <a:ext cx="1284148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𝚫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𝐩𝐨𝐥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B9AED5-E7EE-D8FA-1DE3-11377665A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4271" y="5249096"/>
                <a:ext cx="1284148" cy="390748"/>
              </a:xfrm>
              <a:prstGeom prst="rect">
                <a:avLst/>
              </a:prstGeom>
              <a:blipFill>
                <a:blip r:embed="rId5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FBF0DCB-BA15-5107-D787-1F09342A8C5B}"/>
              </a:ext>
            </a:extLst>
          </p:cNvPr>
          <p:cNvSpPr txBox="1"/>
          <p:nvPr/>
        </p:nvSpPr>
        <p:spPr>
          <a:xfrm>
            <a:off x="762000" y="4706878"/>
            <a:ext cx="57958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700" b="1" dirty="0"/>
              <a:t>Ruth</a:t>
            </a:r>
          </a:p>
          <a:p>
            <a:pPr algn="r"/>
            <a:r>
              <a:rPr lang="en-US" sz="700" b="1" dirty="0"/>
              <a:t>et al. ‘24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363198D-532A-64F2-2F40-9C129B66D581}"/>
              </a:ext>
            </a:extLst>
          </p:cNvPr>
          <p:cNvSpPr/>
          <p:nvPr/>
        </p:nvSpPr>
        <p:spPr>
          <a:xfrm>
            <a:off x="4569076" y="1590332"/>
            <a:ext cx="4789411" cy="8276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4B79B3B-E341-86CD-A7E4-EB84F4E8BDB5}"/>
                  </a:ext>
                </a:extLst>
              </p:cNvPr>
              <p:cNvSpPr txBox="1"/>
              <p:nvPr/>
            </p:nvSpPr>
            <p:spPr>
              <a:xfrm>
                <a:off x="3842702" y="1682550"/>
                <a:ext cx="6379744" cy="643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  <m:sub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600" b="1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1" i="0">
                          <a:latin typeface="Cambria Math" panose="02040503050406030204" pitchFamily="18" charset="0"/>
                        </a:rPr>
                        <m:t>𝟐𝟒</m:t>
                      </m:r>
                      <m:sSubSup>
                        <m:sSubSupPr>
                          <m:ctrlPr>
                            <a:rPr lang="en-US" sz="16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  <m:sup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nary>
                        <m:naryPr>
                          <m:limLoc m:val="subSup"/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16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sSup>
                                <m:sSupPr>
                                  <m:ctrlPr>
                                    <a:rPr lang="en-US" sz="16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sz="16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6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sz="1600" b="1" i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nary>
                        <m:naryPr>
                          <m:limLoc m:val="subSup"/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𝒕𝒉</m:t>
                              </m:r>
                            </m:sub>
                          </m:sSub>
                        </m:sup>
                        <m:e>
                          <m:acc>
                            <m:accPr>
                              <m:chr m:val="̃"/>
                              <m:ctrlPr>
                                <a:rPr lang="en-US" sz="1600" b="1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acc>
                          <m:d>
                            <m:dPr>
                              <m:sepChr m:val=","/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16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𝐠</m:t>
                              </m:r>
                            </m:e>
                            <m:sub>
                              <m:r>
                                <a:rPr lang="en-US" sz="16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d>
                            <m:dPr>
                              <m:sepChr m:val=","/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𝐐</m:t>
                                  </m:r>
                                </m:e>
                                <m:sup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4B79B3B-E341-86CD-A7E4-EB84F4E8B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2702" y="1682550"/>
                <a:ext cx="6379744" cy="6432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5278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F002772-5FBB-70FC-202A-D9D48F65043B}"/>
              </a:ext>
            </a:extLst>
          </p:cNvPr>
          <p:cNvSpPr/>
          <p:nvPr/>
        </p:nvSpPr>
        <p:spPr>
          <a:xfrm>
            <a:off x="930251" y="1825624"/>
            <a:ext cx="10024137" cy="172151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531F6-A759-59F0-7E7C-755A842C0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252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Major Requirements (guess):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Proving the transverse target will be operational in time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Designs and drawings for beamline revision outlined by D. Gaskell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Proving the beamline instruments can run at 85 </a:t>
            </a:r>
            <a:r>
              <a:rPr lang="en-US" dirty="0" err="1"/>
              <a:t>nA</a:t>
            </a:r>
            <a:endParaRPr lang="en-US" dirty="0"/>
          </a:p>
          <a:p>
            <a:endParaRPr lang="en-US" dirty="0"/>
          </a:p>
          <a:p>
            <a:r>
              <a:rPr lang="en-US" dirty="0"/>
              <a:t>Collaboration is ready to send students to help build the target</a:t>
            </a:r>
          </a:p>
          <a:p>
            <a:r>
              <a:rPr lang="en-US" dirty="0"/>
              <a:t>Need support from the lab to complete beamline design work + drawings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Hall C / Target Group Review Late 2027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3850AE-366D-45ED-DF8F-C86CBBA4E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for ERR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82576-EF20-4115-FB72-96DC162DC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42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2405F655-3C7F-3E61-195E-A11EE4108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2413" y="3429000"/>
            <a:ext cx="2236946" cy="36223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C243DB-653A-417B-21DF-4596FD5EE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35" y="-21371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Thanks to the Collaboration!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04F7EF-3303-290D-681A-AC96B1EC989C}"/>
              </a:ext>
            </a:extLst>
          </p:cNvPr>
          <p:cNvSpPr txBox="1"/>
          <p:nvPr/>
        </p:nvSpPr>
        <p:spPr>
          <a:xfrm>
            <a:off x="3468848" y="5787521"/>
            <a:ext cx="1326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David Ruth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D457CA-84A1-A120-DC9E-8B74D66E31A2}"/>
              </a:ext>
            </a:extLst>
          </p:cNvPr>
          <p:cNvSpPr txBox="1"/>
          <p:nvPr/>
        </p:nvSpPr>
        <p:spPr>
          <a:xfrm>
            <a:off x="672851" y="2965723"/>
            <a:ext cx="172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Jian-Ping Chen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9E24D9-6DA6-3423-8EF4-4B50BB0BEC3F}"/>
              </a:ext>
            </a:extLst>
          </p:cNvPr>
          <p:cNvSpPr txBox="1"/>
          <p:nvPr/>
        </p:nvSpPr>
        <p:spPr>
          <a:xfrm>
            <a:off x="847454" y="5798860"/>
            <a:ext cx="1211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Karl </a:t>
            </a:r>
            <a:r>
              <a:rPr lang="en-US" b="1" dirty="0" err="1"/>
              <a:t>Slifer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58D5E0-B6EA-4576-09D2-9ECDB7B9075C}"/>
              </a:ext>
            </a:extLst>
          </p:cNvPr>
          <p:cNvSpPr txBox="1"/>
          <p:nvPr/>
        </p:nvSpPr>
        <p:spPr>
          <a:xfrm>
            <a:off x="2980423" y="2965723"/>
            <a:ext cx="2437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Nathaly </a:t>
            </a:r>
            <a:r>
              <a:rPr lang="en-US" b="1" dirty="0" err="1"/>
              <a:t>Santiesteban</a:t>
            </a:r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18BFEB-3CDA-17EC-99B4-17279F121F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979" y="885813"/>
            <a:ext cx="2242101" cy="1962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2C5DFB-3323-49B4-D9A2-69819BD5FF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3726" y="885813"/>
            <a:ext cx="1830535" cy="1999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937761-89D7-F9F6-0C27-75B81844DF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511" y="3727180"/>
            <a:ext cx="2182221" cy="1991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9A90AC3-1358-BD49-F04F-4FBB6D6C2C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8217" y="3705022"/>
            <a:ext cx="2060559" cy="2023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B099FD-C74A-EEB7-C1F4-1221A277D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17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FC8D8F-8E64-0ED0-E75B-9EBC3C36190C}"/>
              </a:ext>
            </a:extLst>
          </p:cNvPr>
          <p:cNvSpPr/>
          <p:nvPr/>
        </p:nvSpPr>
        <p:spPr>
          <a:xfrm>
            <a:off x="5498611" y="1798115"/>
            <a:ext cx="3128397" cy="3700559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E1A594-7F7C-BDEB-8F6C-B128546F9026}"/>
              </a:ext>
            </a:extLst>
          </p:cNvPr>
          <p:cNvSpPr txBox="1"/>
          <p:nvPr/>
        </p:nvSpPr>
        <p:spPr>
          <a:xfrm>
            <a:off x="5465404" y="1852896"/>
            <a:ext cx="3161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Thanks especially to all the lab staff who helped us prepare the proposal: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F80651-9106-1529-BDFF-89DCFC6A3075}"/>
              </a:ext>
            </a:extLst>
          </p:cNvPr>
          <p:cNvSpPr txBox="1"/>
          <p:nvPr/>
        </p:nvSpPr>
        <p:spPr>
          <a:xfrm>
            <a:off x="6247016" y="2831007"/>
            <a:ext cx="27981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D. Gaskell</a:t>
            </a:r>
          </a:p>
          <a:p>
            <a:r>
              <a:rPr lang="en-US" dirty="0"/>
              <a:t>D. Mack</a:t>
            </a:r>
          </a:p>
          <a:p>
            <a:r>
              <a:rPr lang="en-US" dirty="0"/>
              <a:t>C. Keith</a:t>
            </a:r>
          </a:p>
          <a:p>
            <a:r>
              <a:rPr lang="en-US" dirty="0"/>
              <a:t>J. Benesch</a:t>
            </a:r>
          </a:p>
          <a:p>
            <a:r>
              <a:rPr lang="en-US" dirty="0"/>
              <a:t>R. Bodenstein</a:t>
            </a:r>
          </a:p>
          <a:p>
            <a:r>
              <a:rPr lang="en-US" dirty="0"/>
              <a:t>D. Higinbotham</a:t>
            </a:r>
          </a:p>
          <a:p>
            <a:r>
              <a:rPr lang="en-US" dirty="0"/>
              <a:t>M. Jones</a:t>
            </a:r>
          </a:p>
          <a:p>
            <a:r>
              <a:rPr lang="en-US" dirty="0"/>
              <a:t>S. Lassiter</a:t>
            </a:r>
          </a:p>
          <a:p>
            <a:r>
              <a:rPr lang="en-US" dirty="0"/>
              <a:t>And others…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082B3D2-44FF-4FE0-0C7B-1E7D99C8B8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31803" y="768834"/>
            <a:ext cx="2598167" cy="279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33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A09AA-39EC-CBA3-DF69-5689154F2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3984" y="2766218"/>
            <a:ext cx="1884032" cy="1325563"/>
          </a:xfrm>
        </p:spPr>
        <p:txBody>
          <a:bodyPr>
            <a:noAutofit/>
          </a:bodyPr>
          <a:lstStyle/>
          <a:p>
            <a:r>
              <a:rPr lang="en-US" sz="13000" b="1" u="sng" dirty="0">
                <a:latin typeface="Edwardian Script ITC" panose="030303020407070D0804" pitchFamily="66" charset="0"/>
              </a:rPr>
              <a:t>fin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1291E-8FE0-2640-E783-6F4572282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8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DDE98-FEB6-8C51-4B97-1D853519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1842" y="2766218"/>
            <a:ext cx="10515600" cy="1325563"/>
          </a:xfrm>
        </p:spPr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36CD0-8911-0DDC-6586-9D86F4B18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50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1FAE2836-C8DF-F251-2D7C-FDDB92DF3EE4}"/>
              </a:ext>
            </a:extLst>
          </p:cNvPr>
          <p:cNvSpPr/>
          <p:nvPr/>
        </p:nvSpPr>
        <p:spPr>
          <a:xfrm>
            <a:off x="9544868" y="2667318"/>
            <a:ext cx="1821500" cy="160775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alpha val="74000"/>
                </a:schemeClr>
              </a:gs>
              <a:gs pos="43000">
                <a:schemeClr val="bg1">
                  <a:lumMod val="85000"/>
                  <a:alpha val="21000"/>
                </a:schemeClr>
              </a:gs>
              <a:gs pos="6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346E80-3BA7-490C-4142-2D2E6D253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801" y="465037"/>
            <a:ext cx="1295467" cy="18161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45366C-A957-A1EE-F41D-9976662CA165}"/>
              </a:ext>
            </a:extLst>
          </p:cNvPr>
          <p:cNvSpPr txBox="1"/>
          <p:nvPr/>
        </p:nvSpPr>
        <p:spPr>
          <a:xfrm>
            <a:off x="5663170" y="2281230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Q</a:t>
            </a:r>
            <a:r>
              <a:rPr lang="en-US" b="1" i="0" dirty="0">
                <a:solidFill>
                  <a:srgbClr val="00B05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C</a:t>
            </a:r>
            <a:r>
              <a:rPr lang="en-US" b="1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D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74C11017-4217-B74C-6B77-F5C0A2E4266B}"/>
              </a:ext>
            </a:extLst>
          </p:cNvPr>
          <p:cNvSpPr/>
          <p:nvPr/>
        </p:nvSpPr>
        <p:spPr>
          <a:xfrm>
            <a:off x="503227" y="4142416"/>
            <a:ext cx="11334878" cy="760977"/>
          </a:xfrm>
          <a:prstGeom prst="leftRightArrow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FF00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F0B80C-B078-AB7B-2FF4-AA7354E52DA6}"/>
              </a:ext>
            </a:extLst>
          </p:cNvPr>
          <p:cNvSpPr txBox="1"/>
          <p:nvPr/>
        </p:nvSpPr>
        <p:spPr>
          <a:xfrm>
            <a:off x="5876370" y="4338238"/>
            <a:ext cx="458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>
                <a:effectLst/>
                <a:latin typeface="Roboto" panose="02000000000000000000" pitchFamily="2" charset="0"/>
              </a:rPr>
              <a:t>Q</a:t>
            </a:r>
            <a:r>
              <a:rPr lang="en-US" sz="2000" b="1" i="0" baseline="30000" dirty="0">
                <a:effectLst/>
                <a:latin typeface="Roboto" panose="02000000000000000000" pitchFamily="2" charset="0"/>
              </a:rPr>
              <a:t>2</a:t>
            </a:r>
            <a:endParaRPr lang="en-US" sz="2000" baseline="30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FE7783-F8DC-6E03-F39D-D4DCD3ABE471}"/>
              </a:ext>
            </a:extLst>
          </p:cNvPr>
          <p:cNvSpPr txBox="1"/>
          <p:nvPr/>
        </p:nvSpPr>
        <p:spPr>
          <a:xfrm>
            <a:off x="10965498" y="4322849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>
                <a:effectLst/>
                <a:latin typeface="Roboto" panose="02000000000000000000" pitchFamily="2" charset="0"/>
              </a:rPr>
              <a:t>High</a:t>
            </a:r>
            <a:endParaRPr lang="en-US" sz="2000" baseline="30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B1EC77-8B64-84AD-A7A2-1D11CDF58C83}"/>
              </a:ext>
            </a:extLst>
          </p:cNvPr>
          <p:cNvSpPr txBox="1"/>
          <p:nvPr/>
        </p:nvSpPr>
        <p:spPr>
          <a:xfrm>
            <a:off x="634195" y="4322849"/>
            <a:ext cx="6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>
                <a:effectLst/>
                <a:latin typeface="Roboto" panose="02000000000000000000" pitchFamily="2" charset="0"/>
              </a:rPr>
              <a:t>Low</a:t>
            </a:r>
            <a:endParaRPr lang="en-US" sz="2000" baseline="300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E84F8EE-3EF4-64CB-DA4C-E6BCFD8AE194}"/>
              </a:ext>
            </a:extLst>
          </p:cNvPr>
          <p:cNvSpPr/>
          <p:nvPr/>
        </p:nvSpPr>
        <p:spPr>
          <a:xfrm>
            <a:off x="961391" y="2936377"/>
            <a:ext cx="1542823" cy="128109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3000">
                <a:schemeClr val="bg1">
                  <a:lumMod val="85000"/>
                  <a:alpha val="84000"/>
                </a:schemeClr>
              </a:gs>
              <a:gs pos="68000">
                <a:schemeClr val="bg1"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C11F836-D0BB-644E-56C9-36514C7ADE91}"/>
              </a:ext>
            </a:extLst>
          </p:cNvPr>
          <p:cNvSpPr/>
          <p:nvPr/>
        </p:nvSpPr>
        <p:spPr>
          <a:xfrm>
            <a:off x="1291747" y="3340766"/>
            <a:ext cx="678147" cy="654723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8000">
                <a:srgbClr val="FF0000"/>
              </a:gs>
              <a:gs pos="68000">
                <a:schemeClr val="bg1">
                  <a:lumMod val="7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30BA49A-8E60-5CB0-8869-DA63C382C06E}"/>
              </a:ext>
            </a:extLst>
          </p:cNvPr>
          <p:cNvSpPr/>
          <p:nvPr/>
        </p:nvSpPr>
        <p:spPr>
          <a:xfrm>
            <a:off x="1540177" y="3295657"/>
            <a:ext cx="678147" cy="654723"/>
          </a:xfrm>
          <a:prstGeom prst="ellipse">
            <a:avLst/>
          </a:prstGeom>
          <a:gradFill flip="none" rotWithShape="1">
            <a:gsLst>
              <a:gs pos="0">
                <a:srgbClr val="0070C0"/>
              </a:gs>
              <a:gs pos="18000">
                <a:srgbClr val="00B0F0"/>
              </a:gs>
              <a:gs pos="68000">
                <a:schemeClr val="bg1">
                  <a:lumMod val="7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B1011FB-BFA4-1F3D-D7DC-F5B6C45F1501}"/>
              </a:ext>
            </a:extLst>
          </p:cNvPr>
          <p:cNvSpPr/>
          <p:nvPr/>
        </p:nvSpPr>
        <p:spPr>
          <a:xfrm>
            <a:off x="1344596" y="3086868"/>
            <a:ext cx="678147" cy="654723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8000">
                <a:schemeClr val="accent6">
                  <a:lumMod val="40000"/>
                  <a:lumOff val="60000"/>
                </a:schemeClr>
              </a:gs>
              <a:gs pos="68000">
                <a:schemeClr val="bg1">
                  <a:lumMod val="7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DEC87A1-6AA5-492B-4755-ADA3E796CD41}"/>
              </a:ext>
            </a:extLst>
          </p:cNvPr>
          <p:cNvSpPr/>
          <p:nvPr/>
        </p:nvSpPr>
        <p:spPr>
          <a:xfrm>
            <a:off x="10402912" y="3233623"/>
            <a:ext cx="497341" cy="52343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8000">
                <a:schemeClr val="accent6">
                  <a:lumMod val="75000"/>
                </a:schemeClr>
              </a:gs>
              <a:gs pos="25000">
                <a:schemeClr val="bg1">
                  <a:lumMod val="7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01E6DEE-1FD1-8117-EAB8-8D326617B5CB}"/>
              </a:ext>
            </a:extLst>
          </p:cNvPr>
          <p:cNvSpPr/>
          <p:nvPr/>
        </p:nvSpPr>
        <p:spPr>
          <a:xfrm>
            <a:off x="10012089" y="2936377"/>
            <a:ext cx="497341" cy="523435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8000">
                <a:srgbClr val="C00000"/>
              </a:gs>
              <a:gs pos="25000">
                <a:schemeClr val="bg1">
                  <a:lumMod val="7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D971495-4F44-39E1-8617-44EEF658C473}"/>
              </a:ext>
            </a:extLst>
          </p:cNvPr>
          <p:cNvSpPr/>
          <p:nvPr/>
        </p:nvSpPr>
        <p:spPr>
          <a:xfrm>
            <a:off x="10012089" y="3429000"/>
            <a:ext cx="497341" cy="523435"/>
          </a:xfrm>
          <a:prstGeom prst="ellipse">
            <a:avLst/>
          </a:prstGeom>
          <a:gradFill flip="none" rotWithShape="1">
            <a:gsLst>
              <a:gs pos="0">
                <a:srgbClr val="0070C0"/>
              </a:gs>
              <a:gs pos="18000">
                <a:srgbClr val="0070C0"/>
              </a:gs>
              <a:gs pos="25000">
                <a:schemeClr val="bg1">
                  <a:lumMod val="7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3D855F01-6B38-BAE0-DBC3-921E3BA28CB9}"/>
              </a:ext>
            </a:extLst>
          </p:cNvPr>
          <p:cNvSpPr/>
          <p:nvPr/>
        </p:nvSpPr>
        <p:spPr>
          <a:xfrm rot="9239799">
            <a:off x="2527101" y="2352786"/>
            <a:ext cx="2607716" cy="52343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C5112009-D848-6425-A897-89ECD5D5251B}"/>
              </a:ext>
            </a:extLst>
          </p:cNvPr>
          <p:cNvSpPr/>
          <p:nvPr/>
        </p:nvSpPr>
        <p:spPr>
          <a:xfrm rot="1550485">
            <a:off x="6953454" y="2204179"/>
            <a:ext cx="2607716" cy="52343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559503-1057-E70E-3390-A33F92A0F9F9}"/>
              </a:ext>
            </a:extLst>
          </p:cNvPr>
          <p:cNvSpPr txBox="1"/>
          <p:nvPr/>
        </p:nvSpPr>
        <p:spPr>
          <a:xfrm>
            <a:off x="9167078" y="4978108"/>
            <a:ext cx="43985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Individual </a:t>
            </a:r>
            <a:r>
              <a:rPr lang="en-US" b="1" dirty="0" err="1"/>
              <a:t>Partons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Asymptotic Freedom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Perturbative </a:t>
            </a:r>
            <a:r>
              <a:rPr lang="en-US" b="1" i="0" dirty="0"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QCD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highlight>
                  <a:srgbClr val="FFFFFF"/>
                </a:highlight>
                <a:latin typeface="Roboto" panose="02000000000000000000" pitchFamily="2" charset="0"/>
              </a:rPr>
              <a:t>Leading Twist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4606BB-081D-F1F3-C92F-96589E5B8D4A}"/>
              </a:ext>
            </a:extLst>
          </p:cNvPr>
          <p:cNvSpPr txBox="1"/>
          <p:nvPr/>
        </p:nvSpPr>
        <p:spPr>
          <a:xfrm>
            <a:off x="210331" y="4926151"/>
            <a:ext cx="4398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Partons</a:t>
            </a:r>
            <a:r>
              <a:rPr lang="en-US" b="1" dirty="0"/>
              <a:t> Combine to Form Nucleon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Confinement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Effective Theories: </a:t>
            </a:r>
            <a:r>
              <a:rPr lang="el-GR" b="1" i="0" dirty="0"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χ</a:t>
            </a:r>
            <a:r>
              <a:rPr lang="en-US" b="1" i="0" dirty="0"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highlight>
                  <a:srgbClr val="FFFFFF"/>
                </a:highlight>
                <a:latin typeface="Roboto" panose="02000000000000000000" pitchFamily="2" charset="0"/>
              </a:rPr>
              <a:t>Can’t use Twist Approx.</a:t>
            </a:r>
            <a:endParaRPr lang="en-US" b="1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4EFED0E-CC61-97AE-0855-649BB3690265}"/>
              </a:ext>
            </a:extLst>
          </p:cNvPr>
          <p:cNvSpPr/>
          <p:nvPr/>
        </p:nvSpPr>
        <p:spPr>
          <a:xfrm>
            <a:off x="5247245" y="3000131"/>
            <a:ext cx="1542823" cy="128109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3000">
                <a:schemeClr val="bg1">
                  <a:lumMod val="85000"/>
                  <a:alpha val="84000"/>
                </a:schemeClr>
              </a:gs>
              <a:gs pos="68000">
                <a:schemeClr val="bg1"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57FD89-6F06-6192-CBC3-7B6F31AA95C1}"/>
              </a:ext>
            </a:extLst>
          </p:cNvPr>
          <p:cNvSpPr txBox="1"/>
          <p:nvPr/>
        </p:nvSpPr>
        <p:spPr>
          <a:xfrm>
            <a:off x="5688157" y="3000131"/>
            <a:ext cx="699230" cy="1323439"/>
          </a:xfrm>
          <a:prstGeom prst="rect">
            <a:avLst/>
          </a:prstGeom>
          <a:noFill/>
          <a:effectLst>
            <a:glow rad="698500">
              <a:schemeClr val="accent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6164FF2-8A79-F69F-A999-D5B87DAC8A49}"/>
              </a:ext>
            </a:extLst>
          </p:cNvPr>
          <p:cNvSpPr txBox="1"/>
          <p:nvPr/>
        </p:nvSpPr>
        <p:spPr>
          <a:xfrm>
            <a:off x="5046624" y="4974450"/>
            <a:ext cx="4398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Quark/Gluon Correlations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Lattice </a:t>
            </a:r>
            <a:r>
              <a:rPr lang="en-US" b="1" i="0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QCD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Higher Twists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pic>
        <p:nvPicPr>
          <p:cNvPr id="4" name="Picture 3" descr="A magnifying glass with a red circle and yellow arrows&#10;&#10;Description automatically generated">
            <a:extLst>
              <a:ext uri="{FF2B5EF4-FFF2-40B4-BE49-F238E27FC236}">
                <a16:creationId xmlns:a16="http://schemas.microsoft.com/office/drawing/2014/main" id="{009E59FD-27E6-9475-3778-819652DC1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32" y="2673707"/>
            <a:ext cx="2083949" cy="186458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A1E191-DB3E-BDA2-2A0C-92FA0B4BC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0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9" grpId="0" animBg="1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6" grpId="0"/>
      <p:bldP spid="27" grpId="0"/>
      <p:bldP spid="29" grpId="0" animBg="1"/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2C6B87B-F7CF-993A-DDD5-1B63BFAAF10E}"/>
              </a:ext>
            </a:extLst>
          </p:cNvPr>
          <p:cNvSpPr/>
          <p:nvPr/>
        </p:nvSpPr>
        <p:spPr>
          <a:xfrm>
            <a:off x="6650182" y="2123732"/>
            <a:ext cx="4789411" cy="8276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B1F663-A9E0-00ED-DFE9-0DF3ADEE0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Hyperfine Contribution</a:t>
            </a:r>
            <a:endParaRPr lang="en-US" dirty="0"/>
          </a:p>
        </p:txBody>
      </p:sp>
      <p:pic>
        <p:nvPicPr>
          <p:cNvPr id="8" name="Content Placeholder 7" descr="A graph with a red line&#10;&#10;Description automatically generated">
            <a:extLst>
              <a:ext uri="{FF2B5EF4-FFF2-40B4-BE49-F238E27FC236}">
                <a16:creationId xmlns:a16="http://schemas.microsoft.com/office/drawing/2014/main" id="{D667C7ED-23B7-9594-71DB-F4905007EE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16" y="1690688"/>
            <a:ext cx="5922694" cy="444202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68596C-167E-1CB8-0A45-8454C1C515FB}"/>
                  </a:ext>
                </a:extLst>
              </p:cNvPr>
              <p:cNvSpPr txBox="1"/>
              <p:nvPr/>
            </p:nvSpPr>
            <p:spPr>
              <a:xfrm>
                <a:off x="5923808" y="2215950"/>
                <a:ext cx="6379744" cy="643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  <m:sub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600" b="1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1" i="0">
                          <a:latin typeface="Cambria Math" panose="02040503050406030204" pitchFamily="18" charset="0"/>
                        </a:rPr>
                        <m:t>𝟐𝟒</m:t>
                      </m:r>
                      <m:sSubSup>
                        <m:sSubSupPr>
                          <m:ctrlPr>
                            <a:rPr lang="en-US" sz="16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  <m:sup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nary>
                        <m:naryPr>
                          <m:limLoc m:val="subSup"/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16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sSup>
                                <m:sSupPr>
                                  <m:ctrlPr>
                                    <a:rPr lang="en-US" sz="16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sz="16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6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sz="1600" b="1" i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nary>
                        <m:naryPr>
                          <m:limLoc m:val="subSup"/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𝒕𝒉</m:t>
                              </m:r>
                            </m:sub>
                          </m:sSub>
                        </m:sup>
                        <m:e>
                          <m:acc>
                            <m:accPr>
                              <m:chr m:val="̃"/>
                              <m:ctrlPr>
                                <a:rPr lang="en-US" sz="1600" b="1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acc>
                          <m:d>
                            <m:dPr>
                              <m:sepChr m:val=","/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16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𝐠</m:t>
                              </m:r>
                            </m:e>
                            <m:sub>
                              <m:r>
                                <a:rPr lang="en-US" sz="16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d>
                            <m:dPr>
                              <m:sepChr m:val=","/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𝐐</m:t>
                                  </m:r>
                                </m:e>
                                <m:sup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68596C-167E-1CB8-0A45-8454C1C515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808" y="2215950"/>
                <a:ext cx="6379744" cy="6432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3C30213-DB2B-4D0C-B7D4-C93A2CD4C62C}"/>
              </a:ext>
            </a:extLst>
          </p:cNvPr>
          <p:cNvSpPr txBox="1"/>
          <p:nvPr/>
        </p:nvSpPr>
        <p:spPr>
          <a:xfrm>
            <a:off x="6419210" y="3260248"/>
            <a:ext cx="56827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leading error in theoretical calculations of the hydrogen HFS comes from these spin-structure function dependent integrals!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subject of an ongoing tension between theory and experiment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transition region accounts for ~30% of the integral!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6E892A-1927-CAC1-C224-3A1F1DD8C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BDDF52-A92A-D18D-E26D-E8F5BBD11799}"/>
                  </a:ext>
                </a:extLst>
              </p:cNvPr>
              <p:cNvSpPr txBox="1"/>
              <p:nvPr/>
            </p:nvSpPr>
            <p:spPr>
              <a:xfrm>
                <a:off x="1643333" y="1690688"/>
                <a:ext cx="8285780" cy="495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Running Integral from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Sup>
                          <m:sSub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𝒎𝒊𝒏</m:t>
                            </m:r>
                          </m:sub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BDDF52-A92A-D18D-E26D-E8F5BBD11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333" y="1690688"/>
                <a:ext cx="8285780" cy="495713"/>
              </a:xfrm>
              <a:prstGeom prst="rect">
                <a:avLst/>
              </a:prstGeom>
              <a:blipFill>
                <a:blip r:embed="rId4"/>
                <a:stretch>
                  <a:fillRect l="-662" t="-102439" b="-148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B68B54-D1BA-323E-623B-BA9F4EBD0CAB}"/>
                  </a:ext>
                </a:extLst>
              </p:cNvPr>
              <p:cNvSpPr txBox="1"/>
              <p:nvPr/>
            </p:nvSpPr>
            <p:spPr>
              <a:xfrm>
                <a:off x="2727532" y="5856791"/>
                <a:ext cx="3922650" cy="48833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𝒎𝒊𝒏</m:t>
                        </m:r>
                      </m:sub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2400" b="1" dirty="0"/>
                  <a:t> (GeV</a:t>
                </a:r>
                <a:r>
                  <a:rPr lang="en-US" sz="2400" b="1" baseline="30000" dirty="0"/>
                  <a:t>2</a:t>
                </a:r>
                <a:r>
                  <a:rPr lang="en-US" sz="2400" b="1" dirty="0"/>
                  <a:t>)</a:t>
                </a:r>
                <a:endParaRPr lang="en-US" sz="2400" b="1" baseline="30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B68B54-D1BA-323E-623B-BA9F4EBD0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532" y="5856791"/>
                <a:ext cx="3922650" cy="488339"/>
              </a:xfrm>
              <a:prstGeom prst="rect">
                <a:avLst/>
              </a:prstGeom>
              <a:blipFill>
                <a:blip r:embed="rId5"/>
                <a:stretch>
                  <a:fillRect t="-3750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0EDFA87-CE70-67DA-EACC-5C216A0A29D8}"/>
              </a:ext>
            </a:extLst>
          </p:cNvPr>
          <p:cNvSpPr txBox="1"/>
          <p:nvPr/>
        </p:nvSpPr>
        <p:spPr>
          <a:xfrm rot="16200000">
            <a:off x="-625503" y="3703611"/>
            <a:ext cx="246574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Running Integral</a:t>
            </a:r>
          </a:p>
        </p:txBody>
      </p:sp>
    </p:spTree>
    <p:extLst>
      <p:ext uri="{BB962C8B-B14F-4D97-AF65-F5344CB8AC3E}">
        <p14:creationId xmlns:p14="http://schemas.microsoft.com/office/powerpoint/2010/main" val="1600355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D4A4A-17AF-4131-3665-2699CB3B1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790" y="420881"/>
            <a:ext cx="2585224" cy="1325563"/>
          </a:xfrm>
        </p:spPr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Rates Table</a:t>
            </a: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DB3EE16-341A-00C9-5155-EF37B60E0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772330"/>
              </p:ext>
            </p:extLst>
          </p:nvPr>
        </p:nvGraphicFramePr>
        <p:xfrm>
          <a:off x="1876302" y="11430"/>
          <a:ext cx="9588600" cy="6809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638">
                  <a:extLst>
                    <a:ext uri="{9D8B030D-6E8A-4147-A177-3AD203B41FA5}">
                      <a16:colId xmlns:a16="http://schemas.microsoft.com/office/drawing/2014/main" val="3391460149"/>
                    </a:ext>
                  </a:extLst>
                </a:gridCol>
                <a:gridCol w="1642962">
                  <a:extLst>
                    <a:ext uri="{9D8B030D-6E8A-4147-A177-3AD203B41FA5}">
                      <a16:colId xmlns:a16="http://schemas.microsoft.com/office/drawing/2014/main" val="818440695"/>
                    </a:ext>
                  </a:extLst>
                </a:gridCol>
                <a:gridCol w="1369800">
                  <a:extLst>
                    <a:ext uri="{9D8B030D-6E8A-4147-A177-3AD203B41FA5}">
                      <a16:colId xmlns:a16="http://schemas.microsoft.com/office/drawing/2014/main" val="3214091153"/>
                    </a:ext>
                  </a:extLst>
                </a:gridCol>
                <a:gridCol w="1369800">
                  <a:extLst>
                    <a:ext uri="{9D8B030D-6E8A-4147-A177-3AD203B41FA5}">
                      <a16:colId xmlns:a16="http://schemas.microsoft.com/office/drawing/2014/main" val="3577927490"/>
                    </a:ext>
                  </a:extLst>
                </a:gridCol>
                <a:gridCol w="1369800">
                  <a:extLst>
                    <a:ext uri="{9D8B030D-6E8A-4147-A177-3AD203B41FA5}">
                      <a16:colId xmlns:a16="http://schemas.microsoft.com/office/drawing/2014/main" val="219006340"/>
                    </a:ext>
                  </a:extLst>
                </a:gridCol>
                <a:gridCol w="1369800">
                  <a:extLst>
                    <a:ext uri="{9D8B030D-6E8A-4147-A177-3AD203B41FA5}">
                      <a16:colId xmlns:a16="http://schemas.microsoft.com/office/drawing/2014/main" val="1675686731"/>
                    </a:ext>
                  </a:extLst>
                </a:gridCol>
                <a:gridCol w="1369800">
                  <a:extLst>
                    <a:ext uri="{9D8B030D-6E8A-4147-A177-3AD203B41FA5}">
                      <a16:colId xmlns:a16="http://schemas.microsoft.com/office/drawing/2014/main" val="1517603090"/>
                    </a:ext>
                  </a:extLst>
                </a:gridCol>
              </a:tblGrid>
              <a:tr h="449630">
                <a:tc>
                  <a:txBody>
                    <a:bodyPr/>
                    <a:lstStyle/>
                    <a:p>
                      <a:r>
                        <a:rPr lang="en-US" sz="1200" dirty="0"/>
                        <a:t>E</a:t>
                      </a:r>
                      <a:r>
                        <a:rPr lang="en-US" sz="1200" baseline="-25000" dirty="0"/>
                        <a:t>0 </a:t>
                      </a:r>
                      <a:r>
                        <a:rPr lang="en-US" sz="1200" baseline="0" dirty="0"/>
                        <a:t> (GeV)</a:t>
                      </a:r>
                      <a:endParaRPr lang="en-US" sz="1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Scattering Angle (deg)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</a:t>
                      </a:r>
                      <a:r>
                        <a:rPr lang="en-US" sz="1200" baseline="-25000" dirty="0"/>
                        <a:t>0</a:t>
                      </a:r>
                      <a:r>
                        <a:rPr lang="en-US" sz="1200" dirty="0"/>
                        <a:t> (GeV)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Target Q</a:t>
                      </a:r>
                      <a:r>
                        <a:rPr lang="en-US" sz="1200" baseline="30000" dirty="0"/>
                        <a:t>2 </a:t>
                      </a:r>
                      <a:r>
                        <a:rPr lang="en-US" sz="1200" dirty="0"/>
                        <a:t>(GeV</a:t>
                      </a:r>
                      <a:r>
                        <a:rPr lang="en-US" sz="1200" baseline="30000" dirty="0"/>
                        <a:t>2</a:t>
                      </a:r>
                      <a:r>
                        <a:rPr lang="en-US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Proton Rate (Hz)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Rate (kHz)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Time (h)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442976"/>
                  </a:ext>
                </a:extLst>
              </a:tr>
              <a:tr h="224815">
                <a:tc rowSpan="24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  <a:p>
                      <a:pPr algn="ctr"/>
                      <a:endParaRPr lang="en-US" sz="900" b="1" dirty="0"/>
                    </a:p>
                    <a:p>
                      <a:pPr algn="ctr"/>
                      <a:endParaRPr lang="en-US" sz="900" b="1" dirty="0"/>
                    </a:p>
                    <a:p>
                      <a:pPr algn="ctr"/>
                      <a:endParaRPr lang="en-US" sz="900" b="1" dirty="0"/>
                    </a:p>
                    <a:p>
                      <a:pPr algn="ctr"/>
                      <a:endParaRPr lang="en-US" sz="900" b="1" dirty="0"/>
                    </a:p>
                    <a:p>
                      <a:pPr algn="ctr"/>
                      <a:endParaRPr lang="en-US" sz="900" b="1" dirty="0"/>
                    </a:p>
                    <a:p>
                      <a:pPr algn="ctr"/>
                      <a:endParaRPr lang="en-US" sz="900" b="1" dirty="0"/>
                    </a:p>
                    <a:p>
                      <a:pPr algn="ctr"/>
                      <a:endParaRPr lang="en-US" sz="900" b="1" dirty="0"/>
                    </a:p>
                    <a:p>
                      <a:pPr algn="ctr"/>
                      <a:endParaRPr lang="en-US" sz="900" b="1" dirty="0"/>
                    </a:p>
                    <a:p>
                      <a:pPr algn="ctr"/>
                      <a:endParaRPr lang="en-US" sz="900" b="1" dirty="0"/>
                    </a:p>
                    <a:p>
                      <a:pPr algn="ctr"/>
                      <a:endParaRPr lang="en-US" sz="900" b="1" dirty="0"/>
                    </a:p>
                    <a:p>
                      <a:pPr algn="ctr"/>
                      <a:endParaRPr lang="en-US" sz="900" b="1" dirty="0"/>
                    </a:p>
                    <a:p>
                      <a:pPr algn="ctr"/>
                      <a:endParaRPr lang="en-US" sz="900" b="1" dirty="0"/>
                    </a:p>
                    <a:p>
                      <a:pPr algn="ctr"/>
                      <a:endParaRPr lang="en-US" sz="1600" b="1" dirty="0"/>
                    </a:p>
                    <a:p>
                      <a:pPr algn="ctr"/>
                      <a:r>
                        <a:rPr lang="en-US" sz="1600" b="1" dirty="0"/>
                        <a:t>4.4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6.5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3.607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0.22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40.0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925002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2.661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376405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1.963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18.9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992083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3.607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0.33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853785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2.661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169610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1.963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837781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3.607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0.46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9.1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333331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2.661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5.9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941925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1.963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148821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11.2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3.607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0.62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6.0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86844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2.661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6.5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437938"/>
                  </a:ext>
                </a:extLst>
              </a:tr>
              <a:tr h="269778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1.963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5.9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810081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12.5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3.607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0.765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9.1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141721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2.661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8.5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426937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1.963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7.6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135832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13.5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3.607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0.892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16.5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910955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2.661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13.7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325964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1.963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863595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14.5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3.607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1.028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097084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2.661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17.4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549021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1.963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14.9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949428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3.607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1.250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50.8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43122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2.661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32.7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0722812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1.963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26.6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321701"/>
                  </a:ext>
                </a:extLst>
              </a:tr>
              <a:tr h="224815">
                <a:tc rowSpan="4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  <a:p>
                      <a:pPr algn="ctr"/>
                      <a:r>
                        <a:rPr lang="en-US" sz="1600" b="1" dirty="0"/>
                        <a:t>8.8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7.213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33.3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61801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5.321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19.0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006899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7.213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3.44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101.8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063414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5.321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31.6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55196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30AE58C-7803-98A2-21F1-60FF72C3C85E}"/>
              </a:ext>
            </a:extLst>
          </p:cNvPr>
          <p:cNvSpPr txBox="1"/>
          <p:nvPr/>
        </p:nvSpPr>
        <p:spPr>
          <a:xfrm>
            <a:off x="235788" y="4788391"/>
            <a:ext cx="1803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Total PAC Days:</a:t>
            </a:r>
          </a:p>
          <a:p>
            <a:r>
              <a:rPr lang="en-US" b="1" dirty="0"/>
              <a:t>13.0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02317F-36AB-8D0F-CCE0-189D85C75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4350" y="6455400"/>
            <a:ext cx="2743200" cy="365125"/>
          </a:xfrm>
        </p:spPr>
        <p:txBody>
          <a:bodyPr/>
          <a:lstStyle/>
          <a:p>
            <a:fld id="{534F4CA2-6F04-4B7E-979C-709CABD4093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295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071C3-5DD8-8442-8686-D6F672F10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Overhead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5E764F7-AC3A-BBB3-2A9B-38F2C9A402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0545268"/>
              </p:ext>
            </p:extLst>
          </p:nvPr>
        </p:nvGraphicFramePr>
        <p:xfrm>
          <a:off x="4440280" y="1241528"/>
          <a:ext cx="7337504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4376">
                  <a:extLst>
                    <a:ext uri="{9D8B030D-6E8A-4147-A177-3AD203B41FA5}">
                      <a16:colId xmlns:a16="http://schemas.microsoft.com/office/drawing/2014/main" val="3137918740"/>
                    </a:ext>
                  </a:extLst>
                </a:gridCol>
                <a:gridCol w="1834376">
                  <a:extLst>
                    <a:ext uri="{9D8B030D-6E8A-4147-A177-3AD203B41FA5}">
                      <a16:colId xmlns:a16="http://schemas.microsoft.com/office/drawing/2014/main" val="455039041"/>
                    </a:ext>
                  </a:extLst>
                </a:gridCol>
                <a:gridCol w="1834376">
                  <a:extLst>
                    <a:ext uri="{9D8B030D-6E8A-4147-A177-3AD203B41FA5}">
                      <a16:colId xmlns:a16="http://schemas.microsoft.com/office/drawing/2014/main" val="2093151280"/>
                    </a:ext>
                  </a:extLst>
                </a:gridCol>
                <a:gridCol w="1834376">
                  <a:extLst>
                    <a:ext uri="{9D8B030D-6E8A-4147-A177-3AD203B41FA5}">
                      <a16:colId xmlns:a16="http://schemas.microsoft.com/office/drawing/2014/main" val="1030791950"/>
                    </a:ext>
                  </a:extLst>
                </a:gridCol>
              </a:tblGrid>
              <a:tr h="282448">
                <a:tc>
                  <a:txBody>
                    <a:bodyPr/>
                    <a:lstStyle/>
                    <a:p>
                      <a:r>
                        <a:rPr lang="en-US" sz="1600" dirty="0"/>
                        <a:t>Overhead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Time Per (</a:t>
                      </a:r>
                      <a:r>
                        <a:rPr lang="en-US" sz="1600" dirty="0" err="1"/>
                        <a:t>hr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(</a:t>
                      </a:r>
                      <a:r>
                        <a:rPr lang="en-US" sz="1600" dirty="0" err="1"/>
                        <a:t>hr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644514"/>
                  </a:ext>
                </a:extLst>
              </a:tr>
              <a:tr h="282448">
                <a:tc>
                  <a:txBody>
                    <a:bodyPr/>
                    <a:lstStyle/>
                    <a:p>
                      <a:r>
                        <a:rPr lang="en-US" sz="1600" dirty="0"/>
                        <a:t>Target Anneal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184751"/>
                  </a:ext>
                </a:extLst>
              </a:tr>
              <a:tr h="282448">
                <a:tc>
                  <a:txBody>
                    <a:bodyPr/>
                    <a:lstStyle/>
                    <a:p>
                      <a:r>
                        <a:rPr lang="en-US" sz="1600" dirty="0"/>
                        <a:t>Beamline Survey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081927"/>
                  </a:ext>
                </a:extLst>
              </a:tr>
              <a:tr h="296980">
                <a:tc>
                  <a:txBody>
                    <a:bodyPr/>
                    <a:lstStyle/>
                    <a:p>
                      <a:r>
                        <a:rPr lang="en-US" sz="1600" dirty="0"/>
                        <a:t>Target Swap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429447"/>
                  </a:ext>
                </a:extLst>
              </a:tr>
              <a:tr h="282448">
                <a:tc>
                  <a:txBody>
                    <a:bodyPr/>
                    <a:lstStyle/>
                    <a:p>
                      <a:r>
                        <a:rPr lang="en-US" sz="1600" dirty="0"/>
                        <a:t>Target T.E.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022567"/>
                  </a:ext>
                </a:extLst>
              </a:tr>
              <a:tr h="282448">
                <a:tc>
                  <a:txBody>
                    <a:bodyPr/>
                    <a:lstStyle/>
                    <a:p>
                      <a:r>
                        <a:rPr lang="en-US" sz="1600" dirty="0"/>
                        <a:t>Target Field Ramp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677210"/>
                  </a:ext>
                </a:extLst>
              </a:tr>
              <a:tr h="487865">
                <a:tc>
                  <a:txBody>
                    <a:bodyPr/>
                    <a:lstStyle/>
                    <a:p>
                      <a:r>
                        <a:rPr lang="en-US" sz="1600" dirty="0"/>
                        <a:t>Carbon, Dummy, Empty runs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025168"/>
                  </a:ext>
                </a:extLst>
              </a:tr>
              <a:tr h="282448">
                <a:tc>
                  <a:txBody>
                    <a:bodyPr/>
                    <a:lstStyle/>
                    <a:p>
                      <a:r>
                        <a:rPr lang="en-US" sz="1600" dirty="0"/>
                        <a:t>Pass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570226"/>
                  </a:ext>
                </a:extLst>
              </a:tr>
              <a:tr h="282448">
                <a:tc>
                  <a:txBody>
                    <a:bodyPr/>
                    <a:lstStyle/>
                    <a:p>
                      <a:r>
                        <a:rPr lang="en-US" sz="1600" dirty="0"/>
                        <a:t>Momentum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229513"/>
                  </a:ext>
                </a:extLst>
              </a:tr>
              <a:tr h="282448">
                <a:tc>
                  <a:txBody>
                    <a:bodyPr/>
                    <a:lstStyle/>
                    <a:p>
                      <a:r>
                        <a:rPr lang="en-US" sz="1600" dirty="0"/>
                        <a:t>Moller Measurement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10(+1 shift)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4.0(+8.0)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64824"/>
                  </a:ext>
                </a:extLst>
              </a:tr>
              <a:tr h="282448">
                <a:tc>
                  <a:txBody>
                    <a:bodyPr/>
                    <a:lstStyle/>
                    <a:p>
                      <a:r>
                        <a:rPr lang="en-US" sz="1600" dirty="0"/>
                        <a:t>Pair-Symmetric Background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149541"/>
                  </a:ext>
                </a:extLst>
              </a:tr>
              <a:tr h="282448">
                <a:tc>
                  <a:txBody>
                    <a:bodyPr/>
                    <a:lstStyle/>
                    <a:p>
                      <a:r>
                        <a:rPr lang="en-US" sz="1600" dirty="0"/>
                        <a:t>Optics Calibration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16.0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227146"/>
                  </a:ext>
                </a:extLst>
              </a:tr>
              <a:tr h="282448">
                <a:tc>
                  <a:txBody>
                    <a:bodyPr/>
                    <a:lstStyle/>
                    <a:p>
                      <a:r>
                        <a:rPr lang="en-US" sz="1600" dirty="0"/>
                        <a:t>BCM Calibration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9437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CF6FFF2-0851-5EA9-5C64-67B76670B746}"/>
              </a:ext>
            </a:extLst>
          </p:cNvPr>
          <p:cNvSpPr txBox="1"/>
          <p:nvPr/>
        </p:nvSpPr>
        <p:spPr>
          <a:xfrm>
            <a:off x="498330" y="1474181"/>
            <a:ext cx="3824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Total: 12.7 Overhead Days (305.5)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FE02D0-BF0C-5233-836B-CCC2EE385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5513" y="182562"/>
            <a:ext cx="2743200" cy="365125"/>
          </a:xfrm>
        </p:spPr>
        <p:txBody>
          <a:bodyPr/>
          <a:lstStyle/>
          <a:p>
            <a:fld id="{534F4CA2-6F04-4B7E-979C-709CABD4093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695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F9882-F59C-0DED-D214-8B416E8A4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Burkhardt-Cottingham Sum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B724CE-CE61-C7A1-5E70-BEAA0DF095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548047"/>
                <a:ext cx="10515600" cy="394482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“</a:t>
                </a:r>
                <a:r>
                  <a:rPr lang="en-US" dirty="0" err="1"/>
                  <a:t>Superconvergence</a:t>
                </a:r>
                <a:r>
                  <a:rPr lang="en-US" dirty="0"/>
                  <a:t>” Sum Rule for an amplitude whose imaginary part is g</a:t>
                </a:r>
                <a:r>
                  <a:rPr lang="en-US" baseline="-25000" dirty="0"/>
                  <a:t>2</a:t>
                </a:r>
              </a:p>
              <a:p>
                <a:r>
                  <a:rPr lang="en-US" dirty="0"/>
                  <a:t>Assuming convergent dispersion relations for g</a:t>
                </a:r>
                <a:r>
                  <a:rPr lang="en-US" baseline="-25000" dirty="0"/>
                  <a:t>2</a:t>
                </a:r>
                <a:r>
                  <a:rPr lang="en-US" dirty="0"/>
                  <a:t>(</a:t>
                </a:r>
                <a:r>
                  <a:rPr lang="en-US" b="0" i="0" dirty="0">
                    <a:effectLst/>
                    <a:highlight>
                      <a:srgbClr val="FFFFFF"/>
                    </a:highlight>
                    <a:latin typeface="Source Sans Pro" panose="020F0502020204030204" pitchFamily="34" charset="0"/>
                  </a:rPr>
                  <a:t>𝜈</a:t>
                </a:r>
                <a:r>
                  <a:rPr lang="en-US" dirty="0"/>
                  <a:t>) and </a:t>
                </a:r>
                <a:r>
                  <a:rPr lang="en-US" b="0" i="0" dirty="0">
                    <a:effectLst/>
                    <a:highlight>
                      <a:srgbClr val="FFFFFF"/>
                    </a:highlight>
                    <a:latin typeface="Source Sans Pro" panose="020F0502020204030204" pitchFamily="34" charset="0"/>
                  </a:rPr>
                  <a:t>𝜈</a:t>
                </a:r>
                <a:r>
                  <a:rPr lang="en-US" dirty="0"/>
                  <a:t>g</a:t>
                </a:r>
                <a:r>
                  <a:rPr lang="en-US" baseline="-25000" dirty="0"/>
                  <a:t>2</a:t>
                </a:r>
                <a:r>
                  <a:rPr lang="en-US" dirty="0"/>
                  <a:t>(</a:t>
                </a:r>
                <a:r>
                  <a:rPr lang="en-US" b="0" i="0" dirty="0">
                    <a:effectLst/>
                    <a:highlight>
                      <a:srgbClr val="FFFFFF"/>
                    </a:highlight>
                    <a:latin typeface="Source Sans Pro" panose="020F0502020204030204" pitchFamily="34" charset="0"/>
                  </a:rPr>
                  <a:t>𝜈</a:t>
                </a:r>
                <a:r>
                  <a:rPr lang="en-US" dirty="0"/>
                  <a:t>), arises naturally from subtraction of VVCS amplitudes: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𝑡h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nary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𝑡h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B.C. Integral converges to 0 in both QED and Perturbative QCD, and follows from </a:t>
                </a:r>
                <a:r>
                  <a:rPr lang="en-US" dirty="0" err="1"/>
                  <a:t>Wandzura-Wilczek</a:t>
                </a:r>
                <a:r>
                  <a:rPr lang="en-US" dirty="0"/>
                  <a:t> relation (</a:t>
                </a:r>
                <a:r>
                  <a:rPr lang="en-US" dirty="0" err="1"/>
                  <a:t>Altarelli</a:t>
                </a:r>
                <a:r>
                  <a:rPr lang="en-US" dirty="0"/>
                  <a:t> et al [1994], R. L. Jaffe [1990 Review])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B724CE-CE61-C7A1-5E70-BEAA0DF095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548047"/>
                <a:ext cx="10515600" cy="3944828"/>
              </a:xfrm>
              <a:blipFill>
                <a:blip r:embed="rId2"/>
                <a:stretch>
                  <a:fillRect l="-928" t="-3864" r="-986" b="-1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D96276-60E4-1652-B007-43951A811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23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F3C5929-A991-E063-7F6B-D9E413AADE63}"/>
              </a:ext>
            </a:extLst>
          </p:cNvPr>
          <p:cNvSpPr/>
          <p:nvPr/>
        </p:nvSpPr>
        <p:spPr>
          <a:xfrm>
            <a:off x="3981368" y="1823537"/>
            <a:ext cx="3854531" cy="5916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7C5D52-B5D9-C2F7-CBEA-5483CEB84E8D}"/>
                  </a:ext>
                </a:extLst>
              </p:cNvPr>
              <p:cNvSpPr txBox="1"/>
              <p:nvPr/>
            </p:nvSpPr>
            <p:spPr>
              <a:xfrm>
                <a:off x="4230208" y="1884592"/>
                <a:ext cx="3496791" cy="4695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𝜞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𝟐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 </m:t>
                    </m:r>
                    <m:nary>
                      <m:naryPr>
                        <m:ctrlPr>
                          <a:rPr lang="is-I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𝟎</m:t>
                        </m:r>
                      </m:sub>
                      <m:sup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𝒕𝒉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𝒙</m:t>
                            </m:r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𝑸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 = 0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7C5D52-B5D9-C2F7-CBEA-5483CEB84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208" y="1884592"/>
                <a:ext cx="3496791" cy="469552"/>
              </a:xfrm>
              <a:prstGeom prst="rect">
                <a:avLst/>
              </a:prstGeom>
              <a:blipFill>
                <a:blip r:embed="rId3"/>
                <a:stretch>
                  <a:fillRect t="-7792" r="-4355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8503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DB33DB7-501B-991F-7FED-73A2EB96491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47011"/>
                <a:ext cx="10515600" cy="1325563"/>
              </a:xfrm>
            </p:spPr>
            <p:txBody>
              <a:bodyPr/>
              <a:lstStyle/>
              <a:p>
                <a:pPr algn="ctr"/>
                <a:r>
                  <a:rPr lang="en-US" dirty="0"/>
                  <a:t>Projected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Uncertainties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DB33DB7-501B-991F-7FED-73A2EB9649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47011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11BEE4-7330-0C4D-BD2E-1363ACC7E4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378" y="1640366"/>
                <a:ext cx="5689622" cy="43790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Having data in the regime where twist-2 assumption fails helps us better understand the small-x regime</a:t>
                </a:r>
              </a:p>
              <a:p>
                <a:endParaRPr lang="en-US" dirty="0"/>
              </a:p>
              <a:p>
                <a:r>
                  <a:rPr lang="en-US" dirty="0"/>
                  <a:t>If B.C. Sum Rule is followed, then we directly measure how the low-x part transitions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𝑊𝑊</m:t>
                        </m:r>
                      </m:sup>
                    </m:sSubSup>
                  </m:oMath>
                </a14:m>
                <a:r>
                  <a:rPr lang="en-US" dirty="0"/>
                  <a:t>into a more complex form!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11BEE4-7330-0C4D-BD2E-1363ACC7E4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378" y="1640366"/>
                <a:ext cx="5689622" cy="4379052"/>
              </a:xfrm>
              <a:blipFill>
                <a:blip r:embed="rId3"/>
                <a:stretch>
                  <a:fillRect l="-1929" r="-3108" b="-2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49F4A14-90E8-788C-6E4F-9FE859A95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5756" y="1728133"/>
            <a:ext cx="5575297" cy="420351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25A47-57C3-DB59-E0C5-D44212F90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81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87248-9D14-29A4-A97C-CEC2F7812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study </a:t>
            </a:r>
            <a:r>
              <a:rPr lang="en-US" i="0" dirty="0">
                <a:effectLst/>
                <a:highlight>
                  <a:srgbClr val="FFFFFF"/>
                </a:highlight>
              </a:rPr>
              <a:t>QCD and higher twist in the transition region?</a:t>
            </a:r>
            <a:r>
              <a:rPr lang="en-US" dirty="0"/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DFA1980-C84A-6FC4-7F63-A7E16AE4A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483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In unpolarized systems, F</a:t>
            </a:r>
            <a:r>
              <a:rPr lang="en-US" baseline="-25000" dirty="0">
                <a:ea typeface="Calibri"/>
                <a:cs typeface="Calibri"/>
              </a:rPr>
              <a:t>1</a:t>
            </a:r>
            <a:r>
              <a:rPr lang="en-US" dirty="0">
                <a:ea typeface="Calibri"/>
                <a:cs typeface="Calibri"/>
              </a:rPr>
              <a:t> / F</a:t>
            </a:r>
            <a:r>
              <a:rPr lang="en-US" baseline="-25000" dirty="0">
                <a:ea typeface="Calibri"/>
                <a:cs typeface="Calibri"/>
              </a:rPr>
              <a:t>2</a:t>
            </a:r>
            <a:r>
              <a:rPr lang="en-US" dirty="0">
                <a:ea typeface="Calibri"/>
                <a:cs typeface="Calibri"/>
              </a:rPr>
              <a:t> structure functions describe quark-gluon distribution:</a:t>
            </a: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In a spin-½ polarized system, g</a:t>
            </a:r>
            <a:r>
              <a:rPr lang="en-US" baseline="-25000" dirty="0">
                <a:ea typeface="Calibri"/>
                <a:cs typeface="Calibri"/>
              </a:rPr>
              <a:t>1</a:t>
            </a:r>
            <a:r>
              <a:rPr lang="en-US" dirty="0">
                <a:ea typeface="Calibri"/>
                <a:cs typeface="Calibri"/>
              </a:rPr>
              <a:t>/g</a:t>
            </a:r>
            <a:r>
              <a:rPr lang="en-US" baseline="-25000" dirty="0">
                <a:ea typeface="Calibri"/>
                <a:cs typeface="Calibri"/>
              </a:rPr>
              <a:t>2</a:t>
            </a:r>
            <a:r>
              <a:rPr lang="en-US" dirty="0">
                <a:ea typeface="Calibri"/>
                <a:cs typeface="Calibri"/>
              </a:rPr>
              <a:t> describe the spin distribution :</a:t>
            </a: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pic>
        <p:nvPicPr>
          <p:cNvPr id="5" name="Picture 5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64E4491F-7BCA-2409-8F94-3C039D82C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105" y="2944120"/>
            <a:ext cx="4916090" cy="558996"/>
          </a:xfrm>
          <a:prstGeom prst="rect">
            <a:avLst/>
          </a:prstGeom>
        </p:spPr>
      </p:pic>
      <p:pic>
        <p:nvPicPr>
          <p:cNvPr id="6" name="Picture 6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CE07FDE5-9671-2459-DEE4-44C4D0BD9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948" y="4889757"/>
            <a:ext cx="6517481" cy="5610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3D4FA2-DF10-376E-D345-2A780EE50EB5}"/>
              </a:ext>
            </a:extLst>
          </p:cNvPr>
          <p:cNvSpPr txBox="1"/>
          <p:nvPr/>
        </p:nvSpPr>
        <p:spPr>
          <a:xfrm>
            <a:off x="3479150" y="5926693"/>
            <a:ext cx="2629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Nucleon Spin Structure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1A2B32-9B25-8EAD-9CAC-3F152EC71A20}"/>
              </a:ext>
            </a:extLst>
          </p:cNvPr>
          <p:cNvSpPr txBox="1"/>
          <p:nvPr/>
        </p:nvSpPr>
        <p:spPr>
          <a:xfrm>
            <a:off x="7044079" y="5925712"/>
            <a:ext cx="2899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chemeClr val="accent4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Q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uark-Gluon Correlations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22A42C1-923A-2CCE-59FB-312C12BD4FE3}"/>
              </a:ext>
            </a:extLst>
          </p:cNvPr>
          <p:cNvCxnSpPr/>
          <p:nvPr/>
        </p:nvCxnSpPr>
        <p:spPr>
          <a:xfrm flipH="1">
            <a:off x="5238750" y="5359400"/>
            <a:ext cx="133350" cy="5080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5091032-007B-468E-57C5-BF3200CCB474}"/>
              </a:ext>
            </a:extLst>
          </p:cNvPr>
          <p:cNvCxnSpPr>
            <a:cxnSpLocks/>
          </p:cNvCxnSpPr>
          <p:nvPr/>
        </p:nvCxnSpPr>
        <p:spPr>
          <a:xfrm>
            <a:off x="6942479" y="5359400"/>
            <a:ext cx="626721" cy="622604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119268A-9684-9BC6-617A-7885B3BC9ED0}"/>
              </a:ext>
            </a:extLst>
          </p:cNvPr>
          <p:cNvCxnSpPr/>
          <p:nvPr/>
        </p:nvCxnSpPr>
        <p:spPr>
          <a:xfrm>
            <a:off x="5238750" y="5359400"/>
            <a:ext cx="8001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F7224E4-4556-E80E-9F2E-AE16B1ED8F76}"/>
              </a:ext>
            </a:extLst>
          </p:cNvPr>
          <p:cNvCxnSpPr/>
          <p:nvPr/>
        </p:nvCxnSpPr>
        <p:spPr>
          <a:xfrm>
            <a:off x="6542429" y="5359400"/>
            <a:ext cx="800100" cy="0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6CF527-ED7E-AD20-2652-17B9B685A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95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42E5B-2DD7-B973-4504-B5FEECF32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baseline="-25000" dirty="0"/>
              <a:t>2</a:t>
            </a:r>
            <a:r>
              <a:rPr lang="en-US" dirty="0"/>
              <a:t> Structure Function enables direct tests of </a:t>
            </a:r>
            <a:r>
              <a:rPr lang="en-US" i="0" dirty="0">
                <a:effectLst/>
                <a:highlight>
                  <a:srgbClr val="FFFFFF"/>
                </a:highlight>
              </a:rPr>
              <a:t>QCD and higher twist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10200-C334-FA15-463A-AADBBA331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842016"/>
            <a:ext cx="10515600" cy="4351338"/>
          </a:xfrm>
        </p:spPr>
        <p:txBody>
          <a:bodyPr/>
          <a:lstStyle/>
          <a:p>
            <a:r>
              <a:rPr lang="en-US" b="1" dirty="0"/>
              <a:t>Higher Twist: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Benchmarking (Lattice) </a:t>
            </a:r>
            <a:r>
              <a:rPr lang="en-US" b="1" i="0" dirty="0">
                <a:effectLst/>
                <a:highlight>
                  <a:srgbClr val="FFFFFF"/>
                </a:highlight>
              </a:rPr>
              <a:t>QCD:</a:t>
            </a:r>
          </a:p>
          <a:p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BA1206-CAD6-C8A2-A0AE-CA222EA63B45}"/>
                  </a:ext>
                </a:extLst>
              </p:cNvPr>
              <p:cNvSpPr txBox="1"/>
              <p:nvPr/>
            </p:nvSpPr>
            <p:spPr>
              <a:xfrm>
                <a:off x="548656" y="2756600"/>
                <a:ext cx="7120617" cy="7142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𝑊𝑊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ζ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BA1206-CAD6-C8A2-A0AE-CA222EA63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56" y="2756600"/>
                <a:ext cx="7120617" cy="7142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4E2C622-ACD5-A661-E381-589C9DBF8C16}"/>
              </a:ext>
            </a:extLst>
          </p:cNvPr>
          <p:cNvSpPr/>
          <p:nvPr/>
        </p:nvSpPr>
        <p:spPr>
          <a:xfrm>
            <a:off x="4394200" y="2756600"/>
            <a:ext cx="1289050" cy="347831"/>
          </a:xfrm>
          <a:custGeom>
            <a:avLst/>
            <a:gdLst>
              <a:gd name="connsiteX0" fmla="*/ 0 w 1289050"/>
              <a:gd name="connsiteY0" fmla="*/ 208131 h 347831"/>
              <a:gd name="connsiteX1" fmla="*/ 76200 w 1289050"/>
              <a:gd name="connsiteY1" fmla="*/ 144631 h 347831"/>
              <a:gd name="connsiteX2" fmla="*/ 127000 w 1289050"/>
              <a:gd name="connsiteY2" fmla="*/ 119231 h 347831"/>
              <a:gd name="connsiteX3" fmla="*/ 158750 w 1289050"/>
              <a:gd name="connsiteY3" fmla="*/ 106531 h 347831"/>
              <a:gd name="connsiteX4" fmla="*/ 228600 w 1289050"/>
              <a:gd name="connsiteY4" fmla="*/ 62081 h 347831"/>
              <a:gd name="connsiteX5" fmla="*/ 304800 w 1289050"/>
              <a:gd name="connsiteY5" fmla="*/ 43031 h 347831"/>
              <a:gd name="connsiteX6" fmla="*/ 438150 w 1289050"/>
              <a:gd name="connsiteY6" fmla="*/ 23981 h 347831"/>
              <a:gd name="connsiteX7" fmla="*/ 679450 w 1289050"/>
              <a:gd name="connsiteY7" fmla="*/ 17631 h 347831"/>
              <a:gd name="connsiteX8" fmla="*/ 793750 w 1289050"/>
              <a:gd name="connsiteY8" fmla="*/ 23981 h 347831"/>
              <a:gd name="connsiteX9" fmla="*/ 889000 w 1289050"/>
              <a:gd name="connsiteY9" fmla="*/ 55731 h 347831"/>
              <a:gd name="connsiteX10" fmla="*/ 952500 w 1289050"/>
              <a:gd name="connsiteY10" fmla="*/ 74781 h 347831"/>
              <a:gd name="connsiteX11" fmla="*/ 1066800 w 1289050"/>
              <a:gd name="connsiteY11" fmla="*/ 138281 h 347831"/>
              <a:gd name="connsiteX12" fmla="*/ 1123950 w 1289050"/>
              <a:gd name="connsiteY12" fmla="*/ 163681 h 347831"/>
              <a:gd name="connsiteX13" fmla="*/ 1143000 w 1289050"/>
              <a:gd name="connsiteY13" fmla="*/ 176381 h 347831"/>
              <a:gd name="connsiteX14" fmla="*/ 1168400 w 1289050"/>
              <a:gd name="connsiteY14" fmla="*/ 201781 h 347831"/>
              <a:gd name="connsiteX15" fmla="*/ 1200150 w 1289050"/>
              <a:gd name="connsiteY15" fmla="*/ 227181 h 347831"/>
              <a:gd name="connsiteX16" fmla="*/ 1219200 w 1289050"/>
              <a:gd name="connsiteY16" fmla="*/ 252581 h 347831"/>
              <a:gd name="connsiteX17" fmla="*/ 1238250 w 1289050"/>
              <a:gd name="connsiteY17" fmla="*/ 271631 h 347831"/>
              <a:gd name="connsiteX18" fmla="*/ 1250950 w 1289050"/>
              <a:gd name="connsiteY18" fmla="*/ 309731 h 347831"/>
              <a:gd name="connsiteX19" fmla="*/ 1289050 w 1289050"/>
              <a:gd name="connsiteY19" fmla="*/ 347831 h 34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89050" h="347831">
                <a:moveTo>
                  <a:pt x="0" y="208131"/>
                </a:moveTo>
                <a:cubicBezTo>
                  <a:pt x="31325" y="176806"/>
                  <a:pt x="35751" y="168901"/>
                  <a:pt x="76200" y="144631"/>
                </a:cubicBezTo>
                <a:cubicBezTo>
                  <a:pt x="92434" y="134891"/>
                  <a:pt x="109810" y="127165"/>
                  <a:pt x="127000" y="119231"/>
                </a:cubicBezTo>
                <a:cubicBezTo>
                  <a:pt x="137349" y="114454"/>
                  <a:pt x="148815" y="112119"/>
                  <a:pt x="158750" y="106531"/>
                </a:cubicBezTo>
                <a:cubicBezTo>
                  <a:pt x="182804" y="93001"/>
                  <a:pt x="201826" y="68774"/>
                  <a:pt x="228600" y="62081"/>
                </a:cubicBezTo>
                <a:cubicBezTo>
                  <a:pt x="254000" y="55731"/>
                  <a:pt x="278820" y="46278"/>
                  <a:pt x="304800" y="43031"/>
                </a:cubicBezTo>
                <a:cubicBezTo>
                  <a:pt x="417110" y="28992"/>
                  <a:pt x="372933" y="37024"/>
                  <a:pt x="438150" y="23981"/>
                </a:cubicBezTo>
                <a:cubicBezTo>
                  <a:pt x="527449" y="-20668"/>
                  <a:pt x="457876" y="9109"/>
                  <a:pt x="679450" y="17631"/>
                </a:cubicBezTo>
                <a:cubicBezTo>
                  <a:pt x="717581" y="19098"/>
                  <a:pt x="755650" y="21864"/>
                  <a:pt x="793750" y="23981"/>
                </a:cubicBezTo>
                <a:lnTo>
                  <a:pt x="889000" y="55731"/>
                </a:lnTo>
                <a:cubicBezTo>
                  <a:pt x="935379" y="71191"/>
                  <a:pt x="914113" y="65184"/>
                  <a:pt x="952500" y="74781"/>
                </a:cubicBezTo>
                <a:cubicBezTo>
                  <a:pt x="996118" y="103860"/>
                  <a:pt x="1010642" y="115818"/>
                  <a:pt x="1066800" y="138281"/>
                </a:cubicBezTo>
                <a:cubicBezTo>
                  <a:pt x="1089480" y="147353"/>
                  <a:pt x="1103186" y="151816"/>
                  <a:pt x="1123950" y="163681"/>
                </a:cubicBezTo>
                <a:cubicBezTo>
                  <a:pt x="1130576" y="167467"/>
                  <a:pt x="1137206" y="171414"/>
                  <a:pt x="1143000" y="176381"/>
                </a:cubicBezTo>
                <a:cubicBezTo>
                  <a:pt x="1152091" y="184173"/>
                  <a:pt x="1159451" y="193826"/>
                  <a:pt x="1168400" y="201781"/>
                </a:cubicBezTo>
                <a:cubicBezTo>
                  <a:pt x="1178530" y="210785"/>
                  <a:pt x="1190566" y="217597"/>
                  <a:pt x="1200150" y="227181"/>
                </a:cubicBezTo>
                <a:cubicBezTo>
                  <a:pt x="1207634" y="234665"/>
                  <a:pt x="1212312" y="244546"/>
                  <a:pt x="1219200" y="252581"/>
                </a:cubicBezTo>
                <a:cubicBezTo>
                  <a:pt x="1225044" y="259399"/>
                  <a:pt x="1231900" y="265281"/>
                  <a:pt x="1238250" y="271631"/>
                </a:cubicBezTo>
                <a:cubicBezTo>
                  <a:pt x="1242483" y="284331"/>
                  <a:pt x="1244062" y="298252"/>
                  <a:pt x="1250950" y="309731"/>
                </a:cubicBezTo>
                <a:lnTo>
                  <a:pt x="1289050" y="347831"/>
                </a:lnTo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F0C23CF-7E43-8C88-1C7D-B987A0835EBB}"/>
              </a:ext>
            </a:extLst>
          </p:cNvPr>
          <p:cNvCxnSpPr>
            <a:stCxn id="6" idx="8"/>
          </p:cNvCxnSpPr>
          <p:nvPr/>
        </p:nvCxnSpPr>
        <p:spPr>
          <a:xfrm flipV="1">
            <a:off x="5187950" y="2359025"/>
            <a:ext cx="228600" cy="42155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10F2E02-1DB7-3F9C-D3F2-395E89D02D0A}"/>
              </a:ext>
            </a:extLst>
          </p:cNvPr>
          <p:cNvSpPr txBox="1"/>
          <p:nvPr/>
        </p:nvSpPr>
        <p:spPr>
          <a:xfrm>
            <a:off x="5118100" y="2035175"/>
            <a:ext cx="79220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Small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EC7E6A-BAF2-DAF6-A5FB-119A9794A1E9}"/>
              </a:ext>
            </a:extLst>
          </p:cNvPr>
          <p:cNvSpPr txBox="1"/>
          <p:nvPr/>
        </p:nvSpPr>
        <p:spPr>
          <a:xfrm>
            <a:off x="6153150" y="3802994"/>
            <a:ext cx="932115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Twist-3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1259744-C77D-1320-260F-183C4530D71C}"/>
              </a:ext>
            </a:extLst>
          </p:cNvPr>
          <p:cNvCxnSpPr>
            <a:cxnSpLocks/>
          </p:cNvCxnSpPr>
          <p:nvPr/>
        </p:nvCxnSpPr>
        <p:spPr>
          <a:xfrm>
            <a:off x="6310355" y="3335497"/>
            <a:ext cx="217445" cy="53297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77E365-9427-6998-3EC7-E49E8415B592}"/>
              </a:ext>
            </a:extLst>
          </p:cNvPr>
          <p:cNvCxnSpPr>
            <a:cxnSpLocks/>
          </p:cNvCxnSpPr>
          <p:nvPr/>
        </p:nvCxnSpPr>
        <p:spPr>
          <a:xfrm>
            <a:off x="5910305" y="3335497"/>
            <a:ext cx="8001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76A845D-1498-0294-5904-898041218A80}"/>
              </a:ext>
            </a:extLst>
          </p:cNvPr>
          <p:cNvSpPr/>
          <p:nvPr/>
        </p:nvSpPr>
        <p:spPr>
          <a:xfrm flipV="1">
            <a:off x="2234428" y="3128866"/>
            <a:ext cx="1289050" cy="424025"/>
          </a:xfrm>
          <a:custGeom>
            <a:avLst/>
            <a:gdLst>
              <a:gd name="connsiteX0" fmla="*/ 0 w 1289050"/>
              <a:gd name="connsiteY0" fmla="*/ 208131 h 347831"/>
              <a:gd name="connsiteX1" fmla="*/ 76200 w 1289050"/>
              <a:gd name="connsiteY1" fmla="*/ 144631 h 347831"/>
              <a:gd name="connsiteX2" fmla="*/ 127000 w 1289050"/>
              <a:gd name="connsiteY2" fmla="*/ 119231 h 347831"/>
              <a:gd name="connsiteX3" fmla="*/ 158750 w 1289050"/>
              <a:gd name="connsiteY3" fmla="*/ 106531 h 347831"/>
              <a:gd name="connsiteX4" fmla="*/ 228600 w 1289050"/>
              <a:gd name="connsiteY4" fmla="*/ 62081 h 347831"/>
              <a:gd name="connsiteX5" fmla="*/ 304800 w 1289050"/>
              <a:gd name="connsiteY5" fmla="*/ 43031 h 347831"/>
              <a:gd name="connsiteX6" fmla="*/ 438150 w 1289050"/>
              <a:gd name="connsiteY6" fmla="*/ 23981 h 347831"/>
              <a:gd name="connsiteX7" fmla="*/ 679450 w 1289050"/>
              <a:gd name="connsiteY7" fmla="*/ 17631 h 347831"/>
              <a:gd name="connsiteX8" fmla="*/ 793750 w 1289050"/>
              <a:gd name="connsiteY8" fmla="*/ 23981 h 347831"/>
              <a:gd name="connsiteX9" fmla="*/ 889000 w 1289050"/>
              <a:gd name="connsiteY9" fmla="*/ 55731 h 347831"/>
              <a:gd name="connsiteX10" fmla="*/ 952500 w 1289050"/>
              <a:gd name="connsiteY10" fmla="*/ 74781 h 347831"/>
              <a:gd name="connsiteX11" fmla="*/ 1066800 w 1289050"/>
              <a:gd name="connsiteY11" fmla="*/ 138281 h 347831"/>
              <a:gd name="connsiteX12" fmla="*/ 1123950 w 1289050"/>
              <a:gd name="connsiteY12" fmla="*/ 163681 h 347831"/>
              <a:gd name="connsiteX13" fmla="*/ 1143000 w 1289050"/>
              <a:gd name="connsiteY13" fmla="*/ 176381 h 347831"/>
              <a:gd name="connsiteX14" fmla="*/ 1168400 w 1289050"/>
              <a:gd name="connsiteY14" fmla="*/ 201781 h 347831"/>
              <a:gd name="connsiteX15" fmla="*/ 1200150 w 1289050"/>
              <a:gd name="connsiteY15" fmla="*/ 227181 h 347831"/>
              <a:gd name="connsiteX16" fmla="*/ 1219200 w 1289050"/>
              <a:gd name="connsiteY16" fmla="*/ 252581 h 347831"/>
              <a:gd name="connsiteX17" fmla="*/ 1238250 w 1289050"/>
              <a:gd name="connsiteY17" fmla="*/ 271631 h 347831"/>
              <a:gd name="connsiteX18" fmla="*/ 1250950 w 1289050"/>
              <a:gd name="connsiteY18" fmla="*/ 309731 h 347831"/>
              <a:gd name="connsiteX19" fmla="*/ 1289050 w 1289050"/>
              <a:gd name="connsiteY19" fmla="*/ 347831 h 34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89050" h="347831">
                <a:moveTo>
                  <a:pt x="0" y="208131"/>
                </a:moveTo>
                <a:cubicBezTo>
                  <a:pt x="31325" y="176806"/>
                  <a:pt x="35751" y="168901"/>
                  <a:pt x="76200" y="144631"/>
                </a:cubicBezTo>
                <a:cubicBezTo>
                  <a:pt x="92434" y="134891"/>
                  <a:pt x="109810" y="127165"/>
                  <a:pt x="127000" y="119231"/>
                </a:cubicBezTo>
                <a:cubicBezTo>
                  <a:pt x="137349" y="114454"/>
                  <a:pt x="148815" y="112119"/>
                  <a:pt x="158750" y="106531"/>
                </a:cubicBezTo>
                <a:cubicBezTo>
                  <a:pt x="182804" y="93001"/>
                  <a:pt x="201826" y="68774"/>
                  <a:pt x="228600" y="62081"/>
                </a:cubicBezTo>
                <a:cubicBezTo>
                  <a:pt x="254000" y="55731"/>
                  <a:pt x="278820" y="46278"/>
                  <a:pt x="304800" y="43031"/>
                </a:cubicBezTo>
                <a:cubicBezTo>
                  <a:pt x="417110" y="28992"/>
                  <a:pt x="372933" y="37024"/>
                  <a:pt x="438150" y="23981"/>
                </a:cubicBezTo>
                <a:cubicBezTo>
                  <a:pt x="527449" y="-20668"/>
                  <a:pt x="457876" y="9109"/>
                  <a:pt x="679450" y="17631"/>
                </a:cubicBezTo>
                <a:cubicBezTo>
                  <a:pt x="717581" y="19098"/>
                  <a:pt x="755650" y="21864"/>
                  <a:pt x="793750" y="23981"/>
                </a:cubicBezTo>
                <a:lnTo>
                  <a:pt x="889000" y="55731"/>
                </a:lnTo>
                <a:cubicBezTo>
                  <a:pt x="935379" y="71191"/>
                  <a:pt x="914113" y="65184"/>
                  <a:pt x="952500" y="74781"/>
                </a:cubicBezTo>
                <a:cubicBezTo>
                  <a:pt x="996118" y="103860"/>
                  <a:pt x="1010642" y="115818"/>
                  <a:pt x="1066800" y="138281"/>
                </a:cubicBezTo>
                <a:cubicBezTo>
                  <a:pt x="1089480" y="147353"/>
                  <a:pt x="1103186" y="151816"/>
                  <a:pt x="1123950" y="163681"/>
                </a:cubicBezTo>
                <a:cubicBezTo>
                  <a:pt x="1130576" y="167467"/>
                  <a:pt x="1137206" y="171414"/>
                  <a:pt x="1143000" y="176381"/>
                </a:cubicBezTo>
                <a:cubicBezTo>
                  <a:pt x="1152091" y="184173"/>
                  <a:pt x="1159451" y="193826"/>
                  <a:pt x="1168400" y="201781"/>
                </a:cubicBezTo>
                <a:cubicBezTo>
                  <a:pt x="1178530" y="210785"/>
                  <a:pt x="1190566" y="217597"/>
                  <a:pt x="1200150" y="227181"/>
                </a:cubicBezTo>
                <a:cubicBezTo>
                  <a:pt x="1207634" y="234665"/>
                  <a:pt x="1212312" y="244546"/>
                  <a:pt x="1219200" y="252581"/>
                </a:cubicBezTo>
                <a:cubicBezTo>
                  <a:pt x="1225044" y="259399"/>
                  <a:pt x="1231900" y="265281"/>
                  <a:pt x="1238250" y="271631"/>
                </a:cubicBezTo>
                <a:cubicBezTo>
                  <a:pt x="1242483" y="284331"/>
                  <a:pt x="1244062" y="298252"/>
                  <a:pt x="1250950" y="309731"/>
                </a:cubicBezTo>
                <a:lnTo>
                  <a:pt x="1289050" y="347831"/>
                </a:ln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B67985B-D947-5ECB-8EAD-E283C2C8EEF2}"/>
              </a:ext>
            </a:extLst>
          </p:cNvPr>
          <p:cNvCxnSpPr>
            <a:cxnSpLocks/>
            <a:stCxn id="16" idx="8"/>
          </p:cNvCxnSpPr>
          <p:nvPr/>
        </p:nvCxnSpPr>
        <p:spPr>
          <a:xfrm>
            <a:off x="3028178" y="3523657"/>
            <a:ext cx="255335" cy="45787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9D6BE9B-BEE8-7170-7FD7-383D22BB2BB4}"/>
              </a:ext>
            </a:extLst>
          </p:cNvPr>
          <p:cNvSpPr txBox="1"/>
          <p:nvPr/>
        </p:nvSpPr>
        <p:spPr>
          <a:xfrm>
            <a:off x="2399650" y="3954549"/>
            <a:ext cx="1614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Function of g</a:t>
            </a:r>
            <a:r>
              <a:rPr lang="en-US" b="1" baseline="-25000" dirty="0">
                <a:solidFill>
                  <a:srgbClr val="C00000"/>
                </a:solidFill>
              </a:rPr>
              <a:t>1</a:t>
            </a:r>
            <a:endParaRPr 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050F793-E7C0-89FF-54CC-0CF109C7F5AD}"/>
                  </a:ext>
                </a:extLst>
              </p:cNvPr>
              <p:cNvSpPr txBox="1"/>
              <p:nvPr/>
            </p:nvSpPr>
            <p:spPr>
              <a:xfrm>
                <a:off x="1222837" y="5595679"/>
                <a:ext cx="4582472" cy="667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 </m:t>
                      </m:r>
                      <m:nary>
                        <m:naryPr>
                          <m:ctrlPr>
                            <a:rPr lang="is-I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𝑡h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sz="2000" b="0" i="1">
                                  <a:latin typeface="Cambria Math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latin typeface="Cambria Math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000" b="0" i="1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050F793-E7C0-89FF-54CC-0CF109C7F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837" y="5595679"/>
                <a:ext cx="4582472" cy="6670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07459CD5-DA3E-92F9-8EFA-99A749BD85D3}"/>
              </a:ext>
            </a:extLst>
          </p:cNvPr>
          <p:cNvSpPr txBox="1"/>
          <p:nvPr/>
        </p:nvSpPr>
        <p:spPr>
          <a:xfrm>
            <a:off x="736600" y="4913537"/>
            <a:ext cx="75526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Weighted integrals (moments) of the spin structure functions can be directly calculated by effective theories: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Polarizabilities</a:t>
            </a:r>
            <a:r>
              <a:rPr lang="en-US" dirty="0"/>
              <a:t> describe nucleon’s </a:t>
            </a:r>
            <a:r>
              <a:rPr lang="en-US" u="sng" dirty="0"/>
              <a:t>ensemble </a:t>
            </a:r>
            <a:r>
              <a:rPr lang="en-US" dirty="0"/>
              <a:t>response to an external field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85A8F59-6450-BBE1-6C25-DB5474362D03}"/>
              </a:ext>
            </a:extLst>
          </p:cNvPr>
          <p:cNvGrpSpPr/>
          <p:nvPr/>
        </p:nvGrpSpPr>
        <p:grpSpPr>
          <a:xfrm>
            <a:off x="8353887" y="4813300"/>
            <a:ext cx="3384550" cy="1686043"/>
            <a:chOff x="6464134" y="3204609"/>
            <a:chExt cx="5459723" cy="267627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8B6E331-4819-9395-0F59-46086F5305AB}"/>
                </a:ext>
              </a:extLst>
            </p:cNvPr>
            <p:cNvSpPr/>
            <p:nvPr/>
          </p:nvSpPr>
          <p:spPr>
            <a:xfrm>
              <a:off x="6464134" y="3204609"/>
              <a:ext cx="2666011" cy="2666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ABC4C50-7342-110E-DA81-A25A97654057}"/>
                </a:ext>
              </a:extLst>
            </p:cNvPr>
            <p:cNvSpPr/>
            <p:nvPr/>
          </p:nvSpPr>
          <p:spPr>
            <a:xfrm>
              <a:off x="9257846" y="3204609"/>
              <a:ext cx="2666011" cy="2666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row: Up 26">
              <a:extLst>
                <a:ext uri="{FF2B5EF4-FFF2-40B4-BE49-F238E27FC236}">
                  <a16:creationId xmlns:a16="http://schemas.microsoft.com/office/drawing/2014/main" id="{9C11A087-BE2A-2379-7DBF-E87E987DBB4F}"/>
                </a:ext>
              </a:extLst>
            </p:cNvPr>
            <p:cNvSpPr/>
            <p:nvPr/>
          </p:nvSpPr>
          <p:spPr>
            <a:xfrm>
              <a:off x="10842235" y="3339996"/>
              <a:ext cx="129139" cy="2441621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Arrow: Up 27">
              <a:extLst>
                <a:ext uri="{FF2B5EF4-FFF2-40B4-BE49-F238E27FC236}">
                  <a16:creationId xmlns:a16="http://schemas.microsoft.com/office/drawing/2014/main" id="{15BA661F-470E-7357-34C7-A9E4E479AF9D}"/>
                </a:ext>
              </a:extLst>
            </p:cNvPr>
            <p:cNvSpPr/>
            <p:nvPr/>
          </p:nvSpPr>
          <p:spPr>
            <a:xfrm>
              <a:off x="10444670" y="3325086"/>
              <a:ext cx="129140" cy="244162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row: Up 28">
              <a:extLst>
                <a:ext uri="{FF2B5EF4-FFF2-40B4-BE49-F238E27FC236}">
                  <a16:creationId xmlns:a16="http://schemas.microsoft.com/office/drawing/2014/main" id="{FE5A4384-B861-0CC5-EC08-1C258F1B4AEF}"/>
                </a:ext>
              </a:extLst>
            </p:cNvPr>
            <p:cNvSpPr/>
            <p:nvPr/>
          </p:nvSpPr>
          <p:spPr>
            <a:xfrm>
              <a:off x="10111709" y="3320117"/>
              <a:ext cx="129140" cy="244162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56008A1-9ED4-036A-41FA-69AC46DF3B56}"/>
                </a:ext>
              </a:extLst>
            </p:cNvPr>
            <p:cNvSpPr/>
            <p:nvPr/>
          </p:nvSpPr>
          <p:spPr>
            <a:xfrm>
              <a:off x="7243948" y="4055423"/>
              <a:ext cx="1092530" cy="109253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2430058-BBFE-CEF2-1555-539FFF83F9FE}"/>
                </a:ext>
              </a:extLst>
            </p:cNvPr>
            <p:cNvSpPr/>
            <p:nvPr/>
          </p:nvSpPr>
          <p:spPr>
            <a:xfrm>
              <a:off x="7522028" y="4246257"/>
              <a:ext cx="233888" cy="525040"/>
            </a:xfrm>
            <a:custGeom>
              <a:avLst/>
              <a:gdLst>
                <a:gd name="connsiteX0" fmla="*/ 91173 w 404440"/>
                <a:gd name="connsiteY0" fmla="*/ 762488 h 762488"/>
                <a:gd name="connsiteX1" fmla="*/ 80590 w 404440"/>
                <a:gd name="connsiteY1" fmla="*/ 760371 h 762488"/>
                <a:gd name="connsiteX2" fmla="*/ 27673 w 404440"/>
                <a:gd name="connsiteY2" fmla="*/ 705338 h 762488"/>
                <a:gd name="connsiteX3" fmla="*/ 6506 w 404440"/>
                <a:gd name="connsiteY3" fmla="*/ 663005 h 762488"/>
                <a:gd name="connsiteX4" fmla="*/ 156 w 404440"/>
                <a:gd name="connsiteY4" fmla="*/ 624905 h 762488"/>
                <a:gd name="connsiteX5" fmla="*/ 8623 w 404440"/>
                <a:gd name="connsiteY5" fmla="*/ 574105 h 762488"/>
                <a:gd name="connsiteX6" fmla="*/ 27673 w 404440"/>
                <a:gd name="connsiteY6" fmla="*/ 548705 h 762488"/>
                <a:gd name="connsiteX7" fmla="*/ 53073 w 404440"/>
                <a:gd name="connsiteY7" fmla="*/ 531771 h 762488"/>
                <a:gd name="connsiteX8" fmla="*/ 63656 w 404440"/>
                <a:gd name="connsiteY8" fmla="*/ 523305 h 762488"/>
                <a:gd name="connsiteX9" fmla="*/ 89056 w 404440"/>
                <a:gd name="connsiteY9" fmla="*/ 512721 h 762488"/>
                <a:gd name="connsiteX10" fmla="*/ 114456 w 404440"/>
                <a:gd name="connsiteY10" fmla="*/ 508488 h 762488"/>
                <a:gd name="connsiteX11" fmla="*/ 188540 w 404440"/>
                <a:gd name="connsiteY11" fmla="*/ 512721 h 762488"/>
                <a:gd name="connsiteX12" fmla="*/ 194890 w 404440"/>
                <a:gd name="connsiteY12" fmla="*/ 516955 h 762488"/>
                <a:gd name="connsiteX13" fmla="*/ 203356 w 404440"/>
                <a:gd name="connsiteY13" fmla="*/ 529655 h 762488"/>
                <a:gd name="connsiteX14" fmla="*/ 205473 w 404440"/>
                <a:gd name="connsiteY14" fmla="*/ 548705 h 762488"/>
                <a:gd name="connsiteX15" fmla="*/ 190656 w 404440"/>
                <a:gd name="connsiteY15" fmla="*/ 597388 h 762488"/>
                <a:gd name="connsiteX16" fmla="*/ 173723 w 404440"/>
                <a:gd name="connsiteY16" fmla="*/ 603738 h 762488"/>
                <a:gd name="connsiteX17" fmla="*/ 105990 w 404440"/>
                <a:gd name="connsiteY17" fmla="*/ 601621 h 762488"/>
                <a:gd name="connsiteX18" fmla="*/ 89056 w 404440"/>
                <a:gd name="connsiteY18" fmla="*/ 593155 h 762488"/>
                <a:gd name="connsiteX19" fmla="*/ 74240 w 404440"/>
                <a:gd name="connsiteY19" fmla="*/ 578338 h 762488"/>
                <a:gd name="connsiteX20" fmla="*/ 59423 w 404440"/>
                <a:gd name="connsiteY20" fmla="*/ 555055 h 762488"/>
                <a:gd name="connsiteX21" fmla="*/ 46723 w 404440"/>
                <a:gd name="connsiteY21" fmla="*/ 525421 h 762488"/>
                <a:gd name="connsiteX22" fmla="*/ 42490 w 404440"/>
                <a:gd name="connsiteY22" fmla="*/ 480971 h 762488"/>
                <a:gd name="connsiteX23" fmla="*/ 46723 w 404440"/>
                <a:gd name="connsiteY23" fmla="*/ 449221 h 762488"/>
                <a:gd name="connsiteX24" fmla="*/ 59423 w 404440"/>
                <a:gd name="connsiteY24" fmla="*/ 419588 h 762488"/>
                <a:gd name="connsiteX25" fmla="*/ 72123 w 404440"/>
                <a:gd name="connsiteY25" fmla="*/ 400538 h 762488"/>
                <a:gd name="connsiteX26" fmla="*/ 95406 w 404440"/>
                <a:gd name="connsiteY26" fmla="*/ 377255 h 762488"/>
                <a:gd name="connsiteX27" fmla="*/ 163140 w 404440"/>
                <a:gd name="connsiteY27" fmla="*/ 347621 h 762488"/>
                <a:gd name="connsiteX28" fmla="*/ 245690 w 404440"/>
                <a:gd name="connsiteY28" fmla="*/ 337038 h 762488"/>
                <a:gd name="connsiteX29" fmla="*/ 264740 w 404440"/>
                <a:gd name="connsiteY29" fmla="*/ 332805 h 762488"/>
                <a:gd name="connsiteX30" fmla="*/ 264740 w 404440"/>
                <a:gd name="connsiteY30" fmla="*/ 385721 h 762488"/>
                <a:gd name="connsiteX31" fmla="*/ 228756 w 404440"/>
                <a:gd name="connsiteY31" fmla="*/ 392071 h 762488"/>
                <a:gd name="connsiteX32" fmla="*/ 171606 w 404440"/>
                <a:gd name="connsiteY32" fmla="*/ 370905 h 762488"/>
                <a:gd name="connsiteX33" fmla="*/ 154673 w 404440"/>
                <a:gd name="connsiteY33" fmla="*/ 345505 h 762488"/>
                <a:gd name="connsiteX34" fmla="*/ 148323 w 404440"/>
                <a:gd name="connsiteY34" fmla="*/ 320105 h 762488"/>
                <a:gd name="connsiteX35" fmla="*/ 156790 w 404440"/>
                <a:gd name="connsiteY35" fmla="*/ 241788 h 762488"/>
                <a:gd name="connsiteX36" fmla="*/ 184306 w 404440"/>
                <a:gd name="connsiteY36" fmla="*/ 212155 h 762488"/>
                <a:gd name="connsiteX37" fmla="*/ 264740 w 404440"/>
                <a:gd name="connsiteY37" fmla="*/ 178288 h 762488"/>
                <a:gd name="connsiteX38" fmla="*/ 309190 w 404440"/>
                <a:gd name="connsiteY38" fmla="*/ 171938 h 762488"/>
                <a:gd name="connsiteX39" fmla="*/ 340940 w 404440"/>
                <a:gd name="connsiteY39" fmla="*/ 165588 h 762488"/>
                <a:gd name="connsiteX40" fmla="*/ 364223 w 404440"/>
                <a:gd name="connsiteY40" fmla="*/ 171938 h 762488"/>
                <a:gd name="connsiteX41" fmla="*/ 370573 w 404440"/>
                <a:gd name="connsiteY41" fmla="*/ 214271 h 762488"/>
                <a:gd name="connsiteX42" fmla="*/ 330356 w 404440"/>
                <a:gd name="connsiteY42" fmla="*/ 224855 h 762488"/>
                <a:gd name="connsiteX43" fmla="*/ 300723 w 404440"/>
                <a:gd name="connsiteY43" fmla="*/ 218505 h 762488"/>
                <a:gd name="connsiteX44" fmla="*/ 277440 w 404440"/>
                <a:gd name="connsiteY44" fmla="*/ 165588 h 762488"/>
                <a:gd name="connsiteX45" fmla="*/ 281673 w 404440"/>
                <a:gd name="connsiteY45" fmla="*/ 87271 h 762488"/>
                <a:gd name="connsiteX46" fmla="*/ 309190 w 404440"/>
                <a:gd name="connsiteY46" fmla="*/ 53405 h 762488"/>
                <a:gd name="connsiteX47" fmla="*/ 359990 w 404440"/>
                <a:gd name="connsiteY47" fmla="*/ 13188 h 762488"/>
                <a:gd name="connsiteX48" fmla="*/ 374806 w 404440"/>
                <a:gd name="connsiteY48" fmla="*/ 4721 h 762488"/>
                <a:gd name="connsiteX49" fmla="*/ 381156 w 404440"/>
                <a:gd name="connsiteY49" fmla="*/ 488 h 762488"/>
                <a:gd name="connsiteX50" fmla="*/ 404440 w 404440"/>
                <a:gd name="connsiteY50" fmla="*/ 488 h 76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04440" h="762488">
                  <a:moveTo>
                    <a:pt x="91173" y="762488"/>
                  </a:moveTo>
                  <a:cubicBezTo>
                    <a:pt x="87645" y="761782"/>
                    <a:pt x="83506" y="762477"/>
                    <a:pt x="80590" y="760371"/>
                  </a:cubicBezTo>
                  <a:cubicBezTo>
                    <a:pt x="67359" y="750815"/>
                    <a:pt x="36344" y="718738"/>
                    <a:pt x="27673" y="705338"/>
                  </a:cubicBezTo>
                  <a:cubicBezTo>
                    <a:pt x="19102" y="692092"/>
                    <a:pt x="6506" y="663005"/>
                    <a:pt x="6506" y="663005"/>
                  </a:cubicBezTo>
                  <a:cubicBezTo>
                    <a:pt x="3631" y="651504"/>
                    <a:pt x="-899" y="636856"/>
                    <a:pt x="156" y="624905"/>
                  </a:cubicBezTo>
                  <a:cubicBezTo>
                    <a:pt x="1665" y="607805"/>
                    <a:pt x="4200" y="590692"/>
                    <a:pt x="8623" y="574105"/>
                  </a:cubicBezTo>
                  <a:cubicBezTo>
                    <a:pt x="9789" y="569734"/>
                    <a:pt x="25051" y="551327"/>
                    <a:pt x="27673" y="548705"/>
                  </a:cubicBezTo>
                  <a:cubicBezTo>
                    <a:pt x="37935" y="538442"/>
                    <a:pt x="40330" y="540266"/>
                    <a:pt x="53073" y="531771"/>
                  </a:cubicBezTo>
                  <a:cubicBezTo>
                    <a:pt x="56832" y="529265"/>
                    <a:pt x="59845" y="525730"/>
                    <a:pt x="63656" y="523305"/>
                  </a:cubicBezTo>
                  <a:cubicBezTo>
                    <a:pt x="69958" y="519295"/>
                    <a:pt x="81661" y="514364"/>
                    <a:pt x="89056" y="512721"/>
                  </a:cubicBezTo>
                  <a:cubicBezTo>
                    <a:pt x="97435" y="510859"/>
                    <a:pt x="105989" y="509899"/>
                    <a:pt x="114456" y="508488"/>
                  </a:cubicBezTo>
                  <a:cubicBezTo>
                    <a:pt x="139151" y="509899"/>
                    <a:pt x="163941" y="510132"/>
                    <a:pt x="188540" y="512721"/>
                  </a:cubicBezTo>
                  <a:cubicBezTo>
                    <a:pt x="191070" y="512987"/>
                    <a:pt x="193215" y="515040"/>
                    <a:pt x="194890" y="516955"/>
                  </a:cubicBezTo>
                  <a:cubicBezTo>
                    <a:pt x="198240" y="520784"/>
                    <a:pt x="200534" y="525422"/>
                    <a:pt x="203356" y="529655"/>
                  </a:cubicBezTo>
                  <a:cubicBezTo>
                    <a:pt x="204062" y="536005"/>
                    <a:pt x="205709" y="542320"/>
                    <a:pt x="205473" y="548705"/>
                  </a:cubicBezTo>
                  <a:cubicBezTo>
                    <a:pt x="204685" y="569981"/>
                    <a:pt x="208716" y="586275"/>
                    <a:pt x="190656" y="597388"/>
                  </a:cubicBezTo>
                  <a:cubicBezTo>
                    <a:pt x="185522" y="600547"/>
                    <a:pt x="179367" y="601621"/>
                    <a:pt x="173723" y="603738"/>
                  </a:cubicBezTo>
                  <a:cubicBezTo>
                    <a:pt x="151145" y="603032"/>
                    <a:pt x="128404" y="604423"/>
                    <a:pt x="105990" y="601621"/>
                  </a:cubicBezTo>
                  <a:cubicBezTo>
                    <a:pt x="99728" y="600838"/>
                    <a:pt x="89056" y="593155"/>
                    <a:pt x="89056" y="593155"/>
                  </a:cubicBezTo>
                  <a:cubicBezTo>
                    <a:pt x="84117" y="588216"/>
                    <a:pt x="78528" y="583851"/>
                    <a:pt x="74240" y="578338"/>
                  </a:cubicBezTo>
                  <a:cubicBezTo>
                    <a:pt x="68592" y="571076"/>
                    <a:pt x="63856" y="563115"/>
                    <a:pt x="59423" y="555055"/>
                  </a:cubicBezTo>
                  <a:cubicBezTo>
                    <a:pt x="55748" y="548374"/>
                    <a:pt x="50072" y="533795"/>
                    <a:pt x="46723" y="525421"/>
                  </a:cubicBezTo>
                  <a:cubicBezTo>
                    <a:pt x="45824" y="517331"/>
                    <a:pt x="42269" y="486936"/>
                    <a:pt x="42490" y="480971"/>
                  </a:cubicBezTo>
                  <a:cubicBezTo>
                    <a:pt x="42885" y="470301"/>
                    <a:pt x="43884" y="459514"/>
                    <a:pt x="46723" y="449221"/>
                  </a:cubicBezTo>
                  <a:cubicBezTo>
                    <a:pt x="49581" y="438861"/>
                    <a:pt x="54452" y="429116"/>
                    <a:pt x="59423" y="419588"/>
                  </a:cubicBezTo>
                  <a:cubicBezTo>
                    <a:pt x="62953" y="412822"/>
                    <a:pt x="67180" y="406353"/>
                    <a:pt x="72123" y="400538"/>
                  </a:cubicBezTo>
                  <a:cubicBezTo>
                    <a:pt x="79231" y="392175"/>
                    <a:pt x="86414" y="383549"/>
                    <a:pt x="95406" y="377255"/>
                  </a:cubicBezTo>
                  <a:cubicBezTo>
                    <a:pt x="114826" y="363661"/>
                    <a:pt x="139698" y="352914"/>
                    <a:pt x="163140" y="347621"/>
                  </a:cubicBezTo>
                  <a:cubicBezTo>
                    <a:pt x="192015" y="341101"/>
                    <a:pt x="216058" y="339860"/>
                    <a:pt x="245690" y="337038"/>
                  </a:cubicBezTo>
                  <a:cubicBezTo>
                    <a:pt x="252040" y="335627"/>
                    <a:pt x="258569" y="330748"/>
                    <a:pt x="264740" y="332805"/>
                  </a:cubicBezTo>
                  <a:cubicBezTo>
                    <a:pt x="290086" y="341253"/>
                    <a:pt x="271401" y="375473"/>
                    <a:pt x="264740" y="385721"/>
                  </a:cubicBezTo>
                  <a:cubicBezTo>
                    <a:pt x="261946" y="390020"/>
                    <a:pt x="229026" y="392044"/>
                    <a:pt x="228756" y="392071"/>
                  </a:cubicBezTo>
                  <a:cubicBezTo>
                    <a:pt x="210838" y="387592"/>
                    <a:pt x="185614" y="386781"/>
                    <a:pt x="171606" y="370905"/>
                  </a:cubicBezTo>
                  <a:cubicBezTo>
                    <a:pt x="164874" y="363275"/>
                    <a:pt x="160317" y="353972"/>
                    <a:pt x="154673" y="345505"/>
                  </a:cubicBezTo>
                  <a:cubicBezTo>
                    <a:pt x="152556" y="337038"/>
                    <a:pt x="148145" y="328830"/>
                    <a:pt x="148323" y="320105"/>
                  </a:cubicBezTo>
                  <a:cubicBezTo>
                    <a:pt x="148859" y="293853"/>
                    <a:pt x="148487" y="266698"/>
                    <a:pt x="156790" y="241788"/>
                  </a:cubicBezTo>
                  <a:cubicBezTo>
                    <a:pt x="161053" y="229000"/>
                    <a:pt x="173405" y="220083"/>
                    <a:pt x="184306" y="212155"/>
                  </a:cubicBezTo>
                  <a:cubicBezTo>
                    <a:pt x="200835" y="200134"/>
                    <a:pt x="243728" y="183137"/>
                    <a:pt x="264740" y="178288"/>
                  </a:cubicBezTo>
                  <a:cubicBezTo>
                    <a:pt x="279324" y="174923"/>
                    <a:pt x="294427" y="174399"/>
                    <a:pt x="309190" y="171938"/>
                  </a:cubicBezTo>
                  <a:cubicBezTo>
                    <a:pt x="319836" y="170164"/>
                    <a:pt x="330357" y="167705"/>
                    <a:pt x="340940" y="165588"/>
                  </a:cubicBezTo>
                  <a:cubicBezTo>
                    <a:pt x="348701" y="167705"/>
                    <a:pt x="358144" y="166669"/>
                    <a:pt x="364223" y="171938"/>
                  </a:cubicBezTo>
                  <a:cubicBezTo>
                    <a:pt x="372075" y="178743"/>
                    <a:pt x="376477" y="205087"/>
                    <a:pt x="370573" y="214271"/>
                  </a:cubicBezTo>
                  <a:cubicBezTo>
                    <a:pt x="363896" y="224657"/>
                    <a:pt x="338651" y="224101"/>
                    <a:pt x="330356" y="224855"/>
                  </a:cubicBezTo>
                  <a:cubicBezTo>
                    <a:pt x="320478" y="222738"/>
                    <a:pt x="309312" y="223822"/>
                    <a:pt x="300723" y="218505"/>
                  </a:cubicBezTo>
                  <a:cubicBezTo>
                    <a:pt x="285079" y="208821"/>
                    <a:pt x="281188" y="179645"/>
                    <a:pt x="277440" y="165588"/>
                  </a:cubicBezTo>
                  <a:cubicBezTo>
                    <a:pt x="275098" y="135149"/>
                    <a:pt x="272171" y="121057"/>
                    <a:pt x="281673" y="87271"/>
                  </a:cubicBezTo>
                  <a:cubicBezTo>
                    <a:pt x="282781" y="83331"/>
                    <a:pt x="306833" y="55458"/>
                    <a:pt x="309190" y="53405"/>
                  </a:cubicBezTo>
                  <a:cubicBezTo>
                    <a:pt x="325476" y="39220"/>
                    <a:pt x="341239" y="23904"/>
                    <a:pt x="359990" y="13188"/>
                  </a:cubicBezTo>
                  <a:cubicBezTo>
                    <a:pt x="364929" y="10366"/>
                    <a:pt x="369928" y="7648"/>
                    <a:pt x="374806" y="4721"/>
                  </a:cubicBezTo>
                  <a:cubicBezTo>
                    <a:pt x="376987" y="3412"/>
                    <a:pt x="378638" y="848"/>
                    <a:pt x="381156" y="488"/>
                  </a:cubicBezTo>
                  <a:cubicBezTo>
                    <a:pt x="388839" y="-610"/>
                    <a:pt x="396679" y="488"/>
                    <a:pt x="404440" y="48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26491F2-AF2F-F3DF-7CA1-D5B42DCB9FCA}"/>
                </a:ext>
              </a:extLst>
            </p:cNvPr>
            <p:cNvSpPr/>
            <p:nvPr/>
          </p:nvSpPr>
          <p:spPr>
            <a:xfrm rot="4447979">
              <a:off x="7651145" y="4479090"/>
              <a:ext cx="233888" cy="525040"/>
            </a:xfrm>
            <a:custGeom>
              <a:avLst/>
              <a:gdLst>
                <a:gd name="connsiteX0" fmla="*/ 91173 w 404440"/>
                <a:gd name="connsiteY0" fmla="*/ 762488 h 762488"/>
                <a:gd name="connsiteX1" fmla="*/ 80590 w 404440"/>
                <a:gd name="connsiteY1" fmla="*/ 760371 h 762488"/>
                <a:gd name="connsiteX2" fmla="*/ 27673 w 404440"/>
                <a:gd name="connsiteY2" fmla="*/ 705338 h 762488"/>
                <a:gd name="connsiteX3" fmla="*/ 6506 w 404440"/>
                <a:gd name="connsiteY3" fmla="*/ 663005 h 762488"/>
                <a:gd name="connsiteX4" fmla="*/ 156 w 404440"/>
                <a:gd name="connsiteY4" fmla="*/ 624905 h 762488"/>
                <a:gd name="connsiteX5" fmla="*/ 8623 w 404440"/>
                <a:gd name="connsiteY5" fmla="*/ 574105 h 762488"/>
                <a:gd name="connsiteX6" fmla="*/ 27673 w 404440"/>
                <a:gd name="connsiteY6" fmla="*/ 548705 h 762488"/>
                <a:gd name="connsiteX7" fmla="*/ 53073 w 404440"/>
                <a:gd name="connsiteY7" fmla="*/ 531771 h 762488"/>
                <a:gd name="connsiteX8" fmla="*/ 63656 w 404440"/>
                <a:gd name="connsiteY8" fmla="*/ 523305 h 762488"/>
                <a:gd name="connsiteX9" fmla="*/ 89056 w 404440"/>
                <a:gd name="connsiteY9" fmla="*/ 512721 h 762488"/>
                <a:gd name="connsiteX10" fmla="*/ 114456 w 404440"/>
                <a:gd name="connsiteY10" fmla="*/ 508488 h 762488"/>
                <a:gd name="connsiteX11" fmla="*/ 188540 w 404440"/>
                <a:gd name="connsiteY11" fmla="*/ 512721 h 762488"/>
                <a:gd name="connsiteX12" fmla="*/ 194890 w 404440"/>
                <a:gd name="connsiteY12" fmla="*/ 516955 h 762488"/>
                <a:gd name="connsiteX13" fmla="*/ 203356 w 404440"/>
                <a:gd name="connsiteY13" fmla="*/ 529655 h 762488"/>
                <a:gd name="connsiteX14" fmla="*/ 205473 w 404440"/>
                <a:gd name="connsiteY14" fmla="*/ 548705 h 762488"/>
                <a:gd name="connsiteX15" fmla="*/ 190656 w 404440"/>
                <a:gd name="connsiteY15" fmla="*/ 597388 h 762488"/>
                <a:gd name="connsiteX16" fmla="*/ 173723 w 404440"/>
                <a:gd name="connsiteY16" fmla="*/ 603738 h 762488"/>
                <a:gd name="connsiteX17" fmla="*/ 105990 w 404440"/>
                <a:gd name="connsiteY17" fmla="*/ 601621 h 762488"/>
                <a:gd name="connsiteX18" fmla="*/ 89056 w 404440"/>
                <a:gd name="connsiteY18" fmla="*/ 593155 h 762488"/>
                <a:gd name="connsiteX19" fmla="*/ 74240 w 404440"/>
                <a:gd name="connsiteY19" fmla="*/ 578338 h 762488"/>
                <a:gd name="connsiteX20" fmla="*/ 59423 w 404440"/>
                <a:gd name="connsiteY20" fmla="*/ 555055 h 762488"/>
                <a:gd name="connsiteX21" fmla="*/ 46723 w 404440"/>
                <a:gd name="connsiteY21" fmla="*/ 525421 h 762488"/>
                <a:gd name="connsiteX22" fmla="*/ 42490 w 404440"/>
                <a:gd name="connsiteY22" fmla="*/ 480971 h 762488"/>
                <a:gd name="connsiteX23" fmla="*/ 46723 w 404440"/>
                <a:gd name="connsiteY23" fmla="*/ 449221 h 762488"/>
                <a:gd name="connsiteX24" fmla="*/ 59423 w 404440"/>
                <a:gd name="connsiteY24" fmla="*/ 419588 h 762488"/>
                <a:gd name="connsiteX25" fmla="*/ 72123 w 404440"/>
                <a:gd name="connsiteY25" fmla="*/ 400538 h 762488"/>
                <a:gd name="connsiteX26" fmla="*/ 95406 w 404440"/>
                <a:gd name="connsiteY26" fmla="*/ 377255 h 762488"/>
                <a:gd name="connsiteX27" fmla="*/ 163140 w 404440"/>
                <a:gd name="connsiteY27" fmla="*/ 347621 h 762488"/>
                <a:gd name="connsiteX28" fmla="*/ 245690 w 404440"/>
                <a:gd name="connsiteY28" fmla="*/ 337038 h 762488"/>
                <a:gd name="connsiteX29" fmla="*/ 264740 w 404440"/>
                <a:gd name="connsiteY29" fmla="*/ 332805 h 762488"/>
                <a:gd name="connsiteX30" fmla="*/ 264740 w 404440"/>
                <a:gd name="connsiteY30" fmla="*/ 385721 h 762488"/>
                <a:gd name="connsiteX31" fmla="*/ 228756 w 404440"/>
                <a:gd name="connsiteY31" fmla="*/ 392071 h 762488"/>
                <a:gd name="connsiteX32" fmla="*/ 171606 w 404440"/>
                <a:gd name="connsiteY32" fmla="*/ 370905 h 762488"/>
                <a:gd name="connsiteX33" fmla="*/ 154673 w 404440"/>
                <a:gd name="connsiteY33" fmla="*/ 345505 h 762488"/>
                <a:gd name="connsiteX34" fmla="*/ 148323 w 404440"/>
                <a:gd name="connsiteY34" fmla="*/ 320105 h 762488"/>
                <a:gd name="connsiteX35" fmla="*/ 156790 w 404440"/>
                <a:gd name="connsiteY35" fmla="*/ 241788 h 762488"/>
                <a:gd name="connsiteX36" fmla="*/ 184306 w 404440"/>
                <a:gd name="connsiteY36" fmla="*/ 212155 h 762488"/>
                <a:gd name="connsiteX37" fmla="*/ 264740 w 404440"/>
                <a:gd name="connsiteY37" fmla="*/ 178288 h 762488"/>
                <a:gd name="connsiteX38" fmla="*/ 309190 w 404440"/>
                <a:gd name="connsiteY38" fmla="*/ 171938 h 762488"/>
                <a:gd name="connsiteX39" fmla="*/ 340940 w 404440"/>
                <a:gd name="connsiteY39" fmla="*/ 165588 h 762488"/>
                <a:gd name="connsiteX40" fmla="*/ 364223 w 404440"/>
                <a:gd name="connsiteY40" fmla="*/ 171938 h 762488"/>
                <a:gd name="connsiteX41" fmla="*/ 370573 w 404440"/>
                <a:gd name="connsiteY41" fmla="*/ 214271 h 762488"/>
                <a:gd name="connsiteX42" fmla="*/ 330356 w 404440"/>
                <a:gd name="connsiteY42" fmla="*/ 224855 h 762488"/>
                <a:gd name="connsiteX43" fmla="*/ 300723 w 404440"/>
                <a:gd name="connsiteY43" fmla="*/ 218505 h 762488"/>
                <a:gd name="connsiteX44" fmla="*/ 277440 w 404440"/>
                <a:gd name="connsiteY44" fmla="*/ 165588 h 762488"/>
                <a:gd name="connsiteX45" fmla="*/ 281673 w 404440"/>
                <a:gd name="connsiteY45" fmla="*/ 87271 h 762488"/>
                <a:gd name="connsiteX46" fmla="*/ 309190 w 404440"/>
                <a:gd name="connsiteY46" fmla="*/ 53405 h 762488"/>
                <a:gd name="connsiteX47" fmla="*/ 359990 w 404440"/>
                <a:gd name="connsiteY47" fmla="*/ 13188 h 762488"/>
                <a:gd name="connsiteX48" fmla="*/ 374806 w 404440"/>
                <a:gd name="connsiteY48" fmla="*/ 4721 h 762488"/>
                <a:gd name="connsiteX49" fmla="*/ 381156 w 404440"/>
                <a:gd name="connsiteY49" fmla="*/ 488 h 762488"/>
                <a:gd name="connsiteX50" fmla="*/ 404440 w 404440"/>
                <a:gd name="connsiteY50" fmla="*/ 488 h 76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04440" h="762488">
                  <a:moveTo>
                    <a:pt x="91173" y="762488"/>
                  </a:moveTo>
                  <a:cubicBezTo>
                    <a:pt x="87645" y="761782"/>
                    <a:pt x="83506" y="762477"/>
                    <a:pt x="80590" y="760371"/>
                  </a:cubicBezTo>
                  <a:cubicBezTo>
                    <a:pt x="67359" y="750815"/>
                    <a:pt x="36344" y="718738"/>
                    <a:pt x="27673" y="705338"/>
                  </a:cubicBezTo>
                  <a:cubicBezTo>
                    <a:pt x="19102" y="692092"/>
                    <a:pt x="6506" y="663005"/>
                    <a:pt x="6506" y="663005"/>
                  </a:cubicBezTo>
                  <a:cubicBezTo>
                    <a:pt x="3631" y="651504"/>
                    <a:pt x="-899" y="636856"/>
                    <a:pt x="156" y="624905"/>
                  </a:cubicBezTo>
                  <a:cubicBezTo>
                    <a:pt x="1665" y="607805"/>
                    <a:pt x="4200" y="590692"/>
                    <a:pt x="8623" y="574105"/>
                  </a:cubicBezTo>
                  <a:cubicBezTo>
                    <a:pt x="9789" y="569734"/>
                    <a:pt x="25051" y="551327"/>
                    <a:pt x="27673" y="548705"/>
                  </a:cubicBezTo>
                  <a:cubicBezTo>
                    <a:pt x="37935" y="538442"/>
                    <a:pt x="40330" y="540266"/>
                    <a:pt x="53073" y="531771"/>
                  </a:cubicBezTo>
                  <a:cubicBezTo>
                    <a:pt x="56832" y="529265"/>
                    <a:pt x="59845" y="525730"/>
                    <a:pt x="63656" y="523305"/>
                  </a:cubicBezTo>
                  <a:cubicBezTo>
                    <a:pt x="69958" y="519295"/>
                    <a:pt x="81661" y="514364"/>
                    <a:pt x="89056" y="512721"/>
                  </a:cubicBezTo>
                  <a:cubicBezTo>
                    <a:pt x="97435" y="510859"/>
                    <a:pt x="105989" y="509899"/>
                    <a:pt x="114456" y="508488"/>
                  </a:cubicBezTo>
                  <a:cubicBezTo>
                    <a:pt x="139151" y="509899"/>
                    <a:pt x="163941" y="510132"/>
                    <a:pt x="188540" y="512721"/>
                  </a:cubicBezTo>
                  <a:cubicBezTo>
                    <a:pt x="191070" y="512987"/>
                    <a:pt x="193215" y="515040"/>
                    <a:pt x="194890" y="516955"/>
                  </a:cubicBezTo>
                  <a:cubicBezTo>
                    <a:pt x="198240" y="520784"/>
                    <a:pt x="200534" y="525422"/>
                    <a:pt x="203356" y="529655"/>
                  </a:cubicBezTo>
                  <a:cubicBezTo>
                    <a:pt x="204062" y="536005"/>
                    <a:pt x="205709" y="542320"/>
                    <a:pt x="205473" y="548705"/>
                  </a:cubicBezTo>
                  <a:cubicBezTo>
                    <a:pt x="204685" y="569981"/>
                    <a:pt x="208716" y="586275"/>
                    <a:pt x="190656" y="597388"/>
                  </a:cubicBezTo>
                  <a:cubicBezTo>
                    <a:pt x="185522" y="600547"/>
                    <a:pt x="179367" y="601621"/>
                    <a:pt x="173723" y="603738"/>
                  </a:cubicBezTo>
                  <a:cubicBezTo>
                    <a:pt x="151145" y="603032"/>
                    <a:pt x="128404" y="604423"/>
                    <a:pt x="105990" y="601621"/>
                  </a:cubicBezTo>
                  <a:cubicBezTo>
                    <a:pt x="99728" y="600838"/>
                    <a:pt x="89056" y="593155"/>
                    <a:pt x="89056" y="593155"/>
                  </a:cubicBezTo>
                  <a:cubicBezTo>
                    <a:pt x="84117" y="588216"/>
                    <a:pt x="78528" y="583851"/>
                    <a:pt x="74240" y="578338"/>
                  </a:cubicBezTo>
                  <a:cubicBezTo>
                    <a:pt x="68592" y="571076"/>
                    <a:pt x="63856" y="563115"/>
                    <a:pt x="59423" y="555055"/>
                  </a:cubicBezTo>
                  <a:cubicBezTo>
                    <a:pt x="55748" y="548374"/>
                    <a:pt x="50072" y="533795"/>
                    <a:pt x="46723" y="525421"/>
                  </a:cubicBezTo>
                  <a:cubicBezTo>
                    <a:pt x="45824" y="517331"/>
                    <a:pt x="42269" y="486936"/>
                    <a:pt x="42490" y="480971"/>
                  </a:cubicBezTo>
                  <a:cubicBezTo>
                    <a:pt x="42885" y="470301"/>
                    <a:pt x="43884" y="459514"/>
                    <a:pt x="46723" y="449221"/>
                  </a:cubicBezTo>
                  <a:cubicBezTo>
                    <a:pt x="49581" y="438861"/>
                    <a:pt x="54452" y="429116"/>
                    <a:pt x="59423" y="419588"/>
                  </a:cubicBezTo>
                  <a:cubicBezTo>
                    <a:pt x="62953" y="412822"/>
                    <a:pt x="67180" y="406353"/>
                    <a:pt x="72123" y="400538"/>
                  </a:cubicBezTo>
                  <a:cubicBezTo>
                    <a:pt x="79231" y="392175"/>
                    <a:pt x="86414" y="383549"/>
                    <a:pt x="95406" y="377255"/>
                  </a:cubicBezTo>
                  <a:cubicBezTo>
                    <a:pt x="114826" y="363661"/>
                    <a:pt x="139698" y="352914"/>
                    <a:pt x="163140" y="347621"/>
                  </a:cubicBezTo>
                  <a:cubicBezTo>
                    <a:pt x="192015" y="341101"/>
                    <a:pt x="216058" y="339860"/>
                    <a:pt x="245690" y="337038"/>
                  </a:cubicBezTo>
                  <a:cubicBezTo>
                    <a:pt x="252040" y="335627"/>
                    <a:pt x="258569" y="330748"/>
                    <a:pt x="264740" y="332805"/>
                  </a:cubicBezTo>
                  <a:cubicBezTo>
                    <a:pt x="290086" y="341253"/>
                    <a:pt x="271401" y="375473"/>
                    <a:pt x="264740" y="385721"/>
                  </a:cubicBezTo>
                  <a:cubicBezTo>
                    <a:pt x="261946" y="390020"/>
                    <a:pt x="229026" y="392044"/>
                    <a:pt x="228756" y="392071"/>
                  </a:cubicBezTo>
                  <a:cubicBezTo>
                    <a:pt x="210838" y="387592"/>
                    <a:pt x="185614" y="386781"/>
                    <a:pt x="171606" y="370905"/>
                  </a:cubicBezTo>
                  <a:cubicBezTo>
                    <a:pt x="164874" y="363275"/>
                    <a:pt x="160317" y="353972"/>
                    <a:pt x="154673" y="345505"/>
                  </a:cubicBezTo>
                  <a:cubicBezTo>
                    <a:pt x="152556" y="337038"/>
                    <a:pt x="148145" y="328830"/>
                    <a:pt x="148323" y="320105"/>
                  </a:cubicBezTo>
                  <a:cubicBezTo>
                    <a:pt x="148859" y="293853"/>
                    <a:pt x="148487" y="266698"/>
                    <a:pt x="156790" y="241788"/>
                  </a:cubicBezTo>
                  <a:cubicBezTo>
                    <a:pt x="161053" y="229000"/>
                    <a:pt x="173405" y="220083"/>
                    <a:pt x="184306" y="212155"/>
                  </a:cubicBezTo>
                  <a:cubicBezTo>
                    <a:pt x="200835" y="200134"/>
                    <a:pt x="243728" y="183137"/>
                    <a:pt x="264740" y="178288"/>
                  </a:cubicBezTo>
                  <a:cubicBezTo>
                    <a:pt x="279324" y="174923"/>
                    <a:pt x="294427" y="174399"/>
                    <a:pt x="309190" y="171938"/>
                  </a:cubicBezTo>
                  <a:cubicBezTo>
                    <a:pt x="319836" y="170164"/>
                    <a:pt x="330357" y="167705"/>
                    <a:pt x="340940" y="165588"/>
                  </a:cubicBezTo>
                  <a:cubicBezTo>
                    <a:pt x="348701" y="167705"/>
                    <a:pt x="358144" y="166669"/>
                    <a:pt x="364223" y="171938"/>
                  </a:cubicBezTo>
                  <a:cubicBezTo>
                    <a:pt x="372075" y="178743"/>
                    <a:pt x="376477" y="205087"/>
                    <a:pt x="370573" y="214271"/>
                  </a:cubicBezTo>
                  <a:cubicBezTo>
                    <a:pt x="363896" y="224657"/>
                    <a:pt x="338651" y="224101"/>
                    <a:pt x="330356" y="224855"/>
                  </a:cubicBezTo>
                  <a:cubicBezTo>
                    <a:pt x="320478" y="222738"/>
                    <a:pt x="309312" y="223822"/>
                    <a:pt x="300723" y="218505"/>
                  </a:cubicBezTo>
                  <a:cubicBezTo>
                    <a:pt x="285079" y="208821"/>
                    <a:pt x="281188" y="179645"/>
                    <a:pt x="277440" y="165588"/>
                  </a:cubicBezTo>
                  <a:cubicBezTo>
                    <a:pt x="275098" y="135149"/>
                    <a:pt x="272171" y="121057"/>
                    <a:pt x="281673" y="87271"/>
                  </a:cubicBezTo>
                  <a:cubicBezTo>
                    <a:pt x="282781" y="83331"/>
                    <a:pt x="306833" y="55458"/>
                    <a:pt x="309190" y="53405"/>
                  </a:cubicBezTo>
                  <a:cubicBezTo>
                    <a:pt x="325476" y="39220"/>
                    <a:pt x="341239" y="23904"/>
                    <a:pt x="359990" y="13188"/>
                  </a:cubicBezTo>
                  <a:cubicBezTo>
                    <a:pt x="364929" y="10366"/>
                    <a:pt x="369928" y="7648"/>
                    <a:pt x="374806" y="4721"/>
                  </a:cubicBezTo>
                  <a:cubicBezTo>
                    <a:pt x="376987" y="3412"/>
                    <a:pt x="378638" y="848"/>
                    <a:pt x="381156" y="488"/>
                  </a:cubicBezTo>
                  <a:cubicBezTo>
                    <a:pt x="388839" y="-610"/>
                    <a:pt x="396679" y="488"/>
                    <a:pt x="404440" y="48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0E27F75-9AB4-4E4B-2681-670AA3EB03CB}"/>
                </a:ext>
              </a:extLst>
            </p:cNvPr>
            <p:cNvSpPr/>
            <p:nvPr/>
          </p:nvSpPr>
          <p:spPr>
            <a:xfrm rot="7488022">
              <a:off x="7815095" y="4282687"/>
              <a:ext cx="233888" cy="525040"/>
            </a:xfrm>
            <a:custGeom>
              <a:avLst/>
              <a:gdLst>
                <a:gd name="connsiteX0" fmla="*/ 91173 w 404440"/>
                <a:gd name="connsiteY0" fmla="*/ 762488 h 762488"/>
                <a:gd name="connsiteX1" fmla="*/ 80590 w 404440"/>
                <a:gd name="connsiteY1" fmla="*/ 760371 h 762488"/>
                <a:gd name="connsiteX2" fmla="*/ 27673 w 404440"/>
                <a:gd name="connsiteY2" fmla="*/ 705338 h 762488"/>
                <a:gd name="connsiteX3" fmla="*/ 6506 w 404440"/>
                <a:gd name="connsiteY3" fmla="*/ 663005 h 762488"/>
                <a:gd name="connsiteX4" fmla="*/ 156 w 404440"/>
                <a:gd name="connsiteY4" fmla="*/ 624905 h 762488"/>
                <a:gd name="connsiteX5" fmla="*/ 8623 w 404440"/>
                <a:gd name="connsiteY5" fmla="*/ 574105 h 762488"/>
                <a:gd name="connsiteX6" fmla="*/ 27673 w 404440"/>
                <a:gd name="connsiteY6" fmla="*/ 548705 h 762488"/>
                <a:gd name="connsiteX7" fmla="*/ 53073 w 404440"/>
                <a:gd name="connsiteY7" fmla="*/ 531771 h 762488"/>
                <a:gd name="connsiteX8" fmla="*/ 63656 w 404440"/>
                <a:gd name="connsiteY8" fmla="*/ 523305 h 762488"/>
                <a:gd name="connsiteX9" fmla="*/ 89056 w 404440"/>
                <a:gd name="connsiteY9" fmla="*/ 512721 h 762488"/>
                <a:gd name="connsiteX10" fmla="*/ 114456 w 404440"/>
                <a:gd name="connsiteY10" fmla="*/ 508488 h 762488"/>
                <a:gd name="connsiteX11" fmla="*/ 188540 w 404440"/>
                <a:gd name="connsiteY11" fmla="*/ 512721 h 762488"/>
                <a:gd name="connsiteX12" fmla="*/ 194890 w 404440"/>
                <a:gd name="connsiteY12" fmla="*/ 516955 h 762488"/>
                <a:gd name="connsiteX13" fmla="*/ 203356 w 404440"/>
                <a:gd name="connsiteY13" fmla="*/ 529655 h 762488"/>
                <a:gd name="connsiteX14" fmla="*/ 205473 w 404440"/>
                <a:gd name="connsiteY14" fmla="*/ 548705 h 762488"/>
                <a:gd name="connsiteX15" fmla="*/ 190656 w 404440"/>
                <a:gd name="connsiteY15" fmla="*/ 597388 h 762488"/>
                <a:gd name="connsiteX16" fmla="*/ 173723 w 404440"/>
                <a:gd name="connsiteY16" fmla="*/ 603738 h 762488"/>
                <a:gd name="connsiteX17" fmla="*/ 105990 w 404440"/>
                <a:gd name="connsiteY17" fmla="*/ 601621 h 762488"/>
                <a:gd name="connsiteX18" fmla="*/ 89056 w 404440"/>
                <a:gd name="connsiteY18" fmla="*/ 593155 h 762488"/>
                <a:gd name="connsiteX19" fmla="*/ 74240 w 404440"/>
                <a:gd name="connsiteY19" fmla="*/ 578338 h 762488"/>
                <a:gd name="connsiteX20" fmla="*/ 59423 w 404440"/>
                <a:gd name="connsiteY20" fmla="*/ 555055 h 762488"/>
                <a:gd name="connsiteX21" fmla="*/ 46723 w 404440"/>
                <a:gd name="connsiteY21" fmla="*/ 525421 h 762488"/>
                <a:gd name="connsiteX22" fmla="*/ 42490 w 404440"/>
                <a:gd name="connsiteY22" fmla="*/ 480971 h 762488"/>
                <a:gd name="connsiteX23" fmla="*/ 46723 w 404440"/>
                <a:gd name="connsiteY23" fmla="*/ 449221 h 762488"/>
                <a:gd name="connsiteX24" fmla="*/ 59423 w 404440"/>
                <a:gd name="connsiteY24" fmla="*/ 419588 h 762488"/>
                <a:gd name="connsiteX25" fmla="*/ 72123 w 404440"/>
                <a:gd name="connsiteY25" fmla="*/ 400538 h 762488"/>
                <a:gd name="connsiteX26" fmla="*/ 95406 w 404440"/>
                <a:gd name="connsiteY26" fmla="*/ 377255 h 762488"/>
                <a:gd name="connsiteX27" fmla="*/ 163140 w 404440"/>
                <a:gd name="connsiteY27" fmla="*/ 347621 h 762488"/>
                <a:gd name="connsiteX28" fmla="*/ 245690 w 404440"/>
                <a:gd name="connsiteY28" fmla="*/ 337038 h 762488"/>
                <a:gd name="connsiteX29" fmla="*/ 264740 w 404440"/>
                <a:gd name="connsiteY29" fmla="*/ 332805 h 762488"/>
                <a:gd name="connsiteX30" fmla="*/ 264740 w 404440"/>
                <a:gd name="connsiteY30" fmla="*/ 385721 h 762488"/>
                <a:gd name="connsiteX31" fmla="*/ 228756 w 404440"/>
                <a:gd name="connsiteY31" fmla="*/ 392071 h 762488"/>
                <a:gd name="connsiteX32" fmla="*/ 171606 w 404440"/>
                <a:gd name="connsiteY32" fmla="*/ 370905 h 762488"/>
                <a:gd name="connsiteX33" fmla="*/ 154673 w 404440"/>
                <a:gd name="connsiteY33" fmla="*/ 345505 h 762488"/>
                <a:gd name="connsiteX34" fmla="*/ 148323 w 404440"/>
                <a:gd name="connsiteY34" fmla="*/ 320105 h 762488"/>
                <a:gd name="connsiteX35" fmla="*/ 156790 w 404440"/>
                <a:gd name="connsiteY35" fmla="*/ 241788 h 762488"/>
                <a:gd name="connsiteX36" fmla="*/ 184306 w 404440"/>
                <a:gd name="connsiteY36" fmla="*/ 212155 h 762488"/>
                <a:gd name="connsiteX37" fmla="*/ 264740 w 404440"/>
                <a:gd name="connsiteY37" fmla="*/ 178288 h 762488"/>
                <a:gd name="connsiteX38" fmla="*/ 309190 w 404440"/>
                <a:gd name="connsiteY38" fmla="*/ 171938 h 762488"/>
                <a:gd name="connsiteX39" fmla="*/ 340940 w 404440"/>
                <a:gd name="connsiteY39" fmla="*/ 165588 h 762488"/>
                <a:gd name="connsiteX40" fmla="*/ 364223 w 404440"/>
                <a:gd name="connsiteY40" fmla="*/ 171938 h 762488"/>
                <a:gd name="connsiteX41" fmla="*/ 370573 w 404440"/>
                <a:gd name="connsiteY41" fmla="*/ 214271 h 762488"/>
                <a:gd name="connsiteX42" fmla="*/ 330356 w 404440"/>
                <a:gd name="connsiteY42" fmla="*/ 224855 h 762488"/>
                <a:gd name="connsiteX43" fmla="*/ 300723 w 404440"/>
                <a:gd name="connsiteY43" fmla="*/ 218505 h 762488"/>
                <a:gd name="connsiteX44" fmla="*/ 277440 w 404440"/>
                <a:gd name="connsiteY44" fmla="*/ 165588 h 762488"/>
                <a:gd name="connsiteX45" fmla="*/ 281673 w 404440"/>
                <a:gd name="connsiteY45" fmla="*/ 87271 h 762488"/>
                <a:gd name="connsiteX46" fmla="*/ 309190 w 404440"/>
                <a:gd name="connsiteY46" fmla="*/ 53405 h 762488"/>
                <a:gd name="connsiteX47" fmla="*/ 359990 w 404440"/>
                <a:gd name="connsiteY47" fmla="*/ 13188 h 762488"/>
                <a:gd name="connsiteX48" fmla="*/ 374806 w 404440"/>
                <a:gd name="connsiteY48" fmla="*/ 4721 h 762488"/>
                <a:gd name="connsiteX49" fmla="*/ 381156 w 404440"/>
                <a:gd name="connsiteY49" fmla="*/ 488 h 762488"/>
                <a:gd name="connsiteX50" fmla="*/ 404440 w 404440"/>
                <a:gd name="connsiteY50" fmla="*/ 488 h 76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04440" h="762488">
                  <a:moveTo>
                    <a:pt x="91173" y="762488"/>
                  </a:moveTo>
                  <a:cubicBezTo>
                    <a:pt x="87645" y="761782"/>
                    <a:pt x="83506" y="762477"/>
                    <a:pt x="80590" y="760371"/>
                  </a:cubicBezTo>
                  <a:cubicBezTo>
                    <a:pt x="67359" y="750815"/>
                    <a:pt x="36344" y="718738"/>
                    <a:pt x="27673" y="705338"/>
                  </a:cubicBezTo>
                  <a:cubicBezTo>
                    <a:pt x="19102" y="692092"/>
                    <a:pt x="6506" y="663005"/>
                    <a:pt x="6506" y="663005"/>
                  </a:cubicBezTo>
                  <a:cubicBezTo>
                    <a:pt x="3631" y="651504"/>
                    <a:pt x="-899" y="636856"/>
                    <a:pt x="156" y="624905"/>
                  </a:cubicBezTo>
                  <a:cubicBezTo>
                    <a:pt x="1665" y="607805"/>
                    <a:pt x="4200" y="590692"/>
                    <a:pt x="8623" y="574105"/>
                  </a:cubicBezTo>
                  <a:cubicBezTo>
                    <a:pt x="9789" y="569734"/>
                    <a:pt x="25051" y="551327"/>
                    <a:pt x="27673" y="548705"/>
                  </a:cubicBezTo>
                  <a:cubicBezTo>
                    <a:pt x="37935" y="538442"/>
                    <a:pt x="40330" y="540266"/>
                    <a:pt x="53073" y="531771"/>
                  </a:cubicBezTo>
                  <a:cubicBezTo>
                    <a:pt x="56832" y="529265"/>
                    <a:pt x="59845" y="525730"/>
                    <a:pt x="63656" y="523305"/>
                  </a:cubicBezTo>
                  <a:cubicBezTo>
                    <a:pt x="69958" y="519295"/>
                    <a:pt x="81661" y="514364"/>
                    <a:pt x="89056" y="512721"/>
                  </a:cubicBezTo>
                  <a:cubicBezTo>
                    <a:pt x="97435" y="510859"/>
                    <a:pt x="105989" y="509899"/>
                    <a:pt x="114456" y="508488"/>
                  </a:cubicBezTo>
                  <a:cubicBezTo>
                    <a:pt x="139151" y="509899"/>
                    <a:pt x="163941" y="510132"/>
                    <a:pt x="188540" y="512721"/>
                  </a:cubicBezTo>
                  <a:cubicBezTo>
                    <a:pt x="191070" y="512987"/>
                    <a:pt x="193215" y="515040"/>
                    <a:pt x="194890" y="516955"/>
                  </a:cubicBezTo>
                  <a:cubicBezTo>
                    <a:pt x="198240" y="520784"/>
                    <a:pt x="200534" y="525422"/>
                    <a:pt x="203356" y="529655"/>
                  </a:cubicBezTo>
                  <a:cubicBezTo>
                    <a:pt x="204062" y="536005"/>
                    <a:pt x="205709" y="542320"/>
                    <a:pt x="205473" y="548705"/>
                  </a:cubicBezTo>
                  <a:cubicBezTo>
                    <a:pt x="204685" y="569981"/>
                    <a:pt x="208716" y="586275"/>
                    <a:pt x="190656" y="597388"/>
                  </a:cubicBezTo>
                  <a:cubicBezTo>
                    <a:pt x="185522" y="600547"/>
                    <a:pt x="179367" y="601621"/>
                    <a:pt x="173723" y="603738"/>
                  </a:cubicBezTo>
                  <a:cubicBezTo>
                    <a:pt x="151145" y="603032"/>
                    <a:pt x="128404" y="604423"/>
                    <a:pt x="105990" y="601621"/>
                  </a:cubicBezTo>
                  <a:cubicBezTo>
                    <a:pt x="99728" y="600838"/>
                    <a:pt x="89056" y="593155"/>
                    <a:pt x="89056" y="593155"/>
                  </a:cubicBezTo>
                  <a:cubicBezTo>
                    <a:pt x="84117" y="588216"/>
                    <a:pt x="78528" y="583851"/>
                    <a:pt x="74240" y="578338"/>
                  </a:cubicBezTo>
                  <a:cubicBezTo>
                    <a:pt x="68592" y="571076"/>
                    <a:pt x="63856" y="563115"/>
                    <a:pt x="59423" y="555055"/>
                  </a:cubicBezTo>
                  <a:cubicBezTo>
                    <a:pt x="55748" y="548374"/>
                    <a:pt x="50072" y="533795"/>
                    <a:pt x="46723" y="525421"/>
                  </a:cubicBezTo>
                  <a:cubicBezTo>
                    <a:pt x="45824" y="517331"/>
                    <a:pt x="42269" y="486936"/>
                    <a:pt x="42490" y="480971"/>
                  </a:cubicBezTo>
                  <a:cubicBezTo>
                    <a:pt x="42885" y="470301"/>
                    <a:pt x="43884" y="459514"/>
                    <a:pt x="46723" y="449221"/>
                  </a:cubicBezTo>
                  <a:cubicBezTo>
                    <a:pt x="49581" y="438861"/>
                    <a:pt x="54452" y="429116"/>
                    <a:pt x="59423" y="419588"/>
                  </a:cubicBezTo>
                  <a:cubicBezTo>
                    <a:pt x="62953" y="412822"/>
                    <a:pt x="67180" y="406353"/>
                    <a:pt x="72123" y="400538"/>
                  </a:cubicBezTo>
                  <a:cubicBezTo>
                    <a:pt x="79231" y="392175"/>
                    <a:pt x="86414" y="383549"/>
                    <a:pt x="95406" y="377255"/>
                  </a:cubicBezTo>
                  <a:cubicBezTo>
                    <a:pt x="114826" y="363661"/>
                    <a:pt x="139698" y="352914"/>
                    <a:pt x="163140" y="347621"/>
                  </a:cubicBezTo>
                  <a:cubicBezTo>
                    <a:pt x="192015" y="341101"/>
                    <a:pt x="216058" y="339860"/>
                    <a:pt x="245690" y="337038"/>
                  </a:cubicBezTo>
                  <a:cubicBezTo>
                    <a:pt x="252040" y="335627"/>
                    <a:pt x="258569" y="330748"/>
                    <a:pt x="264740" y="332805"/>
                  </a:cubicBezTo>
                  <a:cubicBezTo>
                    <a:pt x="290086" y="341253"/>
                    <a:pt x="271401" y="375473"/>
                    <a:pt x="264740" y="385721"/>
                  </a:cubicBezTo>
                  <a:cubicBezTo>
                    <a:pt x="261946" y="390020"/>
                    <a:pt x="229026" y="392044"/>
                    <a:pt x="228756" y="392071"/>
                  </a:cubicBezTo>
                  <a:cubicBezTo>
                    <a:pt x="210838" y="387592"/>
                    <a:pt x="185614" y="386781"/>
                    <a:pt x="171606" y="370905"/>
                  </a:cubicBezTo>
                  <a:cubicBezTo>
                    <a:pt x="164874" y="363275"/>
                    <a:pt x="160317" y="353972"/>
                    <a:pt x="154673" y="345505"/>
                  </a:cubicBezTo>
                  <a:cubicBezTo>
                    <a:pt x="152556" y="337038"/>
                    <a:pt x="148145" y="328830"/>
                    <a:pt x="148323" y="320105"/>
                  </a:cubicBezTo>
                  <a:cubicBezTo>
                    <a:pt x="148859" y="293853"/>
                    <a:pt x="148487" y="266698"/>
                    <a:pt x="156790" y="241788"/>
                  </a:cubicBezTo>
                  <a:cubicBezTo>
                    <a:pt x="161053" y="229000"/>
                    <a:pt x="173405" y="220083"/>
                    <a:pt x="184306" y="212155"/>
                  </a:cubicBezTo>
                  <a:cubicBezTo>
                    <a:pt x="200835" y="200134"/>
                    <a:pt x="243728" y="183137"/>
                    <a:pt x="264740" y="178288"/>
                  </a:cubicBezTo>
                  <a:cubicBezTo>
                    <a:pt x="279324" y="174923"/>
                    <a:pt x="294427" y="174399"/>
                    <a:pt x="309190" y="171938"/>
                  </a:cubicBezTo>
                  <a:cubicBezTo>
                    <a:pt x="319836" y="170164"/>
                    <a:pt x="330357" y="167705"/>
                    <a:pt x="340940" y="165588"/>
                  </a:cubicBezTo>
                  <a:cubicBezTo>
                    <a:pt x="348701" y="167705"/>
                    <a:pt x="358144" y="166669"/>
                    <a:pt x="364223" y="171938"/>
                  </a:cubicBezTo>
                  <a:cubicBezTo>
                    <a:pt x="372075" y="178743"/>
                    <a:pt x="376477" y="205087"/>
                    <a:pt x="370573" y="214271"/>
                  </a:cubicBezTo>
                  <a:cubicBezTo>
                    <a:pt x="363896" y="224657"/>
                    <a:pt x="338651" y="224101"/>
                    <a:pt x="330356" y="224855"/>
                  </a:cubicBezTo>
                  <a:cubicBezTo>
                    <a:pt x="320478" y="222738"/>
                    <a:pt x="309312" y="223822"/>
                    <a:pt x="300723" y="218505"/>
                  </a:cubicBezTo>
                  <a:cubicBezTo>
                    <a:pt x="285079" y="208821"/>
                    <a:pt x="281188" y="179645"/>
                    <a:pt x="277440" y="165588"/>
                  </a:cubicBezTo>
                  <a:cubicBezTo>
                    <a:pt x="275098" y="135149"/>
                    <a:pt x="272171" y="121057"/>
                    <a:pt x="281673" y="87271"/>
                  </a:cubicBezTo>
                  <a:cubicBezTo>
                    <a:pt x="282781" y="83331"/>
                    <a:pt x="306833" y="55458"/>
                    <a:pt x="309190" y="53405"/>
                  </a:cubicBezTo>
                  <a:cubicBezTo>
                    <a:pt x="325476" y="39220"/>
                    <a:pt x="341239" y="23904"/>
                    <a:pt x="359990" y="13188"/>
                  </a:cubicBezTo>
                  <a:cubicBezTo>
                    <a:pt x="364929" y="10366"/>
                    <a:pt x="369928" y="7648"/>
                    <a:pt x="374806" y="4721"/>
                  </a:cubicBezTo>
                  <a:cubicBezTo>
                    <a:pt x="376987" y="3412"/>
                    <a:pt x="378638" y="848"/>
                    <a:pt x="381156" y="488"/>
                  </a:cubicBezTo>
                  <a:cubicBezTo>
                    <a:pt x="388839" y="-610"/>
                    <a:pt x="396679" y="488"/>
                    <a:pt x="404440" y="48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914CE31-3B90-8224-E7B0-2A92FCADE94E}"/>
                </a:ext>
              </a:extLst>
            </p:cNvPr>
            <p:cNvSpPr/>
            <p:nvPr/>
          </p:nvSpPr>
          <p:spPr>
            <a:xfrm>
              <a:off x="7683335" y="4168239"/>
              <a:ext cx="213755" cy="21375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2E027B1-EB51-2EDB-CF13-E521D2276101}"/>
                </a:ext>
              </a:extLst>
            </p:cNvPr>
            <p:cNvSpPr/>
            <p:nvPr/>
          </p:nvSpPr>
          <p:spPr>
            <a:xfrm>
              <a:off x="7437912" y="4635335"/>
              <a:ext cx="213755" cy="213755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B4AA432-2D4F-C331-D794-0482BEE688DA}"/>
                </a:ext>
              </a:extLst>
            </p:cNvPr>
            <p:cNvSpPr/>
            <p:nvPr/>
          </p:nvSpPr>
          <p:spPr>
            <a:xfrm>
              <a:off x="7918862" y="4653149"/>
              <a:ext cx="213755" cy="21375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078991C-BA32-3A4D-50A8-005F647EBBFB}"/>
                </a:ext>
              </a:extLst>
            </p:cNvPr>
            <p:cNvSpPr/>
            <p:nvPr/>
          </p:nvSpPr>
          <p:spPr>
            <a:xfrm rot="21116403">
              <a:off x="10043659" y="3825846"/>
              <a:ext cx="1092530" cy="1654607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25404F2-6803-460A-6BE7-95D236A1D17D}"/>
                </a:ext>
              </a:extLst>
            </p:cNvPr>
            <p:cNvSpPr/>
            <p:nvPr/>
          </p:nvSpPr>
          <p:spPr>
            <a:xfrm rot="20675987">
              <a:off x="10364947" y="4181966"/>
              <a:ext cx="233888" cy="785701"/>
            </a:xfrm>
            <a:custGeom>
              <a:avLst/>
              <a:gdLst>
                <a:gd name="connsiteX0" fmla="*/ 91173 w 404440"/>
                <a:gd name="connsiteY0" fmla="*/ 762488 h 762488"/>
                <a:gd name="connsiteX1" fmla="*/ 80590 w 404440"/>
                <a:gd name="connsiteY1" fmla="*/ 760371 h 762488"/>
                <a:gd name="connsiteX2" fmla="*/ 27673 w 404440"/>
                <a:gd name="connsiteY2" fmla="*/ 705338 h 762488"/>
                <a:gd name="connsiteX3" fmla="*/ 6506 w 404440"/>
                <a:gd name="connsiteY3" fmla="*/ 663005 h 762488"/>
                <a:gd name="connsiteX4" fmla="*/ 156 w 404440"/>
                <a:gd name="connsiteY4" fmla="*/ 624905 h 762488"/>
                <a:gd name="connsiteX5" fmla="*/ 8623 w 404440"/>
                <a:gd name="connsiteY5" fmla="*/ 574105 h 762488"/>
                <a:gd name="connsiteX6" fmla="*/ 27673 w 404440"/>
                <a:gd name="connsiteY6" fmla="*/ 548705 h 762488"/>
                <a:gd name="connsiteX7" fmla="*/ 53073 w 404440"/>
                <a:gd name="connsiteY7" fmla="*/ 531771 h 762488"/>
                <a:gd name="connsiteX8" fmla="*/ 63656 w 404440"/>
                <a:gd name="connsiteY8" fmla="*/ 523305 h 762488"/>
                <a:gd name="connsiteX9" fmla="*/ 89056 w 404440"/>
                <a:gd name="connsiteY9" fmla="*/ 512721 h 762488"/>
                <a:gd name="connsiteX10" fmla="*/ 114456 w 404440"/>
                <a:gd name="connsiteY10" fmla="*/ 508488 h 762488"/>
                <a:gd name="connsiteX11" fmla="*/ 188540 w 404440"/>
                <a:gd name="connsiteY11" fmla="*/ 512721 h 762488"/>
                <a:gd name="connsiteX12" fmla="*/ 194890 w 404440"/>
                <a:gd name="connsiteY12" fmla="*/ 516955 h 762488"/>
                <a:gd name="connsiteX13" fmla="*/ 203356 w 404440"/>
                <a:gd name="connsiteY13" fmla="*/ 529655 h 762488"/>
                <a:gd name="connsiteX14" fmla="*/ 205473 w 404440"/>
                <a:gd name="connsiteY14" fmla="*/ 548705 h 762488"/>
                <a:gd name="connsiteX15" fmla="*/ 190656 w 404440"/>
                <a:gd name="connsiteY15" fmla="*/ 597388 h 762488"/>
                <a:gd name="connsiteX16" fmla="*/ 173723 w 404440"/>
                <a:gd name="connsiteY16" fmla="*/ 603738 h 762488"/>
                <a:gd name="connsiteX17" fmla="*/ 105990 w 404440"/>
                <a:gd name="connsiteY17" fmla="*/ 601621 h 762488"/>
                <a:gd name="connsiteX18" fmla="*/ 89056 w 404440"/>
                <a:gd name="connsiteY18" fmla="*/ 593155 h 762488"/>
                <a:gd name="connsiteX19" fmla="*/ 74240 w 404440"/>
                <a:gd name="connsiteY19" fmla="*/ 578338 h 762488"/>
                <a:gd name="connsiteX20" fmla="*/ 59423 w 404440"/>
                <a:gd name="connsiteY20" fmla="*/ 555055 h 762488"/>
                <a:gd name="connsiteX21" fmla="*/ 46723 w 404440"/>
                <a:gd name="connsiteY21" fmla="*/ 525421 h 762488"/>
                <a:gd name="connsiteX22" fmla="*/ 42490 w 404440"/>
                <a:gd name="connsiteY22" fmla="*/ 480971 h 762488"/>
                <a:gd name="connsiteX23" fmla="*/ 46723 w 404440"/>
                <a:gd name="connsiteY23" fmla="*/ 449221 h 762488"/>
                <a:gd name="connsiteX24" fmla="*/ 59423 w 404440"/>
                <a:gd name="connsiteY24" fmla="*/ 419588 h 762488"/>
                <a:gd name="connsiteX25" fmla="*/ 72123 w 404440"/>
                <a:gd name="connsiteY25" fmla="*/ 400538 h 762488"/>
                <a:gd name="connsiteX26" fmla="*/ 95406 w 404440"/>
                <a:gd name="connsiteY26" fmla="*/ 377255 h 762488"/>
                <a:gd name="connsiteX27" fmla="*/ 163140 w 404440"/>
                <a:gd name="connsiteY27" fmla="*/ 347621 h 762488"/>
                <a:gd name="connsiteX28" fmla="*/ 245690 w 404440"/>
                <a:gd name="connsiteY28" fmla="*/ 337038 h 762488"/>
                <a:gd name="connsiteX29" fmla="*/ 264740 w 404440"/>
                <a:gd name="connsiteY29" fmla="*/ 332805 h 762488"/>
                <a:gd name="connsiteX30" fmla="*/ 264740 w 404440"/>
                <a:gd name="connsiteY30" fmla="*/ 385721 h 762488"/>
                <a:gd name="connsiteX31" fmla="*/ 228756 w 404440"/>
                <a:gd name="connsiteY31" fmla="*/ 392071 h 762488"/>
                <a:gd name="connsiteX32" fmla="*/ 171606 w 404440"/>
                <a:gd name="connsiteY32" fmla="*/ 370905 h 762488"/>
                <a:gd name="connsiteX33" fmla="*/ 154673 w 404440"/>
                <a:gd name="connsiteY33" fmla="*/ 345505 h 762488"/>
                <a:gd name="connsiteX34" fmla="*/ 148323 w 404440"/>
                <a:gd name="connsiteY34" fmla="*/ 320105 h 762488"/>
                <a:gd name="connsiteX35" fmla="*/ 156790 w 404440"/>
                <a:gd name="connsiteY35" fmla="*/ 241788 h 762488"/>
                <a:gd name="connsiteX36" fmla="*/ 184306 w 404440"/>
                <a:gd name="connsiteY36" fmla="*/ 212155 h 762488"/>
                <a:gd name="connsiteX37" fmla="*/ 264740 w 404440"/>
                <a:gd name="connsiteY37" fmla="*/ 178288 h 762488"/>
                <a:gd name="connsiteX38" fmla="*/ 309190 w 404440"/>
                <a:gd name="connsiteY38" fmla="*/ 171938 h 762488"/>
                <a:gd name="connsiteX39" fmla="*/ 340940 w 404440"/>
                <a:gd name="connsiteY39" fmla="*/ 165588 h 762488"/>
                <a:gd name="connsiteX40" fmla="*/ 364223 w 404440"/>
                <a:gd name="connsiteY40" fmla="*/ 171938 h 762488"/>
                <a:gd name="connsiteX41" fmla="*/ 370573 w 404440"/>
                <a:gd name="connsiteY41" fmla="*/ 214271 h 762488"/>
                <a:gd name="connsiteX42" fmla="*/ 330356 w 404440"/>
                <a:gd name="connsiteY42" fmla="*/ 224855 h 762488"/>
                <a:gd name="connsiteX43" fmla="*/ 300723 w 404440"/>
                <a:gd name="connsiteY43" fmla="*/ 218505 h 762488"/>
                <a:gd name="connsiteX44" fmla="*/ 277440 w 404440"/>
                <a:gd name="connsiteY44" fmla="*/ 165588 h 762488"/>
                <a:gd name="connsiteX45" fmla="*/ 281673 w 404440"/>
                <a:gd name="connsiteY45" fmla="*/ 87271 h 762488"/>
                <a:gd name="connsiteX46" fmla="*/ 309190 w 404440"/>
                <a:gd name="connsiteY46" fmla="*/ 53405 h 762488"/>
                <a:gd name="connsiteX47" fmla="*/ 359990 w 404440"/>
                <a:gd name="connsiteY47" fmla="*/ 13188 h 762488"/>
                <a:gd name="connsiteX48" fmla="*/ 374806 w 404440"/>
                <a:gd name="connsiteY48" fmla="*/ 4721 h 762488"/>
                <a:gd name="connsiteX49" fmla="*/ 381156 w 404440"/>
                <a:gd name="connsiteY49" fmla="*/ 488 h 762488"/>
                <a:gd name="connsiteX50" fmla="*/ 404440 w 404440"/>
                <a:gd name="connsiteY50" fmla="*/ 488 h 76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04440" h="762488">
                  <a:moveTo>
                    <a:pt x="91173" y="762488"/>
                  </a:moveTo>
                  <a:cubicBezTo>
                    <a:pt x="87645" y="761782"/>
                    <a:pt x="83506" y="762477"/>
                    <a:pt x="80590" y="760371"/>
                  </a:cubicBezTo>
                  <a:cubicBezTo>
                    <a:pt x="67359" y="750815"/>
                    <a:pt x="36344" y="718738"/>
                    <a:pt x="27673" y="705338"/>
                  </a:cubicBezTo>
                  <a:cubicBezTo>
                    <a:pt x="19102" y="692092"/>
                    <a:pt x="6506" y="663005"/>
                    <a:pt x="6506" y="663005"/>
                  </a:cubicBezTo>
                  <a:cubicBezTo>
                    <a:pt x="3631" y="651504"/>
                    <a:pt x="-899" y="636856"/>
                    <a:pt x="156" y="624905"/>
                  </a:cubicBezTo>
                  <a:cubicBezTo>
                    <a:pt x="1665" y="607805"/>
                    <a:pt x="4200" y="590692"/>
                    <a:pt x="8623" y="574105"/>
                  </a:cubicBezTo>
                  <a:cubicBezTo>
                    <a:pt x="9789" y="569734"/>
                    <a:pt x="25051" y="551327"/>
                    <a:pt x="27673" y="548705"/>
                  </a:cubicBezTo>
                  <a:cubicBezTo>
                    <a:pt x="37935" y="538442"/>
                    <a:pt x="40330" y="540266"/>
                    <a:pt x="53073" y="531771"/>
                  </a:cubicBezTo>
                  <a:cubicBezTo>
                    <a:pt x="56832" y="529265"/>
                    <a:pt x="59845" y="525730"/>
                    <a:pt x="63656" y="523305"/>
                  </a:cubicBezTo>
                  <a:cubicBezTo>
                    <a:pt x="69958" y="519295"/>
                    <a:pt x="81661" y="514364"/>
                    <a:pt x="89056" y="512721"/>
                  </a:cubicBezTo>
                  <a:cubicBezTo>
                    <a:pt x="97435" y="510859"/>
                    <a:pt x="105989" y="509899"/>
                    <a:pt x="114456" y="508488"/>
                  </a:cubicBezTo>
                  <a:cubicBezTo>
                    <a:pt x="139151" y="509899"/>
                    <a:pt x="163941" y="510132"/>
                    <a:pt x="188540" y="512721"/>
                  </a:cubicBezTo>
                  <a:cubicBezTo>
                    <a:pt x="191070" y="512987"/>
                    <a:pt x="193215" y="515040"/>
                    <a:pt x="194890" y="516955"/>
                  </a:cubicBezTo>
                  <a:cubicBezTo>
                    <a:pt x="198240" y="520784"/>
                    <a:pt x="200534" y="525422"/>
                    <a:pt x="203356" y="529655"/>
                  </a:cubicBezTo>
                  <a:cubicBezTo>
                    <a:pt x="204062" y="536005"/>
                    <a:pt x="205709" y="542320"/>
                    <a:pt x="205473" y="548705"/>
                  </a:cubicBezTo>
                  <a:cubicBezTo>
                    <a:pt x="204685" y="569981"/>
                    <a:pt x="208716" y="586275"/>
                    <a:pt x="190656" y="597388"/>
                  </a:cubicBezTo>
                  <a:cubicBezTo>
                    <a:pt x="185522" y="600547"/>
                    <a:pt x="179367" y="601621"/>
                    <a:pt x="173723" y="603738"/>
                  </a:cubicBezTo>
                  <a:cubicBezTo>
                    <a:pt x="151145" y="603032"/>
                    <a:pt x="128404" y="604423"/>
                    <a:pt x="105990" y="601621"/>
                  </a:cubicBezTo>
                  <a:cubicBezTo>
                    <a:pt x="99728" y="600838"/>
                    <a:pt x="89056" y="593155"/>
                    <a:pt x="89056" y="593155"/>
                  </a:cubicBezTo>
                  <a:cubicBezTo>
                    <a:pt x="84117" y="588216"/>
                    <a:pt x="78528" y="583851"/>
                    <a:pt x="74240" y="578338"/>
                  </a:cubicBezTo>
                  <a:cubicBezTo>
                    <a:pt x="68592" y="571076"/>
                    <a:pt x="63856" y="563115"/>
                    <a:pt x="59423" y="555055"/>
                  </a:cubicBezTo>
                  <a:cubicBezTo>
                    <a:pt x="55748" y="548374"/>
                    <a:pt x="50072" y="533795"/>
                    <a:pt x="46723" y="525421"/>
                  </a:cubicBezTo>
                  <a:cubicBezTo>
                    <a:pt x="45824" y="517331"/>
                    <a:pt x="42269" y="486936"/>
                    <a:pt x="42490" y="480971"/>
                  </a:cubicBezTo>
                  <a:cubicBezTo>
                    <a:pt x="42885" y="470301"/>
                    <a:pt x="43884" y="459514"/>
                    <a:pt x="46723" y="449221"/>
                  </a:cubicBezTo>
                  <a:cubicBezTo>
                    <a:pt x="49581" y="438861"/>
                    <a:pt x="54452" y="429116"/>
                    <a:pt x="59423" y="419588"/>
                  </a:cubicBezTo>
                  <a:cubicBezTo>
                    <a:pt x="62953" y="412822"/>
                    <a:pt x="67180" y="406353"/>
                    <a:pt x="72123" y="400538"/>
                  </a:cubicBezTo>
                  <a:cubicBezTo>
                    <a:pt x="79231" y="392175"/>
                    <a:pt x="86414" y="383549"/>
                    <a:pt x="95406" y="377255"/>
                  </a:cubicBezTo>
                  <a:cubicBezTo>
                    <a:pt x="114826" y="363661"/>
                    <a:pt x="139698" y="352914"/>
                    <a:pt x="163140" y="347621"/>
                  </a:cubicBezTo>
                  <a:cubicBezTo>
                    <a:pt x="192015" y="341101"/>
                    <a:pt x="216058" y="339860"/>
                    <a:pt x="245690" y="337038"/>
                  </a:cubicBezTo>
                  <a:cubicBezTo>
                    <a:pt x="252040" y="335627"/>
                    <a:pt x="258569" y="330748"/>
                    <a:pt x="264740" y="332805"/>
                  </a:cubicBezTo>
                  <a:cubicBezTo>
                    <a:pt x="290086" y="341253"/>
                    <a:pt x="271401" y="375473"/>
                    <a:pt x="264740" y="385721"/>
                  </a:cubicBezTo>
                  <a:cubicBezTo>
                    <a:pt x="261946" y="390020"/>
                    <a:pt x="229026" y="392044"/>
                    <a:pt x="228756" y="392071"/>
                  </a:cubicBezTo>
                  <a:cubicBezTo>
                    <a:pt x="210838" y="387592"/>
                    <a:pt x="185614" y="386781"/>
                    <a:pt x="171606" y="370905"/>
                  </a:cubicBezTo>
                  <a:cubicBezTo>
                    <a:pt x="164874" y="363275"/>
                    <a:pt x="160317" y="353972"/>
                    <a:pt x="154673" y="345505"/>
                  </a:cubicBezTo>
                  <a:cubicBezTo>
                    <a:pt x="152556" y="337038"/>
                    <a:pt x="148145" y="328830"/>
                    <a:pt x="148323" y="320105"/>
                  </a:cubicBezTo>
                  <a:cubicBezTo>
                    <a:pt x="148859" y="293853"/>
                    <a:pt x="148487" y="266698"/>
                    <a:pt x="156790" y="241788"/>
                  </a:cubicBezTo>
                  <a:cubicBezTo>
                    <a:pt x="161053" y="229000"/>
                    <a:pt x="173405" y="220083"/>
                    <a:pt x="184306" y="212155"/>
                  </a:cubicBezTo>
                  <a:cubicBezTo>
                    <a:pt x="200835" y="200134"/>
                    <a:pt x="243728" y="183137"/>
                    <a:pt x="264740" y="178288"/>
                  </a:cubicBezTo>
                  <a:cubicBezTo>
                    <a:pt x="279324" y="174923"/>
                    <a:pt x="294427" y="174399"/>
                    <a:pt x="309190" y="171938"/>
                  </a:cubicBezTo>
                  <a:cubicBezTo>
                    <a:pt x="319836" y="170164"/>
                    <a:pt x="330357" y="167705"/>
                    <a:pt x="340940" y="165588"/>
                  </a:cubicBezTo>
                  <a:cubicBezTo>
                    <a:pt x="348701" y="167705"/>
                    <a:pt x="358144" y="166669"/>
                    <a:pt x="364223" y="171938"/>
                  </a:cubicBezTo>
                  <a:cubicBezTo>
                    <a:pt x="372075" y="178743"/>
                    <a:pt x="376477" y="205087"/>
                    <a:pt x="370573" y="214271"/>
                  </a:cubicBezTo>
                  <a:cubicBezTo>
                    <a:pt x="363896" y="224657"/>
                    <a:pt x="338651" y="224101"/>
                    <a:pt x="330356" y="224855"/>
                  </a:cubicBezTo>
                  <a:cubicBezTo>
                    <a:pt x="320478" y="222738"/>
                    <a:pt x="309312" y="223822"/>
                    <a:pt x="300723" y="218505"/>
                  </a:cubicBezTo>
                  <a:cubicBezTo>
                    <a:pt x="285079" y="208821"/>
                    <a:pt x="281188" y="179645"/>
                    <a:pt x="277440" y="165588"/>
                  </a:cubicBezTo>
                  <a:cubicBezTo>
                    <a:pt x="275098" y="135149"/>
                    <a:pt x="272171" y="121057"/>
                    <a:pt x="281673" y="87271"/>
                  </a:cubicBezTo>
                  <a:cubicBezTo>
                    <a:pt x="282781" y="83331"/>
                    <a:pt x="306833" y="55458"/>
                    <a:pt x="309190" y="53405"/>
                  </a:cubicBezTo>
                  <a:cubicBezTo>
                    <a:pt x="325476" y="39220"/>
                    <a:pt x="341239" y="23904"/>
                    <a:pt x="359990" y="13188"/>
                  </a:cubicBezTo>
                  <a:cubicBezTo>
                    <a:pt x="364929" y="10366"/>
                    <a:pt x="369928" y="7648"/>
                    <a:pt x="374806" y="4721"/>
                  </a:cubicBezTo>
                  <a:cubicBezTo>
                    <a:pt x="376987" y="3412"/>
                    <a:pt x="378638" y="848"/>
                    <a:pt x="381156" y="488"/>
                  </a:cubicBezTo>
                  <a:cubicBezTo>
                    <a:pt x="388839" y="-610"/>
                    <a:pt x="396679" y="488"/>
                    <a:pt x="404440" y="48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6122D24-F6C4-F67E-DBA0-D54EF43B99FE}"/>
                </a:ext>
              </a:extLst>
            </p:cNvPr>
            <p:cNvSpPr/>
            <p:nvPr/>
          </p:nvSpPr>
          <p:spPr>
            <a:xfrm rot="4447979">
              <a:off x="10566954" y="4706375"/>
              <a:ext cx="233888" cy="525040"/>
            </a:xfrm>
            <a:custGeom>
              <a:avLst/>
              <a:gdLst>
                <a:gd name="connsiteX0" fmla="*/ 91173 w 404440"/>
                <a:gd name="connsiteY0" fmla="*/ 762488 h 762488"/>
                <a:gd name="connsiteX1" fmla="*/ 80590 w 404440"/>
                <a:gd name="connsiteY1" fmla="*/ 760371 h 762488"/>
                <a:gd name="connsiteX2" fmla="*/ 27673 w 404440"/>
                <a:gd name="connsiteY2" fmla="*/ 705338 h 762488"/>
                <a:gd name="connsiteX3" fmla="*/ 6506 w 404440"/>
                <a:gd name="connsiteY3" fmla="*/ 663005 h 762488"/>
                <a:gd name="connsiteX4" fmla="*/ 156 w 404440"/>
                <a:gd name="connsiteY4" fmla="*/ 624905 h 762488"/>
                <a:gd name="connsiteX5" fmla="*/ 8623 w 404440"/>
                <a:gd name="connsiteY5" fmla="*/ 574105 h 762488"/>
                <a:gd name="connsiteX6" fmla="*/ 27673 w 404440"/>
                <a:gd name="connsiteY6" fmla="*/ 548705 h 762488"/>
                <a:gd name="connsiteX7" fmla="*/ 53073 w 404440"/>
                <a:gd name="connsiteY7" fmla="*/ 531771 h 762488"/>
                <a:gd name="connsiteX8" fmla="*/ 63656 w 404440"/>
                <a:gd name="connsiteY8" fmla="*/ 523305 h 762488"/>
                <a:gd name="connsiteX9" fmla="*/ 89056 w 404440"/>
                <a:gd name="connsiteY9" fmla="*/ 512721 h 762488"/>
                <a:gd name="connsiteX10" fmla="*/ 114456 w 404440"/>
                <a:gd name="connsiteY10" fmla="*/ 508488 h 762488"/>
                <a:gd name="connsiteX11" fmla="*/ 188540 w 404440"/>
                <a:gd name="connsiteY11" fmla="*/ 512721 h 762488"/>
                <a:gd name="connsiteX12" fmla="*/ 194890 w 404440"/>
                <a:gd name="connsiteY12" fmla="*/ 516955 h 762488"/>
                <a:gd name="connsiteX13" fmla="*/ 203356 w 404440"/>
                <a:gd name="connsiteY13" fmla="*/ 529655 h 762488"/>
                <a:gd name="connsiteX14" fmla="*/ 205473 w 404440"/>
                <a:gd name="connsiteY14" fmla="*/ 548705 h 762488"/>
                <a:gd name="connsiteX15" fmla="*/ 190656 w 404440"/>
                <a:gd name="connsiteY15" fmla="*/ 597388 h 762488"/>
                <a:gd name="connsiteX16" fmla="*/ 173723 w 404440"/>
                <a:gd name="connsiteY16" fmla="*/ 603738 h 762488"/>
                <a:gd name="connsiteX17" fmla="*/ 105990 w 404440"/>
                <a:gd name="connsiteY17" fmla="*/ 601621 h 762488"/>
                <a:gd name="connsiteX18" fmla="*/ 89056 w 404440"/>
                <a:gd name="connsiteY18" fmla="*/ 593155 h 762488"/>
                <a:gd name="connsiteX19" fmla="*/ 74240 w 404440"/>
                <a:gd name="connsiteY19" fmla="*/ 578338 h 762488"/>
                <a:gd name="connsiteX20" fmla="*/ 59423 w 404440"/>
                <a:gd name="connsiteY20" fmla="*/ 555055 h 762488"/>
                <a:gd name="connsiteX21" fmla="*/ 46723 w 404440"/>
                <a:gd name="connsiteY21" fmla="*/ 525421 h 762488"/>
                <a:gd name="connsiteX22" fmla="*/ 42490 w 404440"/>
                <a:gd name="connsiteY22" fmla="*/ 480971 h 762488"/>
                <a:gd name="connsiteX23" fmla="*/ 46723 w 404440"/>
                <a:gd name="connsiteY23" fmla="*/ 449221 h 762488"/>
                <a:gd name="connsiteX24" fmla="*/ 59423 w 404440"/>
                <a:gd name="connsiteY24" fmla="*/ 419588 h 762488"/>
                <a:gd name="connsiteX25" fmla="*/ 72123 w 404440"/>
                <a:gd name="connsiteY25" fmla="*/ 400538 h 762488"/>
                <a:gd name="connsiteX26" fmla="*/ 95406 w 404440"/>
                <a:gd name="connsiteY26" fmla="*/ 377255 h 762488"/>
                <a:gd name="connsiteX27" fmla="*/ 163140 w 404440"/>
                <a:gd name="connsiteY27" fmla="*/ 347621 h 762488"/>
                <a:gd name="connsiteX28" fmla="*/ 245690 w 404440"/>
                <a:gd name="connsiteY28" fmla="*/ 337038 h 762488"/>
                <a:gd name="connsiteX29" fmla="*/ 264740 w 404440"/>
                <a:gd name="connsiteY29" fmla="*/ 332805 h 762488"/>
                <a:gd name="connsiteX30" fmla="*/ 264740 w 404440"/>
                <a:gd name="connsiteY30" fmla="*/ 385721 h 762488"/>
                <a:gd name="connsiteX31" fmla="*/ 228756 w 404440"/>
                <a:gd name="connsiteY31" fmla="*/ 392071 h 762488"/>
                <a:gd name="connsiteX32" fmla="*/ 171606 w 404440"/>
                <a:gd name="connsiteY32" fmla="*/ 370905 h 762488"/>
                <a:gd name="connsiteX33" fmla="*/ 154673 w 404440"/>
                <a:gd name="connsiteY33" fmla="*/ 345505 h 762488"/>
                <a:gd name="connsiteX34" fmla="*/ 148323 w 404440"/>
                <a:gd name="connsiteY34" fmla="*/ 320105 h 762488"/>
                <a:gd name="connsiteX35" fmla="*/ 156790 w 404440"/>
                <a:gd name="connsiteY35" fmla="*/ 241788 h 762488"/>
                <a:gd name="connsiteX36" fmla="*/ 184306 w 404440"/>
                <a:gd name="connsiteY36" fmla="*/ 212155 h 762488"/>
                <a:gd name="connsiteX37" fmla="*/ 264740 w 404440"/>
                <a:gd name="connsiteY37" fmla="*/ 178288 h 762488"/>
                <a:gd name="connsiteX38" fmla="*/ 309190 w 404440"/>
                <a:gd name="connsiteY38" fmla="*/ 171938 h 762488"/>
                <a:gd name="connsiteX39" fmla="*/ 340940 w 404440"/>
                <a:gd name="connsiteY39" fmla="*/ 165588 h 762488"/>
                <a:gd name="connsiteX40" fmla="*/ 364223 w 404440"/>
                <a:gd name="connsiteY40" fmla="*/ 171938 h 762488"/>
                <a:gd name="connsiteX41" fmla="*/ 370573 w 404440"/>
                <a:gd name="connsiteY41" fmla="*/ 214271 h 762488"/>
                <a:gd name="connsiteX42" fmla="*/ 330356 w 404440"/>
                <a:gd name="connsiteY42" fmla="*/ 224855 h 762488"/>
                <a:gd name="connsiteX43" fmla="*/ 300723 w 404440"/>
                <a:gd name="connsiteY43" fmla="*/ 218505 h 762488"/>
                <a:gd name="connsiteX44" fmla="*/ 277440 w 404440"/>
                <a:gd name="connsiteY44" fmla="*/ 165588 h 762488"/>
                <a:gd name="connsiteX45" fmla="*/ 281673 w 404440"/>
                <a:gd name="connsiteY45" fmla="*/ 87271 h 762488"/>
                <a:gd name="connsiteX46" fmla="*/ 309190 w 404440"/>
                <a:gd name="connsiteY46" fmla="*/ 53405 h 762488"/>
                <a:gd name="connsiteX47" fmla="*/ 359990 w 404440"/>
                <a:gd name="connsiteY47" fmla="*/ 13188 h 762488"/>
                <a:gd name="connsiteX48" fmla="*/ 374806 w 404440"/>
                <a:gd name="connsiteY48" fmla="*/ 4721 h 762488"/>
                <a:gd name="connsiteX49" fmla="*/ 381156 w 404440"/>
                <a:gd name="connsiteY49" fmla="*/ 488 h 762488"/>
                <a:gd name="connsiteX50" fmla="*/ 404440 w 404440"/>
                <a:gd name="connsiteY50" fmla="*/ 488 h 76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04440" h="762488">
                  <a:moveTo>
                    <a:pt x="91173" y="762488"/>
                  </a:moveTo>
                  <a:cubicBezTo>
                    <a:pt x="87645" y="761782"/>
                    <a:pt x="83506" y="762477"/>
                    <a:pt x="80590" y="760371"/>
                  </a:cubicBezTo>
                  <a:cubicBezTo>
                    <a:pt x="67359" y="750815"/>
                    <a:pt x="36344" y="718738"/>
                    <a:pt x="27673" y="705338"/>
                  </a:cubicBezTo>
                  <a:cubicBezTo>
                    <a:pt x="19102" y="692092"/>
                    <a:pt x="6506" y="663005"/>
                    <a:pt x="6506" y="663005"/>
                  </a:cubicBezTo>
                  <a:cubicBezTo>
                    <a:pt x="3631" y="651504"/>
                    <a:pt x="-899" y="636856"/>
                    <a:pt x="156" y="624905"/>
                  </a:cubicBezTo>
                  <a:cubicBezTo>
                    <a:pt x="1665" y="607805"/>
                    <a:pt x="4200" y="590692"/>
                    <a:pt x="8623" y="574105"/>
                  </a:cubicBezTo>
                  <a:cubicBezTo>
                    <a:pt x="9789" y="569734"/>
                    <a:pt x="25051" y="551327"/>
                    <a:pt x="27673" y="548705"/>
                  </a:cubicBezTo>
                  <a:cubicBezTo>
                    <a:pt x="37935" y="538442"/>
                    <a:pt x="40330" y="540266"/>
                    <a:pt x="53073" y="531771"/>
                  </a:cubicBezTo>
                  <a:cubicBezTo>
                    <a:pt x="56832" y="529265"/>
                    <a:pt x="59845" y="525730"/>
                    <a:pt x="63656" y="523305"/>
                  </a:cubicBezTo>
                  <a:cubicBezTo>
                    <a:pt x="69958" y="519295"/>
                    <a:pt x="81661" y="514364"/>
                    <a:pt x="89056" y="512721"/>
                  </a:cubicBezTo>
                  <a:cubicBezTo>
                    <a:pt x="97435" y="510859"/>
                    <a:pt x="105989" y="509899"/>
                    <a:pt x="114456" y="508488"/>
                  </a:cubicBezTo>
                  <a:cubicBezTo>
                    <a:pt x="139151" y="509899"/>
                    <a:pt x="163941" y="510132"/>
                    <a:pt x="188540" y="512721"/>
                  </a:cubicBezTo>
                  <a:cubicBezTo>
                    <a:pt x="191070" y="512987"/>
                    <a:pt x="193215" y="515040"/>
                    <a:pt x="194890" y="516955"/>
                  </a:cubicBezTo>
                  <a:cubicBezTo>
                    <a:pt x="198240" y="520784"/>
                    <a:pt x="200534" y="525422"/>
                    <a:pt x="203356" y="529655"/>
                  </a:cubicBezTo>
                  <a:cubicBezTo>
                    <a:pt x="204062" y="536005"/>
                    <a:pt x="205709" y="542320"/>
                    <a:pt x="205473" y="548705"/>
                  </a:cubicBezTo>
                  <a:cubicBezTo>
                    <a:pt x="204685" y="569981"/>
                    <a:pt x="208716" y="586275"/>
                    <a:pt x="190656" y="597388"/>
                  </a:cubicBezTo>
                  <a:cubicBezTo>
                    <a:pt x="185522" y="600547"/>
                    <a:pt x="179367" y="601621"/>
                    <a:pt x="173723" y="603738"/>
                  </a:cubicBezTo>
                  <a:cubicBezTo>
                    <a:pt x="151145" y="603032"/>
                    <a:pt x="128404" y="604423"/>
                    <a:pt x="105990" y="601621"/>
                  </a:cubicBezTo>
                  <a:cubicBezTo>
                    <a:pt x="99728" y="600838"/>
                    <a:pt x="89056" y="593155"/>
                    <a:pt x="89056" y="593155"/>
                  </a:cubicBezTo>
                  <a:cubicBezTo>
                    <a:pt x="84117" y="588216"/>
                    <a:pt x="78528" y="583851"/>
                    <a:pt x="74240" y="578338"/>
                  </a:cubicBezTo>
                  <a:cubicBezTo>
                    <a:pt x="68592" y="571076"/>
                    <a:pt x="63856" y="563115"/>
                    <a:pt x="59423" y="555055"/>
                  </a:cubicBezTo>
                  <a:cubicBezTo>
                    <a:pt x="55748" y="548374"/>
                    <a:pt x="50072" y="533795"/>
                    <a:pt x="46723" y="525421"/>
                  </a:cubicBezTo>
                  <a:cubicBezTo>
                    <a:pt x="45824" y="517331"/>
                    <a:pt x="42269" y="486936"/>
                    <a:pt x="42490" y="480971"/>
                  </a:cubicBezTo>
                  <a:cubicBezTo>
                    <a:pt x="42885" y="470301"/>
                    <a:pt x="43884" y="459514"/>
                    <a:pt x="46723" y="449221"/>
                  </a:cubicBezTo>
                  <a:cubicBezTo>
                    <a:pt x="49581" y="438861"/>
                    <a:pt x="54452" y="429116"/>
                    <a:pt x="59423" y="419588"/>
                  </a:cubicBezTo>
                  <a:cubicBezTo>
                    <a:pt x="62953" y="412822"/>
                    <a:pt x="67180" y="406353"/>
                    <a:pt x="72123" y="400538"/>
                  </a:cubicBezTo>
                  <a:cubicBezTo>
                    <a:pt x="79231" y="392175"/>
                    <a:pt x="86414" y="383549"/>
                    <a:pt x="95406" y="377255"/>
                  </a:cubicBezTo>
                  <a:cubicBezTo>
                    <a:pt x="114826" y="363661"/>
                    <a:pt x="139698" y="352914"/>
                    <a:pt x="163140" y="347621"/>
                  </a:cubicBezTo>
                  <a:cubicBezTo>
                    <a:pt x="192015" y="341101"/>
                    <a:pt x="216058" y="339860"/>
                    <a:pt x="245690" y="337038"/>
                  </a:cubicBezTo>
                  <a:cubicBezTo>
                    <a:pt x="252040" y="335627"/>
                    <a:pt x="258569" y="330748"/>
                    <a:pt x="264740" y="332805"/>
                  </a:cubicBezTo>
                  <a:cubicBezTo>
                    <a:pt x="290086" y="341253"/>
                    <a:pt x="271401" y="375473"/>
                    <a:pt x="264740" y="385721"/>
                  </a:cubicBezTo>
                  <a:cubicBezTo>
                    <a:pt x="261946" y="390020"/>
                    <a:pt x="229026" y="392044"/>
                    <a:pt x="228756" y="392071"/>
                  </a:cubicBezTo>
                  <a:cubicBezTo>
                    <a:pt x="210838" y="387592"/>
                    <a:pt x="185614" y="386781"/>
                    <a:pt x="171606" y="370905"/>
                  </a:cubicBezTo>
                  <a:cubicBezTo>
                    <a:pt x="164874" y="363275"/>
                    <a:pt x="160317" y="353972"/>
                    <a:pt x="154673" y="345505"/>
                  </a:cubicBezTo>
                  <a:cubicBezTo>
                    <a:pt x="152556" y="337038"/>
                    <a:pt x="148145" y="328830"/>
                    <a:pt x="148323" y="320105"/>
                  </a:cubicBezTo>
                  <a:cubicBezTo>
                    <a:pt x="148859" y="293853"/>
                    <a:pt x="148487" y="266698"/>
                    <a:pt x="156790" y="241788"/>
                  </a:cubicBezTo>
                  <a:cubicBezTo>
                    <a:pt x="161053" y="229000"/>
                    <a:pt x="173405" y="220083"/>
                    <a:pt x="184306" y="212155"/>
                  </a:cubicBezTo>
                  <a:cubicBezTo>
                    <a:pt x="200835" y="200134"/>
                    <a:pt x="243728" y="183137"/>
                    <a:pt x="264740" y="178288"/>
                  </a:cubicBezTo>
                  <a:cubicBezTo>
                    <a:pt x="279324" y="174923"/>
                    <a:pt x="294427" y="174399"/>
                    <a:pt x="309190" y="171938"/>
                  </a:cubicBezTo>
                  <a:cubicBezTo>
                    <a:pt x="319836" y="170164"/>
                    <a:pt x="330357" y="167705"/>
                    <a:pt x="340940" y="165588"/>
                  </a:cubicBezTo>
                  <a:cubicBezTo>
                    <a:pt x="348701" y="167705"/>
                    <a:pt x="358144" y="166669"/>
                    <a:pt x="364223" y="171938"/>
                  </a:cubicBezTo>
                  <a:cubicBezTo>
                    <a:pt x="372075" y="178743"/>
                    <a:pt x="376477" y="205087"/>
                    <a:pt x="370573" y="214271"/>
                  </a:cubicBezTo>
                  <a:cubicBezTo>
                    <a:pt x="363896" y="224657"/>
                    <a:pt x="338651" y="224101"/>
                    <a:pt x="330356" y="224855"/>
                  </a:cubicBezTo>
                  <a:cubicBezTo>
                    <a:pt x="320478" y="222738"/>
                    <a:pt x="309312" y="223822"/>
                    <a:pt x="300723" y="218505"/>
                  </a:cubicBezTo>
                  <a:cubicBezTo>
                    <a:pt x="285079" y="208821"/>
                    <a:pt x="281188" y="179645"/>
                    <a:pt x="277440" y="165588"/>
                  </a:cubicBezTo>
                  <a:cubicBezTo>
                    <a:pt x="275098" y="135149"/>
                    <a:pt x="272171" y="121057"/>
                    <a:pt x="281673" y="87271"/>
                  </a:cubicBezTo>
                  <a:cubicBezTo>
                    <a:pt x="282781" y="83331"/>
                    <a:pt x="306833" y="55458"/>
                    <a:pt x="309190" y="53405"/>
                  </a:cubicBezTo>
                  <a:cubicBezTo>
                    <a:pt x="325476" y="39220"/>
                    <a:pt x="341239" y="23904"/>
                    <a:pt x="359990" y="13188"/>
                  </a:cubicBezTo>
                  <a:cubicBezTo>
                    <a:pt x="364929" y="10366"/>
                    <a:pt x="369928" y="7648"/>
                    <a:pt x="374806" y="4721"/>
                  </a:cubicBezTo>
                  <a:cubicBezTo>
                    <a:pt x="376987" y="3412"/>
                    <a:pt x="378638" y="848"/>
                    <a:pt x="381156" y="488"/>
                  </a:cubicBezTo>
                  <a:cubicBezTo>
                    <a:pt x="388839" y="-610"/>
                    <a:pt x="396679" y="488"/>
                    <a:pt x="404440" y="48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A6AE32C-BCBA-96CE-7AC8-A1BF54B64151}"/>
                </a:ext>
              </a:extLst>
            </p:cNvPr>
            <p:cNvSpPr/>
            <p:nvPr/>
          </p:nvSpPr>
          <p:spPr>
            <a:xfrm rot="8587022">
              <a:off x="10566954" y="4094848"/>
              <a:ext cx="233888" cy="879030"/>
            </a:xfrm>
            <a:custGeom>
              <a:avLst/>
              <a:gdLst>
                <a:gd name="connsiteX0" fmla="*/ 91173 w 404440"/>
                <a:gd name="connsiteY0" fmla="*/ 762488 h 762488"/>
                <a:gd name="connsiteX1" fmla="*/ 80590 w 404440"/>
                <a:gd name="connsiteY1" fmla="*/ 760371 h 762488"/>
                <a:gd name="connsiteX2" fmla="*/ 27673 w 404440"/>
                <a:gd name="connsiteY2" fmla="*/ 705338 h 762488"/>
                <a:gd name="connsiteX3" fmla="*/ 6506 w 404440"/>
                <a:gd name="connsiteY3" fmla="*/ 663005 h 762488"/>
                <a:gd name="connsiteX4" fmla="*/ 156 w 404440"/>
                <a:gd name="connsiteY4" fmla="*/ 624905 h 762488"/>
                <a:gd name="connsiteX5" fmla="*/ 8623 w 404440"/>
                <a:gd name="connsiteY5" fmla="*/ 574105 h 762488"/>
                <a:gd name="connsiteX6" fmla="*/ 27673 w 404440"/>
                <a:gd name="connsiteY6" fmla="*/ 548705 h 762488"/>
                <a:gd name="connsiteX7" fmla="*/ 53073 w 404440"/>
                <a:gd name="connsiteY7" fmla="*/ 531771 h 762488"/>
                <a:gd name="connsiteX8" fmla="*/ 63656 w 404440"/>
                <a:gd name="connsiteY8" fmla="*/ 523305 h 762488"/>
                <a:gd name="connsiteX9" fmla="*/ 89056 w 404440"/>
                <a:gd name="connsiteY9" fmla="*/ 512721 h 762488"/>
                <a:gd name="connsiteX10" fmla="*/ 114456 w 404440"/>
                <a:gd name="connsiteY10" fmla="*/ 508488 h 762488"/>
                <a:gd name="connsiteX11" fmla="*/ 188540 w 404440"/>
                <a:gd name="connsiteY11" fmla="*/ 512721 h 762488"/>
                <a:gd name="connsiteX12" fmla="*/ 194890 w 404440"/>
                <a:gd name="connsiteY12" fmla="*/ 516955 h 762488"/>
                <a:gd name="connsiteX13" fmla="*/ 203356 w 404440"/>
                <a:gd name="connsiteY13" fmla="*/ 529655 h 762488"/>
                <a:gd name="connsiteX14" fmla="*/ 205473 w 404440"/>
                <a:gd name="connsiteY14" fmla="*/ 548705 h 762488"/>
                <a:gd name="connsiteX15" fmla="*/ 190656 w 404440"/>
                <a:gd name="connsiteY15" fmla="*/ 597388 h 762488"/>
                <a:gd name="connsiteX16" fmla="*/ 173723 w 404440"/>
                <a:gd name="connsiteY16" fmla="*/ 603738 h 762488"/>
                <a:gd name="connsiteX17" fmla="*/ 105990 w 404440"/>
                <a:gd name="connsiteY17" fmla="*/ 601621 h 762488"/>
                <a:gd name="connsiteX18" fmla="*/ 89056 w 404440"/>
                <a:gd name="connsiteY18" fmla="*/ 593155 h 762488"/>
                <a:gd name="connsiteX19" fmla="*/ 74240 w 404440"/>
                <a:gd name="connsiteY19" fmla="*/ 578338 h 762488"/>
                <a:gd name="connsiteX20" fmla="*/ 59423 w 404440"/>
                <a:gd name="connsiteY20" fmla="*/ 555055 h 762488"/>
                <a:gd name="connsiteX21" fmla="*/ 46723 w 404440"/>
                <a:gd name="connsiteY21" fmla="*/ 525421 h 762488"/>
                <a:gd name="connsiteX22" fmla="*/ 42490 w 404440"/>
                <a:gd name="connsiteY22" fmla="*/ 480971 h 762488"/>
                <a:gd name="connsiteX23" fmla="*/ 46723 w 404440"/>
                <a:gd name="connsiteY23" fmla="*/ 449221 h 762488"/>
                <a:gd name="connsiteX24" fmla="*/ 59423 w 404440"/>
                <a:gd name="connsiteY24" fmla="*/ 419588 h 762488"/>
                <a:gd name="connsiteX25" fmla="*/ 72123 w 404440"/>
                <a:gd name="connsiteY25" fmla="*/ 400538 h 762488"/>
                <a:gd name="connsiteX26" fmla="*/ 95406 w 404440"/>
                <a:gd name="connsiteY26" fmla="*/ 377255 h 762488"/>
                <a:gd name="connsiteX27" fmla="*/ 163140 w 404440"/>
                <a:gd name="connsiteY27" fmla="*/ 347621 h 762488"/>
                <a:gd name="connsiteX28" fmla="*/ 245690 w 404440"/>
                <a:gd name="connsiteY28" fmla="*/ 337038 h 762488"/>
                <a:gd name="connsiteX29" fmla="*/ 264740 w 404440"/>
                <a:gd name="connsiteY29" fmla="*/ 332805 h 762488"/>
                <a:gd name="connsiteX30" fmla="*/ 264740 w 404440"/>
                <a:gd name="connsiteY30" fmla="*/ 385721 h 762488"/>
                <a:gd name="connsiteX31" fmla="*/ 228756 w 404440"/>
                <a:gd name="connsiteY31" fmla="*/ 392071 h 762488"/>
                <a:gd name="connsiteX32" fmla="*/ 171606 w 404440"/>
                <a:gd name="connsiteY32" fmla="*/ 370905 h 762488"/>
                <a:gd name="connsiteX33" fmla="*/ 154673 w 404440"/>
                <a:gd name="connsiteY33" fmla="*/ 345505 h 762488"/>
                <a:gd name="connsiteX34" fmla="*/ 148323 w 404440"/>
                <a:gd name="connsiteY34" fmla="*/ 320105 h 762488"/>
                <a:gd name="connsiteX35" fmla="*/ 156790 w 404440"/>
                <a:gd name="connsiteY35" fmla="*/ 241788 h 762488"/>
                <a:gd name="connsiteX36" fmla="*/ 184306 w 404440"/>
                <a:gd name="connsiteY36" fmla="*/ 212155 h 762488"/>
                <a:gd name="connsiteX37" fmla="*/ 264740 w 404440"/>
                <a:gd name="connsiteY37" fmla="*/ 178288 h 762488"/>
                <a:gd name="connsiteX38" fmla="*/ 309190 w 404440"/>
                <a:gd name="connsiteY38" fmla="*/ 171938 h 762488"/>
                <a:gd name="connsiteX39" fmla="*/ 340940 w 404440"/>
                <a:gd name="connsiteY39" fmla="*/ 165588 h 762488"/>
                <a:gd name="connsiteX40" fmla="*/ 364223 w 404440"/>
                <a:gd name="connsiteY40" fmla="*/ 171938 h 762488"/>
                <a:gd name="connsiteX41" fmla="*/ 370573 w 404440"/>
                <a:gd name="connsiteY41" fmla="*/ 214271 h 762488"/>
                <a:gd name="connsiteX42" fmla="*/ 330356 w 404440"/>
                <a:gd name="connsiteY42" fmla="*/ 224855 h 762488"/>
                <a:gd name="connsiteX43" fmla="*/ 300723 w 404440"/>
                <a:gd name="connsiteY43" fmla="*/ 218505 h 762488"/>
                <a:gd name="connsiteX44" fmla="*/ 277440 w 404440"/>
                <a:gd name="connsiteY44" fmla="*/ 165588 h 762488"/>
                <a:gd name="connsiteX45" fmla="*/ 281673 w 404440"/>
                <a:gd name="connsiteY45" fmla="*/ 87271 h 762488"/>
                <a:gd name="connsiteX46" fmla="*/ 309190 w 404440"/>
                <a:gd name="connsiteY46" fmla="*/ 53405 h 762488"/>
                <a:gd name="connsiteX47" fmla="*/ 359990 w 404440"/>
                <a:gd name="connsiteY47" fmla="*/ 13188 h 762488"/>
                <a:gd name="connsiteX48" fmla="*/ 374806 w 404440"/>
                <a:gd name="connsiteY48" fmla="*/ 4721 h 762488"/>
                <a:gd name="connsiteX49" fmla="*/ 381156 w 404440"/>
                <a:gd name="connsiteY49" fmla="*/ 488 h 762488"/>
                <a:gd name="connsiteX50" fmla="*/ 404440 w 404440"/>
                <a:gd name="connsiteY50" fmla="*/ 488 h 76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04440" h="762488">
                  <a:moveTo>
                    <a:pt x="91173" y="762488"/>
                  </a:moveTo>
                  <a:cubicBezTo>
                    <a:pt x="87645" y="761782"/>
                    <a:pt x="83506" y="762477"/>
                    <a:pt x="80590" y="760371"/>
                  </a:cubicBezTo>
                  <a:cubicBezTo>
                    <a:pt x="67359" y="750815"/>
                    <a:pt x="36344" y="718738"/>
                    <a:pt x="27673" y="705338"/>
                  </a:cubicBezTo>
                  <a:cubicBezTo>
                    <a:pt x="19102" y="692092"/>
                    <a:pt x="6506" y="663005"/>
                    <a:pt x="6506" y="663005"/>
                  </a:cubicBezTo>
                  <a:cubicBezTo>
                    <a:pt x="3631" y="651504"/>
                    <a:pt x="-899" y="636856"/>
                    <a:pt x="156" y="624905"/>
                  </a:cubicBezTo>
                  <a:cubicBezTo>
                    <a:pt x="1665" y="607805"/>
                    <a:pt x="4200" y="590692"/>
                    <a:pt x="8623" y="574105"/>
                  </a:cubicBezTo>
                  <a:cubicBezTo>
                    <a:pt x="9789" y="569734"/>
                    <a:pt x="25051" y="551327"/>
                    <a:pt x="27673" y="548705"/>
                  </a:cubicBezTo>
                  <a:cubicBezTo>
                    <a:pt x="37935" y="538442"/>
                    <a:pt x="40330" y="540266"/>
                    <a:pt x="53073" y="531771"/>
                  </a:cubicBezTo>
                  <a:cubicBezTo>
                    <a:pt x="56832" y="529265"/>
                    <a:pt x="59845" y="525730"/>
                    <a:pt x="63656" y="523305"/>
                  </a:cubicBezTo>
                  <a:cubicBezTo>
                    <a:pt x="69958" y="519295"/>
                    <a:pt x="81661" y="514364"/>
                    <a:pt x="89056" y="512721"/>
                  </a:cubicBezTo>
                  <a:cubicBezTo>
                    <a:pt x="97435" y="510859"/>
                    <a:pt x="105989" y="509899"/>
                    <a:pt x="114456" y="508488"/>
                  </a:cubicBezTo>
                  <a:cubicBezTo>
                    <a:pt x="139151" y="509899"/>
                    <a:pt x="163941" y="510132"/>
                    <a:pt x="188540" y="512721"/>
                  </a:cubicBezTo>
                  <a:cubicBezTo>
                    <a:pt x="191070" y="512987"/>
                    <a:pt x="193215" y="515040"/>
                    <a:pt x="194890" y="516955"/>
                  </a:cubicBezTo>
                  <a:cubicBezTo>
                    <a:pt x="198240" y="520784"/>
                    <a:pt x="200534" y="525422"/>
                    <a:pt x="203356" y="529655"/>
                  </a:cubicBezTo>
                  <a:cubicBezTo>
                    <a:pt x="204062" y="536005"/>
                    <a:pt x="205709" y="542320"/>
                    <a:pt x="205473" y="548705"/>
                  </a:cubicBezTo>
                  <a:cubicBezTo>
                    <a:pt x="204685" y="569981"/>
                    <a:pt x="208716" y="586275"/>
                    <a:pt x="190656" y="597388"/>
                  </a:cubicBezTo>
                  <a:cubicBezTo>
                    <a:pt x="185522" y="600547"/>
                    <a:pt x="179367" y="601621"/>
                    <a:pt x="173723" y="603738"/>
                  </a:cubicBezTo>
                  <a:cubicBezTo>
                    <a:pt x="151145" y="603032"/>
                    <a:pt x="128404" y="604423"/>
                    <a:pt x="105990" y="601621"/>
                  </a:cubicBezTo>
                  <a:cubicBezTo>
                    <a:pt x="99728" y="600838"/>
                    <a:pt x="89056" y="593155"/>
                    <a:pt x="89056" y="593155"/>
                  </a:cubicBezTo>
                  <a:cubicBezTo>
                    <a:pt x="84117" y="588216"/>
                    <a:pt x="78528" y="583851"/>
                    <a:pt x="74240" y="578338"/>
                  </a:cubicBezTo>
                  <a:cubicBezTo>
                    <a:pt x="68592" y="571076"/>
                    <a:pt x="63856" y="563115"/>
                    <a:pt x="59423" y="555055"/>
                  </a:cubicBezTo>
                  <a:cubicBezTo>
                    <a:pt x="55748" y="548374"/>
                    <a:pt x="50072" y="533795"/>
                    <a:pt x="46723" y="525421"/>
                  </a:cubicBezTo>
                  <a:cubicBezTo>
                    <a:pt x="45824" y="517331"/>
                    <a:pt x="42269" y="486936"/>
                    <a:pt x="42490" y="480971"/>
                  </a:cubicBezTo>
                  <a:cubicBezTo>
                    <a:pt x="42885" y="470301"/>
                    <a:pt x="43884" y="459514"/>
                    <a:pt x="46723" y="449221"/>
                  </a:cubicBezTo>
                  <a:cubicBezTo>
                    <a:pt x="49581" y="438861"/>
                    <a:pt x="54452" y="429116"/>
                    <a:pt x="59423" y="419588"/>
                  </a:cubicBezTo>
                  <a:cubicBezTo>
                    <a:pt x="62953" y="412822"/>
                    <a:pt x="67180" y="406353"/>
                    <a:pt x="72123" y="400538"/>
                  </a:cubicBezTo>
                  <a:cubicBezTo>
                    <a:pt x="79231" y="392175"/>
                    <a:pt x="86414" y="383549"/>
                    <a:pt x="95406" y="377255"/>
                  </a:cubicBezTo>
                  <a:cubicBezTo>
                    <a:pt x="114826" y="363661"/>
                    <a:pt x="139698" y="352914"/>
                    <a:pt x="163140" y="347621"/>
                  </a:cubicBezTo>
                  <a:cubicBezTo>
                    <a:pt x="192015" y="341101"/>
                    <a:pt x="216058" y="339860"/>
                    <a:pt x="245690" y="337038"/>
                  </a:cubicBezTo>
                  <a:cubicBezTo>
                    <a:pt x="252040" y="335627"/>
                    <a:pt x="258569" y="330748"/>
                    <a:pt x="264740" y="332805"/>
                  </a:cubicBezTo>
                  <a:cubicBezTo>
                    <a:pt x="290086" y="341253"/>
                    <a:pt x="271401" y="375473"/>
                    <a:pt x="264740" y="385721"/>
                  </a:cubicBezTo>
                  <a:cubicBezTo>
                    <a:pt x="261946" y="390020"/>
                    <a:pt x="229026" y="392044"/>
                    <a:pt x="228756" y="392071"/>
                  </a:cubicBezTo>
                  <a:cubicBezTo>
                    <a:pt x="210838" y="387592"/>
                    <a:pt x="185614" y="386781"/>
                    <a:pt x="171606" y="370905"/>
                  </a:cubicBezTo>
                  <a:cubicBezTo>
                    <a:pt x="164874" y="363275"/>
                    <a:pt x="160317" y="353972"/>
                    <a:pt x="154673" y="345505"/>
                  </a:cubicBezTo>
                  <a:cubicBezTo>
                    <a:pt x="152556" y="337038"/>
                    <a:pt x="148145" y="328830"/>
                    <a:pt x="148323" y="320105"/>
                  </a:cubicBezTo>
                  <a:cubicBezTo>
                    <a:pt x="148859" y="293853"/>
                    <a:pt x="148487" y="266698"/>
                    <a:pt x="156790" y="241788"/>
                  </a:cubicBezTo>
                  <a:cubicBezTo>
                    <a:pt x="161053" y="229000"/>
                    <a:pt x="173405" y="220083"/>
                    <a:pt x="184306" y="212155"/>
                  </a:cubicBezTo>
                  <a:cubicBezTo>
                    <a:pt x="200835" y="200134"/>
                    <a:pt x="243728" y="183137"/>
                    <a:pt x="264740" y="178288"/>
                  </a:cubicBezTo>
                  <a:cubicBezTo>
                    <a:pt x="279324" y="174923"/>
                    <a:pt x="294427" y="174399"/>
                    <a:pt x="309190" y="171938"/>
                  </a:cubicBezTo>
                  <a:cubicBezTo>
                    <a:pt x="319836" y="170164"/>
                    <a:pt x="330357" y="167705"/>
                    <a:pt x="340940" y="165588"/>
                  </a:cubicBezTo>
                  <a:cubicBezTo>
                    <a:pt x="348701" y="167705"/>
                    <a:pt x="358144" y="166669"/>
                    <a:pt x="364223" y="171938"/>
                  </a:cubicBezTo>
                  <a:cubicBezTo>
                    <a:pt x="372075" y="178743"/>
                    <a:pt x="376477" y="205087"/>
                    <a:pt x="370573" y="214271"/>
                  </a:cubicBezTo>
                  <a:cubicBezTo>
                    <a:pt x="363896" y="224657"/>
                    <a:pt x="338651" y="224101"/>
                    <a:pt x="330356" y="224855"/>
                  </a:cubicBezTo>
                  <a:cubicBezTo>
                    <a:pt x="320478" y="222738"/>
                    <a:pt x="309312" y="223822"/>
                    <a:pt x="300723" y="218505"/>
                  </a:cubicBezTo>
                  <a:cubicBezTo>
                    <a:pt x="285079" y="208821"/>
                    <a:pt x="281188" y="179645"/>
                    <a:pt x="277440" y="165588"/>
                  </a:cubicBezTo>
                  <a:cubicBezTo>
                    <a:pt x="275098" y="135149"/>
                    <a:pt x="272171" y="121057"/>
                    <a:pt x="281673" y="87271"/>
                  </a:cubicBezTo>
                  <a:cubicBezTo>
                    <a:pt x="282781" y="83331"/>
                    <a:pt x="306833" y="55458"/>
                    <a:pt x="309190" y="53405"/>
                  </a:cubicBezTo>
                  <a:cubicBezTo>
                    <a:pt x="325476" y="39220"/>
                    <a:pt x="341239" y="23904"/>
                    <a:pt x="359990" y="13188"/>
                  </a:cubicBezTo>
                  <a:cubicBezTo>
                    <a:pt x="364929" y="10366"/>
                    <a:pt x="369928" y="7648"/>
                    <a:pt x="374806" y="4721"/>
                  </a:cubicBezTo>
                  <a:cubicBezTo>
                    <a:pt x="376987" y="3412"/>
                    <a:pt x="378638" y="848"/>
                    <a:pt x="381156" y="488"/>
                  </a:cubicBezTo>
                  <a:cubicBezTo>
                    <a:pt x="388839" y="-610"/>
                    <a:pt x="396679" y="488"/>
                    <a:pt x="404440" y="48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6C5C871-EC71-0A40-0CE7-D581444688C6}"/>
                </a:ext>
              </a:extLst>
            </p:cNvPr>
            <p:cNvSpPr/>
            <p:nvPr/>
          </p:nvSpPr>
          <p:spPr>
            <a:xfrm>
              <a:off x="10398565" y="4018061"/>
              <a:ext cx="213755" cy="21375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EACF972-3F32-1906-6A12-3FE656EEC9C4}"/>
                </a:ext>
              </a:extLst>
            </p:cNvPr>
            <p:cNvSpPr/>
            <p:nvPr/>
          </p:nvSpPr>
          <p:spPr>
            <a:xfrm>
              <a:off x="10400316" y="4856110"/>
              <a:ext cx="213755" cy="213755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63CF04C-5D4B-87CD-9132-7FBF5D9A3998}"/>
                </a:ext>
              </a:extLst>
            </p:cNvPr>
            <p:cNvSpPr/>
            <p:nvPr/>
          </p:nvSpPr>
          <p:spPr>
            <a:xfrm>
              <a:off x="10794306" y="4872991"/>
              <a:ext cx="213755" cy="21375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</a:t>
              </a:r>
            </a:p>
          </p:txBody>
        </p:sp>
        <p:sp>
          <p:nvSpPr>
            <p:cNvPr id="44" name="Arrow: Up 43">
              <a:extLst>
                <a:ext uri="{FF2B5EF4-FFF2-40B4-BE49-F238E27FC236}">
                  <a16:creationId xmlns:a16="http://schemas.microsoft.com/office/drawing/2014/main" id="{E4F89B12-A588-4FB6-B752-51A2BDBA2D29}"/>
                </a:ext>
              </a:extLst>
            </p:cNvPr>
            <p:cNvSpPr/>
            <p:nvPr/>
          </p:nvSpPr>
          <p:spPr>
            <a:xfrm>
              <a:off x="9770465" y="3316804"/>
              <a:ext cx="129140" cy="244162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Arrow: Up 44">
              <a:extLst>
                <a:ext uri="{FF2B5EF4-FFF2-40B4-BE49-F238E27FC236}">
                  <a16:creationId xmlns:a16="http://schemas.microsoft.com/office/drawing/2014/main" id="{58B57EB8-CE69-AFC5-EA84-FD6765E0256C}"/>
                </a:ext>
              </a:extLst>
            </p:cNvPr>
            <p:cNvSpPr/>
            <p:nvPr/>
          </p:nvSpPr>
          <p:spPr>
            <a:xfrm>
              <a:off x="9437274" y="3316804"/>
              <a:ext cx="129140" cy="244162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Arrow: Up 45">
              <a:extLst>
                <a:ext uri="{FF2B5EF4-FFF2-40B4-BE49-F238E27FC236}">
                  <a16:creationId xmlns:a16="http://schemas.microsoft.com/office/drawing/2014/main" id="{478788B0-201D-6041-6D4E-7362D6112FE6}"/>
                </a:ext>
              </a:extLst>
            </p:cNvPr>
            <p:cNvSpPr/>
            <p:nvPr/>
          </p:nvSpPr>
          <p:spPr>
            <a:xfrm>
              <a:off x="11224891" y="3338038"/>
              <a:ext cx="129140" cy="244162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Arrow: Up 46">
              <a:extLst>
                <a:ext uri="{FF2B5EF4-FFF2-40B4-BE49-F238E27FC236}">
                  <a16:creationId xmlns:a16="http://schemas.microsoft.com/office/drawing/2014/main" id="{C8B422D5-D2C2-AA3B-52E6-6039D23ADDBD}"/>
                </a:ext>
              </a:extLst>
            </p:cNvPr>
            <p:cNvSpPr/>
            <p:nvPr/>
          </p:nvSpPr>
          <p:spPr>
            <a:xfrm>
              <a:off x="11562821" y="3342104"/>
              <a:ext cx="129140" cy="244162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A2EA693-25DA-EA58-C720-E147E3DD1A16}"/>
                </a:ext>
              </a:extLst>
            </p:cNvPr>
            <p:cNvSpPr txBox="1"/>
            <p:nvPr/>
          </p:nvSpPr>
          <p:spPr>
            <a:xfrm>
              <a:off x="9211574" y="3490943"/>
              <a:ext cx="1670959" cy="586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highlight>
                    <a:srgbClr val="00FF00"/>
                  </a:highlight>
                </a:rPr>
                <a:t>B-Field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E935FD2-5EB4-EC53-58AE-D19728BA1561}"/>
                </a:ext>
              </a:extLst>
            </p:cNvPr>
            <p:cNvSpPr txBox="1"/>
            <p:nvPr/>
          </p:nvSpPr>
          <p:spPr>
            <a:xfrm>
              <a:off x="7144235" y="5083438"/>
              <a:ext cx="1370547" cy="537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</a:rPr>
                <a:t>Proton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5C03BBC-75A7-B2CC-E2CF-D4B4DE4ECD2F}"/>
                </a:ext>
              </a:extLst>
            </p:cNvPr>
            <p:cNvSpPr txBox="1"/>
            <p:nvPr/>
          </p:nvSpPr>
          <p:spPr>
            <a:xfrm>
              <a:off x="10349202" y="5343496"/>
              <a:ext cx="1317714" cy="537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</a:rPr>
                <a:t>Proton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B1A4E-66D9-FEB7-E845-08A92D531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03310"/>
            <a:ext cx="2743200" cy="365125"/>
          </a:xfrm>
        </p:spPr>
        <p:txBody>
          <a:bodyPr/>
          <a:lstStyle/>
          <a:p>
            <a:fld id="{534F4CA2-6F04-4B7E-979C-709CABD40939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E4E1FCC-FD14-2C93-F2E7-0CBFB91B14CE}"/>
              </a:ext>
            </a:extLst>
          </p:cNvPr>
          <p:cNvSpPr/>
          <p:nvPr/>
        </p:nvSpPr>
        <p:spPr>
          <a:xfrm>
            <a:off x="3532187" y="2488428"/>
            <a:ext cx="3803996" cy="13064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09029B2-97C1-FEE0-69FB-D4EDA70F2E8E}"/>
                  </a:ext>
                </a:extLst>
              </p:cNvPr>
              <p:cNvSpPr txBox="1"/>
              <p:nvPr/>
            </p:nvSpPr>
            <p:spPr>
              <a:xfrm>
                <a:off x="7417600" y="2978890"/>
                <a:ext cx="38875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- Never measured for the proton!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09029B2-97C1-FEE0-69FB-D4EDA70F2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7600" y="2978890"/>
                <a:ext cx="3887539" cy="369332"/>
              </a:xfrm>
              <a:prstGeom prst="rect">
                <a:avLst/>
              </a:prstGeom>
              <a:blipFill>
                <a:blip r:embed="rId5"/>
                <a:stretch>
                  <a:fillRect t="-8333" r="-627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516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  <p:bldP spid="7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10FB57-DF35-7A57-E6A7-63A53C66A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5860"/>
            <a:ext cx="6590805" cy="50370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32E50D-9F76-A091-F9F1-EA5093421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“Color Polarizability” d</a:t>
            </a:r>
            <a:r>
              <a:rPr lang="en-US" baseline="-25000" dirty="0">
                <a:ea typeface="Calibri Light"/>
                <a:cs typeface="Calibri Light"/>
              </a:rPr>
              <a:t>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803CD-4436-16EC-A71E-12EBA430E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8029" y="3108306"/>
            <a:ext cx="5157801" cy="322498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cs typeface="Calibri"/>
              </a:rPr>
              <a:t>At high Q</a:t>
            </a:r>
            <a:r>
              <a:rPr lang="en-US" baseline="30000" dirty="0">
                <a:cs typeface="Calibri"/>
              </a:rPr>
              <a:t>2</a:t>
            </a:r>
            <a:r>
              <a:rPr lang="en-US" dirty="0">
                <a:cs typeface="Calibri"/>
              </a:rPr>
              <a:t>: color polarizability / “color Lorentz force”</a:t>
            </a:r>
          </a:p>
          <a:p>
            <a:r>
              <a:rPr lang="en-US" dirty="0">
                <a:cs typeface="Calibri"/>
              </a:rPr>
              <a:t>Interesting differences in existing data motivate further study</a:t>
            </a:r>
          </a:p>
          <a:p>
            <a:endParaRPr lang="en-US" dirty="0">
              <a:cs typeface="Calibri"/>
            </a:endParaRPr>
          </a:p>
          <a:p>
            <a:r>
              <a:rPr lang="en-US" b="1" dirty="0">
                <a:cs typeface="Calibri"/>
              </a:rPr>
              <a:t>Upcoming lattice predictions </a:t>
            </a:r>
            <a:r>
              <a:rPr lang="en-US" dirty="0">
                <a:cs typeface="Calibri"/>
              </a:rPr>
              <a:t>in this region need experimental benchmark!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0CC6E2B-014C-2E1B-9FA2-580B6C5E4A88}"/>
              </a:ext>
            </a:extLst>
          </p:cNvPr>
          <p:cNvSpPr/>
          <p:nvPr/>
        </p:nvSpPr>
        <p:spPr>
          <a:xfrm>
            <a:off x="6650182" y="2123732"/>
            <a:ext cx="4789411" cy="8276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DED8EC-9273-EC94-A23C-CC58DCC42147}"/>
                  </a:ext>
                </a:extLst>
              </p:cNvPr>
              <p:cNvSpPr txBox="1"/>
              <p:nvPr/>
            </p:nvSpPr>
            <p:spPr>
              <a:xfrm>
                <a:off x="6668030" y="2207679"/>
                <a:ext cx="4771563" cy="6653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 </m:t>
                      </m:r>
                      <m:nary>
                        <m:naryPr>
                          <m:ctrlPr>
                            <a:rPr lang="is-I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𝟎</m:t>
                          </m:r>
                        </m:sub>
                        <m:sup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𝒕𝒉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000" b="1" i="1">
                                  <a:latin typeface="Cambria Math" charset="0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 charset="0"/>
                                </a:rPr>
                                <m:t>𝒙</m:t>
                              </m:r>
                              <m:r>
                                <a:rPr lang="en-US" sz="2000" b="1" i="1">
                                  <a:latin typeface="Cambria Math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latin typeface="Cambria Math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sz="2000" b="1" i="1">
                                      <a:latin typeface="Cambria Math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𝒙</m:t>
                              </m:r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DED8EC-9273-EC94-A23C-CC58DCC42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030" y="2207679"/>
                <a:ext cx="4771563" cy="6653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A67866-34A6-9408-3060-F141DF6EB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7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4621ADA-4498-1AE4-5BBC-544E77AFDE18}"/>
              </a:ext>
            </a:extLst>
          </p:cNvPr>
          <p:cNvSpPr/>
          <p:nvPr/>
        </p:nvSpPr>
        <p:spPr>
          <a:xfrm>
            <a:off x="8241939" y="1618609"/>
            <a:ext cx="1650997" cy="748937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4715FA-F590-2665-765B-AF64762EA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baseline="-25000" dirty="0"/>
              <a:t>2</a:t>
            </a:r>
            <a:r>
              <a:rPr lang="en-US" dirty="0"/>
              <a:t> is the perfect quantity to study the transition regime…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685AB-B0B5-695F-9B43-AB02503D5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Examine quark-gluon correlations </a:t>
            </a:r>
            <a:r>
              <a:rPr lang="en-US" dirty="0"/>
              <a:t>✅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/>
                </a:solidFill>
              </a:rPr>
              <a:t>Study interaction dependent (twist-3) effects </a:t>
            </a:r>
            <a:r>
              <a:rPr lang="en-US" dirty="0"/>
              <a:t>✅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/>
                </a:solidFill>
              </a:rPr>
              <a:t>Benchmark Lattice QCD </a:t>
            </a:r>
            <a:r>
              <a:rPr lang="en-US" dirty="0"/>
              <a:t>✅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However…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8D0F37-787C-5944-C0EF-43F3E0BB4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6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61BF71C-D616-8F9B-C011-9291B4F45FD4}"/>
              </a:ext>
            </a:extLst>
          </p:cNvPr>
          <p:cNvSpPr/>
          <p:nvPr/>
        </p:nvSpPr>
        <p:spPr>
          <a:xfrm>
            <a:off x="8482149" y="3805646"/>
            <a:ext cx="801188" cy="748937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D57987-EE9F-4631-1AC3-49D6BD309324}"/>
              </a:ext>
            </a:extLst>
          </p:cNvPr>
          <p:cNvSpPr txBox="1"/>
          <p:nvPr/>
        </p:nvSpPr>
        <p:spPr>
          <a:xfrm>
            <a:off x="8645338" y="3949281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</a:t>
            </a:r>
            <a:r>
              <a:rPr lang="en-US" sz="2400" b="1" baseline="-25000" dirty="0"/>
              <a:t>2</a:t>
            </a:r>
            <a:endParaRPr lang="en-US" sz="2400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D27EB8B-5CF7-91D3-F0F2-34B01F3F80BD}"/>
              </a:ext>
            </a:extLst>
          </p:cNvPr>
          <p:cNvSpPr/>
          <p:nvPr/>
        </p:nvSpPr>
        <p:spPr>
          <a:xfrm>
            <a:off x="8882743" y="2677885"/>
            <a:ext cx="801188" cy="748937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1157D1-E44C-2945-7456-613E467998B1}"/>
                  </a:ext>
                </a:extLst>
              </p:cNvPr>
              <p:cNvSpPr txBox="1"/>
              <p:nvPr/>
            </p:nvSpPr>
            <p:spPr>
              <a:xfrm>
                <a:off x="8979439" y="2806143"/>
                <a:ext cx="6077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1157D1-E44C-2945-7456-613E46799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9439" y="2806143"/>
                <a:ext cx="607795" cy="461665"/>
              </a:xfrm>
              <a:prstGeom prst="rect">
                <a:avLst/>
              </a:prstGeom>
              <a:blipFill>
                <a:blip r:embed="rId2"/>
                <a:stretch>
                  <a:fillRect t="-10526" r="-2100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FC7670-8AAE-F14F-DA7C-0822C59D6BEE}"/>
                  </a:ext>
                </a:extLst>
              </p:cNvPr>
              <p:cNvSpPr txBox="1"/>
              <p:nvPr/>
            </p:nvSpPr>
            <p:spPr>
              <a:xfrm>
                <a:off x="8278400" y="1690688"/>
                <a:ext cx="1529457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p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FC7670-8AAE-F14F-DA7C-0822C59D6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400" y="1690688"/>
                <a:ext cx="1529457" cy="470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1526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CD5B75-E1D3-C3CA-8684-7DF704FEA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3227" y="3893207"/>
            <a:ext cx="3987453" cy="27714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EE4D36-61DB-47B2-7B2B-F2FECE6222A5}"/>
              </a:ext>
            </a:extLst>
          </p:cNvPr>
          <p:cNvSpPr txBox="1"/>
          <p:nvPr/>
        </p:nvSpPr>
        <p:spPr>
          <a:xfrm>
            <a:off x="526756" y="1551482"/>
            <a:ext cx="7441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g</a:t>
            </a:r>
            <a:r>
              <a:rPr lang="en-US" sz="5400" b="1" baseline="-25000" dirty="0"/>
              <a:t>1</a:t>
            </a:r>
            <a:endParaRPr lang="en-US" sz="5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B2DC4D-55B9-6E17-5FC1-FA4A8D7BFD40}"/>
              </a:ext>
            </a:extLst>
          </p:cNvPr>
          <p:cNvSpPr txBox="1"/>
          <p:nvPr/>
        </p:nvSpPr>
        <p:spPr>
          <a:xfrm>
            <a:off x="526756" y="4619469"/>
            <a:ext cx="7441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g</a:t>
            </a:r>
            <a:r>
              <a:rPr lang="en-US" sz="5400" b="1" baseline="-25000" dirty="0"/>
              <a:t>2</a:t>
            </a:r>
            <a:endParaRPr lang="en-US" sz="5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CCE694-98EA-8D99-6CE5-6CBFA3A13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7093" y="983211"/>
            <a:ext cx="3900076" cy="27714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548696-24CD-5112-8DE7-AF88512722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3919" y="3893206"/>
            <a:ext cx="3903803" cy="27714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522D4A-25E1-D3F7-CA01-B79EC56F74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3918" y="923330"/>
            <a:ext cx="3903803" cy="27714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4E8B13-F060-066C-813E-821419B57DF8}"/>
              </a:ext>
            </a:extLst>
          </p:cNvPr>
          <p:cNvSpPr txBox="1"/>
          <p:nvPr/>
        </p:nvSpPr>
        <p:spPr>
          <a:xfrm>
            <a:off x="3116549" y="383047"/>
            <a:ext cx="21411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Proton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7E9974-B4C5-0A60-11E0-67C1A9431364}"/>
              </a:ext>
            </a:extLst>
          </p:cNvPr>
          <p:cNvSpPr txBox="1"/>
          <p:nvPr/>
        </p:nvSpPr>
        <p:spPr>
          <a:xfrm>
            <a:off x="7953863" y="414806"/>
            <a:ext cx="25839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>
                    <a:lumMod val="65000"/>
                  </a:schemeClr>
                </a:solidFill>
              </a:rPr>
              <a:t>Neutron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D4B545-9520-5549-3A15-75E545C5F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76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540463-F943-A9BA-E004-F251BF7EE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10" y="1911910"/>
            <a:ext cx="6828679" cy="42347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7A2137-EF45-5621-9555-EF0281DE0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g2p2 Experiment (</a:t>
            </a:r>
            <a:r>
              <a:rPr lang="en-US" b="1" u="sng" dirty="0">
                <a:ea typeface="Calibri Light"/>
                <a:cs typeface="Calibri Light"/>
              </a:rPr>
              <a:t>E12-24-002</a:t>
            </a:r>
            <a:r>
              <a:rPr lang="en-US" dirty="0">
                <a:ea typeface="Calibri Light"/>
                <a:cs typeface="Calibri Light"/>
              </a:rPr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00354-ADAD-1AF7-8118-1025FF8BC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042" y="1857576"/>
            <a:ext cx="5076148" cy="2925302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dirty="0">
                <a:cs typeface="Calibri"/>
              </a:rPr>
              <a:t>Measure proton g</a:t>
            </a:r>
            <a:r>
              <a:rPr lang="en-US" baseline="-25000" dirty="0">
                <a:cs typeface="Calibri"/>
              </a:rPr>
              <a:t>2</a:t>
            </a:r>
            <a:r>
              <a:rPr lang="en-US" dirty="0">
                <a:cs typeface="Calibri"/>
              </a:rPr>
              <a:t> in the resonance region for </a:t>
            </a:r>
            <a:r>
              <a:rPr lang="en-US" b="1" u="sng" dirty="0">
                <a:cs typeface="Calibri"/>
              </a:rPr>
              <a:t>a full order of magnitude in Q</a:t>
            </a:r>
            <a:r>
              <a:rPr lang="en-US" b="1" u="sng" baseline="30000" dirty="0">
                <a:cs typeface="Calibri"/>
              </a:rPr>
              <a:t>2 </a:t>
            </a:r>
            <a:r>
              <a:rPr lang="en-US" b="1" u="sng" dirty="0">
                <a:cs typeface="Calibri"/>
              </a:rPr>
              <a:t>range</a:t>
            </a:r>
            <a:r>
              <a:rPr lang="en-US" b="1" u="sng" baseline="30000" dirty="0">
                <a:cs typeface="Calibri"/>
              </a:rPr>
              <a:t> </a:t>
            </a:r>
            <a:r>
              <a:rPr lang="en-US" dirty="0">
                <a:cs typeface="Calibri"/>
              </a:rPr>
              <a:t>from 0.2 GeV</a:t>
            </a:r>
            <a:r>
              <a:rPr lang="en-US" baseline="30000" dirty="0">
                <a:cs typeface="Calibri"/>
              </a:rPr>
              <a:t>2</a:t>
            </a:r>
            <a:r>
              <a:rPr lang="en-US" dirty="0">
                <a:cs typeface="Calibri"/>
              </a:rPr>
              <a:t> - 2.2 GeV</a:t>
            </a:r>
            <a:r>
              <a:rPr lang="en-US" baseline="30000" dirty="0">
                <a:cs typeface="Calibri"/>
              </a:rPr>
              <a:t>2</a:t>
            </a:r>
          </a:p>
          <a:p>
            <a:r>
              <a:rPr lang="en-US" dirty="0">
                <a:cs typeface="Calibri"/>
              </a:rPr>
              <a:t>Use a </a:t>
            </a:r>
            <a:r>
              <a:rPr lang="en-US" b="1" i="1" dirty="0">
                <a:cs typeface="Calibri"/>
              </a:rPr>
              <a:t>transversely polarized NH</a:t>
            </a:r>
            <a:r>
              <a:rPr lang="en-US" b="1" i="1" baseline="-25000" dirty="0">
                <a:cs typeface="Calibri"/>
              </a:rPr>
              <a:t>3</a:t>
            </a:r>
            <a:r>
              <a:rPr lang="en-US" b="1" i="1" dirty="0">
                <a:cs typeface="Calibri"/>
              </a:rPr>
              <a:t> target </a:t>
            </a:r>
            <a:r>
              <a:rPr lang="en-US" dirty="0">
                <a:cs typeface="Calibri"/>
              </a:rPr>
              <a:t>and the </a:t>
            </a:r>
            <a:r>
              <a:rPr lang="en-US" b="1" i="1" dirty="0">
                <a:cs typeface="Calibri"/>
              </a:rPr>
              <a:t>SHMS spectrometer</a:t>
            </a:r>
            <a:r>
              <a:rPr lang="en-US" dirty="0">
                <a:cs typeface="Calibri"/>
              </a:rPr>
              <a:t> in </a:t>
            </a:r>
            <a:r>
              <a:rPr lang="en-US" b="1" u="sng" dirty="0">
                <a:solidFill>
                  <a:schemeClr val="accent4"/>
                </a:solidFill>
                <a:cs typeface="Calibri"/>
              </a:rPr>
              <a:t>Hall C</a:t>
            </a:r>
            <a:endParaRPr lang="en-US" b="1" u="sng" baseline="-25000" dirty="0">
              <a:solidFill>
                <a:schemeClr val="accent4"/>
              </a:solidFill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Collect the first transition region measurement of the proton’s g</a:t>
            </a:r>
            <a:r>
              <a:rPr lang="en-US" baseline="-25000" dirty="0">
                <a:cs typeface="Calibri"/>
              </a:rPr>
              <a:t>2</a:t>
            </a:r>
            <a:r>
              <a:rPr lang="en-US" dirty="0">
                <a:cs typeface="Calibri"/>
              </a:rPr>
              <a:t>, and extract its moments and higher twist effects</a:t>
            </a:r>
            <a:endParaRPr lang="en-US" baseline="-25000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761DB-7F86-D7FF-A858-966B6C106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C2646F-4E9F-62EE-8EA4-90D8253502FB}"/>
              </a:ext>
            </a:extLst>
          </p:cNvPr>
          <p:cNvSpPr txBox="1"/>
          <p:nvPr/>
        </p:nvSpPr>
        <p:spPr>
          <a:xfrm>
            <a:off x="1715532" y="3290500"/>
            <a:ext cx="1223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8.8 GeV Beam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70D9BE-2E7E-6B10-1D93-9CECCAD27B01}"/>
              </a:ext>
            </a:extLst>
          </p:cNvPr>
          <p:cNvSpPr txBox="1"/>
          <p:nvPr/>
        </p:nvSpPr>
        <p:spPr>
          <a:xfrm>
            <a:off x="1440548" y="4173081"/>
            <a:ext cx="1223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4.4 GeV Beam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61ED6A-EC26-4361-0027-46F5FF607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61622">
            <a:off x="7531878" y="4716200"/>
            <a:ext cx="4432126" cy="3868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9B0871-2208-7BB9-9329-26F80FBA557B}"/>
              </a:ext>
            </a:extLst>
          </p:cNvPr>
          <p:cNvSpPr txBox="1"/>
          <p:nvPr/>
        </p:nvSpPr>
        <p:spPr>
          <a:xfrm rot="20311920">
            <a:off x="5568482" y="5790452"/>
            <a:ext cx="4684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DC10E2-D89C-9069-8CB3-35A5A692E276}"/>
              </a:ext>
            </a:extLst>
          </p:cNvPr>
          <p:cNvSpPr txBox="1"/>
          <p:nvPr/>
        </p:nvSpPr>
        <p:spPr>
          <a:xfrm rot="21170132">
            <a:off x="10142593" y="4658839"/>
            <a:ext cx="1300391" cy="400110"/>
          </a:xfrm>
          <a:prstGeom prst="rect">
            <a:avLst/>
          </a:prstGeom>
          <a:noFill/>
          <a:ln w="38100">
            <a:solidFill>
              <a:schemeClr val="accent6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 w="1905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Approved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D8876FB-680F-11BD-6A6F-7D4D8E266EE2}"/>
              </a:ext>
            </a:extLst>
          </p:cNvPr>
          <p:cNvSpPr/>
          <p:nvPr/>
        </p:nvSpPr>
        <p:spPr>
          <a:xfrm>
            <a:off x="7588417" y="5766943"/>
            <a:ext cx="644434" cy="661852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EB1CFD-9C29-BAF1-2D66-712A1AFA1A77}"/>
              </a:ext>
            </a:extLst>
          </p:cNvPr>
          <p:cNvSpPr txBox="1"/>
          <p:nvPr/>
        </p:nvSpPr>
        <p:spPr>
          <a:xfrm>
            <a:off x="2561298" y="6167185"/>
            <a:ext cx="2196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26 PAC Days</a:t>
            </a:r>
          </a:p>
        </p:txBody>
      </p:sp>
    </p:spTree>
    <p:extLst>
      <p:ext uri="{BB962C8B-B14F-4D97-AF65-F5344CB8AC3E}">
        <p14:creationId xmlns:p14="http://schemas.microsoft.com/office/powerpoint/2010/main" val="3548034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1723D-60A4-AB68-20EB-876DAFB65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Synergy with Tensor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B597D-D3A8-0468-7220-925EE923D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2376"/>
            <a:ext cx="10515600" cy="51190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Hall C Experimental setup shares many equipment needs: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6"/>
                </a:solidFill>
              </a:rPr>
              <a:t>Solid Polarized DNP Target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6"/>
                </a:solidFill>
              </a:rPr>
              <a:t>Slow Raster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6"/>
                </a:solidFill>
              </a:rPr>
              <a:t>Low Current Beamline Instrumentation</a:t>
            </a:r>
          </a:p>
          <a:p>
            <a:endParaRPr lang="en-US" dirty="0"/>
          </a:p>
          <a:p>
            <a:r>
              <a:rPr lang="en-US" dirty="0"/>
              <a:t>Differences: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strike="sngStrike" dirty="0">
                <a:solidFill>
                  <a:srgbClr val="FF0000"/>
                </a:solidFill>
              </a:rPr>
              <a:t>Tensor Enhancement Techniques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5"/>
                </a:solidFill>
              </a:rPr>
              <a:t>Chicane Magnets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5"/>
                </a:solidFill>
              </a:rPr>
              <a:t>Transverse Target Field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5"/>
                </a:solidFill>
              </a:rPr>
              <a:t>Beamline revision to include pivot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5"/>
              </a:solidFill>
            </a:endParaRPr>
          </a:p>
          <a:p>
            <a:r>
              <a:rPr lang="en-US" dirty="0"/>
              <a:t>Seems likely to be scheduled for run period after b</a:t>
            </a:r>
            <a:r>
              <a:rPr lang="en-US" baseline="-25000" dirty="0"/>
              <a:t>1</a:t>
            </a:r>
            <a:r>
              <a:rPr lang="en-US" dirty="0"/>
              <a:t>/A</a:t>
            </a:r>
            <a:r>
              <a:rPr lang="en-US" baseline="-25000" dirty="0"/>
              <a:t>zz</a:t>
            </a:r>
          </a:p>
          <a:p>
            <a:r>
              <a:rPr lang="en-US" b="1" u="sng" dirty="0">
                <a:solidFill>
                  <a:schemeClr val="accent6"/>
                </a:solidFill>
              </a:rPr>
              <a:t>Makes sense to collaborate on building the target, etc.</a:t>
            </a:r>
          </a:p>
          <a:p>
            <a:r>
              <a:rPr lang="en-US" b="1" u="sng" dirty="0">
                <a:solidFill>
                  <a:schemeClr val="accent6"/>
                </a:solidFill>
              </a:rPr>
              <a:t>Potential for shared ERR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1F515-C0E6-53D2-9FE1-A4EEA0110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5591D0-9BC6-9377-45C8-9F80D756A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0074" y="1799063"/>
            <a:ext cx="2512534" cy="411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64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13150</TotalTime>
  <Words>1277</Words>
  <Application>Microsoft Office PowerPoint</Application>
  <PresentationFormat>Widescreen</PresentationFormat>
  <Paragraphs>459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Aptos</vt:lpstr>
      <vt:lpstr>Aptos Display</vt:lpstr>
      <vt:lpstr>Arial</vt:lpstr>
      <vt:lpstr>Calibri</vt:lpstr>
      <vt:lpstr>Calibri Light</vt:lpstr>
      <vt:lpstr>Cambria Math</vt:lpstr>
      <vt:lpstr>Edwardian Script ITC</vt:lpstr>
      <vt:lpstr>Roboto</vt:lpstr>
      <vt:lpstr>Source Sans Pro</vt:lpstr>
      <vt:lpstr>Wingdings</vt:lpstr>
      <vt:lpstr>Office Theme</vt:lpstr>
      <vt:lpstr>g2p2 Experiment Preparations</vt:lpstr>
      <vt:lpstr>PowerPoint Presentation</vt:lpstr>
      <vt:lpstr>How to study QCD and higher twist in the transition region? </vt:lpstr>
      <vt:lpstr>g2 Structure Function enables direct tests of QCD and higher twist</vt:lpstr>
      <vt:lpstr>“Color Polarizability” d2</vt:lpstr>
      <vt:lpstr>g2 is the perfect quantity to study the transition regime…</vt:lpstr>
      <vt:lpstr>PowerPoint Presentation</vt:lpstr>
      <vt:lpstr>g2p2 Experiment (E12-24-002)</vt:lpstr>
      <vt:lpstr>Synergy with Tensor Experiments</vt:lpstr>
      <vt:lpstr>Chicane Magnet</vt:lpstr>
      <vt:lpstr>g2 Extraction Method</vt:lpstr>
      <vt:lpstr>Projected g2 Uncertainties</vt:lpstr>
      <vt:lpstr>(g_2 ) ̅ (Twist 3 Extraction)</vt:lpstr>
      <vt:lpstr>Projected (d_2 ) ̅ Uncertainties</vt:lpstr>
      <vt:lpstr>Hyperfine Splitting Impact</vt:lpstr>
      <vt:lpstr>Preparing for ERR</vt:lpstr>
      <vt:lpstr>Thanks to the Collaboration!</vt:lpstr>
      <vt:lpstr>fin</vt:lpstr>
      <vt:lpstr>Backup Slides</vt:lpstr>
      <vt:lpstr>Hyperfine Contribution</vt:lpstr>
      <vt:lpstr>Rates Table</vt:lpstr>
      <vt:lpstr>Overhead</vt:lpstr>
      <vt:lpstr>Burkhardt-Cottingham Sum Rule</vt:lpstr>
      <vt:lpstr>Projected Γ_2 Uncertainties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the Transition Region of QCD with the Proton’s g2 Structure Function</dc:title>
  <dc:creator>David Ruth</dc:creator>
  <cp:lastModifiedBy>David Ruth</cp:lastModifiedBy>
  <cp:revision>241</cp:revision>
  <dcterms:created xsi:type="dcterms:W3CDTF">2024-05-21T16:59:18Z</dcterms:created>
  <dcterms:modified xsi:type="dcterms:W3CDTF">2026-06-05T13:44:07Z</dcterms:modified>
</cp:coreProperties>
</file>