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autoCompressPictures="0">
  <p:sldMasterIdLst>
    <p:sldMasterId id="2147483670" r:id="rId1"/>
  </p:sldMasterIdLst>
  <p:notesMasterIdLst>
    <p:notesMasterId r:id="rId19"/>
  </p:notesMasterIdLst>
  <p:sldIdLst>
    <p:sldId id="289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272" r:id="rId18"/>
  </p:sldIdLst>
  <p:sldSz cx="12192000" cy="6858000"/>
  <p:notesSz cx="6858000" cy="9144000"/>
  <p:embeddedFontLst>
    <p:embeddedFont>
      <p:font typeface="Bodoni MT Black" panose="02070A03080606020203" pitchFamily="18" charset="0"/>
      <p:bold r:id="rId20"/>
      <p:boldItalic r:id="rId21"/>
    </p:embeddedFont>
    <p:embeddedFont>
      <p:font typeface="Cambria Math" panose="02040503050406030204" pitchFamily="18" charset="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D5DD"/>
    <a:srgbClr val="5C72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59" autoAdjust="0"/>
    <p:restoredTop sz="90850" autoAdjust="0"/>
  </p:normalViewPr>
  <p:slideViewPr>
    <p:cSldViewPr snapToGrid="0">
      <p:cViewPr varScale="1">
        <p:scale>
          <a:sx n="75" d="100"/>
          <a:sy n="75" d="100"/>
        </p:scale>
        <p:origin x="10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7" d="100"/>
          <a:sy n="97" d="100"/>
        </p:scale>
        <p:origin x="3120" y="20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DDC30C42-F1EA-EA44-9613-5E7947EE8325}" type="datetimeFigureOut">
              <a:rPr lang="en-US" smtClean="0"/>
              <a:pPr/>
              <a:t>2026-06-04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493BBF43-A868-D94C-A9CC-39C296714D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5674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16C7AA-86AD-BEB3-BF4C-54F9FAF3F5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A6DA5A-5942-5391-17F4-CC5604FF4D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894558-4C39-B51D-662D-EBC000912F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Tip: Keep titles under 60 characters for readability</a:t>
            </a:r>
          </a:p>
          <a:p>
            <a:r>
              <a:rPr lang="en-US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 change the photo: Right-click on photo and select change photo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F6D029-F3FF-09D9-212B-90FD668CEB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3BBF43-A868-D94C-A9CC-39C296714D2B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18942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3BBF43-A868-D94C-A9CC-39C296714D2B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88152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3BBF43-A868-D94C-A9CC-39C296714D2B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01450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3BBF43-A868-D94C-A9CC-39C296714D2B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80770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3BBF43-A868-D94C-A9CC-39C296714D2B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43406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3BBF43-A868-D94C-A9CC-39C296714D2B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2836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3BBF43-A868-D94C-A9CC-39C296714D2B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70569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3BBF43-A868-D94C-A9CC-39C296714D2B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17867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Before sharing your presentation, confirm: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Fonts are consistent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Images meet quality standards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Charts use template colors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Footer information is current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Spell check completed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Links are working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File size is optimized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3BBF43-A868-D94C-A9CC-39C296714D2B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86359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5BF14DA4-6BD3-41D0-ED7B-F5CF63D8E02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387975" y="0"/>
            <a:ext cx="6804025" cy="68580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9795D8-36C7-9AC6-7BB0-2FA187F49B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1417" y="2125014"/>
            <a:ext cx="6297984" cy="919032"/>
          </a:xfrm>
        </p:spPr>
        <p:txBody>
          <a:bodyPr anchor="b">
            <a:no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76DAF6-7FAD-3329-1F2F-26D428433E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1416" y="3047266"/>
            <a:ext cx="6559241" cy="529861"/>
          </a:xfrm>
        </p:spPr>
        <p:txBody>
          <a:bodyPr>
            <a:noAutofit/>
          </a:bodyPr>
          <a:lstStyle>
            <a:lvl1pPr marL="0" indent="0" algn="l">
              <a:buNone/>
              <a:defRPr sz="280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5E06F63-AE6B-E540-C04D-8905B2EFD5B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96963" y="4244658"/>
            <a:ext cx="5999008" cy="529861"/>
          </a:xfrm>
        </p:spPr>
        <p:txBody>
          <a:bodyPr>
            <a:noAutofit/>
          </a:bodyPr>
          <a:lstStyle>
            <a:lvl1pPr marL="0" indent="0" algn="r"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2BCBF152-3CD9-3B8D-5C6A-83D9FE6F56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96963" y="4775200"/>
            <a:ext cx="5999162" cy="501650"/>
          </a:xfrm>
        </p:spPr>
        <p:txBody>
          <a:bodyPr>
            <a:noAutofit/>
          </a:bodyPr>
          <a:lstStyle>
            <a:lvl1pPr marL="0" indent="0" algn="r"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94607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ansitions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E41ED-F47F-85C7-0527-8C9FCCC7A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0766" y="1891183"/>
            <a:ext cx="10053033" cy="1325563"/>
          </a:xfrm>
        </p:spPr>
        <p:txBody>
          <a:bodyPr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632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dy Slide - 2 Photo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17BE5B-D462-52DE-1421-03616B30B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93" y="531951"/>
            <a:ext cx="5785319" cy="678664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7D567A-C123-96A9-1DD3-17C276C7D0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46796" y="549107"/>
            <a:ext cx="5945204" cy="2763982"/>
          </a:xfrm>
        </p:spPr>
        <p:txBody>
          <a:bodyPr>
            <a:no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A92B06-2663-62EC-E8B1-7567E866D3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3" y="1319201"/>
            <a:ext cx="5785319" cy="4891433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F8DF632-CAE9-022C-6607-B217F56D5CC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02C1D150-46A5-C3E3-0093-1693429B2A69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6246796" y="3446653"/>
            <a:ext cx="5945204" cy="2763982"/>
          </a:xfrm>
        </p:spPr>
        <p:txBody>
          <a:bodyPr>
            <a:no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Date Placeholder 4">
            <a:extLst>
              <a:ext uri="{FF2B5EF4-FFF2-40B4-BE49-F238E27FC236}">
                <a16:creationId xmlns:a16="http://schemas.microsoft.com/office/drawing/2014/main" id="{A6C8BEAD-C13B-93F9-6676-CE56FFBEEB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1726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fld id="{EDB80F63-0339-4821-9425-EEBDE7EE0A50}" type="datetime1">
              <a:rPr lang="en-US" smtClean="0"/>
              <a:t>2026-06-04</a:t>
            </a:fld>
            <a:endParaRPr lang="en-US" dirty="0"/>
          </a:p>
        </p:txBody>
      </p:sp>
      <p:sp>
        <p:nvSpPr>
          <p:cNvPr id="11" name="Footer Placeholder 5">
            <a:extLst>
              <a:ext uri="{FF2B5EF4-FFF2-40B4-BE49-F238E27FC236}">
                <a16:creationId xmlns:a16="http://schemas.microsoft.com/office/drawing/2014/main" id="{9B986840-5762-4DAF-7AD9-5F837D062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0592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6">
            <a:extLst>
              <a:ext uri="{FF2B5EF4-FFF2-40B4-BE49-F238E27FC236}">
                <a16:creationId xmlns:a16="http://schemas.microsoft.com/office/drawing/2014/main" id="{1E2F678D-103F-49D4-B531-CA075474F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371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000">
                <a:latin typeface="Arial" panose="020B0604020202020204" pitchFamily="34" charset="0"/>
              </a:defRPr>
            </a:lvl1pPr>
          </a:lstStyle>
          <a:p>
            <a:fld id="{7D1BE87E-F0DE-A44C-894B-E142BEB21E4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B721D4D-BA71-46BF-9E11-753BC33668E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202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dy Slide - Top Photo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7D567A-C123-96A9-1DD3-17C276C7D0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8195"/>
            <a:ext cx="12192000" cy="34208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A92B06-2663-62EC-E8B1-7567E866D3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35924" y="3666870"/>
            <a:ext cx="5642016" cy="2414481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718A1B46-8C31-1942-9CDD-F244EA45E1A6}"/>
              </a:ext>
            </a:extLst>
          </p:cNvPr>
          <p:cNvSpPr>
            <a:spLocks noGrp="1"/>
          </p:cNvSpPr>
          <p:nvPr>
            <p:ph type="body" sz="half" idx="13"/>
          </p:nvPr>
        </p:nvSpPr>
        <p:spPr>
          <a:xfrm>
            <a:off x="6103516" y="3666870"/>
            <a:ext cx="5642016" cy="2414481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E2D036AA-9340-745D-7ECF-2C66965EE75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" y="531951"/>
            <a:ext cx="6094412" cy="678664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  Click to edit Master title style</a:t>
            </a:r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E2354D38-C6CF-E355-ADC2-9780C4F40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0592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24DF5B5C-0FB6-281B-79D1-3AAEEBC73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000">
                <a:latin typeface="Arial" panose="020B0604020202020204" pitchFamily="34" charset="0"/>
              </a:defRPr>
            </a:lvl1pPr>
          </a:lstStyle>
          <a:p>
            <a:fld id="{7D1BE87E-F0DE-A44C-894B-E142BEB21E4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CE744EEC-877B-6658-1AF3-402C4637D6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1726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fld id="{9AD7FFB5-2B44-4A61-A840-20A8B411001D}" type="datetime1">
              <a:rPr lang="en-US" smtClean="0"/>
              <a:t>2026-06-04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51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dy Slide - 1 Photo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7D567A-C123-96A9-1DD3-17C276C7D0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46796" y="665018"/>
            <a:ext cx="5945204" cy="448887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F8DF632-CAE9-022C-6607-B217F56D5CC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F69CE8BE-367E-106F-0A1A-D4403D3CF3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93" y="531951"/>
            <a:ext cx="5785319" cy="678664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EA0AC1C4-21D9-DD3B-28D1-1E97E488E1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3" y="1319201"/>
            <a:ext cx="5785319" cy="4891433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Footer Placeholder 5">
            <a:extLst>
              <a:ext uri="{FF2B5EF4-FFF2-40B4-BE49-F238E27FC236}">
                <a16:creationId xmlns:a16="http://schemas.microsoft.com/office/drawing/2014/main" id="{A4AF7EA1-AC10-6B34-7D70-18A57ABFF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0592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0B83816E-8201-5044-F359-AFD3FCE21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000">
                <a:latin typeface="Arial" panose="020B0604020202020204" pitchFamily="34" charset="0"/>
              </a:defRPr>
            </a:lvl1pPr>
          </a:lstStyle>
          <a:p>
            <a:fld id="{7D1BE87E-F0DE-A44C-894B-E142BEB21E4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8CE785-B03D-6A9D-B2E7-6E9D526B22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1726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fld id="{41AFAF23-1F56-4840-A737-495C4921DE94}" type="datetime1">
              <a:rPr lang="en-US" smtClean="0"/>
              <a:t>2026-06-04</a:t>
            </a:fld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6869AEF-C002-4444-8791-56AEEFBFD84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483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dy Slide - Circular Photo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7D567A-C123-96A9-1DD3-17C276C7D0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20496" y="531951"/>
            <a:ext cx="5971504" cy="567868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F8DF632-CAE9-022C-6607-B217F56D5CC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F69CE8BE-367E-106F-0A1A-D4403D3CF3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93" y="531951"/>
            <a:ext cx="5785319" cy="678664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EA0AC1C4-21D9-DD3B-28D1-1E97E488E1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3" y="1319201"/>
            <a:ext cx="5785319" cy="4891433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Footer Placeholder 5">
            <a:extLst>
              <a:ext uri="{FF2B5EF4-FFF2-40B4-BE49-F238E27FC236}">
                <a16:creationId xmlns:a16="http://schemas.microsoft.com/office/drawing/2014/main" id="{EF6ADE35-BF0E-DF23-D913-1DAA8CCD67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0592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BB898288-99FE-E6BE-FBE5-A3D4DE28F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000">
                <a:latin typeface="Arial" panose="020B0604020202020204" pitchFamily="34" charset="0"/>
              </a:defRPr>
            </a:lvl1pPr>
          </a:lstStyle>
          <a:p>
            <a:fld id="{7D1BE87E-F0DE-A44C-894B-E142BEB21E4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636C01-DAC5-C8E5-E590-A408A6BB45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1726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fld id="{8063D29F-10D7-4725-BF37-BCBE1D282228}" type="datetime1">
              <a:rPr lang="en-US" smtClean="0"/>
              <a:t>2026-06-04</a:t>
            </a:fld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6F161EE-76CC-45E3-AC2B-F55638E7178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891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dy Slide - No Photos 2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25C33B-E0CB-3D46-9D0E-818453377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0592"/>
            <a:ext cx="4114800" cy="365125"/>
          </a:xfrm>
          <a:prstGeom prst="rect">
            <a:avLst/>
          </a:prstGeom>
        </p:spPr>
        <p:txBody>
          <a:bodyPr anchor="ctr" anchorCtr="0"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4E25E4-5B52-F70B-5E1A-F65D7D461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000">
                <a:latin typeface="Arial" panose="020B0604020202020204" pitchFamily="34" charset="0"/>
              </a:defRPr>
            </a:lvl1pPr>
          </a:lstStyle>
          <a:p>
            <a:fld id="{7D1BE87E-F0DE-A44C-894B-E142BEB21E4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058F0D3-C01F-3256-0218-65AF71F7594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73F0606B-4EF8-C644-338C-2B63D06C1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93" y="531951"/>
            <a:ext cx="11044707" cy="678664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73B0BD89-A704-0E29-46BD-5C54BB3971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4" y="1319201"/>
            <a:ext cx="11044706" cy="4891433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4">
            <a:extLst>
              <a:ext uri="{FF2B5EF4-FFF2-40B4-BE49-F238E27FC236}">
                <a16:creationId xmlns:a16="http://schemas.microsoft.com/office/drawing/2014/main" id="{C31EC031-12D9-ECFF-D858-559CF0816D2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1726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fld id="{65A77A9B-52E9-4C6D-837D-58A3F8540DC7}" type="datetime1">
              <a:rPr lang="en-US" smtClean="0"/>
              <a:t>2026-06-04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E176E9F-8359-4E77-8769-BF761EF6EDE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409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dy Slide - Char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1F1912-9CBC-18CD-A6E2-D8584EE6F3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74062" y="1424693"/>
            <a:ext cx="5798137" cy="3804129"/>
          </a:xfrm>
        </p:spPr>
        <p:txBody>
          <a:bodyPr anchor="t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278444A-CE1E-BF31-5D75-39569219C3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36406" y="1424694"/>
            <a:ext cx="5018982" cy="4422313"/>
          </a:xfrm>
        </p:spPr>
        <p:txBody>
          <a:bodyPr anchor="t">
            <a:noAutofit/>
          </a:bodyPr>
          <a:lstStyle>
            <a:lvl1pPr marL="0" indent="0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7FC8732-2197-B9C7-FC84-CA5395C6506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0D9F4886-7D05-5680-AF1E-08F9985969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93" y="531951"/>
            <a:ext cx="11044707" cy="678664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Footer Placeholder 5">
            <a:extLst>
              <a:ext uri="{FF2B5EF4-FFF2-40B4-BE49-F238E27FC236}">
                <a16:creationId xmlns:a16="http://schemas.microsoft.com/office/drawing/2014/main" id="{C475642F-9965-9846-0682-55C7C6944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0592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7914D833-6B3E-46B1-EDE5-A7FD64C9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000">
                <a:latin typeface="Arial" panose="020B0604020202020204" pitchFamily="34" charset="0"/>
              </a:defRPr>
            </a:lvl1pPr>
          </a:lstStyle>
          <a:p>
            <a:fld id="{7D1BE87E-F0DE-A44C-894B-E142BEB21E4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0EA70E93-BE46-91B7-C94B-CF452506D7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1726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fld id="{74AC1CC6-0B45-432C-B9F8-F3C20CF98313}" type="datetime1">
              <a:rPr lang="en-US" smtClean="0"/>
              <a:t>2026-06-04</a:t>
            </a:fld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8C10AA7-5409-41F3-BC4E-22F426FB6B3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838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ody Slide - 1 Lef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17BE5B-D462-52DE-1421-03616B30B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79584" y="674221"/>
            <a:ext cx="6057364" cy="716698"/>
          </a:xfrm>
        </p:spPr>
        <p:txBody>
          <a:bodyPr anchor="t">
            <a:noAutofit/>
          </a:bodyPr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7D567A-C123-96A9-1DD3-17C276C7D0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-1" y="659082"/>
            <a:ext cx="5550795" cy="344927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A92B06-2663-62EC-E8B1-7567E866D3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79584" y="1560773"/>
            <a:ext cx="6057364" cy="4659093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425B193-7653-FA58-7C69-56865C4DF7B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  <p:sp>
        <p:nvSpPr>
          <p:cNvPr id="11" name="Footer Placeholder 5">
            <a:extLst>
              <a:ext uri="{FF2B5EF4-FFF2-40B4-BE49-F238E27FC236}">
                <a16:creationId xmlns:a16="http://schemas.microsoft.com/office/drawing/2014/main" id="{B1BBB6AD-F5E7-2C7D-F208-959FE1C64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0592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6">
            <a:extLst>
              <a:ext uri="{FF2B5EF4-FFF2-40B4-BE49-F238E27FC236}">
                <a16:creationId xmlns:a16="http://schemas.microsoft.com/office/drawing/2014/main" id="{E6658A98-A780-C524-1137-D3BF53A55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000">
                <a:latin typeface="Arial" panose="020B0604020202020204" pitchFamily="34" charset="0"/>
              </a:defRPr>
            </a:lvl1pPr>
          </a:lstStyle>
          <a:p>
            <a:fld id="{7D1BE87E-F0DE-A44C-894B-E142BEB21E4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91057C-FA10-F5DE-B4C8-C3931D750C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1726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fld id="{480ED2E1-3D77-48DC-8AFF-0FC8EA98F3DB}" type="datetime1">
              <a:rPr lang="en-US" smtClean="0"/>
              <a:t>2026-06-04</a:t>
            </a:fld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1C835BB-5A9A-4887-AD28-9C7DC0F8151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647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dy Slide - 1 Righ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7D567A-C123-96A9-1DD3-17C276C7D0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46796" y="665018"/>
            <a:ext cx="5945204" cy="448887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425B193-7653-FA58-7C69-56865C4DF7B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9A65267B-D68D-AD5F-98C2-6810944CC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93" y="531951"/>
            <a:ext cx="5785319" cy="678664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80D2211A-9B16-224E-FFC5-4225BAB41A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3" y="1319201"/>
            <a:ext cx="5785319" cy="4891433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Footer Placeholder 5">
            <a:extLst>
              <a:ext uri="{FF2B5EF4-FFF2-40B4-BE49-F238E27FC236}">
                <a16:creationId xmlns:a16="http://schemas.microsoft.com/office/drawing/2014/main" id="{AA5FB620-142D-2BE0-8116-9FAAA7F69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0592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8" name="Slide Number Placeholder 6">
            <a:extLst>
              <a:ext uri="{FF2B5EF4-FFF2-40B4-BE49-F238E27FC236}">
                <a16:creationId xmlns:a16="http://schemas.microsoft.com/office/drawing/2014/main" id="{85A35A3C-EFCE-E977-5D10-513BA05CD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000">
                <a:latin typeface="Arial" panose="020B0604020202020204" pitchFamily="34" charset="0"/>
              </a:defRPr>
            </a:lvl1pPr>
          </a:lstStyle>
          <a:p>
            <a:fld id="{7D1BE87E-F0DE-A44C-894B-E142BEB21E4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Date Placeholder 4">
            <a:extLst>
              <a:ext uri="{FF2B5EF4-FFF2-40B4-BE49-F238E27FC236}">
                <a16:creationId xmlns:a16="http://schemas.microsoft.com/office/drawing/2014/main" id="{FD481F92-CD79-AD15-7CA5-87C78AC695B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1726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fld id="{CAADF119-FBE4-4B30-887E-7063E5FE77D4}" type="datetime1">
              <a:rPr lang="en-US" smtClean="0"/>
              <a:t>2026-06-04</a:t>
            </a:fld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DB17564-960C-4BE2-AE3B-9E042530BC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138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dy Slide - No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7FC8732-2197-B9C7-FC84-CA5395C6506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99465704-2370-60F7-6005-D0288DFD87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93" y="531951"/>
            <a:ext cx="11044707" cy="678664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D0A29258-15C1-6FB2-52AC-108985A071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4" y="1319201"/>
            <a:ext cx="5682288" cy="4891433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7E85E37D-8958-2DEE-18A0-03962A83466E}"/>
              </a:ext>
            </a:extLst>
          </p:cNvPr>
          <p:cNvSpPr>
            <a:spLocks noGrp="1"/>
          </p:cNvSpPr>
          <p:nvPr>
            <p:ph type="body" sz="half" idx="13"/>
          </p:nvPr>
        </p:nvSpPr>
        <p:spPr>
          <a:xfrm>
            <a:off x="6110467" y="1322610"/>
            <a:ext cx="5682289" cy="4891433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Footer Placeholder 5">
            <a:extLst>
              <a:ext uri="{FF2B5EF4-FFF2-40B4-BE49-F238E27FC236}">
                <a16:creationId xmlns:a16="http://schemas.microsoft.com/office/drawing/2014/main" id="{6FBE509B-CE41-57EF-59C3-275E43C03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0592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6">
            <a:extLst>
              <a:ext uri="{FF2B5EF4-FFF2-40B4-BE49-F238E27FC236}">
                <a16:creationId xmlns:a16="http://schemas.microsoft.com/office/drawing/2014/main" id="{944E86B8-08A1-6B0A-9E8F-1A2C025256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000">
                <a:latin typeface="Arial" panose="020B0604020202020204" pitchFamily="34" charset="0"/>
              </a:defRPr>
            </a:lvl1pPr>
          </a:lstStyle>
          <a:p>
            <a:fld id="{7D1BE87E-F0DE-A44C-894B-E142BEB21E4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E111C8-7DEA-F7D8-15DA-EC66E6103A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1726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fld id="{8ABF4FA7-1E5E-4092-8A64-2F16A7152577}" type="datetime1">
              <a:rPr lang="en-US" smtClean="0"/>
              <a:t>2026-06-04</a:t>
            </a:fld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D72F205-0884-4182-ADD8-D44EB482580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4543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dy Slide - Slate Two Photos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17BE5B-D462-52DE-1421-03616B30B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93" y="531951"/>
            <a:ext cx="5785319" cy="678664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7D567A-C123-96A9-1DD3-17C276C7D0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46796" y="549107"/>
            <a:ext cx="5945204" cy="276398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A92B06-2663-62EC-E8B1-7567E866D3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3" y="1319201"/>
            <a:ext cx="5785319" cy="4891433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1" name="Picture 10" descr="Logo, company name&#10;&#10;Description automatically generated">
            <a:extLst>
              <a:ext uri="{FF2B5EF4-FFF2-40B4-BE49-F238E27FC236}">
                <a16:creationId xmlns:a16="http://schemas.microsoft.com/office/drawing/2014/main" id="{59AD2392-E6B3-D73D-424E-42A0157E1CA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9331" y="-12193"/>
            <a:ext cx="1474015" cy="574180"/>
          </a:xfrm>
          <a:prstGeom prst="rect">
            <a:avLst/>
          </a:prstGeom>
        </p:spPr>
      </p:pic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02C1D150-46A5-C3E3-0093-1693429B2A69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6246796" y="3446653"/>
            <a:ext cx="5945204" cy="276398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Footer Placeholder 5">
            <a:extLst>
              <a:ext uri="{FF2B5EF4-FFF2-40B4-BE49-F238E27FC236}">
                <a16:creationId xmlns:a16="http://schemas.microsoft.com/office/drawing/2014/main" id="{DF46FADE-5392-BCFC-BAD6-D700EFBD7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0592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0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6">
            <a:extLst>
              <a:ext uri="{FF2B5EF4-FFF2-40B4-BE49-F238E27FC236}">
                <a16:creationId xmlns:a16="http://schemas.microsoft.com/office/drawing/2014/main" id="{4B37EFF6-260E-A1F5-FF79-F0ABEF7A2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0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fld id="{7D1BE87E-F0DE-A44C-894B-E142BEB21E4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71D8BB-52A9-22B5-DB17-DA5C230724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1726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fld id="{84D608DB-8471-438C-96F2-BF69B78E0782}" type="datetime1">
              <a:rPr lang="en-US" smtClean="0"/>
              <a:t>2026-06-04</a:t>
            </a:fld>
            <a:endParaRPr lang="en-US" dirty="0"/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D19EE4BA-CD94-40C8-BA88-88F35B10B1E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9331" y="-12193"/>
            <a:ext cx="1474015" cy="574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0324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dy Slide - Grey 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7D567A-C123-96A9-1DD3-17C276C7D0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46796" y="665018"/>
            <a:ext cx="5945204" cy="448887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9A65267B-D68D-AD5F-98C2-6810944CC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93" y="531951"/>
            <a:ext cx="5785319" cy="678664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80D2211A-9B16-224E-FFC5-4225BAB41A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3" y="1319201"/>
            <a:ext cx="5785319" cy="4891433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903C67-DC6F-088A-9EA9-D734508F8DF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77E5CE1A-809C-DEBF-5077-24C3A3D42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0592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6A59512F-10DA-5515-E4C4-B98127B24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000">
                <a:latin typeface="Arial" panose="020B0604020202020204" pitchFamily="34" charset="0"/>
              </a:defRPr>
            </a:lvl1pPr>
          </a:lstStyle>
          <a:p>
            <a:fld id="{7D1BE87E-F0DE-A44C-894B-E142BEB21E4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8FEC5F-8621-2ECE-218F-2628960DE6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1726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fld id="{A52F8196-A714-4021-8525-BBF3DB1CC2B9}" type="datetime1">
              <a:rPr lang="en-US" smtClean="0"/>
              <a:t>2026-06-04</a:t>
            </a:fld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FCFCA19-01CD-4B66-B389-82A12968C55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8606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estion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E41ED-F47F-85C7-0527-8C9FCCC7A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0767" y="2759119"/>
            <a:ext cx="10053033" cy="880970"/>
          </a:xfrm>
        </p:spPr>
        <p:txBody>
          <a:bodyPr>
            <a:noAutofit/>
          </a:bodyPr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830D66-7C16-31AC-766A-71753A6062A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77059" y="6170055"/>
            <a:ext cx="1728303" cy="495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3022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tro Slide">
    <p:bg>
      <p:bgPr>
        <a:blipFill dpi="0"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E41ED-F47F-85C7-0527-8C9FCCC7A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0766" y="1891183"/>
            <a:ext cx="10053033" cy="1325563"/>
          </a:xfrm>
        </p:spPr>
        <p:txBody>
          <a:bodyPr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737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0BD8159-AD9B-885B-18F2-9B7C42B96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15885B-F131-1373-A6B2-E992A159BA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C86D55-AA86-4418-BC5F-C51768C252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44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753F9866-9D6A-4E48-8AAE-F0F10B4380F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6144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50" r:id="rId1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baseline="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 baseline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A18706-BE92-5674-8ED0-33DF2CC724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Placeholder 34">
            <a:extLst>
              <a:ext uri="{FF2B5EF4-FFF2-40B4-BE49-F238E27FC236}">
                <a16:creationId xmlns:a16="http://schemas.microsoft.com/office/drawing/2014/main" id="{F4A7F67A-F711-D40B-01C6-A6770706EF77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/>
          <a:stretch/>
        </p:blipFill>
        <p:spPr>
          <a:xfrm>
            <a:off x="6339840" y="0"/>
            <a:ext cx="7904481" cy="6858000"/>
          </a:xfr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D2A7D87-594F-52B2-2EA3-D41B34B42A5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2009"/>
            <a:ext cx="8663937" cy="686000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AAC87CA-8223-4766-DC0C-EF69FC2823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1416" y="2125014"/>
            <a:ext cx="8155761" cy="919032"/>
          </a:xfrm>
        </p:spPr>
        <p:txBody>
          <a:bodyPr>
            <a:noAutofit/>
          </a:bodyPr>
          <a:lstStyle/>
          <a:p>
            <a:r>
              <a:rPr lang="en-US" dirty="0"/>
              <a:t>Possibility of Tensor-</a:t>
            </a:r>
            <a:br>
              <a:rPr lang="en-US" dirty="0"/>
            </a:br>
            <a:r>
              <a:rPr lang="en-US" dirty="0"/>
              <a:t>Polarized DVCS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7C2221-BF13-0BB7-7CAB-FCDFA3F405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1416" y="3047266"/>
            <a:ext cx="8155761" cy="529861"/>
          </a:xfrm>
        </p:spPr>
        <p:txBody>
          <a:bodyPr>
            <a:noAutofit/>
          </a:bodyPr>
          <a:lstStyle/>
          <a:p>
            <a:r>
              <a:rPr lang="en-US" dirty="0"/>
              <a:t>2026-06-05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B1FD6E6E-8348-06B4-85C7-15104B0D78E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2400" dirty="0"/>
              <a:t>Allie Zec</a:t>
            </a:r>
          </a:p>
          <a:p>
            <a:endParaRPr lang="en-US" dirty="0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3CEEBFA1-2D11-2C9E-5C4A-9C08BAE97D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Hall A/C Postdoc</a:t>
            </a:r>
          </a:p>
        </p:txBody>
      </p:sp>
    </p:spTree>
    <p:extLst>
      <p:ext uri="{BB962C8B-B14F-4D97-AF65-F5344CB8AC3E}">
        <p14:creationId xmlns:p14="http://schemas.microsoft.com/office/powerpoint/2010/main" val="19938482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FE18BDF-88B3-8B8B-8246-DC457FC37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Spin-1 GPD’s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D0659E-2456-8C9F-900D-415C64C4DA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205472" y="3537586"/>
            <a:ext cx="4148328" cy="2673048"/>
          </a:xfrm>
        </p:spPr>
        <p:txBody>
          <a:bodyPr/>
          <a:lstStyle/>
          <a:p>
            <a:r>
              <a:rPr lang="en-US" dirty="0"/>
              <a:t>With P = p + p’ the initial and final deuteron momenta, ε is the initial deuteron polarization vector, </a:t>
            </a:r>
            <a:r>
              <a:rPr lang="el-GR" dirty="0"/>
              <a:t>ε</a:t>
            </a:r>
            <a:r>
              <a:rPr lang="en-US" dirty="0"/>
              <a:t>’ is the final deuteron polarization vector</a:t>
            </a:r>
          </a:p>
          <a:p>
            <a:r>
              <a:rPr lang="en-US" dirty="0"/>
              <a:t>Five vector, four axial GPDs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B0B79A6-8F3B-D3EB-E3E4-AFEAD02045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712" y="1251402"/>
            <a:ext cx="8361367" cy="21775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4777D8F-0B0B-82C1-7E9E-B6A2AF5D7C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712" y="3469787"/>
            <a:ext cx="6264343" cy="289968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DEB95C7-5DAA-6AC4-9975-3429044E3F5D}"/>
              </a:ext>
            </a:extLst>
          </p:cNvPr>
          <p:cNvSpPr/>
          <p:nvPr/>
        </p:nvSpPr>
        <p:spPr>
          <a:xfrm>
            <a:off x="9105079" y="1353312"/>
            <a:ext cx="2248721" cy="2075688"/>
          </a:xfrm>
          <a:prstGeom prst="rect">
            <a:avLst/>
          </a:pr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E. Berger, F. </a:t>
            </a:r>
            <a:r>
              <a:rPr lang="en-US" dirty="0" err="1"/>
              <a:t>Cano</a:t>
            </a:r>
            <a:r>
              <a:rPr lang="en-US" dirty="0"/>
              <a:t>, M. Diehl, B. Pire PRL 87 (2001) 142302</a:t>
            </a:r>
          </a:p>
        </p:txBody>
      </p:sp>
    </p:spTree>
    <p:extLst>
      <p:ext uri="{BB962C8B-B14F-4D97-AF65-F5344CB8AC3E}">
        <p14:creationId xmlns:p14="http://schemas.microsoft.com/office/powerpoint/2010/main" val="383915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5AAE6D5-5849-A3EC-EA41-CB4BBCA97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E87E-F0DE-A44C-894B-E142BEB21E42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3F8DDFB-269C-FD74-FAAF-997E2CD63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Spin-1 GPDs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A7CAFDF-9076-183B-820B-118734CC3A8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092FF715-9613-4DA7-8B96-F55C6E90C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7A9B-52E9-4C6D-837D-58A3F8540DC7}" type="datetime1">
              <a:rPr lang="en-US" smtClean="0"/>
              <a:t>2026-06-04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65C77E9-AAF9-0D98-0E45-4793257E95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175" y="1210615"/>
            <a:ext cx="10688542" cy="4525006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7AA1D7B-151D-38BD-1146-7CE3765B6A20}"/>
              </a:ext>
            </a:extLst>
          </p:cNvPr>
          <p:cNvSpPr/>
          <p:nvPr/>
        </p:nvSpPr>
        <p:spPr>
          <a:xfrm>
            <a:off x="487175" y="5735621"/>
            <a:ext cx="10688542" cy="78709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E. Berger, F. Cano, M. Diehl, B. Pire PRL 87 (2001) 142302</a:t>
            </a:r>
          </a:p>
          <a:p>
            <a:pPr algn="ctr"/>
            <a:r>
              <a:rPr lang="de-DE" dirty="0"/>
              <a:t>M. Diehl Phys. Rept. 388 (2003) 41-277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34073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A06BB8B-5A06-44EE-BC65-2F576F502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E87E-F0DE-A44C-894B-E142BEB21E42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E3895DC-6579-671D-8C32-30C9F14CB7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Form Factors and the Forward Limit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0F1F798-A0F3-5B9B-F4DC-2CCC1D25819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19F3D51C-607A-B6CD-78CC-F01F2F4CD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7A9B-52E9-4C6D-837D-58A3F8540DC7}" type="datetime1">
              <a:rPr lang="en-US" smtClean="0"/>
              <a:t>2026-06-04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DB1887E-F348-0275-CFE2-9D11EB5077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093" y="1319202"/>
            <a:ext cx="7713243" cy="397258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9A28CF5-FBD3-29C3-1400-502F4A810E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2336" y="1330573"/>
            <a:ext cx="3331464" cy="85953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613520C-AF83-928E-8F0B-6532E694F124}"/>
              </a:ext>
            </a:extLst>
          </p:cNvPr>
          <p:cNvSpPr/>
          <p:nvPr/>
        </p:nvSpPr>
        <p:spPr>
          <a:xfrm>
            <a:off x="8022336" y="2190104"/>
            <a:ext cx="3331464" cy="137781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 Liuti, K Kathuria 2014 J. Phys. Conf. Ser. </a:t>
            </a:r>
            <a:r>
              <a:rPr lang="de-DE" dirty="0"/>
              <a:t>543 012005; A. Kirchner, D. M</a:t>
            </a:r>
            <a:r>
              <a:rPr lang="en-US" dirty="0"/>
              <a:t>ü</a:t>
            </a:r>
            <a:r>
              <a:rPr lang="de-DE" dirty="0"/>
              <a:t>ller </a:t>
            </a:r>
            <a:r>
              <a:rPr lang="en-US" dirty="0" err="1"/>
              <a:t>Eur.Phys.J</a:t>
            </a:r>
            <a:r>
              <a:rPr lang="en-US" dirty="0"/>
              <a:t>. C32 (2003) 347-375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F51E314-60DB-C367-EFE5-5299F1A55EB9}"/>
              </a:ext>
            </a:extLst>
          </p:cNvPr>
          <p:cNvSpPr/>
          <p:nvPr/>
        </p:nvSpPr>
        <p:spPr>
          <a:xfrm>
            <a:off x="2830286" y="5291784"/>
            <a:ext cx="6553200" cy="91885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i="1" dirty="0"/>
              <a:t>H</a:t>
            </a:r>
            <a:r>
              <a:rPr lang="en-US" b="1" i="1" baseline="-25000" dirty="0"/>
              <a:t>3</a:t>
            </a:r>
            <a:r>
              <a:rPr lang="en-US" b="1" dirty="0"/>
              <a:t> GPD directly accesses deuteron quadrupole form factor!</a:t>
            </a:r>
          </a:p>
        </p:txBody>
      </p:sp>
    </p:spTree>
    <p:extLst>
      <p:ext uri="{BB962C8B-B14F-4D97-AF65-F5344CB8AC3E}">
        <p14:creationId xmlns:p14="http://schemas.microsoft.com/office/powerpoint/2010/main" val="3580427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9DD54C65-F74D-3381-510C-32AC2EBD7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Forward Limit and </a:t>
            </a:r>
            <a:r>
              <a:rPr lang="en-US" i="1" dirty="0"/>
              <a:t>b</a:t>
            </a:r>
            <a:r>
              <a:rPr lang="en-US" i="1" baseline="-25000" dirty="0"/>
              <a:t>1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6B14BFA-896A-18C6-94C4-EF000E6D9D4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ctr"/>
            <a:r>
              <a:rPr lang="en-US" sz="2400" b="1" dirty="0"/>
              <a:t>Tensor Structure Function </a:t>
            </a:r>
            <a:r>
              <a:rPr lang="en-US" sz="2400" b="1" i="1" dirty="0"/>
              <a:t>b</a:t>
            </a:r>
            <a:r>
              <a:rPr lang="en-US" sz="2400" b="1" i="1" baseline="-25000" dirty="0"/>
              <a:t>1</a:t>
            </a:r>
          </a:p>
          <a:p>
            <a:pPr algn="ctr"/>
            <a:endParaRPr lang="en-US" sz="2400" b="1" i="1" baseline="-25000" dirty="0">
              <a:latin typeface="Bodoni MT Black" panose="02070A03080606020203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B341C8E-C41D-9060-D2AD-62BD04C88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E87E-F0DE-A44C-894B-E142BEB21E42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A4EDF85D-3D84-B2AC-4DF3-107835AA84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7A9B-52E9-4C6D-837D-58A3F8540DC7}" type="datetime1">
              <a:rPr lang="en-US" smtClean="0"/>
              <a:t>2026-06-04</a:t>
            </a:fld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64012C-AB50-04A3-3C6F-C789415236DE}"/>
              </a:ext>
            </a:extLst>
          </p:cNvPr>
          <p:cNvSpPr txBox="1"/>
          <p:nvPr/>
        </p:nvSpPr>
        <p:spPr>
          <a:xfrm>
            <a:off x="6487886" y="1319201"/>
            <a:ext cx="5395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Tensor GPD </a:t>
            </a:r>
            <a:r>
              <a:rPr lang="en-US" sz="2400" b="1" i="1" dirty="0"/>
              <a:t>H</a:t>
            </a:r>
            <a:r>
              <a:rPr lang="en-US" sz="2400" b="1" i="1" baseline="-25000" dirty="0"/>
              <a:t>5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7D8FA9D-4A81-C112-0472-1C626D4AE8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738" y="1780866"/>
            <a:ext cx="5020376" cy="115268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723AB48-AD8D-1345-6142-D68685C2EB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369" y="3518024"/>
            <a:ext cx="5287113" cy="147658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219DB1C-F746-8724-41BD-7BBD3DBCB19A}"/>
              </a:ext>
            </a:extLst>
          </p:cNvPr>
          <p:cNvSpPr txBox="1"/>
          <p:nvPr/>
        </p:nvSpPr>
        <p:spPr>
          <a:xfrm>
            <a:off x="544737" y="3124415"/>
            <a:ext cx="50203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Assuming unpolarized sea quarks…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295B54-D071-2B19-ED78-5AE0CDC997D7}"/>
              </a:ext>
            </a:extLst>
          </p:cNvPr>
          <p:cNvSpPr/>
          <p:nvPr/>
        </p:nvSpPr>
        <p:spPr>
          <a:xfrm>
            <a:off x="309093" y="5083629"/>
            <a:ext cx="5547421" cy="112700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F. E. Close, S. Kumano PRD 42 (1990) 2377</a:t>
            </a:r>
          </a:p>
          <a:p>
            <a:pPr algn="ctr"/>
            <a:r>
              <a:rPr lang="de-DE" dirty="0"/>
              <a:t>A. Kirchner, D. M</a:t>
            </a:r>
            <a:r>
              <a:rPr lang="en-US" dirty="0"/>
              <a:t>ü</a:t>
            </a:r>
            <a:r>
              <a:rPr lang="de-DE" dirty="0"/>
              <a:t>ller Eur.Phys.J. </a:t>
            </a:r>
            <a:r>
              <a:rPr lang="en-US" dirty="0"/>
              <a:t>C32 (2003) 347-375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D733D82-DA0F-F1AA-1095-051712919A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14733" y="2180976"/>
            <a:ext cx="5258534" cy="107647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8E494C8-FB8D-6D46-FC1A-ACB264E84350}"/>
              </a:ext>
            </a:extLst>
          </p:cNvPr>
          <p:cNvSpPr txBox="1"/>
          <p:nvPr/>
        </p:nvSpPr>
        <p:spPr>
          <a:xfrm>
            <a:off x="6487886" y="1780866"/>
            <a:ext cx="53013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In the forward limit…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EED6ACFE-176F-DA98-4939-FAC19DB7A8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45887" y="3657561"/>
            <a:ext cx="5334744" cy="135273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A087A6E6-084D-5FD3-959C-479D19C0E7BD}"/>
              </a:ext>
            </a:extLst>
          </p:cNvPr>
          <p:cNvSpPr txBox="1"/>
          <p:nvPr/>
        </p:nvSpPr>
        <p:spPr>
          <a:xfrm>
            <a:off x="6487886" y="3257451"/>
            <a:ext cx="2656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With…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D1FCCE5-C5AB-B5B9-4DE0-65664E3C63ED}"/>
              </a:ext>
            </a:extLst>
          </p:cNvPr>
          <p:cNvSpPr txBox="1"/>
          <p:nvPr/>
        </p:nvSpPr>
        <p:spPr>
          <a:xfrm>
            <a:off x="6445887" y="5010300"/>
            <a:ext cx="5327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With q</a:t>
            </a:r>
            <a:r>
              <a:rPr lang="en-US" baseline="30000" dirty="0"/>
              <a:t>i</a:t>
            </a:r>
            <a:r>
              <a:rPr lang="en-US" dirty="0"/>
              <a:t>(x) being quark probability densities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6BFA8F8-87AC-0BCE-F2D0-F54D53E0EB80}"/>
              </a:ext>
            </a:extLst>
          </p:cNvPr>
          <p:cNvSpPr/>
          <p:nvPr/>
        </p:nvSpPr>
        <p:spPr>
          <a:xfrm>
            <a:off x="6487886" y="5410410"/>
            <a:ext cx="5180056" cy="81153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 dirty="0"/>
              <a:t>S. Liuti, K. Kathuria 2014 J. Phys. </a:t>
            </a:r>
            <a:r>
              <a:rPr lang="en-US" dirty="0"/>
              <a:t>Conf. Ser. 543 012005</a:t>
            </a:r>
          </a:p>
        </p:txBody>
      </p:sp>
    </p:spTree>
    <p:extLst>
      <p:ext uri="{BB962C8B-B14F-4D97-AF65-F5344CB8AC3E}">
        <p14:creationId xmlns:p14="http://schemas.microsoft.com/office/powerpoint/2010/main" val="2104628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9" grpId="0"/>
      <p:bldP spid="22" grpId="0"/>
      <p:bldP spid="23" grpId="0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7465E098-66C6-0EFA-8EAA-8A2FCE870A90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340" r="340"/>
          <a:stretch>
            <a:fillRect/>
          </a:stretch>
        </p:blipFill>
        <p:spPr>
          <a:xfrm>
            <a:off x="6171398" y="1433278"/>
            <a:ext cx="5945204" cy="4488874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5D414938-6D6D-6D3C-5D0B-DA9C6D259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DVCS &amp; Deuterons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 Placeholder 3">
                <a:extLst>
                  <a:ext uri="{FF2B5EF4-FFF2-40B4-BE49-F238E27FC236}">
                    <a16:creationId xmlns:a16="http://schemas.microsoft.com/office/drawing/2014/main" id="{834E4936-D21B-9693-D980-1A1A1A0905F4}"/>
                  </a:ext>
                </a:extLst>
              </p:cNvPr>
              <p:cNvSpPr>
                <a:spLocks noGrp="1"/>
              </p:cNvSpPr>
              <p:nvPr>
                <p:ph type="body" sz="half" idx="2"/>
              </p:nvPr>
            </p:nvSpPr>
            <p:spPr>
              <a:xfrm>
                <a:off x="309093" y="1319201"/>
                <a:ext cx="5785319" cy="1870313"/>
              </a:xfrm>
            </p:spPr>
            <p:txBody>
              <a:bodyPr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𝑒𝐷</m:t>
                      </m:r>
                      <m:groupChr>
                        <m:groupChrPr>
                          <m:chr m:val="→"/>
                          <m:pos m:val="top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groupChrPr>
                        <m:e/>
                      </m:groupCh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𝑒𝐷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𝛾</m:t>
                      </m:r>
                    </m:oMath>
                  </m:oMathPara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dirty="0"/>
                  <a:t>Previous DVCS experiment with LD2 and NPS: E12-22-006</a:t>
                </a:r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r>
                  <a:rPr lang="en-US" dirty="0"/>
                  <a:t>Q</a:t>
                </a:r>
                <a:r>
                  <a:rPr lang="en-US" baseline="30000" dirty="0"/>
                  <a:t>2</a:t>
                </a:r>
                <a:r>
                  <a:rPr lang="en-US" dirty="0"/>
                  <a:t> range: 3.0 – 6.0 GeV</a:t>
                </a:r>
                <a:r>
                  <a:rPr lang="en-US" baseline="30000" dirty="0"/>
                  <a:t>2</a:t>
                </a:r>
              </a:p>
              <a:p>
                <a:pPr marL="800100" lvl="1" indent="-342900">
                  <a:buFont typeface="Arial" panose="020B0604020202020204" pitchFamily="34" charset="0"/>
                  <a:buChar char="•"/>
                </a:pPr>
                <a:r>
                  <a:rPr lang="en-US" dirty="0" err="1"/>
                  <a:t>x</a:t>
                </a:r>
                <a:r>
                  <a:rPr lang="en-US" baseline="-25000" dirty="0" err="1"/>
                  <a:t>B</a:t>
                </a:r>
                <a:r>
                  <a:rPr lang="en-US" dirty="0"/>
                  <a:t> range: 0.36 – 0.6</a:t>
                </a:r>
              </a:p>
            </p:txBody>
          </p:sp>
        </mc:Choice>
        <mc:Fallback xmlns="">
          <p:sp>
            <p:nvSpPr>
              <p:cNvPr id="4" name="Text Placeholder 3">
                <a:extLst>
                  <a:ext uri="{FF2B5EF4-FFF2-40B4-BE49-F238E27FC236}">
                    <a16:creationId xmlns:a16="http://schemas.microsoft.com/office/drawing/2014/main" id="{834E4936-D21B-9693-D980-1A1A1A0905F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2"/>
              </p:nvPr>
            </p:nvSpPr>
            <p:spPr>
              <a:xfrm>
                <a:off x="309093" y="1319201"/>
                <a:ext cx="5785319" cy="1870313"/>
              </a:xfrm>
              <a:blipFill>
                <a:blip r:embed="rId3"/>
                <a:stretch>
                  <a:fillRect l="-948" t="-52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C11BB7-CB50-F7F0-90A5-BD505FABE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E87E-F0DE-A44C-894B-E142BEB21E42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37C887E-A8F4-F89B-0BBC-D7AB2D98D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FAF23-1F56-4840-A737-495C4921DE94}" type="datetime1">
              <a:rPr lang="en-US" smtClean="0"/>
              <a:t>2026-06-04</a:t>
            </a:fld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1C47517-E54E-1004-1FC2-3C62B761CA83}"/>
              </a:ext>
            </a:extLst>
          </p:cNvPr>
          <p:cNvSpPr txBox="1"/>
          <p:nvPr/>
        </p:nvSpPr>
        <p:spPr>
          <a:xfrm>
            <a:off x="369716" y="3189513"/>
            <a:ext cx="51119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Combined Cross Section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BH + VCS + Interference cross sections presented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2DB613D-CCD0-1DFA-B64D-4EA825723A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997" y="2917371"/>
            <a:ext cx="5878287" cy="2449287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E73E9F5A-7CA1-112B-AA78-63072CB25DDC}"/>
              </a:ext>
            </a:extLst>
          </p:cNvPr>
          <p:cNvSpPr/>
          <p:nvPr/>
        </p:nvSpPr>
        <p:spPr>
          <a:xfrm>
            <a:off x="369716" y="3918857"/>
            <a:ext cx="5279963" cy="2407192"/>
          </a:xfrm>
          <a:prstGeom prst="rect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Problem: Don’t yet have software for deuteron DVCS cross sections calculation (but we do have it for protons…)</a:t>
            </a:r>
          </a:p>
        </p:txBody>
      </p:sp>
    </p:spTree>
    <p:extLst>
      <p:ext uri="{BB962C8B-B14F-4D97-AF65-F5344CB8AC3E}">
        <p14:creationId xmlns:p14="http://schemas.microsoft.com/office/powerpoint/2010/main" val="3743699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2566F5A-45D7-8485-71B8-E4D9CA602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Proton DVCS Cross-Sections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7CB832-7E0E-6419-3367-3F27569B8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E87E-F0DE-A44C-894B-E142BEB21E42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16CB9B-DA3D-9DA8-2D95-4FF6661D8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FAF23-1F56-4840-A737-495C4921DE94}" type="datetime1">
              <a:rPr lang="en-US" smtClean="0"/>
              <a:t>2026-06-04</a:t>
            </a:fld>
            <a:endParaRPr lang="en-US" dirty="0"/>
          </a:p>
        </p:txBody>
      </p:sp>
      <p:pic>
        <p:nvPicPr>
          <p:cNvPr id="13" name="Picture Placeholder 12">
            <a:extLst>
              <a:ext uri="{FF2B5EF4-FFF2-40B4-BE49-F238E27FC236}">
                <a16:creationId xmlns:a16="http://schemas.microsoft.com/office/drawing/2014/main" id="{8C507295-B850-7037-CF7A-8464DE4A8CD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3031" b="3031"/>
          <a:stretch>
            <a:fillRect/>
          </a:stretch>
        </p:blipFill>
        <p:spPr>
          <a:xfrm>
            <a:off x="82324" y="1210615"/>
            <a:ext cx="5945204" cy="44888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3AEFE93-C96D-CC10-CA95-281504C6BE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7683" y="1192336"/>
            <a:ext cx="5692633" cy="4473328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9FF3F931-0C9E-A9B1-B964-17D5694EAACE}"/>
              </a:ext>
            </a:extLst>
          </p:cNvPr>
          <p:cNvSpPr/>
          <p:nvPr/>
        </p:nvSpPr>
        <p:spPr>
          <a:xfrm>
            <a:off x="82324" y="5802086"/>
            <a:ext cx="5945204" cy="52396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L. Calero-Diaz, D. Keller PRD 112 (2025) 096001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CE100D0-EFC6-80F4-F5A3-1AF5F51DE51E}"/>
              </a:ext>
            </a:extLst>
          </p:cNvPr>
          <p:cNvSpPr/>
          <p:nvPr/>
        </p:nvSpPr>
        <p:spPr>
          <a:xfrm>
            <a:off x="6297683" y="5802085"/>
            <a:ext cx="5589517" cy="52396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Gepard</a:t>
            </a:r>
            <a:r>
              <a:rPr lang="en-US" dirty="0"/>
              <a:t> software calculations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C908C5C-DC9D-F50E-0C5B-1C2BB51BCB48}"/>
              </a:ext>
            </a:extLst>
          </p:cNvPr>
          <p:cNvSpPr txBox="1"/>
          <p:nvPr/>
        </p:nvSpPr>
        <p:spPr>
          <a:xfrm>
            <a:off x="4365171" y="832348"/>
            <a:ext cx="3603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KM15 Model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59C89E2-011A-BF41-C31E-D41CD5C95CE5}"/>
              </a:ext>
            </a:extLst>
          </p:cNvPr>
          <p:cNvSpPr/>
          <p:nvPr/>
        </p:nvSpPr>
        <p:spPr>
          <a:xfrm>
            <a:off x="7598229" y="87086"/>
            <a:ext cx="2917371" cy="10963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E</a:t>
            </a:r>
            <a:r>
              <a:rPr lang="en-US" baseline="-25000" dirty="0" err="1"/>
              <a:t>beam</a:t>
            </a:r>
            <a:r>
              <a:rPr lang="en-US" dirty="0"/>
              <a:t>=5.75 GeV, Q</a:t>
            </a:r>
            <a:r>
              <a:rPr lang="en-US" baseline="30000" dirty="0"/>
              <a:t>2</a:t>
            </a:r>
            <a:r>
              <a:rPr lang="en-US" dirty="0"/>
              <a:t> = 1.82 GeV</a:t>
            </a:r>
            <a:r>
              <a:rPr lang="en-US" baseline="30000" dirty="0"/>
              <a:t>2</a:t>
            </a:r>
            <a:r>
              <a:rPr lang="en-US" dirty="0"/>
              <a:t>, </a:t>
            </a:r>
            <a:r>
              <a:rPr lang="en-US" dirty="0" err="1"/>
              <a:t>x</a:t>
            </a:r>
            <a:r>
              <a:rPr lang="en-US" baseline="-25000" dirty="0" err="1"/>
              <a:t>B</a:t>
            </a:r>
            <a:r>
              <a:rPr lang="en-US" dirty="0"/>
              <a:t> = 0.34, t = -0.17 GeV</a:t>
            </a:r>
            <a:r>
              <a:rPr lang="en-US" baseline="300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623562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098A6A-DAC3-C157-7893-5D96CE56E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E12-13-010 Proposal Comparison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2A0DBB-D433-B4C4-9A6F-4D0225C4004A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LH</a:t>
            </a:r>
            <a:r>
              <a:rPr lang="en-US" baseline="-25000" dirty="0"/>
              <a:t>2</a:t>
            </a:r>
            <a:r>
              <a:rPr lang="en-US" dirty="0"/>
              <a:t> DVCS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Electron-photon coincidence (HMS + NPS)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74D759-B06D-A5FA-55BC-61935BA75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E87E-F0DE-A44C-894B-E142BEB21E42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80658F1-39F5-BFB6-D776-024039028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FAF23-1F56-4840-A737-495C4921DE94}" type="datetime1">
              <a:rPr lang="en-US" smtClean="0"/>
              <a:t>2026-06-04</a:t>
            </a:fld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B7997A6-A8FD-C78C-4F3F-6C6C3C4648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3548" y="2186925"/>
            <a:ext cx="8161727" cy="402370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8066126A-8554-DD74-A93B-3393576F4FF5}"/>
              </a:ext>
            </a:extLst>
          </p:cNvPr>
          <p:cNvSpPr/>
          <p:nvPr/>
        </p:nvSpPr>
        <p:spPr>
          <a:xfrm>
            <a:off x="3766457" y="3189514"/>
            <a:ext cx="413657" cy="312970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F9EC22F-4634-29D8-E282-F758C5E85FF1}"/>
              </a:ext>
            </a:extLst>
          </p:cNvPr>
          <p:cNvSpPr/>
          <p:nvPr/>
        </p:nvSpPr>
        <p:spPr>
          <a:xfrm>
            <a:off x="4516777" y="3196343"/>
            <a:ext cx="413657" cy="312970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93D19BBD-89BA-F623-CB60-5DC8BC47838E}"/>
              </a:ext>
            </a:extLst>
          </p:cNvPr>
          <p:cNvSpPr/>
          <p:nvPr/>
        </p:nvSpPr>
        <p:spPr>
          <a:xfrm>
            <a:off x="5267097" y="3196343"/>
            <a:ext cx="413657" cy="312970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4A86260-1281-8952-56D6-8949795FB596}"/>
              </a:ext>
            </a:extLst>
          </p:cNvPr>
          <p:cNvSpPr txBox="1"/>
          <p:nvPr/>
        </p:nvSpPr>
        <p:spPr>
          <a:xfrm>
            <a:off x="3376647" y="6210634"/>
            <a:ext cx="596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accent1"/>
                </a:solidFill>
              </a:rPr>
              <a:t>Kin1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EC11E87-83BB-C1A2-9146-394326371561}"/>
              </a:ext>
            </a:extLst>
          </p:cNvPr>
          <p:cNvSpPr txBox="1"/>
          <p:nvPr/>
        </p:nvSpPr>
        <p:spPr>
          <a:xfrm>
            <a:off x="4437210" y="6319220"/>
            <a:ext cx="596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accent1"/>
                </a:solidFill>
              </a:rPr>
              <a:t>Kin2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AB71B93-5807-C1A8-57B4-4BF298AF5A60}"/>
              </a:ext>
            </a:extLst>
          </p:cNvPr>
          <p:cNvSpPr txBox="1"/>
          <p:nvPr/>
        </p:nvSpPr>
        <p:spPr>
          <a:xfrm>
            <a:off x="5497773" y="6210634"/>
            <a:ext cx="596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accent1"/>
                </a:solidFill>
              </a:rPr>
              <a:t>Kin3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D9325C1-650B-FD7A-3979-895465CFACAC}"/>
              </a:ext>
            </a:extLst>
          </p:cNvPr>
          <p:cNvSpPr/>
          <p:nvPr/>
        </p:nvSpPr>
        <p:spPr>
          <a:xfrm>
            <a:off x="217714" y="2340429"/>
            <a:ext cx="1692420" cy="371202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C. Muñoz Camacho, T. Horn, C. Hyde, R. </a:t>
            </a:r>
            <a:r>
              <a:rPr lang="en-US" dirty="0" err="1"/>
              <a:t>Paremuzyan</a:t>
            </a:r>
            <a:r>
              <a:rPr lang="en-US" dirty="0"/>
              <a:t>, J. Roche (2013)</a:t>
            </a:r>
          </a:p>
          <a:p>
            <a:pPr algn="ctr"/>
            <a:r>
              <a:rPr lang="en-US" dirty="0"/>
              <a:t>PR12-13-010</a:t>
            </a:r>
          </a:p>
        </p:txBody>
      </p:sp>
    </p:spTree>
    <p:extLst>
      <p:ext uri="{BB962C8B-B14F-4D97-AF65-F5344CB8AC3E}">
        <p14:creationId xmlns:p14="http://schemas.microsoft.com/office/powerpoint/2010/main" val="74498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EC2F4C1D-BA83-531A-3D29-02518493B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simc</a:t>
            </a:r>
            <a:r>
              <a:rPr lang="en-US" dirty="0"/>
              <a:t> and DVCS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430D9E2-8B2D-CA6E-1B3F-583625F6AB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4" y="3180080"/>
            <a:ext cx="4967464" cy="3030554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err="1"/>
              <a:t>simc</a:t>
            </a:r>
            <a:r>
              <a:rPr lang="en-US" dirty="0"/>
              <a:t>: FORTRAN-based two-arm </a:t>
            </a:r>
            <a:r>
              <a:rPr lang="en-US" dirty="0" err="1"/>
              <a:t>lighweight</a:t>
            </a:r>
            <a:r>
              <a:rPr lang="en-US" dirty="0"/>
              <a:t> coincidence simulator for hall C primarily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600" dirty="0"/>
              <a:t>NOT a full detector sim like Geant!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Can we reproduce E12-13-010 proposed rates using </a:t>
            </a:r>
            <a:r>
              <a:rPr lang="en-US" dirty="0" err="1"/>
              <a:t>simc</a:t>
            </a:r>
            <a:r>
              <a:rPr lang="en-US" dirty="0"/>
              <a:t>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And what about the E12-22-006 LD</a:t>
            </a:r>
            <a:r>
              <a:rPr lang="en-US" baseline="-25000" dirty="0"/>
              <a:t>2</a:t>
            </a:r>
            <a:r>
              <a:rPr lang="en-US" dirty="0"/>
              <a:t> proposal?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25FF2F-B402-8E2A-F468-608DAB74E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FAF23-1F56-4840-A737-495C4921DE94}" type="datetime1">
              <a:rPr lang="en-US" smtClean="0"/>
              <a:t>2026-06-04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299C69-2755-4FC2-1E62-51234A2C6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E87E-F0DE-A44C-894B-E142BEB21E42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9DE0269-8BAD-63BF-B265-76501CBF45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4982" y="992884"/>
            <a:ext cx="8107923" cy="21115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FC0C11C-7F7A-6B09-E19F-DBDAAC1D8A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9405" y="3633624"/>
            <a:ext cx="3077188" cy="257701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343DF05-D579-0DC8-D3AC-3FDE3C6BF2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47698" y="3633624"/>
            <a:ext cx="3235207" cy="257701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A29ECD7-714D-80BD-BC08-8EDD759A8F22}"/>
              </a:ext>
            </a:extLst>
          </p:cNvPr>
          <p:cNvSpPr/>
          <p:nvPr/>
        </p:nvSpPr>
        <p:spPr>
          <a:xfrm>
            <a:off x="309093" y="1210615"/>
            <a:ext cx="3196107" cy="1806905"/>
          </a:xfrm>
          <a:prstGeom prst="rect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Thanks to Dave Gaskell for adding DVCS to </a:t>
            </a:r>
            <a:r>
              <a:rPr lang="en-US" dirty="0" err="1"/>
              <a:t>simc</a:t>
            </a:r>
            <a:r>
              <a:rPr lang="en-US" dirty="0"/>
              <a:t>!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0BF691E-CC40-F55B-6C29-C21BCB162EE3}"/>
              </a:ext>
            </a:extLst>
          </p:cNvPr>
          <p:cNvSpPr txBox="1"/>
          <p:nvPr/>
        </p:nvSpPr>
        <p:spPr>
          <a:xfrm>
            <a:off x="7127903" y="623552"/>
            <a:ext cx="1402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Kinematic 1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C932E9A-26B3-FACC-F244-A85384208B50}"/>
              </a:ext>
            </a:extLst>
          </p:cNvPr>
          <p:cNvSpPr txBox="1"/>
          <p:nvPr/>
        </p:nvSpPr>
        <p:spPr>
          <a:xfrm>
            <a:off x="6046959" y="3289084"/>
            <a:ext cx="1402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Kinematic 2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B4A18AE-6E19-72ED-8E63-A4F841E57A0F}"/>
              </a:ext>
            </a:extLst>
          </p:cNvPr>
          <p:cNvSpPr txBox="1"/>
          <p:nvPr/>
        </p:nvSpPr>
        <p:spPr>
          <a:xfrm>
            <a:off x="9564261" y="3289084"/>
            <a:ext cx="1402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Kinematic 3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E3641182-02CA-B53E-B30B-225E14D34F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6007" y="1373175"/>
            <a:ext cx="6965399" cy="374331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21F80588-DF29-2C62-6EBA-55FE05B044C3}"/>
              </a:ext>
            </a:extLst>
          </p:cNvPr>
          <p:cNvSpPr/>
          <p:nvPr/>
        </p:nvSpPr>
        <p:spPr>
          <a:xfrm>
            <a:off x="4576007" y="5132508"/>
            <a:ext cx="7000240" cy="1101940"/>
          </a:xfrm>
          <a:prstGeom prst="rect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Initial running with wide open NPS spectrometer acceptance</a:t>
            </a:r>
          </a:p>
          <a:p>
            <a:pPr algn="ctr"/>
            <a:r>
              <a:rPr lang="en-US" dirty="0"/>
              <a:t>Start big to get a rates baseline, then narrow</a:t>
            </a:r>
          </a:p>
        </p:txBody>
      </p:sp>
    </p:spTree>
    <p:extLst>
      <p:ext uri="{BB962C8B-B14F-4D97-AF65-F5344CB8AC3E}">
        <p14:creationId xmlns:p14="http://schemas.microsoft.com/office/powerpoint/2010/main" val="4096043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A5766-0111-9B7C-5149-0308BDEA2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Missing Mass Spectrum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1554AD-7F34-443F-2356-9C3514C42C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8481" y="5688937"/>
            <a:ext cx="4181074" cy="855609"/>
          </a:xfrm>
        </p:spPr>
        <p:txBody>
          <a:bodyPr/>
          <a:lstStyle/>
          <a:p>
            <a:r>
              <a:rPr lang="en-US" sz="1600" dirty="0"/>
              <a:t>6.6 GeV beam, simulated missing mass spectra with Q</a:t>
            </a:r>
            <a:r>
              <a:rPr lang="en-US" sz="1600" baseline="30000" dirty="0"/>
              <a:t>2</a:t>
            </a:r>
            <a:r>
              <a:rPr lang="en-US" sz="1600" dirty="0"/>
              <a:t> = 3 GeV2 and </a:t>
            </a:r>
            <a:r>
              <a:rPr lang="en-US" sz="1600" dirty="0" err="1"/>
              <a:t>x</a:t>
            </a:r>
            <a:r>
              <a:rPr lang="en-US" sz="1600" baseline="-25000" dirty="0" err="1"/>
              <a:t>B</a:t>
            </a:r>
            <a:r>
              <a:rPr lang="en-US" sz="1600" baseline="-25000" dirty="0"/>
              <a:t> </a:t>
            </a:r>
            <a:r>
              <a:rPr lang="en-US" sz="1600" dirty="0"/>
              <a:t>= 0.36. From PR12-13-010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292A8E3B-5DD6-CC00-A909-85DDEA7D3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80F63-0339-4821-9425-EEBDE7EE0A50}" type="datetime1">
              <a:rPr lang="en-US" smtClean="0"/>
              <a:t>2026-06-04</a:t>
            </a:fld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075593F3-BBBD-5BC4-0A04-FF9785625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E87E-F0DE-A44C-894B-E142BEB21E42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70F8C6D-5A52-6850-C195-2FB64C2B22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3744" y="1200455"/>
            <a:ext cx="6525536" cy="443927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052B54E-5212-8606-2F75-29524B7346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480" y="1200455"/>
            <a:ext cx="4181074" cy="444091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D8B85E6-5686-15BF-A8EC-36AE69987318}"/>
              </a:ext>
            </a:extLst>
          </p:cNvPr>
          <p:cNvSpPr txBox="1"/>
          <p:nvPr/>
        </p:nvSpPr>
        <p:spPr>
          <a:xfrm>
            <a:off x="5669280" y="223520"/>
            <a:ext cx="4998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Minimal cuts on </a:t>
            </a:r>
            <a:r>
              <a:rPr lang="en-US" dirty="0" err="1"/>
              <a:t>simc</a:t>
            </a:r>
            <a:r>
              <a:rPr lang="en-US" dirty="0"/>
              <a:t> output. Only cut:</a:t>
            </a:r>
            <a:br>
              <a:rPr lang="en-US" dirty="0"/>
            </a:br>
            <a:r>
              <a:rPr lang="en-US" dirty="0"/>
              <a:t>M</a:t>
            </a:r>
            <a:r>
              <a:rPr lang="en-US" baseline="-25000" dirty="0"/>
              <a:t>x</a:t>
            </a:r>
            <a:r>
              <a:rPr lang="en-US" baseline="30000" dirty="0"/>
              <a:t>2</a:t>
            </a:r>
            <a:r>
              <a:rPr lang="en-US" dirty="0"/>
              <a:t> &lt; 2.5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8B459AF-5A6E-39E9-BF4B-219C466655AA}"/>
              </a:ext>
            </a:extLst>
          </p:cNvPr>
          <p:cNvSpPr/>
          <p:nvPr/>
        </p:nvSpPr>
        <p:spPr>
          <a:xfrm>
            <a:off x="5493744" y="5688937"/>
            <a:ext cx="5783856" cy="855609"/>
          </a:xfrm>
          <a:prstGeom prst="rect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As a sanity check the mass spectrum looks okay, despite the different beam energy… what about Q</a:t>
            </a:r>
            <a:r>
              <a:rPr lang="en-US" baseline="30000" dirty="0"/>
              <a:t>2</a:t>
            </a:r>
            <a:r>
              <a:rPr lang="en-US" dirty="0"/>
              <a:t> and </a:t>
            </a:r>
            <a:r>
              <a:rPr lang="en-US" dirty="0" err="1"/>
              <a:t>x</a:t>
            </a:r>
            <a:r>
              <a:rPr lang="en-US" baseline="-25000" dirty="0" err="1"/>
              <a:t>B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935108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21FD1-694C-268D-854D-8FF530FDD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Phase Space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B34A57-C902-77DF-82F4-E55CE909E2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3" y="4866640"/>
            <a:ext cx="5785319" cy="134399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1758F396-5B94-1905-EB17-0F373B670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80F63-0339-4821-9425-EEBDE7EE0A50}" type="datetime1">
              <a:rPr lang="en-US" smtClean="0"/>
              <a:t>2026-06-04</a:t>
            </a:fld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5C7D0F7F-923C-86AD-37CB-298DAC662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E87E-F0DE-A44C-894B-E142BEB21E42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F586CD4-6235-09BC-F5B4-C0BA631A8B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972" y="1223234"/>
            <a:ext cx="5624348" cy="352976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59191E7-25DB-84F6-B4AC-CF5B18A5E0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0726" y="43031"/>
            <a:ext cx="4985754" cy="332624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D2CE90D-F671-0EF7-8865-7D66576035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8400" y="3488727"/>
            <a:ext cx="4933139" cy="3326241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F3764843-F01D-794A-5274-EE968E6A7BF9}"/>
              </a:ext>
            </a:extLst>
          </p:cNvPr>
          <p:cNvSpPr/>
          <p:nvPr/>
        </p:nvSpPr>
        <p:spPr>
          <a:xfrm>
            <a:off x="162560" y="4866640"/>
            <a:ext cx="5781041" cy="145940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Nothing here seems unrealistic… now let’s look at rates</a:t>
            </a:r>
          </a:p>
        </p:txBody>
      </p:sp>
    </p:spTree>
    <p:extLst>
      <p:ext uri="{BB962C8B-B14F-4D97-AF65-F5344CB8AC3E}">
        <p14:creationId xmlns:p14="http://schemas.microsoft.com/office/powerpoint/2010/main" val="26080113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D1C37DA-91AE-4501-1B10-E6BA1CFE5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E87E-F0DE-A44C-894B-E142BEB21E42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2528DB37-B3B1-5DC8-0CD4-CCF86FE18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PR12-13-010 vs </a:t>
            </a:r>
            <a:r>
              <a:rPr lang="en-US" dirty="0" err="1"/>
              <a:t>simc</a:t>
            </a:r>
            <a:r>
              <a:rPr lang="en-US" dirty="0"/>
              <a:t> Rates Comparison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DC2E1D4-E315-8BB3-1D34-9D3D0B5440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4" y="3287064"/>
            <a:ext cx="5492266" cy="2923569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Rates are same order of magnitude, but no obvious correspondence/similarity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Things I don’t </a:t>
            </a:r>
            <a:r>
              <a:rPr lang="en-US" i="1" dirty="0"/>
              <a:t>yet</a:t>
            </a:r>
            <a:r>
              <a:rPr lang="en-US" dirty="0"/>
              <a:t> know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600" dirty="0"/>
              <a:t>Detector assumptions on rates calculations in proposal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600" dirty="0"/>
              <a:t>Full cuts used for rate estimate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Rates right now are preliminary and not conclusive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68E19C74-72FA-B93C-D0C7-7FAA2CCB5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80F63-0339-4821-9425-EEBDE7EE0A50}" type="datetime1">
              <a:rPr lang="en-US" smtClean="0"/>
              <a:t>2026-06-04</a:t>
            </a:fld>
            <a:endParaRPr lang="en-US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E5461BC4-11C8-3A5B-C8AF-F497BE975B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7082567"/>
              </p:ext>
            </p:extLst>
          </p:nvPr>
        </p:nvGraphicFramePr>
        <p:xfrm>
          <a:off x="450850" y="1319200"/>
          <a:ext cx="10902952" cy="1859280"/>
        </p:xfrm>
        <a:graphic>
          <a:graphicData uri="http://schemas.openxmlformats.org/drawingml/2006/table">
            <a:tbl>
              <a:tblPr/>
              <a:tblGrid>
                <a:gridCol w="1845310">
                  <a:extLst>
                    <a:ext uri="{9D8B030D-6E8A-4147-A177-3AD203B41FA5}">
                      <a16:colId xmlns:a16="http://schemas.microsoft.com/office/drawing/2014/main" val="224936136"/>
                    </a:ext>
                  </a:extLst>
                </a:gridCol>
                <a:gridCol w="1054090">
                  <a:extLst>
                    <a:ext uri="{9D8B030D-6E8A-4147-A177-3AD203B41FA5}">
                      <a16:colId xmlns:a16="http://schemas.microsoft.com/office/drawing/2014/main" val="3188317967"/>
                    </a:ext>
                  </a:extLst>
                </a:gridCol>
                <a:gridCol w="937270">
                  <a:extLst>
                    <a:ext uri="{9D8B030D-6E8A-4147-A177-3AD203B41FA5}">
                      <a16:colId xmlns:a16="http://schemas.microsoft.com/office/drawing/2014/main" val="1256182523"/>
                    </a:ext>
                  </a:extLst>
                </a:gridCol>
                <a:gridCol w="2062480">
                  <a:extLst>
                    <a:ext uri="{9D8B030D-6E8A-4147-A177-3AD203B41FA5}">
                      <a16:colId xmlns:a16="http://schemas.microsoft.com/office/drawing/2014/main" val="3578041859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val="1707448565"/>
                    </a:ext>
                  </a:extLst>
                </a:gridCol>
                <a:gridCol w="1432560">
                  <a:extLst>
                    <a:ext uri="{9D8B030D-6E8A-4147-A177-3AD203B41FA5}">
                      <a16:colId xmlns:a16="http://schemas.microsoft.com/office/drawing/2014/main" val="1987051751"/>
                    </a:ext>
                  </a:extLst>
                </a:gridCol>
                <a:gridCol w="2108202">
                  <a:extLst>
                    <a:ext uri="{9D8B030D-6E8A-4147-A177-3AD203B41FA5}">
                      <a16:colId xmlns:a16="http://schemas.microsoft.com/office/drawing/2014/main" val="2556570612"/>
                    </a:ext>
                  </a:extLst>
                </a:gridCol>
              </a:tblGrid>
              <a:tr h="33314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E12-13-010</a:t>
                      </a:r>
                    </a:p>
                    <a:p>
                      <a:pPr algn="ct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Kinematic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(</a:t>
                      </a:r>
                      <a:r>
                        <a:rPr lang="en-US" sz="24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uA</a:t>
                      </a:r>
                      <a:r>
                        <a:rPr lang="en-US" sz="24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Days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24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mC</a:t>
                      </a:r>
                      <a:r>
                        <a:rPr lang="en-US" sz="24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Delivered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 </a:t>
                      </a:r>
                      <a:r>
                        <a:rPr lang="en-US" sz="24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Evts</a:t>
                      </a:r>
                      <a:endParaRPr lang="en-US" sz="24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Predicted </a:t>
                      </a:r>
                      <a:r>
                        <a:rPr lang="en-US" sz="24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evts</a:t>
                      </a:r>
                      <a:r>
                        <a:rPr lang="en-US" sz="24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en-US" sz="24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mC</a:t>
                      </a:r>
                      <a:endParaRPr lang="en-US" sz="24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24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Simc</a:t>
                      </a:r>
                      <a:r>
                        <a:rPr lang="en-US" sz="24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Calc Rate [</a:t>
                      </a:r>
                      <a:r>
                        <a:rPr lang="en-US" sz="24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evts</a:t>
                      </a:r>
                      <a:r>
                        <a:rPr lang="en-US" sz="24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en-US" sz="24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mC</a:t>
                      </a:r>
                      <a:r>
                        <a:rPr lang="en-US" sz="24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]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9347283"/>
                  </a:ext>
                </a:extLst>
              </a:tr>
              <a:tr h="33314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2419.2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820000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338.955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244.456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8974630"/>
                  </a:ext>
                </a:extLst>
              </a:tr>
              <a:tr h="33314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7257.6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790000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108.8514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156.716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8381352"/>
                  </a:ext>
                </a:extLst>
              </a:tr>
              <a:tr h="33314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4838.4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1100000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227.3479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82.73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0703316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3F3579FF-EE8A-6735-D8E1-EA67ACCAAD09}"/>
              </a:ext>
            </a:extLst>
          </p:cNvPr>
          <p:cNvSpPr/>
          <p:nvPr/>
        </p:nvSpPr>
        <p:spPr>
          <a:xfrm>
            <a:off x="5923280" y="3287064"/>
            <a:ext cx="5430520" cy="107566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All E12-13-010 kinematic estimates are from PR12-13-010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802FB3A-3A43-CBE6-A2FD-D461588E025D}"/>
              </a:ext>
            </a:extLst>
          </p:cNvPr>
          <p:cNvSpPr/>
          <p:nvPr/>
        </p:nvSpPr>
        <p:spPr>
          <a:xfrm>
            <a:off x="5923280" y="4612640"/>
            <a:ext cx="5492266" cy="150368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On a solid polarized target, beam current would be reduced by a factor of 200-350, and the rates would go down with it…</a:t>
            </a:r>
          </a:p>
          <a:p>
            <a:pPr algn="ctr"/>
            <a:r>
              <a:rPr lang="en-US" dirty="0"/>
              <a:t>Would a deuteron target be better?</a:t>
            </a:r>
          </a:p>
        </p:txBody>
      </p:sp>
    </p:spTree>
    <p:extLst>
      <p:ext uri="{BB962C8B-B14F-4D97-AF65-F5344CB8AC3E}">
        <p14:creationId xmlns:p14="http://schemas.microsoft.com/office/powerpoint/2010/main" val="2781977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E98FE60-0058-FBB8-2656-B2148FEB59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E87E-F0DE-A44C-894B-E142BEB21E42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E7DC7D8-1AF9-8AC5-6F47-E307D793C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E12-22-006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A41AB6-F29F-11DF-A05E-3F4514F3DE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4" y="5181600"/>
            <a:ext cx="11044706" cy="1029033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Proposal already calculated </a:t>
            </a:r>
            <a:r>
              <a:rPr lang="en-US" dirty="0" err="1"/>
              <a:t>eD→eD</a:t>
            </a:r>
            <a:r>
              <a:rPr lang="el-GR" dirty="0"/>
              <a:t>γ</a:t>
            </a:r>
            <a:r>
              <a:rPr lang="en-US" dirty="0"/>
              <a:t> cross sections, with coherent and incoherent parts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/>
              <a:t>Coherent part is vanishingly small, except at the lowest values of |t|!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64E831D2-8CD0-11EB-F5FA-E23A1B2CF2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7A9B-52E9-4C6D-837D-58A3F8540DC7}" type="datetime1">
              <a:rPr lang="en-US" smtClean="0"/>
              <a:t>2026-06-04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01CFF5B-6800-E2C7-66A6-030203D3E1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093" y="1210615"/>
            <a:ext cx="5634507" cy="299602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155D911-FE36-F8E8-F2EE-B09AE724BA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399" y="1210614"/>
            <a:ext cx="5634507" cy="299602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4A49F7D-0BE2-36E9-1315-9ED3F04B2781}"/>
              </a:ext>
            </a:extLst>
          </p:cNvPr>
          <p:cNvSpPr/>
          <p:nvPr/>
        </p:nvSpPr>
        <p:spPr>
          <a:xfrm>
            <a:off x="309093" y="4317999"/>
            <a:ext cx="11573813" cy="74364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PR12-22-006, C. Muñoz Camacho, C. Hyde, M. Mazouz, J. Roche (2022)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F9F61D0-591D-74F0-0914-E145661F49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4926" y="697365"/>
            <a:ext cx="6196330" cy="342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975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7BCFAE0-4B6B-7D80-F8C0-5F4B3A21B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E87E-F0DE-A44C-894B-E142BEB21E42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E79E269-384E-80B5-DCD8-D33DC1321B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E12-22-006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621E8BB-DD5D-5B51-6F99-D02F388AD6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4" y="1319201"/>
            <a:ext cx="5177306" cy="2551759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This is a full Geant4 simulation, including detector response and fermi-smearing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Rate from coherent deuteron DVCS looks vanishingly small for an HMS-NPS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Proposed current was 28 </a:t>
            </a:r>
            <a:r>
              <a:rPr lang="en-US" dirty="0" err="1"/>
              <a:t>uA</a:t>
            </a:r>
            <a:r>
              <a:rPr lang="en-US" dirty="0"/>
              <a:t>… again, polarized target current would be &gt;100x lower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BA4514C7-8BC2-2239-73ED-4C959444F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7A9B-52E9-4C6D-837D-58A3F8540DC7}" type="datetime1">
              <a:rPr lang="en-US" smtClean="0"/>
              <a:t>2026-06-04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FAB700A-AC9E-0692-D9E1-65A3FAD6F6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1040" y="1276244"/>
            <a:ext cx="6209273" cy="49343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F21257C-CCEE-9EF9-BD14-89CF11548FC8}"/>
              </a:ext>
            </a:extLst>
          </p:cNvPr>
          <p:cNvSpPr/>
          <p:nvPr/>
        </p:nvSpPr>
        <p:spPr>
          <a:xfrm>
            <a:off x="5781040" y="515581"/>
            <a:ext cx="6209273" cy="74364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PR12-22-006, C. Muñoz Camacho, C. Hyde, M. Mazouz, J. Roche (2022)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FC00C34-065D-0A32-CE22-CE0F78F7C6B0}"/>
              </a:ext>
            </a:extLst>
          </p:cNvPr>
          <p:cNvSpPr/>
          <p:nvPr/>
        </p:nvSpPr>
        <p:spPr>
          <a:xfrm>
            <a:off x="121920" y="3979546"/>
            <a:ext cx="5455920" cy="2231088"/>
          </a:xfrm>
          <a:prstGeom prst="rect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Rates calculations from E12-22-006 suggest that using HMS and NPS for tensor-polarized DVCS would be practically extremely difficult, if possible at all…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EA2361-D064-223A-B66B-DEE3B2D08421}"/>
              </a:ext>
            </a:extLst>
          </p:cNvPr>
          <p:cNvSpPr/>
          <p:nvPr/>
        </p:nvSpPr>
        <p:spPr>
          <a:xfrm>
            <a:off x="2621280" y="6330592"/>
            <a:ext cx="7233920" cy="36512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Also, open question: what observable is interesting for H</a:t>
            </a:r>
            <a:r>
              <a:rPr lang="en-US" baseline="-25000" dirty="0"/>
              <a:t>3</a:t>
            </a:r>
            <a:r>
              <a:rPr lang="en-US" dirty="0"/>
              <a:t> or H</a:t>
            </a:r>
            <a:r>
              <a:rPr lang="en-US" baseline="-25000" dirty="0"/>
              <a:t>5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151902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E37171C-EA5E-742A-78BA-30B279867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E87E-F0DE-A44C-894B-E142BEB21E42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D254740-A447-FF82-8951-05DFF5C65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US" dirty="0"/>
            </a:br>
            <a:r>
              <a:rPr lang="en-US" dirty="0"/>
              <a:t>What Can We Do Next?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16C65D6-AA40-7213-E17E-CB12E881FF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4" y="1319201"/>
            <a:ext cx="5786906" cy="4891433"/>
          </a:xfrm>
        </p:spPr>
        <p:txBody>
          <a:bodyPr/>
          <a:lstStyle/>
          <a:p>
            <a:r>
              <a:rPr lang="en-US" dirty="0"/>
              <a:t>Story doesn’t end here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Need to find a reliable way to calculate rates for different coincidence setups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600" dirty="0" err="1"/>
              <a:t>Simc</a:t>
            </a:r>
            <a:r>
              <a:rPr lang="en-US" sz="1600" dirty="0"/>
              <a:t> for HMS, SHMS, NPS…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600" dirty="0"/>
              <a:t>Is Geant worth the effort?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err="1"/>
              <a:t>Simc</a:t>
            </a:r>
            <a:r>
              <a:rPr lang="en-US" dirty="0"/>
              <a:t> only handles one process at a time… what is the background from non-hydrogen in the target?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Different detector concepts…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600" dirty="0"/>
              <a:t>Can we have a dedicated recoil deuteron detector in hall C?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Is this something that would be easier to do in CLAS?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79CF951-C07D-825B-E4A3-EBC38793E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7A9B-52E9-4C6D-837D-58A3F8540DC7}" type="datetime1">
              <a:rPr lang="en-US" smtClean="0"/>
              <a:t>2026-06-04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C536D5F-9321-5689-0D8E-E8B3CD423D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3844" y="1319201"/>
            <a:ext cx="5700312" cy="4212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7990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5FE9AA25-34DD-A321-D34B-E2429E55A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BC08C17-438B-2387-251A-AAB7C49416C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Deuterons have unique GPDs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Quadrupole form factor can be extracted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Some relating to the structure function b</a:t>
            </a:r>
            <a:r>
              <a:rPr lang="en-US" baseline="-25000" dirty="0"/>
              <a:t>1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Basic rates code working with </a:t>
            </a:r>
            <a:r>
              <a:rPr lang="en-US" dirty="0" err="1"/>
              <a:t>simc</a:t>
            </a:r>
            <a:endParaRPr lang="en-US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No authoritative rates yet, but can do HMS-NPS coincidences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Proton target only, unpolarized so far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E12-13-010, E12-22-006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Previous NPS DVCS experiments on LH</a:t>
            </a:r>
            <a:r>
              <a:rPr lang="en-US" baseline="-25000" dirty="0"/>
              <a:t>2</a:t>
            </a:r>
            <a:r>
              <a:rPr lang="en-US" dirty="0"/>
              <a:t> and LD</a:t>
            </a:r>
            <a:r>
              <a:rPr lang="en-US" baseline="-25000" dirty="0"/>
              <a:t>2</a:t>
            </a:r>
            <a:r>
              <a:rPr lang="en-US" dirty="0"/>
              <a:t> respectively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Rates seem to suggest coherent deuteron DVCS is extremely low rate in this setup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Open questions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What detector setup would make this measurement possible?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/>
              <a:t>What’s the observable?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62EB079-8F77-5AA0-7623-09357C0BE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E87E-F0DE-A44C-894B-E142BEB21E42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00B6775B-BCD6-9862-485B-B29EDA911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77A9B-52E9-4C6D-837D-58A3F8540DC7}" type="datetime1">
              <a:rPr lang="en-US" smtClean="0"/>
              <a:t>2026-06-04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F565D78-356D-0BD7-ECC7-6B6A288F2F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4717" y="1582955"/>
            <a:ext cx="5818565" cy="4363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107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08124D7-0699-6425-B7CA-43028B2EE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QUESTIONS, COMMENTS, CONCERNS, OBSERVATIONS?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9BB996-4A9C-EA60-8BD1-573393ACF33D}"/>
              </a:ext>
            </a:extLst>
          </p:cNvPr>
          <p:cNvSpPr/>
          <p:nvPr/>
        </p:nvSpPr>
        <p:spPr>
          <a:xfrm>
            <a:off x="0" y="0"/>
            <a:ext cx="1943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284077"/>
      </p:ext>
    </p:extLst>
  </p:cSld>
  <p:clrMapOvr>
    <a:masterClrMapping/>
  </p:clrMapOvr>
</p:sld>
</file>

<file path=ppt/theme/theme1.xml><?xml version="1.0" encoding="utf-8"?>
<a:theme xmlns:a="http://schemas.openxmlformats.org/drawingml/2006/main" name="Jefferson Lab Theme 1">
  <a:themeElements>
    <a:clrScheme name="JLab Color Theme 1">
      <a:dk1>
        <a:srgbClr val="000000"/>
      </a:dk1>
      <a:lt1>
        <a:srgbClr val="FFFFFF"/>
      </a:lt1>
      <a:dk2>
        <a:srgbClr val="1C5068"/>
      </a:dk2>
      <a:lt2>
        <a:srgbClr val="8397A9"/>
      </a:lt2>
      <a:accent1>
        <a:srgbClr val="C31230"/>
      </a:accent1>
      <a:accent2>
        <a:srgbClr val="10A1AF"/>
      </a:accent2>
      <a:accent3>
        <a:srgbClr val="5E5E5E"/>
      </a:accent3>
      <a:accent4>
        <a:srgbClr val="821282"/>
      </a:accent4>
      <a:accent5>
        <a:srgbClr val="385723"/>
      </a:accent5>
      <a:accent6>
        <a:srgbClr val="BF9000"/>
      </a:accent6>
      <a:hlink>
        <a:srgbClr val="1C5068"/>
      </a:hlink>
      <a:folHlink>
        <a:srgbClr val="10A1A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jz_slides_tensor_meeting" id="{9854FC13-4FAD-4AAB-A266-DF27628DB960}" vid="{4B18B38C-E308-482C-8EEB-3708705C946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1313</TotalTime>
  <Words>1071</Words>
  <Application>Microsoft Office PowerPoint</Application>
  <PresentationFormat>Widescreen</PresentationFormat>
  <Paragraphs>181</Paragraphs>
  <Slides>17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Cambria Math</vt:lpstr>
      <vt:lpstr>Bodoni MT Black</vt:lpstr>
      <vt:lpstr>Arial</vt:lpstr>
      <vt:lpstr>Jefferson Lab Theme 1</vt:lpstr>
      <vt:lpstr>Possibility of Tensor- Polarized DVCS</vt:lpstr>
      <vt:lpstr>Spin-1 GPD’s</vt:lpstr>
      <vt:lpstr>Spin-1 GPDs</vt:lpstr>
      <vt:lpstr>Form Factors and the Forward Limit</vt:lpstr>
      <vt:lpstr>Forward Limit and b1</vt:lpstr>
      <vt:lpstr>DVCS &amp; Deuterons</vt:lpstr>
      <vt:lpstr>Proton DVCS Cross-Sections</vt:lpstr>
      <vt:lpstr>E12-13-010 Proposal Comparison</vt:lpstr>
      <vt:lpstr>simc and DVCS</vt:lpstr>
      <vt:lpstr>Missing Mass Spectrum</vt:lpstr>
      <vt:lpstr>Phase Space</vt:lpstr>
      <vt:lpstr>PR12-13-010 vs simc Rates Comparison</vt:lpstr>
      <vt:lpstr>E12-22-006</vt:lpstr>
      <vt:lpstr>E12-22-006</vt:lpstr>
      <vt:lpstr> What Can We Do Next?</vt:lpstr>
      <vt:lpstr>Conclusions</vt:lpstr>
      <vt:lpstr>QUESTIONS, COMMENTS, CONCERNS, OBSERVATIONS?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Joanna Griffin</dc:creator>
  <cp:lastModifiedBy>Allison Zec</cp:lastModifiedBy>
  <cp:revision>47</cp:revision>
  <cp:lastPrinted>2024-11-21T18:51:38Z</cp:lastPrinted>
  <dcterms:created xsi:type="dcterms:W3CDTF">2025-03-04T14:28:54Z</dcterms:created>
  <dcterms:modified xsi:type="dcterms:W3CDTF">2026-06-04T20:01:41Z</dcterms:modified>
</cp:coreProperties>
</file>