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20" r:id="rId3"/>
    <p:sldId id="423" r:id="rId4"/>
    <p:sldId id="425" r:id="rId5"/>
    <p:sldId id="426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322" r:id="rId15"/>
    <p:sldId id="323" r:id="rId16"/>
    <p:sldId id="324" r:id="rId17"/>
    <p:sldId id="326" r:id="rId18"/>
    <p:sldId id="327" r:id="rId19"/>
    <p:sldId id="328" r:id="rId20"/>
    <p:sldId id="329" r:id="rId21"/>
    <p:sldId id="330" r:id="rId22"/>
    <p:sldId id="331" r:id="rId23"/>
    <p:sldId id="347" r:id="rId24"/>
    <p:sldId id="320" r:id="rId25"/>
    <p:sldId id="332" r:id="rId26"/>
    <p:sldId id="435" r:id="rId27"/>
    <p:sldId id="343" r:id="rId28"/>
    <p:sldId id="344" r:id="rId29"/>
    <p:sldId id="340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900"/>
    <a:srgbClr val="8C0B42"/>
    <a:srgbClr val="006C76"/>
    <a:srgbClr val="7C439A"/>
    <a:srgbClr val="8C1844"/>
    <a:srgbClr val="2E6911"/>
    <a:srgbClr val="F35820"/>
    <a:srgbClr val="0477BC"/>
    <a:srgbClr val="B47E99"/>
    <a:srgbClr val="AF80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8" autoAdjust="0"/>
    <p:restoredTop sz="95831" autoAdjust="0"/>
  </p:normalViewPr>
  <p:slideViewPr>
    <p:cSldViewPr snapToGrid="0">
      <p:cViewPr>
        <p:scale>
          <a:sx n="66" d="100"/>
          <a:sy n="66" d="100"/>
        </p:scale>
        <p:origin x="1028" y="9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36FD4-7893-4C59-95A0-A3C9D3CF30F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312A8-7F34-44E0-B8D4-DE3B81057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1831-9780-4A10-AFB1-5299EDAAE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2D7ED-22CD-4225-8081-70A753E3E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8642-133F-41B4-B89C-9A8DF8B4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68446-0BD0-4917-A5B2-B8B7153F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4E4-5B0B-41D3-9304-50FFD516E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2022-6FC6-4C7E-836D-0B152F8A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80A271-1E20-4CC5-9A8C-EF7EF3C4D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80B72-D3DF-4528-B84F-402F6CCC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351FB-2383-44B1-BF54-66A68F2C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F6EA5-75CB-4B6F-907E-BFACDF7E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3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0B139-360E-44D9-B424-D926FB6E2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5412D-32B1-4BBA-9D91-092D5D318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19909-58DC-483F-8A8C-9EF91DF6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C6D39-7E7F-4E43-B7E5-FBDE35A0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9B035-1986-4423-A986-B3FA7C8F8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A139-CE29-48AE-B8D6-06EA3156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6D256-5006-48DF-BBC3-48DC6789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28A7A-CDD8-423C-9493-2E4C585E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7AE50-49A4-4199-BEE1-963B4FE2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DE4B8-2A66-4131-99EE-3AE380055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CB582-1B1C-47C4-B130-45684680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26527-0C6B-4E20-B290-30F802024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F469C-D074-4255-A077-69E2CEA1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2CD49-CD2E-41C6-9AA5-67D80D9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2B48-01BE-4135-B08E-B661A64E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AD95-0AF7-469F-9B12-75E11488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8B3C8-40C9-4B91-8B7A-B032F74D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9E081-CCEF-4BDA-AF02-794087885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19AF8-1350-4765-8336-A35CC964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4754-1754-4D43-8E70-B541A4AB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ECBFB-B0E4-4BFC-BA16-F5F3CBED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5C69-9D93-4DBE-A41D-DF31DF468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07961-5674-4401-94EA-5999D6A09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C32AB-1C12-43AB-98C0-189D5D499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BC3F-019B-4D97-909C-A9CAFB3EB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291B3-E14C-48AC-B251-88937A1E1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C69E68-490A-44C9-977C-FBCEC1AB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45D74-DB5D-4BFC-9613-DEAAB597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88854-E115-417C-A027-2F709D8D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4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D4B4E-2B1A-4AF7-B4C5-7C42A89B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9F010-CE08-4A27-A809-7B10284B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CBDEE-2C59-48FB-A2AF-FD47FC8E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D2001-4251-4605-BBFF-A6165E7F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6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13ADF3-EB53-4B75-82D9-6FB63EAD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773D0-E276-4C27-B345-45E20FF10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B4FB5-E7DB-4102-B1BF-2E08B562F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DA57A-C75A-489C-95F8-2FDFD804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E8A1-BBE3-45C2-83C0-B0738D474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E4C99-5E90-46FF-BDE8-716DF389A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5B6CE-1F10-414F-8640-2E03BCFE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86CDB-260B-4863-907B-8CA91D61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3F371-DB2C-43FF-ACD2-B0DA173E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1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8A38-6C8E-4CFE-9D0F-067A2C4D9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6C66C-320A-428E-800E-CB377519E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E87B6-CC38-4D9A-8DA6-2C9E7CC31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EBBF1-8A2C-4980-8A28-372E1AF0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F1AAE-5BA5-4CF1-85D3-6594AFD1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B399F-8F8B-408E-8702-CB6BE93B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013038-2F46-4980-A869-90579BAE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4BAD0-E737-4F6A-B72D-D4268352F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AB0DB-4ED6-4DCC-A96F-50ABD199A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9EF98-783B-454B-A0B9-432B7AED8F4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AD4E-8DC1-4E56-9F05-0BF041032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92F3-FDB6-4676-A9A6-57290204E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BE5F-325E-4F6F-BC60-181265D7C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20.png"/><Relationship Id="rId4" Type="http://schemas.openxmlformats.org/officeDocument/2006/relationships/image" Target="../media/image6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69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0.png"/><Relationship Id="rId11" Type="http://schemas.openxmlformats.org/officeDocument/2006/relationships/image" Target="../media/image73.png"/><Relationship Id="rId5" Type="http://schemas.openxmlformats.org/officeDocument/2006/relationships/image" Target="../media/image670.png"/><Relationship Id="rId10" Type="http://schemas.openxmlformats.org/officeDocument/2006/relationships/image" Target="../media/image72.png"/><Relationship Id="rId4" Type="http://schemas.openxmlformats.org/officeDocument/2006/relationships/image" Target="../media/image660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jlab.org/event/1070/contributions/18695/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inspirehep.net/literature/3070828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10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45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31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hyperlink" Target="https://indico.jlab.org/event/1070/contributions/18695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13" Type="http://schemas.openxmlformats.org/officeDocument/2006/relationships/image" Target="../media/image159.pn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12" Type="http://schemas.openxmlformats.org/officeDocument/2006/relationships/image" Target="../media/image158.jp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11" Type="http://schemas.openxmlformats.org/officeDocument/2006/relationships/image" Target="../media/image157.jpeg"/><Relationship Id="rId5" Type="http://schemas.openxmlformats.org/officeDocument/2006/relationships/image" Target="../media/image152.jpg"/><Relationship Id="rId10" Type="http://schemas.openxmlformats.org/officeDocument/2006/relationships/image" Target="../media/image4.jpeg"/><Relationship Id="rId4" Type="http://schemas.openxmlformats.org/officeDocument/2006/relationships/image" Target="../media/image151.jpg"/><Relationship Id="rId9" Type="http://schemas.openxmlformats.org/officeDocument/2006/relationships/image" Target="../media/image15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emf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9162EA23-2E82-4E9C-9FE1-965055E27245}"/>
              </a:ext>
            </a:extLst>
          </p:cNvPr>
          <p:cNvSpPr txBox="1"/>
          <p:nvPr/>
        </p:nvSpPr>
        <p:spPr>
          <a:xfrm>
            <a:off x="132531" y="4978389"/>
            <a:ext cx="468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Tensor SIDIS Workshop</a:t>
            </a:r>
          </a:p>
          <a:p>
            <a:pPr algn="ctr"/>
            <a:r>
              <a:rPr lang="en-US" sz="2800" i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Jefferson Lab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08C6C9-2B4E-4C09-9FA5-669E22ABEE15}"/>
              </a:ext>
            </a:extLst>
          </p:cNvPr>
          <p:cNvSpPr txBox="1"/>
          <p:nvPr/>
        </p:nvSpPr>
        <p:spPr>
          <a:xfrm>
            <a:off x="7910043" y="5132277"/>
            <a:ext cx="428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6/4/2026</a:t>
            </a:r>
            <a:endParaRPr lang="en-US" sz="3600" i="1" dirty="0">
              <a:solidFill>
                <a:srgbClr val="006C7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8858D6-243F-1021-BFC0-DBEF6D2F8FD5}"/>
              </a:ext>
            </a:extLst>
          </p:cNvPr>
          <p:cNvGrpSpPr/>
          <p:nvPr/>
        </p:nvGrpSpPr>
        <p:grpSpPr>
          <a:xfrm>
            <a:off x="1262889" y="693405"/>
            <a:ext cx="9666223" cy="2259810"/>
            <a:chOff x="807720" y="693405"/>
            <a:chExt cx="9666223" cy="2259810"/>
          </a:xfrm>
        </p:grpSpPr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6FADA941-B409-4C21-A105-2BEF9009CE46}"/>
                </a:ext>
              </a:extLst>
            </p:cNvPr>
            <p:cNvSpPr/>
            <p:nvPr/>
          </p:nvSpPr>
          <p:spPr>
            <a:xfrm>
              <a:off x="807720" y="693405"/>
              <a:ext cx="9666223" cy="2259810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254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FC83BA-9708-4F93-9628-1EBE607FAAAF}"/>
                </a:ext>
              </a:extLst>
            </p:cNvPr>
            <p:cNvSpPr txBox="1"/>
            <p:nvPr/>
          </p:nvSpPr>
          <p:spPr>
            <a:xfrm>
              <a:off x="1160271" y="1038480"/>
              <a:ext cx="89611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Generalized Parton Distributions of Composite Light Nuclei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7DF7E3-7276-4E0B-BF67-ADCA602DA996}"/>
              </a:ext>
            </a:extLst>
          </p:cNvPr>
          <p:cNvGrpSpPr/>
          <p:nvPr/>
        </p:nvGrpSpPr>
        <p:grpSpPr>
          <a:xfrm>
            <a:off x="0" y="6396335"/>
            <a:ext cx="12192000" cy="461665"/>
            <a:chOff x="0" y="6396335"/>
            <a:chExt cx="12192000" cy="461665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B8E2474E-1E17-4658-9CAF-BAE56A233841}"/>
                </a:ext>
              </a:extLst>
            </p:cNvPr>
            <p:cNvSpPr/>
            <p:nvPr/>
          </p:nvSpPr>
          <p:spPr>
            <a:xfrm>
              <a:off x="0" y="6396335"/>
              <a:ext cx="12192000" cy="461665"/>
            </a:xfrm>
            <a:prstGeom prst="roundRect">
              <a:avLst/>
            </a:prstGeom>
            <a:solidFill>
              <a:srgbClr val="8C0B42"/>
            </a:solidFill>
            <a:ln w="38100" cmpd="sng">
              <a:solidFill>
                <a:srgbClr val="006C7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86570C-6D2E-48A5-90B2-AB19EEFD21F8}"/>
                </a:ext>
              </a:extLst>
            </p:cNvPr>
            <p:cNvSpPr txBox="1"/>
            <p:nvPr/>
          </p:nvSpPr>
          <p:spPr>
            <a:xfrm>
              <a:off x="33250" y="6396335"/>
              <a:ext cx="1635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 Sievert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E5E108-57AC-41B8-9171-C2E0F610D179}"/>
                </a:ext>
              </a:extLst>
            </p:cNvPr>
            <p:cNvSpPr txBox="1"/>
            <p:nvPr/>
          </p:nvSpPr>
          <p:spPr>
            <a:xfrm>
              <a:off x="10744201" y="6396335"/>
              <a:ext cx="1414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FE008792-60DD-49CD-9E39-6F75B735E4B0}" type="slidenum"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fld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/ 27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0A4FD5-7363-489D-9D14-2F50246F6C91}"/>
                </a:ext>
              </a:extLst>
            </p:cNvPr>
            <p:cNvSpPr txBox="1"/>
            <p:nvPr/>
          </p:nvSpPr>
          <p:spPr>
            <a:xfrm>
              <a:off x="3666362" y="6396335"/>
              <a:ext cx="4859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GPDs of Composite Light Nuclei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B15961-5E68-D24C-0B83-03DA92B2DC14}"/>
              </a:ext>
            </a:extLst>
          </p:cNvPr>
          <p:cNvGrpSpPr/>
          <p:nvPr/>
        </p:nvGrpSpPr>
        <p:grpSpPr>
          <a:xfrm>
            <a:off x="2477226" y="3301324"/>
            <a:ext cx="7237549" cy="1335024"/>
            <a:chOff x="2477226" y="3301324"/>
            <a:chExt cx="7237549" cy="1335024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4A0A0EE-2ACA-47BD-8B91-16887A24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8876" y="3301324"/>
              <a:ext cx="1185899" cy="1335024"/>
            </a:xfrm>
            <a:prstGeom prst="rect">
              <a:avLst/>
            </a:prstGeom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D59BBE0-18BB-7FD5-0847-224272B15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226" y="3302176"/>
              <a:ext cx="1790460" cy="1333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365FB30-9FED-D420-2779-DC8B60D7FC19}"/>
                </a:ext>
              </a:extLst>
            </p:cNvPr>
            <p:cNvGrpSpPr/>
            <p:nvPr/>
          </p:nvGrpSpPr>
          <p:grpSpPr>
            <a:xfrm>
              <a:off x="4465819" y="3375234"/>
              <a:ext cx="3864925" cy="1187205"/>
              <a:chOff x="4465819" y="3452178"/>
              <a:chExt cx="3864925" cy="118720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8F0DE4-6B13-4F3E-A2B1-886D3896ED22}"/>
                  </a:ext>
                </a:extLst>
              </p:cNvPr>
              <p:cNvSpPr txBox="1"/>
              <p:nvPr/>
            </p:nvSpPr>
            <p:spPr>
              <a:xfrm>
                <a:off x="4465819" y="3452178"/>
                <a:ext cx="38649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600" dirty="0">
                    <a:solidFill>
                      <a:srgbClr val="8C184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Matthew D. Sievert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90A465-AF43-603E-DD5E-972A53063E3A}"/>
                  </a:ext>
                </a:extLst>
              </p:cNvPr>
              <p:cNvSpPr txBox="1"/>
              <p:nvPr/>
            </p:nvSpPr>
            <p:spPr>
              <a:xfrm>
                <a:off x="4465819" y="4116163"/>
                <a:ext cx="386492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>
                    <a:solidFill>
                      <a:srgbClr val="8C1844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&amp; Antonio Garcia Vallejo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60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70BF5-0A11-99A4-7150-EB0227613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34F08F9A-9883-D239-D595-E8486C3BE46B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DB0213-09D9-2B9B-7F4D-00C7911CC9AD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496125-6A46-36B1-12E3-FB50EC3AB324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3E1527-A6B6-CFBE-2747-87F179668289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FF936E52-F59D-9A63-2452-C890BB8C87F3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7E3B38-8754-FEB9-27DF-6721AB6F3C22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Partonic Structure of Nuclei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D6020B8-DBBB-C668-7E4D-D74EA2714A5B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77F996-5729-38A3-6FDD-6A9C83A02922}"/>
              </a:ext>
            </a:extLst>
          </p:cNvPr>
          <p:cNvGrpSpPr/>
          <p:nvPr/>
        </p:nvGrpSpPr>
        <p:grpSpPr>
          <a:xfrm>
            <a:off x="8671668" y="1650897"/>
            <a:ext cx="3487083" cy="3172665"/>
            <a:chOff x="1263438" y="1043724"/>
            <a:chExt cx="2460203" cy="22383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013B381-5C6D-EAC2-E172-AAFE4C271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6"/>
            <a:stretch>
              <a:fillRect/>
            </a:stretch>
          </p:blipFill>
          <p:spPr bwMode="auto">
            <a:xfrm>
              <a:off x="1813560" y="1043724"/>
              <a:ext cx="1910081" cy="2238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2877DE1-29D2-E1BE-A99E-B7E35C0374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896" b="12296"/>
            <a:stretch>
              <a:fillRect/>
            </a:stretch>
          </p:blipFill>
          <p:spPr bwMode="auto">
            <a:xfrm>
              <a:off x="1263438" y="1043725"/>
              <a:ext cx="575522" cy="196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A1224FF-D794-7954-5B71-6B0AA08F4737}"/>
              </a:ext>
            </a:extLst>
          </p:cNvPr>
          <p:cNvSpPr txBox="1"/>
          <p:nvPr/>
        </p:nvSpPr>
        <p:spPr>
          <a:xfrm>
            <a:off x="9817911" y="6071130"/>
            <a:ext cx="1852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Helenius et al., JHEP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07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BF3D56-ED49-9F91-1E33-8D4DA878A1BD}"/>
              </a:ext>
            </a:extLst>
          </p:cNvPr>
          <p:cNvGrpSpPr/>
          <p:nvPr/>
        </p:nvGrpSpPr>
        <p:grpSpPr>
          <a:xfrm>
            <a:off x="285032" y="941070"/>
            <a:ext cx="8240606" cy="1276468"/>
            <a:chOff x="285032" y="1083362"/>
            <a:chExt cx="8240606" cy="127646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8B325C-0568-89A4-5B03-35C13D16EDB9}"/>
                </a:ext>
              </a:extLst>
            </p:cNvPr>
            <p:cNvGrpSpPr/>
            <p:nvPr/>
          </p:nvGrpSpPr>
          <p:grpSpPr>
            <a:xfrm>
              <a:off x="285032" y="1083362"/>
              <a:ext cx="3936670" cy="1276468"/>
              <a:chOff x="154603" y="999779"/>
              <a:chExt cx="3936670" cy="12764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8A6026-E77E-D524-01A3-9FC706294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03" y="999779"/>
                <a:ext cx="3936670" cy="1276468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4EDD43-F6BF-ED28-3F44-4B7244F51D8D}"/>
                  </a:ext>
                </a:extLst>
              </p:cNvPr>
              <p:cNvSpPr txBox="1"/>
              <p:nvPr/>
            </p:nvSpPr>
            <p:spPr>
              <a:xfrm>
                <a:off x="554782" y="1450929"/>
                <a:ext cx="2709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27D73E-4804-C784-BC82-0FAD08A9EB2B}"/>
                  </a:ext>
                </a:extLst>
              </p:cNvPr>
              <p:cNvSpPr txBox="1"/>
              <p:nvPr/>
            </p:nvSpPr>
            <p:spPr>
              <a:xfrm>
                <a:off x="3370787" y="1450929"/>
                <a:ext cx="2709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2B15A3-46AA-3FFA-6695-B13E0B28CD2E}"/>
                  </a:ext>
                </a:extLst>
              </p:cNvPr>
              <p:cNvSpPr txBox="1"/>
              <p:nvPr/>
            </p:nvSpPr>
            <p:spPr>
              <a:xfrm>
                <a:off x="1954318" y="1652884"/>
                <a:ext cx="2990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N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3A3C583-4A9D-72E7-AFEF-54191C33C18B}"/>
                </a:ext>
              </a:extLst>
            </p:cNvPr>
            <p:cNvGrpSpPr/>
            <p:nvPr/>
          </p:nvGrpSpPr>
          <p:grpSpPr>
            <a:xfrm>
              <a:off x="4588968" y="1083362"/>
              <a:ext cx="3936670" cy="1276468"/>
              <a:chOff x="154603" y="999779"/>
              <a:chExt cx="3936670" cy="127646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7646A27-3B21-4CCE-61EB-8B66C33A3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03" y="999779"/>
                <a:ext cx="3936670" cy="127646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4460A2-B0DA-104A-B094-3B70556C1211}"/>
                  </a:ext>
                </a:extLst>
              </p:cNvPr>
              <p:cNvSpPr txBox="1"/>
              <p:nvPr/>
            </p:nvSpPr>
            <p:spPr>
              <a:xfrm>
                <a:off x="554782" y="1450929"/>
                <a:ext cx="2709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F78CB1-EA04-776E-0D78-B11238DBEF8A}"/>
                  </a:ext>
                </a:extLst>
              </p:cNvPr>
              <p:cNvSpPr txBox="1"/>
              <p:nvPr/>
            </p:nvSpPr>
            <p:spPr>
              <a:xfrm>
                <a:off x="3370787" y="1450929"/>
                <a:ext cx="27093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A9615D-6606-B063-8230-41F49FA7E35B}"/>
                  </a:ext>
                </a:extLst>
              </p:cNvPr>
              <p:cNvSpPr txBox="1"/>
              <p:nvPr/>
            </p:nvSpPr>
            <p:spPr>
              <a:xfrm>
                <a:off x="1954318" y="1652884"/>
                <a:ext cx="2990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A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90AEAA-DAC6-11C5-138E-7B0F2AD30E25}"/>
                  </a:ext>
                </a:extLst>
              </p:cNvPr>
              <p:cNvSpPr txBox="1"/>
              <p:nvPr/>
            </p:nvSpPr>
            <p:spPr>
              <a:xfrm>
                <a:off x="208814" y="2580722"/>
                <a:ext cx="803983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Factorization works the same way for nuclei: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Same factorization formula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matrix elements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Dependence on target species through mass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𝐴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90AEAA-DAC6-11C5-138E-7B0F2AD30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2580722"/>
                <a:ext cx="8039836" cy="1323439"/>
              </a:xfrm>
              <a:prstGeom prst="rect">
                <a:avLst/>
              </a:prstGeom>
              <a:blipFill>
                <a:blip r:embed="rId4"/>
                <a:stretch>
                  <a:fillRect l="-682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A546ACB-B9CA-A712-9623-FFCCF2DC4B92}"/>
              </a:ext>
            </a:extLst>
          </p:cNvPr>
          <p:cNvSpPr txBox="1"/>
          <p:nvPr/>
        </p:nvSpPr>
        <p:spPr>
          <a:xfrm>
            <a:off x="208814" y="4213156"/>
            <a:ext cx="111279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Nuclear Modification Factor for PDFs: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Compares the ratio of nuclear PDF to nucleon PDF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7C43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Modification of partonic structure of a nucleon due to nuclear environment</a:t>
            </a:r>
          </a:p>
          <a:p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Reveals fascinating nuclear modification associated with the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EMC effect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A75C-3186-322F-72B6-F7BA54A19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5E1DC084-443D-A118-A3E0-3C41DF0F9E3E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59C4D-419C-56B1-B777-6DC87A3F1CB2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533B98-0D1B-22D4-B36B-D77555C8BC83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32A63E-372F-08E9-7E13-C59D37E5A4BD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528F33F7-2A5F-9C05-1EFF-33505FCA1CB1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5BD580-D5C1-52A7-85BE-3BD3DB87E3EA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Impulse Approximation:  The One-Body Sector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730A377-BB76-C0FF-B55F-241F4777C730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D258FD-6436-3669-2B9F-6208191498C6}"/>
              </a:ext>
            </a:extLst>
          </p:cNvPr>
          <p:cNvGrpSpPr/>
          <p:nvPr/>
        </p:nvGrpSpPr>
        <p:grpSpPr>
          <a:xfrm>
            <a:off x="8034290" y="2190964"/>
            <a:ext cx="3968319" cy="1844660"/>
            <a:chOff x="7374385" y="2013719"/>
            <a:chExt cx="4548326" cy="21142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27C6472-31E9-B364-95CB-8FAC492A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784" r="24879"/>
            <a:stretch>
              <a:fillRect/>
            </a:stretch>
          </p:blipFill>
          <p:spPr>
            <a:xfrm>
              <a:off x="8682601" y="2013719"/>
              <a:ext cx="1973655" cy="96334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987B73-C3A6-B0E4-8B13-F5CBBF92FD9E}"/>
                    </a:ext>
                  </a:extLst>
                </p:cNvPr>
                <p:cNvSpPr txBox="1"/>
                <p:nvPr/>
              </p:nvSpPr>
              <p:spPr>
                <a:xfrm>
                  <a:off x="7596657" y="3409878"/>
                  <a:ext cx="269845" cy="3678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987B73-C3A6-B0E4-8B13-F5CBBF92FD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657" y="3409878"/>
                  <a:ext cx="269845" cy="367849"/>
                </a:xfrm>
                <a:prstGeom prst="rect">
                  <a:avLst/>
                </a:prstGeom>
                <a:blipFill>
                  <a:blip r:embed="rId3"/>
                  <a:stretch>
                    <a:fillRect r="-31579" b="-226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AA3192-E95D-4B0E-9F6A-13974DC59B5B}"/>
                    </a:ext>
                  </a:extLst>
                </p:cNvPr>
                <p:cNvSpPr txBox="1"/>
                <p:nvPr/>
              </p:nvSpPr>
              <p:spPr>
                <a:xfrm>
                  <a:off x="11379886" y="3435658"/>
                  <a:ext cx="269845" cy="3678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AA3192-E95D-4B0E-9F6A-13974DC59B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79886" y="3435658"/>
                  <a:ext cx="269845" cy="367849"/>
                </a:xfrm>
                <a:prstGeom prst="rect">
                  <a:avLst/>
                </a:prstGeom>
                <a:blipFill>
                  <a:blip r:embed="rId4"/>
                  <a:stretch>
                    <a:fillRect l="-10256" r="-66667" b="-301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1A5113F-C7C7-DDDD-5F19-9A4F4DCDC2B2}"/>
                </a:ext>
              </a:extLst>
            </p:cNvPr>
            <p:cNvGrpSpPr/>
            <p:nvPr/>
          </p:nvGrpSpPr>
          <p:grpSpPr>
            <a:xfrm>
              <a:off x="7374385" y="3505795"/>
              <a:ext cx="4548326" cy="622198"/>
              <a:chOff x="5540903" y="3482649"/>
              <a:chExt cx="6477853" cy="88615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FF06792-8FA8-442E-A083-1C07B750CA7F}"/>
                  </a:ext>
                </a:extLst>
              </p:cNvPr>
              <p:cNvSpPr/>
              <p:nvPr/>
            </p:nvSpPr>
            <p:spPr>
              <a:xfrm>
                <a:off x="6587067" y="3482649"/>
                <a:ext cx="4394200" cy="88615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F9F6390-64E2-D380-80D3-27E8E61B1C87}"/>
                  </a:ext>
                </a:extLst>
              </p:cNvPr>
              <p:cNvGrpSpPr/>
              <p:nvPr/>
            </p:nvGrpSpPr>
            <p:grpSpPr>
              <a:xfrm>
                <a:off x="5540903" y="3925724"/>
                <a:ext cx="1046162" cy="55580"/>
                <a:chOff x="3984859" y="1552926"/>
                <a:chExt cx="1530417" cy="0"/>
              </a:xfrm>
            </p:grpSpPr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F1AE788-7E34-3C35-653C-5B6BEF34DC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4859" y="1552926"/>
                  <a:ext cx="798897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5646399B-4BAF-F382-0F29-E86CCFB63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16379" y="1552926"/>
                  <a:ext cx="798897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E39893-45DE-3A8F-AE2B-3DA93E4819A6}"/>
                  </a:ext>
                </a:extLst>
              </p:cNvPr>
              <p:cNvGrpSpPr/>
              <p:nvPr/>
            </p:nvGrpSpPr>
            <p:grpSpPr>
              <a:xfrm>
                <a:off x="10972594" y="3925724"/>
                <a:ext cx="1046162" cy="55580"/>
                <a:chOff x="3984859" y="1552926"/>
                <a:chExt cx="1530417" cy="0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92785C9-FABC-B442-6A42-DC78EE6536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4859" y="1552926"/>
                  <a:ext cx="798897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155B9BBE-D54A-0606-FC16-96037797E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16379" y="1552926"/>
                  <a:ext cx="798897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52B3540-A0BC-6083-2005-4423DC417376}"/>
                </a:ext>
              </a:extLst>
            </p:cNvPr>
            <p:cNvGrpSpPr/>
            <p:nvPr/>
          </p:nvGrpSpPr>
          <p:grpSpPr>
            <a:xfrm rot="18384484">
              <a:off x="8287453" y="3203322"/>
              <a:ext cx="957547" cy="227260"/>
              <a:chOff x="3984859" y="1552926"/>
              <a:chExt cx="1530417" cy="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3493F5A-87A0-84FF-70BE-7E358D5C19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1D2699D-17C8-0C0E-B5BC-200DB587E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566E53-2950-195F-A760-A0DCEA43C5E7}"/>
                </a:ext>
              </a:extLst>
            </p:cNvPr>
            <p:cNvGrpSpPr/>
            <p:nvPr/>
          </p:nvGrpSpPr>
          <p:grpSpPr>
            <a:xfrm rot="3215516" flipV="1">
              <a:off x="10259078" y="3074332"/>
              <a:ext cx="957547" cy="227260"/>
              <a:chOff x="3984859" y="1552926"/>
              <a:chExt cx="1530417" cy="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414353A-7763-9440-CC29-866587C39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70855FD-EA0C-7CF6-68DB-115F31F3E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09A3CD-0A15-6C05-5435-6F55898908B7}"/>
                    </a:ext>
                  </a:extLst>
                </p:cNvPr>
                <p:cNvSpPr txBox="1"/>
                <p:nvPr/>
              </p:nvSpPr>
              <p:spPr>
                <a:xfrm>
                  <a:off x="8156579" y="3004810"/>
                  <a:ext cx="269845" cy="2593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B09A3CD-0A15-6C05-5435-6F55898908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6579" y="3004810"/>
                  <a:ext cx="269845" cy="259321"/>
                </a:xfrm>
                <a:prstGeom prst="rect">
                  <a:avLst/>
                </a:prstGeom>
                <a:blipFill>
                  <a:blip r:embed="rId5"/>
                  <a:stretch>
                    <a:fillRect r="-64103" b="-6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AF5D093-8671-5F02-2828-4E8CADD30D68}"/>
                    </a:ext>
                  </a:extLst>
                </p:cNvPr>
                <p:cNvSpPr txBox="1"/>
                <p:nvPr/>
              </p:nvSpPr>
              <p:spPr>
                <a:xfrm>
                  <a:off x="10700502" y="3019677"/>
                  <a:ext cx="269845" cy="2593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AF5D093-8671-5F02-2828-4E8CADD30D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0502" y="3019677"/>
                  <a:ext cx="269845" cy="259321"/>
                </a:xfrm>
                <a:prstGeom prst="rect">
                  <a:avLst/>
                </a:prstGeom>
                <a:blipFill>
                  <a:blip r:embed="rId6"/>
                  <a:stretch>
                    <a:fillRect r="-61538" b="-6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91B8020-66D2-8DF8-4B5F-DEE167E79698}"/>
              </a:ext>
            </a:extLst>
          </p:cNvPr>
          <p:cNvSpPr txBox="1"/>
          <p:nvPr/>
        </p:nvSpPr>
        <p:spPr>
          <a:xfrm>
            <a:off x="208814" y="1920431"/>
            <a:ext cx="7690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 composite system can be decomposed into its constituents: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Nuclear state is expressed as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many-body wave function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its constituents (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spectral function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Only a single active constituent is treated dynamically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mean-field approximation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), but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systematically </a:t>
            </a:r>
          </a:p>
          <a:p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improvable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C3D2E1-41D0-1260-5153-F18E3D487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217" y="954297"/>
            <a:ext cx="8382090" cy="6463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5E9031D-5252-E47B-439E-683A2C1635E6}"/>
              </a:ext>
            </a:extLst>
          </p:cNvPr>
          <p:cNvSpPr txBox="1"/>
          <p:nvPr/>
        </p:nvSpPr>
        <p:spPr>
          <a:xfrm>
            <a:off x="208814" y="4591838"/>
            <a:ext cx="62274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Multiple variations on implementation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Instant-form wave functions (nonrelativistic)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Light-front wave functions (relativistic)  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	[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Virtual Nucleon Approximation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ACF7E4-F960-B3F9-FE9F-4583FEB44B3F}"/>
              </a:ext>
            </a:extLst>
          </p:cNvPr>
          <p:cNvSpPr txBox="1"/>
          <p:nvPr/>
        </p:nvSpPr>
        <p:spPr>
          <a:xfrm>
            <a:off x="8027631" y="4574704"/>
            <a:ext cx="3955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Geesaman, Saito, Thomas., </a:t>
            </a:r>
            <a:r>
              <a:rPr lang="en-US" sz="12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Ann.Rev.Nucl.Part.Sci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(1995)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61425A6-6C4C-0367-F8C7-F89EE50BC724}"/>
              </a:ext>
            </a:extLst>
          </p:cNvPr>
          <p:cNvSpPr txBox="1"/>
          <p:nvPr/>
        </p:nvSpPr>
        <p:spPr>
          <a:xfrm>
            <a:off x="8027631" y="4864537"/>
            <a:ext cx="3955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Ericson, Kumano. Phys. Rev.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(2003)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72CFCC-B0A4-9823-06F7-49E415D2513C}"/>
              </a:ext>
            </a:extLst>
          </p:cNvPr>
          <p:cNvSpPr txBox="1"/>
          <p:nvPr/>
        </p:nvSpPr>
        <p:spPr>
          <a:xfrm>
            <a:off x="8027631" y="5154370"/>
            <a:ext cx="3955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Hirai, Kumano, Saito, Watanabe. Phys. Rev.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(2011)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C621A0-2065-09A9-D240-DF213B88DC6E}"/>
              </a:ext>
            </a:extLst>
          </p:cNvPr>
          <p:cNvSpPr txBox="1"/>
          <p:nvPr/>
        </p:nvSpPr>
        <p:spPr>
          <a:xfrm>
            <a:off x="8027631" y="5935854"/>
            <a:ext cx="3955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Cosyn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Dong, Kumano, Sargsian. Phys. Rev.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95</a:t>
            </a:r>
            <a:r>
              <a:rPr lang="en-US" sz="12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24658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7C298-797C-646C-AC36-951D8A4DE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895EFC63-1FE3-3422-E94F-50ABED9B52A4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DD4B3-84D4-BE93-9582-2DEE363FA6F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2E709F-3D9A-5F08-71CC-0EB65E2FBCFC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98D98-35F3-FB36-8C92-1037AC01A424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9EBDC292-35DF-2879-345C-B356581505FD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6ED12B-B6F4-0A3C-CE5A-A53C41A5F3E7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Composite Structure Mixing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89B52E-AD94-EECC-B08F-017DC158A02E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79443B-19CE-4123-1B0E-A64FE7BB24AB}"/>
              </a:ext>
            </a:extLst>
          </p:cNvPr>
          <p:cNvGrpSpPr/>
          <p:nvPr/>
        </p:nvGrpSpPr>
        <p:grpSpPr>
          <a:xfrm>
            <a:off x="9241363" y="3553287"/>
            <a:ext cx="1889628" cy="2431465"/>
            <a:chOff x="7374467" y="973065"/>
            <a:chExt cx="2074333" cy="266913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7D6745C-D64A-29CB-CF7F-852E19C04BD3}"/>
                </a:ext>
              </a:extLst>
            </p:cNvPr>
            <p:cNvSpPr/>
            <p:nvPr/>
          </p:nvSpPr>
          <p:spPr>
            <a:xfrm>
              <a:off x="7374467" y="1371600"/>
              <a:ext cx="2074333" cy="207433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93D6B3C-EC4A-816B-959A-9A72A8E9A51D}"/>
                </a:ext>
              </a:extLst>
            </p:cNvPr>
            <p:cNvSpPr/>
            <p:nvPr/>
          </p:nvSpPr>
          <p:spPr>
            <a:xfrm>
              <a:off x="7476067" y="1875531"/>
              <a:ext cx="1926166" cy="2687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907557-694F-C595-52FE-DE8759090628}"/>
                </a:ext>
              </a:extLst>
            </p:cNvPr>
            <p:cNvSpPr/>
            <p:nvPr/>
          </p:nvSpPr>
          <p:spPr>
            <a:xfrm>
              <a:off x="8225366" y="1976220"/>
              <a:ext cx="372533" cy="37253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2C36F61-5EF3-92F5-F06E-9220BD312614}"/>
                </a:ext>
              </a:extLst>
            </p:cNvPr>
            <p:cNvCxnSpPr/>
            <p:nvPr/>
          </p:nvCxnSpPr>
          <p:spPr>
            <a:xfrm flipV="1">
              <a:off x="8411632" y="1337006"/>
              <a:ext cx="0" cy="7726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2396036-3D5B-54E8-DB66-67EE275A3AB5}"/>
                </a:ext>
              </a:extLst>
            </p:cNvPr>
            <p:cNvSpPr/>
            <p:nvPr/>
          </p:nvSpPr>
          <p:spPr>
            <a:xfrm flipV="1">
              <a:off x="7448549" y="2619512"/>
              <a:ext cx="1926166" cy="268734"/>
            </a:xfrm>
            <a:prstGeom prst="ellipse">
              <a:avLst/>
            </a:prstGeom>
            <a:noFill/>
            <a:ln w="19050">
              <a:solidFill>
                <a:srgbClr val="2E691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B4E998-79BE-2B45-FA0D-2247CAA9B451}"/>
                </a:ext>
              </a:extLst>
            </p:cNvPr>
            <p:cNvGrpSpPr/>
            <p:nvPr/>
          </p:nvGrpSpPr>
          <p:grpSpPr>
            <a:xfrm>
              <a:off x="8225366" y="2676298"/>
              <a:ext cx="372533" cy="965900"/>
              <a:chOff x="8225366" y="2676298"/>
              <a:chExt cx="372533" cy="9659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187A816-AF7A-FC63-876D-EEA9DC37EDA8}"/>
                  </a:ext>
                </a:extLst>
              </p:cNvPr>
              <p:cNvSpPr/>
              <p:nvPr/>
            </p:nvSpPr>
            <p:spPr>
              <a:xfrm>
                <a:off x="8225366" y="2676298"/>
                <a:ext cx="372533" cy="372533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2589232-F03D-C6E7-34B6-68A595A1B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1632" y="2869533"/>
                <a:ext cx="0" cy="772665"/>
              </a:xfrm>
              <a:prstGeom prst="straightConnector1">
                <a:avLst/>
              </a:prstGeom>
              <a:ln w="38100">
                <a:solidFill>
                  <a:srgbClr val="2E691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0D21-C0D8-3F13-860B-484BB49B6DCA}"/>
                    </a:ext>
                  </a:extLst>
                </p:cNvPr>
                <p:cNvSpPr txBox="1"/>
                <p:nvPr/>
              </p:nvSpPr>
              <p:spPr>
                <a:xfrm>
                  <a:off x="7845392" y="973065"/>
                  <a:ext cx="547757" cy="5334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D2B0D21-C0D8-3F13-860B-484BB49B6D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5392" y="973065"/>
                  <a:ext cx="547757" cy="53346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704E8BE-A95A-FA9C-819D-A24CC89BC4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0597" y="1251575"/>
              <a:ext cx="0" cy="772665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2792CAA-3E38-181D-B902-CFC8EA8CBBCF}"/>
                    </a:ext>
                  </a:extLst>
                </p:cNvPr>
                <p:cNvSpPr txBox="1"/>
                <p:nvPr/>
              </p:nvSpPr>
              <p:spPr>
                <a:xfrm>
                  <a:off x="8863748" y="973065"/>
                  <a:ext cx="285335" cy="4859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acc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93662BA-D95E-F7E8-A65E-4247FCA83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3748" y="973065"/>
                  <a:ext cx="285335" cy="48596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53E5DD-4D96-F83B-D991-0B2EDA83096A}"/>
                </a:ext>
              </a:extLst>
            </p:cNvPr>
            <p:cNvCxnSpPr>
              <a:cxnSpLocks/>
            </p:cNvCxnSpPr>
            <p:nvPr/>
          </p:nvCxnSpPr>
          <p:spPr>
            <a:xfrm>
              <a:off x="8610597" y="2810427"/>
              <a:ext cx="0" cy="772665"/>
            </a:xfrm>
            <a:prstGeom prst="straightConnector1">
              <a:avLst/>
            </a:prstGeom>
            <a:ln w="38100">
              <a:solidFill>
                <a:srgbClr val="2E691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532632-EAF1-ECD3-66B3-25D74C7491A9}"/>
                    </a:ext>
                  </a:extLst>
                </p:cNvPr>
                <p:cNvSpPr txBox="1"/>
                <p:nvPr/>
              </p:nvSpPr>
              <p:spPr>
                <a:xfrm>
                  <a:off x="7814102" y="3066544"/>
                  <a:ext cx="547757" cy="5334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2E69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800" b="1" i="1" smtClean="0">
                                    <a:solidFill>
                                      <a:srgbClr val="2E691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solidFill>
                                      <a:srgbClr val="2E6911"/>
                                    </a:solidFill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2E691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2E6911"/>
                    </a:solidFill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0532632-EAF1-ECD3-66B3-25D74C7491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4102" y="3066544"/>
                  <a:ext cx="547757" cy="5334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E220DCB-D3E9-5B70-5496-D2E31B5A074F}"/>
                    </a:ext>
                  </a:extLst>
                </p:cNvPr>
                <p:cNvSpPr txBox="1"/>
                <p:nvPr/>
              </p:nvSpPr>
              <p:spPr>
                <a:xfrm>
                  <a:off x="8824377" y="3083678"/>
                  <a:ext cx="285335" cy="4859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800" b="1" i="1" smtClean="0">
                                <a:solidFill>
                                  <a:srgbClr val="2E691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2E691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</m:acc>
                      </m:oMath>
                    </m:oMathPara>
                  </a14:m>
                  <a:endParaRPr lang="en-US" b="1" dirty="0">
                    <a:solidFill>
                      <a:srgbClr val="2E691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8E26323-56BD-8C2E-8A67-1E7CE67FE3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4377" y="3083678"/>
                  <a:ext cx="285335" cy="4859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CC5B5A-45F3-33CA-7CD3-A9C368B283AC}"/>
              </a:ext>
            </a:extLst>
          </p:cNvPr>
          <p:cNvGrpSpPr/>
          <p:nvPr/>
        </p:nvGrpSpPr>
        <p:grpSpPr>
          <a:xfrm>
            <a:off x="8726749" y="874358"/>
            <a:ext cx="3353433" cy="2362321"/>
            <a:chOff x="8726749" y="750071"/>
            <a:chExt cx="3353433" cy="236232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B9EE96A-2790-F4DA-62EE-0862FD72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2909"/>
            <a:stretch>
              <a:fillRect/>
            </a:stretch>
          </p:blipFill>
          <p:spPr>
            <a:xfrm>
              <a:off x="8726749" y="750071"/>
              <a:ext cx="3353433" cy="23623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771185-0EAC-095C-9418-93DD62D30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066" t="43769" r="88158" b="43078"/>
            <a:stretch>
              <a:fillRect/>
            </a:stretch>
          </p:blipFill>
          <p:spPr>
            <a:xfrm>
              <a:off x="8824111" y="1710632"/>
              <a:ext cx="381740" cy="31071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C74134-E152-421D-ECB9-3D09B7F221DA}"/>
                  </a:ext>
                </a:extLst>
              </p:cNvPr>
              <p:cNvSpPr txBox="1"/>
              <p:nvPr/>
            </p:nvSpPr>
            <p:spPr>
              <a:xfrm>
                <a:off x="8190381" y="1076870"/>
                <a:ext cx="1015470" cy="555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1C74134-E152-421D-ECB9-3D09B7F2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381" y="1076870"/>
                <a:ext cx="1015470" cy="5555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B4B3EE-F3F6-42D3-09D7-2D3CD98DA15B}"/>
                  </a:ext>
                </a:extLst>
              </p:cNvPr>
              <p:cNvSpPr txBox="1"/>
              <p:nvPr/>
            </p:nvSpPr>
            <p:spPr>
              <a:xfrm>
                <a:off x="8190381" y="3424336"/>
                <a:ext cx="1067215" cy="555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B4B3EE-F3F6-42D3-09D7-2D3CD98D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381" y="3424336"/>
                <a:ext cx="1067215" cy="5555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C1B8563-5513-AE9A-9936-FCEADCC34ECB}"/>
              </a:ext>
            </a:extLst>
          </p:cNvPr>
          <p:cNvSpPr txBox="1"/>
          <p:nvPr/>
        </p:nvSpPr>
        <p:spPr>
          <a:xfrm>
            <a:off x="9919846" y="3262177"/>
            <a:ext cx="2291441" cy="24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Kovchegov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MS, Phys. Rev. D,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(2014)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C240C1-E0F7-8CE7-1335-107612D322F7}"/>
              </a:ext>
            </a:extLst>
          </p:cNvPr>
          <p:cNvSpPr txBox="1"/>
          <p:nvPr/>
        </p:nvSpPr>
        <p:spPr>
          <a:xfrm>
            <a:off x="9817701" y="6045970"/>
            <a:ext cx="2383177" cy="24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Kovchegov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MS, </a:t>
            </a:r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Nucl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Phys. B,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903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(2016)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BC0CEB-5D93-E084-4579-971C8E624141}"/>
              </a:ext>
            </a:extLst>
          </p:cNvPr>
          <p:cNvSpPr txBox="1"/>
          <p:nvPr/>
        </p:nvSpPr>
        <p:spPr>
          <a:xfrm>
            <a:off x="111818" y="1350704"/>
            <a:ext cx="749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Orbital motion of constituents mixes 3D partonic structure: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A static nucleus simply smears the partonic structure of 	the nucleon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Nontrivial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orbital motion of the nucleons mixes 3D</a:t>
            </a:r>
          </a:p>
          <a:p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structure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for, e.g., the Sivers TMD and Boer-Mulders TMD</a:t>
            </a:r>
          </a:p>
          <a:p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QCD lensing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effects are essential to some mixing channels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80EE16-C740-28BA-A3CE-2D9CD36D46E9}"/>
                  </a:ext>
                </a:extLst>
              </p:cNvPr>
              <p:cNvSpPr txBox="1"/>
              <p:nvPr/>
            </p:nvSpPr>
            <p:spPr>
              <a:xfrm>
                <a:off x="111818" y="4770418"/>
                <a:ext cx="7690172" cy="1055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overdetermined problem: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A small number of nuclear correlations (e.g.,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𝐿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are </a:t>
                </a:r>
              </a:p>
              <a:p>
                <a:pPr lvl="1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responsible for </a:t>
                </a:r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several mixing channels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80EE16-C740-28BA-A3CE-2D9CD36D4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8" y="4770418"/>
                <a:ext cx="7690172" cy="1055032"/>
              </a:xfrm>
              <a:prstGeom prst="rect">
                <a:avLst/>
              </a:prstGeom>
              <a:blipFill>
                <a:blip r:embed="rId10"/>
                <a:stretch>
                  <a:fillRect l="-713" t="-3468" b="-9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176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14703-33FC-18B8-E105-86EFC5732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AC95EC4F-523B-E73B-6674-62906234C9BC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71199-D1CA-793A-FF06-AF5AF41194C7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D91006-2525-DBA8-C191-7815F1D7771C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4FD822-5BA0-1246-2677-4F0973B80A7A}"/>
              </a:ext>
            </a:extLst>
          </p:cNvPr>
          <p:cNvGrpSpPr/>
          <p:nvPr/>
        </p:nvGrpSpPr>
        <p:grpSpPr>
          <a:xfrm>
            <a:off x="-298" y="0"/>
            <a:ext cx="12192000" cy="646331"/>
            <a:chOff x="-298" y="6227"/>
            <a:chExt cx="12192000" cy="646331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7BAED831-4910-415C-1708-C4184C010D8C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FEAC02-3CE2-ECC5-C120-164E53B16AA6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 Application:  </a:t>
              </a:r>
              <a:r>
                <a:rPr lang="en-US" sz="3600" baseline="30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He and ALERT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589878-57F8-FB71-0115-FE81756600DF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5BC85-B48E-4736-6462-3FFF877D4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48" t="70130" r="16823" b="-1"/>
          <a:stretch>
            <a:fillRect/>
          </a:stretch>
        </p:blipFill>
        <p:spPr>
          <a:xfrm>
            <a:off x="9039298" y="4363875"/>
            <a:ext cx="3119453" cy="1897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D6773B-A28C-CBCF-2CAB-1893A8F3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57" t="40259" r="19315" b="29870"/>
          <a:stretch>
            <a:fillRect/>
          </a:stretch>
        </p:blipFill>
        <p:spPr>
          <a:xfrm>
            <a:off x="8892036" y="1505106"/>
            <a:ext cx="3119452" cy="18974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8968A7-4022-B7E8-00DB-2261C1FC7F33}"/>
                  </a:ext>
                </a:extLst>
              </p:cNvPr>
              <p:cNvSpPr txBox="1"/>
              <p:nvPr/>
            </p:nvSpPr>
            <p:spPr>
              <a:xfrm>
                <a:off x="8804921" y="936748"/>
                <a:ext cx="233123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8968A7-4022-B7E8-00DB-2261C1FC7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21" y="936748"/>
                <a:ext cx="2331235" cy="400110"/>
              </a:xfrm>
              <a:prstGeom prst="rect">
                <a:avLst/>
              </a:prstGeom>
              <a:blipFill>
                <a:blip r:embed="rId3"/>
                <a:stretch>
                  <a:fillRect r="-260" b="-7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A30D3-10C7-4E08-56E4-C7A8FFE32E3A}"/>
                  </a:ext>
                </a:extLst>
              </p:cNvPr>
              <p:cNvSpPr txBox="1"/>
              <p:nvPr/>
            </p:nvSpPr>
            <p:spPr>
              <a:xfrm>
                <a:off x="8804921" y="3725593"/>
                <a:ext cx="2380097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𝜙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7A30D3-10C7-4E08-56E4-C7A8FFE32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921" y="3725593"/>
                <a:ext cx="2380097" cy="400110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4E3E164-DF0B-72C6-29C0-E99D0A419914}"/>
              </a:ext>
            </a:extLst>
          </p:cNvPr>
          <p:cNvSpPr txBox="1"/>
          <p:nvPr/>
        </p:nvSpPr>
        <p:spPr>
          <a:xfrm>
            <a:off x="8525638" y="6015074"/>
            <a:ext cx="326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Armstrong et al., </a:t>
            </a:r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arXiv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1708.00888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5BFC17-0550-3BCE-0028-1280C5C443D8}"/>
                  </a:ext>
                </a:extLst>
              </p:cNvPr>
              <p:cNvSpPr txBox="1"/>
              <p:nvPr/>
            </p:nvSpPr>
            <p:spPr>
              <a:xfrm>
                <a:off x="111818" y="887959"/>
                <a:ext cx="7496345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Jlab experiment with CLAS12 + ALERT: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Spectator-tagged DVCS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production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Will access the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quark and gluon GPDs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en-US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𝑯𝒆</m:t>
                        </m:r>
                      </m:e>
                    </m:sPre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and study the relation to the EMC effect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400" b="1" dirty="0">
                    <a:solidFill>
                      <a:srgbClr val="006C76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b="1" i="1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1" i="1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en-US" sz="2000" b="1" i="1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𝑯𝒆</m:t>
                        </m:r>
                      </m:e>
                    </m:sPre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simple spin-0 composite nucleus 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Recently completed data collection with ongoing analysis;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leadership of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NMSU colleague M. Paolone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5BFC17-0550-3BCE-0028-1280C5C44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8" y="887959"/>
                <a:ext cx="7496345" cy="3231654"/>
              </a:xfrm>
              <a:prstGeom prst="rect">
                <a:avLst/>
              </a:prstGeom>
              <a:blipFill>
                <a:blip r:embed="rId5"/>
                <a:stretch>
                  <a:fillRect l="-732" t="-1132" b="-2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563A5D-5978-2637-3E8D-B79EC8AA6DC0}"/>
                  </a:ext>
                </a:extLst>
              </p:cNvPr>
              <p:cNvSpPr txBox="1"/>
              <p:nvPr/>
            </p:nvSpPr>
            <p:spPr>
              <a:xfrm>
                <a:off x="111818" y="4521210"/>
                <a:ext cx="7496345" cy="1684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work: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Application of a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light-front impulse approximation </a:t>
                </a:r>
              </a:p>
              <a:p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study	the GPDs </a:t>
                </a:r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Wigner representation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to make symmetries manifest.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563A5D-5978-2637-3E8D-B79EC8AA6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8" y="4521210"/>
                <a:ext cx="7496345" cy="1684244"/>
              </a:xfrm>
              <a:prstGeom prst="rect">
                <a:avLst/>
              </a:prstGeom>
              <a:blipFill>
                <a:blip r:embed="rId6"/>
                <a:stretch>
                  <a:fillRect l="-732" t="-2174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2372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D1BD8-1D12-12C1-E4B9-5B3194B7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60CD6-22EF-8CAD-381A-F39C680712C0}"/>
              </a:ext>
            </a:extLst>
          </p:cNvPr>
          <p:cNvSpPr txBox="1"/>
          <p:nvPr/>
        </p:nvSpPr>
        <p:spPr>
          <a:xfrm>
            <a:off x="227109" y="2857644"/>
            <a:ext cx="511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Insert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complete sets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of free,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on-shell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constituent Fock states</a:t>
            </a:r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0FF13FA5-857D-B9DD-27FE-7A245948ECA9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D45276-E3B2-0F94-EDA7-B2969F136ADC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70DA87-09F1-3408-ABA5-7CA52B7B178B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326639-7EFB-BE26-1480-84CC639B7853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29E98F6A-C70E-9E26-7865-A664B091E1F1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EB7FD36-43F3-32A0-B38C-722214A229F9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Completeness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93661EA-4EE3-CEBD-1717-C8EF04FC1CA3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6D884CF-BA5B-7A76-AF27-C67D5502FB7A}"/>
              </a:ext>
            </a:extLst>
          </p:cNvPr>
          <p:cNvGrpSpPr/>
          <p:nvPr/>
        </p:nvGrpSpPr>
        <p:grpSpPr>
          <a:xfrm>
            <a:off x="6075893" y="2706525"/>
            <a:ext cx="6082858" cy="1871072"/>
            <a:chOff x="6075893" y="2889249"/>
            <a:chExt cx="6082858" cy="187107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022A0CE-B5E0-9C5D-A813-F12BEEC1B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3945"/>
            <a:stretch>
              <a:fillRect/>
            </a:stretch>
          </p:blipFill>
          <p:spPr>
            <a:xfrm>
              <a:off x="6411650" y="3680820"/>
              <a:ext cx="5747101" cy="10795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A7DDE6-644C-7CAA-844B-3B0BACF0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5789"/>
            <a:stretch>
              <a:fillRect/>
            </a:stretch>
          </p:blipFill>
          <p:spPr>
            <a:xfrm>
              <a:off x="6075893" y="2889249"/>
              <a:ext cx="1829504" cy="107950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DF751D-0AB1-0297-3EE1-8CC1C005A0AF}"/>
              </a:ext>
            </a:extLst>
          </p:cNvPr>
          <p:cNvGrpSpPr/>
          <p:nvPr/>
        </p:nvGrpSpPr>
        <p:grpSpPr>
          <a:xfrm>
            <a:off x="6329148" y="728493"/>
            <a:ext cx="5584204" cy="2051982"/>
            <a:chOff x="6329148" y="728493"/>
            <a:chExt cx="5584204" cy="20519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3657007-67D9-6763-BFE6-C33A84721183}"/>
                </a:ext>
              </a:extLst>
            </p:cNvPr>
            <p:cNvGrpSpPr/>
            <p:nvPr/>
          </p:nvGrpSpPr>
          <p:grpSpPr>
            <a:xfrm>
              <a:off x="6329148" y="728493"/>
              <a:ext cx="5584204" cy="1810682"/>
              <a:chOff x="4588968" y="2339478"/>
              <a:chExt cx="3936670" cy="127646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BD17A9D-6F22-11B6-F294-872487629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8968" y="2339478"/>
                <a:ext cx="3936670" cy="127646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44B0AAD-9ECE-BF15-FE87-DFE3E5689604}"/>
                      </a:ext>
                    </a:extLst>
                  </p:cNvPr>
                  <p:cNvSpPr txBox="1"/>
                  <p:nvPr/>
                </p:nvSpPr>
                <p:spPr>
                  <a:xfrm>
                    <a:off x="4989147" y="2790628"/>
                    <a:ext cx="27093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44B0AAD-9ECE-BF15-FE87-DFE3E56896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147" y="2790628"/>
                    <a:ext cx="270933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2E27DA9-CDFD-F025-9EA1-8E5B3C07DA75}"/>
                      </a:ext>
                    </a:extLst>
                  </p:cNvPr>
                  <p:cNvSpPr txBox="1"/>
                  <p:nvPr/>
                </p:nvSpPr>
                <p:spPr>
                  <a:xfrm>
                    <a:off x="7805152" y="2790628"/>
                    <a:ext cx="27093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2E27DA9-CDFD-F025-9EA1-8E5B3C07DA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5152" y="2790628"/>
                    <a:ext cx="27093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762"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CD48CF1-4998-EC5B-643E-604F9A900F07}"/>
                </a:ext>
              </a:extLst>
            </p:cNvPr>
            <p:cNvCxnSpPr/>
            <p:nvPr/>
          </p:nvCxnSpPr>
          <p:spPr>
            <a:xfrm>
              <a:off x="10152944" y="1188467"/>
              <a:ext cx="0" cy="1592008"/>
            </a:xfrm>
            <a:prstGeom prst="line">
              <a:avLst/>
            </a:prstGeom>
            <a:ln w="38100">
              <a:solidFill>
                <a:srgbClr val="8C184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369E05-7FA2-B89B-6673-464A0960E0D4}"/>
                </a:ext>
              </a:extLst>
            </p:cNvPr>
            <p:cNvCxnSpPr/>
            <p:nvPr/>
          </p:nvCxnSpPr>
          <p:spPr>
            <a:xfrm>
              <a:off x="8044744" y="1188467"/>
              <a:ext cx="0" cy="1592008"/>
            </a:xfrm>
            <a:prstGeom prst="line">
              <a:avLst/>
            </a:prstGeom>
            <a:ln w="38100">
              <a:solidFill>
                <a:srgbClr val="006C7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AA6D1E-4D76-6351-867C-E3D1B16FCD74}"/>
              </a:ext>
            </a:extLst>
          </p:cNvPr>
          <p:cNvGrpSpPr/>
          <p:nvPr/>
        </p:nvGrpSpPr>
        <p:grpSpPr>
          <a:xfrm>
            <a:off x="278647" y="905876"/>
            <a:ext cx="5296172" cy="1601634"/>
            <a:chOff x="396330" y="1059098"/>
            <a:chExt cx="5296172" cy="16016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0FE0F3-B2A9-515C-19CC-3614661459D5}"/>
                </a:ext>
              </a:extLst>
            </p:cNvPr>
            <p:cNvGrpSpPr/>
            <p:nvPr/>
          </p:nvGrpSpPr>
          <p:grpSpPr>
            <a:xfrm>
              <a:off x="396330" y="1059098"/>
              <a:ext cx="5296172" cy="1498181"/>
              <a:chOff x="171315" y="865229"/>
              <a:chExt cx="5296172" cy="149818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B2DC162-A01C-5DFC-4954-B2866158D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2409"/>
              <a:stretch>
                <a:fillRect/>
              </a:stretch>
            </p:blipFill>
            <p:spPr>
              <a:xfrm>
                <a:off x="171315" y="865229"/>
                <a:ext cx="3765686" cy="76838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9ABBEA6-D945-A24A-7FA8-2EB22052B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7680"/>
              <a:stretch>
                <a:fillRect/>
              </a:stretch>
            </p:blipFill>
            <p:spPr>
              <a:xfrm>
                <a:off x="1327645" y="1595021"/>
                <a:ext cx="4139842" cy="768389"/>
              </a:xfrm>
              <a:prstGeom prst="rect">
                <a:avLst/>
              </a:prstGeom>
            </p:spPr>
          </p:pic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B47E2C3-BBAC-9193-9D02-E22A48A2FE1B}"/>
                </a:ext>
              </a:extLst>
            </p:cNvPr>
            <p:cNvCxnSpPr>
              <a:cxnSpLocks/>
            </p:cNvCxnSpPr>
            <p:nvPr/>
          </p:nvCxnSpPr>
          <p:spPr>
            <a:xfrm>
              <a:off x="5085644" y="1864728"/>
              <a:ext cx="0" cy="796004"/>
            </a:xfrm>
            <a:prstGeom prst="line">
              <a:avLst/>
            </a:prstGeom>
            <a:ln w="38100">
              <a:solidFill>
                <a:srgbClr val="006C7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57254E-D586-5DC1-5C7C-C1A7336A8CA2}"/>
                </a:ext>
              </a:extLst>
            </p:cNvPr>
            <p:cNvCxnSpPr>
              <a:cxnSpLocks/>
            </p:cNvCxnSpPr>
            <p:nvPr/>
          </p:nvCxnSpPr>
          <p:spPr>
            <a:xfrm>
              <a:off x="2596444" y="1864728"/>
              <a:ext cx="0" cy="796004"/>
            </a:xfrm>
            <a:prstGeom prst="line">
              <a:avLst/>
            </a:prstGeom>
            <a:ln w="38100">
              <a:solidFill>
                <a:srgbClr val="8C184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C69EA4-E8DF-EAB6-7BB7-427AED0AFE1A}"/>
              </a:ext>
            </a:extLst>
          </p:cNvPr>
          <p:cNvGrpSpPr/>
          <p:nvPr/>
        </p:nvGrpSpPr>
        <p:grpSpPr>
          <a:xfrm>
            <a:off x="251871" y="5046612"/>
            <a:ext cx="11688258" cy="1037452"/>
            <a:chOff x="251871" y="4655112"/>
            <a:chExt cx="11688258" cy="103745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D8166C-A71B-C793-9D32-1C9A8B94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871" y="4655112"/>
              <a:ext cx="11661481" cy="1037452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FC20FB9-A542-82E1-81E3-FBD937EBC8FE}"/>
                </a:ext>
              </a:extLst>
            </p:cNvPr>
            <p:cNvSpPr/>
            <p:nvPr/>
          </p:nvSpPr>
          <p:spPr>
            <a:xfrm>
              <a:off x="4967961" y="4840598"/>
              <a:ext cx="1610639" cy="606085"/>
            </a:xfrm>
            <a:prstGeom prst="roundRect">
              <a:avLst/>
            </a:prstGeom>
            <a:noFill/>
            <a:ln w="28575">
              <a:solidFill>
                <a:srgbClr val="006C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1600A38-F314-FDB8-7D2A-CB65553AEFD2}"/>
                </a:ext>
              </a:extLst>
            </p:cNvPr>
            <p:cNvSpPr/>
            <p:nvPr/>
          </p:nvSpPr>
          <p:spPr>
            <a:xfrm>
              <a:off x="10715626" y="4840598"/>
              <a:ext cx="1224503" cy="606085"/>
            </a:xfrm>
            <a:prstGeom prst="roundRect">
              <a:avLst/>
            </a:prstGeom>
            <a:noFill/>
            <a:ln w="28575">
              <a:solidFill>
                <a:srgbClr val="006C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B94B956-9E94-5D08-3156-E36017E4DCEF}"/>
              </a:ext>
            </a:extLst>
          </p:cNvPr>
          <p:cNvSpPr txBox="1"/>
          <p:nvPr/>
        </p:nvSpPr>
        <p:spPr>
          <a:xfrm>
            <a:off x="227109" y="3899703"/>
            <a:ext cx="511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Expresses in/out states as wave packets of constituents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0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C983B-03D2-868C-0DE8-000E1FF84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F6443C5D-E8DB-7E12-F4EB-439DE3804027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75739C-C07A-0406-2EFD-47B7FC8A8E15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11DB96-7941-B2A9-3ABB-A009153224D2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D9A1F5-F11B-605D-467A-9BABA29EC41B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510FE01-707A-8F72-A225-A93D25B233F4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478CD6-AED4-53E6-E3F5-1CAD85B96893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Light Front Wave Functions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15C1B6-F8AC-5F4C-F2BD-5F27B7E329A1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26A3-CDE1-156B-2728-ABBF741C6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632" y="867492"/>
            <a:ext cx="7700409" cy="228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ECBB1-6950-A5B9-E981-A12405AA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71" y="4743441"/>
            <a:ext cx="5705748" cy="1132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2DED4-FB2A-031D-C4B1-4481F0C4BAD8}"/>
              </a:ext>
            </a:extLst>
          </p:cNvPr>
          <p:cNvSpPr txBox="1"/>
          <p:nvPr/>
        </p:nvSpPr>
        <p:spPr>
          <a:xfrm>
            <a:off x="347971" y="2290089"/>
            <a:ext cx="4156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LFWF are </a:t>
            </a:r>
            <a:r>
              <a:rPr lang="en-US" sz="2000" b="1" dirty="0">
                <a:solidFill>
                  <a:srgbClr val="8C184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boost invariant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4E37E-BF29-E1BC-B3FA-6C4F784DAFF5}"/>
              </a:ext>
            </a:extLst>
          </p:cNvPr>
          <p:cNvSpPr txBox="1"/>
          <p:nvPr/>
        </p:nvSpPr>
        <p:spPr>
          <a:xfrm>
            <a:off x="347972" y="3027294"/>
            <a:ext cx="4541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Integrate out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disconnected spectators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C78E6-306D-F3C4-3FAA-A4B61A4A8293}"/>
              </a:ext>
            </a:extLst>
          </p:cNvPr>
          <p:cNvSpPr txBox="1"/>
          <p:nvPr/>
        </p:nvSpPr>
        <p:spPr>
          <a:xfrm>
            <a:off x="110434" y="884922"/>
            <a:ext cx="5287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Relate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in/in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out/out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matrix elements to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light-front wave functions (LFWF)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4F7BC0-FB8C-2182-9144-D19D9A3EE023}"/>
                  </a:ext>
                </a:extLst>
              </p:cNvPr>
              <p:cNvSpPr txBox="1"/>
              <p:nvPr/>
            </p:nvSpPr>
            <p:spPr>
              <a:xfrm>
                <a:off x="10379486" y="1146412"/>
                <a:ext cx="3647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4F7BC0-FB8C-2182-9144-D19D9A3EE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486" y="1146412"/>
                <a:ext cx="364715" cy="276999"/>
              </a:xfrm>
              <a:prstGeom prst="rect">
                <a:avLst/>
              </a:prstGeom>
              <a:blipFill>
                <a:blip r:embed="rId4"/>
                <a:stretch>
                  <a:fillRect l="-23333" t="-2222" r="-23333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DB981-22F0-3CD2-DC7B-31048D1346BD}"/>
                  </a:ext>
                </a:extLst>
              </p:cNvPr>
              <p:cNvSpPr txBox="1"/>
              <p:nvPr/>
            </p:nvSpPr>
            <p:spPr>
              <a:xfrm>
                <a:off x="4889856" y="1762019"/>
                <a:ext cx="384321" cy="52390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F1DB981-22F0-3CD2-DC7B-31048D134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9856" y="1762019"/>
                <a:ext cx="384321" cy="523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DADE4-A55F-77E3-FF74-C490D6FF1991}"/>
                  </a:ext>
                </a:extLst>
              </p:cNvPr>
              <p:cNvSpPr txBox="1"/>
              <p:nvPr/>
            </p:nvSpPr>
            <p:spPr>
              <a:xfrm>
                <a:off x="11110755" y="1826209"/>
                <a:ext cx="3100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8DADE4-A55F-77E3-FF74-C490D6FF1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0755" y="1826209"/>
                <a:ext cx="310064" cy="369332"/>
              </a:xfrm>
              <a:prstGeom prst="rect">
                <a:avLst/>
              </a:prstGeom>
              <a:blipFill>
                <a:blip r:embed="rId6"/>
                <a:stretch>
                  <a:fillRect l="-8000" r="-300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A66D5F-5A52-7FBC-AE39-292C1C322F81}"/>
                  </a:ext>
                </a:extLst>
              </p:cNvPr>
              <p:cNvSpPr txBox="1"/>
              <p:nvPr/>
            </p:nvSpPr>
            <p:spPr>
              <a:xfrm>
                <a:off x="5639022" y="1196689"/>
                <a:ext cx="3550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A66D5F-5A52-7FBC-AE39-292C1C322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022" y="1196689"/>
                <a:ext cx="355097" cy="276999"/>
              </a:xfrm>
              <a:prstGeom prst="rect">
                <a:avLst/>
              </a:prstGeom>
              <a:blipFill>
                <a:blip r:embed="rId7"/>
                <a:stretch>
                  <a:fillRect l="-24138" t="-2174" r="-24138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97B7239C-2240-D534-FE3F-7C2C81360F7A}"/>
              </a:ext>
            </a:extLst>
          </p:cNvPr>
          <p:cNvGrpSpPr/>
          <p:nvPr/>
        </p:nvGrpSpPr>
        <p:grpSpPr>
          <a:xfrm>
            <a:off x="6056313" y="1849211"/>
            <a:ext cx="1012353" cy="45719"/>
            <a:chOff x="3984859" y="1552926"/>
            <a:chExt cx="1530417" cy="0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87D7B3F-0F7B-9B58-C73D-7FA216BA130E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2F02163-BE1D-2B8A-8B2D-B14F90005716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1835E0-82D3-40F8-387B-C75696E4137E}"/>
              </a:ext>
            </a:extLst>
          </p:cNvPr>
          <p:cNvGrpSpPr/>
          <p:nvPr/>
        </p:nvGrpSpPr>
        <p:grpSpPr>
          <a:xfrm>
            <a:off x="6067426" y="1898674"/>
            <a:ext cx="1046162" cy="55580"/>
            <a:chOff x="3984859" y="1552926"/>
            <a:chExt cx="1530417" cy="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D27D9E1-FA97-BAC7-DC25-46FE331B9AA4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E1A23CE-25E3-9F43-6FBE-552DBA23EBB6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078FCF-3368-914C-8DC9-F58135731F45}"/>
              </a:ext>
            </a:extLst>
          </p:cNvPr>
          <p:cNvGrpSpPr/>
          <p:nvPr/>
        </p:nvGrpSpPr>
        <p:grpSpPr>
          <a:xfrm>
            <a:off x="9327379" y="1826209"/>
            <a:ext cx="1012353" cy="45719"/>
            <a:chOff x="3984859" y="1552926"/>
            <a:chExt cx="1530417" cy="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E5B05CD-2643-4EF4-11EE-3CAD0DBA4EA0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AE8832A-B70B-4C66-6CFA-601F50A51A90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E5B5D1A-49A1-A9C0-E7E1-65A5C63A462E}"/>
              </a:ext>
            </a:extLst>
          </p:cNvPr>
          <p:cNvGrpSpPr/>
          <p:nvPr/>
        </p:nvGrpSpPr>
        <p:grpSpPr>
          <a:xfrm>
            <a:off x="9271344" y="1885197"/>
            <a:ext cx="1046162" cy="55580"/>
            <a:chOff x="3984859" y="1552926"/>
            <a:chExt cx="1530417" cy="0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0E06174-AF89-40D0-D83D-0A2B44975DEF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31D69D9-7C19-8C6B-91D2-27225AA84762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C897D2-0CC4-A35A-C80C-76CFC165955E}"/>
                  </a:ext>
                </a:extLst>
              </p:cNvPr>
              <p:cNvSpPr txBox="1"/>
              <p:nvPr/>
            </p:nvSpPr>
            <p:spPr>
              <a:xfrm>
                <a:off x="6371584" y="1323133"/>
                <a:ext cx="709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9C897D2-0CC4-A35A-C80C-76CFC1659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584" y="1323133"/>
                <a:ext cx="709297" cy="276999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25404B6-9B95-A337-1956-5E463B66E631}"/>
                  </a:ext>
                </a:extLst>
              </p:cNvPr>
              <p:cNvSpPr txBox="1"/>
              <p:nvPr/>
            </p:nvSpPr>
            <p:spPr>
              <a:xfrm>
                <a:off x="9358359" y="1323133"/>
                <a:ext cx="7092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25404B6-9B95-A337-1956-5E463B66E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359" y="1323133"/>
                <a:ext cx="709297" cy="276999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9D5B5-6B41-4E01-086A-AB75689E2B3A}"/>
              </a:ext>
            </a:extLst>
          </p:cNvPr>
          <p:cNvGrpSpPr/>
          <p:nvPr/>
        </p:nvGrpSpPr>
        <p:grpSpPr>
          <a:xfrm>
            <a:off x="5101199" y="3310316"/>
            <a:ext cx="6164588" cy="1433125"/>
            <a:chOff x="4782812" y="3281671"/>
            <a:chExt cx="6164588" cy="14331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949607-4C8E-25BF-8AA0-85F614C95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24617"/>
            <a:stretch>
              <a:fillRect/>
            </a:stretch>
          </p:blipFill>
          <p:spPr>
            <a:xfrm>
              <a:off x="4782812" y="3281671"/>
              <a:ext cx="6164588" cy="826828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67167B0-6C15-97D4-6627-37A66C0D4547}"/>
                </a:ext>
              </a:extLst>
            </p:cNvPr>
            <p:cNvGrpSpPr/>
            <p:nvPr/>
          </p:nvGrpSpPr>
          <p:grpSpPr>
            <a:xfrm>
              <a:off x="6726232" y="3887968"/>
              <a:ext cx="2225196" cy="826828"/>
              <a:chOff x="8182836" y="4307176"/>
              <a:chExt cx="2225196" cy="826828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451A133-0AA6-75F2-86B7-6B2767E92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75535"/>
              <a:stretch>
                <a:fillRect/>
              </a:stretch>
            </p:blipFill>
            <p:spPr>
              <a:xfrm>
                <a:off x="8407399" y="4307176"/>
                <a:ext cx="2000633" cy="8268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3C56FB4-6255-71B2-608B-7B7071F7F5DA}"/>
                      </a:ext>
                    </a:extLst>
                  </p:cNvPr>
                  <p:cNvSpPr txBox="1"/>
                  <p:nvPr/>
                </p:nvSpPr>
                <p:spPr>
                  <a:xfrm>
                    <a:off x="8182836" y="4536507"/>
                    <a:ext cx="218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3C56FB4-6255-71B2-608B-7B7071F7F5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2836" y="4536507"/>
                    <a:ext cx="218008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0000" r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1303BBD-54B7-3CA3-DD94-1865FF64AD17}"/>
              </a:ext>
            </a:extLst>
          </p:cNvPr>
          <p:cNvSpPr/>
          <p:nvPr/>
        </p:nvSpPr>
        <p:spPr>
          <a:xfrm>
            <a:off x="8979358" y="4769720"/>
            <a:ext cx="1011310" cy="1106479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1EFD7AC-0F5C-9015-B963-E8E85B4D97B5}"/>
              </a:ext>
            </a:extLst>
          </p:cNvPr>
          <p:cNvSpPr/>
          <p:nvPr/>
        </p:nvSpPr>
        <p:spPr>
          <a:xfrm>
            <a:off x="7269181" y="4017632"/>
            <a:ext cx="2058198" cy="545902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BCB683-4D5D-4DDC-2C0B-DDDC93134011}"/>
              </a:ext>
            </a:extLst>
          </p:cNvPr>
          <p:cNvSpPr txBox="1"/>
          <p:nvPr/>
        </p:nvSpPr>
        <p:spPr>
          <a:xfrm>
            <a:off x="347972" y="4026879"/>
            <a:ext cx="4541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Inclusive LFWF remain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0B9AD9-EAC1-39CF-163D-4C8EFDD12903}"/>
              </a:ext>
            </a:extLst>
          </p:cNvPr>
          <p:cNvSpPr txBox="1"/>
          <p:nvPr/>
        </p:nvSpPr>
        <p:spPr>
          <a:xfrm>
            <a:off x="1121793" y="5990508"/>
            <a:ext cx="326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Brodsky, Pauli, Pinsky, Phys. Rept.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301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(1998)</a:t>
            </a:r>
          </a:p>
        </p:txBody>
      </p:sp>
    </p:spTree>
    <p:extLst>
      <p:ext uri="{BB962C8B-B14F-4D97-AF65-F5344CB8AC3E}">
        <p14:creationId xmlns:p14="http://schemas.microsoft.com/office/powerpoint/2010/main" val="86445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1D6A2-6FFB-ACB4-607F-ED01F4E6A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72A6F-4B04-E5B3-2E0A-2376A3E277AA}"/>
              </a:ext>
            </a:extLst>
          </p:cNvPr>
          <p:cNvGrpSpPr/>
          <p:nvPr/>
        </p:nvGrpSpPr>
        <p:grpSpPr>
          <a:xfrm>
            <a:off x="5303510" y="4772954"/>
            <a:ext cx="6623109" cy="1760965"/>
            <a:chOff x="4727213" y="3140267"/>
            <a:chExt cx="6623109" cy="17609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DB0FD63-A748-BDF1-D0F4-3E2017EC68A0}"/>
                </a:ext>
              </a:extLst>
            </p:cNvPr>
            <p:cNvGrpSpPr/>
            <p:nvPr/>
          </p:nvGrpSpPr>
          <p:grpSpPr>
            <a:xfrm>
              <a:off x="6574824" y="3810307"/>
              <a:ext cx="4775498" cy="1090925"/>
              <a:chOff x="6095702" y="4245383"/>
              <a:chExt cx="4775498" cy="109092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3D6EBDA-856E-709A-81BA-6D6D2FCEA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7874"/>
              <a:stretch>
                <a:fillRect/>
              </a:stretch>
            </p:blipFill>
            <p:spPr>
              <a:xfrm>
                <a:off x="6334373" y="4245383"/>
                <a:ext cx="4536827" cy="109092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93552D8-FD12-35B7-0C65-762F1D3B8A61}"/>
                      </a:ext>
                    </a:extLst>
                  </p:cNvPr>
                  <p:cNvSpPr txBox="1"/>
                  <p:nvPr/>
                </p:nvSpPr>
                <p:spPr>
                  <a:xfrm>
                    <a:off x="6095702" y="4706165"/>
                    <a:ext cx="21800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793552D8-FD12-35B7-0C65-762F1D3B8A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5702" y="4706165"/>
                    <a:ext cx="218008" cy="2769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9444" r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B418C-55EA-1BC3-4D4F-673FD3D25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2951"/>
            <a:stretch>
              <a:fillRect/>
            </a:stretch>
          </p:blipFill>
          <p:spPr>
            <a:xfrm>
              <a:off x="4727213" y="3140267"/>
              <a:ext cx="6143987" cy="1090925"/>
            </a:xfrm>
            <a:prstGeom prst="rect">
              <a:avLst/>
            </a:prstGeom>
          </p:spPr>
        </p:pic>
      </p:grp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52B4A308-5412-3ADC-5822-64A6E76A9411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51B8C9-C207-ED99-F9B8-5F01338CCA59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5FBF0F-DF0A-8FCF-8D78-B478E4777656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D0BBA9-9A32-E89D-5528-9BCF7261C16C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91E57624-1B61-8CEF-1692-1BD749FAE0E4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372A56-4ED1-02E1-DF85-EEC2E37B40F5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Wigner Distribution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A64695-ECB3-B03E-0631-203186DBC40F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1E36E-AF3C-0C9B-A984-15E43A793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899" y="840588"/>
            <a:ext cx="5743717" cy="9012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41869B4-0970-7F4D-F179-1EB09739DE8F}"/>
              </a:ext>
            </a:extLst>
          </p:cNvPr>
          <p:cNvGrpSpPr/>
          <p:nvPr/>
        </p:nvGrpSpPr>
        <p:grpSpPr>
          <a:xfrm>
            <a:off x="5457907" y="1830798"/>
            <a:ext cx="6597403" cy="2589842"/>
            <a:chOff x="5457907" y="1741896"/>
            <a:chExt cx="6597403" cy="25898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6C36D4-438B-88B6-5A05-71D836AE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9628"/>
            <a:stretch>
              <a:fillRect/>
            </a:stretch>
          </p:blipFill>
          <p:spPr>
            <a:xfrm>
              <a:off x="5803900" y="2507911"/>
              <a:ext cx="6251410" cy="182382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8EDB4A-FE48-5EF6-217C-EDCF0B256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72087" b="59235"/>
            <a:stretch>
              <a:fillRect/>
            </a:stretch>
          </p:blipFill>
          <p:spPr>
            <a:xfrm>
              <a:off x="5457907" y="1741896"/>
              <a:ext cx="2479593" cy="7434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116BFF7-BC7D-F6D8-BC04-AE70AB5022E2}"/>
                    </a:ext>
                  </a:extLst>
                </p:cNvPr>
                <p:cNvSpPr txBox="1"/>
                <p:nvPr/>
              </p:nvSpPr>
              <p:spPr>
                <a:xfrm>
                  <a:off x="7937500" y="2047305"/>
                  <a:ext cx="2981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116BFF7-BC7D-F6D8-BC04-AE70AB502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7500" y="2047305"/>
                  <a:ext cx="2981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0204" r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51B47EC-26D2-685A-F662-C6EC8F8116C2}"/>
                    </a:ext>
                  </a:extLst>
                </p:cNvPr>
                <p:cNvSpPr txBox="1"/>
                <p:nvPr/>
              </p:nvSpPr>
              <p:spPr>
                <a:xfrm>
                  <a:off x="5505740" y="2813852"/>
                  <a:ext cx="2981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51B47EC-26D2-685A-F662-C6EC8F811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5740" y="2813852"/>
                  <a:ext cx="29815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0204" r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9C14AB7-05FF-8D5F-B647-5EE067111550}"/>
                    </a:ext>
                  </a:extLst>
                </p:cNvPr>
                <p:cNvSpPr txBox="1"/>
                <p:nvPr/>
              </p:nvSpPr>
              <p:spPr>
                <a:xfrm>
                  <a:off x="5505740" y="3742450"/>
                  <a:ext cx="29815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9C14AB7-05FF-8D5F-B647-5EE067111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5740" y="3742450"/>
                  <a:ext cx="29815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0204" r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EA41511-BD0D-17B2-51BB-917072757E87}"/>
              </a:ext>
            </a:extLst>
          </p:cNvPr>
          <p:cNvSpPr txBox="1"/>
          <p:nvPr/>
        </p:nvSpPr>
        <p:spPr>
          <a:xfrm>
            <a:off x="175515" y="2299742"/>
            <a:ext cx="528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Fourier transform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of the LFWF defines a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spacetime position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9DFDB3-DCDB-00B7-7F7E-755A8DAB1977}"/>
              </a:ext>
            </a:extLst>
          </p:cNvPr>
          <p:cNvSpPr txBox="1"/>
          <p:nvPr/>
        </p:nvSpPr>
        <p:spPr>
          <a:xfrm>
            <a:off x="175515" y="814843"/>
            <a:ext cx="512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3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Re-express the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off-forward product of LFWF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 terms of a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Wigner distribution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E487A9-8073-E48F-044E-39112082D24C}"/>
              </a:ext>
            </a:extLst>
          </p:cNvPr>
          <p:cNvSpPr txBox="1"/>
          <p:nvPr/>
        </p:nvSpPr>
        <p:spPr>
          <a:xfrm>
            <a:off x="175515" y="3561683"/>
            <a:ext cx="5127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 Wigner distribution is a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mixed Fourier transform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that fixes the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average momentum and impact parameter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DACB29-F4C3-3747-C813-8139CE5638B8}"/>
              </a:ext>
            </a:extLst>
          </p:cNvPr>
          <p:cNvSpPr txBox="1"/>
          <p:nvPr/>
        </p:nvSpPr>
        <p:spPr>
          <a:xfrm>
            <a:off x="175515" y="5131401"/>
            <a:ext cx="512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quantum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but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semi-classical correspondence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ABB7E66-DCFF-BBC5-D13E-A9458AA42D78}"/>
              </a:ext>
            </a:extLst>
          </p:cNvPr>
          <p:cNvSpPr/>
          <p:nvPr/>
        </p:nvSpPr>
        <p:spPr>
          <a:xfrm>
            <a:off x="5803898" y="997926"/>
            <a:ext cx="1244601" cy="576533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8FD718C-06BE-6B64-253E-1451F535351B}"/>
              </a:ext>
            </a:extLst>
          </p:cNvPr>
          <p:cNvSpPr/>
          <p:nvPr/>
        </p:nvSpPr>
        <p:spPr>
          <a:xfrm>
            <a:off x="8801098" y="2574288"/>
            <a:ext cx="3254212" cy="114320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A2AEAA-DAB4-7D71-D8D2-F54074015C1D}"/>
              </a:ext>
            </a:extLst>
          </p:cNvPr>
          <p:cNvSpPr/>
          <p:nvPr/>
        </p:nvSpPr>
        <p:spPr>
          <a:xfrm>
            <a:off x="8713823" y="3740018"/>
            <a:ext cx="2833793" cy="64751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EE02F33-3241-B3B5-FD1E-F03781E73E04}"/>
              </a:ext>
            </a:extLst>
          </p:cNvPr>
          <p:cNvSpPr/>
          <p:nvPr/>
        </p:nvSpPr>
        <p:spPr>
          <a:xfrm>
            <a:off x="7124411" y="5719628"/>
            <a:ext cx="4892074" cy="64751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0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5EB95-2E8D-BEC7-62C1-E2BDC882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74212F-C310-D7D3-D1D0-FF774E4704A2}"/>
                  </a:ext>
                </a:extLst>
              </p:cNvPr>
              <p:cNvSpPr txBox="1"/>
              <p:nvPr/>
            </p:nvSpPr>
            <p:spPr>
              <a:xfrm>
                <a:off x="353476" y="4780489"/>
                <a:ext cx="105373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a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large nucleus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dominance of the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mean field</a:t>
                </a: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guaranteed by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≫</m:t>
                    </m:r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lang="en-US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74212F-C310-D7D3-D1D0-FF774E470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76" y="4780489"/>
                <a:ext cx="10537330" cy="400110"/>
              </a:xfrm>
              <a:prstGeom prst="rect">
                <a:avLst/>
              </a:prstGeom>
              <a:blipFill>
                <a:blip r:embed="rId2"/>
                <a:stretch>
                  <a:fillRect l="-521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2C15EAA3-7C1B-759B-B653-5A60BB3B7C3E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847C6D-889D-4A1B-E79F-C407BB4C8F11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EAF693-426F-8281-B316-95CBDF19F09E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3952D6-4BE6-C997-585F-25D61DD1A9ED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9DF34F9-0C81-1E6C-A877-49DF927CC9FB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B3B7F6-9668-9E46-5E94-B4154E48C2FD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Mean Field + Correlations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ABF45D-AB3D-DB1B-F6C0-62D49A74573F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F22B4-5CAB-9556-E32E-E19540B9A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9" y="3420850"/>
            <a:ext cx="12032622" cy="119565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03D5B72-6E2A-2B8D-E0F3-DC44273DA68D}"/>
              </a:ext>
            </a:extLst>
          </p:cNvPr>
          <p:cNvGrpSpPr/>
          <p:nvPr/>
        </p:nvGrpSpPr>
        <p:grpSpPr>
          <a:xfrm>
            <a:off x="2298916" y="867492"/>
            <a:ext cx="9333216" cy="2282290"/>
            <a:chOff x="851116" y="867492"/>
            <a:chExt cx="9333216" cy="228229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E35DA1C-A2C3-4E80-6DCF-ADA6544956A5}"/>
                </a:ext>
              </a:extLst>
            </p:cNvPr>
            <p:cNvGrpSpPr/>
            <p:nvPr/>
          </p:nvGrpSpPr>
          <p:grpSpPr>
            <a:xfrm>
              <a:off x="851116" y="867492"/>
              <a:ext cx="7700409" cy="2282290"/>
              <a:chOff x="4332632" y="867492"/>
              <a:chExt cx="7700409" cy="228229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A72216F-7499-00FA-20FA-0BEE08678E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32632" y="867492"/>
                <a:ext cx="7700409" cy="228229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B9EB7431-E844-594C-CA07-81DC208E7C5F}"/>
                      </a:ext>
                    </a:extLst>
                  </p:cNvPr>
                  <p:cNvSpPr txBox="1"/>
                  <p:nvPr/>
                </p:nvSpPr>
                <p:spPr>
                  <a:xfrm>
                    <a:off x="4889856" y="1762019"/>
                    <a:ext cx="384321" cy="52390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B9EB7431-E844-594C-CA07-81DC208E7C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9856" y="1762019"/>
                    <a:ext cx="384321" cy="52390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2E8BCEA-F96D-45E4-0BA7-4DD47DEAFD6E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0755" y="1826209"/>
                    <a:ext cx="310064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2E8BCEA-F96D-45E4-0BA7-4DD47DEAFD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10755" y="1826209"/>
                    <a:ext cx="31006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843" r="-27451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DB5CD04-613C-3EB5-D3D5-95E722519BB8}"/>
                      </a:ext>
                    </a:extLst>
                  </p:cNvPr>
                  <p:cNvSpPr txBox="1"/>
                  <p:nvPr/>
                </p:nvSpPr>
                <p:spPr>
                  <a:xfrm>
                    <a:off x="6437595" y="1371169"/>
                    <a:ext cx="2719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DB5CD04-613C-3EB5-D3D5-95E722519B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7595" y="1371169"/>
                    <a:ext cx="271934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0000" r="-2222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CDA8EE2A-7095-6BB0-F752-5DCA261E8C3E}"/>
                      </a:ext>
                    </a:extLst>
                  </p:cNvPr>
                  <p:cNvSpPr txBox="1"/>
                  <p:nvPr/>
                </p:nvSpPr>
                <p:spPr>
                  <a:xfrm>
                    <a:off x="9664076" y="1374878"/>
                    <a:ext cx="2719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CDA8EE2A-7095-6BB0-F752-5DCA261E8C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64076" y="1374878"/>
                    <a:ext cx="271934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2727" r="-4545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ADEC16-742D-EEAE-2FA7-3D3C34EC3D95}"/>
                </a:ext>
              </a:extLst>
            </p:cNvPr>
            <p:cNvGrpSpPr/>
            <p:nvPr/>
          </p:nvGrpSpPr>
          <p:grpSpPr>
            <a:xfrm>
              <a:off x="8913616" y="2097887"/>
              <a:ext cx="1270716" cy="529389"/>
              <a:chOff x="10352232" y="1350380"/>
              <a:chExt cx="1270716" cy="529389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813F3EB-EB56-1E6B-B6D7-DDE98CA7CB3E}"/>
                  </a:ext>
                </a:extLst>
              </p:cNvPr>
              <p:cNvGrpSpPr/>
              <p:nvPr/>
            </p:nvGrpSpPr>
            <p:grpSpPr>
              <a:xfrm>
                <a:off x="10352232" y="1350380"/>
                <a:ext cx="529389" cy="529389"/>
                <a:chOff x="2842661" y="1414914"/>
                <a:chExt cx="529389" cy="529389"/>
              </a:xfrm>
            </p:grpSpPr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AAB1F87C-A678-BEA5-3B5E-DABA383A7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07356" y="1414914"/>
                  <a:ext cx="0" cy="52938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73A19154-6346-F29E-788F-70B0CA3B6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107356" y="1414914"/>
                  <a:ext cx="0" cy="52938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71D340F-11F2-2272-4391-B944CF89CE98}"/>
                  </a:ext>
                </a:extLst>
              </p:cNvPr>
              <p:cNvSpPr/>
              <p:nvPr/>
            </p:nvSpPr>
            <p:spPr>
              <a:xfrm>
                <a:off x="11205674" y="1584000"/>
                <a:ext cx="62148" cy="6214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D44A3D4-76F7-FD06-C426-B2162105862C}"/>
                  </a:ext>
                </a:extLst>
              </p:cNvPr>
              <p:cNvSpPr/>
              <p:nvPr/>
            </p:nvSpPr>
            <p:spPr>
              <a:xfrm>
                <a:off x="11389328" y="1584000"/>
                <a:ext cx="62148" cy="6214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4F036C2-3F52-0198-A5AD-4C0A94C04A1D}"/>
                  </a:ext>
                </a:extLst>
              </p:cNvPr>
              <p:cNvSpPr/>
              <p:nvPr/>
            </p:nvSpPr>
            <p:spPr>
              <a:xfrm>
                <a:off x="11560800" y="1584000"/>
                <a:ext cx="62148" cy="6214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A902BAB-12BC-1602-5E14-6D55A2ACA48E}"/>
              </a:ext>
            </a:extLst>
          </p:cNvPr>
          <p:cNvSpPr txBox="1"/>
          <p:nvPr/>
        </p:nvSpPr>
        <p:spPr>
          <a:xfrm>
            <a:off x="194733" y="872339"/>
            <a:ext cx="3361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4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Expand in a series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 field + </a:t>
            </a:r>
            <a:b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correlations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74E8E0-5B7A-3721-6F3E-12E36D06ADB8}"/>
              </a:ext>
            </a:extLst>
          </p:cNvPr>
          <p:cNvSpPr txBox="1"/>
          <p:nvPr/>
        </p:nvSpPr>
        <p:spPr>
          <a:xfrm>
            <a:off x="353476" y="5335652"/>
            <a:ext cx="105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In a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small nucleus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must be considered just the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first term in a series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0039B3-F106-20F8-7EA4-E34D54CBE05D}"/>
              </a:ext>
            </a:extLst>
          </p:cNvPr>
          <p:cNvSpPr txBox="1"/>
          <p:nvPr/>
        </p:nvSpPr>
        <p:spPr>
          <a:xfrm>
            <a:off x="677528" y="5856164"/>
            <a:ext cx="1053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Start with the mean field, but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correlations may not be small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(e.g. SRC)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420FAB8-C682-7418-935A-8D6C4C51B2DF}"/>
              </a:ext>
            </a:extLst>
          </p:cNvPr>
          <p:cNvSpPr/>
          <p:nvPr/>
        </p:nvSpPr>
        <p:spPr>
          <a:xfrm>
            <a:off x="6426199" y="4210017"/>
            <a:ext cx="1340127" cy="445740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F3C6533-239A-80BF-15A2-3BEE100B6F7F}"/>
              </a:ext>
            </a:extLst>
          </p:cNvPr>
          <p:cNvSpPr/>
          <p:nvPr/>
        </p:nvSpPr>
        <p:spPr>
          <a:xfrm>
            <a:off x="9804399" y="4210017"/>
            <a:ext cx="557017" cy="445740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F91802-CA2D-A0E0-E3F8-9351279226D8}"/>
              </a:ext>
            </a:extLst>
          </p:cNvPr>
          <p:cNvSpPr/>
          <p:nvPr/>
        </p:nvSpPr>
        <p:spPr>
          <a:xfrm>
            <a:off x="10657841" y="4210017"/>
            <a:ext cx="1339426" cy="445740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8522C42-4D7F-FADC-7CDB-DD59591C82A8}"/>
              </a:ext>
            </a:extLst>
          </p:cNvPr>
          <p:cNvSpPr/>
          <p:nvPr/>
        </p:nvSpPr>
        <p:spPr>
          <a:xfrm>
            <a:off x="10300105" y="1885366"/>
            <a:ext cx="1697162" cy="1016578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36C6A3-FA5C-0AAC-4FED-1824ACEE9EB1}"/>
              </a:ext>
            </a:extLst>
          </p:cNvPr>
          <p:cNvSpPr/>
          <p:nvPr/>
        </p:nvSpPr>
        <p:spPr>
          <a:xfrm>
            <a:off x="4261337" y="1293381"/>
            <a:ext cx="557017" cy="445740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BA408FA-C417-7530-7D28-E372983DCA12}"/>
              </a:ext>
            </a:extLst>
          </p:cNvPr>
          <p:cNvSpPr/>
          <p:nvPr/>
        </p:nvSpPr>
        <p:spPr>
          <a:xfrm>
            <a:off x="7487817" y="1293381"/>
            <a:ext cx="557017" cy="445740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6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72C79-28E3-6F52-EFD0-DD4CA23B9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D7F3FD-01FA-2289-21DE-9EAEE3F7E9C3}"/>
                  </a:ext>
                </a:extLst>
              </p:cNvPr>
              <p:cNvSpPr txBox="1"/>
              <p:nvPr/>
            </p:nvSpPr>
            <p:spPr>
              <a:xfrm>
                <a:off x="536633" y="4115042"/>
                <a:ext cx="44330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8C0B42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𝑾</m:t>
                    </m:r>
                  </m:oMath>
                </a14:m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boost invariant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only its arguments change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D7F3FD-01FA-2289-21DE-9EAEE3F7E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33" y="4115042"/>
                <a:ext cx="4433065" cy="707886"/>
              </a:xfrm>
              <a:prstGeom prst="rect">
                <a:avLst/>
              </a:prstGeom>
              <a:blipFill>
                <a:blip r:embed="rId2"/>
                <a:stretch>
                  <a:fillRect l="-1238" t="-4310" r="-1651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BB058372-5548-9A9F-4922-46ACEE54EC62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8EBFAA-ED9C-E0D6-0D71-D9133F8FA1B3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3EA373-40B1-2C8E-2ED3-E911321EA886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27F534-4E29-C9D4-A460-4F98975DE6E4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D14CD271-9F88-F0F0-134C-969EF0EC664F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78259A-B80B-E9E5-95A2-4290021C49EC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Light Front / Rest Frame Dictionary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115336D-B719-EC1C-A5E6-1343F75485F8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FA525-8397-A183-8FBF-4747D5334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79" y="4413800"/>
            <a:ext cx="7092917" cy="1818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28A2F-5B71-8833-37CB-CDD27B235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728" y="5532713"/>
            <a:ext cx="1681287" cy="607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0EF71A-09DE-CB87-EBB7-F9313DB5D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89" y="760925"/>
            <a:ext cx="3020240" cy="2101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2F4917-EC71-25ED-8790-7A7044BF6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470" y="804209"/>
            <a:ext cx="2927500" cy="240786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1393C41-782C-7DFB-DE14-518054E00B78}"/>
              </a:ext>
            </a:extLst>
          </p:cNvPr>
          <p:cNvGrpSpPr/>
          <p:nvPr/>
        </p:nvGrpSpPr>
        <p:grpSpPr>
          <a:xfrm>
            <a:off x="7255050" y="804209"/>
            <a:ext cx="4903701" cy="1920211"/>
            <a:chOff x="7255050" y="1726117"/>
            <a:chExt cx="4903701" cy="19202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088A26-3FE0-251A-EBFD-BBB85DC9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50354" r="9090"/>
            <a:stretch>
              <a:fillRect/>
            </a:stretch>
          </p:blipFill>
          <p:spPr>
            <a:xfrm>
              <a:off x="7255050" y="2079439"/>
              <a:ext cx="4624253" cy="156688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56D355-B8BC-AD7D-AD8E-A60CE3B51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1027" t="38904" b="37742"/>
            <a:stretch>
              <a:fillRect/>
            </a:stretch>
          </p:blipFill>
          <p:spPr>
            <a:xfrm>
              <a:off x="11193656" y="1726117"/>
              <a:ext cx="965095" cy="7370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DCF14D3-E0D3-5AB7-12CD-1C51D6360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6429" t="8442" r="3307" b="79259"/>
            <a:stretch>
              <a:fillRect/>
            </a:stretch>
          </p:blipFill>
          <p:spPr>
            <a:xfrm>
              <a:off x="11460714" y="2666240"/>
              <a:ext cx="522097" cy="388196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C3AAF80-D2BB-E23C-1790-CC7A170E8804}"/>
              </a:ext>
            </a:extLst>
          </p:cNvPr>
          <p:cNvSpPr txBox="1"/>
          <p:nvPr/>
        </p:nvSpPr>
        <p:spPr>
          <a:xfrm>
            <a:off x="194733" y="3237692"/>
            <a:ext cx="5423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5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Exploit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boost invariance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relate IMF Wigner function to RF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D5DC91-817C-85A8-B833-007AFB2793F2}"/>
                  </a:ext>
                </a:extLst>
              </p:cNvPr>
              <p:cNvSpPr txBox="1"/>
              <p:nvPr/>
            </p:nvSpPr>
            <p:spPr>
              <a:xfrm>
                <a:off x="7451508" y="3159542"/>
                <a:ext cx="130990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𝐼𝑀𝐹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D5DC91-817C-85A8-B833-007AFB279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508" y="3159542"/>
                <a:ext cx="1309909" cy="307777"/>
              </a:xfrm>
              <a:prstGeom prst="rect">
                <a:avLst/>
              </a:prstGeom>
              <a:blipFill>
                <a:blip r:embed="rId8"/>
                <a:stretch>
                  <a:fillRect l="-1860" r="-465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D7CF1F-F66D-A489-1E76-2921B7845EBA}"/>
                  </a:ext>
                </a:extLst>
              </p:cNvPr>
              <p:cNvSpPr txBox="1"/>
              <p:nvPr/>
            </p:nvSpPr>
            <p:spPr>
              <a:xfrm>
                <a:off x="9203442" y="3398681"/>
                <a:ext cx="26758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𝐼𝑀𝐹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D7CF1F-F66D-A489-1E76-2921B7845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442" y="3398681"/>
                <a:ext cx="2675861" cy="307777"/>
              </a:xfrm>
              <a:prstGeom prst="rect">
                <a:avLst/>
              </a:prstGeom>
              <a:blipFill>
                <a:blip r:embed="rId9"/>
                <a:stretch>
                  <a:fillRect l="-2961" t="-4000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3905FB-AC57-C3E0-058C-57A1E0951EE2}"/>
                  </a:ext>
                </a:extLst>
              </p:cNvPr>
              <p:cNvSpPr txBox="1"/>
              <p:nvPr/>
            </p:nvSpPr>
            <p:spPr>
              <a:xfrm>
                <a:off x="7451508" y="3609942"/>
                <a:ext cx="12319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𝐼𝑀𝐹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A3905FB-AC57-C3E0-058C-57A1E0951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508" y="3609942"/>
                <a:ext cx="1231939" cy="307777"/>
              </a:xfrm>
              <a:prstGeom prst="rect">
                <a:avLst/>
              </a:prstGeom>
              <a:blipFill>
                <a:blip r:embed="rId10"/>
                <a:stretch>
                  <a:fillRect l="-6436" r="-49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C5B8E0BC-40B3-5501-7287-9D206C46362B}"/>
              </a:ext>
            </a:extLst>
          </p:cNvPr>
          <p:cNvSpPr txBox="1"/>
          <p:nvPr/>
        </p:nvSpPr>
        <p:spPr>
          <a:xfrm>
            <a:off x="536633" y="4992392"/>
            <a:ext cx="4557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Use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boost-invariant products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map to Rest Frame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D660F-ED7E-5620-6029-28E2A3AF590F}"/>
              </a:ext>
            </a:extLst>
          </p:cNvPr>
          <p:cNvSpPr txBox="1"/>
          <p:nvPr/>
        </p:nvSpPr>
        <p:spPr>
          <a:xfrm>
            <a:off x="209189" y="5869743"/>
            <a:ext cx="443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Caveat:  relativistic </a:t>
            </a:r>
            <a:r>
              <a:rPr lang="en-US" sz="2000" b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</a:t>
            </a:r>
            <a:endParaRPr lang="en-US" sz="2000" b="1" dirty="0">
              <a:solidFill>
                <a:srgbClr val="7C439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CC6F75F-64C0-E560-5A68-2DABD29961B5}"/>
              </a:ext>
            </a:extLst>
          </p:cNvPr>
          <p:cNvSpPr/>
          <p:nvPr/>
        </p:nvSpPr>
        <p:spPr>
          <a:xfrm>
            <a:off x="7407965" y="3123369"/>
            <a:ext cx="4471338" cy="90961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878E339-AAFD-AAD9-C485-946E43214846}"/>
              </a:ext>
            </a:extLst>
          </p:cNvPr>
          <p:cNvSpPr/>
          <p:nvPr/>
        </p:nvSpPr>
        <p:spPr>
          <a:xfrm>
            <a:off x="5094177" y="4536243"/>
            <a:ext cx="883111" cy="169646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7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1A5D-C6D0-002E-E123-AD7541726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A3E92B-BE07-8F2F-97B9-E08D0FD02E9A}"/>
                  </a:ext>
                </a:extLst>
              </p:cNvPr>
              <p:cNvSpPr txBox="1"/>
              <p:nvPr/>
            </p:nvSpPr>
            <p:spPr>
              <a:xfrm>
                <a:off x="453186" y="2186753"/>
                <a:ext cx="5524102" cy="74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Decomposes polarized quantities with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explicit linear dependence 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𝑺</m:t>
                        </m:r>
                      </m:e>
                    </m:acc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lang="en-US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A3E92B-BE07-8F2F-97B9-E08D0FD02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6" y="2186753"/>
                <a:ext cx="5524102" cy="747256"/>
              </a:xfrm>
              <a:prstGeom prst="rect">
                <a:avLst/>
              </a:prstGeom>
              <a:blipFill>
                <a:blip r:embed="rId2"/>
                <a:stretch>
                  <a:fillRect l="-992" t="-4918" b="-13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878F9C30-EF35-DCF1-B3BD-FE0F489E9299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9B2A20-548D-A6BB-1AF3-E24238056829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2BA013-7D7A-8FF0-F256-D6B871775F1C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F7EB24-FD27-7CC2-834C-263C29567A58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7D875DA1-7354-87E8-2E30-26B5D904BFFE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B73474-AEE4-4530-683C-B0DF3AA8C8FB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Intermediate Spin States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3F33D5-4754-AAB0-2CB0-0128A522E6E3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6BBB-1AF7-3482-2073-1FADBEA5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91" y="2232770"/>
            <a:ext cx="5164223" cy="915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DD38C-8598-4939-9386-02FA7478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313" y="3556520"/>
            <a:ext cx="5774438" cy="1028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AB44DD-F894-9D9C-D706-1BC2281E9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27" y="5250806"/>
            <a:ext cx="9637397" cy="83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3B06F-AB87-7013-E713-E51B7F6C4107}"/>
              </a:ext>
            </a:extLst>
          </p:cNvPr>
          <p:cNvSpPr txBox="1"/>
          <p:nvPr/>
        </p:nvSpPr>
        <p:spPr>
          <a:xfrm>
            <a:off x="194733" y="960864"/>
            <a:ext cx="5423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6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Use a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Pauli matrix basis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change from spin projection to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4AA832-DDB1-BC2E-616F-22529DBE05ED}"/>
                  </a:ext>
                </a:extLst>
              </p:cNvPr>
              <p:cNvSpPr txBox="1"/>
              <p:nvPr/>
            </p:nvSpPr>
            <p:spPr>
              <a:xfrm>
                <a:off x="7084194" y="1212758"/>
                <a:ext cx="4696735" cy="4535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𝑢𝑛𝑝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4AA832-DDB1-BC2E-616F-22529DBE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194" y="1212758"/>
                <a:ext cx="4696735" cy="453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5494144-46CB-D8DA-298D-793847B638E5}"/>
              </a:ext>
            </a:extLst>
          </p:cNvPr>
          <p:cNvSpPr txBox="1"/>
          <p:nvPr/>
        </p:nvSpPr>
        <p:spPr>
          <a:xfrm>
            <a:off x="453186" y="3487527"/>
            <a:ext cx="5774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Decomposes the nuclear GPD as a 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 over unpolarized, longitudinally-, and transversely-polarized channels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2DFC5E-E150-0B09-238A-E9674F3D96F9}"/>
              </a:ext>
            </a:extLst>
          </p:cNvPr>
          <p:cNvSpPr/>
          <p:nvPr/>
        </p:nvSpPr>
        <p:spPr>
          <a:xfrm>
            <a:off x="9589175" y="1174689"/>
            <a:ext cx="2191754" cy="570342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655ED8-CA23-F389-A887-365066A8BD5B}"/>
              </a:ext>
            </a:extLst>
          </p:cNvPr>
          <p:cNvSpPr/>
          <p:nvPr/>
        </p:nvSpPr>
        <p:spPr>
          <a:xfrm>
            <a:off x="8790278" y="2627409"/>
            <a:ext cx="2837040" cy="570342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8E7679-09B8-949F-A9EB-629679CEEFD2}"/>
              </a:ext>
            </a:extLst>
          </p:cNvPr>
          <p:cNvSpPr/>
          <p:nvPr/>
        </p:nvSpPr>
        <p:spPr>
          <a:xfrm>
            <a:off x="9011659" y="4111396"/>
            <a:ext cx="3147092" cy="570342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61EDF9-E4A8-AA77-686B-4EB1A406F5D7}"/>
              </a:ext>
            </a:extLst>
          </p:cNvPr>
          <p:cNvSpPr/>
          <p:nvPr/>
        </p:nvSpPr>
        <p:spPr>
          <a:xfrm>
            <a:off x="7726861" y="5398140"/>
            <a:ext cx="3017340" cy="570342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47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3B20-1AAB-6167-F4D6-9FD0E6FD7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55F2C89A-E872-A33D-097A-86627FBC23BA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8EA49-DC82-17C7-6B9F-ADC46F896BB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A152F-7741-070E-1119-0D4C2ED1FF07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898898-1C77-1F07-A471-F335E9EA43F3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7B335F4E-66EE-5864-985F-A29D5B0D2893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C7EF3F-7FFF-1FC4-7283-BAA4EA8146AA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Important Information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F1CBA2-8169-0858-F68C-70A4BEDBD597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147681-113E-4A82-D758-368B2263C577}"/>
              </a:ext>
            </a:extLst>
          </p:cNvPr>
          <p:cNvGrpSpPr/>
          <p:nvPr/>
        </p:nvGrpSpPr>
        <p:grpSpPr>
          <a:xfrm>
            <a:off x="3346829" y="3929944"/>
            <a:ext cx="2888510" cy="2276829"/>
            <a:chOff x="3346829" y="3929944"/>
            <a:chExt cx="2888510" cy="2276829"/>
          </a:xfrm>
        </p:grpSpPr>
        <p:pic>
          <p:nvPicPr>
            <p:cNvPr id="10" name="Picture 2" descr="United States Department of Energy - Wikipedia">
              <a:extLst>
                <a:ext uri="{FF2B5EF4-FFF2-40B4-BE49-F238E27FC236}">
                  <a16:creationId xmlns:a16="http://schemas.microsoft.com/office/drawing/2014/main" id="{48A73D75-B02E-54B0-663E-FB95C92E0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275" y="3929944"/>
              <a:ext cx="1415618" cy="141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872B62-4006-58EA-6DD3-937FA39EFB15}"/>
                </a:ext>
              </a:extLst>
            </p:cNvPr>
            <p:cNvSpPr txBox="1"/>
            <p:nvPr/>
          </p:nvSpPr>
          <p:spPr>
            <a:xfrm>
              <a:off x="3346829" y="5498887"/>
              <a:ext cx="2888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DOE Office of Science, </a:t>
              </a:r>
            </a:p>
            <a:p>
              <a:pPr algn="ctr"/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Award #DE-SC0024560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B5A3EC-B5C6-C7F5-264E-645738910D15}"/>
              </a:ext>
            </a:extLst>
          </p:cNvPr>
          <p:cNvGrpSpPr/>
          <p:nvPr/>
        </p:nvGrpSpPr>
        <p:grpSpPr>
          <a:xfrm>
            <a:off x="6819142" y="3941422"/>
            <a:ext cx="5339609" cy="2265351"/>
            <a:chOff x="6819142" y="3941422"/>
            <a:chExt cx="5339609" cy="226535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222D621-3732-15E0-9F36-C52A18631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1460" y="3941422"/>
              <a:ext cx="1954972" cy="145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4A56E1-8DBE-A1D1-8BD5-483FFA6EFFAB}"/>
                </a:ext>
              </a:extLst>
            </p:cNvPr>
            <p:cNvSpPr txBox="1"/>
            <p:nvPr/>
          </p:nvSpPr>
          <p:spPr>
            <a:xfrm>
              <a:off x="6819142" y="5498887"/>
              <a:ext cx="53396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EXCLAIM Collaboration:  DOE Office of Science,</a:t>
              </a:r>
              <a:b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Award #DE-SC0024644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3762B3B-C974-DBB4-2349-92E2F68B8049}"/>
              </a:ext>
            </a:extLst>
          </p:cNvPr>
          <p:cNvSpPr txBox="1"/>
          <p:nvPr/>
        </p:nvSpPr>
        <p:spPr>
          <a:xfrm>
            <a:off x="334616" y="4102992"/>
            <a:ext cx="2888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This work 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supported by: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D277B1-246D-1710-E0CF-FB891ECD32D6}"/>
              </a:ext>
            </a:extLst>
          </p:cNvPr>
          <p:cNvSpPr txBox="1"/>
          <p:nvPr/>
        </p:nvSpPr>
        <p:spPr>
          <a:xfrm>
            <a:off x="3250858" y="1106044"/>
            <a:ext cx="403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arXiv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: 2510.15838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40D8C-38B0-752D-56CD-758E640B5A8D}"/>
              </a:ext>
            </a:extLst>
          </p:cNvPr>
          <p:cNvSpPr txBox="1"/>
          <p:nvPr/>
        </p:nvSpPr>
        <p:spPr>
          <a:xfrm>
            <a:off x="3610291" y="1682523"/>
            <a:ext cx="308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 appear in PRD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531440-B58D-9D55-0F04-2FD557691F65}"/>
              </a:ext>
            </a:extLst>
          </p:cNvPr>
          <p:cNvSpPr txBox="1"/>
          <p:nvPr/>
        </p:nvSpPr>
        <p:spPr>
          <a:xfrm>
            <a:off x="334616" y="1401720"/>
            <a:ext cx="2888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For more details: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A0ACDC-CC5F-49B1-C1BC-48642CB23CF3}"/>
              </a:ext>
            </a:extLst>
          </p:cNvPr>
          <p:cNvSpPr txBox="1"/>
          <p:nvPr/>
        </p:nvSpPr>
        <p:spPr>
          <a:xfrm>
            <a:off x="3610291" y="2188458"/>
            <a:ext cx="3086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Editor’s Suggestion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0131F13-E3B1-70D8-ABF1-E73F1DA32A86}"/>
              </a:ext>
            </a:extLst>
          </p:cNvPr>
          <p:cNvGrpSpPr/>
          <p:nvPr/>
        </p:nvGrpSpPr>
        <p:grpSpPr>
          <a:xfrm>
            <a:off x="8087550" y="1042454"/>
            <a:ext cx="1897601" cy="1850151"/>
            <a:chOff x="8660732" y="1042454"/>
            <a:chExt cx="1897601" cy="185015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C52A8FB-F337-9493-B5E7-C9E8710AF4BD}"/>
                </a:ext>
              </a:extLst>
            </p:cNvPr>
            <p:cNvGrpSpPr/>
            <p:nvPr/>
          </p:nvGrpSpPr>
          <p:grpSpPr>
            <a:xfrm>
              <a:off x="8660732" y="1077048"/>
              <a:ext cx="1897601" cy="1815557"/>
              <a:chOff x="10143970" y="875180"/>
              <a:chExt cx="1897601" cy="1815557"/>
            </a:xfrm>
          </p:grpSpPr>
          <p:pic>
            <p:nvPicPr>
              <p:cNvPr id="35" name="Picture 4 1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FE181FF9-DE71-9733-4804-80B04C7FA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1" t="22012" r="12569" b="17907"/>
              <a:stretch/>
            </p:blipFill>
            <p:spPr>
              <a:xfrm>
                <a:off x="10310958" y="875180"/>
                <a:ext cx="1563624" cy="1695148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870226F-CCE6-6FB2-61CE-548312102652}"/>
                  </a:ext>
                </a:extLst>
              </p:cNvPr>
              <p:cNvSpPr txBox="1"/>
              <p:nvPr/>
            </p:nvSpPr>
            <p:spPr>
              <a:xfrm>
                <a:off x="10143970" y="2044406"/>
                <a:ext cx="1897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Antonio Garcia</a:t>
                </a:r>
                <a:b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Vallejo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108E07-3C51-7929-A3AB-C72A81EBD81F}"/>
                </a:ext>
              </a:extLst>
            </p:cNvPr>
            <p:cNvSpPr txBox="1"/>
            <p:nvPr/>
          </p:nvSpPr>
          <p:spPr>
            <a:xfrm>
              <a:off x="9040303" y="1042454"/>
              <a:ext cx="1138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C76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Ph.D. 2025!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1C36240-9D9D-09C0-FF83-06A5C34393CC}"/>
              </a:ext>
            </a:extLst>
          </p:cNvPr>
          <p:cNvSpPr txBox="1"/>
          <p:nvPr/>
        </p:nvSpPr>
        <p:spPr>
          <a:xfrm>
            <a:off x="10152139" y="1865292"/>
            <a:ext cx="154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Thurs. 6/4, </a:t>
            </a:r>
          </a:p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11:25am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751644-7867-6045-F065-59B499D54467}"/>
              </a:ext>
            </a:extLst>
          </p:cNvPr>
          <p:cNvSpPr txBox="1"/>
          <p:nvPr/>
        </p:nvSpPr>
        <p:spPr>
          <a:xfrm>
            <a:off x="9873687" y="1215470"/>
            <a:ext cx="200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Next talk!</a:t>
            </a:r>
          </a:p>
        </p:txBody>
      </p:sp>
    </p:spTree>
    <p:extLst>
      <p:ext uri="{BB962C8B-B14F-4D97-AF65-F5344CB8AC3E}">
        <p14:creationId xmlns:p14="http://schemas.microsoft.com/office/powerpoint/2010/main" val="1501714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E5479-B06B-DF6B-E296-608BEC1AE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505CF4-B8F2-7858-6D62-A84E3DC6B254}"/>
                  </a:ext>
                </a:extLst>
              </p:cNvPr>
              <p:cNvSpPr txBox="1"/>
              <p:nvPr/>
            </p:nvSpPr>
            <p:spPr>
              <a:xfrm>
                <a:off x="174097" y="2097416"/>
                <a:ext cx="553013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GPD is a property of the 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high-energy cross section</a:t>
                </a:r>
                <a:endParaRPr lang="en-US" sz="2000" dirty="0">
                  <a:solidFill>
                    <a:srgbClr val="8C0B4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2D rotational symmetry </a:t>
                </a:r>
                <a:b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about the collision axis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C505CF4-B8F2-7858-6D62-A84E3DC6B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97" y="2097416"/>
                <a:ext cx="5530133" cy="1323439"/>
              </a:xfrm>
              <a:prstGeom prst="rect">
                <a:avLst/>
              </a:prstGeom>
              <a:blipFill>
                <a:blip r:embed="rId2"/>
                <a:stretch>
                  <a:fillRect l="-992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606EE2E8-5F9E-FCBF-FE57-6836404E5E56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052050-1C9D-2156-16AE-432EF7906D9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58FF4-72EA-6697-B485-CE39457678E4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CF3F52-3600-8742-5CFF-0882AA79A7DF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F7B93553-E281-5777-AFEB-A5E749ED017F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22203A8-9005-5621-BC1A-AE3B4472AE0C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Symmetry Constraints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EB85A9-056C-B2FC-C509-C33326861681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02669-3532-9FF7-672B-8CDE297E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15" y="4398715"/>
            <a:ext cx="6395507" cy="394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9C4F5-6A5C-8E4B-C6E0-FB303F57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84" r="24879"/>
          <a:stretch>
            <a:fillRect/>
          </a:stretch>
        </p:blipFill>
        <p:spPr>
          <a:xfrm>
            <a:off x="7828760" y="821565"/>
            <a:ext cx="2614149" cy="1275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1CA8F-DA14-62DB-3C05-5222711DD762}"/>
                  </a:ext>
                </a:extLst>
              </p:cNvPr>
              <p:cNvSpPr txBox="1"/>
              <p:nvPr/>
            </p:nvSpPr>
            <p:spPr>
              <a:xfrm>
                <a:off x="6390404" y="2788399"/>
                <a:ext cx="357416" cy="4872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1CA8F-DA14-62DB-3C05-5222711DD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404" y="2788399"/>
                <a:ext cx="357416" cy="4872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BC78B7-BFF4-99FA-1E8A-EBC1D034072C}"/>
                  </a:ext>
                </a:extLst>
              </p:cNvPr>
              <p:cNvSpPr txBox="1"/>
              <p:nvPr/>
            </p:nvSpPr>
            <p:spPr>
              <a:xfrm>
                <a:off x="11401372" y="2822544"/>
                <a:ext cx="357416" cy="4872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BC78B7-BFF4-99FA-1E8A-EBC1D0340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372" y="2822544"/>
                <a:ext cx="357416" cy="487224"/>
              </a:xfrm>
              <a:prstGeom prst="rect">
                <a:avLst/>
              </a:prstGeom>
              <a:blipFill>
                <a:blip r:embed="rId6"/>
                <a:stretch>
                  <a:fillRect l="-6780" r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D7FAF16-AAB5-7EBC-C025-F6EF3829F7C3}"/>
              </a:ext>
            </a:extLst>
          </p:cNvPr>
          <p:cNvGrpSpPr/>
          <p:nvPr/>
        </p:nvGrpSpPr>
        <p:grpSpPr>
          <a:xfrm>
            <a:off x="6096000" y="2797852"/>
            <a:ext cx="6024356" cy="824114"/>
            <a:chOff x="5540903" y="3482649"/>
            <a:chExt cx="6477853" cy="88615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564297B-ABF5-4965-175E-DF7574C339E2}"/>
                </a:ext>
              </a:extLst>
            </p:cNvPr>
            <p:cNvSpPr/>
            <p:nvPr/>
          </p:nvSpPr>
          <p:spPr>
            <a:xfrm>
              <a:off x="6587067" y="3482649"/>
              <a:ext cx="4394200" cy="88615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7036A7-1D78-0B76-C927-9C4252FA5062}"/>
                </a:ext>
              </a:extLst>
            </p:cNvPr>
            <p:cNvGrpSpPr/>
            <p:nvPr/>
          </p:nvGrpSpPr>
          <p:grpSpPr>
            <a:xfrm>
              <a:off x="5540903" y="3925724"/>
              <a:ext cx="1046162" cy="55580"/>
              <a:chOff x="3984859" y="1552926"/>
              <a:chExt cx="1530417" cy="0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E7C05F8-F0C7-2404-6C8B-EF125FB64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44391EB-40C6-3A77-4E76-904B94424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872FA41-8513-ED2A-23B5-357140C3F58D}"/>
                </a:ext>
              </a:extLst>
            </p:cNvPr>
            <p:cNvGrpSpPr/>
            <p:nvPr/>
          </p:nvGrpSpPr>
          <p:grpSpPr>
            <a:xfrm>
              <a:off x="10972594" y="3925724"/>
              <a:ext cx="1046162" cy="55580"/>
              <a:chOff x="3984859" y="1552926"/>
              <a:chExt cx="1530417" cy="0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8C170A6-1DBA-6A25-B3E1-96C3E49C3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502721F-E9F0-E1C6-2F9D-E5CEEF4BE8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45392C-5B79-9B59-A634-7E29841CA2F2}"/>
              </a:ext>
            </a:extLst>
          </p:cNvPr>
          <p:cNvGrpSpPr/>
          <p:nvPr/>
        </p:nvGrpSpPr>
        <p:grpSpPr>
          <a:xfrm rot="18384484">
            <a:off x="7305379" y="2397220"/>
            <a:ext cx="1268291" cy="301011"/>
            <a:chOff x="3984859" y="1552926"/>
            <a:chExt cx="1530417" cy="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404BC99-DF55-4E33-49B1-70618C975221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15BD238-C2A6-CDB0-AF62-FE683D3DA6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02AAAC-78CF-F069-6490-86903FEF1358}"/>
              </a:ext>
            </a:extLst>
          </p:cNvPr>
          <p:cNvGrpSpPr/>
          <p:nvPr/>
        </p:nvGrpSpPr>
        <p:grpSpPr>
          <a:xfrm rot="3215516" flipV="1">
            <a:off x="9916838" y="2226369"/>
            <a:ext cx="1268291" cy="301011"/>
            <a:chOff x="3984859" y="1552926"/>
            <a:chExt cx="1530417" cy="0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73586E8-5E27-9B9D-5DB5-92F85D00FAD9}"/>
                </a:ext>
              </a:extLst>
            </p:cNvPr>
            <p:cNvCxnSpPr>
              <a:cxnSpLocks/>
            </p:cNvCxnSpPr>
            <p:nvPr/>
          </p:nvCxnSpPr>
          <p:spPr>
            <a:xfrm>
              <a:off x="3984859" y="1552926"/>
              <a:ext cx="7988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C84B734-2827-8DF3-05CE-58A7A59CE411}"/>
                </a:ext>
              </a:extLst>
            </p:cNvPr>
            <p:cNvCxnSpPr>
              <a:cxnSpLocks/>
            </p:cNvCxnSpPr>
            <p:nvPr/>
          </p:nvCxnSpPr>
          <p:spPr>
            <a:xfrm>
              <a:off x="4716379" y="1552926"/>
              <a:ext cx="79889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FC2F8EB-EA08-4793-3D2D-65946F28433D}"/>
                  </a:ext>
                </a:extLst>
              </p:cNvPr>
              <p:cNvSpPr txBox="1"/>
              <p:nvPr/>
            </p:nvSpPr>
            <p:spPr>
              <a:xfrm>
                <a:off x="7281073" y="2134286"/>
                <a:ext cx="357416" cy="343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FC2F8EB-EA08-4793-3D2D-65946F284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073" y="2134286"/>
                <a:ext cx="357416" cy="343476"/>
              </a:xfrm>
              <a:prstGeom prst="rect">
                <a:avLst/>
              </a:prstGeom>
              <a:blipFill>
                <a:blip r:embed="rId7"/>
                <a:stretch>
                  <a:fillRect r="-8475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5D4D8AF-77BA-B737-2FE2-4DE74797E9FC}"/>
                  </a:ext>
                </a:extLst>
              </p:cNvPr>
              <p:cNvSpPr txBox="1"/>
              <p:nvPr/>
            </p:nvSpPr>
            <p:spPr>
              <a:xfrm>
                <a:off x="10501514" y="2153978"/>
                <a:ext cx="357416" cy="343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5D4D8AF-77BA-B737-2FE2-4DE74797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1514" y="2153978"/>
                <a:ext cx="357416" cy="343476"/>
              </a:xfrm>
              <a:prstGeom prst="rect">
                <a:avLst/>
              </a:prstGeom>
              <a:blipFill>
                <a:blip r:embed="rId8"/>
                <a:stretch>
                  <a:fillRect r="-862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9C5C3D2-1F6C-B0B6-0126-9144248D8FE6}"/>
                  </a:ext>
                </a:extLst>
              </p:cNvPr>
              <p:cNvSpPr txBox="1"/>
              <p:nvPr/>
            </p:nvSpPr>
            <p:spPr>
              <a:xfrm>
                <a:off x="10060574" y="856670"/>
                <a:ext cx="88188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dirty="0" smtClean="0">
                          <a:solidFill>
                            <a:srgbClr val="8C0B42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8C0B42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9C5C3D2-1F6C-B0B6-0126-9144248D8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574" y="856670"/>
                <a:ext cx="881880" cy="369332"/>
              </a:xfrm>
              <a:prstGeom prst="rect">
                <a:avLst/>
              </a:prstGeom>
              <a:blipFill>
                <a:blip r:embed="rId9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9429712-75B6-46FB-A60F-559630282C59}"/>
                  </a:ext>
                </a:extLst>
              </p:cNvPr>
              <p:cNvSpPr txBox="1"/>
              <p:nvPr/>
            </p:nvSpPr>
            <p:spPr>
              <a:xfrm>
                <a:off x="10249948" y="3621966"/>
                <a:ext cx="15519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6C76"/>
                    </a:solidFill>
                  </a:rPr>
                  <a:t> indep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9429712-75B6-46FB-A60F-559630282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948" y="3621966"/>
                <a:ext cx="1551904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86999BA-C658-2554-F186-C0F4FE66CD48}"/>
              </a:ext>
            </a:extLst>
          </p:cNvPr>
          <p:cNvSpPr/>
          <p:nvPr/>
        </p:nvSpPr>
        <p:spPr>
          <a:xfrm>
            <a:off x="5951111" y="2604449"/>
            <a:ext cx="6207640" cy="1414228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2626708-EDB3-D3F0-F8EE-DA377F3C52C9}"/>
              </a:ext>
            </a:extLst>
          </p:cNvPr>
          <p:cNvSpPr/>
          <p:nvPr/>
        </p:nvSpPr>
        <p:spPr>
          <a:xfrm>
            <a:off x="7577667" y="805141"/>
            <a:ext cx="3364787" cy="1300178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EDA546-CD33-692A-07E0-9A2FF0BA352C}"/>
              </a:ext>
            </a:extLst>
          </p:cNvPr>
          <p:cNvSpPr txBox="1"/>
          <p:nvPr/>
        </p:nvSpPr>
        <p:spPr>
          <a:xfrm>
            <a:off x="194733" y="960864"/>
            <a:ext cx="5423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Impose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symmetry constraints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on the </a:t>
            </a:r>
            <a:r>
              <a:rPr lang="en-US" sz="2000" b="1" dirty="0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Wigner function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A0F6259-81CA-4A58-86C6-5FF84C0D6FF2}"/>
              </a:ext>
            </a:extLst>
          </p:cNvPr>
          <p:cNvGrpSpPr/>
          <p:nvPr/>
        </p:nvGrpSpPr>
        <p:grpSpPr>
          <a:xfrm>
            <a:off x="6095702" y="5070218"/>
            <a:ext cx="5768364" cy="549368"/>
            <a:chOff x="5712436" y="4975229"/>
            <a:chExt cx="5768364" cy="5493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CA636F-90D4-B737-EBE6-BBFBB840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2436" y="4975229"/>
              <a:ext cx="5768364" cy="54936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9ED2B6B-3D48-CEAB-DC8D-098D2451162D}"/>
                    </a:ext>
                  </a:extLst>
                </p:cNvPr>
                <p:cNvSpPr txBox="1"/>
                <p:nvPr/>
              </p:nvSpPr>
              <p:spPr>
                <a:xfrm>
                  <a:off x="7543799" y="5144154"/>
                  <a:ext cx="32162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A9ED2B6B-3D48-CEAB-DC8D-098D24511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3799" y="5144154"/>
                  <a:ext cx="321627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1321" r="-5660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FBB64F6-08EC-7303-545C-5764FCD3E204}"/>
                    </a:ext>
                  </a:extLst>
                </p:cNvPr>
                <p:cNvSpPr txBox="1"/>
                <p:nvPr/>
              </p:nvSpPr>
              <p:spPr>
                <a:xfrm>
                  <a:off x="8887631" y="5144154"/>
                  <a:ext cx="326949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FBB64F6-08EC-7303-545C-5764FCD3E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7631" y="5144154"/>
                  <a:ext cx="326949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1321" r="-7547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D3D8D6-D57B-BC05-CF29-88A04AF64243}"/>
                  </a:ext>
                </a:extLst>
              </p:cNvPr>
              <p:cNvSpPr txBox="1"/>
              <p:nvPr/>
            </p:nvSpPr>
            <p:spPr>
              <a:xfrm>
                <a:off x="174097" y="3849521"/>
                <a:ext cx="57683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LFWF / Wigner distribution are properties of the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target only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3D rotational symmetry</a:t>
                </a: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the RF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Unbroken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𝑻</m:t>
                    </m:r>
                  </m:oMath>
                </a14:m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𝑷</m:t>
                    </m:r>
                  </m:oMath>
                </a14:m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symmetry</a:t>
                </a:r>
                <a:endParaRPr lang="en-US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D3D8D6-D57B-BC05-CF29-88A04AF64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97" y="3849521"/>
                <a:ext cx="5768364" cy="1323439"/>
              </a:xfrm>
              <a:prstGeom prst="rect">
                <a:avLst/>
              </a:prstGeom>
              <a:blipFill>
                <a:blip r:embed="rId14"/>
                <a:stretch>
                  <a:fillRect l="-951" t="-2294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52C9756-CB4F-06CC-F880-388426869C13}"/>
                  </a:ext>
                </a:extLst>
              </p:cNvPr>
              <p:cNvSpPr txBox="1"/>
              <p:nvPr/>
            </p:nvSpPr>
            <p:spPr>
              <a:xfrm>
                <a:off x="174097" y="5601627"/>
                <a:ext cx="6641570" cy="46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Only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 smtClean="0">
                            <a:solidFill>
                              <a:srgbClr val="7C439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𝑳</m:t>
                            </m:r>
                          </m:e>
                        </m:acc>
                        <m:r>
                          <a:rPr lang="en-US" sz="2000" b="1" i="1" dirty="0" smtClean="0">
                            <a:solidFill>
                              <a:srgbClr val="7C439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1" i="1">
                            <a:solidFill>
                              <a:srgbClr val="7C439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 smtClean="0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𝚫</m:t>
                            </m:r>
                            <m:r>
                              <a:rPr lang="en-US" sz="2000" b="1" i="1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𝑳</m:t>
                            </m:r>
                          </m:e>
                        </m:acc>
                        <m:r>
                          <a:rPr lang="en-US" sz="2000" b="1" i="1" dirty="0">
                            <a:solidFill>
                              <a:srgbClr val="7C439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7C439A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𝑺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correlations survive</a:t>
                </a:r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52C9756-CB4F-06CC-F880-388426869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97" y="5601627"/>
                <a:ext cx="6641570" cy="464101"/>
              </a:xfrm>
              <a:prstGeom prst="rect">
                <a:avLst/>
              </a:prstGeom>
              <a:blipFill>
                <a:blip r:embed="rId15"/>
                <a:stretch>
                  <a:fillRect l="-8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E519F3B-C8E6-9D3A-FC19-D110E0A542E4}"/>
              </a:ext>
            </a:extLst>
          </p:cNvPr>
          <p:cNvSpPr/>
          <p:nvPr/>
        </p:nvSpPr>
        <p:spPr>
          <a:xfrm>
            <a:off x="9779000" y="5126485"/>
            <a:ext cx="2304704" cy="475142"/>
          </a:xfrm>
          <a:prstGeom prst="roundRect">
            <a:avLst/>
          </a:prstGeom>
          <a:noFill/>
          <a:ln w="28575">
            <a:solidFill>
              <a:srgbClr val="7C43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F091784-66BC-EC70-34E1-6B1FBD50364F}"/>
                  </a:ext>
                </a:extLst>
              </p:cNvPr>
              <p:cNvSpPr txBox="1"/>
              <p:nvPr/>
            </p:nvSpPr>
            <p:spPr>
              <a:xfrm>
                <a:off x="8872720" y="3010166"/>
                <a:ext cx="4372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F091784-66BC-EC70-34E1-6B1FBD503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720" y="3010166"/>
                <a:ext cx="437235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6BD2F38-ED05-E8C8-ED27-EE1382E92F38}"/>
                  </a:ext>
                </a:extLst>
              </p:cNvPr>
              <p:cNvSpPr txBox="1"/>
              <p:nvPr/>
            </p:nvSpPr>
            <p:spPr>
              <a:xfrm>
                <a:off x="8872720" y="1498030"/>
                <a:ext cx="3154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6BD2F38-ED05-E8C8-ED27-EE1382E92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720" y="1498030"/>
                <a:ext cx="315406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669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D2332-B6CB-13F9-5A0A-529D2C69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459AD5F5-0A39-2C62-02D5-E1207C556002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437C3B-D429-5AB5-CDC1-C5184DEEB694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039E3-62E2-3F79-89E8-7E7A48EC4A88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A341D-408F-013B-1CE8-37DCA203162B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E5735BE3-C24A-1190-5F41-226FFFEAEAFD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CA15554-6923-35BF-324D-CE4C44EA585E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Derivation:  Master Formula for </a:t>
              </a:r>
              <a:r>
                <a:rPr lang="en-US" sz="3600" baseline="30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4504E0C-DC7A-1988-1304-EDDC0FE2BC90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2985B-A15D-1153-F556-5D80D78D1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231" y="1626549"/>
            <a:ext cx="6606342" cy="8651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F9891-5F9F-C9F1-6F89-A38B992D5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62" y="2812817"/>
            <a:ext cx="11336675" cy="30843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BB716-76C6-7754-7565-7E9CD3E8C756}"/>
              </a:ext>
            </a:extLst>
          </p:cNvPr>
          <p:cNvSpPr txBox="1"/>
          <p:nvPr/>
        </p:nvSpPr>
        <p:spPr>
          <a:xfrm>
            <a:off x="194733" y="960864"/>
            <a:ext cx="1161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Combine with constituent GPDs to obtain nucleon / nucleus “master formula”</a:t>
            </a:r>
            <a:endParaRPr lang="en-US" sz="2000" b="1" dirty="0">
              <a:solidFill>
                <a:srgbClr val="006C7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481E7C-1035-E370-A24E-28AC0B6901C3}"/>
              </a:ext>
            </a:extLst>
          </p:cNvPr>
          <p:cNvSpPr/>
          <p:nvPr/>
        </p:nvSpPr>
        <p:spPr>
          <a:xfrm>
            <a:off x="2110631" y="3657599"/>
            <a:ext cx="4896561" cy="683395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F4AE05-3E25-2D96-E99A-B9E338EA12ED}"/>
              </a:ext>
            </a:extLst>
          </p:cNvPr>
          <p:cNvSpPr/>
          <p:nvPr/>
        </p:nvSpPr>
        <p:spPr>
          <a:xfrm>
            <a:off x="1973179" y="4425917"/>
            <a:ext cx="9791158" cy="683395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64E0F0-6913-2D88-88B0-65352F0D5574}"/>
              </a:ext>
            </a:extLst>
          </p:cNvPr>
          <p:cNvSpPr/>
          <p:nvPr/>
        </p:nvSpPr>
        <p:spPr>
          <a:xfrm>
            <a:off x="1973179" y="5171151"/>
            <a:ext cx="9791158" cy="683395"/>
          </a:xfrm>
          <a:prstGeom prst="roundRect">
            <a:avLst/>
          </a:prstGeom>
          <a:noFill/>
          <a:ln w="28575">
            <a:solidFill>
              <a:srgbClr val="7C43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13A67C-897F-8934-102D-FCC99D2DB784}"/>
                  </a:ext>
                </a:extLst>
              </p:cNvPr>
              <p:cNvSpPr txBox="1"/>
              <p:nvPr/>
            </p:nvSpPr>
            <p:spPr>
              <a:xfrm>
                <a:off x="376595" y="4498373"/>
                <a:ext cx="1228434" cy="538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rgbClr val="8C0B4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rgbClr val="8C0B4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𝑳</m:t>
                              </m:r>
                            </m:e>
                          </m:acc>
                          <m:r>
                            <a:rPr lang="en-US" sz="2400" b="1" i="1" dirty="0" smtClean="0">
                              <a:solidFill>
                                <a:srgbClr val="8C0B42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solidFill>
                                    <a:srgbClr val="8C0B4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rgbClr val="8C0B42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8C0B42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13A67C-897F-8934-102D-FCC99D2DB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5" y="4498373"/>
                <a:ext cx="1228434" cy="5384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0D789-A3E9-D2B0-6AFE-EC9E8A7E37EC}"/>
                  </a:ext>
                </a:extLst>
              </p:cNvPr>
              <p:cNvSpPr txBox="1"/>
              <p:nvPr/>
            </p:nvSpPr>
            <p:spPr>
              <a:xfrm>
                <a:off x="376595" y="5266812"/>
                <a:ext cx="1228434" cy="538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smtClean="0">
                              <a:solidFill>
                                <a:srgbClr val="7C439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rgbClr val="7C439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0" smtClean="0">
                                  <a:solidFill>
                                    <a:srgbClr val="7C439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𝚫</m:t>
                              </m:r>
                              <m:r>
                                <a:rPr lang="en-US" sz="2400" b="1" i="1" smtClean="0">
                                  <a:solidFill>
                                    <a:srgbClr val="7C439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𝑳</m:t>
                              </m:r>
                            </m:e>
                          </m:acc>
                          <m:r>
                            <a:rPr lang="en-US" sz="2400" b="1" i="1" dirty="0" smtClean="0">
                              <a:solidFill>
                                <a:srgbClr val="7C439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solidFill>
                                    <a:srgbClr val="7C439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rgbClr val="7C439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7C439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30D789-A3E9-D2B0-6AFE-EC9E8A7E3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5" y="5266812"/>
                <a:ext cx="1228434" cy="5384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C25C491-77B2-D526-00D3-52B07303E1ED}"/>
              </a:ext>
            </a:extLst>
          </p:cNvPr>
          <p:cNvSpPr txBox="1"/>
          <p:nvPr/>
        </p:nvSpPr>
        <p:spPr>
          <a:xfrm>
            <a:off x="376595" y="3765813"/>
            <a:ext cx="1228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C7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Unp</a:t>
            </a:r>
            <a:endParaRPr lang="en-US" sz="2400" b="1" dirty="0">
              <a:solidFill>
                <a:srgbClr val="006C7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89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52252-66C9-BF64-5AC6-601F28C2F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96441F17-61F0-0BF8-3D34-EA68529ED3BA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EE7BA6-0179-5F57-A6AA-8DE2D55636A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0AE1D2-781F-6858-5595-DB7829D0618F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17B36-D690-2D21-A74A-B2E6C230D846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A097F41E-4B27-A6FC-6A7E-673A3862B89B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32ADCF-CEDE-ED55-B58D-3EC0705A8642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Illustration: A Simple Model for </a:t>
              </a:r>
              <a:r>
                <a:rPr lang="en-US" sz="3600" baseline="30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005ADF-CBDD-ECEE-EDDD-97CBCA1DF1E3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BCAE5C-5F4A-D2B7-DABB-F09CA7A6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23"/>
          <a:stretch>
            <a:fillRect/>
          </a:stretch>
        </p:blipFill>
        <p:spPr>
          <a:xfrm>
            <a:off x="4542249" y="3535144"/>
            <a:ext cx="3470996" cy="2275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543048-1085-786C-A8EE-6118B5561F70}"/>
                  </a:ext>
                </a:extLst>
              </p:cNvPr>
              <p:cNvSpPr txBox="1"/>
              <p:nvPr/>
            </p:nvSpPr>
            <p:spPr>
              <a:xfrm>
                <a:off x="234415" y="4089514"/>
                <a:ext cx="411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Quark Target Model GPDs </a:t>
                </a:r>
              </a:p>
              <a:p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at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𝝃</m:t>
                    </m:r>
                    <m:r>
                      <a:rPr lang="en-US" sz="2000" b="1" i="1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</m:oMath>
                </a14:m>
                <a:endParaRPr lang="en-US" sz="2000" b="1" dirty="0">
                  <a:solidFill>
                    <a:srgbClr val="006C7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4543048-1085-786C-A8EE-6118B5561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15" y="4089514"/>
                <a:ext cx="4111358" cy="707886"/>
              </a:xfrm>
              <a:prstGeom prst="rect">
                <a:avLst/>
              </a:prstGeom>
              <a:blipFill>
                <a:blip r:embed="rId3"/>
                <a:stretch>
                  <a:fillRect l="-1333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EAD071A-9C9D-5825-1028-7E402B637F2F}"/>
              </a:ext>
            </a:extLst>
          </p:cNvPr>
          <p:cNvGrpSpPr/>
          <p:nvPr/>
        </p:nvGrpSpPr>
        <p:grpSpPr>
          <a:xfrm>
            <a:off x="5167817" y="993314"/>
            <a:ext cx="4950069" cy="507680"/>
            <a:chOff x="5167817" y="865087"/>
            <a:chExt cx="4950069" cy="507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69BA4C-427C-90B6-4C2D-8AB736476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061" r="61918" b="88898"/>
            <a:stretch>
              <a:fillRect/>
            </a:stretch>
          </p:blipFill>
          <p:spPr>
            <a:xfrm>
              <a:off x="5167817" y="865087"/>
              <a:ext cx="1597522" cy="4772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B0DCE0-ED94-E995-A978-B3B7D410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082" r="24663" b="88189"/>
            <a:stretch>
              <a:fillRect/>
            </a:stretch>
          </p:blipFill>
          <p:spPr>
            <a:xfrm>
              <a:off x="6815441" y="865087"/>
              <a:ext cx="3302445" cy="50768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969243F-1D7E-95DF-E559-9E4822F9A2D7}"/>
              </a:ext>
            </a:extLst>
          </p:cNvPr>
          <p:cNvSpPr txBox="1"/>
          <p:nvPr/>
        </p:nvSpPr>
        <p:spPr>
          <a:xfrm>
            <a:off x="234415" y="1045689"/>
            <a:ext cx="411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Static, isotropic nucleus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EC5A11-CFC1-956F-8BA3-02D57107D7AC}"/>
              </a:ext>
            </a:extLst>
          </p:cNvPr>
          <p:cNvGrpSpPr/>
          <p:nvPr/>
        </p:nvGrpSpPr>
        <p:grpSpPr>
          <a:xfrm>
            <a:off x="5276128" y="2138150"/>
            <a:ext cx="3504337" cy="751034"/>
            <a:chOff x="5029384" y="2801077"/>
            <a:chExt cx="3504337" cy="7510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D5C1D53-9700-49AD-D3D2-F87D84F9F983}"/>
                    </a:ext>
                  </a:extLst>
                </p:cNvPr>
                <p:cNvSpPr txBox="1"/>
                <p:nvPr/>
              </p:nvSpPr>
              <p:spPr>
                <a:xfrm>
                  <a:off x="5029384" y="2801077"/>
                  <a:ext cx="118391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=1.7 </m:t>
                      </m:r>
                    </m:oMath>
                  </a14:m>
                  <a:r>
                    <a:rPr lang="en-US" sz="2000" dirty="0"/>
                    <a:t>fm</a:t>
                  </a: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D5C1D53-9700-49AD-D3D2-F87D84F9F9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384" y="2801077"/>
                  <a:ext cx="1183914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7732" t="-26000" r="-12371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0B9F5C0-AC86-E0E9-AC2B-C2B0914F9EC9}"/>
                    </a:ext>
                  </a:extLst>
                </p:cNvPr>
                <p:cNvSpPr txBox="1"/>
                <p:nvPr/>
              </p:nvSpPr>
              <p:spPr>
                <a:xfrm>
                  <a:off x="5029384" y="3244334"/>
                  <a:ext cx="1890839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=0.12 </m:t>
                      </m:r>
                    </m:oMath>
                  </a14:m>
                  <a:r>
                    <a:rPr lang="en-US" sz="2000" dirty="0"/>
                    <a:t>GeV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0B9F5C0-AC86-E0E9-AC2B-C2B0914F9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9384" y="3244334"/>
                  <a:ext cx="1890839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4839" t="-25490" r="-7419" b="-490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20938D-4D9A-CD58-9408-3258952174CF}"/>
                    </a:ext>
                  </a:extLst>
                </p:cNvPr>
                <p:cNvSpPr txBox="1"/>
                <p:nvPr/>
              </p:nvSpPr>
              <p:spPr>
                <a:xfrm>
                  <a:off x="7144238" y="2801077"/>
                  <a:ext cx="138435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=1.0 </m:t>
                      </m:r>
                    </m:oMath>
                  </a14:m>
                  <a:r>
                    <a:rPr lang="en-US" sz="2000" dirty="0"/>
                    <a:t>GeV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E20938D-4D9A-CD58-9408-325895217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238" y="2801077"/>
                  <a:ext cx="138435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386" t="-26000" r="-1052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37BB955-ABCE-D8FB-56CB-540D34998233}"/>
                    </a:ext>
                  </a:extLst>
                </p:cNvPr>
                <p:cNvSpPr txBox="1"/>
                <p:nvPr/>
              </p:nvSpPr>
              <p:spPr>
                <a:xfrm>
                  <a:off x="7144238" y="3196760"/>
                  <a:ext cx="138948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=4.0 </m:t>
                      </m:r>
                    </m:oMath>
                  </a14:m>
                  <a:r>
                    <a:rPr lang="en-US" sz="2000" dirty="0"/>
                    <a:t>GeV</a:t>
                  </a: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37BB955-ABCE-D8FB-56CB-540D34998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4238" y="3196760"/>
                  <a:ext cx="138948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6140" t="-26000" r="-10965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CFD6B87F-BE40-0D5F-B772-E2A6615272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3512" y="3405559"/>
            <a:ext cx="3614073" cy="240469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19E08F-96EE-49B4-F6CD-F8D730EA5F74}"/>
              </a:ext>
            </a:extLst>
          </p:cNvPr>
          <p:cNvSpPr txBox="1"/>
          <p:nvPr/>
        </p:nvSpPr>
        <p:spPr>
          <a:xfrm>
            <a:off x="234415" y="2287611"/>
            <a:ext cx="411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Ballpark </a:t>
            </a:r>
            <a:r>
              <a:rPr lang="en-US" sz="2000" b="1" baseline="30000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 parameters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6E2455-8986-8C65-4C84-B4533D9E10F9}"/>
              </a:ext>
            </a:extLst>
          </p:cNvPr>
          <p:cNvSpPr txBox="1"/>
          <p:nvPr/>
        </p:nvSpPr>
        <p:spPr>
          <a:xfrm>
            <a:off x="556321" y="5383481"/>
            <a:ext cx="326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Meissner, Metz, Goeke, Phys. Rev. D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(2007)</a:t>
            </a:r>
          </a:p>
        </p:txBody>
      </p:sp>
    </p:spTree>
    <p:extLst>
      <p:ext uri="{BB962C8B-B14F-4D97-AF65-F5344CB8AC3E}">
        <p14:creationId xmlns:p14="http://schemas.microsoft.com/office/powerpoint/2010/main" val="3464459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59CA8-8374-1A35-8236-DD9447E8B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D621C4-BA7F-77D7-88F7-48ABD7A00886}"/>
                  </a:ext>
                </a:extLst>
              </p:cNvPr>
              <p:cNvSpPr txBox="1"/>
              <p:nvPr/>
            </p:nvSpPr>
            <p:spPr>
              <a:xfrm>
                <a:off x="114133" y="4648186"/>
                <a:ext cx="114936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Nuclear GPD is a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product of 2 factors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(reflects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factorized form of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𝑾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D621C4-BA7F-77D7-88F7-48ABD7A00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3" y="4648186"/>
                <a:ext cx="11493667" cy="400110"/>
              </a:xfrm>
              <a:prstGeom prst="rect">
                <a:avLst/>
              </a:prstGeom>
              <a:blipFill>
                <a:blip r:embed="rId2"/>
                <a:stretch>
                  <a:fillRect l="-47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19F09EED-C5A6-7F68-E9C3-1B36851999A6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6E441A-B140-882E-ABF8-6D59D2A26F71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0E2545-A5EA-3B4E-E962-374CFD6DA452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D2C50E-23DA-8DAC-09B2-D178ACBEBD5D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6EED5650-ACB0-638E-9702-9EF6ABE14148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E6FC5B-314E-5455-BCDF-02E30A20CF00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Signatures of Nuclear Effects:  Longitudinal Smearing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F8D2FF-28D9-6CCA-7FBB-00488D82E544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C24162-F89F-C803-A917-04C73FC21B12}"/>
              </a:ext>
            </a:extLst>
          </p:cNvPr>
          <p:cNvGrpSpPr/>
          <p:nvPr/>
        </p:nvGrpSpPr>
        <p:grpSpPr>
          <a:xfrm>
            <a:off x="239926" y="3790767"/>
            <a:ext cx="4649046" cy="591429"/>
            <a:chOff x="454352" y="3358976"/>
            <a:chExt cx="3529375" cy="4489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2A65C4-F4AB-F33D-1150-B17967DF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235" r="86637" b="14899"/>
            <a:stretch>
              <a:fillRect/>
            </a:stretch>
          </p:blipFill>
          <p:spPr>
            <a:xfrm>
              <a:off x="454352" y="3358976"/>
              <a:ext cx="830752" cy="44899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195217-6596-5AC0-FD61-5ADB28E7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6891" t="20475" b="14660"/>
            <a:stretch>
              <a:fillRect/>
            </a:stretch>
          </p:blipFill>
          <p:spPr>
            <a:xfrm>
              <a:off x="1303638" y="3358976"/>
              <a:ext cx="2680089" cy="44899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54FC05-0BC6-06B9-EE4E-26A2AF773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966" y="3675013"/>
            <a:ext cx="5941260" cy="8282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570C70-1C28-986C-B456-6397EA6B569E}"/>
                  </a:ext>
                </a:extLst>
              </p:cNvPr>
              <p:cNvSpPr txBox="1"/>
              <p:nvPr/>
            </p:nvSpPr>
            <p:spPr>
              <a:xfrm>
                <a:off x="418001" y="5181030"/>
                <a:ext cx="84315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Fourier Transform of spatial profile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R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Δ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dependence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570C70-1C28-986C-B456-6397EA6B5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01" y="5181030"/>
                <a:ext cx="8431516" cy="400110"/>
              </a:xfrm>
              <a:prstGeom prst="rect">
                <a:avLst/>
              </a:prstGeom>
              <a:blipFill>
                <a:blip r:embed="rId5"/>
                <a:stretch>
                  <a:fillRect l="-651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CDE0E390-93BA-F589-C34C-CCEEEAE9583E}"/>
              </a:ext>
            </a:extLst>
          </p:cNvPr>
          <p:cNvGrpSpPr/>
          <p:nvPr/>
        </p:nvGrpSpPr>
        <p:grpSpPr>
          <a:xfrm>
            <a:off x="4196653" y="859527"/>
            <a:ext cx="7795916" cy="2766913"/>
            <a:chOff x="3756386" y="859527"/>
            <a:chExt cx="7795916" cy="27669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4A9908-0CA2-7113-F20C-560C1BF7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923"/>
            <a:stretch>
              <a:fillRect/>
            </a:stretch>
          </p:blipFill>
          <p:spPr>
            <a:xfrm>
              <a:off x="3756386" y="1093050"/>
              <a:ext cx="3478563" cy="228007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3D33B8-93AF-C736-8D06-5605A58F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25638" y="859527"/>
              <a:ext cx="3026664" cy="2766913"/>
            </a:xfrm>
            <a:prstGeom prst="rect">
              <a:avLst/>
            </a:prstGeom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39099704-AD7A-49D8-78D4-A213E857CA17}"/>
                </a:ext>
              </a:extLst>
            </p:cNvPr>
            <p:cNvSpPr/>
            <p:nvPr/>
          </p:nvSpPr>
          <p:spPr>
            <a:xfrm>
              <a:off x="7442037" y="2091805"/>
              <a:ext cx="967213" cy="419095"/>
            </a:xfrm>
            <a:prstGeom prst="rightArrow">
              <a:avLst>
                <a:gd name="adj1" fmla="val 17677"/>
                <a:gd name="adj2" fmla="val 65452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E69DF0-872C-7720-AD7E-69FD74B9E6E6}"/>
              </a:ext>
            </a:extLst>
          </p:cNvPr>
          <p:cNvGrpSpPr/>
          <p:nvPr/>
        </p:nvGrpSpPr>
        <p:grpSpPr>
          <a:xfrm>
            <a:off x="55916" y="1658398"/>
            <a:ext cx="3386547" cy="1002334"/>
            <a:chOff x="114133" y="1534411"/>
            <a:chExt cx="3386547" cy="10023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B5F20B-88E5-568F-0D61-085021FDA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3867" r="47538"/>
            <a:stretch>
              <a:fillRect/>
            </a:stretch>
          </p:blipFill>
          <p:spPr>
            <a:xfrm>
              <a:off x="114133" y="1534411"/>
              <a:ext cx="3270159" cy="5360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D2A11D8-E23F-3CA9-75EA-3BEEF0204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2417" r="2440" b="11475"/>
            <a:stretch>
              <a:fillRect/>
            </a:stretch>
          </p:blipFill>
          <p:spPr>
            <a:xfrm>
              <a:off x="686714" y="1985827"/>
              <a:ext cx="2813966" cy="55091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A9319C2-6C77-9B5E-9842-C34157D1AC9D}"/>
                  </a:ext>
                </a:extLst>
              </p:cNvPr>
              <p:cNvSpPr txBox="1"/>
              <p:nvPr/>
            </p:nvSpPr>
            <p:spPr>
              <a:xfrm>
                <a:off x="418001" y="5763155"/>
                <a:ext cx="85479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Longitudinal downshift and smearing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dependence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A9319C2-6C77-9B5E-9842-C34157D1A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01" y="5763155"/>
                <a:ext cx="8547904" cy="400110"/>
              </a:xfrm>
              <a:prstGeom prst="rect">
                <a:avLst/>
              </a:prstGeom>
              <a:blipFill>
                <a:blip r:embed="rId9"/>
                <a:stretch>
                  <a:fillRect l="-642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74D5F0D4-A3B1-AA8A-3239-50CC1D0950C8}"/>
              </a:ext>
            </a:extLst>
          </p:cNvPr>
          <p:cNvGrpSpPr/>
          <p:nvPr/>
        </p:nvGrpSpPr>
        <p:grpSpPr>
          <a:xfrm>
            <a:off x="9086765" y="5215646"/>
            <a:ext cx="2784943" cy="863644"/>
            <a:chOff x="10744201" y="5126485"/>
            <a:chExt cx="2784943" cy="86364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DC5B7C1-AAAC-E2B4-E411-8F730D5FC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47242"/>
            <a:stretch>
              <a:fillRect/>
            </a:stretch>
          </p:blipFill>
          <p:spPr>
            <a:xfrm>
              <a:off x="11267703" y="5126485"/>
              <a:ext cx="2261441" cy="86364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B8A3480-C35A-92BD-7BDF-5C9D9465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88182"/>
            <a:stretch>
              <a:fillRect/>
            </a:stretch>
          </p:blipFill>
          <p:spPr>
            <a:xfrm>
              <a:off x="10744201" y="5126485"/>
              <a:ext cx="506568" cy="863644"/>
            </a:xfrm>
            <a:prstGeom prst="rect">
              <a:avLst/>
            </a:prstGeom>
          </p:spPr>
        </p:pic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9FAF88-DE1E-33B6-D62F-FABD68A5AE97}"/>
              </a:ext>
            </a:extLst>
          </p:cNvPr>
          <p:cNvSpPr/>
          <p:nvPr/>
        </p:nvSpPr>
        <p:spPr>
          <a:xfrm>
            <a:off x="796753" y="2169202"/>
            <a:ext cx="1094304" cy="535167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0AD5D8-C80A-2A26-B3AA-AC6E4EEF83F2}"/>
              </a:ext>
            </a:extLst>
          </p:cNvPr>
          <p:cNvSpPr/>
          <p:nvPr/>
        </p:nvSpPr>
        <p:spPr>
          <a:xfrm>
            <a:off x="2087441" y="2169202"/>
            <a:ext cx="1355021" cy="535167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B42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991D974-B361-D051-B550-A1E877ECFB66}"/>
              </a:ext>
            </a:extLst>
          </p:cNvPr>
          <p:cNvSpPr/>
          <p:nvPr/>
        </p:nvSpPr>
        <p:spPr>
          <a:xfrm>
            <a:off x="325493" y="3775117"/>
            <a:ext cx="4587892" cy="607079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A3DCC8F-6943-D9F8-3584-828BB26650DA}"/>
              </a:ext>
            </a:extLst>
          </p:cNvPr>
          <p:cNvSpPr/>
          <p:nvPr/>
        </p:nvSpPr>
        <p:spPr>
          <a:xfrm>
            <a:off x="5860964" y="3688789"/>
            <a:ext cx="5941260" cy="770037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C0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060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41FA4-91DD-DA89-7B6F-4BC79F163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69C125-29C3-03D4-08F0-3A0956A9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11" y="948628"/>
            <a:ext cx="3516407" cy="229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BCA9AA-1FEB-223E-E9D8-2DE6970B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280" y="731542"/>
            <a:ext cx="3033053" cy="2552064"/>
          </a:xfrm>
          <a:prstGeom prst="rect">
            <a:avLst/>
          </a:prstGeom>
        </p:spPr>
      </p:pic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40D4F547-6AF8-BC45-8A94-EBA07F92E60C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F04732-C031-35CF-B834-BC9C7747C156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9B59E1-B717-04A2-F0B8-8A8BBFB5A817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405053-657E-2098-771A-80D33E99A3A4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824E1733-F24D-0D37-03DD-EAC9FAF02307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BF3FBE-7075-78D1-387B-F80178250BD1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Signatures of Nuclear Effects:  Intermediate Polarization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9AE5C-CEC0-4AAB-2E22-5D0D8A5B52D5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F07DE9-1C59-6A6E-8336-B7AC0FA6B31F}"/>
              </a:ext>
            </a:extLst>
          </p:cNvPr>
          <p:cNvGrpSpPr/>
          <p:nvPr/>
        </p:nvGrpSpPr>
        <p:grpSpPr>
          <a:xfrm>
            <a:off x="95250" y="3610750"/>
            <a:ext cx="5033323" cy="536028"/>
            <a:chOff x="1668983" y="1875996"/>
            <a:chExt cx="4335052" cy="4616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BB7B31-F8B6-BF03-F05B-01AE01E6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780" t="59835"/>
            <a:stretch>
              <a:fillRect/>
            </a:stretch>
          </p:blipFill>
          <p:spPr>
            <a:xfrm>
              <a:off x="2393950" y="1875996"/>
              <a:ext cx="3610085" cy="46166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A6DC0E-26AB-BDDD-5558-D1851CFC0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3143" r="83087" b="59835"/>
            <a:stretch>
              <a:fillRect/>
            </a:stretch>
          </p:blipFill>
          <p:spPr>
            <a:xfrm>
              <a:off x="1668983" y="1930400"/>
              <a:ext cx="724967" cy="310602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9A34643-572F-50F4-0F3C-BC523E220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043" y="3611523"/>
            <a:ext cx="6432707" cy="62987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6CDFB2B-F708-2443-7462-A719D3D58892}"/>
              </a:ext>
            </a:extLst>
          </p:cNvPr>
          <p:cNvSpPr/>
          <p:nvPr/>
        </p:nvSpPr>
        <p:spPr>
          <a:xfrm>
            <a:off x="8083940" y="1885898"/>
            <a:ext cx="967213" cy="419095"/>
          </a:xfrm>
          <a:prstGeom prst="rightArrow">
            <a:avLst>
              <a:gd name="adj1" fmla="val 17677"/>
              <a:gd name="adj2" fmla="val 6545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4C61C8-9B93-CB4A-8780-E9053EB65799}"/>
              </a:ext>
            </a:extLst>
          </p:cNvPr>
          <p:cNvGrpSpPr/>
          <p:nvPr/>
        </p:nvGrpSpPr>
        <p:grpSpPr>
          <a:xfrm>
            <a:off x="450724" y="1327740"/>
            <a:ext cx="2844236" cy="929689"/>
            <a:chOff x="259195" y="1324561"/>
            <a:chExt cx="1963305" cy="6417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71F49-C3EF-4805-B628-F76CA39D8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6045"/>
            <a:stretch>
              <a:fillRect/>
            </a:stretch>
          </p:blipFill>
          <p:spPr>
            <a:xfrm>
              <a:off x="259195" y="1324561"/>
              <a:ext cx="1963305" cy="33656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8703AB-6F84-9C91-8DD9-61FA83CA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956"/>
            <a:stretch>
              <a:fillRect/>
            </a:stretch>
          </p:blipFill>
          <p:spPr>
            <a:xfrm>
              <a:off x="547068" y="1629735"/>
              <a:ext cx="1675432" cy="3365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FBE7C0-954C-F42C-A4C2-7C86E4061E95}"/>
                  </a:ext>
                </a:extLst>
              </p:cNvPr>
              <p:cNvSpPr txBox="1"/>
              <p:nvPr/>
            </p:nvSpPr>
            <p:spPr>
              <a:xfrm>
                <a:off x="114134" y="4476655"/>
                <a:ext cx="8134718" cy="46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𝐿</m:t>
                            </m:r>
                          </m:e>
                        </m:acc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correlation is present,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couples to GPD E to generate mixing</a:t>
                </a:r>
                <a:endParaRPr lang="en-US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FBE7C0-954C-F42C-A4C2-7C86E4061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34" y="4476655"/>
                <a:ext cx="8134718" cy="464101"/>
              </a:xfrm>
              <a:prstGeom prst="rect">
                <a:avLst/>
              </a:prstGeom>
              <a:blipFill>
                <a:blip r:embed="rId7"/>
                <a:stretch>
                  <a:fillRect l="-675" t="-1578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A77CEB1-594E-2254-03A4-96E6C020C0D8}"/>
              </a:ext>
            </a:extLst>
          </p:cNvPr>
          <p:cNvSpPr txBox="1"/>
          <p:nvPr/>
        </p:nvSpPr>
        <p:spPr>
          <a:xfrm>
            <a:off x="418001" y="5128723"/>
            <a:ext cx="5578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Different spatial Fourier transform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65FD93-8B59-8890-5393-885BC149C80A}"/>
              </a:ext>
            </a:extLst>
          </p:cNvPr>
          <p:cNvSpPr txBox="1"/>
          <p:nvPr/>
        </p:nvSpPr>
        <p:spPr>
          <a:xfrm>
            <a:off x="418001" y="5677753"/>
            <a:ext cx="5886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Longitudinal downshift and smearing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D82517-D9B7-511B-3AF0-8104D954069D}"/>
                  </a:ext>
                </a:extLst>
              </p:cNvPr>
              <p:cNvSpPr txBox="1"/>
              <p:nvPr/>
            </p:nvSpPr>
            <p:spPr>
              <a:xfrm>
                <a:off x="8689181" y="5317090"/>
                <a:ext cx="30848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QTM: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C439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solidFill>
                          <a:srgbClr val="7C439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∝</m:t>
                    </m:r>
                    <m:r>
                      <a:rPr lang="en-US" sz="2400" b="0" i="1" smtClean="0">
                        <a:solidFill>
                          <a:srgbClr val="7C439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7C439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≪</m:t>
                    </m:r>
                    <m:r>
                      <a:rPr lang="en-US" sz="2400" b="0" i="1" smtClean="0">
                        <a:solidFill>
                          <a:srgbClr val="7C439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i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AD82517-D9B7-511B-3AF0-8104D9540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181" y="5317090"/>
                <a:ext cx="3084818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8E50519-FE3E-E792-3C1A-1B4979C07A42}"/>
              </a:ext>
            </a:extLst>
          </p:cNvPr>
          <p:cNvSpPr/>
          <p:nvPr/>
        </p:nvSpPr>
        <p:spPr>
          <a:xfrm>
            <a:off x="1020277" y="1849970"/>
            <a:ext cx="984111" cy="407460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1A215E6-387F-9874-6FD5-F0E0608FC3D2}"/>
              </a:ext>
            </a:extLst>
          </p:cNvPr>
          <p:cNvSpPr/>
          <p:nvPr/>
        </p:nvSpPr>
        <p:spPr>
          <a:xfrm>
            <a:off x="2143028" y="1849970"/>
            <a:ext cx="1151932" cy="407460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5DDC495-26DB-97B3-297D-3A1B0F612AAE}"/>
              </a:ext>
            </a:extLst>
          </p:cNvPr>
          <p:cNvSpPr/>
          <p:nvPr/>
        </p:nvSpPr>
        <p:spPr>
          <a:xfrm>
            <a:off x="95249" y="3622580"/>
            <a:ext cx="5140894" cy="554529"/>
          </a:xfrm>
          <a:prstGeom prst="roundRect">
            <a:avLst/>
          </a:prstGeom>
          <a:noFill/>
          <a:ln w="28575">
            <a:solidFill>
              <a:srgbClr val="006C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8AD91A-DEA3-AEB8-B24F-9BFEDAF53EC5}"/>
              </a:ext>
            </a:extLst>
          </p:cNvPr>
          <p:cNvSpPr/>
          <p:nvPr/>
        </p:nvSpPr>
        <p:spPr>
          <a:xfrm>
            <a:off x="5556473" y="3574394"/>
            <a:ext cx="6602278" cy="728545"/>
          </a:xfrm>
          <a:prstGeom prst="roundRect">
            <a:avLst/>
          </a:prstGeom>
          <a:noFill/>
          <a:ln w="28575">
            <a:solidFill>
              <a:srgbClr val="8C0B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18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0C4C6-6427-32E6-D8F6-14D02B919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8BCE0-76C2-0FF1-0DFB-B546241DAD19}"/>
              </a:ext>
            </a:extLst>
          </p:cNvPr>
          <p:cNvSpPr txBox="1"/>
          <p:nvPr/>
        </p:nvSpPr>
        <p:spPr>
          <a:xfrm>
            <a:off x="683509" y="4288872"/>
            <a:ext cx="939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Qualitatively similar: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 Fourier Transform, downshift, smearing</a:t>
            </a:r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3BD830B4-B567-6465-45BE-19B32799E1CE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E877B2-A68A-EA29-8810-7EB08D9351CA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556D8B-67B7-C8BB-FB76-CD39F7944B5B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5FD7E-F1B3-30B9-14D4-1C702F057E0F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CFC42CFE-401A-715A-9471-36A8C74E6BC9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26A376-A900-FC96-8D80-D0008CB18772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Unpolarized vs. Polarized Channels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FBA6183-9F3D-2A6F-23D0-01571F7FA1E0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4B32D-1BBA-DC71-0D9E-559816869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37" y="1016898"/>
            <a:ext cx="7194920" cy="21908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58E64-9D16-6CFC-1190-3C54A633140F}"/>
              </a:ext>
            </a:extLst>
          </p:cNvPr>
          <p:cNvGrpSpPr/>
          <p:nvPr/>
        </p:nvGrpSpPr>
        <p:grpSpPr>
          <a:xfrm>
            <a:off x="8430003" y="878896"/>
            <a:ext cx="3565147" cy="2190864"/>
            <a:chOff x="5079869" y="3047929"/>
            <a:chExt cx="4464181" cy="27433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6F4585-9D0C-CE4B-4C66-6D74E2AE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2346"/>
            <a:stretch>
              <a:fillRect/>
            </a:stretch>
          </p:blipFill>
          <p:spPr>
            <a:xfrm>
              <a:off x="5079869" y="3047929"/>
              <a:ext cx="4464181" cy="27433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72C72C-54A2-D92E-4203-41D81E48D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7780" t="40079" b="40382"/>
            <a:stretch>
              <a:fillRect/>
            </a:stretch>
          </p:blipFill>
          <p:spPr>
            <a:xfrm>
              <a:off x="7702920" y="3650240"/>
              <a:ext cx="622366" cy="53602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303459-4071-2952-8AB2-64373D2D29D4}"/>
                  </a:ext>
                </a:extLst>
              </p:cNvPr>
              <p:cNvSpPr txBox="1"/>
              <p:nvPr/>
            </p:nvSpPr>
            <p:spPr>
              <a:xfrm>
                <a:off x="3928318" y="932108"/>
                <a:ext cx="1228434" cy="5384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𝑳</m:t>
                              </m:r>
                            </m:e>
                          </m:acc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𝑺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303459-4071-2952-8AB2-64373D2D2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318" y="932108"/>
                <a:ext cx="1228434" cy="5384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D7B15DF-A22D-F785-73CC-61EC85CE73A4}"/>
              </a:ext>
            </a:extLst>
          </p:cNvPr>
          <p:cNvSpPr txBox="1"/>
          <p:nvPr/>
        </p:nvSpPr>
        <p:spPr>
          <a:xfrm>
            <a:off x="196850" y="1112283"/>
            <a:ext cx="9733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Unp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2DC0A1-7A48-1E22-9495-1F69AC247D77}"/>
                  </a:ext>
                </a:extLst>
              </p:cNvPr>
              <p:cNvSpPr txBox="1"/>
              <p:nvPr/>
            </p:nvSpPr>
            <p:spPr>
              <a:xfrm>
                <a:off x="280404" y="3738258"/>
                <a:ext cx="9398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Artificially scale up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compare shapes: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2DC0A1-7A48-1E22-9495-1F69AC247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04" y="3738258"/>
                <a:ext cx="9398000" cy="400110"/>
              </a:xfrm>
              <a:prstGeom prst="rect">
                <a:avLst/>
              </a:prstGeom>
              <a:blipFill>
                <a:blip r:embed="rId5"/>
                <a:stretch>
                  <a:fillRect l="-58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21A952-CE24-0B7F-77DB-947EDDD29567}"/>
                  </a:ext>
                </a:extLst>
              </p:cNvPr>
              <p:cNvSpPr txBox="1"/>
              <p:nvPr/>
            </p:nvSpPr>
            <p:spPr>
              <a:xfrm>
                <a:off x="683508" y="4829111"/>
                <a:ext cx="10060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Spin-orbit correlations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change the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𝚫</m:t>
                    </m:r>
                  </m:oMath>
                </a14:m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dependence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shift the nodes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21A952-CE24-0B7F-77DB-947EDDD29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" y="4829111"/>
                <a:ext cx="10060693" cy="400110"/>
              </a:xfrm>
              <a:prstGeom prst="rect">
                <a:avLst/>
              </a:prstGeom>
              <a:blipFill>
                <a:blip r:embed="rId6"/>
                <a:stretch>
                  <a:fillRect l="-545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D4E12CA-F577-BA0D-33A5-2B15E0067CB2}"/>
              </a:ext>
            </a:extLst>
          </p:cNvPr>
          <p:cNvSpPr txBox="1"/>
          <p:nvPr/>
        </p:nvSpPr>
        <p:spPr>
          <a:xfrm>
            <a:off x="280404" y="5628650"/>
            <a:ext cx="939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First steps toward theory guidance and interpretation for ALERT</a:t>
            </a:r>
          </a:p>
        </p:txBody>
      </p:sp>
    </p:spTree>
    <p:extLst>
      <p:ext uri="{BB962C8B-B14F-4D97-AF65-F5344CB8AC3E}">
        <p14:creationId xmlns:p14="http://schemas.microsoft.com/office/powerpoint/2010/main" val="2301199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BAD0-AC7D-A687-FAB4-24E5248F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9D34F668-86A6-21DB-A012-C9035C3DA13B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2D9A5-366A-4BA6-D638-4478CCCEA70D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EDD1CE-982B-4CED-312D-8C3648E62F5A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6A201-9C23-2A33-ED3D-5E2D6D527084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15FEAB33-A9E2-B033-64A2-274DD5C71C42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7E9A037-2459-5EA3-649D-D526D9F099A7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Conclusion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9CAF6D-E0AC-07DD-C9DF-AE06BE7FA48E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169D9-B1B5-1D48-01DB-AEAAE4E3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88"/>
          <a:stretch>
            <a:fillRect/>
          </a:stretch>
        </p:blipFill>
        <p:spPr>
          <a:xfrm>
            <a:off x="8780014" y="796547"/>
            <a:ext cx="3203172" cy="3391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6AD947-74C3-B5DB-151B-6BDDB5E7C525}"/>
              </a:ext>
            </a:extLst>
          </p:cNvPr>
          <p:cNvGrpSpPr/>
          <p:nvPr/>
        </p:nvGrpSpPr>
        <p:grpSpPr>
          <a:xfrm>
            <a:off x="8087550" y="4511590"/>
            <a:ext cx="1897601" cy="1850151"/>
            <a:chOff x="8660732" y="1042454"/>
            <a:chExt cx="1897601" cy="18501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996239-8919-1341-39E6-F20D89BD2652}"/>
                </a:ext>
              </a:extLst>
            </p:cNvPr>
            <p:cNvGrpSpPr/>
            <p:nvPr/>
          </p:nvGrpSpPr>
          <p:grpSpPr>
            <a:xfrm>
              <a:off x="8660732" y="1077048"/>
              <a:ext cx="1897601" cy="1815557"/>
              <a:chOff x="10143970" y="875180"/>
              <a:chExt cx="1897601" cy="1815557"/>
            </a:xfrm>
          </p:grpSpPr>
          <p:pic>
            <p:nvPicPr>
              <p:cNvPr id="8" name="Picture 4 1" descr="A person wearing glasses&#10;&#10;Description automatically generated with medium confidence">
                <a:extLst>
                  <a:ext uri="{FF2B5EF4-FFF2-40B4-BE49-F238E27FC236}">
                    <a16:creationId xmlns:a16="http://schemas.microsoft.com/office/drawing/2014/main" id="{B96725A8-811F-C4A6-51E9-12B37D084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1" t="22012" r="12569" b="17907"/>
              <a:stretch/>
            </p:blipFill>
            <p:spPr>
              <a:xfrm>
                <a:off x="10310958" y="875180"/>
                <a:ext cx="1563624" cy="169514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2A4C47-3413-732E-C27A-3184D54A20E8}"/>
                  </a:ext>
                </a:extLst>
              </p:cNvPr>
              <p:cNvSpPr txBox="1"/>
              <p:nvPr/>
            </p:nvSpPr>
            <p:spPr>
              <a:xfrm>
                <a:off x="10143970" y="2044406"/>
                <a:ext cx="1897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Antonio Garcia</a:t>
                </a:r>
                <a:b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Vallejo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D956B4-0D9D-FC32-5197-AC14F4EE1906}"/>
                </a:ext>
              </a:extLst>
            </p:cNvPr>
            <p:cNvSpPr txBox="1"/>
            <p:nvPr/>
          </p:nvSpPr>
          <p:spPr>
            <a:xfrm>
              <a:off x="9040303" y="1042454"/>
              <a:ext cx="1138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C76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Ph.D. 2025!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3BE6F8-374F-AB26-3716-7023340ABD88}"/>
              </a:ext>
            </a:extLst>
          </p:cNvPr>
          <p:cNvSpPr txBox="1"/>
          <p:nvPr/>
        </p:nvSpPr>
        <p:spPr>
          <a:xfrm>
            <a:off x="10152139" y="5334428"/>
            <a:ext cx="154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Thurs. 6/4, </a:t>
            </a:r>
          </a:p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11:25am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3F792-433C-7CE8-E98C-583AE3AB0943}"/>
              </a:ext>
            </a:extLst>
          </p:cNvPr>
          <p:cNvSpPr txBox="1"/>
          <p:nvPr/>
        </p:nvSpPr>
        <p:spPr>
          <a:xfrm>
            <a:off x="9873687" y="4684606"/>
            <a:ext cx="200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Next talk!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F63E96-3677-7FAB-A0C7-090BD1FE0C27}"/>
                  </a:ext>
                </a:extLst>
              </p:cNvPr>
              <p:cNvSpPr txBox="1"/>
              <p:nvPr/>
            </p:nvSpPr>
            <p:spPr>
              <a:xfrm>
                <a:off x="208814" y="1140507"/>
                <a:ext cx="8316823" cy="320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Work: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Further theoretical developments on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light-front impulse	approximation</a:t>
                </a:r>
                <a:r>
                  <a:rPr lang="en-US" sz="2000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Wigner representation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General formalism applies to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full family of matrix elements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First application to GPDs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revealing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novel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𝚫</m:t>
                        </m:r>
                        <m:r>
                          <a:rPr lang="en-US" sz="2000" b="1" i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𝐋</m:t>
                        </m:r>
                      </m:e>
                    </m:acc>
                    <m:r>
                      <a:rPr lang="en-US" sz="2000" b="1" i="1" dirty="0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𝑺</m:t>
                        </m:r>
                      </m:e>
                    </m:acc>
                  </m:oMath>
                </a14:m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mixing </a:t>
                </a:r>
              </a:p>
              <a:p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channels</a:t>
                </a: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exclusive processes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Illustrative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toy phenomenology for </a:t>
                </a:r>
                <a:r>
                  <a:rPr lang="en-US" sz="2000" b="1" baseline="30000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He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F63E96-3677-7FAB-A0C7-090BD1FE0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1140507"/>
                <a:ext cx="8316823" cy="3209468"/>
              </a:xfrm>
              <a:prstGeom prst="rect">
                <a:avLst/>
              </a:prstGeom>
              <a:blipFill>
                <a:blip r:embed="rId5"/>
                <a:stretch>
                  <a:fillRect l="-659" t="-949" b="-2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1679B5D-0DC9-DEC7-719D-B2939D6BFCD8}"/>
              </a:ext>
            </a:extLst>
          </p:cNvPr>
          <p:cNvSpPr txBox="1"/>
          <p:nvPr/>
        </p:nvSpPr>
        <p:spPr>
          <a:xfrm>
            <a:off x="208815" y="4865323"/>
            <a:ext cx="747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Next Steps: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Application to a </a:t>
            </a:r>
            <a:r>
              <a:rPr lang="en-US" sz="2000" b="1" dirty="0">
                <a:solidFill>
                  <a:srgbClr val="8C0B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TMDs of a composite spin-1 target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for SIDIS on tensor-polarized deuterium</a:t>
            </a:r>
          </a:p>
        </p:txBody>
      </p:sp>
    </p:spTree>
    <p:extLst>
      <p:ext uri="{BB962C8B-B14F-4D97-AF65-F5344CB8AC3E}">
        <p14:creationId xmlns:p14="http://schemas.microsoft.com/office/powerpoint/2010/main" val="3343943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CEC6-B56E-4E3C-0BAA-D7937417C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74132500-CC69-A1E3-B222-0BD886859B29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3F63BD-CC6A-133F-AD41-C0B9190496BA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9C7EF-F9B7-C1FD-28AC-BEED39B3A2E5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A206BB-3580-A771-D75D-EE95791C2613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C41F65B7-F787-F7B6-0C3B-B80C5C22871A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AB64F8-19F1-0A2A-EEF2-54CCD4EA236E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Thank You!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061ABE-E0A1-B780-E6DD-BDF1FA24F723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17917A-44B0-9C42-3C75-7BECEBBFA542}"/>
              </a:ext>
            </a:extLst>
          </p:cNvPr>
          <p:cNvGrpSpPr/>
          <p:nvPr/>
        </p:nvGrpSpPr>
        <p:grpSpPr>
          <a:xfrm>
            <a:off x="241387" y="1819286"/>
            <a:ext cx="3228807" cy="4223556"/>
            <a:chOff x="241387" y="1182429"/>
            <a:chExt cx="3228807" cy="422355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7ED696-B81D-766F-FAF1-E396037B9266}"/>
                </a:ext>
              </a:extLst>
            </p:cNvPr>
            <p:cNvSpPr txBox="1"/>
            <p:nvPr/>
          </p:nvSpPr>
          <p:spPr>
            <a:xfrm>
              <a:off x="982564" y="1182429"/>
              <a:ext cx="18360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Hot QCD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58EE87-C1B7-47DD-59EB-D7A378EE4468}"/>
                </a:ext>
              </a:extLst>
            </p:cNvPr>
            <p:cNvGrpSpPr/>
            <p:nvPr/>
          </p:nvGrpSpPr>
          <p:grpSpPr>
            <a:xfrm>
              <a:off x="241387" y="1824170"/>
              <a:ext cx="1555381" cy="1682311"/>
              <a:chOff x="385638" y="1235796"/>
              <a:chExt cx="2775944" cy="300248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E479C48E-3E07-4310-B65B-BE9B028783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43" t="12496" r="26005" b="11451"/>
              <a:stretch/>
            </p:blipFill>
            <p:spPr bwMode="auto">
              <a:xfrm>
                <a:off x="385638" y="1235796"/>
                <a:ext cx="2775944" cy="3002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0B37085-EABD-A783-5BBB-35896EBC38EA}"/>
                  </a:ext>
                </a:extLst>
              </p:cNvPr>
              <p:cNvSpPr txBox="1"/>
              <p:nvPr/>
            </p:nvSpPr>
            <p:spPr>
              <a:xfrm>
                <a:off x="487701" y="3555691"/>
                <a:ext cx="2571819" cy="61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Jo </a:t>
                </a:r>
                <a:r>
                  <a:rPr lang="en-US" b="1" dirty="0" err="1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Bahder</a:t>
                </a:r>
                <a:endParaRPr lang="en-US" b="1" dirty="0">
                  <a:solidFill>
                    <a:schemeClr val="bg1"/>
                  </a:solidFill>
                  <a:effectLst>
                    <a:glow rad="127000">
                      <a:srgbClr val="524727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F1643A2-0C64-EEB4-FFBA-AECC410E07CB}"/>
                </a:ext>
              </a:extLst>
            </p:cNvPr>
            <p:cNvGrpSpPr/>
            <p:nvPr/>
          </p:nvGrpSpPr>
          <p:grpSpPr>
            <a:xfrm>
              <a:off x="1900597" y="1824170"/>
              <a:ext cx="1569597" cy="1732469"/>
              <a:chOff x="2181729" y="1235188"/>
              <a:chExt cx="1569597" cy="1732469"/>
            </a:xfrm>
          </p:grpSpPr>
          <p:pic>
            <p:nvPicPr>
              <p:cNvPr id="43" name="Picture 2 1">
                <a:extLst>
                  <a:ext uri="{FF2B5EF4-FFF2-40B4-BE49-F238E27FC236}">
                    <a16:creationId xmlns:a16="http://schemas.microsoft.com/office/drawing/2014/main" id="{E65CB3B9-12A7-7149-DF8E-E925E15F4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3" t="4073" r="8547" b="19848"/>
              <a:stretch>
                <a:fillRect/>
              </a:stretch>
            </p:blipFill>
            <p:spPr bwMode="auto">
              <a:xfrm>
                <a:off x="2187702" y="1235188"/>
                <a:ext cx="1563624" cy="1687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E4BA1D4-52F7-BAD4-DE07-1EC1A6E0395C}"/>
                  </a:ext>
                </a:extLst>
              </p:cNvPr>
              <p:cNvSpPr txBox="1"/>
              <p:nvPr/>
            </p:nvSpPr>
            <p:spPr>
              <a:xfrm>
                <a:off x="2181729" y="2321326"/>
                <a:ext cx="15636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Hasan </a:t>
                </a:r>
              </a:p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Rahman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4025937-F0F6-B805-D9B2-3B024468F8C8}"/>
                </a:ext>
              </a:extLst>
            </p:cNvPr>
            <p:cNvSpPr txBox="1"/>
            <p:nvPr/>
          </p:nvSpPr>
          <p:spPr>
            <a:xfrm>
              <a:off x="422383" y="1829203"/>
              <a:ext cx="1138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C76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Ph.D. 2025!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7FFE676-FFCF-4C6B-4C54-A8A1D1149393}"/>
                </a:ext>
              </a:extLst>
            </p:cNvPr>
            <p:cNvSpPr txBox="1"/>
            <p:nvPr/>
          </p:nvSpPr>
          <p:spPr>
            <a:xfrm>
              <a:off x="2096489" y="1829203"/>
              <a:ext cx="11384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C76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Ph.D. 2026!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DD26F0-AF38-F4DB-0579-FBD751F171EC}"/>
                </a:ext>
              </a:extLst>
            </p:cNvPr>
            <p:cNvGrpSpPr/>
            <p:nvPr/>
          </p:nvGrpSpPr>
          <p:grpSpPr>
            <a:xfrm>
              <a:off x="1914814" y="3661490"/>
              <a:ext cx="1555380" cy="1744495"/>
              <a:chOff x="241387" y="3661490"/>
              <a:chExt cx="1555380" cy="17444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8FB6B69-A181-B60E-C853-5B2685FA1282}"/>
                  </a:ext>
                </a:extLst>
              </p:cNvPr>
              <p:cNvGrpSpPr/>
              <p:nvPr/>
            </p:nvGrpSpPr>
            <p:grpSpPr>
              <a:xfrm>
                <a:off x="241387" y="3661490"/>
                <a:ext cx="1555380" cy="1744495"/>
                <a:chOff x="10528080" y="4025114"/>
                <a:chExt cx="1555380" cy="1744495"/>
              </a:xfrm>
            </p:grpSpPr>
            <p:pic>
              <p:nvPicPr>
                <p:cNvPr id="12" name="Picture 11" descr="A person in a suit standing in front of a projector screen&#10;&#10;AI-generated content may be incorrect.">
                  <a:extLst>
                    <a:ext uri="{FF2B5EF4-FFF2-40B4-BE49-F238E27FC236}">
                      <a16:creationId xmlns:a16="http://schemas.microsoft.com/office/drawing/2014/main" id="{733867DE-4FDF-170F-E619-B8480441F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718" t="18124" r="31451" b="65832"/>
                <a:stretch>
                  <a:fillRect/>
                </a:stretch>
              </p:blipFill>
              <p:spPr>
                <a:xfrm>
                  <a:off x="10528080" y="4025114"/>
                  <a:ext cx="1555380" cy="1682496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3C17ACA-6DBA-2E5E-B070-7938FB9C1CCD}"/>
                    </a:ext>
                  </a:extLst>
                </p:cNvPr>
                <p:cNvSpPr txBox="1"/>
                <p:nvPr/>
              </p:nvSpPr>
              <p:spPr>
                <a:xfrm>
                  <a:off x="10585266" y="5123278"/>
                  <a:ext cx="14410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Umair Ahmad</a:t>
                  </a: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16D56EA-25F9-D766-DE4F-4A3B3FE097A5}"/>
                  </a:ext>
                </a:extLst>
              </p:cNvPr>
              <p:cNvSpPr txBox="1"/>
              <p:nvPr/>
            </p:nvSpPr>
            <p:spPr>
              <a:xfrm>
                <a:off x="449848" y="3699868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8C0B42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2027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2B01A0-3843-54D6-54D4-760AE3CC2314}"/>
                </a:ext>
              </a:extLst>
            </p:cNvPr>
            <p:cNvGrpSpPr/>
            <p:nvPr/>
          </p:nvGrpSpPr>
          <p:grpSpPr>
            <a:xfrm>
              <a:off x="241387" y="3643625"/>
              <a:ext cx="1558219" cy="1762360"/>
              <a:chOff x="1911975" y="3643625"/>
              <a:chExt cx="1558219" cy="17623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C69E966-2475-894F-2C84-4F16A876797A}"/>
                  </a:ext>
                </a:extLst>
              </p:cNvPr>
              <p:cNvGrpSpPr/>
              <p:nvPr/>
            </p:nvGrpSpPr>
            <p:grpSpPr>
              <a:xfrm>
                <a:off x="1911975" y="3643625"/>
                <a:ext cx="1558219" cy="1762360"/>
                <a:chOff x="8437022" y="4571677"/>
                <a:chExt cx="1558219" cy="1762360"/>
              </a:xfrm>
            </p:grpSpPr>
            <p:pic>
              <p:nvPicPr>
                <p:cNvPr id="6" name="Picture 5" descr="A person taking a selfie&#10;&#10;AI-generated content may be incorrect.">
                  <a:extLst>
                    <a:ext uri="{FF2B5EF4-FFF2-40B4-BE49-F238E27FC236}">
                      <a16:creationId xmlns:a16="http://schemas.microsoft.com/office/drawing/2014/main" id="{E6824DF8-68C9-0367-BF9D-F8D71B707A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99" t="4270" r="33207" b="35355"/>
                <a:stretch>
                  <a:fillRect/>
                </a:stretch>
              </p:blipFill>
              <p:spPr>
                <a:xfrm rot="16200000">
                  <a:off x="8374884" y="4633815"/>
                  <a:ext cx="1682495" cy="1558219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6BA7BB-D958-15E0-AE42-23EC46B60E77}"/>
                    </a:ext>
                  </a:extLst>
                </p:cNvPr>
                <p:cNvSpPr txBox="1"/>
                <p:nvPr/>
              </p:nvSpPr>
              <p:spPr>
                <a:xfrm>
                  <a:off x="8495627" y="5687706"/>
                  <a:ext cx="144100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Sam Patterson</a:t>
                  </a: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71980DF-1868-E696-32C7-23375EBDD109}"/>
                  </a:ext>
                </a:extLst>
              </p:cNvPr>
              <p:cNvSpPr txBox="1"/>
              <p:nvPr/>
            </p:nvSpPr>
            <p:spPr>
              <a:xfrm>
                <a:off x="2121855" y="3699868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7C439A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M.S. 2026</a:t>
                </a: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4C9CA5E-A3E6-B2FC-67D5-55471D1B3426}"/>
              </a:ext>
            </a:extLst>
          </p:cNvPr>
          <p:cNvSpPr txBox="1"/>
          <p:nvPr/>
        </p:nvSpPr>
        <p:spPr>
          <a:xfrm rot="5400000">
            <a:off x="8974754" y="3258980"/>
            <a:ext cx="5698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Physics  Education  Research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3092DB3-71CE-F22D-B578-A3713E7EF295}"/>
              </a:ext>
            </a:extLst>
          </p:cNvPr>
          <p:cNvGrpSpPr/>
          <p:nvPr/>
        </p:nvGrpSpPr>
        <p:grpSpPr>
          <a:xfrm>
            <a:off x="9857775" y="909246"/>
            <a:ext cx="1693647" cy="5362383"/>
            <a:chOff x="10354501" y="931174"/>
            <a:chExt cx="1693647" cy="536238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AEF6E7C-BB31-FAE4-A1B4-E4D921E17189}"/>
                </a:ext>
              </a:extLst>
            </p:cNvPr>
            <p:cNvGrpSpPr/>
            <p:nvPr/>
          </p:nvGrpSpPr>
          <p:grpSpPr>
            <a:xfrm>
              <a:off x="10405395" y="2752496"/>
              <a:ext cx="1568823" cy="1726632"/>
              <a:chOff x="10002753" y="1919606"/>
              <a:chExt cx="1568823" cy="1726632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0011A2FD-12CB-A3E4-3663-143175269FAA}"/>
                  </a:ext>
                </a:extLst>
              </p:cNvPr>
              <p:cNvGrpSpPr/>
              <p:nvPr/>
            </p:nvGrpSpPr>
            <p:grpSpPr>
              <a:xfrm>
                <a:off x="10002753" y="1945454"/>
                <a:ext cx="1568823" cy="1700784"/>
                <a:chOff x="10002753" y="1891350"/>
                <a:chExt cx="1568823" cy="1700784"/>
              </a:xfrm>
            </p:grpSpPr>
            <p:pic>
              <p:nvPicPr>
                <p:cNvPr id="68" name="Picture 67" descr="A person wearing glasse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65EDC120-8008-4008-E4C7-F1151BE460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288" t="16105" r="-350" b="13108"/>
                <a:stretch/>
              </p:blipFill>
              <p:spPr>
                <a:xfrm>
                  <a:off x="10002753" y="1891350"/>
                  <a:ext cx="1568823" cy="1700784"/>
                </a:xfrm>
                <a:prstGeom prst="rect">
                  <a:avLst/>
                </a:prstGeom>
              </p:spPr>
            </p:pic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72FFE0E-420D-AC2D-59CA-0469DE585621}"/>
                    </a:ext>
                  </a:extLst>
                </p:cNvPr>
                <p:cNvSpPr txBox="1"/>
                <p:nvPr/>
              </p:nvSpPr>
              <p:spPr>
                <a:xfrm>
                  <a:off x="10002753" y="3207778"/>
                  <a:ext cx="15554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err="1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Aksian</a:t>
                  </a:r>
                  <a:r>
                    <a:rPr lang="en-US" b="1" dirty="0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Tort</a:t>
                  </a:r>
                </a:p>
              </p:txBody>
            </p:sp>
          </p:grp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A00429F-47EF-1F0D-F69C-4D28AEE7EC5F}"/>
                  </a:ext>
                </a:extLst>
              </p:cNvPr>
              <p:cNvSpPr txBox="1"/>
              <p:nvPr/>
            </p:nvSpPr>
            <p:spPr>
              <a:xfrm>
                <a:off x="10229454" y="1919606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6C76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M.S. 2024!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6C26C99-A78E-F1A1-9EE0-D374F6051CAB}"/>
                </a:ext>
              </a:extLst>
            </p:cNvPr>
            <p:cNvGrpSpPr/>
            <p:nvPr/>
          </p:nvGrpSpPr>
          <p:grpSpPr>
            <a:xfrm>
              <a:off x="10407909" y="4551454"/>
              <a:ext cx="1563794" cy="1742103"/>
              <a:chOff x="9994394" y="3775651"/>
              <a:chExt cx="1563794" cy="174210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6358DB56-647A-1C04-E487-0AE40D23DAC6}"/>
                  </a:ext>
                </a:extLst>
              </p:cNvPr>
              <p:cNvGrpSpPr/>
              <p:nvPr/>
            </p:nvGrpSpPr>
            <p:grpSpPr>
              <a:xfrm>
                <a:off x="9994394" y="3791122"/>
                <a:ext cx="1563794" cy="1726632"/>
                <a:chOff x="9994394" y="3791122"/>
                <a:chExt cx="1563794" cy="1726632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482E5CB-28B7-E018-0C1B-C52D9205C56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752" t="17628" r="8286" b="10451"/>
                <a:stretch>
                  <a:fillRect/>
                </a:stretch>
              </p:blipFill>
              <p:spPr>
                <a:xfrm>
                  <a:off x="9994394" y="3791122"/>
                  <a:ext cx="1563624" cy="1700784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01CE441-1A2E-7D73-35FC-963F706451D2}"/>
                    </a:ext>
                  </a:extLst>
                </p:cNvPr>
                <p:cNvSpPr txBox="1"/>
                <p:nvPr/>
              </p:nvSpPr>
              <p:spPr>
                <a:xfrm>
                  <a:off x="10002753" y="4871423"/>
                  <a:ext cx="15554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Binisha </a:t>
                  </a:r>
                  <a:r>
                    <a:rPr lang="en-US" b="1" dirty="0" err="1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Marahatta</a:t>
                  </a:r>
                  <a:endPara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3ADC4AC-5B08-1828-02C9-8F2EC7374F7A}"/>
                  </a:ext>
                </a:extLst>
              </p:cNvPr>
              <p:cNvSpPr txBox="1"/>
              <p:nvPr/>
            </p:nvSpPr>
            <p:spPr>
              <a:xfrm>
                <a:off x="10204274" y="3775651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8C0B42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2027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AF82ECB-8F42-E900-C098-9F7DD64E0C53}"/>
                </a:ext>
              </a:extLst>
            </p:cNvPr>
            <p:cNvGrpSpPr/>
            <p:nvPr/>
          </p:nvGrpSpPr>
          <p:grpSpPr>
            <a:xfrm>
              <a:off x="10354501" y="931174"/>
              <a:ext cx="1693647" cy="1755860"/>
              <a:chOff x="8280933" y="4122332"/>
              <a:chExt cx="1693647" cy="1755860"/>
            </a:xfrm>
          </p:grpSpPr>
          <p:pic>
            <p:nvPicPr>
              <p:cNvPr id="14" name="Picture 13" descr="A person taking a selfie&#10;&#10;Description automatically generated">
                <a:extLst>
                  <a:ext uri="{FF2B5EF4-FFF2-40B4-BE49-F238E27FC236}">
                    <a16:creationId xmlns:a16="http://schemas.microsoft.com/office/drawing/2014/main" id="{2E6B89F5-5651-96F7-FBB0-7FCCC79CBD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5" t="18497" r="5016" b="28556"/>
              <a:stretch/>
            </p:blipFill>
            <p:spPr>
              <a:xfrm>
                <a:off x="8350899" y="4186552"/>
                <a:ext cx="1553714" cy="169164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A0A73AA-88A2-9361-7572-365CD76268F4}"/>
                  </a:ext>
                </a:extLst>
              </p:cNvPr>
              <p:cNvSpPr txBox="1"/>
              <p:nvPr/>
            </p:nvSpPr>
            <p:spPr>
              <a:xfrm>
                <a:off x="8280933" y="5483444"/>
                <a:ext cx="169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effectLst>
                      <a:glow rad="127000">
                        <a:srgbClr val="524727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Jeremy Kamin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A05006-515C-4BF4-2C88-5434B5E77F33}"/>
                  </a:ext>
                </a:extLst>
              </p:cNvPr>
              <p:cNvSpPr txBox="1"/>
              <p:nvPr/>
            </p:nvSpPr>
            <p:spPr>
              <a:xfrm>
                <a:off x="8558527" y="4122332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6C76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M.S. 2022!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40ED15-EDCB-612D-A33A-BDC0534D06A0}"/>
              </a:ext>
            </a:extLst>
          </p:cNvPr>
          <p:cNvGrpSpPr/>
          <p:nvPr/>
        </p:nvGrpSpPr>
        <p:grpSpPr>
          <a:xfrm>
            <a:off x="4158522" y="1823768"/>
            <a:ext cx="5223458" cy="4260640"/>
            <a:chOff x="4158522" y="1186911"/>
            <a:chExt cx="5223458" cy="426064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0B53A76-D19E-BC2F-C9A5-54B21B304230}"/>
                </a:ext>
              </a:extLst>
            </p:cNvPr>
            <p:cNvGrpSpPr/>
            <p:nvPr/>
          </p:nvGrpSpPr>
          <p:grpSpPr>
            <a:xfrm>
              <a:off x="4158522" y="1186911"/>
              <a:ext cx="5223458" cy="4260640"/>
              <a:chOff x="4612327" y="652457"/>
              <a:chExt cx="5223458" cy="426064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91765A27-5740-CC7B-35FC-5FE2C95982CD}"/>
                  </a:ext>
                </a:extLst>
              </p:cNvPr>
              <p:cNvGrpSpPr/>
              <p:nvPr/>
            </p:nvGrpSpPr>
            <p:grpSpPr>
              <a:xfrm>
                <a:off x="4612327" y="1294198"/>
                <a:ext cx="5223458" cy="3618899"/>
                <a:chOff x="6576593" y="751514"/>
                <a:chExt cx="5223458" cy="3618899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37C194E1-7243-0D68-38D6-73BF15685E3A}"/>
                    </a:ext>
                  </a:extLst>
                </p:cNvPr>
                <p:cNvGrpSpPr/>
                <p:nvPr/>
              </p:nvGrpSpPr>
              <p:grpSpPr>
                <a:xfrm>
                  <a:off x="6576593" y="757536"/>
                  <a:ext cx="1897601" cy="1743512"/>
                  <a:chOff x="10143970" y="875180"/>
                  <a:chExt cx="1897601" cy="1743512"/>
                </a:xfrm>
              </p:grpSpPr>
              <p:pic>
                <p:nvPicPr>
                  <p:cNvPr id="18" name="Picture 17" descr="A person wearing glasses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0BE58EF1-E8D2-1311-9849-69CC2A3775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74" t="7417" r="3874" b="18274"/>
                  <a:stretch>
                    <a:fillRect/>
                  </a:stretch>
                </p:blipFill>
                <p:spPr>
                  <a:xfrm>
                    <a:off x="10309484" y="875180"/>
                    <a:ext cx="1566572" cy="1682496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0E9CBF48-18DD-86F2-387D-3A8CD6C7E83D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3970" y="1972361"/>
                    <a:ext cx="189760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Nick </a:t>
                    </a:r>
                  </a:p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Baldonado</a:t>
                    </a: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2CC6BD79-9C81-B1FE-A7B8-04FBF7694067}"/>
                    </a:ext>
                  </a:extLst>
                </p:cNvPr>
                <p:cNvGrpSpPr/>
                <p:nvPr/>
              </p:nvGrpSpPr>
              <p:grpSpPr>
                <a:xfrm>
                  <a:off x="9902450" y="751514"/>
                  <a:ext cx="1897601" cy="1815557"/>
                  <a:chOff x="10143970" y="875180"/>
                  <a:chExt cx="1897601" cy="1815557"/>
                </a:xfrm>
              </p:grpSpPr>
              <p:pic>
                <p:nvPicPr>
                  <p:cNvPr id="25" name="Picture 4 1" descr="A person wearing glasse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921D8482-8612-4AFE-CF88-443C628881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541" t="22012" r="12569" b="17907"/>
                  <a:stretch/>
                </p:blipFill>
                <p:spPr>
                  <a:xfrm>
                    <a:off x="10310958" y="875180"/>
                    <a:ext cx="1563624" cy="1695148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2B72BCD6-B44C-F301-E305-23E740624530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3970" y="2044406"/>
                    <a:ext cx="189760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Antonio Garcia</a:t>
                    </a:r>
                    <a:b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</a:br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Vallejo</a:t>
                    </a:r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4ED9E81-04A8-B95B-AA13-5DE3EC1981CE}"/>
                    </a:ext>
                  </a:extLst>
                </p:cNvPr>
                <p:cNvGrpSpPr/>
                <p:nvPr/>
              </p:nvGrpSpPr>
              <p:grpSpPr>
                <a:xfrm>
                  <a:off x="8239522" y="756547"/>
                  <a:ext cx="1897601" cy="1702430"/>
                  <a:chOff x="10143970" y="875180"/>
                  <a:chExt cx="1897601" cy="1702430"/>
                </a:xfrm>
              </p:grpSpPr>
              <p:pic>
                <p:nvPicPr>
                  <p:cNvPr id="31" name="Picture 2" descr="Tensor Calculus For Physics Majors 006 | The Metric Tensor pt. 1 | Physics  and mathematics, Calculus, Physics">
                    <a:extLst>
                      <a:ext uri="{FF2B5EF4-FFF2-40B4-BE49-F238E27FC236}">
                        <a16:creationId xmlns:a16="http://schemas.microsoft.com/office/drawing/2014/main" id="{AC339D7B-3FED-893E-1F61-F98E50E9D0E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7390" t="20770" r="11443" b="19469"/>
                  <a:stretch/>
                </p:blipFill>
                <p:spPr bwMode="auto">
                  <a:xfrm>
                    <a:off x="10310958" y="875180"/>
                    <a:ext cx="1563624" cy="170243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F659E3DB-CCAF-CD2D-6771-120A06828219}"/>
                      </a:ext>
                    </a:extLst>
                  </p:cNvPr>
                  <p:cNvSpPr txBox="1"/>
                  <p:nvPr/>
                </p:nvSpPr>
                <p:spPr>
                  <a:xfrm>
                    <a:off x="10143970" y="1909362"/>
                    <a:ext cx="189760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Andrew </a:t>
                    </a:r>
                  </a:p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Dotson</a:t>
                    </a:r>
                  </a:p>
                </p:txBody>
              </p: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9D48CF4-3391-1DA9-6BEF-CBC0A9BAB0FD}"/>
                    </a:ext>
                  </a:extLst>
                </p:cNvPr>
                <p:cNvGrpSpPr/>
                <p:nvPr/>
              </p:nvGrpSpPr>
              <p:grpSpPr>
                <a:xfrm>
                  <a:off x="6576593" y="2620723"/>
                  <a:ext cx="1897601" cy="1749690"/>
                  <a:chOff x="10226650" y="4577379"/>
                  <a:chExt cx="1897601" cy="1749690"/>
                </a:xfrm>
              </p:grpSpPr>
              <p:pic>
                <p:nvPicPr>
                  <p:cNvPr id="40" name="Picture 39" descr="A person wearing a hat and glasses&#10;&#10;AI-generated content may be incorrect.">
                    <a:extLst>
                      <a:ext uri="{FF2B5EF4-FFF2-40B4-BE49-F238E27FC236}">
                        <a16:creationId xmlns:a16="http://schemas.microsoft.com/office/drawing/2014/main" id="{A702D69B-5D31-4641-C28E-7CF319BFB9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861" t="17818" r="19861" b="16270"/>
                  <a:stretch>
                    <a:fillRect/>
                  </a:stretch>
                </p:blipFill>
                <p:spPr>
                  <a:xfrm>
                    <a:off x="10397733" y="4577379"/>
                    <a:ext cx="1555434" cy="1700784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754FFA91-EBBA-F7D3-0DAA-B6BBBB026437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6650" y="5680738"/>
                    <a:ext cx="189760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chemeClr val="bg1"/>
                        </a:solidFill>
                        <a:effectLst>
                          <a:glow rad="127000">
                            <a:srgbClr val="524727"/>
                          </a:glo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rPr>
                      <a:t>Nadeem Altamimi</a:t>
                    </a:r>
                  </a:p>
                </p:txBody>
              </p:sp>
            </p:grp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308BF0A4-C596-3346-BB60-3177227A9A34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13"/>
                <a:srcRect l="22912" t="15711" r="22401" b="24476"/>
                <a:stretch>
                  <a:fillRect/>
                </a:stretch>
              </p:blipFill>
              <p:spPr>
                <a:xfrm>
                  <a:off x="8406510" y="2616053"/>
                  <a:ext cx="1563624" cy="1700784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3B16434-290E-60FD-9699-BF6ECCC8ABF9}"/>
                    </a:ext>
                  </a:extLst>
                </p:cNvPr>
                <p:cNvSpPr txBox="1"/>
                <p:nvPr/>
              </p:nvSpPr>
              <p:spPr>
                <a:xfrm>
                  <a:off x="8406510" y="3980301"/>
                  <a:ext cx="15554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effectLst>
                        <a:glow rad="127000">
                          <a:srgbClr val="524727"/>
                        </a:glo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Princess Ani</a:t>
                  </a: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D99D2C-B860-6EFE-A7C9-F897F9CC7AD3}"/>
                  </a:ext>
                </a:extLst>
              </p:cNvPr>
              <p:cNvSpPr txBox="1"/>
              <p:nvPr/>
            </p:nvSpPr>
            <p:spPr>
              <a:xfrm>
                <a:off x="4991898" y="1299231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6C76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2025!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F94749A-3F00-C239-9DA2-F01380E1702B}"/>
                  </a:ext>
                </a:extLst>
              </p:cNvPr>
              <p:cNvSpPr txBox="1"/>
              <p:nvPr/>
            </p:nvSpPr>
            <p:spPr>
              <a:xfrm>
                <a:off x="6650732" y="1299231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6C76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2025!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38EDF4B-F2CB-FD89-D536-730246690CF6}"/>
                  </a:ext>
                </a:extLst>
              </p:cNvPr>
              <p:cNvSpPr txBox="1"/>
              <p:nvPr/>
            </p:nvSpPr>
            <p:spPr>
              <a:xfrm>
                <a:off x="8317755" y="1299231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6C76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2025!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3C46920-86B1-9102-8D7A-3DAC4137B074}"/>
                  </a:ext>
                </a:extLst>
              </p:cNvPr>
              <p:cNvSpPr txBox="1"/>
              <p:nvPr/>
            </p:nvSpPr>
            <p:spPr>
              <a:xfrm>
                <a:off x="4991898" y="3169896"/>
                <a:ext cx="11384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8C0B42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Ph.D. 2027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B8D489-A920-DBC9-65B4-5967CFE1E000}"/>
                  </a:ext>
                </a:extLst>
              </p:cNvPr>
              <p:cNvSpPr txBox="1"/>
              <p:nvPr/>
            </p:nvSpPr>
            <p:spPr>
              <a:xfrm>
                <a:off x="6576235" y="3169896"/>
                <a:ext cx="12874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8C0B42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New Member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39EFB22-D945-D6F7-1E27-3B688A11BA80}"/>
                  </a:ext>
                </a:extLst>
              </p:cNvPr>
              <p:cNvSpPr txBox="1"/>
              <p:nvPr/>
            </p:nvSpPr>
            <p:spPr>
              <a:xfrm>
                <a:off x="6096000" y="652457"/>
                <a:ext cx="20419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Cold QCD</a:t>
                </a: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11DB8A-5B45-C290-047E-93A847A217D1}"/>
                </a:ext>
              </a:extLst>
            </p:cNvPr>
            <p:cNvSpPr/>
            <p:nvPr/>
          </p:nvSpPr>
          <p:spPr>
            <a:xfrm>
              <a:off x="7593355" y="1767204"/>
              <a:ext cx="1674213" cy="1810982"/>
            </a:xfrm>
            <a:prstGeom prst="rect">
              <a:avLst/>
            </a:prstGeom>
            <a:noFill/>
            <a:ln w="76200">
              <a:solidFill>
                <a:srgbClr val="F2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6976DCD-1A90-B7D4-B527-40941712045A}"/>
                </a:ext>
              </a:extLst>
            </p:cNvPr>
            <p:cNvSpPr txBox="1"/>
            <p:nvPr/>
          </p:nvSpPr>
          <p:spPr>
            <a:xfrm>
              <a:off x="7515611" y="3657561"/>
              <a:ext cx="1836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29900"/>
                  </a:solidFill>
                  <a:effectLst>
                    <a:glow rad="76200">
                      <a:schemeClr val="tx1">
                        <a:lumMod val="85000"/>
                        <a:lumOff val="1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This Work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44D801E-58CD-D570-5BBA-235BD37DF3B5}"/>
              </a:ext>
            </a:extLst>
          </p:cNvPr>
          <p:cNvSpPr txBox="1"/>
          <p:nvPr/>
        </p:nvSpPr>
        <p:spPr>
          <a:xfrm>
            <a:off x="1019077" y="926205"/>
            <a:ext cx="7168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9900"/>
                </a:solidFill>
                <a:effectLst>
                  <a:glow rad="114300">
                    <a:schemeClr val="tx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Sievert Group(s) at NMSU</a:t>
            </a:r>
          </a:p>
        </p:txBody>
      </p:sp>
    </p:spTree>
    <p:extLst>
      <p:ext uri="{BB962C8B-B14F-4D97-AF65-F5344CB8AC3E}">
        <p14:creationId xmlns:p14="http://schemas.microsoft.com/office/powerpoint/2010/main" val="163968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B69C-9272-7CF3-D8A4-D1BD3C82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E09215-A180-A016-FD33-A1367E40A8A7}"/>
              </a:ext>
            </a:extLst>
          </p:cNvPr>
          <p:cNvGrpSpPr/>
          <p:nvPr/>
        </p:nvGrpSpPr>
        <p:grpSpPr>
          <a:xfrm>
            <a:off x="1262889" y="1394445"/>
            <a:ext cx="9666223" cy="2259810"/>
            <a:chOff x="1262889" y="1394445"/>
            <a:chExt cx="9666223" cy="2259810"/>
          </a:xfrm>
        </p:grpSpPr>
        <p:sp>
          <p:nvSpPr>
            <p:cNvPr id="17" name="Rounded Rectangle 19">
              <a:extLst>
                <a:ext uri="{FF2B5EF4-FFF2-40B4-BE49-F238E27FC236}">
                  <a16:creationId xmlns:a16="http://schemas.microsoft.com/office/drawing/2014/main" id="{48EF3E7A-F261-F641-4E5B-E1DF78AEEF84}"/>
                </a:ext>
              </a:extLst>
            </p:cNvPr>
            <p:cNvSpPr/>
            <p:nvPr/>
          </p:nvSpPr>
          <p:spPr>
            <a:xfrm>
              <a:off x="1262889" y="1394445"/>
              <a:ext cx="9666223" cy="2259810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254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9B478B-E4C8-0CE8-7EEB-D4B633AA85DD}"/>
                </a:ext>
              </a:extLst>
            </p:cNvPr>
            <p:cNvSpPr txBox="1"/>
            <p:nvPr/>
          </p:nvSpPr>
          <p:spPr>
            <a:xfrm>
              <a:off x="1615440" y="2108852"/>
              <a:ext cx="8961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Backup Slides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A06BBB-DFED-CFFD-8616-54B432B9F249}"/>
              </a:ext>
            </a:extLst>
          </p:cNvPr>
          <p:cNvGrpSpPr/>
          <p:nvPr/>
        </p:nvGrpSpPr>
        <p:grpSpPr>
          <a:xfrm>
            <a:off x="0" y="6396335"/>
            <a:ext cx="12192000" cy="461665"/>
            <a:chOff x="0" y="6396335"/>
            <a:chExt cx="12192000" cy="461665"/>
          </a:xfrm>
        </p:grpSpPr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7B0116A7-7B08-E0DF-489F-85DD85A93F2E}"/>
                </a:ext>
              </a:extLst>
            </p:cNvPr>
            <p:cNvSpPr/>
            <p:nvPr/>
          </p:nvSpPr>
          <p:spPr>
            <a:xfrm>
              <a:off x="0" y="6396335"/>
              <a:ext cx="12192000" cy="461665"/>
            </a:xfrm>
            <a:prstGeom prst="roundRect">
              <a:avLst/>
            </a:prstGeom>
            <a:solidFill>
              <a:srgbClr val="8C0B42"/>
            </a:solidFill>
            <a:ln w="38100" cmpd="sng">
              <a:solidFill>
                <a:srgbClr val="006C76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B46046-4FCA-5A0C-D57A-B413A1B6252E}"/>
                </a:ext>
              </a:extLst>
            </p:cNvPr>
            <p:cNvSpPr txBox="1"/>
            <p:nvPr/>
          </p:nvSpPr>
          <p:spPr>
            <a:xfrm>
              <a:off x="33250" y="6396335"/>
              <a:ext cx="16357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 Sievert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5E488-D783-CFBF-15C6-AD006E886A9C}"/>
                </a:ext>
              </a:extLst>
            </p:cNvPr>
            <p:cNvSpPr txBox="1"/>
            <p:nvPr/>
          </p:nvSpPr>
          <p:spPr>
            <a:xfrm>
              <a:off x="10744201" y="6396335"/>
              <a:ext cx="1414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FE008792-60DD-49CD-9E39-6F75B735E4B0}" type="slidenum"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fld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/ 27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76B6A8-AA0E-4138-03F5-88CE3C025A38}"/>
                </a:ext>
              </a:extLst>
            </p:cNvPr>
            <p:cNvSpPr txBox="1"/>
            <p:nvPr/>
          </p:nvSpPr>
          <p:spPr>
            <a:xfrm>
              <a:off x="3666362" y="6396335"/>
              <a:ext cx="48592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GPDs of Composite Light Nuclei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36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86CF-D725-1B0B-8CFF-BC774A91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25129-E3F7-57B7-F7D0-F265DEB5516E}"/>
              </a:ext>
            </a:extLst>
          </p:cNvPr>
          <p:cNvSpPr txBox="1"/>
          <p:nvPr/>
        </p:nvSpPr>
        <p:spPr>
          <a:xfrm>
            <a:off x="11151852" y="3004615"/>
            <a:ext cx="272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Text</a:t>
            </a:r>
          </a:p>
        </p:txBody>
      </p:sp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E9A87965-BF7D-AF18-4C95-AFB6B13F2CBA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89F563-9D23-A9C2-387B-18C59D2B15EA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B0590C-ECC6-94BE-AB4E-E534D7C9BBA9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8D3793-38F8-C732-F871-69DEC36BF7C0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FFA399A3-05C5-80F5-F001-003CC302EE06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2FEA95-D99C-449F-5700-478C1CDE8D78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Center of Momentum of a Relativistic System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FEC934-8822-D8FA-775C-32D8F90168CC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C58DF-3F36-D29E-2E42-0D09ECBF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89" y="1016896"/>
            <a:ext cx="3098644" cy="81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8FE75-7DA2-FD0F-ADBC-8F2ECF4F4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905" y="1016896"/>
            <a:ext cx="3640609" cy="8117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63116-99C7-C884-8C3E-02D4E0AE862F}"/>
              </a:ext>
            </a:extLst>
          </p:cNvPr>
          <p:cNvGrpSpPr/>
          <p:nvPr/>
        </p:nvGrpSpPr>
        <p:grpSpPr>
          <a:xfrm>
            <a:off x="4751392" y="1016896"/>
            <a:ext cx="2110842" cy="920495"/>
            <a:chOff x="4751392" y="1016896"/>
            <a:chExt cx="2110842" cy="920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BDBD49-E03A-E6A2-AE94-BEFDD396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4517"/>
            <a:stretch>
              <a:fillRect/>
            </a:stretch>
          </p:blipFill>
          <p:spPr>
            <a:xfrm>
              <a:off x="4751392" y="1016896"/>
              <a:ext cx="2110842" cy="4920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2D774B-AF4E-0EBC-AC22-6F235AE6F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9823"/>
            <a:stretch>
              <a:fillRect/>
            </a:stretch>
          </p:blipFill>
          <p:spPr>
            <a:xfrm>
              <a:off x="4974167" y="1445356"/>
              <a:ext cx="1528542" cy="49203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608D9F-2842-A3B8-31D3-633FF078455F}"/>
              </a:ext>
            </a:extLst>
          </p:cNvPr>
          <p:cNvGrpSpPr/>
          <p:nvPr/>
        </p:nvGrpSpPr>
        <p:grpSpPr>
          <a:xfrm>
            <a:off x="1444659" y="2464521"/>
            <a:ext cx="8378226" cy="3108312"/>
            <a:chOff x="1249926" y="2136224"/>
            <a:chExt cx="8378226" cy="31083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37EBF6-0876-6152-EE79-4F120F5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724" y="2527254"/>
              <a:ext cx="2081750" cy="83969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FDA149-82B5-6B8E-274E-94FFBACA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9926" y="3996064"/>
              <a:ext cx="2940548" cy="81175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0FF490-FE40-0412-BD8A-7264B335F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342" y="2136224"/>
              <a:ext cx="5127810" cy="3108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255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1FDA5-C13A-5BF5-80D9-EF9497DAE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E469E415-4F0C-D977-1EB0-7F5201AB327B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D2BFBF-EF6E-5F6E-541A-850767B6AB2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E3A33B-89B1-A3BA-9592-122C2AC8A197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8E6D12-D9B9-F45E-B9C7-9C1A080F96D0}"/>
              </a:ext>
            </a:extLst>
          </p:cNvPr>
          <p:cNvGrpSpPr/>
          <p:nvPr/>
        </p:nvGrpSpPr>
        <p:grpSpPr>
          <a:xfrm>
            <a:off x="-298" y="0"/>
            <a:ext cx="12192000" cy="646331"/>
            <a:chOff x="-298" y="6227"/>
            <a:chExt cx="12192000" cy="646331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6E21AD21-8230-E49C-D02B-993D49793191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45D5DC-5124-019D-748C-E96F4DBFA427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Perturbation Theory:  The Textbook Story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9A26D1-0C37-2B39-426D-F13875A0CDCE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2" name="Picture 2" descr="homework and exercises - Higher-Order Feynman Diagrams for $e^{+}e^{-}  \rightarrow \mu^{+}\mu^{-}$ - Physics Stack Exchange">
            <a:extLst>
              <a:ext uri="{FF2B5EF4-FFF2-40B4-BE49-F238E27FC236}">
                <a16:creationId xmlns:a16="http://schemas.microsoft.com/office/drawing/2014/main" id="{96CA9E35-095B-B4DD-FD77-18E9DE65E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1832" r="28324" b="59873"/>
          <a:stretch>
            <a:fillRect/>
          </a:stretch>
        </p:blipFill>
        <p:spPr bwMode="auto">
          <a:xfrm>
            <a:off x="9880601" y="866087"/>
            <a:ext cx="2204185" cy="14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work and exercises - Higher-Order Feynman Diagrams for $e^{+}e^{-}  \rightarrow \mu^{+}\mu^{-}$ - Physics Stack Exchange">
            <a:extLst>
              <a:ext uri="{FF2B5EF4-FFF2-40B4-BE49-F238E27FC236}">
                <a16:creationId xmlns:a16="http://schemas.microsoft.com/office/drawing/2014/main" id="{91773B46-E57A-137A-71B7-E233BBEC6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2" t="51751" r="3323" b="10524"/>
          <a:stretch>
            <a:fillRect/>
          </a:stretch>
        </p:blipFill>
        <p:spPr bwMode="auto">
          <a:xfrm>
            <a:off x="9880601" y="4735788"/>
            <a:ext cx="2067292" cy="14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work and exercises - Higher-Order Feynman Diagrams for $e^{+}e^{-}  \rightarrow \mu^{+}\mu^{-}$ - Physics Stack Exchange">
            <a:extLst>
              <a:ext uri="{FF2B5EF4-FFF2-40B4-BE49-F238E27FC236}">
                <a16:creationId xmlns:a16="http://schemas.microsoft.com/office/drawing/2014/main" id="{5A36871F-2FA5-19BD-301F-AFDBAF12D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7" t="51751" r="29888" b="10524"/>
          <a:stretch>
            <a:fillRect/>
          </a:stretch>
        </p:blipFill>
        <p:spPr bwMode="auto">
          <a:xfrm>
            <a:off x="9880601" y="2811644"/>
            <a:ext cx="2044700" cy="14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D1AD7-388F-FF7E-1357-B2C8A8AE5D7A}"/>
                  </a:ext>
                </a:extLst>
              </p:cNvPr>
              <p:cNvSpPr txBox="1"/>
              <p:nvPr/>
            </p:nvSpPr>
            <p:spPr>
              <a:xfrm>
                <a:off x="208815" y="2361551"/>
                <a:ext cx="7474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Perturbation theory: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Taylor expansion in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powers of the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D1AD7-388F-FF7E-1357-B2C8A8AE5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5" y="2361551"/>
                <a:ext cx="7474686" cy="707886"/>
              </a:xfrm>
              <a:prstGeom prst="rect">
                <a:avLst/>
              </a:prstGeom>
              <a:blipFill>
                <a:blip r:embed="rId3"/>
                <a:stretch>
                  <a:fillRect l="-734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BD3286-7CBD-06E3-24DA-008A18AC1DB7}"/>
                  </a:ext>
                </a:extLst>
              </p:cNvPr>
              <p:cNvSpPr txBox="1"/>
              <p:nvPr/>
            </p:nvSpPr>
            <p:spPr>
              <a:xfrm>
                <a:off x="851116" y="1397082"/>
                <a:ext cx="8427179" cy="513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[0]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BD3286-7CBD-06E3-24DA-008A18AC1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116" y="1397082"/>
                <a:ext cx="8427179" cy="5136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ADD050-C663-C0C7-68B9-413418FB6695}"/>
                  </a:ext>
                </a:extLst>
              </p:cNvPr>
              <p:cNvSpPr txBox="1"/>
              <p:nvPr/>
            </p:nvSpPr>
            <p:spPr>
              <a:xfrm>
                <a:off x="208815" y="3487007"/>
                <a:ext cx="7474686" cy="747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Successes: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Weak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≪1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≫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𝑄𝐶𝐷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ADD050-C663-C0C7-68B9-413418FB6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5" y="3487007"/>
                <a:ext cx="7474686" cy="747384"/>
              </a:xfrm>
              <a:prstGeom prst="rect">
                <a:avLst/>
              </a:prstGeom>
              <a:blipFill>
                <a:blip r:embed="rId5"/>
                <a:stretch>
                  <a:fillRect l="-734" t="-4065" b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5341A2E-0660-76D3-0899-17CA8AAD6F28}"/>
              </a:ext>
            </a:extLst>
          </p:cNvPr>
          <p:cNvSpPr txBox="1"/>
          <p:nvPr/>
        </p:nvSpPr>
        <p:spPr>
          <a:xfrm>
            <a:off x="208815" y="4651960"/>
            <a:ext cx="7474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Limitations: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Slow convergence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Asymptotic series</a:t>
            </a: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Nonperturbative effects</a:t>
            </a:r>
          </a:p>
        </p:txBody>
      </p:sp>
    </p:spTree>
    <p:extLst>
      <p:ext uri="{BB962C8B-B14F-4D97-AF65-F5344CB8AC3E}">
        <p14:creationId xmlns:p14="http://schemas.microsoft.com/office/powerpoint/2010/main" val="3315918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65F0-A65B-0A56-F84B-A4F4A9C1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E5394343-2D22-5DB6-D78B-A916C4E829AE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97A662-B40E-FFD2-701C-50A8296954B3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3F196C-F290-D31D-B1A3-35780F4059AF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A4C8BE-2BAE-A984-1830-3041889256B5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198EC7BF-C5CA-53A7-1FFF-C0037D162BAF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121F10C-C0A6-F7F2-6BE5-8492DB9970D0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Center of Momentum of a Relativistic System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C5025E-E4F5-A75E-1C7B-253C5F1BE317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CEB52-0030-BC32-4158-6E601CDCC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830" y="1232297"/>
            <a:ext cx="6279447" cy="2597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6FA83-01C6-9BB7-AA87-E7487838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174" y="1016898"/>
            <a:ext cx="2917078" cy="15141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5EA284-70FE-6E14-E3D7-2409D757C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40" y="3043751"/>
            <a:ext cx="4101887" cy="10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1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7A2CE-A35E-9E39-9F77-8E210A156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3BAE2056-DD69-0E98-59BD-5A4CECC41AE2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8234E2-BBC4-2DB8-6A65-9DE4BF1F37C5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B3C118-4702-87BD-0E96-4399BDC32EFC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C3DA-C6F2-9C0A-E90F-AD8CBADBE669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DB851F04-C9F7-0D60-6A42-F8DED65B4222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EA5560-A097-F431-7528-1BB7E0336FC3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Factorization is a More Powerful Statement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191A38-9DDE-75D4-1941-AA565747F5C9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E25059-0D9B-6A80-84C7-5931106C075A}"/>
              </a:ext>
            </a:extLst>
          </p:cNvPr>
          <p:cNvGrpSpPr/>
          <p:nvPr/>
        </p:nvGrpSpPr>
        <p:grpSpPr>
          <a:xfrm>
            <a:off x="9236356" y="888575"/>
            <a:ext cx="2651760" cy="1507471"/>
            <a:chOff x="349855" y="847890"/>
            <a:chExt cx="3351473" cy="193751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C421F8-E546-BC03-C9F2-3B70A3E1A1A7}"/>
                </a:ext>
              </a:extLst>
            </p:cNvPr>
            <p:cNvGrpSpPr/>
            <p:nvPr/>
          </p:nvGrpSpPr>
          <p:grpSpPr>
            <a:xfrm rot="19800000">
              <a:off x="1914767" y="1445924"/>
              <a:ext cx="1530417" cy="0"/>
              <a:chOff x="3984859" y="1552926"/>
              <a:chExt cx="1530417" cy="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8241460A-A398-5209-B7C6-751FB4F356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BB535FA-3DE8-E250-6679-86D313510A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C768A0-11CC-D8C0-0D17-ADB482BF1CDA}"/>
                </a:ext>
              </a:extLst>
            </p:cNvPr>
            <p:cNvGrpSpPr/>
            <p:nvPr/>
          </p:nvGrpSpPr>
          <p:grpSpPr>
            <a:xfrm rot="1800000" flipV="1">
              <a:off x="1914767" y="2206197"/>
              <a:ext cx="1530417" cy="0"/>
              <a:chOff x="3984859" y="1552926"/>
              <a:chExt cx="1530417" cy="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A2A9625-53D4-7162-DF3C-F032F2737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46AC065-1422-B732-A5EA-70DD2B714D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6D3A82-E858-68C5-4D65-9A142E1C0E88}"/>
                </a:ext>
              </a:extLst>
            </p:cNvPr>
            <p:cNvGrpSpPr/>
            <p:nvPr/>
          </p:nvGrpSpPr>
          <p:grpSpPr>
            <a:xfrm>
              <a:off x="486868" y="1823592"/>
              <a:ext cx="1530417" cy="0"/>
              <a:chOff x="3984859" y="1552926"/>
              <a:chExt cx="1530417" cy="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C864C16-4921-C6FB-8013-F7F925CF6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D06BCEE-A345-EF65-4698-61868C7BFC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8EA062-B30C-95BF-6B38-6E3267581C66}"/>
                </a:ext>
              </a:extLst>
            </p:cNvPr>
            <p:cNvSpPr/>
            <p:nvPr/>
          </p:nvSpPr>
          <p:spPr>
            <a:xfrm>
              <a:off x="1974662" y="1784041"/>
              <a:ext cx="85246" cy="8524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27CF2E9-25FE-CEF1-CDCF-3443FCB8E22C}"/>
                </a:ext>
              </a:extLst>
            </p:cNvPr>
            <p:cNvSpPr/>
            <p:nvPr/>
          </p:nvSpPr>
          <p:spPr>
            <a:xfrm>
              <a:off x="2825206" y="1259763"/>
              <a:ext cx="327560" cy="1115080"/>
            </a:xfrm>
            <a:prstGeom prst="arc">
              <a:avLst>
                <a:gd name="adj1" fmla="val 16402052"/>
                <a:gd name="adj2" fmla="val 5807738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ADDBF84-E9D5-FB02-F284-6AC01FB947BF}"/>
                    </a:ext>
                  </a:extLst>
                </p:cNvPr>
                <p:cNvSpPr txBox="1"/>
                <p:nvPr/>
              </p:nvSpPr>
              <p:spPr>
                <a:xfrm>
                  <a:off x="3399643" y="847890"/>
                  <a:ext cx="295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ADDBF84-E9D5-FB02-F284-6AC01FB94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9643" y="847890"/>
                  <a:ext cx="295529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36842" r="-23684" b="-6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3959DB2-4397-0725-A923-7D6161A87279}"/>
                    </a:ext>
                  </a:extLst>
                </p:cNvPr>
                <p:cNvSpPr txBox="1"/>
                <p:nvPr/>
              </p:nvSpPr>
              <p:spPr>
                <a:xfrm>
                  <a:off x="3399643" y="2508410"/>
                  <a:ext cx="3016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3959DB2-4397-0725-A923-7D6161A872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9643" y="2508410"/>
                  <a:ext cx="301685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5897" r="-20513" b="-6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0C327D-5E23-9B42-D8EB-009BA4B6820F}"/>
                    </a:ext>
                  </a:extLst>
                </p:cNvPr>
                <p:cNvSpPr txBox="1"/>
                <p:nvPr/>
              </p:nvSpPr>
              <p:spPr>
                <a:xfrm>
                  <a:off x="349855" y="1401517"/>
                  <a:ext cx="12534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60C327D-5E23-9B42-D8EB-009BA4B682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855" y="1401517"/>
                  <a:ext cx="125342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8589" r="-23926" b="-5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626CAEA-A613-CE13-49F7-DB0A218A7D8A}"/>
                    </a:ext>
                  </a:extLst>
                </p:cNvPr>
                <p:cNvSpPr txBox="1"/>
                <p:nvPr/>
              </p:nvSpPr>
              <p:spPr>
                <a:xfrm>
                  <a:off x="3285842" y="1730788"/>
                  <a:ext cx="1862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626CAEA-A613-CE13-49F7-DB0A218A7D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842" y="1730788"/>
                  <a:ext cx="18626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4167" r="-50000" b="-3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2486F5-E2AC-CC96-935D-526C4F3C006E}"/>
              </a:ext>
            </a:extLst>
          </p:cNvPr>
          <p:cNvGrpSpPr/>
          <p:nvPr/>
        </p:nvGrpSpPr>
        <p:grpSpPr>
          <a:xfrm>
            <a:off x="9236709" y="3173045"/>
            <a:ext cx="2651055" cy="940255"/>
            <a:chOff x="5277761" y="1255184"/>
            <a:chExt cx="3407341" cy="120848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A8CE944-D7D8-9E8A-00DB-9A1CA9DD2702}"/>
                </a:ext>
              </a:extLst>
            </p:cNvPr>
            <p:cNvSpPr/>
            <p:nvPr/>
          </p:nvSpPr>
          <p:spPr>
            <a:xfrm>
              <a:off x="6785020" y="1373284"/>
              <a:ext cx="1097280" cy="654518"/>
            </a:xfrm>
            <a:custGeom>
              <a:avLst/>
              <a:gdLst>
                <a:gd name="csX0" fmla="*/ 0 w 1097280"/>
                <a:gd name="csY0" fmla="*/ 654518 h 654518"/>
                <a:gd name="csX1" fmla="*/ 837397 w 1097280"/>
                <a:gd name="csY1" fmla="*/ 519764 h 654518"/>
                <a:gd name="csX2" fmla="*/ 1097280 w 1097280"/>
                <a:gd name="csY2" fmla="*/ 0 h 65451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097280" h="654518">
                  <a:moveTo>
                    <a:pt x="0" y="654518"/>
                  </a:moveTo>
                  <a:cubicBezTo>
                    <a:pt x="327258" y="641684"/>
                    <a:pt x="654517" y="628850"/>
                    <a:pt x="837397" y="519764"/>
                  </a:cubicBezTo>
                  <a:cubicBezTo>
                    <a:pt x="1020277" y="410678"/>
                    <a:pt x="1058778" y="205339"/>
                    <a:pt x="1097280" y="0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AFCB7F-430D-F92B-FF96-86D6AADD2AFA}"/>
                </a:ext>
              </a:extLst>
            </p:cNvPr>
            <p:cNvGrpSpPr/>
            <p:nvPr/>
          </p:nvGrpSpPr>
          <p:grpSpPr>
            <a:xfrm rot="19800000">
              <a:off x="6673422" y="1508488"/>
              <a:ext cx="2011680" cy="0"/>
              <a:chOff x="3984859" y="1552926"/>
              <a:chExt cx="1530417" cy="0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ED50364-C77A-E328-7759-A2F59F68E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E3DF22C-8168-A33A-4F56-B45CB43B5D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5E4596-A9C1-8994-FD6D-669D40839135}"/>
                </a:ext>
              </a:extLst>
            </p:cNvPr>
            <p:cNvGrpSpPr/>
            <p:nvPr/>
          </p:nvGrpSpPr>
          <p:grpSpPr>
            <a:xfrm rot="1800000" flipV="1">
              <a:off x="6685671" y="2463672"/>
              <a:ext cx="1828800" cy="0"/>
              <a:chOff x="3984859" y="1552926"/>
              <a:chExt cx="1530417" cy="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5B34970-94EC-9A86-195A-0A3969EC6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9E37FD3-50A9-B2C3-BD32-110DDDDFF0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BE65345-D440-0F14-0BD0-800C1824574F}"/>
                </a:ext>
              </a:extLst>
            </p:cNvPr>
            <p:cNvGrpSpPr/>
            <p:nvPr/>
          </p:nvGrpSpPr>
          <p:grpSpPr>
            <a:xfrm>
              <a:off x="5277761" y="2006472"/>
              <a:ext cx="1530417" cy="0"/>
              <a:chOff x="3984859" y="1552926"/>
              <a:chExt cx="1530417" cy="0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C3D02A5-CF27-7683-B15E-CED92D884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463B888B-09B4-8458-E381-CB8B1F3CA3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58E9059-1214-AEEC-4E1E-36C9A4B811C6}"/>
                </a:ext>
              </a:extLst>
            </p:cNvPr>
            <p:cNvSpPr/>
            <p:nvPr/>
          </p:nvSpPr>
          <p:spPr>
            <a:xfrm>
              <a:off x="6540165" y="1738459"/>
              <a:ext cx="536028" cy="536028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>
                    <a:glow rad="50800">
                      <a:schemeClr val="bg1"/>
                    </a:glow>
                  </a:effectLst>
                </a:rPr>
                <a:t>H</a:t>
              </a:r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E89B962-C211-F8EE-46AB-2F5D0FDF48A9}"/>
                </a:ext>
              </a:extLst>
            </p:cNvPr>
            <p:cNvSpPr/>
            <p:nvPr/>
          </p:nvSpPr>
          <p:spPr>
            <a:xfrm rot="19817928">
              <a:off x="7216434" y="1255184"/>
              <a:ext cx="1189735" cy="383099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effectLst>
                    <a:glow rad="50800">
                      <a:schemeClr val="bg1"/>
                    </a:glow>
                  </a:effectLst>
                </a:rPr>
                <a:t>A, </a:t>
              </a:r>
              <a:r>
                <a:rPr lang="en-US" sz="1400" b="1" dirty="0" err="1">
                  <a:solidFill>
                    <a:schemeClr val="tx1"/>
                  </a:solidFill>
                  <a:effectLst>
                    <a:glow rad="50800">
                      <a:schemeClr val="bg1"/>
                    </a:glow>
                  </a:effectLst>
                </a:rPr>
                <a:t>coll</a:t>
              </a:r>
              <a:endParaRPr lang="en-US" sz="1400" b="1" dirty="0">
                <a:solidFill>
                  <a:schemeClr val="tx1"/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4CBB9DC-BB8D-4B97-3DE9-B40FDD702ECD}"/>
              </a:ext>
            </a:extLst>
          </p:cNvPr>
          <p:cNvGrpSpPr/>
          <p:nvPr/>
        </p:nvGrpSpPr>
        <p:grpSpPr>
          <a:xfrm>
            <a:off x="9236709" y="4890298"/>
            <a:ext cx="2651055" cy="1221992"/>
            <a:chOff x="5277761" y="3935909"/>
            <a:chExt cx="3407341" cy="157059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43E99E8-D21F-BFF1-2A54-4C2E5BCE02C6}"/>
                </a:ext>
              </a:extLst>
            </p:cNvPr>
            <p:cNvGrpSpPr/>
            <p:nvPr/>
          </p:nvGrpSpPr>
          <p:grpSpPr>
            <a:xfrm rot="19800000">
              <a:off x="6673422" y="4239932"/>
              <a:ext cx="2011680" cy="0"/>
              <a:chOff x="3984859" y="1552926"/>
              <a:chExt cx="1530417" cy="0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0B1D4F6D-6BB3-51F5-F8DC-215DD53FB8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8DCCF35C-B287-7D37-C165-8378762ABC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0A97D6A-AD59-7D14-B960-77599DAC3A56}"/>
                </a:ext>
              </a:extLst>
            </p:cNvPr>
            <p:cNvGrpSpPr/>
            <p:nvPr/>
          </p:nvGrpSpPr>
          <p:grpSpPr>
            <a:xfrm rot="1800000" flipV="1">
              <a:off x="6685671" y="5195116"/>
              <a:ext cx="1828800" cy="0"/>
              <a:chOff x="3984859" y="1552926"/>
              <a:chExt cx="1530417" cy="0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D74BB098-C9AB-C2D4-CE6A-A081C16FE5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8B65E18-1FCB-52A8-D402-282F7FC80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80C02F7-DBBC-DA10-8692-967508D0E971}"/>
                </a:ext>
              </a:extLst>
            </p:cNvPr>
            <p:cNvGrpSpPr/>
            <p:nvPr/>
          </p:nvGrpSpPr>
          <p:grpSpPr>
            <a:xfrm>
              <a:off x="5277761" y="4737916"/>
              <a:ext cx="1530417" cy="0"/>
              <a:chOff x="3984859" y="1552926"/>
              <a:chExt cx="1530417" cy="0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47D07E75-88E8-E794-C748-CBD1DB52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85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4EEB6F6-BC9F-5BD1-A60F-D0184B1CF2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6379" y="1552926"/>
                <a:ext cx="798897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prstDash val="dash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74DCBC-79C5-0B50-5151-C3797B5F4C24}"/>
                </a:ext>
              </a:extLst>
            </p:cNvPr>
            <p:cNvSpPr/>
            <p:nvPr/>
          </p:nvSpPr>
          <p:spPr>
            <a:xfrm>
              <a:off x="6540165" y="4469903"/>
              <a:ext cx="536028" cy="536028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>
                    <a:glow rad="50800">
                      <a:schemeClr val="bg1"/>
                    </a:glow>
                  </a:effectLst>
                </a:rPr>
                <a:t>H</a:t>
              </a:r>
              <a:endParaRPr lang="en-US" dirty="0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7827AF01-89A8-1AEF-8D64-40EFD64C0DC8}"/>
                </a:ext>
              </a:extLst>
            </p:cNvPr>
            <p:cNvSpPr/>
            <p:nvPr/>
          </p:nvSpPr>
          <p:spPr>
            <a:xfrm>
              <a:off x="7656581" y="3935909"/>
              <a:ext cx="571696" cy="1570599"/>
            </a:xfrm>
            <a:prstGeom prst="arc">
              <a:avLst>
                <a:gd name="adj1" fmla="val 16847090"/>
                <a:gd name="adj2" fmla="val 4855953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C75C71E-8998-6B82-E0BD-F70FBB86DCD4}"/>
                </a:ext>
              </a:extLst>
            </p:cNvPr>
            <p:cNvSpPr/>
            <p:nvPr/>
          </p:nvSpPr>
          <p:spPr>
            <a:xfrm rot="5400000" flipV="1">
              <a:off x="7703458" y="4517461"/>
              <a:ext cx="982441" cy="383099"/>
            </a:xfrm>
            <a:prstGeom prst="ellipse">
              <a:avLst/>
            </a:prstGeom>
            <a:pattFill prst="dkUpDiag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>
                    <a:glow rad="50800">
                      <a:schemeClr val="bg1"/>
                    </a:glow>
                  </a:effectLst>
                </a:rPr>
                <a:t>S</a:t>
              </a:r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604902E-0C7E-B116-26FD-8609059A6E93}"/>
              </a:ext>
            </a:extLst>
          </p:cNvPr>
          <p:cNvGrpSpPr/>
          <p:nvPr/>
        </p:nvGrpSpPr>
        <p:grpSpPr>
          <a:xfrm>
            <a:off x="487011" y="935329"/>
            <a:ext cx="7461633" cy="1200352"/>
            <a:chOff x="487011" y="996052"/>
            <a:chExt cx="7461633" cy="120035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9967C07-034F-96A6-2A61-D3D80E76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011" y="996052"/>
              <a:ext cx="7461633" cy="730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B3EC699-423D-C1E8-BC5C-B30374DAC434}"/>
                    </a:ext>
                  </a:extLst>
                </p:cNvPr>
                <p:cNvSpPr txBox="1"/>
                <p:nvPr/>
              </p:nvSpPr>
              <p:spPr>
                <a:xfrm>
                  <a:off x="718868" y="1864005"/>
                  <a:ext cx="5628529" cy="332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𝑠𝑜𝑓𝑡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𝑠𝑜𝑓𝑡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𝑠𝑜𝑓𝑡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3B3EC699-423D-C1E8-BC5C-B30374DAC4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68" y="1864005"/>
                  <a:ext cx="5628529" cy="332399"/>
                </a:xfrm>
                <a:prstGeom prst="rect">
                  <a:avLst/>
                </a:prstGeom>
                <a:blipFill>
                  <a:blip r:embed="rId7"/>
                  <a:stretch>
                    <a:fillRect l="-108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6A4066-3283-4AE7-6795-536B8E7B7000}"/>
                  </a:ext>
                </a:extLst>
              </p:cNvPr>
              <p:cNvSpPr txBox="1"/>
              <p:nvPr/>
            </p:nvSpPr>
            <p:spPr>
              <a:xfrm>
                <a:off x="208815" y="2645012"/>
                <a:ext cx="7474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Collinear factorization: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Dimensional analysis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asymptotics</a:t>
                </a: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A6A4066-3283-4AE7-6795-536B8E7B7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5" y="2645012"/>
                <a:ext cx="7474686" cy="707886"/>
              </a:xfrm>
              <a:prstGeom prst="rect">
                <a:avLst/>
              </a:prstGeom>
              <a:blipFill>
                <a:blip r:embed="rId8"/>
                <a:stretch>
                  <a:fillRect l="-734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BC5A6D3-25D3-46C1-8896-E4BEB08B7DEE}"/>
                  </a:ext>
                </a:extLst>
              </p:cNvPr>
              <p:cNvSpPr txBox="1"/>
              <p:nvPr/>
            </p:nvSpPr>
            <p:spPr>
              <a:xfrm>
                <a:off x="224690" y="3630483"/>
                <a:ext cx="8058885" cy="912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Superficially: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Scale all units by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then drop other scales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→0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BC5A6D3-25D3-46C1-8896-E4BEB08B7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90" y="3630483"/>
                <a:ext cx="8058885" cy="912045"/>
              </a:xfrm>
              <a:prstGeom prst="rect">
                <a:avLst/>
              </a:prstGeom>
              <a:blipFill>
                <a:blip r:embed="rId9"/>
                <a:stretch>
                  <a:fillRect l="-681" t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5D87D5C-B8FC-FDFB-B3DD-A90921478605}"/>
                  </a:ext>
                </a:extLst>
              </p:cNvPr>
              <p:cNvSpPr txBox="1"/>
              <p:nvPr/>
            </p:nvSpPr>
            <p:spPr>
              <a:xfrm>
                <a:off x="208814" y="4735442"/>
                <a:ext cx="8819368" cy="1219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Subtlety: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Setting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→0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create 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IR divergences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Anomalous power enhancements in momentum space </a:t>
                </a: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5D87D5C-B8FC-FDFB-B3DD-A90921478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4735442"/>
                <a:ext cx="8819368" cy="1219821"/>
              </a:xfrm>
              <a:prstGeom prst="rect">
                <a:avLst/>
              </a:prstGeom>
              <a:blipFill>
                <a:blip r:embed="rId10"/>
                <a:stretch>
                  <a:fillRect l="-622" t="-3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4ACBAB9F-AC46-E2F4-CA7D-C4B5B0CCEF69}"/>
              </a:ext>
            </a:extLst>
          </p:cNvPr>
          <p:cNvSpPr txBox="1"/>
          <p:nvPr/>
        </p:nvSpPr>
        <p:spPr>
          <a:xfrm>
            <a:off x="6347397" y="6107825"/>
            <a:ext cx="3919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Collins, Soper, Sterman, Adv. Ser. Direct. High Energy Phys.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(1989)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97830BB-83BF-7F1A-E173-0AF9DAD2EAA7}"/>
              </a:ext>
            </a:extLst>
          </p:cNvPr>
          <p:cNvSpPr txBox="1"/>
          <p:nvPr/>
        </p:nvSpPr>
        <p:spPr>
          <a:xfrm>
            <a:off x="81458" y="6107825"/>
            <a:ext cx="50182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“Foundations of Perturbative QCD,” J. C. Collins, (1989), Cambridge Univ. Press, 2011</a:t>
            </a:r>
          </a:p>
        </p:txBody>
      </p:sp>
    </p:spTree>
    <p:extLst>
      <p:ext uri="{BB962C8B-B14F-4D97-AF65-F5344CB8AC3E}">
        <p14:creationId xmlns:p14="http://schemas.microsoft.com/office/powerpoint/2010/main" val="2897994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83AB-E87E-8957-E8F4-557E9F728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E5203DDD-89DE-4F61-32B6-EF0856AD0F45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BF21-91C4-5B0B-0E06-6845B18C75B3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DA5165-D21E-DA60-8EFB-81E3DBD42B3F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47214F-68C8-6EE1-7958-EA2977C43782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11708806-64DC-3326-1C42-3B28C92D69CD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6CB89C3-F5CD-0F32-7EE8-F87EBAA07554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Factorization Theorems, to All Orders in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pQCD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BCC5A5-161D-D3CD-9C9A-ADFE7BB1E6A9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60E083-E3B5-EEA3-77E1-1E2CC773798B}"/>
              </a:ext>
            </a:extLst>
          </p:cNvPr>
          <p:cNvGrpSpPr/>
          <p:nvPr/>
        </p:nvGrpSpPr>
        <p:grpSpPr>
          <a:xfrm>
            <a:off x="472685" y="1146860"/>
            <a:ext cx="3604539" cy="1327535"/>
            <a:chOff x="721649" y="1347309"/>
            <a:chExt cx="3352103" cy="12345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5DABC7-FAB3-DCDB-12F3-0809B57C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35" y="1361377"/>
              <a:ext cx="3233017" cy="12204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43AED6-73CA-488B-BA3C-8AB548A28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649" y="1347309"/>
              <a:ext cx="203200" cy="203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7F76FE-82E6-8D15-649E-3AD970BE3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099" y="2157426"/>
              <a:ext cx="114300" cy="1397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1BADB6-0249-47A5-508C-ABEEA4274DE5}"/>
              </a:ext>
            </a:extLst>
          </p:cNvPr>
          <p:cNvGrpSpPr/>
          <p:nvPr/>
        </p:nvGrpSpPr>
        <p:grpSpPr>
          <a:xfrm>
            <a:off x="4438741" y="1672128"/>
            <a:ext cx="389697" cy="276999"/>
            <a:chOff x="5463809" y="3913572"/>
            <a:chExt cx="529389" cy="37629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A025518-C604-8902-DD19-978954C8C4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28504" y="4025170"/>
              <a:ext cx="0" cy="5293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A28B2AF-A98A-84A4-278D-4CCB818825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728504" y="3648877"/>
              <a:ext cx="0" cy="5293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70CEAB-0413-DC8D-C9E7-045D7402C6C0}"/>
              </a:ext>
            </a:extLst>
          </p:cNvPr>
          <p:cNvGrpSpPr/>
          <p:nvPr/>
        </p:nvGrpSpPr>
        <p:grpSpPr>
          <a:xfrm>
            <a:off x="9542536" y="1545933"/>
            <a:ext cx="529389" cy="529389"/>
            <a:chOff x="2842661" y="1414914"/>
            <a:chExt cx="529389" cy="52938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CEBDCDB-ECD4-3719-7AAE-9591968C7C24}"/>
                </a:ext>
              </a:extLst>
            </p:cNvPr>
            <p:cNvCxnSpPr>
              <a:cxnSpLocks/>
            </p:cNvCxnSpPr>
            <p:nvPr/>
          </p:nvCxnSpPr>
          <p:spPr>
            <a:xfrm>
              <a:off x="3107356" y="1414914"/>
              <a:ext cx="0" cy="5293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CCE409B-0BBB-C54F-CC37-63334AE41B6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07356" y="1414914"/>
              <a:ext cx="0" cy="52938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B4DB316-B943-401A-71DE-E9B37C93B348}"/>
                  </a:ext>
                </a:extLst>
              </p:cNvPr>
              <p:cNvSpPr txBox="1"/>
              <p:nvPr/>
            </p:nvSpPr>
            <p:spPr>
              <a:xfrm>
                <a:off x="10433441" y="1345788"/>
                <a:ext cx="1285875" cy="92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B4DB316-B943-401A-71DE-E9B37C93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3441" y="1345788"/>
                <a:ext cx="1285875" cy="9296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C4CEAD5A-542B-E8F3-9026-1E4FC3E9D54A}"/>
              </a:ext>
            </a:extLst>
          </p:cNvPr>
          <p:cNvSpPr txBox="1"/>
          <p:nvPr/>
        </p:nvSpPr>
        <p:spPr>
          <a:xfrm>
            <a:off x="208814" y="3101320"/>
            <a:ext cx="117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Factorization theorem: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Nonperturbative physics is quarantined into specific, universal matrix elements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E32DD8B-83D2-2924-CCE4-AA8B69504959}"/>
              </a:ext>
            </a:extLst>
          </p:cNvPr>
          <p:cNvGrpSpPr/>
          <p:nvPr/>
        </p:nvGrpSpPr>
        <p:grpSpPr>
          <a:xfrm>
            <a:off x="5189955" y="828428"/>
            <a:ext cx="3991064" cy="1964398"/>
            <a:chOff x="5189955" y="828428"/>
            <a:chExt cx="3991064" cy="19643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79133F4-6198-5D1E-5501-E1AB98C93423}"/>
                    </a:ext>
                  </a:extLst>
                </p:cNvPr>
                <p:cNvSpPr txBox="1"/>
                <p:nvPr/>
              </p:nvSpPr>
              <p:spPr>
                <a:xfrm>
                  <a:off x="6143291" y="1548131"/>
                  <a:ext cx="439223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⊗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79133F4-6198-5D1E-5501-E1AB98C934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291" y="1548131"/>
                  <a:ext cx="439223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C78EF80-D8D0-ADCA-BA12-0F3EA73656DC}"/>
                </a:ext>
              </a:extLst>
            </p:cNvPr>
            <p:cNvGrpSpPr/>
            <p:nvPr/>
          </p:nvGrpSpPr>
          <p:grpSpPr>
            <a:xfrm>
              <a:off x="5762745" y="828428"/>
              <a:ext cx="3418274" cy="707886"/>
              <a:chOff x="5762745" y="828428"/>
              <a:chExt cx="3418274" cy="707886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D474746-E7D3-AA3F-F3CA-46E4B8212D74}"/>
                  </a:ext>
                </a:extLst>
              </p:cNvPr>
              <p:cNvGrpSpPr/>
              <p:nvPr/>
            </p:nvGrpSpPr>
            <p:grpSpPr>
              <a:xfrm>
                <a:off x="5762745" y="828528"/>
                <a:ext cx="1143165" cy="681503"/>
                <a:chOff x="5753315" y="828528"/>
                <a:chExt cx="1143165" cy="681503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1289ABBE-8861-F55C-B75C-A4950B3E85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3472" y="828528"/>
                  <a:ext cx="0" cy="68150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06A71F90-4EBC-7A3B-EBCE-96EB001C7DBB}"/>
                    </a:ext>
                  </a:extLst>
                </p:cNvPr>
                <p:cNvGrpSpPr/>
                <p:nvPr/>
              </p:nvGrpSpPr>
              <p:grpSpPr>
                <a:xfrm>
                  <a:off x="5753315" y="954156"/>
                  <a:ext cx="1143165" cy="465127"/>
                  <a:chOff x="6378097" y="4804498"/>
                  <a:chExt cx="1143165" cy="465127"/>
                </a:xfrm>
              </p:grpSpPr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E852D871-5876-8ECF-A60B-4F8FB67670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991" t="15537" r="64570" b="48179"/>
                  <a:stretch>
                    <a:fillRect/>
                  </a:stretch>
                </p:blipFill>
                <p:spPr>
                  <a:xfrm>
                    <a:off x="6378097" y="4825119"/>
                    <a:ext cx="468545" cy="444506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9BABDA5-2020-5D6E-AA5E-807FC9C0AC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5798" t="15537" r="20621" b="48179"/>
                  <a:stretch>
                    <a:fillRect/>
                  </a:stretch>
                </p:blipFill>
                <p:spPr>
                  <a:xfrm>
                    <a:off x="7080526" y="4825119"/>
                    <a:ext cx="440736" cy="444506"/>
                  </a:xfrm>
                  <a:prstGeom prst="rect">
                    <a:avLst/>
                  </a:prstGeom>
                </p:spPr>
              </p:pic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AD82F9F2-B68A-2D2C-E80E-24A3CF61A1DB}"/>
                      </a:ext>
                    </a:extLst>
                  </p:cNvPr>
                  <p:cNvSpPr/>
                  <p:nvPr/>
                </p:nvSpPr>
                <p:spPr>
                  <a:xfrm>
                    <a:off x="6764794" y="4804498"/>
                    <a:ext cx="417052" cy="417053"/>
                  </a:xfrm>
                  <a:prstGeom prst="ellipse">
                    <a:avLst/>
                  </a:prstGeom>
                  <a:pattFill prst="dkUpDiag">
                    <a:fgClr>
                      <a:schemeClr val="tx1">
                        <a:lumMod val="50000"/>
                        <a:lumOff val="50000"/>
                      </a:schemeClr>
                    </a:fgClr>
                    <a:bgClr>
                      <a:schemeClr val="bg1"/>
                    </a:bgClr>
                  </a:patt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  <a:effectLst>
                          <a:glow rad="50800">
                            <a:schemeClr val="bg1"/>
                          </a:glow>
                        </a:effectLst>
                      </a:rPr>
                      <a:t>H</a:t>
                    </a:r>
                    <a:endParaRPr lang="en-US" dirty="0"/>
                  </a:p>
                </p:txBody>
              </p:sp>
            </p:grpSp>
          </p:grpSp>
          <p:sp>
            <p:nvSpPr>
              <p:cNvPr id="48" name="Left Brace 47">
                <a:extLst>
                  <a:ext uri="{FF2B5EF4-FFF2-40B4-BE49-F238E27FC236}">
                    <a16:creationId xmlns:a16="http://schemas.microsoft.com/office/drawing/2014/main" id="{6EA78401-CF2B-687C-BD55-8208DC8933B4}"/>
                  </a:ext>
                </a:extLst>
              </p:cNvPr>
              <p:cNvSpPr/>
              <p:nvPr/>
            </p:nvSpPr>
            <p:spPr>
              <a:xfrm flipH="1">
                <a:off x="7410007" y="868628"/>
                <a:ext cx="215118" cy="641403"/>
              </a:xfrm>
              <a:prstGeom prst="leftBrace">
                <a:avLst/>
              </a:prstGeom>
              <a:ln w="28575">
                <a:solidFill>
                  <a:srgbClr val="006C7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6DA7DE6-15F8-5042-FDAE-06A4DD595BB6}"/>
                  </a:ext>
                </a:extLst>
              </p:cNvPr>
              <p:cNvSpPr txBox="1"/>
              <p:nvPr/>
            </p:nvSpPr>
            <p:spPr>
              <a:xfrm>
                <a:off x="7475724" y="828428"/>
                <a:ext cx="17052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Hard </a:t>
                </a:r>
              </a:p>
              <a:p>
                <a:pPr algn="ctr"/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scattering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40191E6-BD01-D54D-0E82-45FFC1184177}"/>
                </a:ext>
              </a:extLst>
            </p:cNvPr>
            <p:cNvGrpSpPr/>
            <p:nvPr/>
          </p:nvGrpSpPr>
          <p:grpSpPr>
            <a:xfrm>
              <a:off x="5189955" y="1926629"/>
              <a:ext cx="3991064" cy="866197"/>
              <a:chOff x="5189955" y="1926629"/>
              <a:chExt cx="3991064" cy="866197"/>
            </a:xfrm>
          </p:grpSpPr>
          <p:sp>
            <p:nvSpPr>
              <p:cNvPr id="50" name="Left Brace 49">
                <a:extLst>
                  <a:ext uri="{FF2B5EF4-FFF2-40B4-BE49-F238E27FC236}">
                    <a16:creationId xmlns:a16="http://schemas.microsoft.com/office/drawing/2014/main" id="{C5824044-9CF0-E4B4-FF39-90AC2325E177}"/>
                  </a:ext>
                </a:extLst>
              </p:cNvPr>
              <p:cNvSpPr/>
              <p:nvPr/>
            </p:nvSpPr>
            <p:spPr>
              <a:xfrm flipH="1">
                <a:off x="7410007" y="2075662"/>
                <a:ext cx="215118" cy="641403"/>
              </a:xfrm>
              <a:prstGeom prst="leftBrace">
                <a:avLst/>
              </a:prstGeom>
              <a:ln w="28575">
                <a:solidFill>
                  <a:srgbClr val="8C0B4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F9A7595-02DA-7396-6188-F2A25D2B0C41}"/>
                  </a:ext>
                </a:extLst>
              </p:cNvPr>
              <p:cNvSpPr txBox="1"/>
              <p:nvPr/>
            </p:nvSpPr>
            <p:spPr>
              <a:xfrm>
                <a:off x="7475724" y="2035462"/>
                <a:ext cx="17052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Non-pert.</a:t>
                </a:r>
              </a:p>
              <a:p>
                <a:pPr algn="ctr"/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Matx. </a:t>
                </a:r>
                <a:r>
                  <a:rPr lang="en-US" sz="2000" b="1" dirty="0" err="1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Elt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FB68412-BEFA-BE82-9B29-9A109120AC33}"/>
                  </a:ext>
                </a:extLst>
              </p:cNvPr>
              <p:cNvGrpSpPr/>
              <p:nvPr/>
            </p:nvGrpSpPr>
            <p:grpSpPr>
              <a:xfrm>
                <a:off x="5189955" y="1926629"/>
                <a:ext cx="2288745" cy="866197"/>
                <a:chOff x="5189955" y="1926629"/>
                <a:chExt cx="2288745" cy="866197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6D847F8-88DF-DC65-6AB0-A77B3C2E0E5F}"/>
                    </a:ext>
                  </a:extLst>
                </p:cNvPr>
                <p:cNvGrpSpPr/>
                <p:nvPr/>
              </p:nvGrpSpPr>
              <p:grpSpPr>
                <a:xfrm>
                  <a:off x="5189955" y="1926629"/>
                  <a:ext cx="2288745" cy="866197"/>
                  <a:chOff x="8223988" y="1361377"/>
                  <a:chExt cx="3224902" cy="1220495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6CA2B164-C1CB-E9BD-008B-80DF0BE742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23988" y="1522949"/>
                    <a:ext cx="3224902" cy="1058923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95558B0D-4D4F-180E-C781-D807F2991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642262" y="1522949"/>
                    <a:ext cx="381000" cy="2159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3DF82DEB-FC2A-508F-DD60-4F9664B581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0649616" y="1522949"/>
                    <a:ext cx="381000" cy="228600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98288759-4EC8-7235-EC4B-76C81DC0AF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563389" y="1361377"/>
                    <a:ext cx="546100" cy="21590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BC4BBB0D-F1B2-B949-F08C-C782BAE634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9474489" y="2151401"/>
                    <a:ext cx="723900" cy="2413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8CEAA301-67E4-DCF4-1E2D-09324B6B9F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19" t="35141" r="55636" b="43456"/>
                <a:stretch>
                  <a:fillRect/>
                </a:stretch>
              </p:blipFill>
              <p:spPr>
                <a:xfrm>
                  <a:off x="5975851" y="2130661"/>
                  <a:ext cx="203193" cy="280903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512CA94B-E21A-4176-D6B1-08AAD45071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19" t="35141" r="55636" b="44252"/>
                <a:stretch>
                  <a:fillRect/>
                </a:stretch>
              </p:blipFill>
              <p:spPr>
                <a:xfrm>
                  <a:off x="6223302" y="2130662"/>
                  <a:ext cx="203193" cy="270446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AA45238B-D786-09D5-E4DB-D8DBAA3FD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19" t="35141" r="55636" b="43456"/>
                <a:stretch>
                  <a:fillRect/>
                </a:stretch>
              </p:blipFill>
              <p:spPr>
                <a:xfrm>
                  <a:off x="6479007" y="2130661"/>
                  <a:ext cx="203193" cy="280903"/>
                </a:xfrm>
                <a:prstGeom prst="rect">
                  <a:avLst/>
                </a:prstGeom>
              </p:spPr>
            </p:pic>
          </p:grp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BA793F2-1F0B-C4E3-F0E7-8C5515763D21}"/>
                  </a:ext>
                </a:extLst>
              </p:cNvPr>
              <p:cNvSpPr txBox="1"/>
              <p:nvPr/>
            </p:nvSpPr>
            <p:spPr>
              <a:xfrm>
                <a:off x="208814" y="4178374"/>
                <a:ext cx="117926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Kinematic expansion: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Hadron structure as seen by an infinitely hard probe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(</a:t>
                </a:r>
                <a:r>
                  <a:rPr lang="en-US" sz="2000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“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 momentum frame</a:t>
                </a:r>
                <a:r>
                  <a:rPr lang="en-US" sz="2000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”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BA793F2-1F0B-C4E3-F0E7-8C5515763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4178374"/>
                <a:ext cx="11792685" cy="707886"/>
              </a:xfrm>
              <a:prstGeom prst="rect">
                <a:avLst/>
              </a:prstGeom>
              <a:blipFill>
                <a:blip r:embed="rId12"/>
                <a:stretch>
                  <a:fillRect l="-465" t="-427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2D3606BB-B509-4081-FA4E-BEA2D21C2E7D}"/>
              </a:ext>
            </a:extLst>
          </p:cNvPr>
          <p:cNvSpPr txBox="1"/>
          <p:nvPr/>
        </p:nvSpPr>
        <p:spPr>
          <a:xfrm>
            <a:off x="208814" y="5255429"/>
            <a:ext cx="117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Predictive power: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The same universal matrix elements appear in multiple reactions</a:t>
            </a:r>
          </a:p>
        </p:txBody>
      </p:sp>
    </p:spTree>
    <p:extLst>
      <p:ext uri="{BB962C8B-B14F-4D97-AF65-F5344CB8AC3E}">
        <p14:creationId xmlns:p14="http://schemas.microsoft.com/office/powerpoint/2010/main" val="463179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C435D-4A21-595B-A78A-FA121A6B3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D55AEFC8-7864-8505-453E-1DD3E80B3165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81E276-D26C-A152-1B1D-BCAED2E4C28E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5031FC-7B0D-E4F1-F64E-30155CC79EB3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EA7814-BA6F-FE8B-66A4-12FB0065F448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614ADEB3-CEBE-F4F0-A06C-19E6ADE92A8C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EBF9E7-6846-2F02-835A-F370BE414ED2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1D Structure:  PDFs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42DAF57-6132-6B0E-D52C-70889B18AC46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11" name="Picture 4" descr="http://inspirehep.net/record/836107/files/d09-158f19b.png">
            <a:extLst>
              <a:ext uri="{FF2B5EF4-FFF2-40B4-BE49-F238E27FC236}">
                <a16:creationId xmlns:a16="http://schemas.microsoft.com/office/drawing/2014/main" id="{C931152F-3CDF-EFC1-F063-270246D30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8325" r="7301" b="3435"/>
          <a:stretch/>
        </p:blipFill>
        <p:spPr bwMode="auto">
          <a:xfrm>
            <a:off x="8392288" y="1576685"/>
            <a:ext cx="3494912" cy="32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675C57-C174-BFDE-BEBE-C454266877E1}"/>
              </a:ext>
            </a:extLst>
          </p:cNvPr>
          <p:cNvSpPr txBox="1"/>
          <p:nvPr/>
        </p:nvSpPr>
        <p:spPr>
          <a:xfrm>
            <a:off x="8833422" y="4814267"/>
            <a:ext cx="2977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H1 and ZEUS Collaborations, JHEP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(2010) 109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59DF54-01FC-1773-1A11-70AC6E817536}"/>
                  </a:ext>
                </a:extLst>
              </p:cNvPr>
              <p:cNvSpPr txBox="1"/>
              <p:nvPr/>
            </p:nvSpPr>
            <p:spPr>
              <a:xfrm>
                <a:off x="208814" y="2507584"/>
                <a:ext cx="66491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Collinear Factorization: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Inclusive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processes with a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 scale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59DF54-01FC-1773-1A11-70AC6E817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2507584"/>
                <a:ext cx="6649185" cy="707886"/>
              </a:xfrm>
              <a:prstGeom prst="rect">
                <a:avLst/>
              </a:prstGeom>
              <a:blipFill>
                <a:blip r:embed="rId3"/>
                <a:stretch>
                  <a:fillRect l="-825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0C54A7-A611-0B2F-1FDA-86F6D06A7EE0}"/>
                  </a:ext>
                </a:extLst>
              </p:cNvPr>
              <p:cNvSpPr txBox="1"/>
              <p:nvPr/>
            </p:nvSpPr>
            <p:spPr>
              <a:xfrm>
                <a:off x="208815" y="3760969"/>
                <a:ext cx="7687410" cy="1766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Parton Distribution Functions (PDFs):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Gauge-invariant operators which correspond to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 err="1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parton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densities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light-front gauge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Differential only in the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longitudinal momentum fraction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𝒙</m:t>
                    </m:r>
                  </m:oMath>
                </a14:m>
                <a:endParaRPr lang="en-US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0C54A7-A611-0B2F-1FDA-86F6D06A7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5" y="3760969"/>
                <a:ext cx="7687410" cy="1766766"/>
              </a:xfrm>
              <a:prstGeom prst="rect">
                <a:avLst/>
              </a:prstGeom>
              <a:blipFill>
                <a:blip r:embed="rId4"/>
                <a:stretch>
                  <a:fillRect l="-714" t="-2069"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7856E8F-6988-6D60-2CBE-3C9D0B6B02CB}"/>
              </a:ext>
            </a:extLst>
          </p:cNvPr>
          <p:cNvSpPr txBox="1"/>
          <p:nvPr/>
        </p:nvSpPr>
        <p:spPr>
          <a:xfrm>
            <a:off x="208815" y="6107825"/>
            <a:ext cx="3919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Collins, Soper, Sterman, Adv. Ser. Direct. High Energy Phys.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(1989)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D948D6-8AF4-2BD7-F14B-C5F658017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50" y="1095622"/>
            <a:ext cx="7424811" cy="7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4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26432-C244-4418-FE5D-1480EB2F0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97D4A526-549A-DBCF-6C11-712BBCD9A70B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42698F-D418-57FE-150A-4F434C3CDA69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C0974C-9277-6A18-ABB9-7B0EEDEF2A20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611E19-D960-27E6-7619-B9EAF7B43769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3DD5DB0C-999A-9325-D25E-18BA0B52A253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CF01B2C-D324-F382-3CF7-BEDAFD58144B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3D Structure:  TMDs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5B9BB34-EBC3-D040-B35A-B16425B29BCC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56D97C-DD22-AAF4-33C3-02F5D430A605}"/>
              </a:ext>
            </a:extLst>
          </p:cNvPr>
          <p:cNvGrpSpPr/>
          <p:nvPr/>
        </p:nvGrpSpPr>
        <p:grpSpPr>
          <a:xfrm>
            <a:off x="9018340" y="1844469"/>
            <a:ext cx="2945061" cy="3057525"/>
            <a:chOff x="6735573" y="1514475"/>
            <a:chExt cx="2579878" cy="26783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843FB6-7688-962B-BBBB-15DD5F1A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2406" r="52429"/>
            <a:stretch>
              <a:fillRect/>
            </a:stretch>
          </p:blipFill>
          <p:spPr>
            <a:xfrm>
              <a:off x="6735573" y="1828800"/>
              <a:ext cx="2579878" cy="236407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277FE3-E1F6-81C3-B72B-020ECE3CE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451" t="759" r="35297" b="87594"/>
            <a:stretch>
              <a:fillRect/>
            </a:stretch>
          </p:blipFill>
          <p:spPr>
            <a:xfrm>
              <a:off x="7715950" y="1514475"/>
              <a:ext cx="1152525" cy="31432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3A92AF3-939A-EC8E-89E7-A65DC74E6CAE}"/>
              </a:ext>
            </a:extLst>
          </p:cNvPr>
          <p:cNvSpPr txBox="1"/>
          <p:nvPr/>
        </p:nvSpPr>
        <p:spPr>
          <a:xfrm>
            <a:off x="138076" y="6100131"/>
            <a:ext cx="2905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Collins, Soper, Sterman, </a:t>
            </a:r>
            <a:r>
              <a:rPr lang="en-US" sz="105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Nucl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Phys. B.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(1985)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B7C90-AF9D-AF80-6E47-C096C932E09A}"/>
              </a:ext>
            </a:extLst>
          </p:cNvPr>
          <p:cNvSpPr txBox="1"/>
          <p:nvPr/>
        </p:nvSpPr>
        <p:spPr>
          <a:xfrm>
            <a:off x="3932342" y="6100131"/>
            <a:ext cx="4835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“Foundations of Perturbative QCD,” J. C. Collins, (1989), Cambridge Univ. Press, 2011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596FD-9408-152C-1928-7BDFCFFF6E6C}"/>
                  </a:ext>
                </a:extLst>
              </p:cNvPr>
              <p:cNvSpPr txBox="1"/>
              <p:nvPr/>
            </p:nvSpPr>
            <p:spPr>
              <a:xfrm>
                <a:off x="208814" y="2211916"/>
                <a:ext cx="8039836" cy="1634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Transverse-Momentum-Dependent (TMD) Factorization: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Semi-inclusive processes with 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 scales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“Fragile” factorization 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holds only for select processes, with 	modified universality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3596FD-9408-152C-1928-7BDFCFFF6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2211916"/>
                <a:ext cx="8039836" cy="1634807"/>
              </a:xfrm>
              <a:prstGeom prst="rect">
                <a:avLst/>
              </a:prstGeom>
              <a:blipFill>
                <a:blip r:embed="rId3"/>
                <a:stretch>
                  <a:fillRect l="-682" t="-2239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278505-F0E0-F24B-E975-1DCF418E36CD}"/>
                  </a:ext>
                </a:extLst>
              </p:cNvPr>
              <p:cNvSpPr txBox="1"/>
              <p:nvPr/>
            </p:nvSpPr>
            <p:spPr>
              <a:xfrm>
                <a:off x="208814" y="4187265"/>
                <a:ext cx="8039836" cy="1676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TMD Parton Distribution Functions (TMDs):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Gauge-invariant operators differential in both longitudinal 	momentum fraction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8C0B4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8C0B4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8C0B42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𝒌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8C0B42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Not simply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parton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densities: irreducible physics of </a:t>
                </a:r>
                <a:r>
                  <a:rPr lang="en-US" sz="2000" b="1" dirty="0">
                    <a:solidFill>
                      <a:srgbClr val="8C0B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QCD lensing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278505-F0E0-F24B-E975-1DCF418E3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4187265"/>
                <a:ext cx="8039836" cy="1676741"/>
              </a:xfrm>
              <a:prstGeom prst="rect">
                <a:avLst/>
              </a:prstGeom>
              <a:blipFill>
                <a:blip r:embed="rId4"/>
                <a:stretch>
                  <a:fillRect l="-682" t="-2182" r="-152"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985FA2C-D73A-BD01-0CEA-8926664F609D}"/>
              </a:ext>
            </a:extLst>
          </p:cNvPr>
          <p:cNvSpPr txBox="1"/>
          <p:nvPr/>
        </p:nvSpPr>
        <p:spPr>
          <a:xfrm>
            <a:off x="9656635" y="6107825"/>
            <a:ext cx="2535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Accardi, et al., Eur. Phys. J. A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(2016)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17CB4D-09AA-C375-E636-579F5EF46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30" y="1027130"/>
            <a:ext cx="9536046" cy="8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3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9CB0-7719-EC07-38FA-2BB612B70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71A6C4C5-1CEC-A602-A45C-F5D493B876BD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698A6B-3B6A-211A-156D-320A042A5577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4DFBE1-8A11-F93C-D587-2CB36209FD47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6AAE90-4755-C7A0-4041-67958B782950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19059387-EB90-9DEF-9D68-7E4C67943AC3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CAAC58-8B19-CF7F-32B6-3AB9165B0840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3D Structure:  GPDs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295D339-5D38-FC68-2557-8F36DF22221D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A57DD-7037-B599-0DD5-9E1D963F7F4A}"/>
              </a:ext>
            </a:extLst>
          </p:cNvPr>
          <p:cNvGrpSpPr/>
          <p:nvPr/>
        </p:nvGrpSpPr>
        <p:grpSpPr>
          <a:xfrm>
            <a:off x="8999928" y="1946199"/>
            <a:ext cx="2971768" cy="2965602"/>
            <a:chOff x="1018276" y="784190"/>
            <a:chExt cx="2971768" cy="29656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FAF1A9-56C6-85B5-3331-75DBA25C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216"/>
            <a:stretch>
              <a:fillRect/>
            </a:stretch>
          </p:blipFill>
          <p:spPr>
            <a:xfrm>
              <a:off x="1618183" y="784190"/>
              <a:ext cx="2371861" cy="296560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7040F6-4D5B-7539-31F5-A60346C1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87714"/>
            <a:stretch>
              <a:fillRect/>
            </a:stretch>
          </p:blipFill>
          <p:spPr>
            <a:xfrm>
              <a:off x="1018276" y="784190"/>
              <a:ext cx="650707" cy="296560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6C2F58E-3DFA-52ED-591C-0415DAD59F9A}"/>
              </a:ext>
            </a:extLst>
          </p:cNvPr>
          <p:cNvSpPr txBox="1"/>
          <p:nvPr/>
        </p:nvSpPr>
        <p:spPr>
          <a:xfrm>
            <a:off x="9258300" y="6107825"/>
            <a:ext cx="2535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Accardi, et al., Eur. Phys. J. A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55A36A-DF8E-63C7-BB26-893180F8CACF}"/>
              </a:ext>
            </a:extLst>
          </p:cNvPr>
          <p:cNvSpPr txBox="1"/>
          <p:nvPr/>
        </p:nvSpPr>
        <p:spPr>
          <a:xfrm>
            <a:off x="9258300" y="5831456"/>
            <a:ext cx="2251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Collins, Freund, Phys. Rev. D,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8AA01-B22E-B277-BFEC-6F942926FEB1}"/>
              </a:ext>
            </a:extLst>
          </p:cNvPr>
          <p:cNvSpPr txBox="1"/>
          <p:nvPr/>
        </p:nvSpPr>
        <p:spPr>
          <a:xfrm>
            <a:off x="9258300" y="5002352"/>
            <a:ext cx="2713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Muller et al., </a:t>
            </a:r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Fortschritte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der. </a:t>
            </a:r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Physik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18069-8430-A2B2-98F6-8EBFBF34EC9F}"/>
              </a:ext>
            </a:extLst>
          </p:cNvPr>
          <p:cNvSpPr txBox="1"/>
          <p:nvPr/>
        </p:nvSpPr>
        <p:spPr>
          <a:xfrm>
            <a:off x="9258300" y="5555088"/>
            <a:ext cx="1527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Ji, Phys. Rev. D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93F7E-DD24-9490-5FE8-FA84696334AF}"/>
              </a:ext>
            </a:extLst>
          </p:cNvPr>
          <p:cNvSpPr txBox="1"/>
          <p:nvPr/>
        </p:nvSpPr>
        <p:spPr>
          <a:xfrm>
            <a:off x="9258300" y="5278720"/>
            <a:ext cx="21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err="1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Radyushkin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Phys. Lett. B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380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(1996)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770FE-C39A-F0D6-0F74-227873993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54" y="1098775"/>
            <a:ext cx="8873829" cy="7926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98C445-6FE6-BADF-CB78-3526EBD95E61}"/>
                  </a:ext>
                </a:extLst>
              </p:cNvPr>
              <p:cNvSpPr txBox="1"/>
              <p:nvPr/>
            </p:nvSpPr>
            <p:spPr>
              <a:xfrm>
                <a:off x="208814" y="2211916"/>
                <a:ext cx="803983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Exclusive Factorization: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Exclusive final state provides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two scales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Rarer statistics, but greater sensitivity (amplitude level)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98C445-6FE6-BADF-CB78-3526EBD95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2211916"/>
                <a:ext cx="8039836" cy="1323439"/>
              </a:xfrm>
              <a:prstGeom prst="rect">
                <a:avLst/>
              </a:prstGeom>
              <a:blipFill>
                <a:blip r:embed="rId4"/>
                <a:stretch>
                  <a:fillRect l="-682" t="-2765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7C9CE-ED67-EF81-FCE8-DE28C652830D}"/>
                  </a:ext>
                </a:extLst>
              </p:cNvPr>
              <p:cNvSpPr txBox="1"/>
              <p:nvPr/>
            </p:nvSpPr>
            <p:spPr>
              <a:xfrm>
                <a:off x="208814" y="3660208"/>
                <a:ext cx="8039836" cy="2503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Generalized Parton Distribution Functions (GPDs):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Gauge-invariant operators differential in longitudinal 	momentum fraction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longitudinal skewness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𝜉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momentum 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𝚫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Fourier transform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0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𝚫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1" i="1" dirty="0" smtClean="0">
                        <a:solidFill>
                          <a:srgbClr val="006C76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b="1" i="1" dirty="0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dirty="0" smtClean="0">
                                <a:solidFill>
                                  <a:srgbClr val="006C76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𝒃</m:t>
                            </m:r>
                          </m:e>
                        </m:acc>
                      </m:e>
                      <m:sub>
                        <m:r>
                          <a:rPr lang="en-US" sz="2000" b="1" i="1" dirty="0" smtClean="0">
                            <a:solidFill>
                              <a:srgbClr val="006C76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𝜉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gives </a:t>
                </a:r>
                <a:r>
                  <a:rPr lang="en-US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parton</a:t>
                </a:r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densities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𝑑𝑥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⊥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 </a:t>
                </a:r>
                <a:r>
                  <a:rPr lang="en-US" sz="2000" b="1" dirty="0">
                    <a:solidFill>
                      <a:srgbClr val="006C7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impact parameter space</a:t>
                </a:r>
                <a:r>
                  <a:rPr lang="en-US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27C9CE-ED67-EF81-FCE8-DE28C652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3660208"/>
                <a:ext cx="8039836" cy="2503186"/>
              </a:xfrm>
              <a:prstGeom prst="rect">
                <a:avLst/>
              </a:prstGeom>
              <a:blipFill>
                <a:blip r:embed="rId5"/>
                <a:stretch>
                  <a:fillRect l="-682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6667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5C6D1-1E9A-7EB4-128B-F903302DB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12">
            <a:extLst>
              <a:ext uri="{FF2B5EF4-FFF2-40B4-BE49-F238E27FC236}">
                <a16:creationId xmlns:a16="http://schemas.microsoft.com/office/drawing/2014/main" id="{1132DF0A-FD69-0301-DE98-2A00E1C4AC60}"/>
              </a:ext>
            </a:extLst>
          </p:cNvPr>
          <p:cNvSpPr/>
          <p:nvPr/>
        </p:nvSpPr>
        <p:spPr>
          <a:xfrm>
            <a:off x="0" y="6396335"/>
            <a:ext cx="12192000" cy="461665"/>
          </a:xfrm>
          <a:prstGeom prst="roundRect">
            <a:avLst/>
          </a:prstGeom>
          <a:solidFill>
            <a:srgbClr val="8C0B42"/>
          </a:solidFill>
          <a:ln w="38100" cmpd="sng">
            <a:solidFill>
              <a:srgbClr val="006C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ECB53-30D6-DA72-A353-4E53B7FA6004}"/>
              </a:ext>
            </a:extLst>
          </p:cNvPr>
          <p:cNvSpPr txBox="1"/>
          <p:nvPr/>
        </p:nvSpPr>
        <p:spPr>
          <a:xfrm>
            <a:off x="33250" y="6396335"/>
            <a:ext cx="163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Sievert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10C61B-381F-050D-17B3-E1706DEC0863}"/>
              </a:ext>
            </a:extLst>
          </p:cNvPr>
          <p:cNvSpPr txBox="1"/>
          <p:nvPr/>
        </p:nvSpPr>
        <p:spPr>
          <a:xfrm>
            <a:off x="3666362" y="6396335"/>
            <a:ext cx="485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GPDs of Composite Light Nuclei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63423-F250-93B6-D060-59307B7C373B}"/>
              </a:ext>
            </a:extLst>
          </p:cNvPr>
          <p:cNvGrpSpPr/>
          <p:nvPr/>
        </p:nvGrpSpPr>
        <p:grpSpPr>
          <a:xfrm>
            <a:off x="-298" y="0"/>
            <a:ext cx="12192000" cy="646332"/>
            <a:chOff x="-298" y="6227"/>
            <a:chExt cx="12192000" cy="646332"/>
          </a:xfrm>
        </p:grpSpPr>
        <p:sp>
          <p:nvSpPr>
            <p:cNvPr id="44" name="Rounded Rectangle 9">
              <a:extLst>
                <a:ext uri="{FF2B5EF4-FFF2-40B4-BE49-F238E27FC236}">
                  <a16:creationId xmlns:a16="http://schemas.microsoft.com/office/drawing/2014/main" id="{02FB2A96-0FA6-B1A7-93CC-4AACB485A6C7}"/>
                </a:ext>
              </a:extLst>
            </p:cNvPr>
            <p:cNvSpPr/>
            <p:nvPr/>
          </p:nvSpPr>
          <p:spPr>
            <a:xfrm>
              <a:off x="-298" y="40822"/>
              <a:ext cx="12192000" cy="577143"/>
            </a:xfrm>
            <a:prstGeom prst="roundRect">
              <a:avLst/>
            </a:prstGeom>
            <a:solidFill>
              <a:srgbClr val="8C0B42"/>
            </a:solidFill>
            <a:ln w="38100">
              <a:solidFill>
                <a:srgbClr val="7C439A"/>
              </a:solidFill>
            </a:ln>
            <a:effectLst>
              <a:glow rad="127000">
                <a:srgbClr val="006C76">
                  <a:alpha val="75000"/>
                </a:srgb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4BEBFC-59F1-9879-816C-02031C3E4665}"/>
                </a:ext>
              </a:extLst>
            </p:cNvPr>
            <p:cNvSpPr txBox="1"/>
            <p:nvPr/>
          </p:nvSpPr>
          <p:spPr>
            <a:xfrm>
              <a:off x="-297" y="6227"/>
              <a:ext cx="12191999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5D Structure:  Wigner Distributions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84E4C48-3ABF-1E8E-0093-85868FF643C2}"/>
              </a:ext>
            </a:extLst>
          </p:cNvPr>
          <p:cNvSpPr txBox="1"/>
          <p:nvPr/>
        </p:nvSpPr>
        <p:spPr>
          <a:xfrm>
            <a:off x="10744201" y="6396335"/>
            <a:ext cx="1414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E008792-60DD-49CD-9E39-6F75B735E4B0}" type="slidenum"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fld>
            <a:r>
              <a:rPr lang="en-US" sz="2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AFFD8-7A51-37E7-A003-623D4945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288"/>
          <a:stretch>
            <a:fillRect/>
          </a:stretch>
        </p:blipFill>
        <p:spPr>
          <a:xfrm>
            <a:off x="8780014" y="1933993"/>
            <a:ext cx="3203172" cy="3391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0BCE6-D6B5-EC4A-5C76-7B82BC9909CA}"/>
              </a:ext>
            </a:extLst>
          </p:cNvPr>
          <p:cNvSpPr txBox="1"/>
          <p:nvPr/>
        </p:nvSpPr>
        <p:spPr>
          <a:xfrm>
            <a:off x="208814" y="1919465"/>
            <a:ext cx="8039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Generalized TMD (GTMD) Factorization: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	Rare processes with both a diffractive component and a 	momentum imbalance (e.g., diffractive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dijets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9F43A-362B-FBC9-F4AA-7A9E14DD6C56}"/>
              </a:ext>
            </a:extLst>
          </p:cNvPr>
          <p:cNvSpPr txBox="1"/>
          <p:nvPr/>
        </p:nvSpPr>
        <p:spPr>
          <a:xfrm>
            <a:off x="851116" y="6088557"/>
            <a:ext cx="32643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Meissner, Metz, Goeke, Phys. Rev. D, </a:t>
            </a:r>
            <a:r>
              <a:rPr lang="en-US" sz="100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r>
              <a:rPr lang="en-US" sz="100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(2009)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F0CC5-3AA5-DF71-7DD3-9931D81D7FC4}"/>
              </a:ext>
            </a:extLst>
          </p:cNvPr>
          <p:cNvSpPr txBox="1"/>
          <p:nvPr/>
        </p:nvSpPr>
        <p:spPr>
          <a:xfrm>
            <a:off x="9258300" y="6107825"/>
            <a:ext cx="2535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Accardi, et al., Eur. Phys. J. A </a:t>
            </a:r>
            <a:r>
              <a:rPr lang="en-US" sz="1050" b="1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  <a:r>
              <a:rPr lang="en-US" sz="1050" i="1" dirty="0">
                <a:solidFill>
                  <a:srgbClr val="7C439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(2016)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8ECCEA-7831-0C2F-76BE-F42E4850549B}"/>
                  </a:ext>
                </a:extLst>
              </p:cNvPr>
              <p:cNvSpPr txBox="1"/>
              <p:nvPr/>
            </p:nvSpPr>
            <p:spPr>
              <a:xfrm>
                <a:off x="208814" y="3365696"/>
                <a:ext cx="8316824" cy="2600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Wigner Functions (GTMDs):</a:t>
                </a:r>
                <a:b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Gauge-invariant operators differential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2000" b="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Simultaneously differential in </a:t>
                </a:r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position and momentum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without 	violating the </a:t>
                </a:r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Uncertainty Principle</a:t>
                </a:r>
              </a:p>
              <a:p>
                <a:endParaRPr lang="en-US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Quantum-mechanical “master functions” with well-defined 	</a:t>
                </a:r>
                <a:r>
                  <a:rPr lang="en-US" sz="2000" b="1" dirty="0">
                    <a:solidFill>
                      <a:srgbClr val="7C439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TMD, GPD, and classical limits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8ECCEA-7831-0C2F-76BE-F42E48505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4" y="3365696"/>
                <a:ext cx="8316824" cy="2600071"/>
              </a:xfrm>
              <a:prstGeom prst="rect">
                <a:avLst/>
              </a:prstGeom>
              <a:blipFill>
                <a:blip r:embed="rId3"/>
                <a:stretch>
                  <a:fillRect l="-659" t="-1171" b="-3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DB17577-66FA-3BA7-4B03-1BB5E684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15" y="883505"/>
            <a:ext cx="10480073" cy="8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0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2416</Words>
  <Application>Microsoft Office PowerPoint</Application>
  <PresentationFormat>Widescreen</PresentationFormat>
  <Paragraphs>403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Sievert</dc:creator>
  <cp:lastModifiedBy>Matthew Sievert</cp:lastModifiedBy>
  <cp:revision>113</cp:revision>
  <dcterms:created xsi:type="dcterms:W3CDTF">2018-10-12T18:08:56Z</dcterms:created>
  <dcterms:modified xsi:type="dcterms:W3CDTF">2026-06-04T03:37:38Z</dcterms:modified>
</cp:coreProperties>
</file>