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4"/>
  </p:notesMasterIdLst>
  <p:sldIdLst>
    <p:sldId id="257" r:id="rId5"/>
    <p:sldId id="295" r:id="rId6"/>
    <p:sldId id="261" r:id="rId7"/>
    <p:sldId id="288" r:id="rId8"/>
    <p:sldId id="287" r:id="rId9"/>
    <p:sldId id="267" r:id="rId10"/>
    <p:sldId id="291" r:id="rId11"/>
    <p:sldId id="263" r:id="rId12"/>
    <p:sldId id="290" r:id="rId13"/>
    <p:sldId id="271" r:id="rId14"/>
    <p:sldId id="293" r:id="rId15"/>
    <p:sldId id="274" r:id="rId16"/>
    <p:sldId id="275" r:id="rId17"/>
    <p:sldId id="276" r:id="rId18"/>
    <p:sldId id="277" r:id="rId19"/>
    <p:sldId id="272" r:id="rId20"/>
    <p:sldId id="278" r:id="rId21"/>
    <p:sldId id="281" r:id="rId22"/>
    <p:sldId id="273" r:id="rId23"/>
    <p:sldId id="280" r:id="rId24"/>
    <p:sldId id="260" r:id="rId25"/>
    <p:sldId id="289" r:id="rId26"/>
    <p:sldId id="270" r:id="rId27"/>
    <p:sldId id="292" r:id="rId28"/>
    <p:sldId id="294" r:id="rId29"/>
    <p:sldId id="279" r:id="rId30"/>
    <p:sldId id="282" r:id="rId31"/>
    <p:sldId id="283" r:id="rId32"/>
    <p:sldId id="2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2E9"/>
    <a:srgbClr val="FF00E2"/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4"/>
    <p:restoredTop sz="94899"/>
  </p:normalViewPr>
  <p:slideViewPr>
    <p:cSldViewPr snapToGrid="0">
      <p:cViewPr varScale="1">
        <p:scale>
          <a:sx n="123" d="100"/>
          <a:sy n="123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DA6CF-C293-EE49-ADEF-31E99E1DDA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F47D1-A68A-4F40-8801-7EB1092DB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2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F47D1-A68A-4F40-8801-7EB1092DBF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 severely attenuates an electron beam, so the beam </a:t>
            </a:r>
            <a:r>
              <a:rPr lang="en-US"/>
              <a:t>pipe needs </a:t>
            </a:r>
            <a:r>
              <a:rPr lang="en-US" dirty="0"/>
              <a:t>to be evacuated.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F47D1-A68A-4F40-8801-7EB1092DBF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0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The beam features a flat spatial distribution bounded within a circular radius of </a:t>
            </a:r>
            <a:r>
              <a:rPr lang="en-US" sz="2000" b="1" dirty="0"/>
              <a:t>14.3 mm</a:t>
            </a:r>
            <a:r>
              <a:rPr lang="en-US" sz="2000" dirty="0"/>
              <a:t>, combined with a Gaussian angular profile having a </a:t>
            </a:r>
            <a:r>
              <a:rPr lang="en-US" sz="2000" b="1" dirty="0"/>
              <a:t>2.0 </a:t>
            </a:r>
            <a:r>
              <a:rPr lang="en-US" sz="2000" b="1" dirty="0" err="1"/>
              <a:t>mrad</a:t>
            </a:r>
            <a:r>
              <a:rPr lang="en-US" sz="2000" dirty="0"/>
              <a:t> standard deviation spread and a maximum divergence cutoff at </a:t>
            </a:r>
            <a:r>
              <a:rPr lang="en-US" sz="2000" b="1" dirty="0"/>
              <a:t>5.0 </a:t>
            </a:r>
            <a:r>
              <a:rPr lang="en-US" sz="2000" b="1" dirty="0" err="1"/>
              <a:t>mrad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F47D1-A68A-4F40-8801-7EB1092DBF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0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F47D1-A68A-4F40-8801-7EB1092DBF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79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maximum energy of an electron beam can be precisely determined from a bremsstrahlung curve. This is achieved using the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Duane-Hunt Law</a:t>
            </a:r>
            <a:r>
              <a:rPr lang="en-US" dirty="0"/>
              <a:t>, which states that the maximum energy of the emitted bremsstrahlung photons equals the maximum kinetic energy of the incident electrons.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F47D1-A68A-4F40-8801-7EB1092DBF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1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F47D1-A68A-4F40-8801-7EB1092DBF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5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4656" y="0"/>
            <a:ext cx="4657344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754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University of New Hampshire – Nuclear Physics Group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BA5514-C4EC-5772-F451-90A91C38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95E155-D254-47EB-52CD-C66E0A29E9A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47EE6D-F09F-E804-C40C-AB228BDE8E64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783" y="722376"/>
            <a:ext cx="5138927" cy="1581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30EF3B0-9D02-EBD8-2D14-79BF34534A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9307" y="0"/>
            <a:ext cx="541324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834640"/>
            <a:ext cx="5138928" cy="2999232"/>
          </a:xfrm>
        </p:spPr>
        <p:txBody>
          <a:bodyPr vert="horz" lIns="91440" tIns="45720" rIns="91440" bIns="45720" rtlCol="0" anchor="b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272784" y="6318504"/>
            <a:ext cx="3569956" cy="365760"/>
          </a:xfrm>
        </p:spPr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75652" y="6318504"/>
            <a:ext cx="1491507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E855AC-5F95-123D-E0A1-CBD75D8F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A6A854-7BA6-35FC-898F-37F3BC10E5D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55EF75-521C-7F12-2397-68B6128751E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222436"/>
            <a:ext cx="4160520" cy="2825496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222436"/>
            <a:ext cx="3959352" cy="26974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dirty="0"/>
            </a:lvl1pPr>
            <a:lvl2pPr marL="228600" indent="0">
              <a:buNone/>
              <a:defRPr lang="en-US" sz="1600" dirty="0"/>
            </a:lvl2pPr>
            <a:lvl3pPr marL="457200" indent="0">
              <a:buNone/>
              <a:defRPr lang="en-US" sz="14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98845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74537F0-59D7-5CF5-65CE-33DFA62B3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FD035-FCE9-275A-5EEF-94FC6583E39A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FF3E46-4915-D511-DDA5-9451667C3C8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52" y="2048256"/>
            <a:ext cx="3813048" cy="3538728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960" y="2048256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CB2298-A12A-D380-ED4F-AD870434F2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F2EAD-3327-FA60-8B7F-6CBBD02C3F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D4A7C-9E9E-96BC-68B8-3F92C9B3B4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7280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7214616" cy="1280160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22776" y="2240280"/>
            <a:ext cx="7349947" cy="37216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7958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66455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04B371-347D-80EC-2C2C-C69CD2EF7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227FEA-4B4B-3484-7267-B7BD65A4E9BF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3530AA-F724-4235-0FDF-84595FCBFBC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21792"/>
            <a:ext cx="10872216" cy="749808"/>
          </a:xfrm>
        </p:spPr>
        <p:txBody>
          <a:bodyPr anchor="ctr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1489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1155E4-5659-692F-6CDC-095E555AF698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AFD6F-0EAD-ADCF-CB9A-AB74C59048E1}"/>
              </a:ext>
            </a:extLst>
          </p:cNvPr>
          <p:cNvSpPr/>
          <p:nvPr/>
        </p:nvSpPr>
        <p:spPr>
          <a:xfrm rot="16200000">
            <a:off x="6635246" y="-3716556"/>
            <a:ext cx="1855397" cy="9288510"/>
          </a:xfrm>
          <a:prstGeom prst="rect">
            <a:avLst/>
          </a:prstGeom>
          <a:gradFill>
            <a:gsLst>
              <a:gs pos="45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10896"/>
            <a:ext cx="10872216" cy="1225296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2313432"/>
            <a:ext cx="8732520" cy="38953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42785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4E45B-1239-5927-7239-231AB33A2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2CCE1C-1D53-2F67-CA11-693E1CA40CC5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7A3C2-9949-B8A0-8486-8228C60D0C3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B715D2-E75C-A2E6-CE7A-70CE2EFA5E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4CAAF-9048-5116-D3C8-15E595C3BC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8E49B-DD4C-66AF-8D2C-52110DB227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54160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293C7-9DD5-C84B-6A44-F0D117C4C94B}"/>
              </a:ext>
            </a:extLst>
          </p:cNvPr>
          <p:cNvSpPr/>
          <p:nvPr/>
        </p:nvSpPr>
        <p:spPr>
          <a:xfrm>
            <a:off x="3" y="-4323"/>
            <a:ext cx="4059076" cy="6869579"/>
          </a:xfrm>
          <a:prstGeom prst="rect">
            <a:avLst/>
          </a:prstGeom>
          <a:gradFill>
            <a:gsLst>
              <a:gs pos="7000">
                <a:schemeClr val="accent2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88F0D-A4DE-CAA0-43A6-84E52AD904F3}"/>
              </a:ext>
            </a:extLst>
          </p:cNvPr>
          <p:cNvSpPr/>
          <p:nvPr/>
        </p:nvSpPr>
        <p:spPr>
          <a:xfrm rot="10800000">
            <a:off x="-1" y="1061883"/>
            <a:ext cx="4059079" cy="58033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60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D67E0-1350-1985-A4E1-5215AF902BF2}"/>
              </a:ext>
            </a:extLst>
          </p:cNvPr>
          <p:cNvSpPr/>
          <p:nvPr/>
        </p:nvSpPr>
        <p:spPr>
          <a:xfrm rot="16200000">
            <a:off x="-524095" y="1129367"/>
            <a:ext cx="5716870" cy="3449479"/>
          </a:xfrm>
          <a:prstGeom prst="rect">
            <a:avLst/>
          </a:prstGeom>
          <a:gradFill>
            <a:gsLst>
              <a:gs pos="0">
                <a:schemeClr val="accent5">
                  <a:alpha val="86000"/>
                </a:schemeClr>
              </a:gs>
              <a:gs pos="57000">
                <a:schemeClr val="accent2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B6B8768-08ED-B8FE-AB87-3961B13E76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344643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University of New Hampshire – Nuclear Physics Group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790CD73-4635-8D46-A7E8-EDF5E35D3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7E57EE-CAE7-24C5-9F1D-159F32ADD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71054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EACE7F8-A7D9-2E2C-2B0B-0DB8D7168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68309-21D1-59BA-F479-9F846B9A0FB2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D94F90-5391-9976-036B-C34C2C3044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954512" cy="73152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62455"/>
            <a:ext cx="10954512" cy="4956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DC843-90AD-36D3-6615-3505603F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C5F7B-97CA-C06C-A155-E4BC307D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24737-C1DF-CE60-245E-385E02AC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03106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272" y="502920"/>
            <a:ext cx="5961888" cy="119786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E9B8B-7499-A48C-F314-3620CFFB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9B506F-0FAC-8905-0F05-E889644A7B9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C1EBA-955D-23C1-CCE1-CF2C6CBFD05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6EE962-E57A-8EDB-7169-6EB04FA753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0"/>
            <a:ext cx="4837176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5272" y="1801367"/>
            <a:ext cx="5961888" cy="4453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225D-49EF-5752-ACF2-F43EB2B363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605272" y="6318504"/>
            <a:ext cx="4096512" cy="365760"/>
          </a:xfrm>
        </p:spPr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62DD-3333-1184-E97C-2FDF9D599F4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701784" y="6318504"/>
            <a:ext cx="1865376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012C-B1FA-A889-A45D-1DA431A414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00809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6858000" cy="8412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6858000" cy="478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B44AF-FB05-4BBA-5AC9-C89D1BB5BE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2EABA-2011-B91D-C867-6B03C474330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2350008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7E37F5-E579-D12C-536E-A9118707E1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976872" y="6318504"/>
            <a:ext cx="493776" cy="365760"/>
          </a:xfrm>
        </p:spPr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D3616B-B0C6-AB9E-48FA-050906718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9142" y="0"/>
            <a:ext cx="3939493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BBFBAF-5922-A442-5D1A-BC28ADE0D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BF79C-336C-A5FC-F9A7-F678FEB5C351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3E95C8-0894-01F3-97E4-60803AAA24A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3308429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516" y="502920"/>
            <a:ext cx="6858000" cy="8412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F4E90B-EF6F-24B4-C4FE-7FBC72B7E9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7" y="0"/>
            <a:ext cx="3968496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0B082-E806-677A-B150-164003C5B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BF228F-ECC6-8326-8C59-4539BE646E4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9E235C-963A-D79C-5145-5233B1FD5A8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6516" y="1472183"/>
            <a:ext cx="6858000" cy="478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DC5C-46E3-4585-C089-E091BE6E5D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706516" y="6318504"/>
            <a:ext cx="4096512" cy="365760"/>
          </a:xfrm>
        </p:spPr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1447D-8AA6-9863-0212-376200A916F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29070" y="6318504"/>
            <a:ext cx="2838090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95A93-90A0-8500-32A5-2011DF9658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95381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AE7BB9-8F3B-888B-7C5F-C693E4B78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A2AA3A-CAA5-475A-C3CD-9ABFCE2B0092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3ED07E-CBE3-22B8-BCE0-4F98BB64C4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8412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4573413" cy="478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B6E2F6-1C60-7678-922C-01C4DB211D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743200" cy="365760"/>
          </a:xfrm>
        </p:spPr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A7FF-A77E-82D8-382F-C60F9EB7D40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55847" y="6318504"/>
            <a:ext cx="1418733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7AED5A-2B3B-6F43-CA78-5BF85217FD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692285" y="6318504"/>
            <a:ext cx="493776" cy="365760"/>
          </a:xfrm>
        </p:spPr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59C038-AFE7-F1BB-D482-33E1708925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44556" y="0"/>
            <a:ext cx="6224082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1101497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144475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4389120" cy="4169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97486-A221-C6D1-050D-0B3DB32646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651760" cy="365760"/>
          </a:xfrm>
        </p:spPr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7AE70-2FE3-1872-0811-BC089F6128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4408" y="6318504"/>
            <a:ext cx="1325880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EE6EB-FF56-B8A3-1408-5C43C49B25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507992" y="6318504"/>
            <a:ext cx="493776" cy="365760"/>
          </a:xfrm>
        </p:spPr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2866F3-0262-FC88-23E2-359D75EA8A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60263" y="0"/>
            <a:ext cx="6408375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76C82F-0CA8-713E-E19A-65D51910A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A0EB22-0640-E9D6-5C90-504668EDC47C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95F219-6751-8C9C-0F4E-1048F537CB6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8119389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C494689-2DF4-F719-B5A3-0E33B5AB9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8C88C8-2ADC-03E1-DA79-C09C9FFCB40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E9281E-3F01-B630-B5DF-17CEE295D67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3017520" cy="336499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05656" y="722376"/>
            <a:ext cx="3417212" cy="544068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356" y="722376"/>
            <a:ext cx="3566160" cy="544068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6F9121-A740-6137-350B-F287FC3F6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DDF62D-265F-648C-DEAF-A6B63AFE9A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1E5F69-8168-1838-71D3-E395524793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93021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B5D765-4DB1-83CD-C254-A90B6611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A84EF-6D24-A163-8B58-B5389FD4DDD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9A50A9-013C-611D-B106-1ED459519F5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502920"/>
            <a:ext cx="3401568" cy="144475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A45037-DD9A-9287-B37A-49CD4CC3CA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-1"/>
            <a:ext cx="7397496" cy="6857999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5CC625-CD4F-F9C5-5E5D-05B78AE7CE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3520" cy="365760"/>
          </a:xfrm>
        </p:spPr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B38A-33A6-F8AC-C9B9-FA400D2907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04406" y="6318504"/>
            <a:ext cx="1062754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B1B358-15B5-2BEF-0B1B-0BC9F05FFA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17391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401568" cy="144475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1975502" cy="365760"/>
          </a:xfrm>
        </p:spPr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8150" y="6318504"/>
            <a:ext cx="101458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0440" y="6318504"/>
            <a:ext cx="493776" cy="365760"/>
          </a:xfrm>
        </p:spPr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02819" y="0"/>
            <a:ext cx="7265819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D1FA7-C4E8-DE5C-3B9D-DCD115B6C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33272-DC27-4D54-F532-D2039EAA5D9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C8420D-B6AB-D6E7-38A4-FFF30B40459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7639081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1008126"/>
            <a:ext cx="3401567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3A3E8A-C3F5-3D0B-FDE4-68B52DFE71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0"/>
            <a:ext cx="7397496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754B6-EAB4-945C-FC4E-F8F7D453B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99CF6F-40DA-4FCF-FBCF-9907CB96FB7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8A1CA-3094-3344-5C05-30F5E18CD02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3099816"/>
            <a:ext cx="3401567" cy="30540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C8E1E-13A9-668C-1F5C-BC271E6A05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1720" cy="365760"/>
          </a:xfrm>
        </p:spPr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E2343-B677-7565-070B-CEED0B0D546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497312" y="6318504"/>
            <a:ext cx="1069847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BC881-6669-50F2-64F2-57BD81A93B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60972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56312"/>
            <a:ext cx="3647839" cy="142023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17E7B2-E2F9-D41D-D140-E89E0C3F5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4591025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6CD91D-B3A8-3626-F189-B9F77A315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4591027"/>
            <a:ext cx="12198096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69147E-E51A-3B94-6CD8-EE629F8797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CD771F-7FFC-BCEC-B388-8883BD9CBC6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7800" y="4956312"/>
            <a:ext cx="6309360" cy="14202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51133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548451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CBE317-7590-8646-B2DB-5BED6EE8A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4181134" y="3367319"/>
            <a:ext cx="6858000" cy="123363"/>
            <a:chOff x="-5025" y="6737718"/>
            <a:chExt cx="12207200" cy="1233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B255D3-4FB2-87A8-E502-9CDE10990A39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15F704-CD21-A249-03F6-4F036D21400B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B7E9-D8D3-BC56-A758-6C86B58C0A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47888" y="6318504"/>
            <a:ext cx="2459736" cy="365760"/>
          </a:xfrm>
        </p:spPr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F974-138E-88CF-9001-1A07C67D1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07624" y="6318504"/>
            <a:ext cx="859536" cy="365760"/>
          </a:xfrm>
        </p:spPr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7CD4-7B92-1CD1-A9F0-94B053972C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89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093596"/>
            <a:ext cx="2953618" cy="20079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FB154D-4A60-735B-FA5C-F17F96D0F7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700807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8555" y="4093596"/>
            <a:ext cx="7298605" cy="2289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D91724-58CE-FA68-1E24-9CD57621C1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A293A1-7F80-90D9-D8FF-27238ADD79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9AC797-2D9B-C7AC-550D-157FEDA3800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94673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3CDCF-1D03-5851-5ADE-6C229D9C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6CADBC-4985-70E0-56BE-1C8385BBCBD0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1B3299-F1D4-88B7-5B22-7D623606691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7978"/>
            <a:ext cx="10954512" cy="969264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C3B04B-96C8-DA90-9593-3508CE34B4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1801367"/>
            <a:ext cx="6550152" cy="4489704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48600" y="1801367"/>
            <a:ext cx="3718561" cy="448970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2B3BF-7794-675C-7382-345519B43B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03468-1991-7CCF-2C67-0B5A3850BA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F75D71-C32E-4EF6-2C8E-B5F29DBF4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8994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287667-A4F8-6B7A-7C1E-415768F3B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F260A-40A1-ED4C-F5A8-F915D3BDB7F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9CD2C2-2541-1223-03B1-97955C134718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669536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2293938"/>
            <a:ext cx="4669536" cy="4024566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02919"/>
            <a:ext cx="5471160" cy="58155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134235-8D6E-735A-EBA0-BA533F60F0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2F68ED-5552-E109-B7F4-671217CABF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3B9B49-4584-CFEF-738F-BE68D009CE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95485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3C02DA-0C9D-12C9-42BB-CC4820B4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680A20-A590-D755-5AA0-BAF1B1402907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CA06CF-7B14-32D2-2412-3434710512E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645980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2293938"/>
            <a:ext cx="3645980" cy="4024565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227" y="502919"/>
            <a:ext cx="6354933" cy="58155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FB2EA8-AADE-E8CD-890F-EA9F9968B2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772B0-B493-B608-E389-35329DEF201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54D38F-A697-A216-CCCB-0C1A9DCBD2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55398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93BC13-F3D8-0BDA-D1BF-7B8E455AC0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362B5B-CACD-7203-74DE-7B0BBF7D69CE}"/>
              </a:ext>
            </a:extLst>
          </p:cNvPr>
          <p:cNvGrpSpPr/>
          <p:nvPr/>
        </p:nvGrpSpPr>
        <p:grpSpPr>
          <a:xfrm>
            <a:off x="-22276" y="-6922"/>
            <a:ext cx="12214276" cy="6869101"/>
            <a:chOff x="-22276" y="-6922"/>
            <a:chExt cx="12214276" cy="68691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6A753B-AD01-7A7A-4F2D-C75592EC67B9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E82525-BA9A-AA08-8DF0-B77178C6BC45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4B5202-8712-82B4-1B42-E7E4336E8698}"/>
                </a:ext>
              </a:extLst>
            </p:cNvPr>
            <p:cNvSpPr/>
            <p:nvPr/>
          </p:nvSpPr>
          <p:spPr>
            <a:xfrm flipH="1">
              <a:off x="-22276" y="-6922"/>
              <a:ext cx="3849318" cy="6864922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5172D8-9117-7FB7-2347-567B5663C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928616"/>
            <a:ext cx="9912096" cy="154533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0352" y="978408"/>
            <a:ext cx="11137392" cy="411480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32224-E515-4E44-2832-0D5E94847C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71D16-7052-CB51-10DB-659F8F77B2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132CC-C4B7-E2AF-5520-00C69FF37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8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718304"/>
            <a:ext cx="6281928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1208" y="786384"/>
            <a:ext cx="11155680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7800" b="1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AFD340-D045-A82B-779A-CCE82B04A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8D0173-56FC-C02C-32BA-73DB1BA380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246833-56EB-2252-BAD6-8D369F5548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9192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83480"/>
            <a:ext cx="6281928" cy="13533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sz="28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82880"/>
            <a:ext cx="11247120" cy="49743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90000"/>
              </a:lnSpc>
              <a:buNone/>
              <a:defRPr lang="en-US" sz="32500" b="1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AFD340-D045-A82B-779A-CCE82B04A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8D0173-56FC-C02C-32BA-73DB1BA380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246833-56EB-2252-BAD6-8D369F5548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78789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4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0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36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E9E314-CB58-F3CE-7C32-D6103621A2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E12D21-0607-5120-F81C-6E1DA0652C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A1B35F-4D88-6EA9-8D55-4133CD961A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98501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-8784" y="6739061"/>
            <a:ext cx="12207240" cy="137160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6" y="0"/>
            <a:ext cx="137160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7680960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600" b="1">
                <a:solidFill>
                  <a:schemeClr val="tx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5600" b="1">
                <a:solidFill>
                  <a:schemeClr val="tx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5600" b="1">
                <a:solidFill>
                  <a:schemeClr val="tx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5600" b="1">
                <a:solidFill>
                  <a:schemeClr val="tx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5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University of New Hampshire – Nuclear Physics Group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45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23AF82-B640-17D0-AC4B-55F4EDF5C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5C8EA-7A6C-8AC0-78D1-F538329B41B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2FAD3C-DB75-D855-489D-B09F992EA0E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287CE5-00A5-FA1D-EB2D-E5CFD274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12357" y="6746828"/>
            <a:ext cx="12188952" cy="123363"/>
            <a:chOff x="-5025" y="6737718"/>
            <a:chExt cx="12207200" cy="1233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C43EBD-E088-A3CD-FCDE-E6ED8F87D14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88F00F-9D01-378E-377E-26B543D2FA77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82175" y="751366"/>
            <a:ext cx="8353433" cy="540254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39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AB82C7-4740-BEAB-85E9-C816E1CD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4492680"/>
            <a:ext cx="12207200" cy="123363"/>
            <a:chOff x="-5025" y="6737718"/>
            <a:chExt cx="12207200" cy="1233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E10D0-EE9E-6432-2C4D-0324DE19518E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3B4BE8-5DA5-6F2B-0DB6-7901D4547F64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952" cy="449267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2D5EE-6935-237E-C4A2-C61261249F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01462-21CF-5988-0554-7DB1C494B0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1CEA4D-A8A1-D4D2-8F28-C834693724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90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5920" y="5203004"/>
            <a:ext cx="9052560" cy="55778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795462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4400"/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86943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93FB6C-5982-EAFA-94FA-F06EABA0EC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8F732B-25DE-1819-DB0A-266B26703011}"/>
              </a:ext>
            </a:extLst>
          </p:cNvPr>
          <p:cNvGrpSpPr/>
          <p:nvPr/>
        </p:nvGrpSpPr>
        <p:grpSpPr>
          <a:xfrm>
            <a:off x="807326" y="778051"/>
            <a:ext cx="10577346" cy="5314435"/>
            <a:chOff x="807326" y="778051"/>
            <a:chExt cx="10577346" cy="53144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BBD41E-DAB9-A564-3A2B-295B7AE87C42}"/>
                </a:ext>
              </a:extLst>
            </p:cNvPr>
            <p:cNvSpPr/>
            <p:nvPr/>
          </p:nvSpPr>
          <p:spPr>
            <a:xfrm rot="5400000" flipH="1">
              <a:off x="3438786" y="-1853401"/>
              <a:ext cx="5314432" cy="10577340"/>
            </a:xfrm>
            <a:prstGeom prst="rect">
              <a:avLst/>
            </a:prstGeom>
            <a:gradFill>
              <a:gsLst>
                <a:gs pos="0">
                  <a:schemeClr val="accent2">
                    <a:alpha val="78000"/>
                  </a:schemeClr>
                </a:gs>
                <a:gs pos="93000">
                  <a:schemeClr val="accent5">
                    <a:alpha val="8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4A4391-9FDD-C033-0A4D-647A73420405}"/>
                </a:ext>
              </a:extLst>
            </p:cNvPr>
            <p:cNvSpPr/>
            <p:nvPr/>
          </p:nvSpPr>
          <p:spPr>
            <a:xfrm rot="16200000" flipH="1">
              <a:off x="3445177" y="-1846407"/>
              <a:ext cx="5314435" cy="1056335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alpha val="79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90101F-E74A-5C0F-8CC5-E0B5E3DC0E24}"/>
                </a:ext>
              </a:extLst>
            </p:cNvPr>
            <p:cNvSpPr/>
            <p:nvPr/>
          </p:nvSpPr>
          <p:spPr>
            <a:xfrm rot="10800000">
              <a:off x="807326" y="778051"/>
              <a:ext cx="3333441" cy="530836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8E2756-2591-1046-1B67-C9DEEDDCB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 flipH="1">
              <a:off x="4205050" y="-1083744"/>
              <a:ext cx="4078718" cy="10273742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26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1965960"/>
            <a:ext cx="8695944" cy="2331720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3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91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49479-B594-DDBA-C16A-3A98635C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065CA7-C91C-8C4F-CD30-E6DB950A620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CDB482-1274-EA4E-11EA-FDB308F1540E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AEF3D1-EB50-234E-F0C0-5C4E6FB69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-1091" y="0"/>
            <a:ext cx="12188952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35CE4F-16F9-575C-78CA-4F076F0C3D1F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59711A-5559-82B6-B156-35D79618FF56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9836" y="5192776"/>
            <a:ext cx="8494776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33532" y="1792224"/>
            <a:ext cx="8641080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3600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91208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B646A9-91B4-D2CF-8B72-68E668219C00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04E38F-46D8-838A-C636-0958E5B36CB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2775" y="2313433"/>
            <a:ext cx="5165725" cy="4000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8F84C8F-5A53-198D-2CB3-A78F006C4D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00800" y="2313430"/>
            <a:ext cx="5165725" cy="4000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082C-5D4A-4A20-87E3-9906B5F3BA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184DE-1D38-B3AE-D560-557B3726B5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66BE47-AC20-1061-07AD-89A41D02F4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18548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704A21-3725-4536-B210-EAED58DE1544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198999"/>
            <a:ext cx="5166360" cy="48463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708347-B003-2458-75EC-D8317FBF02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2775" y="2794000"/>
            <a:ext cx="5165725" cy="3524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98999"/>
            <a:ext cx="5166360" cy="4846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F3E993C-0A55-1F54-C280-76AF30E537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00800" y="2794000"/>
            <a:ext cx="5166360" cy="3524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93755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33142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7268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E0305-2234-39DE-EC35-B6881018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F17BE-BA15-771A-79F4-91B4C5C752F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9ADE0D-3A86-F364-6B2A-F373A75E29AE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595634" cy="180820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99" y="502920"/>
            <a:ext cx="6283861" cy="58032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3865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02923E9-478C-95DE-C678-A683A36F5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DD8A0F-EB40-1201-2A23-685958AC5DF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912E4F-3FBB-39E4-2EA2-BA0D8858A74D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713996" cy="22472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1F92C4-9651-789C-0B22-E6343EE25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CD178F-4127-FE67-2F5D-0F1CE78843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3978" y="342016"/>
            <a:ext cx="6413182" cy="5976487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ACB14E1-4D3B-B55C-4791-64F774AC36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55DAD34-8521-F119-F985-ABFBDD340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54235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E463B-60C7-F01E-97F6-1486FB41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94E48A-D751-8593-5D71-0683866A24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092F9-8C9B-4865-CB0E-EFD550A28ED3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33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AE0C5-AA7D-C4A0-BB09-3D328C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4691-E40E-1B02-C9B2-FD70013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6BF4-6BB2-066C-5243-2D5CF17B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29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65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8000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AE0C5-AA7D-C4A0-BB09-3D328C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4691-E40E-1B02-C9B2-FD70013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6BF4-6BB2-066C-5243-2D5CF17B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28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219385-CEEC-20A5-C72F-B13448DE6E0F}"/>
              </a:ext>
            </a:extLst>
          </p:cNvPr>
          <p:cNvSpPr/>
          <p:nvPr/>
        </p:nvSpPr>
        <p:spPr>
          <a:xfrm>
            <a:off x="0" y="-12003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/>
        </p:nvSpPr>
        <p:spPr>
          <a:xfrm rot="16200000" flipH="1">
            <a:off x="2660997" y="-2673001"/>
            <a:ext cx="6870003" cy="12192002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/>
        </p:nvSpPr>
        <p:spPr>
          <a:xfrm rot="5400000" flipH="1">
            <a:off x="2719785" y="-1537266"/>
            <a:ext cx="5669226" cy="1110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-648303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University of New Hampshire – Nuclear Physics Group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34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65FF0-EE88-E48A-1552-AF2B228EADC6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93006-CD9A-ACB8-4DFF-755585BD51C6}"/>
              </a:ext>
            </a:extLst>
          </p:cNvPr>
          <p:cNvSpPr/>
          <p:nvPr/>
        </p:nvSpPr>
        <p:spPr>
          <a:xfrm rot="5400000" flipH="1" flipV="1">
            <a:off x="2657856" y="-2666214"/>
            <a:ext cx="6876288" cy="12192001"/>
          </a:xfrm>
          <a:prstGeom prst="rect">
            <a:avLst/>
          </a:prstGeom>
          <a:gradFill>
            <a:gsLst>
              <a:gs pos="13000">
                <a:schemeClr val="accent2"/>
              </a:gs>
              <a:gs pos="100000">
                <a:schemeClr val="accent5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1B6E1-2B98-87C0-C97D-DC19E754324D}"/>
              </a:ext>
            </a:extLst>
          </p:cNvPr>
          <p:cNvSpPr/>
          <p:nvPr/>
        </p:nvSpPr>
        <p:spPr>
          <a:xfrm rot="16200000" flipH="1" flipV="1">
            <a:off x="2144989" y="-2153344"/>
            <a:ext cx="5473326" cy="97633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68000"/>
                </a:schemeClr>
              </a:gs>
              <a:gs pos="45000">
                <a:schemeClr val="accent5">
                  <a:lumMod val="60000"/>
                  <a:lumOff val="40000"/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B8330-0A40-6340-3205-86A38459537F}"/>
              </a:ext>
            </a:extLst>
          </p:cNvPr>
          <p:cNvSpPr/>
          <p:nvPr/>
        </p:nvSpPr>
        <p:spPr>
          <a:xfrm flipV="1">
            <a:off x="1031672" y="2962966"/>
            <a:ext cx="11160328" cy="389503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2000">
                <a:schemeClr val="accent5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13373-13C5-71D9-C45A-699B0F451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1233479" y="361146"/>
            <a:ext cx="5263375" cy="7730333"/>
          </a:xfrm>
          <a:prstGeom prst="rect">
            <a:avLst/>
          </a:prstGeom>
          <a:gradFill flip="none" rotWithShape="1">
            <a:gsLst>
              <a:gs pos="8000">
                <a:schemeClr val="accent2">
                  <a:lumMod val="75000"/>
                </a:schemeClr>
              </a:gs>
              <a:gs pos="50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8229600" cy="417880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6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B3753E-6E60-F731-58BF-7C4D0497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University of New Hampshire – Nuclear Physics Group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CEB89B-6066-557A-EBEC-18307AC2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114D5C-BE8D-24C7-4A79-C0C2837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33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2093976"/>
            <a:ext cx="8229600" cy="417880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200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8ECD-BC5C-69B8-45CB-D6C697E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7286-C615-453F-E284-B5C22987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21B8-1357-D164-0082-D2B50441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8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801368"/>
            <a:ext cx="10954512" cy="448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318504"/>
            <a:ext cx="409651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University of New Hampshire – Nuclear Physics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0768" y="6318504"/>
            <a:ext cx="313639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3AEEF7F6-ECFE-4473-B3E9-C91BE833927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864" y="6318504"/>
            <a:ext cx="49377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5DAD859A-2C66-45B9-9A71-3CF205EC2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6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1.svg"/><Relationship Id="rId4" Type="http://schemas.openxmlformats.org/officeDocument/2006/relationships/image" Target="../media/image2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amuelBarachel/uitf0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82000">
              <a:schemeClr val="accent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C9377-9F78-1004-B032-B8BCF9955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2018478"/>
            <a:ext cx="3401567" cy="937319"/>
          </a:xfrm>
        </p:spPr>
        <p:txBody>
          <a:bodyPr anchor="b">
            <a:normAutofit/>
          </a:bodyPr>
          <a:lstStyle/>
          <a:p>
            <a:r>
              <a:rPr lang="en-US" b="1" dirty="0"/>
              <a:t>TOPAS Monte Carlo</a:t>
            </a:r>
            <a:br>
              <a:rPr lang="en-US" b="1" dirty="0"/>
            </a:br>
            <a:r>
              <a:rPr lang="en-US" b="1" dirty="0"/>
              <a:t>Simulations – Geant4</a:t>
            </a:r>
          </a:p>
        </p:txBody>
      </p:sp>
      <p:pic>
        <p:nvPicPr>
          <p:cNvPr id="10" name="Picture Placeholder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80D5D00-F48D-DB66-9071-B2556A65C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6605" r="-2" b="37307"/>
          <a:stretch>
            <a:fillRect/>
          </a:stretch>
        </p:blipFill>
        <p:spPr>
          <a:xfrm>
            <a:off x="103095" y="10"/>
            <a:ext cx="7208562" cy="6857990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4345E89-D758-BE9B-4CAF-2870780A82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31338" y="3099816"/>
            <a:ext cx="4561849" cy="2907810"/>
          </a:xfrm>
        </p:spPr>
        <p:txBody>
          <a:bodyPr>
            <a:normAutofit/>
          </a:bodyPr>
          <a:lstStyle/>
          <a:p>
            <a:pPr algn="ctr"/>
            <a:r>
              <a:rPr lang="en-US" sz="1700" b="1" dirty="0"/>
              <a:t>Samuel B. Takwirira, Dr. Karl J. Slifer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BDB2C-D622-8740-1DA8-566F2D5255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1" y="6248703"/>
            <a:ext cx="3093345" cy="365760"/>
          </a:xfrm>
        </p:spPr>
        <p:txBody>
          <a:bodyPr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University of New Hampshire – Nuclear Physics Group</a:t>
            </a:r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94033AA4-BF3B-6047-4D90-4489DCA328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84864" y="6318504"/>
            <a:ext cx="493776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4C83A-A1B2-BCD6-E3AA-3BC2016E3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674" y="0"/>
            <a:ext cx="421932" cy="471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B7C43-93E2-FA1D-F597-13EF8C3D9D52}"/>
              </a:ext>
            </a:extLst>
          </p:cNvPr>
          <p:cNvSpPr txBox="1"/>
          <p:nvPr/>
        </p:nvSpPr>
        <p:spPr>
          <a:xfrm>
            <a:off x="7527056" y="4719918"/>
            <a:ext cx="46786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Tensor SIDIS Workshop &amp; b1/Azz Collaboration</a:t>
            </a:r>
          </a:p>
          <a:p>
            <a:pPr algn="ctr"/>
            <a:r>
              <a:rPr lang="en-US" sz="1600" b="1" dirty="0"/>
              <a:t>Jefferson Lab, Newport News, VA, Jun 03-06, 2026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1656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2B59-C7D6-B847-DC07-952329E93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gradFill>
                  <a:gsLst>
                    <a:gs pos="0">
                      <a:srgbClr val="66C26C"/>
                    </a:gs>
                    <a:gs pos="100000">
                      <a:srgbClr val="25AAD5"/>
                    </a:gs>
                  </a:gsLst>
                  <a:lin ang="13800000" scaled="0"/>
                </a:gradFill>
                <a:highlight>
                  <a:srgbClr val="FFFFFF"/>
                </a:highlight>
                <a:ea typeface="+mj-lt"/>
                <a:cs typeface="+mj-lt"/>
              </a:rPr>
              <a:t>One-sided Irradiations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5F13BA-284F-E112-3A25-1BEEDEF66A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9105" y="1708458"/>
                <a:ext cx="11121598" cy="4090307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Depth dose curves are useful to show dose distribution as a function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𝑟</m:t>
                    </m:r>
                  </m:oMath>
                </a14:m>
                <a:r>
                  <a:rPr lang="en-US" sz="2400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𝑧</m:t>
                    </m:r>
                  </m:oMath>
                </a14:m>
                <a:r>
                  <a:rPr lang="en-US" sz="2400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.</a:t>
                </a:r>
              </a:p>
              <a:p>
                <a:r>
                  <a:rPr lang="en-US" sz="2400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R-Z dose map and radial dose checks test whether the rastered field covers the target volume, not just the central axis.</a:t>
                </a:r>
              </a:p>
              <a:p>
                <a:r>
                  <a:rPr lang="en-US" sz="2400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Dose uniformity matters because: Nonuniform radical density and DNP response follow from nonuniform irradiation.</a:t>
                </a:r>
              </a:p>
              <a:p>
                <a:r>
                  <a:rPr lang="en-US" sz="2400" b="1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Def</a:t>
                </a:r>
                <a:r>
                  <a:rPr lang="en-US" sz="2400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: The dose is the amount of energy absorbed per unit mass of the target, often called absorbed dose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𝑢𝑛𝑖𝑡𝑠</m:t>
                    </m:r>
                    <m:r>
                      <a:rPr lang="en-US" sz="2400" b="0" i="1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 </m:t>
                    </m:r>
                    <m:r>
                      <a:rPr lang="en-US" sz="2400" b="0" i="1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𝑜𝑓</m:t>
                    </m:r>
                    <m:r>
                      <a:rPr lang="en-US" sz="2400" b="0" i="1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 </m:t>
                    </m:r>
                    <m:r>
                      <a:rPr lang="en-US" sz="2400" b="0" i="1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𝐽</m:t>
                    </m:r>
                    <m:sSup>
                      <m:sSupPr>
                        <m:ctrlPr>
                          <a:rPr lang="en-US" sz="2400" b="0" i="1" smtClean="0">
                            <a:gradFill>
                              <a:gsLst>
                                <a:gs pos="0">
                                  <a:srgbClr val="66C26C"/>
                                </a:gs>
                                <a:gs pos="100000">
                                  <a:srgbClr val="25AAD5"/>
                                </a:gs>
                              </a:gsLst>
                              <a:lin ang="13800000" scaled="0"/>
                            </a:gra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+mj-lt"/>
                            <a:cs typeface="+mj-lt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gradFill>
                              <a:gsLst>
                                <a:gs pos="0">
                                  <a:srgbClr val="66C26C"/>
                                </a:gs>
                                <a:gs pos="100000">
                                  <a:srgbClr val="25AAD5"/>
                                </a:gs>
                              </a:gsLst>
                              <a:lin ang="13800000" scaled="0"/>
                            </a:gra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+mj-lt"/>
                            <a:cs typeface="+mj-lt"/>
                          </a:rPr>
                          <m:t>𝑘𝑔</m:t>
                        </m:r>
                      </m:e>
                      <m:sup>
                        <m:r>
                          <a:rPr lang="en-US" sz="2400" b="0" i="1" smtClean="0">
                            <a:gradFill>
                              <a:gsLst>
                                <a:gs pos="0">
                                  <a:srgbClr val="66C26C"/>
                                </a:gs>
                                <a:gs pos="100000">
                                  <a:srgbClr val="25AAD5"/>
                                </a:gs>
                              </a:gsLst>
                              <a:lin ang="13800000" scaled="0"/>
                            </a:gradFill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+mj-lt"/>
                            <a:cs typeface="+mj-lt"/>
                          </a:rPr>
                          <m:t>−1</m:t>
                        </m:r>
                      </m:sup>
                    </m:sSup>
                    <m:r>
                      <a:rPr lang="en-US" sz="2400" b="0" i="0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).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5F13BA-284F-E112-3A25-1BEEDEF66A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105" y="1708458"/>
                <a:ext cx="11121598" cy="409030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34919-67AD-F7AF-11D5-EC177BB5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E928C-F1BA-103C-0DA4-CA268283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16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4880-1C06-D686-917D-DA2BF56B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The Warm vs. Cold Irradiation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3473C3-A413-F03E-043F-42938393ED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2400" dirty="0"/>
                  <a:t>The target is irradiated under the following conditions:</a:t>
                </a:r>
              </a:p>
              <a:p>
                <a:pPr lvl="1"/>
                <a:r>
                  <a:rPr lang="en-US" sz="2400" dirty="0">
                    <a:solidFill>
                      <a:srgbClr val="C00000"/>
                    </a:solidFill>
                  </a:rPr>
                  <a:t>Warm:</a:t>
                </a:r>
              </a:p>
              <a:p>
                <a:pPr lvl="2"/>
                <a:r>
                  <a:rPr lang="en-US" sz="2400" dirty="0">
                    <a:solidFill>
                      <a:srgbClr val="C00000"/>
                    </a:solidFill>
                  </a:rPr>
                  <a:t>A current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=10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2400" dirty="0">
                    <a:solidFill>
                      <a:srgbClr val="C00000"/>
                    </a:solidFill>
                  </a:rPr>
                  <a:t>A temperature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=87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pPr lvl="2"/>
                <a:r>
                  <a:rPr lang="en-US" sz="2400" dirty="0">
                    <a:solidFill>
                      <a:srgbClr val="C00000"/>
                    </a:solidFill>
                  </a:rPr>
                  <a:t>The target is immersed in a liquid argon bath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𝑙𝐴𝑟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)</a:t>
                </a:r>
                <a:endParaRPr lang="en-US" sz="2400" dirty="0"/>
              </a:p>
              <a:p>
                <a:pPr lvl="1"/>
                <a:r>
                  <a:rPr lang="en-US" sz="2400" b="1" dirty="0">
                    <a:solidFill>
                      <a:srgbClr val="0BA2E9"/>
                    </a:solidFill>
                  </a:rPr>
                  <a:t>Cold:</a:t>
                </a:r>
              </a:p>
              <a:p>
                <a:pPr lvl="2"/>
                <a:r>
                  <a:rPr lang="en-US" sz="2400" dirty="0">
                    <a:solidFill>
                      <a:srgbClr val="0BA2E9"/>
                    </a:solidFill>
                  </a:rPr>
                  <a:t>A current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BA2E9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0BA2E9"/>
                        </a:solidFill>
                        <a:latin typeface="Cambria Math" panose="02040503050406030204" pitchFamily="18" charset="0"/>
                      </a:rPr>
                      <m:t> =1 </m:t>
                    </m:r>
                    <m:r>
                      <a:rPr lang="en-US" sz="2400" i="1">
                        <a:solidFill>
                          <a:srgbClr val="0BA2E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i="1">
                        <a:solidFill>
                          <a:srgbClr val="0BA2E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 dirty="0">
                  <a:solidFill>
                    <a:srgbClr val="0BA2E9"/>
                  </a:solidFill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2400" dirty="0">
                    <a:solidFill>
                      <a:srgbClr val="0BA2E9"/>
                    </a:solidFill>
                  </a:rPr>
                  <a:t>A temperature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BA2E9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>
                        <a:solidFill>
                          <a:srgbClr val="0BA2E9"/>
                        </a:solidFill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US" sz="2400" i="1">
                        <a:solidFill>
                          <a:srgbClr val="0BA2E9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2400" dirty="0">
                  <a:solidFill>
                    <a:srgbClr val="0BA2E9"/>
                  </a:solidFill>
                </a:endParaRPr>
              </a:p>
              <a:p>
                <a:pPr lvl="2"/>
                <a:r>
                  <a:rPr lang="en-US" sz="2400" dirty="0">
                    <a:solidFill>
                      <a:srgbClr val="0BA2E9"/>
                    </a:solidFill>
                  </a:rPr>
                  <a:t>The target is immersed in a liquid helium  bath (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BA2E9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400" b="0" i="1" dirty="0" smtClean="0">
                        <a:solidFill>
                          <a:srgbClr val="0BA2E9"/>
                        </a:solidFill>
                        <a:latin typeface="Cambria Math" panose="02040503050406030204" pitchFamily="18" charset="0"/>
                      </a:rPr>
                      <m:t>𝐻𝑒</m:t>
                    </m:r>
                  </m:oMath>
                </a14:m>
                <a:r>
                  <a:rPr lang="en-US" sz="2400" dirty="0">
                    <a:solidFill>
                      <a:srgbClr val="0BA2E9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3473C3-A413-F03E-043F-42938393ED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CB588-F4F1-7C0A-9885-808F6DD2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766DD-AA9F-6A79-522D-384A07AA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8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91484F-DCE5-F2FA-40AC-0371EE9DDF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US" sz="4000" b="1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Cold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(</m:t>
                    </m:r>
                    <m:r>
                      <a:rPr lang="en-US" sz="4000" b="1" i="1" dirty="0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𝟐</m:t>
                    </m:r>
                    <m:r>
                      <a:rPr lang="en-US" sz="4000" b="1" i="1" dirty="0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 </m:t>
                    </m:r>
                    <m:r>
                      <a:rPr lang="en-US" sz="4000" b="1" i="1" dirty="0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𝑲</m:t>
                    </m:r>
                    <m:r>
                      <a:rPr lang="en-US" sz="4000" b="1" i="1" dirty="0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) </m:t>
                    </m:r>
                  </m:oMath>
                </a14:m>
                <a:r>
                  <a:rPr lang="en-US" sz="4000" b="1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Irradiation Dose – Front/Back</a:t>
                </a:r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91484F-DCE5-F2FA-40AC-0371EE9DD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A05D44-12D9-E8C4-0BF6-9E048B5B1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C360C6-52C4-A4C9-A7C4-D85B4030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12</a:t>
            </a:fld>
            <a:endParaRPr lang="en-US"/>
          </a:p>
        </p:txBody>
      </p:sp>
      <p:pic>
        <p:nvPicPr>
          <p:cNvPr id="9" name="Content Placeholder 6" descr="A graph of a cold&#10;&#10;AI-generated content may be incorrect.">
            <a:extLst>
              <a:ext uri="{FF2B5EF4-FFF2-40B4-BE49-F238E27FC236}">
                <a16:creationId xmlns:a16="http://schemas.microsoft.com/office/drawing/2014/main" id="{6C7C0E9D-FEBD-2ACF-60B7-624178EC3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2" b="4816"/>
          <a:stretch>
            <a:fillRect/>
          </a:stretch>
        </p:blipFill>
        <p:spPr>
          <a:xfrm>
            <a:off x="2021600" y="1361718"/>
            <a:ext cx="8136608" cy="3941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AC8E5D-3DD9-FB1A-5FE3-90E91B1B4F4F}"/>
              </a:ext>
            </a:extLst>
          </p:cNvPr>
          <p:cNvSpPr txBox="1"/>
          <p:nvPr/>
        </p:nvSpPr>
        <p:spPr>
          <a:xfrm>
            <a:off x="1715612" y="5502017"/>
            <a:ext cx="8748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ptos"/>
                <a:ea typeface="Aptos"/>
                <a:cs typeface="Aptos"/>
              </a:rPr>
              <a:t>A single entrance direction creates a directional dose gradient.</a:t>
            </a:r>
          </a:p>
        </p:txBody>
      </p:sp>
    </p:spTree>
    <p:extLst>
      <p:ext uri="{BB962C8B-B14F-4D97-AF65-F5344CB8AC3E}">
        <p14:creationId xmlns:p14="http://schemas.microsoft.com/office/powerpoint/2010/main" val="1550426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26ACEE6-0441-16AF-4EA7-78381184CE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12648" y="373438"/>
                <a:ext cx="10954512" cy="73152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Cold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4000" b="1" dirty="0"/>
                  <a:t>Front + Back Superposition Dose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26ACEE6-0441-16AF-4EA7-78381184CE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2648" y="373438"/>
                <a:ext cx="10954512" cy="7315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551F8-4054-3E90-1226-056B5D63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07614-936D-E8D8-58C9-89841C14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13</a:t>
            </a:fld>
            <a:endParaRPr lang="en-US"/>
          </a:p>
        </p:txBody>
      </p:sp>
      <p:pic>
        <p:nvPicPr>
          <p:cNvPr id="11" name="Content Placeholder 10" descr="A graph of a cold&#10;&#10;AI-generated content may be incorrect.">
            <a:extLst>
              <a:ext uri="{FF2B5EF4-FFF2-40B4-BE49-F238E27FC236}">
                <a16:creationId xmlns:a16="http://schemas.microsoft.com/office/drawing/2014/main" id="{E8F4BDE3-D09C-786C-EA5C-AC0AA2DDE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14141" r="3067" b="5170"/>
          <a:stretch>
            <a:fillRect/>
          </a:stretch>
        </p:blipFill>
        <p:spPr>
          <a:xfrm>
            <a:off x="2155371" y="1149176"/>
            <a:ext cx="786384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44276-28A6-7863-89A1-ED952404C359}"/>
              </a:ext>
            </a:extLst>
          </p:cNvPr>
          <p:cNvSpPr txBox="1"/>
          <p:nvPr/>
        </p:nvSpPr>
        <p:spPr>
          <a:xfrm>
            <a:off x="1665196" y="5560407"/>
            <a:ext cx="991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Aptos"/>
                <a:ea typeface="Aptos"/>
                <a:cs typeface="Aptos"/>
              </a:rPr>
              <a:t>The superposed dose distribution looks flatter…</a:t>
            </a:r>
          </a:p>
        </p:txBody>
      </p:sp>
    </p:spTree>
    <p:extLst>
      <p:ext uri="{BB962C8B-B14F-4D97-AF65-F5344CB8AC3E}">
        <p14:creationId xmlns:p14="http://schemas.microsoft.com/office/powerpoint/2010/main" val="259874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993000-135C-A411-6BE7-EAB319DF27A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12648" y="394379"/>
                <a:ext cx="10954512" cy="73152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Warm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𝟖𝟕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4000" b="1" dirty="0"/>
                  <a:t>Front/Back Irradiation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E993000-135C-A411-6BE7-EAB319DF2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2648" y="394379"/>
                <a:ext cx="10954512" cy="7315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A graph with red lines and white text&#10;&#10;AI-generated content may be incorrect.">
            <a:extLst>
              <a:ext uri="{FF2B5EF4-FFF2-40B4-BE49-F238E27FC236}">
                <a16:creationId xmlns:a16="http://schemas.microsoft.com/office/drawing/2014/main" id="{F22F591E-C8B0-DA0E-FD16-62702B593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0" b="4566"/>
          <a:stretch>
            <a:fillRect/>
          </a:stretch>
        </p:blipFill>
        <p:spPr>
          <a:xfrm>
            <a:off x="2021600" y="1186246"/>
            <a:ext cx="8136608" cy="39418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8B105-E307-BCE1-EB44-054E3B12C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B5F56-FE46-CA9F-6F00-A7120017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25251-02AF-0EA3-BF1E-7B24CF70C7AB}"/>
              </a:ext>
            </a:extLst>
          </p:cNvPr>
          <p:cNvSpPr txBox="1"/>
          <p:nvPr/>
        </p:nvSpPr>
        <p:spPr>
          <a:xfrm>
            <a:off x="1659018" y="5492445"/>
            <a:ext cx="8861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ptos"/>
                <a:ea typeface="Aptos"/>
                <a:cs typeface="Aptos"/>
              </a:rPr>
              <a:t>A single entrance direction creates a directional dose gradient...</a:t>
            </a:r>
          </a:p>
        </p:txBody>
      </p:sp>
    </p:spTree>
    <p:extLst>
      <p:ext uri="{BB962C8B-B14F-4D97-AF65-F5344CB8AC3E}">
        <p14:creationId xmlns:p14="http://schemas.microsoft.com/office/powerpoint/2010/main" val="2032920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D222B27-8BF2-4910-0E87-7A49A2D9BE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ln>
                <a:noFill/>
              </a:ln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/>
                  <a:t>Warm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𝟖𝟕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4000" b="1" dirty="0"/>
                  <a:t>Front + Back Superposition Dose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D222B27-8BF2-4910-0E87-7A49A2D9B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A graph of a graph&#10;&#10;AI-generated content may be incorrect.">
            <a:extLst>
              <a:ext uri="{FF2B5EF4-FFF2-40B4-BE49-F238E27FC236}">
                <a16:creationId xmlns:a16="http://schemas.microsoft.com/office/drawing/2014/main" id="{0F012833-74B3-0D24-30EB-D7F2A8CFD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1" b="4318"/>
          <a:stretch>
            <a:fillRect/>
          </a:stretch>
        </p:blipFill>
        <p:spPr>
          <a:xfrm>
            <a:off x="2021346" y="1223315"/>
            <a:ext cx="8136608" cy="396651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9994B-6A50-9B80-7934-4C54A12F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39767-E10A-F052-F614-A180B8E1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83EC5-8EB7-39D7-0871-14CEB0541962}"/>
              </a:ext>
            </a:extLst>
          </p:cNvPr>
          <p:cNvSpPr txBox="1"/>
          <p:nvPr/>
        </p:nvSpPr>
        <p:spPr>
          <a:xfrm>
            <a:off x="1721708" y="5523336"/>
            <a:ext cx="8748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ptos"/>
                <a:ea typeface="Aptos"/>
                <a:cs typeface="Aptos"/>
              </a:rPr>
              <a:t>A single entrance direction creates a directional dose gradient.</a:t>
            </a:r>
          </a:p>
        </p:txBody>
      </p:sp>
    </p:spTree>
    <p:extLst>
      <p:ext uri="{BB962C8B-B14F-4D97-AF65-F5344CB8AC3E}">
        <p14:creationId xmlns:p14="http://schemas.microsoft.com/office/powerpoint/2010/main" val="3123274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26629A-21EC-BC83-F19B-538C20E94D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b="1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Radial Dose [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𝑫</m:t>
                    </m:r>
                    <m:r>
                      <a:rPr lang="en-US" sz="4000" b="1" i="1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(</m:t>
                    </m:r>
                    <m:r>
                      <a:rPr lang="en-US" sz="4000" b="1" i="1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𝒓</m:t>
                    </m:r>
                    <m:r>
                      <a:rPr lang="en-US" sz="4000" b="1" i="1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)</m:t>
                    </m:r>
                    <m:r>
                      <a:rPr lang="en-US" sz="4000" b="1" i="0" smtClean="0">
                        <a:gradFill>
                          <a:gsLst>
                            <a:gs pos="0">
                              <a:srgbClr val="66C26C"/>
                            </a:gs>
                            <a:gs pos="100000">
                              <a:srgbClr val="25AAD5"/>
                            </a:gs>
                          </a:gsLst>
                          <a:lin ang="13800000" scaled="0"/>
                        </a:gradFill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j-lt"/>
                        <a:cs typeface="+mj-lt"/>
                      </a:rPr>
                      <m:t>] </m:t>
                    </m:r>
                  </m:oMath>
                </a14:m>
                <a:r>
                  <a:rPr lang="en-US" sz="4000" b="1" dirty="0">
                    <a:gradFill>
                      <a:gsLst>
                        <a:gs pos="0">
                          <a:srgbClr val="66C26C"/>
                        </a:gs>
                        <a:gs pos="100000">
                          <a:srgbClr val="25AAD5"/>
                        </a:gs>
                      </a:gsLst>
                      <a:lin ang="13800000" scaled="0"/>
                    </a:gradFill>
                    <a:highlight>
                      <a:srgbClr val="FFFFFF"/>
                    </a:highlight>
                    <a:ea typeface="+mj-lt"/>
                    <a:cs typeface="+mj-lt"/>
                  </a:rPr>
                  <a:t>Distribution</a:t>
                </a:r>
                <a:endParaRPr lang="en-US" sz="4000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26629A-21EC-BC83-F19B-538C20E94D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5FF6C9-F2DD-71F3-38D6-B31CEF1CD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674" r="6618"/>
          <a:stretch>
            <a:fillRect/>
          </a:stretch>
        </p:blipFill>
        <p:spPr>
          <a:xfrm>
            <a:off x="306474" y="1290920"/>
            <a:ext cx="8337282" cy="443578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D1D50-F088-3E07-DC60-3079F04E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77A88-8E3F-2B91-9205-5D9A4151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D263381-00CE-C8C7-9E58-8D52D47F0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8795" r="11538" b="47412"/>
          <a:stretch>
            <a:fillRect/>
          </a:stretch>
        </p:blipFill>
        <p:spPr>
          <a:xfrm>
            <a:off x="8643756" y="2184742"/>
            <a:ext cx="3408218" cy="300327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EB1906C-98E0-06D8-CDEC-DA22EE0960AD}"/>
              </a:ext>
            </a:extLst>
          </p:cNvPr>
          <p:cNvSpPr/>
          <p:nvPr/>
        </p:nvSpPr>
        <p:spPr>
          <a:xfrm rot="3373066">
            <a:off x="9435788" y="2604238"/>
            <a:ext cx="733602" cy="10720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E095274C-7A23-1898-66B5-950A57828DD4}"/>
              </a:ext>
            </a:extLst>
          </p:cNvPr>
          <p:cNvCxnSpPr>
            <a:cxnSpLocks/>
          </p:cNvCxnSpPr>
          <p:nvPr/>
        </p:nvCxnSpPr>
        <p:spPr>
          <a:xfrm flipV="1">
            <a:off x="7868248" y="3086495"/>
            <a:ext cx="2060369" cy="1436914"/>
          </a:xfrm>
          <a:prstGeom prst="curvedConnector3">
            <a:avLst>
              <a:gd name="adj1" fmla="val 69020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582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FD683-1522-93F3-7322-FFEDE43D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47919"/>
            <a:ext cx="10954512" cy="7315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Warm Case – Radial Dose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2E5CC0-14B0-F404-5D5D-2137D4AED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9897" r="5900"/>
          <a:stretch>
            <a:fillRect/>
          </a:stretch>
        </p:blipFill>
        <p:spPr>
          <a:xfrm>
            <a:off x="1531022" y="883127"/>
            <a:ext cx="9117763" cy="49109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93A56-A716-CCFE-61B4-BFC86745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0590C-704E-D2A2-6B24-EBE6154B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46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772A07-58F5-55F4-4DB5-073B3D90CB6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/>
        </p:blipFill>
        <p:spPr>
          <a:xfrm>
            <a:off x="1645421" y="59436"/>
            <a:ext cx="8631751" cy="5438001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A934A-15D1-B0A9-7369-2B83E8DDB1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4096512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University of New Hampshire – Nuclear Physics Group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D73C48AD-2CD9-6F44-F051-10DF9B15CC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4864" y="6318504"/>
            <a:ext cx="493776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A8B4442D-6407-BDD5-5119-5785457FDA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4864" y="6318504"/>
            <a:ext cx="493776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594E3-6FAF-A671-60FD-55EFDA3C01C7}"/>
              </a:ext>
            </a:extLst>
          </p:cNvPr>
          <p:cNvSpPr txBox="1"/>
          <p:nvPr/>
        </p:nvSpPr>
        <p:spPr>
          <a:xfrm>
            <a:off x="752475" y="5610618"/>
            <a:ext cx="1068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The </a:t>
            </a:r>
            <a:r>
              <a:rPr lang="en-US" sz="2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imagesc</a:t>
            </a:r>
            <a:r>
              <a:rPr lang="en-US" sz="2000" b="1" dirty="0">
                <a:solidFill>
                  <a:srgbClr val="0070C0"/>
                </a:solidFill>
              </a:rPr>
              <a:t> function in MATLAB displays a matrix as an image where each element corresponds to a single-colored pixel.</a:t>
            </a:r>
          </a:p>
        </p:txBody>
      </p:sp>
    </p:spTree>
    <p:extLst>
      <p:ext uri="{BB962C8B-B14F-4D97-AF65-F5344CB8AC3E}">
        <p14:creationId xmlns:p14="http://schemas.microsoft.com/office/powerpoint/2010/main" val="3016421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E147-F8DB-0C95-3283-EB8C6D3B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18" y="173736"/>
            <a:ext cx="10954512" cy="7315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gradFill>
                  <a:gsLst>
                    <a:gs pos="0">
                      <a:srgbClr val="66C26C"/>
                    </a:gs>
                    <a:gs pos="100000">
                      <a:srgbClr val="25AAD5"/>
                    </a:gs>
                  </a:gsLst>
                  <a:lin ang="13800000" scaled="0"/>
                </a:gradFill>
                <a:highlight>
                  <a:srgbClr val="FFFFFF"/>
                </a:highlight>
                <a:ea typeface="+mj-lt"/>
                <a:cs typeface="+mj-lt"/>
              </a:rPr>
              <a:t>Fluence and Heat Load</a:t>
            </a:r>
            <a:endParaRPr lang="en-US" sz="40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5080A-C899-5EE2-9D7A-0F700EAA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14D45-9371-B630-6A07-1DEC981B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0FA0FB0-26DD-A19B-C3CC-CDC0888FC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0846240"/>
                  </p:ext>
                </p:extLst>
              </p:nvPr>
            </p:nvGraphicFramePr>
            <p:xfrm>
              <a:off x="1324840" y="1153684"/>
              <a:ext cx="9918121" cy="218957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27415">
                      <a:extLst>
                        <a:ext uri="{9D8B030D-6E8A-4147-A177-3AD203B41FA5}">
                          <a16:colId xmlns:a16="http://schemas.microsoft.com/office/drawing/2014/main" val="1610893069"/>
                        </a:ext>
                      </a:extLst>
                    </a:gridCol>
                    <a:gridCol w="2527194">
                      <a:extLst>
                        <a:ext uri="{9D8B030D-6E8A-4147-A177-3AD203B41FA5}">
                          <a16:colId xmlns:a16="http://schemas.microsoft.com/office/drawing/2014/main" val="2279216871"/>
                        </a:ext>
                      </a:extLst>
                    </a:gridCol>
                    <a:gridCol w="2665936">
                      <a:extLst>
                        <a:ext uri="{9D8B030D-6E8A-4147-A177-3AD203B41FA5}">
                          <a16:colId xmlns:a16="http://schemas.microsoft.com/office/drawing/2014/main" val="2776773528"/>
                        </a:ext>
                      </a:extLst>
                    </a:gridCol>
                    <a:gridCol w="1623306">
                      <a:extLst>
                        <a:ext uri="{9D8B030D-6E8A-4147-A177-3AD203B41FA5}">
                          <a16:colId xmlns:a16="http://schemas.microsoft.com/office/drawing/2014/main" val="437909430"/>
                        </a:ext>
                      </a:extLst>
                    </a:gridCol>
                    <a:gridCol w="1974270">
                      <a:extLst>
                        <a:ext uri="{9D8B030D-6E8A-4147-A177-3AD203B41FA5}">
                          <a16:colId xmlns:a16="http://schemas.microsoft.com/office/drawing/2014/main" val="1291729476"/>
                        </a:ext>
                      </a:extLst>
                    </a:gridCol>
                  </a:tblGrid>
                  <a:tr h="478146"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2400" b="1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𝜱</m:t>
                                  </m:r>
                                </m:e>
                                <m:sub>
                                  <m:r>
                                    <a:rPr lang="en-US" sz="2400" b="1" i="1" dirty="0" smtClean="0">
                                      <a:latin typeface="Cambria Math" panose="02040503050406030204" pitchFamily="18" charset="0"/>
                                    </a:rPr>
                                    <m:t>𝒔𝒊𝒅𝒆</m:t>
                                  </m:r>
                                </m:sub>
                              </m:sSub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400" b="1" dirty="0"/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𝒄𝒎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2400" b="1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400" b="1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𝜱</m:t>
                                      </m:r>
                                    </m:e>
                                    <m:sub>
                                      <m:r>
                                        <a:rPr lang="en-US" sz="2400" b="1" i="1" dirty="0" smtClean="0">
                                          <a:latin typeface="Cambria Math" panose="02040503050406030204" pitchFamily="18" charset="0"/>
                                        </a:rPr>
                                        <m:t>𝒔𝒊𝒅𝒆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400" b="1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400" b="1" dirty="0"/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𝒄𝒎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2400" b="1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𝒔𝒊𝒅𝒆</m:t>
                                  </m:r>
                                </m:sub>
                              </m:sSub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oMath>
                          </a14:m>
                          <a:r>
                            <a:rPr lang="en-US" sz="2400" b="1" dirty="0"/>
                            <a:t>)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 dirty="0" smtClean="0">
                                      <a:latin typeface="Cambria Math" panose="02040503050406030204" pitchFamily="18" charset="0"/>
                                    </a:rPr>
                                    <m:t>𝑻𝒊𝒎𝒆</m:t>
                                  </m:r>
                                </m:num>
                                <m:den>
                                  <m:r>
                                    <a:rPr lang="en-US" sz="2400" b="1" i="1" dirty="0" smtClean="0">
                                      <a:latin typeface="Cambria Math" panose="02040503050406030204" pitchFamily="18" charset="0"/>
                                    </a:rPr>
                                    <m:t>𝑺𝒊𝒅𝒆</m:t>
                                  </m:r>
                                </m:den>
                              </m:f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dirty="0" err="1" smtClean="0">
                                  <a:latin typeface="Cambria Math" panose="02040503050406030204" pitchFamily="18" charset="0"/>
                                </a:rPr>
                                <m:t>𝒉𝒓</m:t>
                              </m:r>
                            </m:oMath>
                          </a14:m>
                          <a:r>
                            <a:rPr lang="en-US" sz="2400" b="1" dirty="0"/>
                            <a:t>)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10958118"/>
                      </a:ext>
                    </a:extLst>
                  </a:tr>
                  <a:tr h="7922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0BA2E9"/>
                              </a:solidFill>
                            </a:rPr>
                            <a:t>Cold 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i="1" kern="1200" dirty="0">
                            <a:solidFill>
                              <a:srgbClr val="0BA2E9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1" i="1" kern="1200" smtClean="0">
                                    <a:solidFill>
                                      <a:srgbClr val="0BA2E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𝟒</m:t>
                                </m:r>
                                <m:r>
                                  <a:rPr lang="en-US" sz="2000" b="1" i="1" kern="1200" smtClean="0">
                                    <a:solidFill>
                                      <a:srgbClr val="0BA2E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en-US" sz="2000" b="1" i="1" kern="1200" smtClean="0">
                                    <a:solidFill>
                                      <a:srgbClr val="0BA2E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𝟗𝟕</m:t>
                                </m:r>
                                <m:r>
                                  <a:rPr lang="en-US" sz="2000" b="1" i="1" kern="1200" smtClean="0">
                                    <a:solidFill>
                                      <a:srgbClr val="0BA2E9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1" i="1" kern="1200" smtClean="0">
                                        <a:solidFill>
                                          <a:srgbClr val="0BA2E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200" smtClean="0">
                                        <a:solidFill>
                                          <a:srgbClr val="0BA2E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2000" b="1" i="1" kern="1200" smtClean="0">
                                        <a:solidFill>
                                          <a:srgbClr val="0BA2E9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𝟏𝟓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1" kern="1200" dirty="0">
                            <a:solidFill>
                              <a:srgbClr val="0BA2E9"/>
                            </a:solidFill>
                            <a:effectLst/>
                            <a:latin typeface="+mn-lt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1" kern="1200" dirty="0">
                            <a:solidFill>
                              <a:srgbClr val="0BA2E9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rgbClr val="0BA2E9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i="1" kern="1200" smtClean="0">
                                  <a:solidFill>
                                    <a:srgbClr val="0BA2E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  <m:r>
                                <a:rPr lang="en-US" sz="2000" b="1" i="1" kern="1200" smtClean="0">
                                  <a:solidFill>
                                    <a:srgbClr val="0BA2E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lang="en-US" sz="2000" b="1" i="1" kern="1200" smtClean="0">
                                  <a:solidFill>
                                    <a:srgbClr val="0BA2E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𝟗𝟒</m:t>
                              </m:r>
                              <m:r>
                                <a:rPr lang="en-US" sz="2000" b="1" i="1" kern="1200" smtClean="0">
                                  <a:solidFill>
                                    <a:srgbClr val="0BA2E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000" b="1" i="1" kern="1200" smtClean="0">
                                      <a:solidFill>
                                        <a:srgbClr val="0BA2E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kern="1200" smtClean="0">
                                      <a:solidFill>
                                        <a:srgbClr val="0BA2E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2000" b="1" i="1" kern="1200" smtClean="0">
                                      <a:solidFill>
                                        <a:srgbClr val="0BA2E9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𝟏𝟓</m:t>
                                  </m:r>
                                </m:sup>
                              </m:sSup>
                            </m:oMath>
                          </a14:m>
                          <a:endParaRPr lang="en-US" sz="2000" b="1" kern="1200" dirty="0">
                            <a:solidFill>
                              <a:srgbClr val="0BA2E9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rgbClr val="0BA2E9"/>
                            </a:solidFill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dirty="0" smtClean="0">
                                    <a:solidFill>
                                      <a:srgbClr val="0BA2E9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dirty="0" smtClean="0">
                                    <a:solidFill>
                                      <a:srgbClr val="0BA2E9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dirty="0" smtClean="0">
                                    <a:solidFill>
                                      <a:srgbClr val="0BA2E9"/>
                                    </a:solidFill>
                                    <a:latin typeface="Cambria Math" panose="02040503050406030204" pitchFamily="18" charset="0"/>
                                  </a:rPr>
                                  <m:t>𝟎𝟔𝟒𝟑𝟕𝟐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0BA2E9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rgbClr val="0BA2E9"/>
                            </a:solidFill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dirty="0" smtClean="0">
                                    <a:solidFill>
                                      <a:srgbClr val="0BA2E9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dirty="0" smtClean="0">
                                    <a:solidFill>
                                      <a:srgbClr val="0BA2E9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dirty="0" smtClean="0">
                                    <a:solidFill>
                                      <a:srgbClr val="0BA2E9"/>
                                    </a:solidFill>
                                    <a:latin typeface="Cambria Math" panose="02040503050406030204" pitchFamily="18" charset="0"/>
                                  </a:rPr>
                                  <m:t>𝟒𝟐𝟎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0BA2E9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6501834"/>
                      </a:ext>
                    </a:extLst>
                  </a:tr>
                  <a:tr h="7764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Warm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i="1" kern="1200" dirty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1" i="1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𝟗</m:t>
                                </m:r>
                                <m:r>
                                  <a:rPr lang="en-US" sz="2000" b="1" i="1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en-US" sz="2000" b="1" i="1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𝟗𝟕</m:t>
                                </m:r>
                                <m:r>
                                  <a:rPr lang="en-US" sz="2000" b="1" i="1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1" i="1" kern="1200" dirty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kern="1200" dirty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2000" b="1" i="1" kern="1200" dirty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𝟏𝟔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𝟗𝟗</m:t>
                                </m:r>
                                <m:r>
                                  <a:rPr lang="en-US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20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𝟔𝟒𝟑𝟕𝟐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𝟖𝟓𝟎</m:t>
                                </m:r>
                              </m:oMath>
                            </m:oMathPara>
                          </a14:m>
                          <a:endParaRPr lang="en-US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518134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0FA0FB0-26DD-A19B-C3CC-CDC0888FC9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0846240"/>
                  </p:ext>
                </p:extLst>
              </p:nvPr>
            </p:nvGraphicFramePr>
            <p:xfrm>
              <a:off x="1324840" y="1153684"/>
              <a:ext cx="9918121" cy="218957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27415">
                      <a:extLst>
                        <a:ext uri="{9D8B030D-6E8A-4147-A177-3AD203B41FA5}">
                          <a16:colId xmlns:a16="http://schemas.microsoft.com/office/drawing/2014/main" val="1610893069"/>
                        </a:ext>
                      </a:extLst>
                    </a:gridCol>
                    <a:gridCol w="2527194">
                      <a:extLst>
                        <a:ext uri="{9D8B030D-6E8A-4147-A177-3AD203B41FA5}">
                          <a16:colId xmlns:a16="http://schemas.microsoft.com/office/drawing/2014/main" val="2279216871"/>
                        </a:ext>
                      </a:extLst>
                    </a:gridCol>
                    <a:gridCol w="2665936">
                      <a:extLst>
                        <a:ext uri="{9D8B030D-6E8A-4147-A177-3AD203B41FA5}">
                          <a16:colId xmlns:a16="http://schemas.microsoft.com/office/drawing/2014/main" val="2776773528"/>
                        </a:ext>
                      </a:extLst>
                    </a:gridCol>
                    <a:gridCol w="1623306">
                      <a:extLst>
                        <a:ext uri="{9D8B030D-6E8A-4147-A177-3AD203B41FA5}">
                          <a16:colId xmlns:a16="http://schemas.microsoft.com/office/drawing/2014/main" val="437909430"/>
                        </a:ext>
                      </a:extLst>
                    </a:gridCol>
                    <a:gridCol w="1974270">
                      <a:extLst>
                        <a:ext uri="{9D8B030D-6E8A-4147-A177-3AD203B41FA5}">
                          <a16:colId xmlns:a16="http://schemas.microsoft.com/office/drawing/2014/main" val="1291729476"/>
                        </a:ext>
                      </a:extLst>
                    </a:gridCol>
                  </a:tblGrid>
                  <a:tr h="62084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226" t="-93878" r="-248744" b="-2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7619" t="-93878" r="-135714" b="-2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9844" t="-93878" r="-122656" b="-2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01923" t="-93878" r="-641" b="-25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0958118"/>
                      </a:ext>
                    </a:extLst>
                  </a:tr>
                  <a:tr h="7922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0BA2E9"/>
                              </a:solidFill>
                            </a:rPr>
                            <a:t>Cold 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226" t="-150794" r="-24874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7619" t="-150794" r="-13571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9844" t="-150794" r="-1226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01923" t="-150794" r="-64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6501834"/>
                      </a:ext>
                    </a:extLst>
                  </a:tr>
                  <a:tr h="7764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</a:rPr>
                            <a:t>Warm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226" t="-254839" r="-248744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7619" t="-254839" r="-135714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9844" t="-254839" r="-122656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01923" t="-254839" r="-641" b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18134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3B9C7FB-D781-F99C-6631-C8CC49367E33}"/>
              </a:ext>
            </a:extLst>
          </p:cNvPr>
          <p:cNvSpPr txBox="1"/>
          <p:nvPr/>
        </p:nvSpPr>
        <p:spPr>
          <a:xfrm>
            <a:off x="1268878" y="4123244"/>
            <a:ext cx="10709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gradFill>
                  <a:gsLst>
                    <a:gs pos="0">
                      <a:srgbClr val="66C26C"/>
                    </a:gs>
                    <a:gs pos="100000">
                      <a:srgbClr val="25AAD5"/>
                    </a:gs>
                  </a:gsLst>
                  <a:lin ang="13800000" scaled="0"/>
                </a:gradFill>
                <a:highlight>
                  <a:srgbClr val="FFFFFF"/>
                </a:highlight>
                <a:ea typeface="+mj-lt"/>
                <a:cs typeface="+mj-lt"/>
              </a:rPr>
              <a:t>Delivered fluence is within approximately one percent of proposal targets.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gradFill>
                <a:gsLst>
                  <a:gs pos="0">
                    <a:srgbClr val="66C26C"/>
                  </a:gs>
                  <a:gs pos="100000">
                    <a:srgbClr val="25AAD5"/>
                  </a:gs>
                </a:gsLst>
                <a:lin ang="13800000" scaled="0"/>
              </a:gradFill>
              <a:highlight>
                <a:srgbClr val="FFFFFF"/>
              </a:highlight>
              <a:ea typeface="+mj-lt"/>
              <a:cs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gradFill>
                  <a:gsLst>
                    <a:gs pos="0">
                      <a:srgbClr val="66C26C"/>
                    </a:gs>
                    <a:gs pos="100000">
                      <a:srgbClr val="25AAD5"/>
                    </a:gs>
                  </a:gsLst>
                  <a:lin ang="13800000" scaled="0"/>
                </a:gradFill>
                <a:highlight>
                  <a:srgbClr val="FFFFFF"/>
                </a:highlight>
                <a:ea typeface="+mj-lt"/>
                <a:cs typeface="+mj-lt"/>
              </a:rPr>
              <a:t>Total irradiation time = 8.54h. </a:t>
            </a:r>
            <a:endParaRPr lang="en-US" sz="2200" dirty="0">
              <a:solidFill>
                <a:srgbClr val="0070C0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446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F63ECFE-CDBC-CC66-588D-CF7162096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73736"/>
            <a:ext cx="10954512" cy="731520"/>
          </a:xfrm>
        </p:spPr>
        <p:txBody>
          <a:bodyPr>
            <a:normAutofit/>
          </a:bodyPr>
          <a:lstStyle/>
          <a:p>
            <a:r>
              <a:rPr lang="en-US" sz="4000" dirty="0"/>
              <a:t>Who uses TOPAS Monte Carlo?</a:t>
            </a:r>
          </a:p>
        </p:txBody>
      </p:sp>
      <p:pic>
        <p:nvPicPr>
          <p:cNvPr id="8" name="Picture Placeholder 7" descr="A diagram of a tube&#10;&#10;AI-generated content may be incorrect.">
            <a:extLst>
              <a:ext uri="{FF2B5EF4-FFF2-40B4-BE49-F238E27FC236}">
                <a16:creationId xmlns:a16="http://schemas.microsoft.com/office/drawing/2014/main" id="{A447EA8D-5637-7BA7-621B-0D881B1F3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r="6612"/>
          <a:stretch>
            <a:fillRect/>
          </a:stretch>
        </p:blipFill>
        <p:spPr>
          <a:xfrm>
            <a:off x="612648" y="1244533"/>
            <a:ext cx="6583680" cy="4956047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4F8B2-ABDA-EF1E-DAB0-096C1F29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4096512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New Hampshire – Nuclear Physics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7AD2A-09A9-A782-863A-B81D95CC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864" y="6318504"/>
            <a:ext cx="493776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312A84-0185-D2AA-5640-6D90A55ADD81}"/>
              </a:ext>
            </a:extLst>
          </p:cNvPr>
          <p:cNvSpPr txBox="1"/>
          <p:nvPr/>
        </p:nvSpPr>
        <p:spPr>
          <a:xfrm>
            <a:off x="7196328" y="1168012"/>
            <a:ext cx="47823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Mostly </a:t>
            </a:r>
            <a:r>
              <a:rPr lang="en-US" sz="2200" b="1" dirty="0"/>
              <a:t>medical physicists </a:t>
            </a:r>
            <a:r>
              <a:rPr lang="en-US" sz="2200" dirty="0"/>
              <a:t>– for  advanced treatment planning in intensity modulated radiation therapy (IMRT) .</a:t>
            </a:r>
          </a:p>
          <a:p>
            <a:endParaRPr lang="en-US" sz="2200" dirty="0"/>
          </a:p>
          <a:p>
            <a:r>
              <a:rPr lang="en-US" sz="2200" dirty="0"/>
              <a:t>However, TOPAS is a useful for tool for </a:t>
            </a:r>
            <a:r>
              <a:rPr lang="en-US" sz="2200" b="1" dirty="0"/>
              <a:t>anyone</a:t>
            </a:r>
            <a:r>
              <a:rPr lang="en-US" sz="2200" dirty="0"/>
              <a:t> who wants to simulate particle transport</a:t>
            </a:r>
          </a:p>
        </p:txBody>
      </p:sp>
    </p:spTree>
    <p:extLst>
      <p:ext uri="{BB962C8B-B14F-4D97-AF65-F5344CB8AC3E}">
        <p14:creationId xmlns:p14="http://schemas.microsoft.com/office/powerpoint/2010/main" val="222890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3CA1A-2AD8-838D-E340-6DCAFDFFC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Therefore, we conclude that…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1E45F-446F-614D-F991-5675D616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6A21E-43CE-F4B6-E004-8BE8A32B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20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B759F1-10BE-1BB4-871E-43506660E942}"/>
              </a:ext>
            </a:extLst>
          </p:cNvPr>
          <p:cNvSpPr txBox="1"/>
          <p:nvPr/>
        </p:nvSpPr>
        <p:spPr>
          <a:xfrm>
            <a:off x="612648" y="1596791"/>
            <a:ext cx="108722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  <a:latin typeface="Aptos"/>
                <a:ea typeface="Aptos"/>
                <a:cs typeface="Aptos"/>
              </a:rPr>
              <a:t>Single-side dose is not the experiment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26071"/>
                </a:solidFill>
                <a:latin typeface="Aptos"/>
                <a:ea typeface="Aptos"/>
                <a:cs typeface="Aptos"/>
              </a:rPr>
              <a:t>Front-only and back-only runs diagnose the transport behavior; neither alone is the final target-delivery claim.</a:t>
            </a:r>
          </a:p>
          <a:p>
            <a:pPr marL="800100" lvl="1" indent="-342900">
              <a:buFont typeface="+mj-lt"/>
              <a:buAutoNum type="arabicPeriod"/>
            </a:pPr>
            <a:endParaRPr lang="en-US" sz="2400" b="1" dirty="0">
              <a:solidFill>
                <a:srgbClr val="0E1B35"/>
              </a:solidFill>
              <a:latin typeface="Aptos"/>
              <a:ea typeface="Aptos"/>
              <a:cs typeface="Apto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00B050"/>
                </a:solidFill>
                <a:latin typeface="Aptos"/>
                <a:ea typeface="Aptos"/>
                <a:cs typeface="Aptos"/>
              </a:rPr>
              <a:t>Opposed delivery is the correction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26071"/>
                </a:solidFill>
                <a:latin typeface="Aptos"/>
                <a:ea typeface="Aptos"/>
                <a:cs typeface="Aptos"/>
              </a:rPr>
              <a:t>Superposition is the physics-useful result because the two directions compensate each other's depth gradients.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B050"/>
              </a:solidFill>
              <a:latin typeface="Aptos"/>
              <a:ea typeface="Aptos"/>
              <a:cs typeface="Aptos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0E1B35"/>
                </a:solidFill>
                <a:latin typeface="Aptos"/>
                <a:ea typeface="Aptos"/>
                <a:cs typeface="Aptos"/>
              </a:rPr>
              <a:t>Beam accounting makes it real</a:t>
            </a:r>
            <a:endParaRPr lang="en-US" sz="2400" b="1" dirty="0">
              <a:solidFill>
                <a:srgbClr val="00B050"/>
              </a:solidFill>
              <a:latin typeface="Aptos"/>
              <a:ea typeface="Aptos"/>
              <a:cs typeface="Apto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26071"/>
                </a:solidFill>
                <a:latin typeface="Aptos"/>
                <a:ea typeface="Aptos"/>
                <a:cs typeface="Aptos"/>
              </a:rPr>
              <a:t>Current, fluence, time, and deposited power convert TOPAS per-primary scoring into an experimental operating point.</a:t>
            </a:r>
          </a:p>
        </p:txBody>
      </p:sp>
    </p:spTree>
    <p:extLst>
      <p:ext uri="{BB962C8B-B14F-4D97-AF65-F5344CB8AC3E}">
        <p14:creationId xmlns:p14="http://schemas.microsoft.com/office/powerpoint/2010/main" val="2524221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9A34-1F99-DB11-C6D1-B67A63D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D0C2-7F28-1571-6023-FC28A3D53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Dr. Karl Slifer for mentorship and redirection in this project</a:t>
            </a:r>
          </a:p>
          <a:p>
            <a:r>
              <a:rPr lang="en-US" sz="2800" dirty="0"/>
              <a:t>UNH Nuclear Physics Group for feedback on my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8911C-64F9-5597-AFCB-9B3319160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86765-6D45-45F8-506C-C468BB37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0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7187-E256-685B-1ECE-E345F039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does a TOPAS code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45E5E-55A4-6CBE-8C04-71D78ABAD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Please visit </a:t>
            </a:r>
            <a:r>
              <a:rPr lang="en-US" sz="2200" dirty="0">
                <a:hlinkClick r:id="rId3"/>
              </a:rPr>
              <a:t>https://github.com/SamuelBarachel/uitf02</a:t>
            </a:r>
            <a:r>
              <a:rPr lang="en-US" sz="2200" dirty="0"/>
              <a:t> to access the code for this project. </a:t>
            </a:r>
          </a:p>
          <a:p>
            <a:r>
              <a:rPr lang="en-US" sz="2200" dirty="0"/>
              <a:t>All images in this presentation are results from MC  the simulation.</a:t>
            </a:r>
          </a:p>
          <a:p>
            <a:r>
              <a:rPr lang="en-US" sz="2200" dirty="0"/>
              <a:t>The full report for this project will also be included by 06/10/2025</a:t>
            </a:r>
            <a:endParaRPr lang="en-US" sz="22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C92C6-7448-77C3-F898-4DC59B3CE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65ECC-C2D3-D0D6-C96C-DCAB44F8A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1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8CC12-5DD3-B33C-B945-7C2E2A810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gradFill>
                  <a:gsLst>
                    <a:gs pos="0">
                      <a:srgbClr val="66C26C"/>
                    </a:gs>
                    <a:gs pos="100000">
                      <a:srgbClr val="25AAD5"/>
                    </a:gs>
                  </a:gsLst>
                  <a:lin ang="138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6D532-2C2B-A34C-CD02-6C31536DF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62455"/>
            <a:ext cx="5479836" cy="49560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[1] S. Agostinelli et al., “GEANT4 - A simulation toolkit,” </a:t>
            </a:r>
            <a:r>
              <a:rPr lang="en-US" i="1" dirty="0">
                <a:latin typeface="Times New Roman"/>
                <a:cs typeface="Times New Roman"/>
              </a:rPr>
              <a:t>Nuclear Instruments and Methods in Physics Research Section A</a:t>
            </a:r>
            <a:r>
              <a:rPr lang="en-US" dirty="0">
                <a:latin typeface="Times New Roman"/>
                <a:cs typeface="Times New Roman"/>
              </a:rPr>
              <a:t>, vol. 506, no. 3, pp. 250-303, 2003. doi: 10.1016/S0168-9002(03)01368-8.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[2] J. Perl, J. Shin, J. Schumann, B. Faddegon, and H. Paganetti, “TOPAS: An innovative proton Monte Carlo platform for research and clinical applications,” </a:t>
            </a:r>
            <a:r>
              <a:rPr lang="en-US" i="1" dirty="0">
                <a:latin typeface="Times New Roman"/>
                <a:cs typeface="Times New Roman"/>
              </a:rPr>
              <a:t>Medical Physics</a:t>
            </a:r>
            <a:r>
              <a:rPr lang="en-US" dirty="0">
                <a:latin typeface="Times New Roman"/>
                <a:cs typeface="Times New Roman"/>
              </a:rPr>
              <a:t>, vol. 39, no. 11, pp. 6818-6837, 2012. doi: 10.1118/1.4758060.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[3] D. G. Crabb and W. Meyer, “Solid polarized targets for nuclear and particle physics experiments,” </a:t>
            </a:r>
            <a:r>
              <a:rPr lang="en-US" i="1" dirty="0">
                <a:latin typeface="Times New Roman"/>
                <a:cs typeface="Times New Roman"/>
              </a:rPr>
              <a:t>Annual Review of Nuclear and Particle Science</a:t>
            </a:r>
            <a:r>
              <a:rPr lang="en-US" dirty="0">
                <a:latin typeface="Times New Roman"/>
                <a:cs typeface="Times New Roman"/>
              </a:rPr>
              <a:t>, vol. 47, pp. 67-109, 1997. doi: 10.1146/annurev.nucl.47.1.67.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[4] W. Meyer, “Ammonia as a polarized solid target material - a review,” </a:t>
            </a:r>
            <a:r>
              <a:rPr lang="en-US" i="1" dirty="0">
                <a:latin typeface="Times New Roman"/>
                <a:cs typeface="Times New Roman"/>
              </a:rPr>
              <a:t>Nuclear Instruments and Methods in Physics Research Section A</a:t>
            </a:r>
            <a:r>
              <a:rPr lang="en-US" dirty="0">
                <a:latin typeface="Times New Roman"/>
                <a:cs typeface="Times New Roman"/>
              </a:rPr>
              <a:t>, vol. 526, issues 1-2, pp. 12-21, 2004. doi: 10.1016/j.nima.2004.03.145.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BBD5D-79B5-A9A9-A1DF-EF171BAD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345F5-9F70-03C6-8160-51A7B044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1856F4-DA1C-70EB-5204-3DA25545E2BA}"/>
              </a:ext>
            </a:extLst>
          </p:cNvPr>
          <p:cNvSpPr txBox="1">
            <a:spLocks/>
          </p:cNvSpPr>
          <p:nvPr/>
        </p:nvSpPr>
        <p:spPr>
          <a:xfrm>
            <a:off x="6087325" y="1362455"/>
            <a:ext cx="5479836" cy="4956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[5] W. Meyer, K. H. Althoff, W. Havenith, and W. Thiel, “Dynamic deuteron polarization in irradiated D-ammonia (ND3) and its first use in a high energy photon beam,” </a:t>
            </a:r>
            <a:r>
              <a:rPr lang="en-US" i="1" dirty="0">
                <a:latin typeface="Times New Roman"/>
                <a:cs typeface="Times New Roman"/>
              </a:rPr>
              <a:t>Nuclear Instruments and Methods in Physics Research Section A</a:t>
            </a:r>
            <a:r>
              <a:rPr lang="en-US" dirty="0">
                <a:latin typeface="Times New Roman"/>
                <a:cs typeface="Times New Roman"/>
              </a:rPr>
              <a:t>, vol. 227, no. 1, pp. 35-44, 1984.doi: 10.1016/0168-9002(84)90098-6.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[6] A. Conover, V. Y. S. Bandara, D. Keller, and F. Bateman, “Bulk irradiation of ammonia for polarized target experiments,” </a:t>
            </a:r>
            <a:r>
              <a:rPr lang="en-US" i="1" dirty="0">
                <a:latin typeface="Times New Roman"/>
                <a:cs typeface="Times New Roman"/>
              </a:rPr>
              <a:t>Nuclear Instruments and Methods in Physics Research Section A</a:t>
            </a:r>
            <a:r>
              <a:rPr lang="en-US" dirty="0">
                <a:latin typeface="Times New Roman"/>
                <a:cs typeface="Times New Roman"/>
              </a:rPr>
              <a:t>, vol. 1068, article 169717, 2024. doi: 10.1016/j.nima.2024.169717.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968B3E-68A7-02BC-88B8-7208CF167D7E}"/>
              </a:ext>
            </a:extLst>
          </p:cNvPr>
          <p:cNvSpPr txBox="1"/>
          <p:nvPr/>
        </p:nvSpPr>
        <p:spPr>
          <a:xfrm>
            <a:off x="1594884" y="21903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47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CF67A-48C5-988E-6ECF-F1A72FB88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2281081"/>
            <a:ext cx="10954512" cy="2089214"/>
          </a:xfrm>
        </p:spPr>
        <p:txBody>
          <a:bodyPr>
            <a:normAutofit/>
          </a:bodyPr>
          <a:lstStyle/>
          <a:p>
            <a:pPr algn="ctr"/>
            <a:r>
              <a:rPr lang="en-US" sz="13000" dirty="0"/>
              <a:t>Question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09A92-1091-EC24-A9F1-6DF5F1FA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03CA0-7837-9063-0F30-45546F07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93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7786E-D46C-3869-88A9-B9864F590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2697480"/>
            <a:ext cx="10954512" cy="731520"/>
          </a:xfrm>
        </p:spPr>
        <p:txBody>
          <a:bodyPr/>
          <a:lstStyle/>
          <a:p>
            <a:pPr algn="ctr"/>
            <a:r>
              <a:rPr lang="en-US" dirty="0"/>
              <a:t>Extra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D1E64-5265-B6EF-4D55-F94213D5F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69202-9431-6554-F8AC-F5F58ED6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499578-0EAC-6F2A-0D59-D81380F4B3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92531" y="-13607"/>
            <a:ext cx="10010898" cy="6882493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B17E6653-93BC-E398-6B43-AADAE0646C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4864" y="6318504"/>
            <a:ext cx="493776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50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2026-05-07 at 10.51.03">
            <a:hlinkClick r:id="" action="ppaction://media"/>
            <a:extLst>
              <a:ext uri="{FF2B5EF4-FFF2-40B4-BE49-F238E27FC236}">
                <a16:creationId xmlns:a16="http://schemas.microsoft.com/office/drawing/2014/main" id="{6F9EA338-380D-2443-F8C5-C2CD3A25512F}"/>
              </a:ext>
            </a:extLst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8814" b="13332"/>
          <a:stretch>
            <a:fillRect/>
          </a:stretch>
        </p:blipFill>
        <p:spPr>
          <a:xfrm>
            <a:off x="42409" y="173736"/>
            <a:ext cx="12191980" cy="6857990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1DF87-2E4D-4D6F-DF14-97D3CA444E9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12648" y="6318504"/>
            <a:ext cx="4096512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79AABEBF-E9CF-5731-F122-B4E4DA8542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4864" y="6318504"/>
            <a:ext cx="493776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1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7C59A-EF7B-CA93-2AE3-36288054AA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4096512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47CDA-B6BD-D139-6D56-437A7C64B8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4864" y="6318504"/>
            <a:ext cx="493776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4E5308-A7F7-5CF2-1EBC-4AA1AD45D23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50175" y="436419"/>
            <a:ext cx="8891649" cy="56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70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CA4DC-FB61-EA2F-39D9-CCA1C15D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954512" cy="731520"/>
          </a:xfrm>
        </p:spPr>
        <p:txBody>
          <a:bodyPr anchor="b">
            <a:normAutofit/>
          </a:bodyPr>
          <a:lstStyle/>
          <a:p>
            <a:r>
              <a:rPr lang="en-US" dirty="0"/>
              <a:t>Sample Holder</a:t>
            </a: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BF3095-B1DC-BF6B-C788-D1A8FCF4C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11" y="1362455"/>
            <a:ext cx="10433785" cy="4956047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85E5F-211E-E079-AB29-31BF7BB0D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4096512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325F6-91C5-1212-F1E4-C389C6AA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4864" y="6318504"/>
            <a:ext cx="493776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7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0845-4A86-4ACB-40BF-A215EF42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72163"/>
            <a:ext cx="10953750" cy="786384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Geometry and Target Positioning</a:t>
            </a:r>
          </a:p>
        </p:txBody>
      </p:sp>
      <p:pic>
        <p:nvPicPr>
          <p:cNvPr id="14" name="Picture Placeholder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0FE2E7F-44DE-9959-6651-ADA4F0D74B31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t="13834" r="7276" b="44891"/>
          <a:stretch>
            <a:fillRect/>
          </a:stretch>
        </p:blipFill>
        <p:spPr>
          <a:xfrm>
            <a:off x="854923" y="2418962"/>
            <a:ext cx="4593806" cy="3629584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F9B54C5-AF58-9504-0130-B326FE86A422}"/>
                  </a:ext>
                </a:extLst>
              </p:cNvPr>
              <p:cNvSpPr>
                <a:spLocks noGrp="1"/>
              </p:cNvSpPr>
              <p:nvPr>
                <p:ph sz="quarter" idx="19"/>
              </p:nvPr>
            </p:nvSpPr>
            <p:spPr>
              <a:xfrm>
                <a:off x="5925857" y="2277040"/>
                <a:ext cx="3565497" cy="1096728"/>
              </a:xfrm>
            </p:spPr>
            <p:txBody>
              <a:bodyPr vert="horz" lIns="91440" tIns="45720" rIns="91440" bIns="45720" rtlCol="0">
                <a:noAutofit/>
              </a:bodyPr>
              <a:lstStyle/>
              <a:p>
                <a:pPr>
                  <a:buFont typeface="Courier New" panose="02070309020205020404" pitchFamily="49" charset="0"/>
                  <a:buChar char="o"/>
                </a:pPr>
                <a:r>
                  <a:rPr lang="en-US" sz="1200" b="1" dirty="0">
                    <a:solidFill>
                      <a:srgbClr val="00B050"/>
                    </a:solidFill>
                    <a:latin typeface="Cambria" panose="02040503050406030204" pitchFamily="18" charset="0"/>
                  </a:rPr>
                  <a:t>Scene Tree</a:t>
                </a:r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World</m:t>
                    </m:r>
                    <m: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dirty="0">
                  <a:solidFill>
                    <a:srgbClr val="00B050"/>
                  </a:solidFill>
                  <a:latin typeface="Cambria" panose="02040503050406030204" pitchFamily="18" charset="0"/>
                </a:endParaRPr>
              </a:p>
              <a:p>
                <a:pPr lvl="2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Beampipe</m:t>
                    </m:r>
                    <m: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vacuum</m:t>
                    </m:r>
                    <m: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dirty="0">
                  <a:solidFill>
                    <a:srgbClr val="00B050"/>
                  </a:solidFill>
                  <a:latin typeface="Cambria" panose="02040503050406030204" pitchFamily="18" charset="0"/>
                </a:endParaRPr>
              </a:p>
              <a:p>
                <a:pPr lvl="3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Al</m:t>
                    </m:r>
                    <m: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beam</m:t>
                    </m:r>
                    <m: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spreader</m:t>
                    </m:r>
                    <m: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window</m:t>
                    </m:r>
                    <m:r>
                      <a:rPr lang="en-US" sz="1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(0.5 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mm</m:t>
                    </m:r>
                    <m:r>
                      <a:rPr lang="en-US" sz="1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thick</m:t>
                    </m:r>
                    <m:r>
                      <a:rPr lang="en-US" sz="1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200" dirty="0">
                  <a:solidFill>
                    <a:srgbClr val="00B05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F9B54C5-AF58-9504-0130-B326FE86A4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9"/>
              </p:nvPr>
            </p:nvSpPr>
            <p:spPr>
              <a:xfrm>
                <a:off x="5925857" y="2277040"/>
                <a:ext cx="3565497" cy="1096728"/>
              </a:xfrm>
              <a:blipFill>
                <a:blip r:embed="rId4"/>
                <a:stretch>
                  <a:fillRect r="-6383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13E6B-720F-22E2-B5B8-B5F60E4561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12648" y="6318504"/>
            <a:ext cx="4096512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University of New Hampshire – Nuclear Physics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BD3AE-CF3B-6D7C-96D7-2389875C76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84864" y="6318504"/>
            <a:ext cx="493776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7352D1-B64C-C32F-2C89-B8F92859E8B7}"/>
              </a:ext>
            </a:extLst>
          </p:cNvPr>
          <p:cNvCxnSpPr>
            <a:cxnSpLocks/>
          </p:cNvCxnSpPr>
          <p:nvPr/>
        </p:nvCxnSpPr>
        <p:spPr>
          <a:xfrm>
            <a:off x="2924358" y="3133621"/>
            <a:ext cx="1333209" cy="1765978"/>
          </a:xfrm>
          <a:prstGeom prst="straightConnector1">
            <a:avLst/>
          </a:prstGeom>
          <a:ln w="127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474BD7-736C-5B3A-D86E-AEEAA21B783C}"/>
              </a:ext>
            </a:extLst>
          </p:cNvPr>
          <p:cNvCxnSpPr>
            <a:cxnSpLocks/>
          </p:cNvCxnSpPr>
          <p:nvPr/>
        </p:nvCxnSpPr>
        <p:spPr>
          <a:xfrm flipH="1" flipV="1">
            <a:off x="2211866" y="3106572"/>
            <a:ext cx="717799" cy="36725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34AEBA-71D2-4EAF-2637-07B296DA3363}"/>
                  </a:ext>
                </a:extLst>
              </p:cNvPr>
              <p:cNvSpPr txBox="1"/>
              <p:nvPr/>
            </p:nvSpPr>
            <p:spPr>
              <a:xfrm rot="3085521">
                <a:off x="3004277" y="3690066"/>
                <a:ext cx="1308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=6.5 </m:t>
                      </m:r>
                      <m:r>
                        <a:rPr lang="en-US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34AEBA-71D2-4EAF-2637-07B296DA3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085521">
                <a:off x="3004277" y="3690066"/>
                <a:ext cx="13083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DE5C3D-6DEC-B938-9C5A-B90ACE220C80}"/>
                  </a:ext>
                </a:extLst>
              </p:cNvPr>
              <p:cNvSpPr txBox="1"/>
              <p:nvPr/>
            </p:nvSpPr>
            <p:spPr>
              <a:xfrm rot="163986">
                <a:off x="2048603" y="2773462"/>
                <a:ext cx="12056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=1.42 </m:t>
                      </m:r>
                      <m:r>
                        <a:rPr lang="en-US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DE5C3D-6DEC-B938-9C5A-B90ACE220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3986">
                <a:off x="2048603" y="2773462"/>
                <a:ext cx="1205641" cy="307777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F67FA6-25F4-B558-1036-7588E761B579}"/>
                  </a:ext>
                </a:extLst>
              </p:cNvPr>
              <p:cNvSpPr txBox="1"/>
              <p:nvPr/>
            </p:nvSpPr>
            <p:spPr>
              <a:xfrm>
                <a:off x="3762121" y="2624336"/>
                <a:ext cx="15586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6.42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F67FA6-25F4-B558-1036-7588E761B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121" y="2624336"/>
                <a:ext cx="1558636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6162CA00-2429-F31D-7502-ADB13CBEDC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4147" y="3429000"/>
                <a:ext cx="3565497" cy="16689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Al</m:t>
                    </m:r>
                    <m:r>
                      <a:rPr lang="en-US" sz="12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Entrance</m:t>
                    </m:r>
                    <m:r>
                      <a:rPr lang="en-US" sz="12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window</m:t>
                    </m:r>
                  </m:oMath>
                </a14:m>
                <a:r>
                  <a:rPr lang="en-US" sz="1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(0.1 mm)</a:t>
                </a:r>
              </a:p>
              <a:p>
                <a:pPr lvl="2">
                  <a:buFont typeface="Wingdings" pitchFamily="2" charset="2"/>
                  <a:buChar char="Ø"/>
                </a:pPr>
                <a:r>
                  <a:rPr lang="en-US" sz="1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Cryostat wall + bath (lHe or lAr)</a:t>
                </a:r>
              </a:p>
              <a:p>
                <a:pPr lvl="3">
                  <a:buFont typeface="Wingdings" pitchFamily="2" charset="2"/>
                  <a:buChar char="Ø"/>
                </a:pPr>
                <a:r>
                  <a:rPr lang="en-US" sz="1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Hex sample holder (polyethylene)</a:t>
                </a:r>
              </a:p>
              <a:p>
                <a:pPr lvl="4">
                  <a:buFont typeface="Wingdings" pitchFamily="2" charset="2"/>
                  <a:buChar char="Ø"/>
                </a:pPr>
                <a:r>
                  <a:rPr lang="en-US" sz="1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Target material</a:t>
                </a:r>
              </a:p>
            </p:txBody>
          </p:sp>
        </mc:Choice>
        <mc:Fallback xmlns="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6162CA00-2429-F31D-7502-ADB13CBED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147" y="3429000"/>
                <a:ext cx="3565497" cy="16689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AD881E4-20FF-5380-9C5E-A99AE9C70720}"/>
              </a:ext>
            </a:extLst>
          </p:cNvPr>
          <p:cNvSpPr txBox="1">
            <a:spLocks/>
          </p:cNvSpPr>
          <p:nvPr/>
        </p:nvSpPr>
        <p:spPr>
          <a:xfrm>
            <a:off x="5733870" y="5299559"/>
            <a:ext cx="2018806" cy="36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Beam dump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F126A4-35A1-63EF-C8C7-94A5C212E226}"/>
              </a:ext>
            </a:extLst>
          </p:cNvPr>
          <p:cNvSpPr txBox="1">
            <a:spLocks/>
          </p:cNvSpPr>
          <p:nvPr/>
        </p:nvSpPr>
        <p:spPr>
          <a:xfrm>
            <a:off x="7136644" y="4721628"/>
            <a:ext cx="2677236" cy="343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Ø"/>
            </a:pPr>
            <a:r>
              <a:rPr lang="en-US" sz="1200" dirty="0">
                <a:solidFill>
                  <a:srgbClr val="FF0000"/>
                </a:solidFill>
                <a:latin typeface="Cambria" panose="02040503050406030204" pitchFamily="18" charset="0"/>
              </a:rPr>
              <a:t>Cryostat bath (downstream)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3281881-7D7C-076B-0794-FD1CF756E864}"/>
              </a:ext>
            </a:extLst>
          </p:cNvPr>
          <p:cNvSpPr txBox="1">
            <a:spLocks/>
          </p:cNvSpPr>
          <p:nvPr/>
        </p:nvSpPr>
        <p:spPr>
          <a:xfrm>
            <a:off x="6743272" y="5064804"/>
            <a:ext cx="3070608" cy="343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Wingdings" pitchFamily="2" charset="2"/>
              <a:buChar char="Ø"/>
            </a:pPr>
            <a:r>
              <a:rPr lang="en-US" sz="1200" dirty="0">
                <a:solidFill>
                  <a:srgbClr val="FF0000"/>
                </a:solidFill>
                <a:latin typeface="Cambria" panose="02040503050406030204" pitchFamily="18" charset="0"/>
              </a:rPr>
              <a:t>Al exit window (0.1 mm)</a:t>
            </a:r>
          </a:p>
        </p:txBody>
      </p:sp>
    </p:spTree>
    <p:extLst>
      <p:ext uri="{BB962C8B-B14F-4D97-AF65-F5344CB8AC3E}">
        <p14:creationId xmlns:p14="http://schemas.microsoft.com/office/powerpoint/2010/main" val="300734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1578B-FCCD-3087-F99A-0376E593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2342"/>
            <a:ext cx="10954512" cy="7315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	The Scene Tree/ Experimental Set 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60B94-5030-D6EB-A46F-85934BFC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38FAD-94E4-ACAC-A636-445896D8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4</a:t>
            </a:fld>
            <a:endParaRPr lang="en-US"/>
          </a:p>
        </p:txBody>
      </p:sp>
      <p:pic>
        <p:nvPicPr>
          <p:cNvPr id="10" name="Content Placeholder 9" descr="A computer generated image of a tube&#10;&#10;AI-generated content may be incorrect.">
            <a:extLst>
              <a:ext uri="{FF2B5EF4-FFF2-40B4-BE49-F238E27FC236}">
                <a16:creationId xmlns:a16="http://schemas.microsoft.com/office/drawing/2014/main" id="{33FC82F4-8CAE-D2DF-1E7F-FE784E26B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0"/>
          <a:stretch>
            <a:fillRect/>
          </a:stretch>
        </p:blipFill>
        <p:spPr>
          <a:xfrm>
            <a:off x="4809991" y="948129"/>
            <a:ext cx="6703295" cy="4955714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66D054-0D43-A7E2-8116-2C7A08D52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>
            <a:fillRect/>
          </a:stretch>
        </p:blipFill>
        <p:spPr>
          <a:xfrm>
            <a:off x="1089764" y="918638"/>
            <a:ext cx="3721233" cy="49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FB42-FD09-F8FC-9DE7-6C987654E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92293"/>
            <a:ext cx="10954512" cy="529814"/>
          </a:xfrm>
        </p:spPr>
        <p:txBody>
          <a:bodyPr/>
          <a:lstStyle/>
          <a:p>
            <a:r>
              <a:rPr lang="en-US" b="1" dirty="0"/>
              <a:t>Beam Geometry – Rastered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D27B4-2505-9F19-E908-5397FD38C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722107"/>
            <a:ext cx="6296152" cy="5038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Spatial Profile (Beam Shape &amp; Size)</a:t>
            </a:r>
          </a:p>
          <a:p>
            <a:r>
              <a:rPr lang="en-US" sz="1200" b="1" dirty="0" err="1"/>
              <a:t>BeamPositionDistribution</a:t>
            </a:r>
            <a:r>
              <a:rPr lang="en-US" sz="1200" b="1" dirty="0"/>
              <a:t> = "Flat"</a:t>
            </a:r>
            <a:r>
              <a:rPr lang="en-US" sz="1200" dirty="0"/>
              <a:t> </a:t>
            </a:r>
          </a:p>
          <a:p>
            <a:pPr lvl="1"/>
            <a:r>
              <a:rPr lang="en-US" sz="1200" dirty="0"/>
              <a:t>Particles are distributed evenly across the beam surface.</a:t>
            </a:r>
          </a:p>
          <a:p>
            <a:r>
              <a:rPr lang="en-US" sz="1200" b="1" dirty="0" err="1"/>
              <a:t>BeamPositionCutoffShape</a:t>
            </a:r>
            <a:r>
              <a:rPr lang="en-US" sz="1200" b="1" dirty="0"/>
              <a:t> = "Ellipse"</a:t>
            </a:r>
            <a:r>
              <a:rPr lang="en-US" sz="1200" dirty="0"/>
              <a:t> </a:t>
            </a:r>
          </a:p>
          <a:p>
            <a:pPr lvl="1"/>
            <a:r>
              <a:rPr lang="en-US" sz="1200" dirty="0"/>
              <a:t>The boundary shape of the beam is an ellipse.</a:t>
            </a:r>
          </a:p>
          <a:p>
            <a:r>
              <a:rPr lang="en-US" sz="1200" b="1" dirty="0" err="1"/>
              <a:t>BeamPositionCutoffX</a:t>
            </a:r>
            <a:r>
              <a:rPr lang="en-US" sz="1200" b="1" dirty="0"/>
              <a:t> / Y = 14.3 mm</a:t>
            </a:r>
            <a:r>
              <a:rPr lang="en-US" sz="1200" dirty="0"/>
              <a:t> </a:t>
            </a:r>
            <a:endParaRPr lang="en-US" sz="1200" i="1" dirty="0">
              <a:ea typeface="Cambria Math" panose="02040503050406030204" pitchFamily="18" charset="0"/>
            </a:endParaRPr>
          </a:p>
          <a:p>
            <a:pPr lvl="1"/>
            <a:r>
              <a:rPr lang="en-US" sz="1200" dirty="0"/>
              <a:t>The horizontal and vertical radius.</a:t>
            </a:r>
          </a:p>
          <a:p>
            <a:pPr lvl="1"/>
            <a:r>
              <a:rPr lang="en-US" sz="1200" dirty="0"/>
              <a:t> Since they are equal, the beam is a perfect circle with r= 14.3 mm).</a:t>
            </a:r>
          </a:p>
          <a:p>
            <a:pPr marL="0" indent="0">
              <a:buNone/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Angular Profile (Beam Spread)</a:t>
            </a:r>
          </a:p>
          <a:p>
            <a:r>
              <a:rPr lang="en-US" sz="1200" b="1" dirty="0" err="1"/>
              <a:t>BeamAngularDistribution</a:t>
            </a:r>
            <a:r>
              <a:rPr lang="en-US" sz="1200" b="1" dirty="0"/>
              <a:t> = "Gaussian”</a:t>
            </a:r>
          </a:p>
          <a:p>
            <a:pPr lvl="1"/>
            <a:r>
              <a:rPr lang="en-US" sz="1200" dirty="0"/>
              <a:t>The direction of the particles follows a bell curve. Most point straight ahead, while fewer spread out at wider angles.</a:t>
            </a:r>
          </a:p>
          <a:p>
            <a:r>
              <a:rPr lang="en-US" sz="1200" b="1" dirty="0" err="1"/>
              <a:t>BeamAngularSpreadX</a:t>
            </a:r>
            <a:r>
              <a:rPr lang="en-US" sz="1200" b="1" dirty="0"/>
              <a:t> / Y = 2.0 </a:t>
            </a:r>
            <a:r>
              <a:rPr lang="en-US" sz="1200" b="1" dirty="0" err="1"/>
              <a:t>mrad</a:t>
            </a:r>
            <a:r>
              <a:rPr lang="en-US" sz="1200" dirty="0"/>
              <a:t> </a:t>
            </a:r>
          </a:p>
          <a:p>
            <a:pPr lvl="1"/>
            <a:r>
              <a:rPr lang="en-US" sz="1200" dirty="0"/>
              <a:t>The standard deviation of the angular spread (2.0 milliradians), defining how fast the beam diverges.</a:t>
            </a:r>
          </a:p>
          <a:p>
            <a:r>
              <a:rPr lang="en-US" sz="1200" b="1" dirty="0" err="1"/>
              <a:t>BeamAngularCutoffX</a:t>
            </a:r>
            <a:r>
              <a:rPr lang="en-US" sz="1200" b="1" dirty="0"/>
              <a:t> / Y = 5.0 </a:t>
            </a:r>
            <a:r>
              <a:rPr lang="en-US" sz="1200" b="1" dirty="0" err="1"/>
              <a:t>mrad</a:t>
            </a:r>
            <a:r>
              <a:rPr lang="en-US" sz="1200" dirty="0"/>
              <a:t> </a:t>
            </a:r>
            <a:endParaRPr lang="en-US" sz="1200" i="1" dirty="0">
              <a:ea typeface="Cambria Math" panose="02040503050406030204" pitchFamily="18" charset="0"/>
            </a:endParaRPr>
          </a:p>
          <a:p>
            <a:pPr lvl="1"/>
            <a:r>
              <a:rPr lang="en-US" sz="1200" dirty="0"/>
              <a:t>The maximum allowed divergence angle. Any particle sampled with an angle wider than 5.0 </a:t>
            </a:r>
            <a:r>
              <a:rPr lang="en-US" sz="1200" dirty="0" err="1"/>
              <a:t>mrad</a:t>
            </a:r>
            <a:r>
              <a:rPr lang="en-US" sz="1200" dirty="0"/>
              <a:t> is discarded to cut off       the extreme edges of the bell curve.</a:t>
            </a:r>
          </a:p>
          <a:p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4B515-E656-E617-6E10-DAA6ABE6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C5CBA-BAAB-8834-CB56-1EB39A69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 descr="A computer generated image of a colorful stream of lines&#10;&#10;AI-generated content may be incorrect.">
            <a:extLst>
              <a:ext uri="{FF2B5EF4-FFF2-40B4-BE49-F238E27FC236}">
                <a16:creationId xmlns:a16="http://schemas.microsoft.com/office/drawing/2014/main" id="{DDF8CB20-563C-E9EB-5D9E-D549F1418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03" y="1491033"/>
            <a:ext cx="5071737" cy="35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19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D5CF-9628-A406-694B-29DDE0D73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071" y="83126"/>
            <a:ext cx="5413248" cy="1421061"/>
          </a:xfrm>
        </p:spPr>
        <p:txBody>
          <a:bodyPr anchor="b">
            <a:normAutofit fontScale="90000"/>
          </a:bodyPr>
          <a:lstStyle/>
          <a:p>
            <a:r>
              <a:rPr lang="en-US" sz="5100" b="1" dirty="0">
                <a:highlight>
                  <a:srgbClr val="FFFFFF"/>
                </a:highlight>
              </a:rPr>
              <a:t>Diagnostics and Model Boundaries</a:t>
            </a:r>
            <a:endParaRPr lang="en-US" sz="5100" b="1" dirty="0"/>
          </a:p>
        </p:txBody>
      </p:sp>
      <p:pic>
        <p:nvPicPr>
          <p:cNvPr id="8" name="Picture Placeholder 7" descr="A blue and yellow object with lines and dots&#10;&#10;AI-generated content may be incorrect.">
            <a:extLst>
              <a:ext uri="{FF2B5EF4-FFF2-40B4-BE49-F238E27FC236}">
                <a16:creationId xmlns:a16="http://schemas.microsoft.com/office/drawing/2014/main" id="{686AC4C9-42F1-6BA9-59D6-7BB43B93D14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r="15850"/>
          <a:stretch>
            <a:fillRect/>
          </a:stretch>
        </p:blipFill>
        <p:spPr>
          <a:prstGeom prst="rect">
            <a:avLst/>
          </a:prstGeom>
          <a:blipFill>
            <a:blip r:embed="rId4">
              <a:alphaModFix amt="70000"/>
            </a:blip>
            <a:stretch>
              <a:fillRect/>
            </a:stretch>
          </a:blip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D1218-9164-EF59-53D4-68B45ED191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2021551"/>
            <a:ext cx="5690893" cy="3779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85750" indent="-285750">
              <a:lnSpc>
                <a:spcPct val="110000"/>
              </a:lnSpc>
            </a:pPr>
            <a:r>
              <a:rPr lang="en-US" sz="1800" dirty="0">
                <a:highlight>
                  <a:srgbClr val="FFFFFF"/>
                </a:highlight>
              </a:rPr>
              <a:t>Spectral diagnostics help verify electron transport to the target and contextualize bremsstrahlung at exit.</a:t>
            </a:r>
          </a:p>
          <a:p>
            <a:pPr marL="285750" indent="-285750">
              <a:lnSpc>
                <a:spcPct val="110000"/>
              </a:lnSpc>
            </a:pPr>
            <a:endParaRPr lang="en-US" sz="1800" dirty="0">
              <a:highlight>
                <a:srgbClr val="FFFFFF"/>
              </a:highlight>
            </a:endParaRPr>
          </a:p>
          <a:p>
            <a:pPr marL="285750" indent="-285750">
              <a:lnSpc>
                <a:spcPct val="110000"/>
              </a:lnSpc>
            </a:pPr>
            <a:r>
              <a:rPr lang="en-US" sz="1800" dirty="0">
                <a:highlight>
                  <a:srgbClr val="FFFFFF"/>
                </a:highlight>
              </a:rPr>
              <a:t>TOPAS/Geant4 predicts, among other quantities, transport, dose, fluence, spectra, and power on target.</a:t>
            </a:r>
          </a:p>
          <a:p>
            <a:pPr marL="285750" indent="-285750">
              <a:lnSpc>
                <a:spcPct val="110000"/>
              </a:lnSpc>
            </a:pPr>
            <a:endParaRPr lang="en-US" sz="1800" dirty="0">
              <a:highlight>
                <a:srgbClr val="FFFFFF"/>
              </a:highlight>
            </a:endParaRPr>
          </a:p>
          <a:p>
            <a:pPr marL="285750" indent="-285750">
              <a:lnSpc>
                <a:spcPct val="110000"/>
              </a:lnSpc>
            </a:pPr>
            <a:r>
              <a:rPr lang="en-US" sz="1800" dirty="0">
                <a:highlight>
                  <a:srgbClr val="FFFFFF"/>
                </a:highlight>
              </a:rPr>
              <a:t>TOPAS/Geant4 does </a:t>
            </a:r>
            <a:r>
              <a:rPr lang="en-US" sz="1800" u="sng" dirty="0">
                <a:highlight>
                  <a:srgbClr val="FFFFFF"/>
                </a:highlight>
              </a:rPr>
              <a:t>NOT</a:t>
            </a:r>
            <a:r>
              <a:rPr lang="en-US" sz="1800" dirty="0">
                <a:highlight>
                  <a:srgbClr val="FFFFFF"/>
                </a:highlight>
              </a:rPr>
              <a:t> directly predict radical species, radical survival, ESR spectra, annealing, or final DNP polarization.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>
              <a:highlight>
                <a:srgbClr val="FFFFFF"/>
              </a:highligh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B632E-4E88-9B05-CA4E-10A231C4C9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272784" y="6318504"/>
            <a:ext cx="3569956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C54E4-8F5A-F220-160D-D2129CD3F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4864" y="6318504"/>
            <a:ext cx="493776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DAD859A-2C66-45B9-9A71-3CF205EC2D4A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29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D17A-AB96-9F0A-9928-188A7070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0"/>
            <a:ext cx="10954512" cy="731520"/>
          </a:xfrm>
        </p:spPr>
        <p:txBody>
          <a:bodyPr>
            <a:normAutofit/>
          </a:bodyPr>
          <a:lstStyle/>
          <a:p>
            <a:r>
              <a:rPr lang="en-US" sz="4000" b="1" dirty="0"/>
              <a:t>Bremsstrahlung Spectrum at Target Exit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4F69F-7346-AFA3-461F-95AA75F6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F4E1D4-A706-B6C1-5DD6-3175C034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7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15AC1B-40C8-F837-CB21-EF198AB07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5176748"/>
            <a:ext cx="10954512" cy="1037016"/>
          </a:xfrm>
        </p:spPr>
        <p:txBody>
          <a:bodyPr>
            <a:noAutofit/>
          </a:bodyPr>
          <a:lstStyle/>
          <a:p>
            <a:r>
              <a:rPr lang="en-US" sz="1600" dirty="0"/>
              <a:t>The front and back run curves validate the geometric symmetry and alignment of the simulation setup, while the 8 MeV cutoff confirms the incident electron beam energy. </a:t>
            </a:r>
          </a:p>
          <a:p>
            <a:r>
              <a:rPr lang="en-US" sz="1600" dirty="0"/>
              <a:t>The sharp peak at 0.125 MeV and low-energy drop-off demonstrate effective filtering of soft radiation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5CF246-1D61-E3B6-BDA5-4EBA3274A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988384"/>
            <a:ext cx="7772400" cy="40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8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9B58-E9B6-9158-D5B4-C33B5300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gradFill>
                  <a:gsLst>
                    <a:gs pos="0">
                      <a:srgbClr val="66C26C"/>
                    </a:gs>
                    <a:gs pos="100000">
                      <a:srgbClr val="25AAD5"/>
                    </a:gs>
                  </a:gsLst>
                  <a:lin ang="13800000" scaled="0"/>
                </a:gradFill>
              </a:rPr>
              <a:t>Scoring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855D66-140F-2CF2-75FE-132C513E63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2648" y="1362455"/>
                <a:ext cx="11119851" cy="4527357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highlight>
                      <a:srgbClr val="FFFFFF"/>
                    </a:highlight>
                    <a:ea typeface="+mn-lt"/>
                    <a:cs typeface="+mn-lt"/>
                  </a:rPr>
                  <a:t>Per-primary Monte Carlo outputs are scaled by electron rate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𝐼</m:t>
                        </m:r>
                      </m:num>
                      <m:den>
                        <m:r>
                          <a:rPr lang="en-US" sz="2400" b="0" i="1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𝑒</m:t>
                        </m:r>
                      </m:den>
                    </m:f>
                    <m:r>
                      <a:rPr lang="en-US" sz="2400" b="0" i="1" dirty="0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 </m:t>
                    </m:r>
                    <m:r>
                      <a:rPr lang="en-US" sz="2400" i="1" dirty="0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 </m:t>
                    </m:r>
                  </m:oMath>
                </a14:m>
                <a:r>
                  <a:rPr lang="en-US" sz="2400" dirty="0">
                    <a:highlight>
                      <a:srgbClr val="FFFFFF"/>
                    </a:highlight>
                    <a:ea typeface="+mn-lt"/>
                    <a:cs typeface="+mn-lt"/>
                  </a:rPr>
                  <a:t>and irradiation time.</a:t>
                </a:r>
                <a:endParaRPr lang="en-US" sz="2400" dirty="0">
                  <a:ea typeface="+mn-lt"/>
                  <a:cs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highlight>
                      <a:srgbClr val="FFFFFF"/>
                    </a:highlight>
                    <a:ea typeface="+mn-lt"/>
                    <a:cs typeface="+mn-lt"/>
                  </a:rPr>
                  <a:t>Main outputs: depth dose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𝐷</m:t>
                    </m:r>
                    <m:r>
                      <a:rPr lang="en-US" sz="24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(</m:t>
                    </m:r>
                    <m:r>
                      <a:rPr lang="en-US" sz="24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𝑧</m:t>
                    </m:r>
                    <m:r>
                      <a:rPr lang="en-US" sz="24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)</m:t>
                    </m:r>
                  </m:oMath>
                </a14:m>
                <a:r>
                  <a:rPr lang="en-US" sz="2400" dirty="0">
                    <a:highlight>
                      <a:srgbClr val="FFFFFF"/>
                    </a:highlight>
                    <a:ea typeface="+mn-lt"/>
                    <a:cs typeface="+mn-lt"/>
                  </a:rPr>
                  <a:t>), radial dose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𝐷</m:t>
                    </m:r>
                    <m:r>
                      <a:rPr lang="en-US" sz="24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(</m:t>
                    </m:r>
                    <m:r>
                      <a:rPr lang="en-US" sz="24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𝑟</m:t>
                    </m:r>
                    <m:r>
                      <a:rPr lang="en-US" sz="2400" b="0" i="1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+mn-lt"/>
                        <a:cs typeface="+mn-lt"/>
                      </a:rPr>
                      <m:t>)</m:t>
                    </m:r>
                  </m:oMath>
                </a14:m>
                <a:r>
                  <a:rPr lang="en-US" sz="2400" dirty="0">
                    <a:highlight>
                      <a:srgbClr val="FFFFFF"/>
                    </a:highlight>
                    <a:ea typeface="+mn-lt"/>
                    <a:cs typeface="+mn-lt"/>
                  </a:rPr>
                  <a:t>), R-Z dose map, target fluence, entrance electron spectrum, exit photon spectrum, total deposited energy.</a:t>
                </a:r>
                <a:endParaRPr lang="en-US" sz="2400" dirty="0">
                  <a:ea typeface="+mn-lt"/>
                  <a:cs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highlight>
                      <a:srgbClr val="FFFFFF"/>
                    </a:highlight>
                    <a:ea typeface="+mn-lt"/>
                    <a:cs typeface="+mn-lt"/>
                  </a:rPr>
                  <a:t>Deposited power is total target energy deposition per primary multiplied by electron rate</a:t>
                </a:r>
                <a:r>
                  <a:rPr lang="en-US" sz="2400" dirty="0">
                    <a:ea typeface="+mn-lt"/>
                    <a:cs typeface="+mn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highlight>
                      <a:srgbClr val="FFFFFF"/>
                    </a:highlight>
                    <a:ea typeface="+mn-lt"/>
                    <a:cs typeface="+mn-lt"/>
                  </a:rPr>
                  <a:t>Front and back exposures are sequential, so power is interpreted per active side.</a:t>
                </a:r>
                <a:endParaRPr lang="en-US" sz="2400" dirty="0"/>
              </a:p>
              <a:p>
                <a:pPr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855D66-140F-2CF2-75FE-132C513E63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2648" y="1362455"/>
                <a:ext cx="11119851" cy="4527357"/>
              </a:xfrm>
              <a:blipFill>
                <a:blip r:embed="rId2"/>
                <a:stretch>
                  <a:fillRect l="-7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5A8EF-F79B-CF06-A864-69086CAD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91FE0-2BAD-A732-2F44-0945B0ED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77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A2882-F09D-DD04-CE89-F1A53CB7B9D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12648" y="173736"/>
                <a:ext cx="10954512" cy="731520"/>
              </a:xfrm>
            </p:spPr>
            <p:txBody>
              <a:bodyPr/>
              <a:lstStyle/>
              <a:p>
                <a:r>
                  <a:rPr lang="en-US" b="1" dirty="0"/>
                  <a:t>Determining the Power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3A2882-F09D-DD04-CE89-F1A53CB7B9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2648" y="173736"/>
                <a:ext cx="10954512" cy="7315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BA9727-CAFF-AF98-E68A-AC680314E8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2648" y="1133856"/>
                <a:ext cx="10954512" cy="4956047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2400" dirty="0"/>
                  <a:t>Consider a voxel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0" dirty="0"/>
                  <a:t> corresponding to a specific ordered pair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b="0" dirty="0"/>
                  <a:t>).</a:t>
                </a:r>
              </a:p>
              <a:p>
                <a:pPr marL="342900" indent="-342900">
                  <a:buAutoNum type="arabicPeriod"/>
                </a:pPr>
                <a:r>
                  <a:rPr lang="en-US" sz="2400" b="0" dirty="0"/>
                  <a:t>The mass of that specific ring voxel 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b="0" dirty="0"/>
                  <a:t>)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∙∆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rabicPeriod"/>
                </a:pPr>
                <a:r>
                  <a:rPr lang="en-US" sz="2400" b="0" dirty="0"/>
                  <a:t>The voxel’s energy 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pPr marL="342900" indent="-342900">
                  <a:buAutoNum type="arabicPeriod"/>
                </a:pPr>
                <a:r>
                  <a:rPr lang="en-US" sz="2400" dirty="0"/>
                  <a:t>The total power for all voxels is therefore,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400" dirty="0"/>
                  <a:t>, where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400" b="0" dirty="0"/>
                  <a:t>electron ra</a:t>
                </a:r>
                <a:r>
                  <a:rPr lang="en-US" sz="2400" dirty="0"/>
                  <a:t>te (primaries/s)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 err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2400" b="1" i="1" dirty="0" err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1" i="1" dirty="0" err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2400" dirty="0"/>
                  <a:t>The dose per primary history at a given coordinate 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•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𝑝𝑟𝑖𝑚𝑎𝑟𝑦</m:t>
                        </m:r>
                      </m:den>
                    </m:f>
                  </m:oMath>
                </a14:m>
                <a:r>
                  <a:rPr lang="en-US" sz="2400" b="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   </m:t>
                    </m:r>
                  </m:oMath>
                </a14:m>
                <a:r>
                  <a:rPr lang="en-US" sz="2400" dirty="0"/>
                  <a:t>The mass density of the material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2400" dirty="0"/>
                  <a:t>If the cylinder is uniform,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𝑐𝑜𝑛𝑠𝑡𝑎𝑛𝑡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BA9727-CAFF-AF98-E68A-AC680314E8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2648" y="1133856"/>
                <a:ext cx="10954512" cy="4956047"/>
              </a:xfrm>
              <a:blipFill>
                <a:blip r:embed="rId3"/>
                <a:stretch>
                  <a:fillRect l="-926" b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F51AB-C055-1BCA-4AB0-9C9B2B58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University of New Hampshire – Nuclear Physics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82845-CFAF-1064-4DD0-FCEAE02A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D859A-2C66-45B9-9A71-3CF205EC2D4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74934"/>
      </p:ext>
    </p:extLst>
  </p:cSld>
  <p:clrMapOvr>
    <a:masterClrMapping/>
  </p:clrMapOvr>
</p:sld>
</file>

<file path=ppt/theme/theme1.xml><?xml version="1.0" encoding="utf-8"?>
<a:theme xmlns:a="http://schemas.openxmlformats.org/drawingml/2006/main" name="Chroma">
  <a:themeElements>
    <a:clrScheme name="Chroma">
      <a:dk1>
        <a:srgbClr val="131313"/>
      </a:dk1>
      <a:lt1>
        <a:sysClr val="window" lastClr="FFFFFF"/>
      </a:lt1>
      <a:dk2>
        <a:srgbClr val="0C233A"/>
      </a:dk2>
      <a:lt2>
        <a:srgbClr val="F5FAFD"/>
      </a:lt2>
      <a:accent1>
        <a:srgbClr val="4485DC"/>
      </a:accent1>
      <a:accent2>
        <a:srgbClr val="25AAD5"/>
      </a:accent2>
      <a:accent3>
        <a:srgbClr val="5BBEAC"/>
      </a:accent3>
      <a:accent4>
        <a:srgbClr val="6666E2"/>
      </a:accent4>
      <a:accent5>
        <a:srgbClr val="66C26C"/>
      </a:accent5>
      <a:accent6>
        <a:srgbClr val="10CF9B"/>
      </a:accent6>
      <a:hlink>
        <a:srgbClr val="4485DC"/>
      </a:hlink>
      <a:folHlink>
        <a:srgbClr val="25AAD5"/>
      </a:folHlink>
    </a:clrScheme>
    <a:fontScheme name="Custom 2">
      <a:majorFont>
        <a:latin typeface="Aptos Light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ma" id="{DC2B181E-9B25-4FFB-A269-A81149E37B96}" vid="{FD28A279-D9A1-4F6C-9122-D382EE6782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C570A70-BE25-9F4F-A761-C5BACFCD5E4F}">
  <we:reference id="WA200005566" version="3.0.1.2" store="Omex" storeType="OMEX"/>
  <we:alternateReferences>
    <we:reference id="WA200005566" version="3.0.1.2" store="WA200005566" storeType="OMEX"/>
  </we:alternateReferences>
  <we:properties>
    <we:property name="theme" value="{&quot;name&quot;:&quot;Blue&quot;,&quot;color&quot;:&quot;#425B7A&quot;,&quot;colorPalette&quot;:[&quot;313131&quot;,&quot;FFFFFF&quot;,&quot;313131&quot;,&quot;FFFFFF&quot;,&quot;425B7A&quot;,&quot;54749A&quot;,&quot;7CACC4&quot;,&quot;C7D9E5&quot;,&quot;DAE6EE&quot;,&quot;EFF4F7&quot;,&quot;BFBFBF&quot;,&quot;7E7E7E&quot;],&quot;previewImages&quot;:[&quot;https://cpp.appsdowonders.com/assets/SlideTitle-cambridge.webp&quot;,&quot;https://cpp.appsdowonders.com/assets/SlideAgenda-cambridge.webp&quot;,&quot;https://cpp.appsdowonders.com/assets/SlideTextbox1V1-cambridge.webp&quot;,&quot;https://cpp.appsdowonders.com/assets/SlideTextbox3V1-cambridge.webp&quot;,&quot;https://cpp.appsdowonders.com/assets/SlideTable-cambridge.webp&quot;,&quot;https://cpp.appsdowonders.com/assets/SlideTimelineV1-cambridge.webp&quot;],&quot;isDefault&quot;:true,&quot;previewAnimation&quot;:&quot;https://cpp.appsdowonders.com/assets/cambridge-preview.gif&quot;,&quot;index&quot;:0,&quot;template&quot;:&quot;Cambridge&quot;}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765D7D-D5CE-4522-8099-745D903F48D3}">
  <ds:schemaRefs>
    <ds:schemaRef ds:uri="http://purl.org/dc/elements/1.1/"/>
    <ds:schemaRef ds:uri="http://schemas.microsoft.com/office/infopath/2007/PartnerControls"/>
    <ds:schemaRef ds:uri="71af3243-3dd4-4a8d-8c0d-dd76da1f02a5"/>
    <ds:schemaRef ds:uri="http://schemas.microsoft.com/office/2006/documentManagement/types"/>
    <ds:schemaRef ds:uri="16c05727-aa75-4e4a-9b5f-8a80a1165891"/>
    <ds:schemaRef ds:uri="http://purl.org/dc/dcmitype/"/>
    <ds:schemaRef ds:uri="http://schemas.openxmlformats.org/package/2006/metadata/core-properties"/>
    <ds:schemaRef ds:uri="230e9df3-be65-4c73-a93b-d1236ebd677e"/>
    <ds:schemaRef ds:uri="http://schemas.microsoft.com/office/2006/metadata/properties"/>
    <ds:schemaRef ds:uri="http://schemas.microsoft.com/sharepoint/v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75CE36B-7578-4CD8-A1EE-AB0D9EA3EA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45BFBA-5402-4A2B-A3EF-0CBC5F583FFF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Chroma</Template>
  <TotalTime>3585</TotalTime>
  <Words>1814</Words>
  <Application>Microsoft Office PowerPoint</Application>
  <PresentationFormat>Widescreen</PresentationFormat>
  <Paragraphs>208</Paragraphs>
  <Slides>29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Chroma</vt:lpstr>
      <vt:lpstr>TOPAS Monte Carlo Simulations – Geant4</vt:lpstr>
      <vt:lpstr>Who uses TOPAS Monte Carlo?</vt:lpstr>
      <vt:lpstr>Geometry and Target Positioning</vt:lpstr>
      <vt:lpstr> The Scene Tree/ Experimental Set up</vt:lpstr>
      <vt:lpstr>Beam Geometry – Rastered Approximation</vt:lpstr>
      <vt:lpstr>Diagnostics and Model Boundaries</vt:lpstr>
      <vt:lpstr>Bremsstrahlung Spectrum at Target Exit</vt:lpstr>
      <vt:lpstr>Scoring</vt:lpstr>
      <vt:lpstr>Determining the Power P</vt:lpstr>
      <vt:lpstr>One-sided Irradiations</vt:lpstr>
      <vt:lpstr>The Warm vs. Cold Irradiation Cases</vt:lpstr>
      <vt:lpstr>Cold (2 K) Irradiation Dose – Front/Back</vt:lpstr>
      <vt:lpstr>Cold (2 K) Front + Back Superposition Dose</vt:lpstr>
      <vt:lpstr>Warm (87 K) Front/Back Irradiation</vt:lpstr>
      <vt:lpstr>Warm (87 K) Front + Back Superposition Dose</vt:lpstr>
      <vt:lpstr>Radial Dose [D(r)] Distribution</vt:lpstr>
      <vt:lpstr>Warm Case – Radial Dose</vt:lpstr>
      <vt:lpstr>PowerPoint Presentation</vt:lpstr>
      <vt:lpstr>Fluence and Heat Load</vt:lpstr>
      <vt:lpstr>Therefore, we conclude that…</vt:lpstr>
      <vt:lpstr>Acknowledgements</vt:lpstr>
      <vt:lpstr>What does a TOPAS code look like?</vt:lpstr>
      <vt:lpstr>References</vt:lpstr>
      <vt:lpstr>Question Time</vt:lpstr>
      <vt:lpstr>Extra Slides</vt:lpstr>
      <vt:lpstr>PowerPoint Presentation</vt:lpstr>
      <vt:lpstr>PowerPoint Presentation</vt:lpstr>
      <vt:lpstr>PowerPoint Presentation</vt:lpstr>
      <vt:lpstr>Sample Holder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Samuel Takwirira</cp:lastModifiedBy>
  <cp:revision>9</cp:revision>
  <dcterms:created xsi:type="dcterms:W3CDTF">2026-05-21T02:32:29Z</dcterms:created>
  <dcterms:modified xsi:type="dcterms:W3CDTF">2026-06-03T19:07:40Z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77aceb1d-dfa3-48bb-bc6e-cdb894bb3ae0_Enabled">
    <vt:lpwstr>true</vt:lpwstr>
  </property>
  <property fmtid="{D5CDD505-2E9C-101B-9397-08002B2CF9AE}" pid="4" name="MSIP_Label_77aceb1d-dfa3-48bb-bc6e-cdb894bb3ae0_SetDate">
    <vt:lpwstr>2026-06-03T18:23:33Z</vt:lpwstr>
  </property>
  <property fmtid="{D5CDD505-2E9C-101B-9397-08002B2CF9AE}" pid="5" name="MSIP_Label_77aceb1d-dfa3-48bb-bc6e-cdb894bb3ae0_Method">
    <vt:lpwstr>Privileged</vt:lpwstr>
  </property>
  <property fmtid="{D5CDD505-2E9C-101B-9397-08002B2CF9AE}" pid="6" name="MSIP_Label_77aceb1d-dfa3-48bb-bc6e-cdb894bb3ae0_Name">
    <vt:lpwstr>Public</vt:lpwstr>
  </property>
  <property fmtid="{D5CDD505-2E9C-101B-9397-08002B2CF9AE}" pid="7" name="MSIP_Label_77aceb1d-dfa3-48bb-bc6e-cdb894bb3ae0_SiteId">
    <vt:lpwstr>d6241893-512d-46dc-8d2b-be47e25f5666</vt:lpwstr>
  </property>
  <property fmtid="{D5CDD505-2E9C-101B-9397-08002B2CF9AE}" pid="8" name="MSIP_Label_77aceb1d-dfa3-48bb-bc6e-cdb894bb3ae0_ActionId">
    <vt:lpwstr>eac3afe3-ecac-42bc-baac-b1bf6af22f8b</vt:lpwstr>
  </property>
  <property fmtid="{D5CDD505-2E9C-101B-9397-08002B2CF9AE}" pid="9" name="MSIP_Label_77aceb1d-dfa3-48bb-bc6e-cdb894bb3ae0_ContentBits">
    <vt:lpwstr>0</vt:lpwstr>
  </property>
  <property fmtid="{D5CDD505-2E9C-101B-9397-08002B2CF9AE}" pid="10" name="MSIP_Label_77aceb1d-dfa3-48bb-bc6e-cdb894bb3ae0_Tag">
    <vt:lpwstr>50, 0, 1, 1</vt:lpwstr>
  </property>
</Properties>
</file>