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14"/>
  </p:notesMasterIdLst>
  <p:sldIdLst>
    <p:sldId id="256" r:id="rId2"/>
    <p:sldId id="258" r:id="rId3"/>
    <p:sldId id="4334" r:id="rId4"/>
    <p:sldId id="259" r:id="rId5"/>
    <p:sldId id="4335" r:id="rId6"/>
    <p:sldId id="4336" r:id="rId7"/>
    <p:sldId id="4337" r:id="rId8"/>
    <p:sldId id="4338" r:id="rId9"/>
    <p:sldId id="4339" r:id="rId10"/>
    <p:sldId id="4333" r:id="rId11"/>
    <p:sldId id="260"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1"/>
    <p:restoredTop sz="94668"/>
  </p:normalViewPr>
  <p:slideViewPr>
    <p:cSldViewPr snapToGrid="0" snapToObjects="1">
      <p:cViewPr varScale="1">
        <p:scale>
          <a:sx n="119" d="100"/>
          <a:sy n="119"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06B6D-61E3-7D44-85DB-127DD9A2CFEB}" type="datetimeFigureOut">
              <a:rPr lang="en-US" smtClean="0"/>
              <a:t>6/2/26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8458B-BCF0-8D45-A71F-8CDABDE5D482}" type="slidenum">
              <a:rPr lang="en-US" smtClean="0"/>
              <a:t>‹#›</a:t>
            </a:fld>
            <a:endParaRPr lang="en-US"/>
          </a:p>
        </p:txBody>
      </p:sp>
    </p:spTree>
    <p:extLst>
      <p:ext uri="{BB962C8B-B14F-4D97-AF65-F5344CB8AC3E}">
        <p14:creationId xmlns:p14="http://schemas.microsoft.com/office/powerpoint/2010/main" val="278317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C22F21D-D62A-E64C-84C8-1875F109FB20}" type="datetime1">
              <a:rPr lang="en-US" smtClean="0"/>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F4D14-03CA-5D47-B0CA-62350984E27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86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2B30D-0A71-2340-AA67-F8863EDA1502}" type="datetime1">
              <a:rPr lang="en-US" smtClean="0"/>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F4D14-03CA-5D47-B0CA-62350984E279}" type="slidenum">
              <a:rPr lang="en-US" smtClean="0"/>
              <a:t>‹#›</a:t>
            </a:fld>
            <a:endParaRPr lang="en-US"/>
          </a:p>
        </p:txBody>
      </p:sp>
    </p:spTree>
    <p:extLst>
      <p:ext uri="{BB962C8B-B14F-4D97-AF65-F5344CB8AC3E}">
        <p14:creationId xmlns:p14="http://schemas.microsoft.com/office/powerpoint/2010/main" val="305907042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2B30D-0A71-2340-AA67-F8863EDA1502}" type="datetime1">
              <a:rPr lang="en-US" smtClean="0"/>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F4D14-03CA-5D47-B0CA-62350984E279}"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57218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DC35FE-4B43-461D-91BD-132666D5123C}"/>
              </a:ext>
            </a:extLst>
          </p:cNvPr>
          <p:cNvSpPr>
            <a:spLocks noGrp="1"/>
          </p:cNvSpPr>
          <p:nvPr>
            <p:ph type="title"/>
          </p:nvPr>
        </p:nvSpPr>
        <p:spPr>
          <a:xfrm>
            <a:off x="2962116" y="484191"/>
            <a:ext cx="6267768" cy="954084"/>
          </a:xfrm>
          <a:prstGeom prst="rect">
            <a:avLst/>
          </a:prstGeom>
        </p:spPr>
        <p:txBody>
          <a:bodyPr anchor="ctr"/>
          <a:lstStyle>
            <a:lvl1pPr algn="ctr">
              <a:defRPr sz="4000" b="1">
                <a:solidFill>
                  <a:schemeClr val="accent1"/>
                </a:solidFill>
              </a:defRPr>
            </a:lvl1pPr>
          </a:lstStyle>
          <a:p>
            <a:endParaRPr lang="en-ID"/>
          </a:p>
        </p:txBody>
      </p:sp>
      <p:sp>
        <p:nvSpPr>
          <p:cNvPr id="2" name="Rectangle: Rounded Corners 1">
            <a:extLst>
              <a:ext uri="{FF2B5EF4-FFF2-40B4-BE49-F238E27FC236}">
                <a16:creationId xmlns:a16="http://schemas.microsoft.com/office/drawing/2014/main" id="{274196CE-E31A-47D7-990B-4392689A0C4C}"/>
              </a:ext>
            </a:extLst>
          </p:cNvPr>
          <p:cNvSpPr/>
          <p:nvPr userDrawn="1"/>
        </p:nvSpPr>
        <p:spPr>
          <a:xfrm>
            <a:off x="5477307" y="484191"/>
            <a:ext cx="1237388" cy="6051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p>
        </p:txBody>
      </p:sp>
    </p:spTree>
    <p:extLst>
      <p:ext uri="{BB962C8B-B14F-4D97-AF65-F5344CB8AC3E}">
        <p14:creationId xmlns:p14="http://schemas.microsoft.com/office/powerpoint/2010/main" val="233885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2B30D-0A71-2340-AA67-F8863EDA1502}" type="datetime1">
              <a:rPr lang="en-US" smtClean="0"/>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F4D14-03CA-5D47-B0CA-62350984E279}" type="slidenum">
              <a:rPr lang="en-US" smtClean="0"/>
              <a:t>‹#›</a:t>
            </a:fld>
            <a:endParaRPr lang="en-US"/>
          </a:p>
        </p:txBody>
      </p:sp>
    </p:spTree>
    <p:extLst>
      <p:ext uri="{BB962C8B-B14F-4D97-AF65-F5344CB8AC3E}">
        <p14:creationId xmlns:p14="http://schemas.microsoft.com/office/powerpoint/2010/main" val="8709222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8679E9-9942-D540-8378-818C6046601F}" type="datetime1">
              <a:rPr lang="en-US" smtClean="0"/>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F4D14-03CA-5D47-B0CA-62350984E27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94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92B30D-0A71-2340-AA67-F8863EDA1502}" type="datetime1">
              <a:rPr lang="en-US" smtClean="0"/>
              <a:t>6/2/26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F4D14-03CA-5D47-B0CA-62350984E279}" type="slidenum">
              <a:rPr lang="en-US" smtClean="0"/>
              <a:t>‹#›</a:t>
            </a:fld>
            <a:endParaRPr lang="en-US"/>
          </a:p>
        </p:txBody>
      </p:sp>
    </p:spTree>
    <p:extLst>
      <p:ext uri="{BB962C8B-B14F-4D97-AF65-F5344CB8AC3E}">
        <p14:creationId xmlns:p14="http://schemas.microsoft.com/office/powerpoint/2010/main" val="20815167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2B30D-0A71-2340-AA67-F8863EDA1502}" type="datetime1">
              <a:rPr lang="en-US" smtClean="0"/>
              <a:t>6/2/26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F4D14-03CA-5D47-B0CA-62350984E279}" type="slidenum">
              <a:rPr lang="en-US" smtClean="0"/>
              <a:t>‹#›</a:t>
            </a:fld>
            <a:endParaRPr lang="en-US"/>
          </a:p>
        </p:txBody>
      </p:sp>
    </p:spTree>
    <p:extLst>
      <p:ext uri="{BB962C8B-B14F-4D97-AF65-F5344CB8AC3E}">
        <p14:creationId xmlns:p14="http://schemas.microsoft.com/office/powerpoint/2010/main" val="380460187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E3C3E4-35F3-7542-BC20-675F98A73D97}" type="datetime1">
              <a:rPr lang="en-US" smtClean="0"/>
              <a:t>6/2/26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0F4D14-03CA-5D47-B0CA-62350984E279}" type="slidenum">
              <a:rPr lang="en-US" smtClean="0"/>
              <a:t>‹#›</a:t>
            </a:fld>
            <a:endParaRPr lang="en-US"/>
          </a:p>
        </p:txBody>
      </p:sp>
    </p:spTree>
    <p:extLst>
      <p:ext uri="{BB962C8B-B14F-4D97-AF65-F5344CB8AC3E}">
        <p14:creationId xmlns:p14="http://schemas.microsoft.com/office/powerpoint/2010/main" val="324826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34CA6-03EF-F246-A8C7-A162AEFF63DB}" type="datetime1">
              <a:rPr lang="en-US" smtClean="0"/>
              <a:t>6/2/26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0F4D14-03CA-5D47-B0CA-62350984E279}" type="slidenum">
              <a:rPr lang="en-US" smtClean="0"/>
              <a:t>‹#›</a:t>
            </a:fld>
            <a:endParaRPr lang="en-US"/>
          </a:p>
        </p:txBody>
      </p:sp>
    </p:spTree>
    <p:extLst>
      <p:ext uri="{BB962C8B-B14F-4D97-AF65-F5344CB8AC3E}">
        <p14:creationId xmlns:p14="http://schemas.microsoft.com/office/powerpoint/2010/main" val="235668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92B30D-0A71-2340-AA67-F8863EDA1502}" type="datetime1">
              <a:rPr lang="en-US" smtClean="0"/>
              <a:t>6/2/26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F4D14-03CA-5D47-B0CA-62350984E279}" type="slidenum">
              <a:rPr lang="en-US" smtClean="0"/>
              <a:t>‹#›</a:t>
            </a:fld>
            <a:endParaRPr lang="en-US"/>
          </a:p>
        </p:txBody>
      </p:sp>
    </p:spTree>
    <p:extLst>
      <p:ext uri="{BB962C8B-B14F-4D97-AF65-F5344CB8AC3E}">
        <p14:creationId xmlns:p14="http://schemas.microsoft.com/office/powerpoint/2010/main" val="23593875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92B30D-0A71-2340-AA67-F8863EDA1502}" type="datetime1">
              <a:rPr lang="en-US" smtClean="0"/>
              <a:t>6/2/26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F4D14-03CA-5D47-B0CA-62350984E27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88467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192B30D-0A71-2340-AA67-F8863EDA1502}" type="datetime1">
              <a:rPr lang="en-US" smtClean="0"/>
              <a:t>6/2/26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0F4D14-03CA-5D47-B0CA-62350984E279}"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1426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FF59-59B1-CA40-A1BE-477D1B36EFCD}"/>
              </a:ext>
            </a:extLst>
          </p:cNvPr>
          <p:cNvSpPr>
            <a:spLocks noGrp="1"/>
          </p:cNvSpPr>
          <p:nvPr>
            <p:ph type="ctrTitle"/>
          </p:nvPr>
        </p:nvSpPr>
        <p:spPr/>
        <p:txBody>
          <a:bodyPr/>
          <a:lstStyle/>
          <a:p>
            <a:r>
              <a:rPr lang="en-US" dirty="0"/>
              <a:t>Role as a PDL</a:t>
            </a:r>
          </a:p>
        </p:txBody>
      </p:sp>
      <p:sp>
        <p:nvSpPr>
          <p:cNvPr id="3" name="Subtitle 2">
            <a:extLst>
              <a:ext uri="{FF2B5EF4-FFF2-40B4-BE49-F238E27FC236}">
                <a16:creationId xmlns:a16="http://schemas.microsoft.com/office/drawing/2014/main" id="{CC6C1CAA-C6D7-2B48-AA63-76E7E6DDC8C3}"/>
              </a:ext>
            </a:extLst>
          </p:cNvPr>
          <p:cNvSpPr>
            <a:spLocks noGrp="1"/>
          </p:cNvSpPr>
          <p:nvPr>
            <p:ph type="subTitle" idx="1"/>
          </p:nvPr>
        </p:nvSpPr>
        <p:spPr/>
        <p:txBody>
          <a:bodyPr>
            <a:normAutofit/>
          </a:bodyPr>
          <a:lstStyle/>
          <a:p>
            <a:r>
              <a:rPr lang="en-US" dirty="0"/>
              <a:t>Arun Tadepalli</a:t>
            </a:r>
          </a:p>
          <a:p>
            <a:r>
              <a:rPr lang="en-US" dirty="0"/>
              <a:t>Jefferson Lab</a:t>
            </a:r>
          </a:p>
        </p:txBody>
      </p:sp>
      <p:sp>
        <p:nvSpPr>
          <p:cNvPr id="4" name="Slide Number Placeholder 3">
            <a:extLst>
              <a:ext uri="{FF2B5EF4-FFF2-40B4-BE49-F238E27FC236}">
                <a16:creationId xmlns:a16="http://schemas.microsoft.com/office/drawing/2014/main" id="{6B5BC18E-3272-374F-A09F-378CBB78797F}"/>
              </a:ext>
            </a:extLst>
          </p:cNvPr>
          <p:cNvSpPr>
            <a:spLocks noGrp="1"/>
          </p:cNvSpPr>
          <p:nvPr>
            <p:ph type="sldNum" sz="quarter" idx="12"/>
          </p:nvPr>
        </p:nvSpPr>
        <p:spPr/>
        <p:txBody>
          <a:bodyPr/>
          <a:lstStyle/>
          <a:p>
            <a:fld id="{D50F4D14-03CA-5D47-B0CA-62350984E279}" type="slidenum">
              <a:rPr lang="en-US" smtClean="0"/>
              <a:t>1</a:t>
            </a:fld>
            <a:endParaRPr lang="en-US"/>
          </a:p>
        </p:txBody>
      </p:sp>
      <p:pic>
        <p:nvPicPr>
          <p:cNvPr id="5" name="Picture 4">
            <a:extLst>
              <a:ext uri="{FF2B5EF4-FFF2-40B4-BE49-F238E27FC236}">
                <a16:creationId xmlns:a16="http://schemas.microsoft.com/office/drawing/2014/main" id="{31FD17A4-923F-B54A-BB07-8F753EE6DFB6}"/>
              </a:ext>
            </a:extLst>
          </p:cNvPr>
          <p:cNvPicPr>
            <a:picLocks noChangeAspect="1"/>
          </p:cNvPicPr>
          <p:nvPr/>
        </p:nvPicPr>
        <p:blipFill>
          <a:blip r:embed="rId2"/>
          <a:stretch>
            <a:fillRect/>
          </a:stretch>
        </p:blipFill>
        <p:spPr>
          <a:xfrm>
            <a:off x="433176" y="5604734"/>
            <a:ext cx="3078782" cy="959554"/>
          </a:xfrm>
          <a:prstGeom prst="rect">
            <a:avLst/>
          </a:prstGeom>
        </p:spPr>
      </p:pic>
    </p:spTree>
    <p:extLst>
      <p:ext uri="{BB962C8B-B14F-4D97-AF65-F5344CB8AC3E}">
        <p14:creationId xmlns:p14="http://schemas.microsoft.com/office/powerpoint/2010/main" val="263250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ABBC6AE-C80F-422B-A261-7506E6F20C5A}"/>
              </a:ext>
            </a:extLst>
          </p:cNvPr>
          <p:cNvSpPr>
            <a:spLocks noGrp="1"/>
          </p:cNvSpPr>
          <p:nvPr>
            <p:ph type="title"/>
          </p:nvPr>
        </p:nvSpPr>
        <p:spPr>
          <a:xfrm>
            <a:off x="989335" y="824932"/>
            <a:ext cx="8682714" cy="954084"/>
          </a:xfrm>
        </p:spPr>
        <p:txBody>
          <a:bodyPr>
            <a:normAutofit/>
          </a:bodyPr>
          <a:lstStyle/>
          <a:p>
            <a:pPr algn="l"/>
            <a:r>
              <a:rPr lang="en-US" sz="5000" b="0" dirty="0">
                <a:solidFill>
                  <a:schemeClr val="tx1"/>
                </a:solidFill>
              </a:rPr>
              <a:t>DOCUMENTS TIMELINE</a:t>
            </a:r>
            <a:endParaRPr lang="en-ID" sz="5000" b="0" dirty="0">
              <a:solidFill>
                <a:schemeClr val="tx1"/>
              </a:solidFill>
            </a:endParaRPr>
          </a:p>
        </p:txBody>
      </p:sp>
      <p:grpSp>
        <p:nvGrpSpPr>
          <p:cNvPr id="15" name="Group 14">
            <a:extLst>
              <a:ext uri="{FF2B5EF4-FFF2-40B4-BE49-F238E27FC236}">
                <a16:creationId xmlns:a16="http://schemas.microsoft.com/office/drawing/2014/main" id="{395B3FAE-F42E-4BB5-8FDA-F74F4E020DE5}"/>
              </a:ext>
            </a:extLst>
          </p:cNvPr>
          <p:cNvGrpSpPr/>
          <p:nvPr/>
        </p:nvGrpSpPr>
        <p:grpSpPr>
          <a:xfrm>
            <a:off x="1" y="3716265"/>
            <a:ext cx="9672048" cy="3141290"/>
            <a:chOff x="1" y="3716302"/>
            <a:chExt cx="9673307" cy="3141699"/>
          </a:xfrm>
        </p:grpSpPr>
        <p:sp>
          <p:nvSpPr>
            <p:cNvPr id="76" name="Oval 7">
              <a:extLst>
                <a:ext uri="{FF2B5EF4-FFF2-40B4-BE49-F238E27FC236}">
                  <a16:creationId xmlns:a16="http://schemas.microsoft.com/office/drawing/2014/main" id="{F2886486-181E-4CDC-B4A0-B68E5FD6B3A4}"/>
                </a:ext>
              </a:extLst>
            </p:cNvPr>
            <p:cNvSpPr/>
            <p:nvPr/>
          </p:nvSpPr>
          <p:spPr>
            <a:xfrm>
              <a:off x="1" y="3729574"/>
              <a:ext cx="7683571" cy="3128426"/>
            </a:xfrm>
            <a:custGeom>
              <a:avLst/>
              <a:gdLst>
                <a:gd name="connsiteX0" fmla="*/ 619080 w 7683571"/>
                <a:gd name="connsiteY0" fmla="*/ 3 h 3128426"/>
                <a:gd name="connsiteX1" fmla="*/ 3173433 w 7683571"/>
                <a:gd name="connsiteY1" fmla="*/ 328270 h 3128426"/>
                <a:gd name="connsiteX2" fmla="*/ 7676524 w 7683571"/>
                <a:gd name="connsiteY2" fmla="*/ 3111381 h 3128426"/>
                <a:gd name="connsiteX3" fmla="*/ 7683571 w 7683571"/>
                <a:gd name="connsiteY3" fmla="*/ 3128426 h 3128426"/>
                <a:gd name="connsiteX4" fmla="*/ 0 w 7683571"/>
                <a:gd name="connsiteY4" fmla="*/ 3128426 h 3128426"/>
                <a:gd name="connsiteX5" fmla="*/ 0 w 7683571"/>
                <a:gd name="connsiteY5" fmla="*/ 26973 h 3128426"/>
                <a:gd name="connsiteX6" fmla="*/ 159903 w 7683571"/>
                <a:gd name="connsiteY6" fmla="*/ 13023 h 3128426"/>
                <a:gd name="connsiteX7" fmla="*/ 619080 w 7683571"/>
                <a:gd name="connsiteY7" fmla="*/ 3 h 312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3571" h="3128426">
                  <a:moveTo>
                    <a:pt x="619080" y="3"/>
                  </a:moveTo>
                  <a:cubicBezTo>
                    <a:pt x="1402784" y="-609"/>
                    <a:pt x="2274488" y="104988"/>
                    <a:pt x="3173433" y="328270"/>
                  </a:cubicBezTo>
                  <a:cubicBezTo>
                    <a:pt x="5420793" y="886475"/>
                    <a:pt x="7173537" y="2015066"/>
                    <a:pt x="7676524" y="3111381"/>
                  </a:cubicBezTo>
                  <a:lnTo>
                    <a:pt x="7683571" y="3128426"/>
                  </a:lnTo>
                  <a:lnTo>
                    <a:pt x="0" y="3128426"/>
                  </a:lnTo>
                  <a:lnTo>
                    <a:pt x="0" y="26973"/>
                  </a:lnTo>
                  <a:lnTo>
                    <a:pt x="159903" y="13023"/>
                  </a:lnTo>
                  <a:cubicBezTo>
                    <a:pt x="309118" y="4496"/>
                    <a:pt x="462339" y="125"/>
                    <a:pt x="619080" y="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0" name="Freeform 55">
              <a:extLst>
                <a:ext uri="{FF2B5EF4-FFF2-40B4-BE49-F238E27FC236}">
                  <a16:creationId xmlns:a16="http://schemas.microsoft.com/office/drawing/2014/main" id="{EDDDD508-B171-4FC1-9282-4D3A85679210}"/>
                </a:ext>
              </a:extLst>
            </p:cNvPr>
            <p:cNvSpPr/>
            <p:nvPr/>
          </p:nvSpPr>
          <p:spPr>
            <a:xfrm>
              <a:off x="1" y="3716302"/>
              <a:ext cx="9673307" cy="3141698"/>
            </a:xfrm>
            <a:custGeom>
              <a:avLst/>
              <a:gdLst>
                <a:gd name="connsiteX0" fmla="*/ 1390985 w 9673307"/>
                <a:gd name="connsiteY0" fmla="*/ 193 h 3141698"/>
                <a:gd name="connsiteX1" fmla="*/ 9614211 w 9673307"/>
                <a:gd name="connsiteY1" fmla="*/ 3080742 h 3141698"/>
                <a:gd name="connsiteX2" fmla="*/ 9673307 w 9673307"/>
                <a:gd name="connsiteY2" fmla="*/ 3141698 h 3141698"/>
                <a:gd name="connsiteX3" fmla="*/ 7097970 w 9673307"/>
                <a:gd name="connsiteY3" fmla="*/ 3141698 h 3141698"/>
                <a:gd name="connsiteX4" fmla="*/ 7067406 w 9673307"/>
                <a:gd name="connsiteY4" fmla="*/ 3096545 h 3141698"/>
                <a:gd name="connsiteX5" fmla="*/ 3819 w 9673307"/>
                <a:gd name="connsiteY5" fmla="*/ 42591 h 3141698"/>
                <a:gd name="connsiteX6" fmla="*/ 0 w 9673307"/>
                <a:gd name="connsiteY6" fmla="*/ 42591 h 3141698"/>
                <a:gd name="connsiteX7" fmla="*/ 1390985 w 9673307"/>
                <a:gd name="connsiteY7" fmla="*/ 193 h 31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3307" h="3141698">
                  <a:moveTo>
                    <a:pt x="1390985" y="193"/>
                  </a:moveTo>
                  <a:cubicBezTo>
                    <a:pt x="4485949" y="14281"/>
                    <a:pt x="7330951" y="802714"/>
                    <a:pt x="9614211" y="3080742"/>
                  </a:cubicBezTo>
                  <a:lnTo>
                    <a:pt x="9673307" y="3141698"/>
                  </a:lnTo>
                  <a:lnTo>
                    <a:pt x="7097970" y="3141698"/>
                  </a:lnTo>
                  <a:lnTo>
                    <a:pt x="7067406" y="3096545"/>
                  </a:lnTo>
                  <a:cubicBezTo>
                    <a:pt x="5343623" y="637611"/>
                    <a:pt x="2976372" y="-64630"/>
                    <a:pt x="3819" y="42591"/>
                  </a:cubicBezTo>
                  <a:lnTo>
                    <a:pt x="0" y="42591"/>
                  </a:lnTo>
                  <a:cubicBezTo>
                    <a:pt x="468472" y="13014"/>
                    <a:pt x="932471" y="-1894"/>
                    <a:pt x="1390985" y="193"/>
                  </a:cubicBezTo>
                  <a:close/>
                </a:path>
              </a:pathLst>
            </a:custGeom>
            <a:solidFill>
              <a:srgbClr val="2B2926"/>
            </a:solidFill>
            <a:ln w="9525" cap="flat">
              <a:noFill/>
              <a:prstDash val="solid"/>
              <a:miter/>
            </a:ln>
          </p:spPr>
          <p:txBody>
            <a:bodyPr rtlCol="0" anchor="ctr"/>
            <a:lstStyle/>
            <a:p>
              <a:endParaRPr lang="en-ID" dirty="0"/>
            </a:p>
          </p:txBody>
        </p:sp>
        <p:sp>
          <p:nvSpPr>
            <p:cNvPr id="79" name="Freeform 56">
              <a:extLst>
                <a:ext uri="{FF2B5EF4-FFF2-40B4-BE49-F238E27FC236}">
                  <a16:creationId xmlns:a16="http://schemas.microsoft.com/office/drawing/2014/main" id="{5BC3D2B0-455F-40C6-87D3-379BA887ACC0}"/>
                </a:ext>
              </a:extLst>
            </p:cNvPr>
            <p:cNvSpPr/>
            <p:nvPr/>
          </p:nvSpPr>
          <p:spPr>
            <a:xfrm>
              <a:off x="3814" y="3718518"/>
              <a:ext cx="9599914" cy="3139483"/>
            </a:xfrm>
            <a:custGeom>
              <a:avLst/>
              <a:gdLst>
                <a:gd name="connsiteX0" fmla="*/ 1379066 w 9599914"/>
                <a:gd name="connsiteY0" fmla="*/ 444 h 3139483"/>
                <a:gd name="connsiteX1" fmla="*/ 9526810 w 9599914"/>
                <a:gd name="connsiteY1" fmla="*/ 3064209 h 3139483"/>
                <a:gd name="connsiteX2" fmla="*/ 9599914 w 9599914"/>
                <a:gd name="connsiteY2" fmla="*/ 3139483 h 3139483"/>
                <a:gd name="connsiteX3" fmla="*/ 7179630 w 9599914"/>
                <a:gd name="connsiteY3" fmla="*/ 3139483 h 3139483"/>
                <a:gd name="connsiteX4" fmla="*/ 7122782 w 9599914"/>
                <a:gd name="connsiteY4" fmla="*/ 3052026 h 3139483"/>
                <a:gd name="connsiteX5" fmla="*/ 5488085 w 9599914"/>
                <a:gd name="connsiteY5" fmla="*/ 1360875 h 3139483"/>
                <a:gd name="connsiteX6" fmla="*/ 0 w 9599914"/>
                <a:gd name="connsiteY6" fmla="*/ 40376 h 3139483"/>
                <a:gd name="connsiteX7" fmla="*/ 1379066 w 9599914"/>
                <a:gd name="connsiteY7" fmla="*/ 444 h 313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9914" h="3139483">
                  <a:moveTo>
                    <a:pt x="1379066" y="444"/>
                  </a:moveTo>
                  <a:cubicBezTo>
                    <a:pt x="4449126" y="21927"/>
                    <a:pt x="7280428" y="826926"/>
                    <a:pt x="9526810" y="3064209"/>
                  </a:cubicBezTo>
                  <a:lnTo>
                    <a:pt x="9599914" y="3139483"/>
                  </a:lnTo>
                  <a:lnTo>
                    <a:pt x="7179630" y="3139483"/>
                  </a:lnTo>
                  <a:lnTo>
                    <a:pt x="7122782" y="3052026"/>
                  </a:lnTo>
                  <a:cubicBezTo>
                    <a:pt x="6676500" y="2396509"/>
                    <a:pt x="6139273" y="1821714"/>
                    <a:pt x="5488085" y="1360875"/>
                  </a:cubicBezTo>
                  <a:cubicBezTo>
                    <a:pt x="3892801" y="235014"/>
                    <a:pt x="1904421" y="-35954"/>
                    <a:pt x="0" y="40376"/>
                  </a:cubicBezTo>
                  <a:cubicBezTo>
                    <a:pt x="464179" y="11275"/>
                    <a:pt x="924243" y="-2739"/>
                    <a:pt x="1379066" y="444"/>
                  </a:cubicBezTo>
                  <a:close/>
                </a:path>
              </a:pathLst>
            </a:custGeom>
            <a:solidFill>
              <a:srgbClr val="E6E6E6"/>
            </a:solidFill>
            <a:ln w="9525" cap="flat">
              <a:noFill/>
              <a:prstDash val="solid"/>
              <a:miter/>
            </a:ln>
          </p:spPr>
          <p:txBody>
            <a:bodyPr rtlCol="0" anchor="ctr"/>
            <a:lstStyle/>
            <a:p>
              <a:endParaRPr lang="en-ID" dirty="0"/>
            </a:p>
          </p:txBody>
        </p:sp>
        <p:sp>
          <p:nvSpPr>
            <p:cNvPr id="78" name="Freeform 57">
              <a:extLst>
                <a:ext uri="{FF2B5EF4-FFF2-40B4-BE49-F238E27FC236}">
                  <a16:creationId xmlns:a16="http://schemas.microsoft.com/office/drawing/2014/main" id="{3B6F9426-1935-4E07-BE97-B1015E5A4BD5}"/>
                </a:ext>
              </a:extLst>
            </p:cNvPr>
            <p:cNvSpPr/>
            <p:nvPr/>
          </p:nvSpPr>
          <p:spPr>
            <a:xfrm>
              <a:off x="1" y="3719218"/>
              <a:ext cx="9562989" cy="3138783"/>
            </a:xfrm>
            <a:custGeom>
              <a:avLst/>
              <a:gdLst>
                <a:gd name="connsiteX0" fmla="*/ 1148135 w 9562989"/>
                <a:gd name="connsiteY0" fmla="*/ 166 h 3138783"/>
                <a:gd name="connsiteX1" fmla="*/ 9530570 w 9562989"/>
                <a:gd name="connsiteY1" fmla="*/ 3105281 h 3138783"/>
                <a:gd name="connsiteX2" fmla="*/ 9562989 w 9562989"/>
                <a:gd name="connsiteY2" fmla="*/ 3138783 h 3138783"/>
                <a:gd name="connsiteX3" fmla="*/ 7223015 w 9562989"/>
                <a:gd name="connsiteY3" fmla="*/ 3138783 h 3138783"/>
                <a:gd name="connsiteX4" fmla="*/ 7206476 w 9562989"/>
                <a:gd name="connsiteY4" fmla="*/ 3113058 h 3138783"/>
                <a:gd name="connsiteX5" fmla="*/ 0 w 9562989"/>
                <a:gd name="connsiteY5" fmla="*/ 39672 h 3138783"/>
                <a:gd name="connsiteX6" fmla="*/ 1148135 w 9562989"/>
                <a:gd name="connsiteY6" fmla="*/ 166 h 31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2989" h="3138783">
                  <a:moveTo>
                    <a:pt x="1148135" y="166"/>
                  </a:moveTo>
                  <a:cubicBezTo>
                    <a:pt x="4642371" y="-14791"/>
                    <a:pt x="7413504" y="981895"/>
                    <a:pt x="9530570" y="3105281"/>
                  </a:cubicBezTo>
                  <a:lnTo>
                    <a:pt x="9562989" y="3138783"/>
                  </a:lnTo>
                  <a:lnTo>
                    <a:pt x="7223015" y="3138783"/>
                  </a:lnTo>
                  <a:lnTo>
                    <a:pt x="7206476" y="3113058"/>
                  </a:lnTo>
                  <a:cubicBezTo>
                    <a:pt x="5693466" y="841504"/>
                    <a:pt x="3416219" y="-82333"/>
                    <a:pt x="0" y="39672"/>
                  </a:cubicBezTo>
                  <a:cubicBezTo>
                    <a:pt x="391069" y="14985"/>
                    <a:pt x="773753" y="1769"/>
                    <a:pt x="1148135" y="166"/>
                  </a:cubicBezTo>
                  <a:close/>
                </a:path>
              </a:pathLst>
            </a:custGeom>
            <a:solidFill>
              <a:srgbClr val="4D4D4D"/>
            </a:solidFill>
            <a:ln w="9525" cap="flat">
              <a:noFill/>
              <a:prstDash val="solid"/>
              <a:miter/>
            </a:ln>
          </p:spPr>
          <p:txBody>
            <a:bodyPr rtlCol="0" anchor="ctr"/>
            <a:lstStyle/>
            <a:p>
              <a:endParaRPr lang="en-ID" dirty="0"/>
            </a:p>
          </p:txBody>
        </p:sp>
        <p:sp>
          <p:nvSpPr>
            <p:cNvPr id="81" name="Freeform 58">
              <a:extLst>
                <a:ext uri="{FF2B5EF4-FFF2-40B4-BE49-F238E27FC236}">
                  <a16:creationId xmlns:a16="http://schemas.microsoft.com/office/drawing/2014/main" id="{481B101C-868F-474E-BC82-36AC5B54C48E}"/>
                </a:ext>
              </a:extLst>
            </p:cNvPr>
            <p:cNvSpPr/>
            <p:nvPr/>
          </p:nvSpPr>
          <p:spPr>
            <a:xfrm>
              <a:off x="3011194" y="3900100"/>
              <a:ext cx="5595079" cy="2957900"/>
            </a:xfrm>
            <a:custGeom>
              <a:avLst/>
              <a:gdLst>
                <a:gd name="connsiteX0" fmla="*/ 4442373 w 5595079"/>
                <a:gd name="connsiteY0" fmla="*/ 2137224 h 2957900"/>
                <a:gd name="connsiteX1" fmla="*/ 4736243 w 5595079"/>
                <a:gd name="connsiteY1" fmla="*/ 2137224 h 2957900"/>
                <a:gd name="connsiteX2" fmla="*/ 5369777 w 5595079"/>
                <a:gd name="connsiteY2" fmla="*/ 2732594 h 2957900"/>
                <a:gd name="connsiteX3" fmla="*/ 5570139 w 5595079"/>
                <a:gd name="connsiteY3" fmla="*/ 2932960 h 2957900"/>
                <a:gd name="connsiteX4" fmla="*/ 5595079 w 5595079"/>
                <a:gd name="connsiteY4" fmla="*/ 2957900 h 2957900"/>
                <a:gd name="connsiteX5" fmla="*/ 5236422 w 5595079"/>
                <a:gd name="connsiteY5" fmla="*/ 2957900 h 2957900"/>
                <a:gd name="connsiteX6" fmla="*/ 5167563 w 5595079"/>
                <a:gd name="connsiteY6" fmla="*/ 2880901 h 2957900"/>
                <a:gd name="connsiteX7" fmla="*/ 5110257 w 5595079"/>
                <a:gd name="connsiteY7" fmla="*/ 2816556 h 2957900"/>
                <a:gd name="connsiteX8" fmla="*/ 4442373 w 5595079"/>
                <a:gd name="connsiteY8" fmla="*/ 2137224 h 2957900"/>
                <a:gd name="connsiteX9" fmla="*/ 3564584 w 5595079"/>
                <a:gd name="connsiteY9" fmla="*/ 1404462 h 2957900"/>
                <a:gd name="connsiteX10" fmla="*/ 3824104 w 5595079"/>
                <a:gd name="connsiteY10" fmla="*/ 1404462 h 2957900"/>
                <a:gd name="connsiteX11" fmla="*/ 4656095 w 5595079"/>
                <a:gd name="connsiteY11" fmla="*/ 2064713 h 2957900"/>
                <a:gd name="connsiteX12" fmla="*/ 4366043 w 5595079"/>
                <a:gd name="connsiteY12" fmla="*/ 2064713 h 2957900"/>
                <a:gd name="connsiteX13" fmla="*/ 3564584 w 5595079"/>
                <a:gd name="connsiteY13" fmla="*/ 1404462 h 2957900"/>
                <a:gd name="connsiteX14" fmla="*/ 2808923 w 5595079"/>
                <a:gd name="connsiteY14" fmla="*/ 908320 h 2957900"/>
                <a:gd name="connsiteX15" fmla="*/ 3034093 w 5595079"/>
                <a:gd name="connsiteY15" fmla="*/ 908320 h 2957900"/>
                <a:gd name="connsiteX16" fmla="*/ 3721057 w 5595079"/>
                <a:gd name="connsiteY16" fmla="*/ 1331951 h 2957900"/>
                <a:gd name="connsiteX17" fmla="*/ 3465356 w 5595079"/>
                <a:gd name="connsiteY17" fmla="*/ 1331951 h 2957900"/>
                <a:gd name="connsiteX18" fmla="*/ 2808923 w 5595079"/>
                <a:gd name="connsiteY18" fmla="*/ 908320 h 2957900"/>
                <a:gd name="connsiteX19" fmla="*/ 2087612 w 5595079"/>
                <a:gd name="connsiteY19" fmla="*/ 549572 h 2957900"/>
                <a:gd name="connsiteX20" fmla="*/ 2266984 w 5595079"/>
                <a:gd name="connsiteY20" fmla="*/ 549572 h 2957900"/>
                <a:gd name="connsiteX21" fmla="*/ 2900518 w 5595079"/>
                <a:gd name="connsiteY21" fmla="*/ 839624 h 2957900"/>
                <a:gd name="connsiteX22" fmla="*/ 2682977 w 5595079"/>
                <a:gd name="connsiteY22" fmla="*/ 839624 h 2957900"/>
                <a:gd name="connsiteX23" fmla="*/ 2087612 w 5595079"/>
                <a:gd name="connsiteY23" fmla="*/ 549572 h 2957900"/>
                <a:gd name="connsiteX24" fmla="*/ 1450260 w 5595079"/>
                <a:gd name="connsiteY24" fmla="*/ 312951 h 2957900"/>
                <a:gd name="connsiteX25" fmla="*/ 1576201 w 5595079"/>
                <a:gd name="connsiteY25" fmla="*/ 312951 h 2957900"/>
                <a:gd name="connsiteX26" fmla="*/ 2079976 w 5595079"/>
                <a:gd name="connsiteY26" fmla="*/ 477061 h 2957900"/>
                <a:gd name="connsiteX27" fmla="*/ 1912054 w 5595079"/>
                <a:gd name="connsiteY27" fmla="*/ 477061 h 2957900"/>
                <a:gd name="connsiteX28" fmla="*/ 1450260 w 5595079"/>
                <a:gd name="connsiteY28" fmla="*/ 312951 h 2957900"/>
                <a:gd name="connsiteX29" fmla="*/ 0 w 5595079"/>
                <a:gd name="connsiteY29" fmla="*/ 0 h 2957900"/>
                <a:gd name="connsiteX30" fmla="*/ 1438808 w 5595079"/>
                <a:gd name="connsiteY30" fmla="*/ 274786 h 2957900"/>
                <a:gd name="connsiteX31" fmla="*/ 1324314 w 5595079"/>
                <a:gd name="connsiteY31" fmla="*/ 274786 h 2957900"/>
                <a:gd name="connsiteX32" fmla="*/ 0 w 5595079"/>
                <a:gd name="connsiteY32" fmla="*/ 0 h 29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95079" h="2957900">
                  <a:moveTo>
                    <a:pt x="4442373" y="2137224"/>
                  </a:moveTo>
                  <a:lnTo>
                    <a:pt x="4736243" y="2137224"/>
                  </a:lnTo>
                  <a:cubicBezTo>
                    <a:pt x="4946147" y="2324233"/>
                    <a:pt x="5156055" y="2518871"/>
                    <a:pt x="5369777" y="2732594"/>
                  </a:cubicBezTo>
                  <a:cubicBezTo>
                    <a:pt x="5417482" y="2780301"/>
                    <a:pt x="5491902" y="2854722"/>
                    <a:pt x="5570139" y="2932960"/>
                  </a:cubicBezTo>
                  <a:lnTo>
                    <a:pt x="5595079" y="2957900"/>
                  </a:lnTo>
                  <a:lnTo>
                    <a:pt x="5236422" y="2957900"/>
                  </a:lnTo>
                  <a:lnTo>
                    <a:pt x="5167563" y="2880901"/>
                  </a:lnTo>
                  <a:cubicBezTo>
                    <a:pt x="5144366" y="2854960"/>
                    <a:pt x="5124568" y="2832777"/>
                    <a:pt x="5110257" y="2816556"/>
                  </a:cubicBezTo>
                  <a:cubicBezTo>
                    <a:pt x="4885083" y="2568488"/>
                    <a:pt x="4659913" y="2343314"/>
                    <a:pt x="4442373" y="2137224"/>
                  </a:cubicBezTo>
                  <a:close/>
                  <a:moveTo>
                    <a:pt x="3564584" y="1404462"/>
                  </a:moveTo>
                  <a:lnTo>
                    <a:pt x="3824104" y="1404462"/>
                  </a:lnTo>
                  <a:cubicBezTo>
                    <a:pt x="4102704" y="1599104"/>
                    <a:pt x="4377495" y="1820459"/>
                    <a:pt x="4656095" y="2064713"/>
                  </a:cubicBezTo>
                  <a:lnTo>
                    <a:pt x="4366043" y="2064713"/>
                  </a:lnTo>
                  <a:cubicBezTo>
                    <a:pt x="4091257" y="1816641"/>
                    <a:pt x="3827919" y="1599104"/>
                    <a:pt x="3564584" y="1404462"/>
                  </a:cubicBezTo>
                  <a:close/>
                  <a:moveTo>
                    <a:pt x="2808923" y="908320"/>
                  </a:moveTo>
                  <a:lnTo>
                    <a:pt x="3034093" y="908320"/>
                  </a:lnTo>
                  <a:cubicBezTo>
                    <a:pt x="3266899" y="1038080"/>
                    <a:pt x="3495888" y="1175473"/>
                    <a:pt x="3721057" y="1331951"/>
                  </a:cubicBezTo>
                  <a:lnTo>
                    <a:pt x="3465356" y="1331951"/>
                  </a:lnTo>
                  <a:cubicBezTo>
                    <a:pt x="3244000" y="1171659"/>
                    <a:pt x="3026460" y="1030448"/>
                    <a:pt x="2808923" y="908320"/>
                  </a:cubicBezTo>
                  <a:close/>
                  <a:moveTo>
                    <a:pt x="2087612" y="549572"/>
                  </a:moveTo>
                  <a:lnTo>
                    <a:pt x="2266984" y="549572"/>
                  </a:lnTo>
                  <a:cubicBezTo>
                    <a:pt x="2484525" y="637353"/>
                    <a:pt x="2694429" y="732763"/>
                    <a:pt x="2900518" y="839624"/>
                  </a:cubicBezTo>
                  <a:lnTo>
                    <a:pt x="2682977" y="839624"/>
                  </a:lnTo>
                  <a:cubicBezTo>
                    <a:pt x="2480706" y="728948"/>
                    <a:pt x="2282250" y="633535"/>
                    <a:pt x="2087612" y="549572"/>
                  </a:cubicBezTo>
                  <a:close/>
                  <a:moveTo>
                    <a:pt x="1450260" y="312951"/>
                  </a:moveTo>
                  <a:lnTo>
                    <a:pt x="1576201" y="312951"/>
                  </a:lnTo>
                  <a:cubicBezTo>
                    <a:pt x="1747944" y="362567"/>
                    <a:pt x="1915869" y="415998"/>
                    <a:pt x="2079976" y="477061"/>
                  </a:cubicBezTo>
                  <a:lnTo>
                    <a:pt x="1912054" y="477061"/>
                  </a:lnTo>
                  <a:cubicBezTo>
                    <a:pt x="1759395" y="415998"/>
                    <a:pt x="1602918" y="362567"/>
                    <a:pt x="1450260" y="312951"/>
                  </a:cubicBezTo>
                  <a:close/>
                  <a:moveTo>
                    <a:pt x="0" y="0"/>
                  </a:moveTo>
                  <a:cubicBezTo>
                    <a:pt x="522855" y="64882"/>
                    <a:pt x="996097" y="156477"/>
                    <a:pt x="1438808" y="274786"/>
                  </a:cubicBezTo>
                  <a:lnTo>
                    <a:pt x="1324314" y="274786"/>
                  </a:lnTo>
                  <a:cubicBezTo>
                    <a:pt x="873974" y="141212"/>
                    <a:pt x="431260" y="61064"/>
                    <a:pt x="0" y="0"/>
                  </a:cubicBezTo>
                  <a:close/>
                </a:path>
              </a:pathLst>
            </a:custGeom>
            <a:solidFill>
              <a:srgbClr val="ECA91C"/>
            </a:solidFill>
            <a:ln w="9525" cap="flat">
              <a:noFill/>
              <a:prstDash val="solid"/>
              <a:miter/>
            </a:ln>
          </p:spPr>
          <p:txBody>
            <a:bodyPr rtlCol="0" anchor="ctr"/>
            <a:lstStyle/>
            <a:p>
              <a:endParaRPr lang="en-ID" dirty="0"/>
            </a:p>
          </p:txBody>
        </p:sp>
      </p:grpSp>
      <p:grpSp>
        <p:nvGrpSpPr>
          <p:cNvPr id="60" name="Graphic 1">
            <a:extLst>
              <a:ext uri="{FF2B5EF4-FFF2-40B4-BE49-F238E27FC236}">
                <a16:creationId xmlns:a16="http://schemas.microsoft.com/office/drawing/2014/main" id="{85F68462-00E3-4BFB-A971-DE772069C4BA}"/>
              </a:ext>
            </a:extLst>
          </p:cNvPr>
          <p:cNvGrpSpPr/>
          <p:nvPr/>
        </p:nvGrpSpPr>
        <p:grpSpPr>
          <a:xfrm>
            <a:off x="7704442" y="4315983"/>
            <a:ext cx="1541653" cy="2583409"/>
            <a:chOff x="6786402" y="3305175"/>
            <a:chExt cx="384810" cy="644841"/>
          </a:xfrm>
        </p:grpSpPr>
        <p:sp>
          <p:nvSpPr>
            <p:cNvPr id="61" name="Freeform: Shape 60">
              <a:extLst>
                <a:ext uri="{FF2B5EF4-FFF2-40B4-BE49-F238E27FC236}">
                  <a16:creationId xmlns:a16="http://schemas.microsoft.com/office/drawing/2014/main" id="{815E7596-A1CA-4DC8-8B31-A250EC149654}"/>
                </a:ext>
              </a:extLst>
            </p:cNvPr>
            <p:cNvSpPr/>
            <p:nvPr/>
          </p:nvSpPr>
          <p:spPr>
            <a:xfrm>
              <a:off x="6960711" y="3515677"/>
              <a:ext cx="37147" cy="434339"/>
            </a:xfrm>
            <a:custGeom>
              <a:avLst/>
              <a:gdLst>
                <a:gd name="connsiteX0" fmla="*/ 0 w 37147"/>
                <a:gd name="connsiteY0" fmla="*/ 0 h 434339"/>
                <a:gd name="connsiteX1" fmla="*/ 37147 w 37147"/>
                <a:gd name="connsiteY1" fmla="*/ 0 h 434339"/>
                <a:gd name="connsiteX2" fmla="*/ 37147 w 37147"/>
                <a:gd name="connsiteY2" fmla="*/ 434340 h 434339"/>
                <a:gd name="connsiteX3" fmla="*/ 0 w 37147"/>
                <a:gd name="connsiteY3" fmla="*/ 434340 h 434339"/>
              </a:gdLst>
              <a:ahLst/>
              <a:cxnLst>
                <a:cxn ang="0">
                  <a:pos x="connsiteX0" y="connsiteY0"/>
                </a:cxn>
                <a:cxn ang="0">
                  <a:pos x="connsiteX1" y="connsiteY1"/>
                </a:cxn>
                <a:cxn ang="0">
                  <a:pos x="connsiteX2" y="connsiteY2"/>
                </a:cxn>
                <a:cxn ang="0">
                  <a:pos x="connsiteX3" y="connsiteY3"/>
                </a:cxn>
              </a:cxnLst>
              <a:rect l="l" t="t" r="r" b="b"/>
              <a:pathLst>
                <a:path w="37147" h="434339">
                  <a:moveTo>
                    <a:pt x="0" y="0"/>
                  </a:moveTo>
                  <a:lnTo>
                    <a:pt x="37147" y="0"/>
                  </a:lnTo>
                  <a:lnTo>
                    <a:pt x="37147" y="434340"/>
                  </a:lnTo>
                  <a:lnTo>
                    <a:pt x="0" y="434340"/>
                  </a:lnTo>
                  <a:close/>
                </a:path>
              </a:pathLst>
            </a:custGeom>
            <a:solidFill>
              <a:srgbClr val="666666"/>
            </a:solidFill>
            <a:ln w="9525" cap="flat">
              <a:noFill/>
              <a:prstDash val="solid"/>
              <a:miter/>
            </a:ln>
          </p:spPr>
          <p:txBody>
            <a:bodyPr rtlCol="0" anchor="ctr"/>
            <a:lstStyle/>
            <a:p>
              <a:endParaRPr lang="en-ID" dirty="0"/>
            </a:p>
          </p:txBody>
        </p:sp>
        <p:sp>
          <p:nvSpPr>
            <p:cNvPr id="63" name="Freeform: Shape 62">
              <a:extLst>
                <a:ext uri="{FF2B5EF4-FFF2-40B4-BE49-F238E27FC236}">
                  <a16:creationId xmlns:a16="http://schemas.microsoft.com/office/drawing/2014/main" id="{29BE73F5-8881-469D-ADA7-ED9368E8D2B4}"/>
                </a:ext>
              </a:extLst>
            </p:cNvPr>
            <p:cNvSpPr/>
            <p:nvPr/>
          </p:nvSpPr>
          <p:spPr>
            <a:xfrm>
              <a:off x="6786402" y="3305175"/>
              <a:ext cx="384810" cy="343852"/>
            </a:xfrm>
            <a:custGeom>
              <a:avLst/>
              <a:gdLst>
                <a:gd name="connsiteX0" fmla="*/ 192405 w 384810"/>
                <a:gd name="connsiteY0" fmla="*/ 0 h 343852"/>
                <a:gd name="connsiteX1" fmla="*/ 0 w 384810"/>
                <a:gd name="connsiteY1" fmla="*/ 172402 h 343852"/>
                <a:gd name="connsiteX2" fmla="*/ 192405 w 384810"/>
                <a:gd name="connsiteY2" fmla="*/ 343853 h 343852"/>
                <a:gd name="connsiteX3" fmla="*/ 384810 w 384810"/>
                <a:gd name="connsiteY3" fmla="*/ 172402 h 343852"/>
              </a:gdLst>
              <a:ahLst/>
              <a:cxnLst>
                <a:cxn ang="0">
                  <a:pos x="connsiteX0" y="connsiteY0"/>
                </a:cxn>
                <a:cxn ang="0">
                  <a:pos x="connsiteX1" y="connsiteY1"/>
                </a:cxn>
                <a:cxn ang="0">
                  <a:pos x="connsiteX2" y="connsiteY2"/>
                </a:cxn>
                <a:cxn ang="0">
                  <a:pos x="connsiteX3" y="connsiteY3"/>
                </a:cxn>
              </a:cxnLst>
              <a:rect l="l" t="t" r="r" b="b"/>
              <a:pathLst>
                <a:path w="384810" h="343852">
                  <a:moveTo>
                    <a:pt x="192405" y="0"/>
                  </a:moveTo>
                  <a:lnTo>
                    <a:pt x="0" y="172402"/>
                  </a:lnTo>
                  <a:lnTo>
                    <a:pt x="192405" y="343853"/>
                  </a:lnTo>
                  <a:lnTo>
                    <a:pt x="384810" y="172402"/>
                  </a:lnTo>
                  <a:close/>
                </a:path>
              </a:pathLst>
            </a:custGeom>
            <a:solidFill>
              <a:srgbClr val="58FF8E"/>
            </a:solidFill>
            <a:ln w="41275" cap="flat">
              <a:solidFill>
                <a:schemeClr val="accent5">
                  <a:lumMod val="75000"/>
                </a:schemeClr>
              </a:solidFill>
              <a:prstDash val="solid"/>
              <a:miter/>
            </a:ln>
          </p:spPr>
          <p:txBody>
            <a:bodyPr rtlCol="0" anchor="ctr"/>
            <a:lstStyle/>
            <a:p>
              <a:endParaRPr lang="en-ID" dirty="0"/>
            </a:p>
          </p:txBody>
        </p:sp>
      </p:grpSp>
      <p:grpSp>
        <p:nvGrpSpPr>
          <p:cNvPr id="64" name="Graphic 1">
            <a:extLst>
              <a:ext uri="{FF2B5EF4-FFF2-40B4-BE49-F238E27FC236}">
                <a16:creationId xmlns:a16="http://schemas.microsoft.com/office/drawing/2014/main" id="{51FC9790-1CC4-46FC-AE7B-2EDF6C3AE1DB}"/>
              </a:ext>
            </a:extLst>
          </p:cNvPr>
          <p:cNvGrpSpPr/>
          <p:nvPr/>
        </p:nvGrpSpPr>
        <p:grpSpPr>
          <a:xfrm>
            <a:off x="6227664" y="3163556"/>
            <a:ext cx="1415725" cy="2373532"/>
            <a:chOff x="6417785" y="3017520"/>
            <a:chExt cx="353377" cy="592454"/>
          </a:xfrm>
        </p:grpSpPr>
        <p:sp>
          <p:nvSpPr>
            <p:cNvPr id="65" name="Freeform: Shape 64">
              <a:extLst>
                <a:ext uri="{FF2B5EF4-FFF2-40B4-BE49-F238E27FC236}">
                  <a16:creationId xmlns:a16="http://schemas.microsoft.com/office/drawing/2014/main" id="{47FEAE10-FCED-41A5-892A-C64622893354}"/>
                </a:ext>
              </a:extLst>
            </p:cNvPr>
            <p:cNvSpPr/>
            <p:nvPr/>
          </p:nvSpPr>
          <p:spPr>
            <a:xfrm>
              <a:off x="6577806" y="3210877"/>
              <a:ext cx="34289" cy="399097"/>
            </a:xfrm>
            <a:custGeom>
              <a:avLst/>
              <a:gdLst>
                <a:gd name="connsiteX0" fmla="*/ 0 w 34289"/>
                <a:gd name="connsiteY0" fmla="*/ 0 h 399097"/>
                <a:gd name="connsiteX1" fmla="*/ 34290 w 34289"/>
                <a:gd name="connsiteY1" fmla="*/ 0 h 399097"/>
                <a:gd name="connsiteX2" fmla="*/ 34290 w 34289"/>
                <a:gd name="connsiteY2" fmla="*/ 399098 h 399097"/>
                <a:gd name="connsiteX3" fmla="*/ 0 w 34289"/>
                <a:gd name="connsiteY3" fmla="*/ 399098 h 399097"/>
              </a:gdLst>
              <a:ahLst/>
              <a:cxnLst>
                <a:cxn ang="0">
                  <a:pos x="connsiteX0" y="connsiteY0"/>
                </a:cxn>
                <a:cxn ang="0">
                  <a:pos x="connsiteX1" y="connsiteY1"/>
                </a:cxn>
                <a:cxn ang="0">
                  <a:pos x="connsiteX2" y="connsiteY2"/>
                </a:cxn>
                <a:cxn ang="0">
                  <a:pos x="connsiteX3" y="connsiteY3"/>
                </a:cxn>
              </a:cxnLst>
              <a:rect l="l" t="t" r="r" b="b"/>
              <a:pathLst>
                <a:path w="34289" h="399097">
                  <a:moveTo>
                    <a:pt x="0" y="0"/>
                  </a:moveTo>
                  <a:lnTo>
                    <a:pt x="34290" y="0"/>
                  </a:lnTo>
                  <a:lnTo>
                    <a:pt x="34290" y="399098"/>
                  </a:lnTo>
                  <a:lnTo>
                    <a:pt x="0" y="399098"/>
                  </a:lnTo>
                  <a:close/>
                </a:path>
              </a:pathLst>
            </a:custGeom>
            <a:solidFill>
              <a:srgbClr val="666666"/>
            </a:solidFill>
            <a:ln w="9525" cap="flat">
              <a:noFill/>
              <a:prstDash val="solid"/>
              <a:miter/>
            </a:ln>
          </p:spPr>
          <p:txBody>
            <a:bodyPr rtlCol="0" anchor="ctr"/>
            <a:lstStyle/>
            <a:p>
              <a:endParaRPr lang="en-ID" dirty="0"/>
            </a:p>
          </p:txBody>
        </p:sp>
        <p:sp>
          <p:nvSpPr>
            <p:cNvPr id="67" name="Freeform: Shape 66">
              <a:extLst>
                <a:ext uri="{FF2B5EF4-FFF2-40B4-BE49-F238E27FC236}">
                  <a16:creationId xmlns:a16="http://schemas.microsoft.com/office/drawing/2014/main" id="{9604A6E0-0AC0-48A0-99AD-7D7BC231D527}"/>
                </a:ext>
              </a:extLst>
            </p:cNvPr>
            <p:cNvSpPr/>
            <p:nvPr/>
          </p:nvSpPr>
          <p:spPr>
            <a:xfrm>
              <a:off x="6417785" y="3017520"/>
              <a:ext cx="353377" cy="316229"/>
            </a:xfrm>
            <a:custGeom>
              <a:avLst/>
              <a:gdLst>
                <a:gd name="connsiteX0" fmla="*/ 177165 w 353377"/>
                <a:gd name="connsiteY0" fmla="*/ 0 h 316229"/>
                <a:gd name="connsiteX1" fmla="*/ 0 w 353377"/>
                <a:gd name="connsiteY1" fmla="*/ 158115 h 316229"/>
                <a:gd name="connsiteX2" fmla="*/ 177165 w 353377"/>
                <a:gd name="connsiteY2" fmla="*/ 316230 h 316229"/>
                <a:gd name="connsiteX3" fmla="*/ 353378 w 353377"/>
                <a:gd name="connsiteY3" fmla="*/ 158115 h 316229"/>
              </a:gdLst>
              <a:ahLst/>
              <a:cxnLst>
                <a:cxn ang="0">
                  <a:pos x="connsiteX0" y="connsiteY0"/>
                </a:cxn>
                <a:cxn ang="0">
                  <a:pos x="connsiteX1" y="connsiteY1"/>
                </a:cxn>
                <a:cxn ang="0">
                  <a:pos x="connsiteX2" y="connsiteY2"/>
                </a:cxn>
                <a:cxn ang="0">
                  <a:pos x="connsiteX3" y="connsiteY3"/>
                </a:cxn>
              </a:cxnLst>
              <a:rect l="l" t="t" r="r" b="b"/>
              <a:pathLst>
                <a:path w="353377" h="316229">
                  <a:moveTo>
                    <a:pt x="177165" y="0"/>
                  </a:moveTo>
                  <a:lnTo>
                    <a:pt x="0" y="158115"/>
                  </a:lnTo>
                  <a:lnTo>
                    <a:pt x="177165" y="316230"/>
                  </a:lnTo>
                  <a:lnTo>
                    <a:pt x="353378" y="158115"/>
                  </a:lnTo>
                  <a:close/>
                </a:path>
              </a:pathLst>
            </a:custGeom>
            <a:solidFill>
              <a:srgbClr val="FF0000"/>
            </a:solidFill>
            <a:ln w="38100" cap="flat">
              <a:solidFill>
                <a:schemeClr val="accent4">
                  <a:lumMod val="75000"/>
                </a:schemeClr>
              </a:solidFill>
              <a:prstDash val="solid"/>
              <a:miter/>
            </a:ln>
          </p:spPr>
          <p:txBody>
            <a:bodyPr rtlCol="0" anchor="ctr"/>
            <a:lstStyle/>
            <a:p>
              <a:endParaRPr lang="en-ID" dirty="0"/>
            </a:p>
          </p:txBody>
        </p:sp>
      </p:grpSp>
      <p:grpSp>
        <p:nvGrpSpPr>
          <p:cNvPr id="68" name="Graphic 1">
            <a:extLst>
              <a:ext uri="{FF2B5EF4-FFF2-40B4-BE49-F238E27FC236}">
                <a16:creationId xmlns:a16="http://schemas.microsoft.com/office/drawing/2014/main" id="{947D1CD6-85D8-469B-AD3C-A0B80AAA6487}"/>
              </a:ext>
            </a:extLst>
          </p:cNvPr>
          <p:cNvGrpSpPr/>
          <p:nvPr/>
        </p:nvGrpSpPr>
        <p:grpSpPr>
          <a:xfrm>
            <a:off x="4750535" y="2642415"/>
            <a:ext cx="1118078" cy="1873641"/>
            <a:chOff x="6087268" y="2908935"/>
            <a:chExt cx="279082" cy="467677"/>
          </a:xfrm>
        </p:grpSpPr>
        <p:sp>
          <p:nvSpPr>
            <p:cNvPr id="69" name="Freeform: Shape 68">
              <a:extLst>
                <a:ext uri="{FF2B5EF4-FFF2-40B4-BE49-F238E27FC236}">
                  <a16:creationId xmlns:a16="http://schemas.microsoft.com/office/drawing/2014/main" id="{0C9BA62B-229D-4EF0-8078-FFFFC44AE9A4}"/>
                </a:ext>
              </a:extLst>
            </p:cNvPr>
            <p:cNvSpPr/>
            <p:nvPr/>
          </p:nvSpPr>
          <p:spPr>
            <a:xfrm>
              <a:off x="6212998" y="3061335"/>
              <a:ext cx="26670" cy="315277"/>
            </a:xfrm>
            <a:custGeom>
              <a:avLst/>
              <a:gdLst>
                <a:gd name="connsiteX0" fmla="*/ 0 w 26670"/>
                <a:gd name="connsiteY0" fmla="*/ 0 h 315277"/>
                <a:gd name="connsiteX1" fmla="*/ 26670 w 26670"/>
                <a:gd name="connsiteY1" fmla="*/ 0 h 315277"/>
                <a:gd name="connsiteX2" fmla="*/ 26670 w 26670"/>
                <a:gd name="connsiteY2" fmla="*/ 315278 h 315277"/>
                <a:gd name="connsiteX3" fmla="*/ 0 w 26670"/>
                <a:gd name="connsiteY3" fmla="*/ 315278 h 315277"/>
              </a:gdLst>
              <a:ahLst/>
              <a:cxnLst>
                <a:cxn ang="0">
                  <a:pos x="connsiteX0" y="connsiteY0"/>
                </a:cxn>
                <a:cxn ang="0">
                  <a:pos x="connsiteX1" y="connsiteY1"/>
                </a:cxn>
                <a:cxn ang="0">
                  <a:pos x="connsiteX2" y="connsiteY2"/>
                </a:cxn>
                <a:cxn ang="0">
                  <a:pos x="connsiteX3" y="connsiteY3"/>
                </a:cxn>
              </a:cxnLst>
              <a:rect l="l" t="t" r="r" b="b"/>
              <a:pathLst>
                <a:path w="26670" h="315277">
                  <a:moveTo>
                    <a:pt x="0" y="0"/>
                  </a:moveTo>
                  <a:lnTo>
                    <a:pt x="26670" y="0"/>
                  </a:lnTo>
                  <a:lnTo>
                    <a:pt x="26670" y="315278"/>
                  </a:lnTo>
                  <a:lnTo>
                    <a:pt x="0" y="315278"/>
                  </a:lnTo>
                  <a:close/>
                </a:path>
              </a:pathLst>
            </a:custGeom>
            <a:solidFill>
              <a:srgbClr val="666666"/>
            </a:solidFill>
            <a:ln w="9525" cap="flat">
              <a:noFill/>
              <a:prstDash val="solid"/>
              <a:miter/>
            </a:ln>
          </p:spPr>
          <p:txBody>
            <a:bodyPr rtlCol="0" anchor="ctr"/>
            <a:lstStyle/>
            <a:p>
              <a:endParaRPr lang="en-ID" dirty="0"/>
            </a:p>
          </p:txBody>
        </p:sp>
        <p:sp>
          <p:nvSpPr>
            <p:cNvPr id="71" name="Freeform: Shape 70">
              <a:extLst>
                <a:ext uri="{FF2B5EF4-FFF2-40B4-BE49-F238E27FC236}">
                  <a16:creationId xmlns:a16="http://schemas.microsoft.com/office/drawing/2014/main" id="{3D79FFA6-0A27-4BC3-82DF-7268584D2981}"/>
                </a:ext>
              </a:extLst>
            </p:cNvPr>
            <p:cNvSpPr/>
            <p:nvPr/>
          </p:nvSpPr>
          <p:spPr>
            <a:xfrm>
              <a:off x="6087268" y="2908935"/>
              <a:ext cx="279082" cy="248602"/>
            </a:xfrm>
            <a:custGeom>
              <a:avLst/>
              <a:gdLst>
                <a:gd name="connsiteX0" fmla="*/ 139065 w 279082"/>
                <a:gd name="connsiteY0" fmla="*/ 0 h 248602"/>
                <a:gd name="connsiteX1" fmla="*/ 0 w 279082"/>
                <a:gd name="connsiteY1" fmla="*/ 124778 h 248602"/>
                <a:gd name="connsiteX2" fmla="*/ 139065 w 279082"/>
                <a:gd name="connsiteY2" fmla="*/ 248603 h 248602"/>
                <a:gd name="connsiteX3" fmla="*/ 279083 w 279082"/>
                <a:gd name="connsiteY3" fmla="*/ 124778 h 248602"/>
              </a:gdLst>
              <a:ahLst/>
              <a:cxnLst>
                <a:cxn ang="0">
                  <a:pos x="connsiteX0" y="connsiteY0"/>
                </a:cxn>
                <a:cxn ang="0">
                  <a:pos x="connsiteX1" y="connsiteY1"/>
                </a:cxn>
                <a:cxn ang="0">
                  <a:pos x="connsiteX2" y="connsiteY2"/>
                </a:cxn>
                <a:cxn ang="0">
                  <a:pos x="connsiteX3" y="connsiteY3"/>
                </a:cxn>
              </a:cxnLst>
              <a:rect l="l" t="t" r="r" b="b"/>
              <a:pathLst>
                <a:path w="279082" h="248602">
                  <a:moveTo>
                    <a:pt x="139065" y="0"/>
                  </a:moveTo>
                  <a:lnTo>
                    <a:pt x="0" y="124778"/>
                  </a:lnTo>
                  <a:lnTo>
                    <a:pt x="139065" y="248603"/>
                  </a:lnTo>
                  <a:lnTo>
                    <a:pt x="279083" y="124778"/>
                  </a:lnTo>
                  <a:close/>
                </a:path>
              </a:pathLst>
            </a:custGeom>
            <a:solidFill>
              <a:srgbClr val="AC7EFF"/>
            </a:solidFill>
            <a:ln w="31750" cap="flat">
              <a:solidFill>
                <a:schemeClr val="accent3">
                  <a:lumMod val="75000"/>
                </a:schemeClr>
              </a:solidFill>
              <a:prstDash val="solid"/>
              <a:miter/>
            </a:ln>
          </p:spPr>
          <p:txBody>
            <a:bodyPr rtlCol="0" anchor="ctr"/>
            <a:lstStyle/>
            <a:p>
              <a:endParaRPr lang="en-ID" dirty="0"/>
            </a:p>
          </p:txBody>
        </p:sp>
      </p:grpSp>
      <p:grpSp>
        <p:nvGrpSpPr>
          <p:cNvPr id="72" name="Graphic 1">
            <a:extLst>
              <a:ext uri="{FF2B5EF4-FFF2-40B4-BE49-F238E27FC236}">
                <a16:creationId xmlns:a16="http://schemas.microsoft.com/office/drawing/2014/main" id="{3D2DC037-88F6-43FF-A530-CA8600569722}"/>
              </a:ext>
            </a:extLst>
          </p:cNvPr>
          <p:cNvGrpSpPr/>
          <p:nvPr/>
        </p:nvGrpSpPr>
        <p:grpSpPr>
          <a:xfrm>
            <a:off x="3257271" y="2500236"/>
            <a:ext cx="900566" cy="1521613"/>
            <a:chOff x="5799640" y="2876551"/>
            <a:chExt cx="224790" cy="379808"/>
          </a:xfrm>
          <a:solidFill>
            <a:srgbClr val="00B0F0"/>
          </a:solidFill>
        </p:grpSpPr>
        <p:sp>
          <p:nvSpPr>
            <p:cNvPr id="73" name="Freeform: Shape 72">
              <a:extLst>
                <a:ext uri="{FF2B5EF4-FFF2-40B4-BE49-F238E27FC236}">
                  <a16:creationId xmlns:a16="http://schemas.microsoft.com/office/drawing/2014/main" id="{ED2D6B33-E976-48EC-BC1D-EB8E39B37FFD}"/>
                </a:ext>
              </a:extLst>
            </p:cNvPr>
            <p:cNvSpPr/>
            <p:nvPr/>
          </p:nvSpPr>
          <p:spPr>
            <a:xfrm>
              <a:off x="5901531" y="2999422"/>
              <a:ext cx="21907" cy="256937"/>
            </a:xfrm>
            <a:custGeom>
              <a:avLst/>
              <a:gdLst>
                <a:gd name="connsiteX0" fmla="*/ 0 w 21907"/>
                <a:gd name="connsiteY0" fmla="*/ 0 h 253365"/>
                <a:gd name="connsiteX1" fmla="*/ 21908 w 21907"/>
                <a:gd name="connsiteY1" fmla="*/ 0 h 253365"/>
                <a:gd name="connsiteX2" fmla="*/ 21908 w 21907"/>
                <a:gd name="connsiteY2" fmla="*/ 253365 h 253365"/>
                <a:gd name="connsiteX3" fmla="*/ 0 w 21907"/>
                <a:gd name="connsiteY3" fmla="*/ 253365 h 253365"/>
              </a:gdLst>
              <a:ahLst/>
              <a:cxnLst>
                <a:cxn ang="0">
                  <a:pos x="connsiteX0" y="connsiteY0"/>
                </a:cxn>
                <a:cxn ang="0">
                  <a:pos x="connsiteX1" y="connsiteY1"/>
                </a:cxn>
                <a:cxn ang="0">
                  <a:pos x="connsiteX2" y="connsiteY2"/>
                </a:cxn>
                <a:cxn ang="0">
                  <a:pos x="connsiteX3" y="connsiteY3"/>
                </a:cxn>
              </a:cxnLst>
              <a:rect l="l" t="t" r="r" b="b"/>
              <a:pathLst>
                <a:path w="21907" h="253365">
                  <a:moveTo>
                    <a:pt x="0" y="0"/>
                  </a:moveTo>
                  <a:lnTo>
                    <a:pt x="21908" y="0"/>
                  </a:lnTo>
                  <a:lnTo>
                    <a:pt x="21908" y="253365"/>
                  </a:lnTo>
                  <a:lnTo>
                    <a:pt x="0" y="253365"/>
                  </a:lnTo>
                  <a:close/>
                </a:path>
              </a:pathLst>
            </a:custGeom>
            <a:grpFill/>
            <a:ln w="9525" cap="flat">
              <a:noFill/>
              <a:prstDash val="solid"/>
              <a:miter/>
            </a:ln>
          </p:spPr>
          <p:txBody>
            <a:bodyPr rtlCol="0" anchor="ctr"/>
            <a:lstStyle/>
            <a:p>
              <a:endParaRPr lang="en-ID" dirty="0"/>
            </a:p>
          </p:txBody>
        </p:sp>
        <p:sp>
          <p:nvSpPr>
            <p:cNvPr id="75" name="Freeform: Shape 74">
              <a:extLst>
                <a:ext uri="{FF2B5EF4-FFF2-40B4-BE49-F238E27FC236}">
                  <a16:creationId xmlns:a16="http://schemas.microsoft.com/office/drawing/2014/main" id="{68F86AEA-28BD-4E70-85B6-D1171CF49DEE}"/>
                </a:ext>
              </a:extLst>
            </p:cNvPr>
            <p:cNvSpPr/>
            <p:nvPr/>
          </p:nvSpPr>
          <p:spPr>
            <a:xfrm>
              <a:off x="5799613" y="2876550"/>
              <a:ext cx="224789" cy="200977"/>
            </a:xfrm>
            <a:custGeom>
              <a:avLst/>
              <a:gdLst>
                <a:gd name="connsiteX0" fmla="*/ 112395 w 224789"/>
                <a:gd name="connsiteY0" fmla="*/ 0 h 200977"/>
                <a:gd name="connsiteX1" fmla="*/ 0 w 224789"/>
                <a:gd name="connsiteY1" fmla="*/ 100013 h 200977"/>
                <a:gd name="connsiteX2" fmla="*/ 112395 w 224789"/>
                <a:gd name="connsiteY2" fmla="*/ 200978 h 200977"/>
                <a:gd name="connsiteX3" fmla="*/ 224790 w 224789"/>
                <a:gd name="connsiteY3" fmla="*/ 100013 h 200977"/>
              </a:gdLst>
              <a:ahLst/>
              <a:cxnLst>
                <a:cxn ang="0">
                  <a:pos x="connsiteX0" y="connsiteY0"/>
                </a:cxn>
                <a:cxn ang="0">
                  <a:pos x="connsiteX1" y="connsiteY1"/>
                </a:cxn>
                <a:cxn ang="0">
                  <a:pos x="connsiteX2" y="connsiteY2"/>
                </a:cxn>
                <a:cxn ang="0">
                  <a:pos x="connsiteX3" y="connsiteY3"/>
                </a:cxn>
              </a:cxnLst>
              <a:rect l="l" t="t" r="r" b="b"/>
              <a:pathLst>
                <a:path w="224789" h="200977">
                  <a:moveTo>
                    <a:pt x="112395" y="0"/>
                  </a:moveTo>
                  <a:lnTo>
                    <a:pt x="0" y="100013"/>
                  </a:lnTo>
                  <a:lnTo>
                    <a:pt x="112395" y="200978"/>
                  </a:lnTo>
                  <a:lnTo>
                    <a:pt x="224790" y="100013"/>
                  </a:lnTo>
                  <a:close/>
                </a:path>
              </a:pathLst>
            </a:custGeom>
            <a:grpFill/>
            <a:ln w="22225" cap="flat">
              <a:solidFill>
                <a:schemeClr val="accent2">
                  <a:lumMod val="75000"/>
                </a:schemeClr>
              </a:solidFill>
              <a:prstDash val="solid"/>
              <a:miter/>
            </a:ln>
          </p:spPr>
          <p:txBody>
            <a:bodyPr rtlCol="0" anchor="ctr"/>
            <a:lstStyle/>
            <a:p>
              <a:endParaRPr lang="en-ID" dirty="0"/>
            </a:p>
          </p:txBody>
        </p:sp>
      </p:grpSp>
      <p:grpSp>
        <p:nvGrpSpPr>
          <p:cNvPr id="99" name="Graphic 1">
            <a:extLst>
              <a:ext uri="{FF2B5EF4-FFF2-40B4-BE49-F238E27FC236}">
                <a16:creationId xmlns:a16="http://schemas.microsoft.com/office/drawing/2014/main" id="{AEE4B51B-B7BF-4952-A347-385647A9D846}"/>
              </a:ext>
            </a:extLst>
          </p:cNvPr>
          <p:cNvGrpSpPr/>
          <p:nvPr/>
        </p:nvGrpSpPr>
        <p:grpSpPr>
          <a:xfrm>
            <a:off x="1854311" y="2486941"/>
            <a:ext cx="755559" cy="1265465"/>
            <a:chOff x="5494813" y="2887980"/>
            <a:chExt cx="188594" cy="315871"/>
          </a:xfrm>
          <a:solidFill>
            <a:schemeClr val="tx2">
              <a:lumMod val="60000"/>
              <a:lumOff val="40000"/>
            </a:schemeClr>
          </a:solidFill>
        </p:grpSpPr>
        <p:sp>
          <p:nvSpPr>
            <p:cNvPr id="100" name="Freeform: Shape 99">
              <a:extLst>
                <a:ext uri="{FF2B5EF4-FFF2-40B4-BE49-F238E27FC236}">
                  <a16:creationId xmlns:a16="http://schemas.microsoft.com/office/drawing/2014/main" id="{CBFF23E0-71F3-42A9-A2EE-1C417528869B}"/>
                </a:ext>
              </a:extLst>
            </p:cNvPr>
            <p:cNvSpPr/>
            <p:nvPr/>
          </p:nvSpPr>
          <p:spPr>
            <a:xfrm>
              <a:off x="5580538" y="2991444"/>
              <a:ext cx="18097" cy="212407"/>
            </a:xfrm>
            <a:custGeom>
              <a:avLst/>
              <a:gdLst>
                <a:gd name="connsiteX0" fmla="*/ 0 w 18097"/>
                <a:gd name="connsiteY0" fmla="*/ 0 h 212407"/>
                <a:gd name="connsiteX1" fmla="*/ 18098 w 18097"/>
                <a:gd name="connsiteY1" fmla="*/ 0 h 212407"/>
                <a:gd name="connsiteX2" fmla="*/ 18098 w 18097"/>
                <a:gd name="connsiteY2" fmla="*/ 212408 h 212407"/>
                <a:gd name="connsiteX3" fmla="*/ 0 w 18097"/>
                <a:gd name="connsiteY3" fmla="*/ 212408 h 212407"/>
              </a:gdLst>
              <a:ahLst/>
              <a:cxnLst>
                <a:cxn ang="0">
                  <a:pos x="connsiteX0" y="connsiteY0"/>
                </a:cxn>
                <a:cxn ang="0">
                  <a:pos x="connsiteX1" y="connsiteY1"/>
                </a:cxn>
                <a:cxn ang="0">
                  <a:pos x="connsiteX2" y="connsiteY2"/>
                </a:cxn>
                <a:cxn ang="0">
                  <a:pos x="connsiteX3" y="connsiteY3"/>
                </a:cxn>
              </a:cxnLst>
              <a:rect l="l" t="t" r="r" b="b"/>
              <a:pathLst>
                <a:path w="18097" h="212407">
                  <a:moveTo>
                    <a:pt x="0" y="0"/>
                  </a:moveTo>
                  <a:lnTo>
                    <a:pt x="18098" y="0"/>
                  </a:lnTo>
                  <a:lnTo>
                    <a:pt x="18098" y="212408"/>
                  </a:lnTo>
                  <a:lnTo>
                    <a:pt x="0" y="212408"/>
                  </a:lnTo>
                  <a:close/>
                </a:path>
              </a:pathLst>
            </a:custGeom>
            <a:grpFill/>
            <a:ln w="9525" cap="flat">
              <a:noFill/>
              <a:prstDash val="solid"/>
              <a:miter/>
            </a:ln>
          </p:spPr>
          <p:txBody>
            <a:bodyPr rtlCol="0" anchor="ctr"/>
            <a:lstStyle/>
            <a:p>
              <a:endParaRPr lang="en-ID" dirty="0"/>
            </a:p>
          </p:txBody>
        </p:sp>
        <p:sp>
          <p:nvSpPr>
            <p:cNvPr id="102" name="Freeform: Shape 101">
              <a:extLst>
                <a:ext uri="{FF2B5EF4-FFF2-40B4-BE49-F238E27FC236}">
                  <a16:creationId xmlns:a16="http://schemas.microsoft.com/office/drawing/2014/main" id="{3044F92C-C230-420A-9B15-16E787AF3E1F}"/>
                </a:ext>
              </a:extLst>
            </p:cNvPr>
            <p:cNvSpPr/>
            <p:nvPr/>
          </p:nvSpPr>
          <p:spPr>
            <a:xfrm>
              <a:off x="5494813" y="2887980"/>
              <a:ext cx="188594" cy="167639"/>
            </a:xfrm>
            <a:custGeom>
              <a:avLst/>
              <a:gdLst>
                <a:gd name="connsiteX0" fmla="*/ 94297 w 188594"/>
                <a:gd name="connsiteY0" fmla="*/ 0 h 167639"/>
                <a:gd name="connsiteX1" fmla="*/ 0 w 188594"/>
                <a:gd name="connsiteY1" fmla="*/ 83820 h 167639"/>
                <a:gd name="connsiteX2" fmla="*/ 94297 w 188594"/>
                <a:gd name="connsiteY2" fmla="*/ 167640 h 167639"/>
                <a:gd name="connsiteX3" fmla="*/ 188595 w 188594"/>
                <a:gd name="connsiteY3" fmla="*/ 83820 h 167639"/>
              </a:gdLst>
              <a:ahLst/>
              <a:cxnLst>
                <a:cxn ang="0">
                  <a:pos x="connsiteX0" y="connsiteY0"/>
                </a:cxn>
                <a:cxn ang="0">
                  <a:pos x="connsiteX1" y="connsiteY1"/>
                </a:cxn>
                <a:cxn ang="0">
                  <a:pos x="connsiteX2" y="connsiteY2"/>
                </a:cxn>
                <a:cxn ang="0">
                  <a:pos x="connsiteX3" y="connsiteY3"/>
                </a:cxn>
              </a:cxnLst>
              <a:rect l="l" t="t" r="r" b="b"/>
              <a:pathLst>
                <a:path w="188594" h="167639">
                  <a:moveTo>
                    <a:pt x="94297" y="0"/>
                  </a:moveTo>
                  <a:lnTo>
                    <a:pt x="0" y="83820"/>
                  </a:lnTo>
                  <a:lnTo>
                    <a:pt x="94297" y="167640"/>
                  </a:lnTo>
                  <a:lnTo>
                    <a:pt x="188595" y="83820"/>
                  </a:lnTo>
                  <a:close/>
                </a:path>
              </a:pathLst>
            </a:custGeom>
            <a:solidFill>
              <a:srgbClr val="FFFF00"/>
            </a:solidFill>
            <a:ln w="15875" cap="flat">
              <a:solidFill>
                <a:schemeClr val="accent1">
                  <a:lumMod val="75000"/>
                </a:schemeClr>
              </a:solidFill>
              <a:prstDash val="solid"/>
              <a:miter/>
            </a:ln>
          </p:spPr>
          <p:txBody>
            <a:bodyPr rtlCol="0" anchor="ctr"/>
            <a:lstStyle/>
            <a:p>
              <a:endParaRPr lang="en-ID" dirty="0"/>
            </a:p>
          </p:txBody>
        </p:sp>
      </p:grpSp>
      <p:sp>
        <p:nvSpPr>
          <p:cNvPr id="103" name="TextBox">
            <a:extLst>
              <a:ext uri="{FF2B5EF4-FFF2-40B4-BE49-F238E27FC236}">
                <a16:creationId xmlns:a16="http://schemas.microsoft.com/office/drawing/2014/main" id="{4BAD7152-38A6-43A8-847A-13F7B73B4461}"/>
              </a:ext>
            </a:extLst>
          </p:cNvPr>
          <p:cNvSpPr txBox="1"/>
          <p:nvPr/>
        </p:nvSpPr>
        <p:spPr>
          <a:xfrm>
            <a:off x="7807570" y="4732600"/>
            <a:ext cx="1381872" cy="4157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dirty="0">
                <a:solidFill>
                  <a:schemeClr val="tx1"/>
                </a:solidFill>
                <a:latin typeface="+mj-lt"/>
              </a:rPr>
              <a:t>Bright Future</a:t>
            </a:r>
          </a:p>
        </p:txBody>
      </p:sp>
      <p:sp>
        <p:nvSpPr>
          <p:cNvPr id="105" name="TextBox">
            <a:extLst>
              <a:ext uri="{FF2B5EF4-FFF2-40B4-BE49-F238E27FC236}">
                <a16:creationId xmlns:a16="http://schemas.microsoft.com/office/drawing/2014/main" id="{BC2CB179-53F2-4C64-8F7E-65EF06466296}"/>
              </a:ext>
            </a:extLst>
          </p:cNvPr>
          <p:cNvSpPr txBox="1"/>
          <p:nvPr/>
        </p:nvSpPr>
        <p:spPr>
          <a:xfrm>
            <a:off x="4620125" y="2904456"/>
            <a:ext cx="1381872" cy="37414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dirty="0">
                <a:solidFill>
                  <a:schemeClr val="tx1"/>
                </a:solidFill>
                <a:latin typeface="+mj-lt"/>
              </a:rPr>
              <a:t>ERR</a:t>
            </a:r>
          </a:p>
        </p:txBody>
      </p:sp>
      <p:sp>
        <p:nvSpPr>
          <p:cNvPr id="40" name="Slide Number Placeholder 3">
            <a:extLst>
              <a:ext uri="{FF2B5EF4-FFF2-40B4-BE49-F238E27FC236}">
                <a16:creationId xmlns:a16="http://schemas.microsoft.com/office/drawing/2014/main" id="{70ACEAC7-CF5A-D04A-8237-5D86F4FFC686}"/>
              </a:ext>
            </a:extLst>
          </p:cNvPr>
          <p:cNvSpPr txBox="1">
            <a:spLocks/>
          </p:cNvSpPr>
          <p:nvPr/>
        </p:nvSpPr>
        <p:spPr>
          <a:xfrm>
            <a:off x="11474646" y="6272784"/>
            <a:ext cx="64008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BA0CE7-B968-8F45-9D3D-643F983769AE}" type="slidenum">
              <a:rPr lang="en-US" smtClean="0">
                <a:solidFill>
                  <a:schemeClr val="bg1"/>
                </a:solidFill>
              </a:rPr>
              <a:pPr/>
              <a:t>10</a:t>
            </a:fld>
            <a:endParaRPr lang="en-US" dirty="0">
              <a:solidFill>
                <a:schemeClr val="bg1"/>
              </a:solidFill>
            </a:endParaRPr>
          </a:p>
        </p:txBody>
      </p:sp>
      <p:sp>
        <p:nvSpPr>
          <p:cNvPr id="35" name="TextBox">
            <a:extLst>
              <a:ext uri="{FF2B5EF4-FFF2-40B4-BE49-F238E27FC236}">
                <a16:creationId xmlns:a16="http://schemas.microsoft.com/office/drawing/2014/main" id="{02F09E9A-7785-1143-828C-0B7DE7AB894E}"/>
              </a:ext>
            </a:extLst>
          </p:cNvPr>
          <p:cNvSpPr txBox="1"/>
          <p:nvPr/>
        </p:nvSpPr>
        <p:spPr>
          <a:xfrm>
            <a:off x="3985494" y="5693548"/>
            <a:ext cx="1530081" cy="91460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4400" dirty="0">
                <a:solidFill>
                  <a:schemeClr val="tx1"/>
                </a:solidFill>
                <a:latin typeface="+mj-lt"/>
              </a:rPr>
              <a:t>Hall C</a:t>
            </a:r>
          </a:p>
        </p:txBody>
      </p:sp>
      <p:sp>
        <p:nvSpPr>
          <p:cNvPr id="2" name="TextBox 1">
            <a:extLst>
              <a:ext uri="{FF2B5EF4-FFF2-40B4-BE49-F238E27FC236}">
                <a16:creationId xmlns:a16="http://schemas.microsoft.com/office/drawing/2014/main" id="{642186F3-F183-CFFD-32D8-48F3044B5E49}"/>
              </a:ext>
            </a:extLst>
          </p:cNvPr>
          <p:cNvSpPr txBox="1"/>
          <p:nvPr/>
        </p:nvSpPr>
        <p:spPr>
          <a:xfrm>
            <a:off x="1923040" y="2140196"/>
            <a:ext cx="694421" cy="369332"/>
          </a:xfrm>
          <a:prstGeom prst="rect">
            <a:avLst/>
          </a:prstGeom>
          <a:noFill/>
        </p:spPr>
        <p:txBody>
          <a:bodyPr wrap="none" rtlCol="0">
            <a:spAutoFit/>
          </a:bodyPr>
          <a:lstStyle/>
          <a:p>
            <a:r>
              <a:rPr lang="en-US" dirty="0"/>
              <a:t>RSAD</a:t>
            </a:r>
          </a:p>
        </p:txBody>
      </p:sp>
      <p:sp>
        <p:nvSpPr>
          <p:cNvPr id="3" name="TextBox 2">
            <a:extLst>
              <a:ext uri="{FF2B5EF4-FFF2-40B4-BE49-F238E27FC236}">
                <a16:creationId xmlns:a16="http://schemas.microsoft.com/office/drawing/2014/main" id="{2CCF6FF4-7F01-8F90-3401-3CAED9CCC6B0}"/>
              </a:ext>
            </a:extLst>
          </p:cNvPr>
          <p:cNvSpPr txBox="1"/>
          <p:nvPr/>
        </p:nvSpPr>
        <p:spPr>
          <a:xfrm>
            <a:off x="3435005" y="2113898"/>
            <a:ext cx="679994" cy="369332"/>
          </a:xfrm>
          <a:prstGeom prst="rect">
            <a:avLst/>
          </a:prstGeom>
          <a:noFill/>
        </p:spPr>
        <p:txBody>
          <a:bodyPr wrap="none" rtlCol="0">
            <a:spAutoFit/>
          </a:bodyPr>
          <a:lstStyle/>
          <a:p>
            <a:r>
              <a:rPr lang="en-US" dirty="0"/>
              <a:t>ESAD</a:t>
            </a:r>
          </a:p>
        </p:txBody>
      </p:sp>
      <p:sp>
        <p:nvSpPr>
          <p:cNvPr id="4" name="TextBox 3">
            <a:extLst>
              <a:ext uri="{FF2B5EF4-FFF2-40B4-BE49-F238E27FC236}">
                <a16:creationId xmlns:a16="http://schemas.microsoft.com/office/drawing/2014/main" id="{D77A945D-3811-E7CC-EC5E-A9A95F174753}"/>
              </a:ext>
            </a:extLst>
          </p:cNvPr>
          <p:cNvSpPr txBox="1"/>
          <p:nvPr/>
        </p:nvSpPr>
        <p:spPr>
          <a:xfrm>
            <a:off x="4525188" y="2260029"/>
            <a:ext cx="1671804" cy="369332"/>
          </a:xfrm>
          <a:prstGeom prst="rect">
            <a:avLst/>
          </a:prstGeom>
          <a:noFill/>
        </p:spPr>
        <p:txBody>
          <a:bodyPr wrap="none" rtlCol="0">
            <a:spAutoFit/>
          </a:bodyPr>
          <a:lstStyle/>
          <a:p>
            <a:pPr algn="ctr"/>
            <a:r>
              <a:rPr lang="en-US" dirty="0"/>
              <a:t>COO, ERG, SEM</a:t>
            </a:r>
          </a:p>
        </p:txBody>
      </p:sp>
      <p:sp>
        <p:nvSpPr>
          <p:cNvPr id="5" name="TextBox 4">
            <a:extLst>
              <a:ext uri="{FF2B5EF4-FFF2-40B4-BE49-F238E27FC236}">
                <a16:creationId xmlns:a16="http://schemas.microsoft.com/office/drawing/2014/main" id="{98EA6C04-1E5E-3EF1-A84D-A21B55582778}"/>
              </a:ext>
            </a:extLst>
          </p:cNvPr>
          <p:cNvSpPr txBox="1"/>
          <p:nvPr/>
        </p:nvSpPr>
        <p:spPr>
          <a:xfrm>
            <a:off x="6341903" y="2765974"/>
            <a:ext cx="1314784" cy="369332"/>
          </a:xfrm>
          <a:prstGeom prst="rect">
            <a:avLst/>
          </a:prstGeom>
          <a:noFill/>
        </p:spPr>
        <p:txBody>
          <a:bodyPr wrap="none" rtlCol="0">
            <a:spAutoFit/>
          </a:bodyPr>
          <a:lstStyle/>
          <a:p>
            <a:r>
              <a:rPr lang="en-US" dirty="0"/>
              <a:t>ADDENDUM</a:t>
            </a:r>
          </a:p>
        </p:txBody>
      </p:sp>
      <p:sp>
        <p:nvSpPr>
          <p:cNvPr id="6" name="TextBox 5">
            <a:extLst>
              <a:ext uri="{FF2B5EF4-FFF2-40B4-BE49-F238E27FC236}">
                <a16:creationId xmlns:a16="http://schemas.microsoft.com/office/drawing/2014/main" id="{045FB61B-767E-8C19-025A-60B797EE8D7C}"/>
              </a:ext>
            </a:extLst>
          </p:cNvPr>
          <p:cNvSpPr txBox="1"/>
          <p:nvPr/>
        </p:nvSpPr>
        <p:spPr>
          <a:xfrm>
            <a:off x="7684315" y="3944566"/>
            <a:ext cx="1787412" cy="369332"/>
          </a:xfrm>
          <a:prstGeom prst="rect">
            <a:avLst/>
          </a:prstGeom>
          <a:noFill/>
        </p:spPr>
        <p:txBody>
          <a:bodyPr wrap="none" rtlCol="0">
            <a:spAutoFit/>
          </a:bodyPr>
          <a:lstStyle/>
          <a:p>
            <a:r>
              <a:rPr lang="en-US" dirty="0"/>
              <a:t>RUN CERTIFICATE</a:t>
            </a:r>
          </a:p>
        </p:txBody>
      </p:sp>
    </p:spTree>
    <p:extLst>
      <p:ext uri="{BB962C8B-B14F-4D97-AF65-F5344CB8AC3E}">
        <p14:creationId xmlns:p14="http://schemas.microsoft.com/office/powerpoint/2010/main" val="124350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down)">
                                      <p:cBhvr>
                                        <p:cTn id="11" dur="500"/>
                                        <p:tgtEl>
                                          <p:spTgt spid="9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down)">
                                      <p:cBhvr>
                                        <p:cTn id="19" dur="500"/>
                                        <p:tgtEl>
                                          <p:spTgt spid="6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wipe(down)">
                                      <p:cBhvr>
                                        <p:cTn id="22" dur="500"/>
                                        <p:tgtEl>
                                          <p:spTgt spid="105"/>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down)">
                                      <p:cBhvr>
                                        <p:cTn id="26" dur="500"/>
                                        <p:tgtEl>
                                          <p:spTgt spid="64"/>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down)">
                                      <p:cBhvr>
                                        <p:cTn id="30" dur="500"/>
                                        <p:tgtEl>
                                          <p:spTgt spid="6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wipe(down)">
                                      <p:cBhvr>
                                        <p:cTn id="33" dur="500"/>
                                        <p:tgtEl>
                                          <p:spTgt spid="103"/>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27E9-33CE-B34B-A176-B776343D5FD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6465889-F70E-CF4C-B9AA-F6F6FE73E692}"/>
              </a:ext>
            </a:extLst>
          </p:cNvPr>
          <p:cNvSpPr>
            <a:spLocks noGrp="1"/>
          </p:cNvSpPr>
          <p:nvPr>
            <p:ph idx="1"/>
          </p:nvPr>
        </p:nvSpPr>
        <p:spPr/>
        <p:txBody>
          <a:bodyPr/>
          <a:lstStyle/>
          <a:p>
            <a:pPr>
              <a:buFont typeface="Arial" panose="020B0604020202020204" pitchFamily="34" charset="0"/>
              <a:buChar char="•"/>
            </a:pPr>
            <a:r>
              <a:rPr lang="en-US" dirty="0"/>
              <a:t> Need time and coordinated effort from MCC, Hall C Staff, Safety, EH&amp;S and Collaboration to materialize all the documents for a new experiment</a:t>
            </a:r>
          </a:p>
          <a:p>
            <a:pPr marL="0" indent="0">
              <a:buNone/>
            </a:pPr>
            <a:r>
              <a:rPr lang="en-US" dirty="0"/>
              <a:t> </a:t>
            </a:r>
          </a:p>
          <a:p>
            <a:pPr>
              <a:buFont typeface="Arial" panose="020B0604020202020204" pitchFamily="34" charset="0"/>
              <a:buChar char="•"/>
            </a:pPr>
            <a:r>
              <a:rPr lang="en-US" dirty="0"/>
              <a:t> Best to have one liaison for the target and physics division</a:t>
            </a:r>
          </a:p>
          <a:p>
            <a:pPr>
              <a:buFont typeface="Arial" panose="020B0604020202020204" pitchFamily="34" charset="0"/>
              <a:buChar char="•"/>
            </a:pPr>
            <a:endParaRPr lang="en-US" dirty="0"/>
          </a:p>
          <a:p>
            <a:pPr>
              <a:buFont typeface="Arial" panose="020B0604020202020204" pitchFamily="34" charset="0"/>
              <a:buChar char="•"/>
            </a:pPr>
            <a:r>
              <a:rPr lang="en-US" dirty="0"/>
              <a:t>  Exact details about who submits what document can be worked out but best to have synergy between MCC, target group, Hall C staff and safety through one focal point</a:t>
            </a:r>
          </a:p>
        </p:txBody>
      </p:sp>
      <p:sp>
        <p:nvSpPr>
          <p:cNvPr id="4" name="Slide Number Placeholder 3">
            <a:extLst>
              <a:ext uri="{FF2B5EF4-FFF2-40B4-BE49-F238E27FC236}">
                <a16:creationId xmlns:a16="http://schemas.microsoft.com/office/drawing/2014/main" id="{891BF0EB-FFD3-334C-ADB2-C10CBCE1A484}"/>
              </a:ext>
            </a:extLst>
          </p:cNvPr>
          <p:cNvSpPr>
            <a:spLocks noGrp="1"/>
          </p:cNvSpPr>
          <p:nvPr>
            <p:ph type="sldNum" sz="quarter" idx="12"/>
          </p:nvPr>
        </p:nvSpPr>
        <p:spPr/>
        <p:txBody>
          <a:bodyPr/>
          <a:lstStyle/>
          <a:p>
            <a:fld id="{D50F4D14-03CA-5D47-B0CA-62350984E279}" type="slidenum">
              <a:rPr lang="en-US" smtClean="0"/>
              <a:t>11</a:t>
            </a:fld>
            <a:endParaRPr lang="en-US"/>
          </a:p>
        </p:txBody>
      </p:sp>
    </p:spTree>
    <p:extLst>
      <p:ext uri="{BB962C8B-B14F-4D97-AF65-F5344CB8AC3E}">
        <p14:creationId xmlns:p14="http://schemas.microsoft.com/office/powerpoint/2010/main" val="400206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F629-18C6-D74B-9B22-5DAFB6A7E1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55DB85-6914-394C-B05B-D8D22F64FA6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822FEA4-E9C5-EC42-A2F7-74D71638393E}"/>
              </a:ext>
            </a:extLst>
          </p:cNvPr>
          <p:cNvSpPr>
            <a:spLocks noGrp="1"/>
          </p:cNvSpPr>
          <p:nvPr>
            <p:ph type="sldNum" sz="quarter" idx="12"/>
          </p:nvPr>
        </p:nvSpPr>
        <p:spPr/>
        <p:txBody>
          <a:bodyPr/>
          <a:lstStyle/>
          <a:p>
            <a:fld id="{D50F4D14-03CA-5D47-B0CA-62350984E279}" type="slidenum">
              <a:rPr lang="en-US" smtClean="0"/>
              <a:t>12</a:t>
            </a:fld>
            <a:endParaRPr lang="en-US"/>
          </a:p>
        </p:txBody>
      </p:sp>
    </p:spTree>
    <p:extLst>
      <p:ext uri="{BB962C8B-B14F-4D97-AF65-F5344CB8AC3E}">
        <p14:creationId xmlns:p14="http://schemas.microsoft.com/office/powerpoint/2010/main" val="220322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2162B-AD93-C34C-BE31-C4EB661D0B46}"/>
              </a:ext>
            </a:extLst>
          </p:cNvPr>
          <p:cNvSpPr>
            <a:spLocks noGrp="1"/>
          </p:cNvSpPr>
          <p:nvPr>
            <p:ph idx="1"/>
          </p:nvPr>
        </p:nvSpPr>
        <p:spPr>
          <a:xfrm>
            <a:off x="450926" y="2254043"/>
            <a:ext cx="2627488" cy="4353821"/>
          </a:xfrm>
        </p:spPr>
        <p:txBody>
          <a:bodyPr/>
          <a:lstStyle/>
          <a:p>
            <a:pPr marL="0" indent="0" algn="ctr">
              <a:buNone/>
            </a:pPr>
            <a:r>
              <a:rPr lang="en-US" dirty="0"/>
              <a:t>I asked ChatGPT to make an image of a cool Hall C polarized target Physics Division Liaison</a:t>
            </a:r>
          </a:p>
        </p:txBody>
      </p:sp>
      <p:sp>
        <p:nvSpPr>
          <p:cNvPr id="5" name="Slide Number Placeholder 4">
            <a:extLst>
              <a:ext uri="{FF2B5EF4-FFF2-40B4-BE49-F238E27FC236}">
                <a16:creationId xmlns:a16="http://schemas.microsoft.com/office/drawing/2014/main" id="{F12C8466-08CF-1A41-A33E-A66414F9C8EE}"/>
              </a:ext>
            </a:extLst>
          </p:cNvPr>
          <p:cNvSpPr>
            <a:spLocks noGrp="1"/>
          </p:cNvSpPr>
          <p:nvPr>
            <p:ph type="sldNum" sz="quarter" idx="12"/>
          </p:nvPr>
        </p:nvSpPr>
        <p:spPr/>
        <p:txBody>
          <a:bodyPr/>
          <a:lstStyle/>
          <a:p>
            <a:fld id="{D50F4D14-03CA-5D47-B0CA-62350984E279}" type="slidenum">
              <a:rPr lang="en-US" smtClean="0"/>
              <a:t>2</a:t>
            </a:fld>
            <a:endParaRPr lang="en-US"/>
          </a:p>
        </p:txBody>
      </p:sp>
      <p:pic>
        <p:nvPicPr>
          <p:cNvPr id="6" name="Picture 5">
            <a:extLst>
              <a:ext uri="{FF2B5EF4-FFF2-40B4-BE49-F238E27FC236}">
                <a16:creationId xmlns:a16="http://schemas.microsoft.com/office/drawing/2014/main" id="{190EE71F-E0D1-B846-A369-F115374AACD6}"/>
              </a:ext>
            </a:extLst>
          </p:cNvPr>
          <p:cNvPicPr>
            <a:picLocks noChangeAspect="1"/>
          </p:cNvPicPr>
          <p:nvPr/>
        </p:nvPicPr>
        <p:blipFill>
          <a:blip r:embed="rId2"/>
          <a:stretch>
            <a:fillRect/>
          </a:stretch>
        </p:blipFill>
        <p:spPr>
          <a:xfrm>
            <a:off x="3581400" y="-32937"/>
            <a:ext cx="8610600" cy="6890937"/>
          </a:xfrm>
          <a:prstGeom prst="rect">
            <a:avLst/>
          </a:prstGeom>
        </p:spPr>
      </p:pic>
      <p:sp>
        <p:nvSpPr>
          <p:cNvPr id="2" name="TextBox 1">
            <a:extLst>
              <a:ext uri="{FF2B5EF4-FFF2-40B4-BE49-F238E27FC236}">
                <a16:creationId xmlns:a16="http://schemas.microsoft.com/office/drawing/2014/main" id="{6B548970-069B-9844-994B-C14CA438BBF2}"/>
              </a:ext>
            </a:extLst>
          </p:cNvPr>
          <p:cNvSpPr txBox="1"/>
          <p:nvPr/>
        </p:nvSpPr>
        <p:spPr>
          <a:xfrm>
            <a:off x="311972" y="4475181"/>
            <a:ext cx="2294218" cy="1200329"/>
          </a:xfrm>
          <a:prstGeom prst="rect">
            <a:avLst/>
          </a:prstGeom>
          <a:noFill/>
        </p:spPr>
        <p:txBody>
          <a:bodyPr wrap="none" rtlCol="0">
            <a:spAutoFit/>
          </a:bodyPr>
          <a:lstStyle/>
          <a:p>
            <a:r>
              <a:rPr lang="en-US" dirty="0"/>
              <a:t>Missing:</a:t>
            </a:r>
          </a:p>
          <a:p>
            <a:pPr marL="285750" indent="-285750">
              <a:buFont typeface="Arial" panose="020B0604020202020204" pitchFamily="34" charset="0"/>
              <a:buChar char="•"/>
            </a:pPr>
            <a:r>
              <a:rPr lang="en-US" dirty="0"/>
              <a:t>Jefferson lab jacket</a:t>
            </a:r>
          </a:p>
          <a:p>
            <a:pPr marL="285750" indent="-285750">
              <a:buFont typeface="Arial" panose="020B0604020202020204" pitchFamily="34" charset="0"/>
              <a:buChar char="•"/>
            </a:pPr>
            <a:r>
              <a:rPr lang="en-US" dirty="0"/>
              <a:t>Name plate</a:t>
            </a:r>
          </a:p>
          <a:p>
            <a:pPr marL="285750" indent="-285750">
              <a:buFont typeface="Arial" panose="020B0604020202020204" pitchFamily="34" charset="0"/>
              <a:buChar char="•"/>
            </a:pPr>
            <a:r>
              <a:rPr lang="en-US" dirty="0"/>
              <a:t>Safety </a:t>
            </a:r>
          </a:p>
        </p:txBody>
      </p:sp>
    </p:spTree>
    <p:extLst>
      <p:ext uri="{BB962C8B-B14F-4D97-AF65-F5344CB8AC3E}">
        <p14:creationId xmlns:p14="http://schemas.microsoft.com/office/powerpoint/2010/main" val="29923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ED3A-BBD8-1F82-6C47-6C38FC0FD172}"/>
              </a:ext>
            </a:extLst>
          </p:cNvPr>
          <p:cNvSpPr>
            <a:spLocks noGrp="1"/>
          </p:cNvSpPr>
          <p:nvPr>
            <p:ph type="title"/>
          </p:nvPr>
        </p:nvSpPr>
        <p:spPr>
          <a:xfrm>
            <a:off x="938067" y="552943"/>
            <a:ext cx="9720072" cy="1499616"/>
          </a:xfrm>
        </p:spPr>
        <p:txBody>
          <a:bodyPr/>
          <a:lstStyle/>
          <a:p>
            <a:r>
              <a:rPr lang="en-US" dirty="0"/>
              <a:t>Responsibilities: A PDL..</a:t>
            </a:r>
          </a:p>
        </p:txBody>
      </p:sp>
      <p:sp>
        <p:nvSpPr>
          <p:cNvPr id="3" name="Content Placeholder 2">
            <a:extLst>
              <a:ext uri="{FF2B5EF4-FFF2-40B4-BE49-F238E27FC236}">
                <a16:creationId xmlns:a16="http://schemas.microsoft.com/office/drawing/2014/main" id="{301DAB92-84D8-E8A7-9D38-635EADD4521F}"/>
              </a:ext>
            </a:extLst>
          </p:cNvPr>
          <p:cNvSpPr>
            <a:spLocks noGrp="1"/>
          </p:cNvSpPr>
          <p:nvPr>
            <p:ph idx="1"/>
          </p:nvPr>
        </p:nvSpPr>
        <p:spPr/>
        <p:txBody>
          <a:bodyPr/>
          <a:lstStyle/>
          <a:p>
            <a:pPr>
              <a:buFont typeface="Arial" panose="020B0604020202020204" pitchFamily="34" charset="0"/>
              <a:buChar char="•"/>
            </a:pPr>
            <a:r>
              <a:rPr lang="en-US" dirty="0"/>
              <a:t> Makes sure that all the shifters have the right training (TO, Walkthrough etc..)</a:t>
            </a:r>
          </a:p>
          <a:p>
            <a:pPr>
              <a:buFont typeface="Arial" panose="020B0604020202020204" pitchFamily="34" charset="0"/>
              <a:buChar char="•"/>
            </a:pPr>
            <a:r>
              <a:rPr lang="en-US" dirty="0"/>
              <a:t> Makes sure that all the documentation (next page) is up-to-date with the correct subject matter experts (SME) responsible for their subsystem listed</a:t>
            </a:r>
          </a:p>
          <a:p>
            <a:pPr>
              <a:buFont typeface="Arial" panose="020B0604020202020204" pitchFamily="34" charset="0"/>
              <a:buChar char="•"/>
            </a:pPr>
            <a:r>
              <a:rPr lang="en-US" dirty="0"/>
              <a:t> Makes sure that any reference guides or guidelines specific to the halls are discussed with all run coordinators to make data taking smooth</a:t>
            </a:r>
          </a:p>
          <a:p>
            <a:pPr>
              <a:buFont typeface="Arial" panose="020B0604020202020204" pitchFamily="34" charset="0"/>
              <a:buChar char="•"/>
            </a:pPr>
            <a:r>
              <a:rPr lang="en-US" dirty="0"/>
              <a:t> Makes sure that the most accurate information about spectrometer settings, beam current limitations, experimental requirements, is conveyed to all the relevant parties (Physics Division, MCC, Collaboration, Shifters) and everyone is on the same page</a:t>
            </a:r>
          </a:p>
          <a:p>
            <a:pPr>
              <a:buFont typeface="Arial" panose="020B0604020202020204" pitchFamily="34" charset="0"/>
              <a:buChar char="•"/>
            </a:pPr>
            <a:r>
              <a:rPr lang="en-US" dirty="0"/>
              <a:t> Makes suggestions on improving the run plan based on realistic constraints on aforementioned parameters</a:t>
            </a:r>
          </a:p>
        </p:txBody>
      </p:sp>
      <p:sp>
        <p:nvSpPr>
          <p:cNvPr id="4" name="Slide Number Placeholder 3">
            <a:extLst>
              <a:ext uri="{FF2B5EF4-FFF2-40B4-BE49-F238E27FC236}">
                <a16:creationId xmlns:a16="http://schemas.microsoft.com/office/drawing/2014/main" id="{52D296AF-E42B-977F-46D0-756BBD52AF58}"/>
              </a:ext>
            </a:extLst>
          </p:cNvPr>
          <p:cNvSpPr>
            <a:spLocks noGrp="1"/>
          </p:cNvSpPr>
          <p:nvPr>
            <p:ph type="sldNum" sz="quarter" idx="12"/>
          </p:nvPr>
        </p:nvSpPr>
        <p:spPr/>
        <p:txBody>
          <a:bodyPr/>
          <a:lstStyle/>
          <a:p>
            <a:fld id="{D50F4D14-03CA-5D47-B0CA-62350984E279}" type="slidenum">
              <a:rPr lang="en-US" smtClean="0"/>
              <a:t>3</a:t>
            </a:fld>
            <a:endParaRPr lang="en-US"/>
          </a:p>
        </p:txBody>
      </p:sp>
    </p:spTree>
    <p:extLst>
      <p:ext uri="{BB962C8B-B14F-4D97-AF65-F5344CB8AC3E}">
        <p14:creationId xmlns:p14="http://schemas.microsoft.com/office/powerpoint/2010/main" val="43812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DC51-863D-1F4C-95C1-8DCF352F6431}"/>
              </a:ext>
            </a:extLst>
          </p:cNvPr>
          <p:cNvSpPr>
            <a:spLocks noGrp="1"/>
          </p:cNvSpPr>
          <p:nvPr>
            <p:ph type="title"/>
          </p:nvPr>
        </p:nvSpPr>
        <p:spPr>
          <a:xfrm>
            <a:off x="921660" y="785014"/>
            <a:ext cx="10353067" cy="1006460"/>
          </a:xfrm>
        </p:spPr>
        <p:txBody>
          <a:bodyPr/>
          <a:lstStyle/>
          <a:p>
            <a:r>
              <a:rPr lang="en-US" dirty="0"/>
              <a:t>Documentation </a:t>
            </a:r>
          </a:p>
        </p:txBody>
      </p:sp>
      <p:sp>
        <p:nvSpPr>
          <p:cNvPr id="3" name="Content Placeholder 2">
            <a:extLst>
              <a:ext uri="{FF2B5EF4-FFF2-40B4-BE49-F238E27FC236}">
                <a16:creationId xmlns:a16="http://schemas.microsoft.com/office/drawing/2014/main" id="{23C6470E-EA06-D948-80EC-A8463ED94D41}"/>
              </a:ext>
            </a:extLst>
          </p:cNvPr>
          <p:cNvSpPr>
            <a:spLocks noGrp="1"/>
          </p:cNvSpPr>
          <p:nvPr>
            <p:ph idx="1"/>
          </p:nvPr>
        </p:nvSpPr>
        <p:spPr>
          <a:xfrm>
            <a:off x="796067" y="2377440"/>
            <a:ext cx="10604254" cy="3674368"/>
          </a:xfrm>
          <a:ln>
            <a:noFill/>
          </a:ln>
        </p:spPr>
        <p:txBody>
          <a:bodyPr>
            <a:normAutofit lnSpcReduction="10000"/>
          </a:bodyPr>
          <a:lstStyle/>
          <a:p>
            <a:pPr>
              <a:buFont typeface="Arial" panose="020B0604020202020204" pitchFamily="34" charset="0"/>
              <a:buChar char="•"/>
            </a:pPr>
            <a:r>
              <a:rPr lang="en-US" dirty="0"/>
              <a:t> RSAD (Radiation safety assessment documentation)</a:t>
            </a:r>
          </a:p>
          <a:p>
            <a:pPr>
              <a:buFont typeface="Arial" panose="020B0604020202020204" pitchFamily="34" charset="0"/>
              <a:buChar char="•"/>
            </a:pPr>
            <a:r>
              <a:rPr lang="en-US" dirty="0"/>
              <a:t> COO (Conduct Of Operations)</a:t>
            </a:r>
          </a:p>
          <a:p>
            <a:pPr>
              <a:buFont typeface="Arial" panose="020B0604020202020204" pitchFamily="34" charset="0"/>
              <a:buChar char="•"/>
            </a:pPr>
            <a:r>
              <a:rPr lang="en-US" dirty="0"/>
              <a:t> ESAD (Experiment Safety Assessment Document)</a:t>
            </a:r>
          </a:p>
          <a:p>
            <a:pPr>
              <a:buFont typeface="Arial" panose="020B0604020202020204" pitchFamily="34" charset="0"/>
              <a:buChar char="•"/>
            </a:pPr>
            <a:r>
              <a:rPr lang="en-US" dirty="0"/>
              <a:t> ERG (Emergency Response Guidelines)</a:t>
            </a:r>
          </a:p>
          <a:p>
            <a:pPr>
              <a:buFont typeface="Arial" panose="020B0604020202020204" pitchFamily="34" charset="0"/>
              <a:buChar char="•"/>
            </a:pPr>
            <a:r>
              <a:rPr lang="en-US" dirty="0"/>
              <a:t> Hall C SEM (Standard Equipment Manual)</a:t>
            </a:r>
          </a:p>
          <a:p>
            <a:pPr>
              <a:buFont typeface="Arial" panose="020B0604020202020204" pitchFamily="34" charset="0"/>
              <a:buChar char="•"/>
            </a:pPr>
            <a:r>
              <a:rPr lang="en-US" dirty="0"/>
              <a:t> Operational manuals (Target related)</a:t>
            </a:r>
          </a:p>
          <a:p>
            <a:pPr>
              <a:buFont typeface="Arial" panose="020B0604020202020204" pitchFamily="34" charset="0"/>
              <a:buChar char="•"/>
            </a:pPr>
            <a:r>
              <a:rPr lang="en-US" dirty="0"/>
              <a:t> Addendum (Target related)</a:t>
            </a:r>
          </a:p>
          <a:p>
            <a:pPr>
              <a:buFont typeface="Arial" panose="020B0604020202020204" pitchFamily="34" charset="0"/>
              <a:buChar char="•"/>
            </a:pPr>
            <a:r>
              <a:rPr lang="en-US" dirty="0"/>
              <a:t> Run certificate (DSO and AD issued)</a:t>
            </a: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6E7EB2E-D513-964A-A7D9-44C2C91B5F5D}"/>
              </a:ext>
            </a:extLst>
          </p:cNvPr>
          <p:cNvSpPr>
            <a:spLocks noGrp="1"/>
          </p:cNvSpPr>
          <p:nvPr>
            <p:ph type="sldNum" sz="quarter" idx="12"/>
          </p:nvPr>
        </p:nvSpPr>
        <p:spPr/>
        <p:txBody>
          <a:bodyPr/>
          <a:lstStyle/>
          <a:p>
            <a:fld id="{D50F4D14-03CA-5D47-B0CA-62350984E279}" type="slidenum">
              <a:rPr lang="en-US" smtClean="0"/>
              <a:t>4</a:t>
            </a:fld>
            <a:endParaRPr lang="en-US"/>
          </a:p>
        </p:txBody>
      </p:sp>
      <p:pic>
        <p:nvPicPr>
          <p:cNvPr id="6" name="Picture 5">
            <a:extLst>
              <a:ext uri="{FF2B5EF4-FFF2-40B4-BE49-F238E27FC236}">
                <a16:creationId xmlns:a16="http://schemas.microsoft.com/office/drawing/2014/main" id="{BC2D99BC-6513-22A7-2C3A-EFBC4400A0CF}"/>
              </a:ext>
            </a:extLst>
          </p:cNvPr>
          <p:cNvPicPr>
            <a:picLocks noChangeAspect="1"/>
          </p:cNvPicPr>
          <p:nvPr/>
        </p:nvPicPr>
        <p:blipFill>
          <a:blip r:embed="rId2"/>
          <a:stretch>
            <a:fillRect/>
          </a:stretch>
        </p:blipFill>
        <p:spPr>
          <a:xfrm>
            <a:off x="7562335" y="1958544"/>
            <a:ext cx="3399832" cy="395194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D41AF27A-C97E-9AA9-FEC7-06759EB2D040}"/>
              </a:ext>
            </a:extLst>
          </p:cNvPr>
          <p:cNvSpPr txBox="1"/>
          <p:nvPr/>
        </p:nvSpPr>
        <p:spPr>
          <a:xfrm>
            <a:off x="7315200" y="6268442"/>
            <a:ext cx="3528274" cy="369332"/>
          </a:xfrm>
          <a:prstGeom prst="rect">
            <a:avLst/>
          </a:prstGeom>
          <a:noFill/>
        </p:spPr>
        <p:txBody>
          <a:bodyPr wrap="none" rtlCol="0">
            <a:spAutoFit/>
          </a:bodyPr>
          <a:lstStyle/>
          <a:p>
            <a:r>
              <a:rPr lang="en-US" dirty="0"/>
              <a:t>*RSAD combined for all experiments</a:t>
            </a:r>
          </a:p>
        </p:txBody>
      </p:sp>
    </p:spTree>
    <p:extLst>
      <p:ext uri="{BB962C8B-B14F-4D97-AF65-F5344CB8AC3E}">
        <p14:creationId xmlns:p14="http://schemas.microsoft.com/office/powerpoint/2010/main" val="66286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6E07-CECE-71D1-3A4D-DF0FB228DDFC}"/>
              </a:ext>
            </a:extLst>
          </p:cNvPr>
          <p:cNvSpPr>
            <a:spLocks noGrp="1"/>
          </p:cNvSpPr>
          <p:nvPr>
            <p:ph type="title"/>
          </p:nvPr>
        </p:nvSpPr>
        <p:spPr/>
        <p:txBody>
          <a:bodyPr/>
          <a:lstStyle/>
          <a:p>
            <a:r>
              <a:rPr lang="en-US" dirty="0"/>
              <a:t>coo</a:t>
            </a:r>
          </a:p>
        </p:txBody>
      </p:sp>
      <p:sp>
        <p:nvSpPr>
          <p:cNvPr id="3" name="Content Placeholder 2">
            <a:extLst>
              <a:ext uri="{FF2B5EF4-FFF2-40B4-BE49-F238E27FC236}">
                <a16:creationId xmlns:a16="http://schemas.microsoft.com/office/drawing/2014/main" id="{9063963C-3F5C-12D2-FEEF-CA7B5F041E90}"/>
              </a:ext>
            </a:extLst>
          </p:cNvPr>
          <p:cNvSpPr>
            <a:spLocks noGrp="1"/>
          </p:cNvSpPr>
          <p:nvPr>
            <p:ph idx="1"/>
          </p:nvPr>
        </p:nvSpPr>
        <p:spPr>
          <a:xfrm>
            <a:off x="1024128" y="1729946"/>
            <a:ext cx="9720073" cy="4579414"/>
          </a:xfrm>
        </p:spPr>
        <p:txBody>
          <a:bodyPr>
            <a:normAutofit lnSpcReduction="10000"/>
          </a:bodyPr>
          <a:lstStyle/>
          <a:p>
            <a:pPr>
              <a:buFont typeface="Arial" panose="020B0604020202020204" pitchFamily="34" charset="0"/>
              <a:buChar char="•"/>
            </a:pPr>
            <a:r>
              <a:rPr lang="en-US" dirty="0"/>
              <a:t> Onsite Shift Personnel Training </a:t>
            </a:r>
          </a:p>
          <a:p>
            <a:pPr lvl="1">
              <a:buFont typeface="Arial" panose="020B0604020202020204" pitchFamily="34" charset="0"/>
              <a:buChar char="•"/>
            </a:pPr>
            <a:r>
              <a:rPr lang="en-US" dirty="0"/>
              <a:t>SAF112, ODH, ESC, Ladder training etc..</a:t>
            </a:r>
          </a:p>
          <a:p>
            <a:pPr>
              <a:buFont typeface="Arial" panose="020B0604020202020204" pitchFamily="34" charset="0"/>
              <a:buChar char="•"/>
            </a:pPr>
            <a:r>
              <a:rPr lang="en-US" dirty="0"/>
              <a:t> Organization and Administration</a:t>
            </a:r>
          </a:p>
          <a:p>
            <a:pPr lvl="1">
              <a:buFont typeface="Arial" panose="020B0604020202020204" pitchFamily="34" charset="0"/>
              <a:buChar char="•"/>
            </a:pPr>
            <a:r>
              <a:rPr lang="en-US" dirty="0"/>
              <a:t>Spokespersons</a:t>
            </a:r>
          </a:p>
          <a:p>
            <a:pPr lvl="1">
              <a:buFont typeface="Arial" panose="020B0604020202020204" pitchFamily="34" charset="0"/>
              <a:buChar char="•"/>
            </a:pPr>
            <a:r>
              <a:rPr lang="en-US" dirty="0"/>
              <a:t>Run Coordinator</a:t>
            </a:r>
          </a:p>
          <a:p>
            <a:pPr lvl="1">
              <a:buFont typeface="Arial" panose="020B0604020202020204" pitchFamily="34" charset="0"/>
              <a:buChar char="•"/>
            </a:pPr>
            <a:r>
              <a:rPr lang="en-US" dirty="0"/>
              <a:t>PDL</a:t>
            </a:r>
          </a:p>
          <a:p>
            <a:pPr lvl="1">
              <a:buFont typeface="Arial" panose="020B0604020202020204" pitchFamily="34" charset="0"/>
              <a:buChar char="•"/>
            </a:pPr>
            <a:r>
              <a:rPr lang="en-US" dirty="0"/>
              <a:t>Hall Work coordinator</a:t>
            </a:r>
          </a:p>
          <a:p>
            <a:pPr lvl="1">
              <a:buFont typeface="Arial" panose="020B0604020202020204" pitchFamily="34" charset="0"/>
              <a:buChar char="•"/>
            </a:pPr>
            <a:r>
              <a:rPr lang="en-US" dirty="0"/>
              <a:t>Shift Leader</a:t>
            </a:r>
          </a:p>
          <a:p>
            <a:pPr lvl="1">
              <a:buFont typeface="Arial" panose="020B0604020202020204" pitchFamily="34" charset="0"/>
              <a:buChar char="•"/>
            </a:pPr>
            <a:r>
              <a:rPr lang="en-US" dirty="0"/>
              <a:t>APL (Accelerator Physics Liaison)</a:t>
            </a:r>
          </a:p>
          <a:p>
            <a:pPr lvl="1">
              <a:buFont typeface="Arial" panose="020B0604020202020204" pitchFamily="34" charset="0"/>
              <a:buChar char="•"/>
            </a:pPr>
            <a:r>
              <a:rPr lang="en-US" dirty="0"/>
              <a:t>Engineering Liaison</a:t>
            </a:r>
          </a:p>
          <a:p>
            <a:pPr>
              <a:buFont typeface="Arial" panose="020B0604020202020204" pitchFamily="34" charset="0"/>
              <a:buChar char="•"/>
            </a:pPr>
            <a:r>
              <a:rPr lang="en-US" dirty="0"/>
              <a:t> Operating procedures</a:t>
            </a:r>
          </a:p>
          <a:p>
            <a:pPr lvl="1">
              <a:buFont typeface="Arial" panose="020B0604020202020204" pitchFamily="34" charset="0"/>
              <a:buChar char="•"/>
            </a:pPr>
            <a:r>
              <a:rPr lang="en-US" dirty="0"/>
              <a:t>Shift routines, rules and guidelines</a:t>
            </a:r>
          </a:p>
          <a:p>
            <a:pPr>
              <a:buFont typeface="Arial" panose="020B0604020202020204" pitchFamily="34" charset="0"/>
              <a:buChar char="•"/>
            </a:pPr>
            <a:r>
              <a:rPr lang="en-US" dirty="0"/>
              <a:t>Special procedures</a:t>
            </a:r>
          </a:p>
          <a:p>
            <a:pPr marL="128016" lvl="1" indent="0">
              <a:buNone/>
            </a:pPr>
            <a:endParaRPr lang="en-US" dirty="0"/>
          </a:p>
        </p:txBody>
      </p:sp>
      <p:sp>
        <p:nvSpPr>
          <p:cNvPr id="4" name="Slide Number Placeholder 3">
            <a:extLst>
              <a:ext uri="{FF2B5EF4-FFF2-40B4-BE49-F238E27FC236}">
                <a16:creationId xmlns:a16="http://schemas.microsoft.com/office/drawing/2014/main" id="{CF7DD4F8-5543-7BC7-0B82-6DFB71B55BCA}"/>
              </a:ext>
            </a:extLst>
          </p:cNvPr>
          <p:cNvSpPr>
            <a:spLocks noGrp="1"/>
          </p:cNvSpPr>
          <p:nvPr>
            <p:ph type="sldNum" sz="quarter" idx="12"/>
          </p:nvPr>
        </p:nvSpPr>
        <p:spPr/>
        <p:txBody>
          <a:bodyPr/>
          <a:lstStyle/>
          <a:p>
            <a:fld id="{D50F4D14-03CA-5D47-B0CA-62350984E279}" type="slidenum">
              <a:rPr lang="en-US" smtClean="0"/>
              <a:t>5</a:t>
            </a:fld>
            <a:endParaRPr lang="en-US"/>
          </a:p>
        </p:txBody>
      </p:sp>
      <p:pic>
        <p:nvPicPr>
          <p:cNvPr id="6" name="Picture 5">
            <a:extLst>
              <a:ext uri="{FF2B5EF4-FFF2-40B4-BE49-F238E27FC236}">
                <a16:creationId xmlns:a16="http://schemas.microsoft.com/office/drawing/2014/main" id="{B5AF3695-5B14-6477-E91B-ACCDD4B1535B}"/>
              </a:ext>
            </a:extLst>
          </p:cNvPr>
          <p:cNvPicPr>
            <a:picLocks noChangeAspect="1"/>
          </p:cNvPicPr>
          <p:nvPr/>
        </p:nvPicPr>
        <p:blipFill>
          <a:blip r:embed="rId2"/>
          <a:stretch>
            <a:fillRect/>
          </a:stretch>
        </p:blipFill>
        <p:spPr>
          <a:xfrm>
            <a:off x="7532289" y="806824"/>
            <a:ext cx="4363866" cy="566388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48CF341-4EE2-9645-8689-EC6C93FD016C}"/>
              </a:ext>
            </a:extLst>
          </p:cNvPr>
          <p:cNvPicPr>
            <a:picLocks noChangeAspect="1"/>
          </p:cNvPicPr>
          <p:nvPr/>
        </p:nvPicPr>
        <p:blipFill>
          <a:blip r:embed="rId3"/>
          <a:stretch>
            <a:fillRect/>
          </a:stretch>
        </p:blipFill>
        <p:spPr>
          <a:xfrm>
            <a:off x="4536691" y="2876552"/>
            <a:ext cx="3337907" cy="3219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85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B84-1BCC-CE64-6ECB-DA7499C0E353}"/>
              </a:ext>
            </a:extLst>
          </p:cNvPr>
          <p:cNvSpPr>
            <a:spLocks noGrp="1"/>
          </p:cNvSpPr>
          <p:nvPr>
            <p:ph type="title"/>
          </p:nvPr>
        </p:nvSpPr>
        <p:spPr/>
        <p:txBody>
          <a:bodyPr/>
          <a:lstStyle/>
          <a:p>
            <a:r>
              <a:rPr lang="en-US" dirty="0" err="1"/>
              <a:t>rsad</a:t>
            </a:r>
            <a:endParaRPr lang="en-US" dirty="0"/>
          </a:p>
        </p:txBody>
      </p:sp>
      <p:sp>
        <p:nvSpPr>
          <p:cNvPr id="3" name="Content Placeholder 2">
            <a:extLst>
              <a:ext uri="{FF2B5EF4-FFF2-40B4-BE49-F238E27FC236}">
                <a16:creationId xmlns:a16="http://schemas.microsoft.com/office/drawing/2014/main" id="{E244FA29-4995-A9C6-0669-44CAEECA1F6A}"/>
              </a:ext>
            </a:extLst>
          </p:cNvPr>
          <p:cNvSpPr>
            <a:spLocks noGrp="1"/>
          </p:cNvSpPr>
          <p:nvPr>
            <p:ph idx="1"/>
          </p:nvPr>
        </p:nvSpPr>
        <p:spPr>
          <a:xfrm>
            <a:off x="1024129" y="1925619"/>
            <a:ext cx="5312126" cy="4383741"/>
          </a:xfrm>
        </p:spPr>
        <p:txBody>
          <a:bodyPr>
            <a:normAutofit fontScale="92500" lnSpcReduction="20000"/>
          </a:bodyPr>
          <a:lstStyle/>
          <a:p>
            <a:pPr marL="457200" indent="-457200">
              <a:buFont typeface="+mj-lt"/>
              <a:buAutoNum type="arabicPeriod"/>
            </a:pPr>
            <a:r>
              <a:rPr lang="en-US" dirty="0"/>
              <a:t>Experiment number</a:t>
            </a:r>
          </a:p>
          <a:p>
            <a:pPr marL="457200" indent="-457200">
              <a:buFont typeface="+mj-lt"/>
              <a:buAutoNum type="arabicPeriod"/>
            </a:pPr>
            <a:r>
              <a:rPr lang="en-US" dirty="0"/>
              <a:t>Targets and associated thickness</a:t>
            </a:r>
          </a:p>
          <a:p>
            <a:pPr marL="457200" indent="-457200">
              <a:buFont typeface="+mj-lt"/>
              <a:buAutoNum type="arabicPeriod"/>
            </a:pPr>
            <a:r>
              <a:rPr lang="en-US" dirty="0"/>
              <a:t>Number of PAC days on each target</a:t>
            </a:r>
          </a:p>
          <a:p>
            <a:pPr marL="457200" indent="-457200">
              <a:buFont typeface="+mj-lt"/>
              <a:buAutoNum type="arabicPeriod"/>
            </a:pPr>
            <a:r>
              <a:rPr lang="en-US" dirty="0"/>
              <a:t>Beam energy and current</a:t>
            </a:r>
          </a:p>
          <a:p>
            <a:pPr marL="457200" indent="-457200">
              <a:buFont typeface="+mj-lt"/>
              <a:buAutoNum type="arabicPeriod"/>
            </a:pPr>
            <a:r>
              <a:rPr lang="en-US" dirty="0"/>
              <a:t>Any other exotic settings/currents at which your experiment chooses to do calibrations</a:t>
            </a:r>
          </a:p>
          <a:p>
            <a:pPr marL="457200" indent="-457200">
              <a:buFont typeface="+mj-lt"/>
              <a:buAutoNum type="arabicPeriod"/>
            </a:pPr>
            <a:r>
              <a:rPr lang="en-US" dirty="0"/>
              <a:t>Possible </a:t>
            </a:r>
            <a:r>
              <a:rPr lang="en-US" dirty="0" err="1"/>
              <a:t>scatterers</a:t>
            </a:r>
            <a:r>
              <a:rPr lang="en-US" dirty="0"/>
              <a:t> along the beam (windows, targets, air gaps, etc. with their materials, thicknesses and positions relative to pivot given)</a:t>
            </a:r>
          </a:p>
          <a:p>
            <a:pPr marL="457200" indent="-457200">
              <a:buFont typeface="+mj-lt"/>
              <a:buAutoNum type="arabicPeriod"/>
            </a:pPr>
            <a:r>
              <a:rPr lang="en-US" dirty="0"/>
              <a:t>Beam line critical aperture (max scattering angle at which scattered beam electrons go through the beam line without absorption/cascading in the walls and flanges)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0F160A2-637F-8B5B-08F2-88EECB83687E}"/>
              </a:ext>
            </a:extLst>
          </p:cNvPr>
          <p:cNvSpPr>
            <a:spLocks noGrp="1"/>
          </p:cNvSpPr>
          <p:nvPr>
            <p:ph type="sldNum" sz="quarter" idx="12"/>
          </p:nvPr>
        </p:nvSpPr>
        <p:spPr/>
        <p:txBody>
          <a:bodyPr/>
          <a:lstStyle/>
          <a:p>
            <a:fld id="{D50F4D14-03CA-5D47-B0CA-62350984E279}" type="slidenum">
              <a:rPr lang="en-US" smtClean="0"/>
              <a:t>6</a:t>
            </a:fld>
            <a:endParaRPr lang="en-US"/>
          </a:p>
        </p:txBody>
      </p:sp>
      <p:pic>
        <p:nvPicPr>
          <p:cNvPr id="6" name="Picture 5">
            <a:extLst>
              <a:ext uri="{FF2B5EF4-FFF2-40B4-BE49-F238E27FC236}">
                <a16:creationId xmlns:a16="http://schemas.microsoft.com/office/drawing/2014/main" id="{800E3D42-6327-BCB0-C19E-BEBD014381BB}"/>
              </a:ext>
            </a:extLst>
          </p:cNvPr>
          <p:cNvPicPr>
            <a:picLocks noChangeAspect="1"/>
          </p:cNvPicPr>
          <p:nvPr/>
        </p:nvPicPr>
        <p:blipFill>
          <a:blip r:embed="rId2"/>
          <a:stretch>
            <a:fillRect/>
          </a:stretch>
        </p:blipFill>
        <p:spPr>
          <a:xfrm>
            <a:off x="6740317" y="370286"/>
            <a:ext cx="5205054" cy="6237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138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12BF-2802-2B0D-B1E0-D58EC8951498}"/>
              </a:ext>
            </a:extLst>
          </p:cNvPr>
          <p:cNvSpPr>
            <a:spLocks noGrp="1"/>
          </p:cNvSpPr>
          <p:nvPr>
            <p:ph type="title"/>
          </p:nvPr>
        </p:nvSpPr>
        <p:spPr/>
        <p:txBody>
          <a:bodyPr/>
          <a:lstStyle/>
          <a:p>
            <a:r>
              <a:rPr lang="en-US" dirty="0" err="1"/>
              <a:t>esad</a:t>
            </a:r>
            <a:endParaRPr lang="en-US" dirty="0"/>
          </a:p>
        </p:txBody>
      </p:sp>
      <p:sp>
        <p:nvSpPr>
          <p:cNvPr id="3" name="Content Placeholder 2">
            <a:extLst>
              <a:ext uri="{FF2B5EF4-FFF2-40B4-BE49-F238E27FC236}">
                <a16:creationId xmlns:a16="http://schemas.microsoft.com/office/drawing/2014/main" id="{252CC346-47C1-361D-F135-9C5955AC9B00}"/>
              </a:ext>
            </a:extLst>
          </p:cNvPr>
          <p:cNvSpPr>
            <a:spLocks noGrp="1"/>
          </p:cNvSpPr>
          <p:nvPr>
            <p:ph idx="1"/>
          </p:nvPr>
        </p:nvSpPr>
        <p:spPr>
          <a:xfrm>
            <a:off x="1024128" y="2286000"/>
            <a:ext cx="4643025" cy="4023360"/>
          </a:xfrm>
        </p:spPr>
        <p:txBody>
          <a:bodyPr/>
          <a:lstStyle/>
          <a:p>
            <a:pPr>
              <a:buFont typeface="Arial" panose="020B0604020202020204" pitchFamily="34" charset="0"/>
              <a:buChar char="•"/>
            </a:pPr>
            <a:r>
              <a:rPr lang="en-US" dirty="0"/>
              <a:t> General Hazards</a:t>
            </a:r>
          </a:p>
          <a:p>
            <a:pPr lvl="1">
              <a:buFont typeface="Arial" panose="020B0604020202020204" pitchFamily="34" charset="0"/>
              <a:buChar char="•"/>
            </a:pPr>
            <a:r>
              <a:rPr lang="en-US" dirty="0"/>
              <a:t>Electrical Fire, mechanical, strong magnetic fields, lasers etc..</a:t>
            </a:r>
          </a:p>
          <a:p>
            <a:pPr>
              <a:buFont typeface="Arial" panose="020B0604020202020204" pitchFamily="34" charset="0"/>
              <a:buChar char="•"/>
            </a:pPr>
            <a:r>
              <a:rPr lang="en-US" dirty="0"/>
              <a:t> Hall specific equipment hazards and mitigation</a:t>
            </a:r>
          </a:p>
          <a:p>
            <a:pPr lvl="1">
              <a:buFont typeface="Arial" panose="020B0604020202020204" pitchFamily="34" charset="0"/>
              <a:buChar char="•"/>
            </a:pPr>
            <a:endParaRPr lang="en-US" dirty="0"/>
          </a:p>
          <a:p>
            <a:pPr>
              <a:buFont typeface="Arial" panose="020B0604020202020204" pitchFamily="34" charset="0"/>
              <a:buChar char="•"/>
            </a:pPr>
            <a:r>
              <a:rPr lang="en-US" dirty="0"/>
              <a:t> Responsible personnel and contact information</a:t>
            </a:r>
          </a:p>
        </p:txBody>
      </p:sp>
      <p:sp>
        <p:nvSpPr>
          <p:cNvPr id="4" name="Slide Number Placeholder 3">
            <a:extLst>
              <a:ext uri="{FF2B5EF4-FFF2-40B4-BE49-F238E27FC236}">
                <a16:creationId xmlns:a16="http://schemas.microsoft.com/office/drawing/2014/main" id="{3CE19ADB-0D8C-3092-8111-B9A57F2E9F8B}"/>
              </a:ext>
            </a:extLst>
          </p:cNvPr>
          <p:cNvSpPr>
            <a:spLocks noGrp="1"/>
          </p:cNvSpPr>
          <p:nvPr>
            <p:ph type="sldNum" sz="quarter" idx="12"/>
          </p:nvPr>
        </p:nvSpPr>
        <p:spPr/>
        <p:txBody>
          <a:bodyPr/>
          <a:lstStyle/>
          <a:p>
            <a:fld id="{D50F4D14-03CA-5D47-B0CA-62350984E279}" type="slidenum">
              <a:rPr lang="en-US" smtClean="0"/>
              <a:t>7</a:t>
            </a:fld>
            <a:endParaRPr lang="en-US"/>
          </a:p>
        </p:txBody>
      </p:sp>
      <p:pic>
        <p:nvPicPr>
          <p:cNvPr id="6" name="Picture 5">
            <a:extLst>
              <a:ext uri="{FF2B5EF4-FFF2-40B4-BE49-F238E27FC236}">
                <a16:creationId xmlns:a16="http://schemas.microsoft.com/office/drawing/2014/main" id="{978BFE1C-CB1D-BE0D-01CA-7FCBF6F5872E}"/>
              </a:ext>
            </a:extLst>
          </p:cNvPr>
          <p:cNvPicPr>
            <a:picLocks noChangeAspect="1"/>
          </p:cNvPicPr>
          <p:nvPr/>
        </p:nvPicPr>
        <p:blipFill>
          <a:blip r:embed="rId2"/>
          <a:stretch>
            <a:fillRect/>
          </a:stretch>
        </p:blipFill>
        <p:spPr>
          <a:xfrm>
            <a:off x="6342409" y="403325"/>
            <a:ext cx="4494924" cy="5869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504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4A82-22DD-B40A-9723-4D142C355B78}"/>
              </a:ext>
            </a:extLst>
          </p:cNvPr>
          <p:cNvSpPr>
            <a:spLocks noGrp="1"/>
          </p:cNvSpPr>
          <p:nvPr>
            <p:ph type="title"/>
          </p:nvPr>
        </p:nvSpPr>
        <p:spPr/>
        <p:txBody>
          <a:bodyPr/>
          <a:lstStyle/>
          <a:p>
            <a:r>
              <a:rPr lang="en-US" dirty="0"/>
              <a:t>erg</a:t>
            </a:r>
          </a:p>
        </p:txBody>
      </p:sp>
      <p:sp>
        <p:nvSpPr>
          <p:cNvPr id="3" name="Content Placeholder 2">
            <a:extLst>
              <a:ext uri="{FF2B5EF4-FFF2-40B4-BE49-F238E27FC236}">
                <a16:creationId xmlns:a16="http://schemas.microsoft.com/office/drawing/2014/main" id="{96B27188-FFCD-DB7D-0EF2-F31849539EC3}"/>
              </a:ext>
            </a:extLst>
          </p:cNvPr>
          <p:cNvSpPr>
            <a:spLocks noGrp="1"/>
          </p:cNvSpPr>
          <p:nvPr>
            <p:ph idx="1"/>
          </p:nvPr>
        </p:nvSpPr>
        <p:spPr>
          <a:xfrm>
            <a:off x="1024128" y="2286000"/>
            <a:ext cx="5280979" cy="4023360"/>
          </a:xfrm>
        </p:spPr>
        <p:txBody>
          <a:bodyPr/>
          <a:lstStyle/>
          <a:p>
            <a:pPr>
              <a:buFont typeface="Arial" panose="020B0604020202020204" pitchFamily="34" charset="0"/>
              <a:buChar char="•"/>
            </a:pPr>
            <a:r>
              <a:rPr lang="en-US" dirty="0"/>
              <a:t> Safety walkthrough</a:t>
            </a:r>
          </a:p>
          <a:p>
            <a:pPr>
              <a:buFont typeface="Arial" panose="020B0604020202020204" pitchFamily="34" charset="0"/>
              <a:buChar char="•"/>
            </a:pPr>
            <a:endParaRPr lang="en-US" dirty="0"/>
          </a:p>
          <a:p>
            <a:pPr>
              <a:buFont typeface="Arial" panose="020B0604020202020204" pitchFamily="34" charset="0"/>
              <a:buChar char="•"/>
            </a:pPr>
            <a:r>
              <a:rPr lang="en-US" dirty="0"/>
              <a:t> Superficial summary and familiarization with hazards in the hall</a:t>
            </a:r>
          </a:p>
          <a:p>
            <a:endParaRPr lang="en-US" dirty="0"/>
          </a:p>
        </p:txBody>
      </p:sp>
      <p:sp>
        <p:nvSpPr>
          <p:cNvPr id="4" name="Slide Number Placeholder 3">
            <a:extLst>
              <a:ext uri="{FF2B5EF4-FFF2-40B4-BE49-F238E27FC236}">
                <a16:creationId xmlns:a16="http://schemas.microsoft.com/office/drawing/2014/main" id="{70FFB3FC-1CB2-30CC-EBB0-7389740CC11B}"/>
              </a:ext>
            </a:extLst>
          </p:cNvPr>
          <p:cNvSpPr>
            <a:spLocks noGrp="1"/>
          </p:cNvSpPr>
          <p:nvPr>
            <p:ph type="sldNum" sz="quarter" idx="12"/>
          </p:nvPr>
        </p:nvSpPr>
        <p:spPr/>
        <p:txBody>
          <a:bodyPr/>
          <a:lstStyle/>
          <a:p>
            <a:fld id="{D50F4D14-03CA-5D47-B0CA-62350984E279}" type="slidenum">
              <a:rPr lang="en-US" smtClean="0"/>
              <a:t>8</a:t>
            </a:fld>
            <a:endParaRPr lang="en-US"/>
          </a:p>
        </p:txBody>
      </p:sp>
      <p:pic>
        <p:nvPicPr>
          <p:cNvPr id="6" name="Picture 5">
            <a:extLst>
              <a:ext uri="{FF2B5EF4-FFF2-40B4-BE49-F238E27FC236}">
                <a16:creationId xmlns:a16="http://schemas.microsoft.com/office/drawing/2014/main" id="{3899744B-A4DE-F8B8-5BA2-472ABBA1D742}"/>
              </a:ext>
            </a:extLst>
          </p:cNvPr>
          <p:cNvPicPr>
            <a:picLocks noChangeAspect="1"/>
          </p:cNvPicPr>
          <p:nvPr/>
        </p:nvPicPr>
        <p:blipFill>
          <a:blip r:embed="rId2"/>
          <a:stretch>
            <a:fillRect/>
          </a:stretch>
        </p:blipFill>
        <p:spPr>
          <a:xfrm>
            <a:off x="6761490" y="830281"/>
            <a:ext cx="3982710" cy="5197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6313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92D2-4C80-FB25-E896-5058AE28C75E}"/>
              </a:ext>
            </a:extLst>
          </p:cNvPr>
          <p:cNvSpPr>
            <a:spLocks noGrp="1"/>
          </p:cNvSpPr>
          <p:nvPr>
            <p:ph type="title"/>
          </p:nvPr>
        </p:nvSpPr>
        <p:spPr/>
        <p:txBody>
          <a:bodyPr/>
          <a:lstStyle/>
          <a:p>
            <a:r>
              <a:rPr lang="en-US" dirty="0"/>
              <a:t>Hall c </a:t>
            </a:r>
            <a:r>
              <a:rPr lang="en-US" dirty="0" err="1"/>
              <a:t>sem</a:t>
            </a:r>
            <a:endParaRPr lang="en-US" dirty="0"/>
          </a:p>
        </p:txBody>
      </p:sp>
      <p:sp>
        <p:nvSpPr>
          <p:cNvPr id="4" name="Slide Number Placeholder 3">
            <a:extLst>
              <a:ext uri="{FF2B5EF4-FFF2-40B4-BE49-F238E27FC236}">
                <a16:creationId xmlns:a16="http://schemas.microsoft.com/office/drawing/2014/main" id="{2FAE7FE4-C2DA-8042-B19C-54AE7D81E93F}"/>
              </a:ext>
            </a:extLst>
          </p:cNvPr>
          <p:cNvSpPr>
            <a:spLocks noGrp="1"/>
          </p:cNvSpPr>
          <p:nvPr>
            <p:ph type="sldNum" sz="quarter" idx="12"/>
          </p:nvPr>
        </p:nvSpPr>
        <p:spPr/>
        <p:txBody>
          <a:bodyPr/>
          <a:lstStyle/>
          <a:p>
            <a:fld id="{D50F4D14-03CA-5D47-B0CA-62350984E279}" type="slidenum">
              <a:rPr lang="en-US" smtClean="0"/>
              <a:t>9</a:t>
            </a:fld>
            <a:endParaRPr lang="en-US"/>
          </a:p>
        </p:txBody>
      </p:sp>
      <p:pic>
        <p:nvPicPr>
          <p:cNvPr id="8" name="Picture 7">
            <a:extLst>
              <a:ext uri="{FF2B5EF4-FFF2-40B4-BE49-F238E27FC236}">
                <a16:creationId xmlns:a16="http://schemas.microsoft.com/office/drawing/2014/main" id="{EC21531F-95F2-7D9A-CE8E-CCEBEEEFA3BA}"/>
              </a:ext>
            </a:extLst>
          </p:cNvPr>
          <p:cNvPicPr>
            <a:picLocks noChangeAspect="1"/>
          </p:cNvPicPr>
          <p:nvPr/>
        </p:nvPicPr>
        <p:blipFill>
          <a:blip r:embed="rId2"/>
          <a:stretch>
            <a:fillRect/>
          </a:stretch>
        </p:blipFill>
        <p:spPr>
          <a:xfrm>
            <a:off x="4027437" y="667512"/>
            <a:ext cx="3900457" cy="499213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CF347B50-10D0-FBD7-A4B9-104B06CF955D}"/>
              </a:ext>
            </a:extLst>
          </p:cNvPr>
          <p:cNvPicPr>
            <a:picLocks noChangeAspect="1"/>
          </p:cNvPicPr>
          <p:nvPr/>
        </p:nvPicPr>
        <p:blipFill>
          <a:blip r:embed="rId3"/>
          <a:stretch>
            <a:fillRect/>
          </a:stretch>
        </p:blipFill>
        <p:spPr>
          <a:xfrm>
            <a:off x="8059939" y="667512"/>
            <a:ext cx="3919175" cy="4992130"/>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B26807B3-C720-3048-88DC-73F528074250}"/>
              </a:ext>
            </a:extLst>
          </p:cNvPr>
          <p:cNvSpPr>
            <a:spLocks noGrp="1"/>
          </p:cNvSpPr>
          <p:nvPr>
            <p:ph idx="1"/>
          </p:nvPr>
        </p:nvSpPr>
        <p:spPr>
          <a:xfrm>
            <a:off x="710006" y="2286000"/>
            <a:ext cx="3098202" cy="4023360"/>
          </a:xfrm>
        </p:spPr>
        <p:txBody>
          <a:bodyPr/>
          <a:lstStyle/>
          <a:p>
            <a:pPr>
              <a:buFont typeface="Arial" panose="020B0604020202020204" pitchFamily="34" charset="0"/>
              <a:buChar char="•"/>
            </a:pPr>
            <a:r>
              <a:rPr lang="en-US" dirty="0"/>
              <a:t> Elaborate descriptions of </a:t>
            </a:r>
          </a:p>
          <a:p>
            <a:pPr lvl="1">
              <a:buFont typeface="Arial" panose="020B0604020202020204" pitchFamily="34" charset="0"/>
              <a:buChar char="•"/>
            </a:pPr>
            <a:endParaRPr lang="en-US" dirty="0"/>
          </a:p>
          <a:p>
            <a:pPr lvl="1">
              <a:buFont typeface="Arial" panose="020B0604020202020204" pitchFamily="34" charset="0"/>
              <a:buChar char="•"/>
            </a:pPr>
            <a:r>
              <a:rPr lang="en-US" dirty="0"/>
              <a:t>Beamline instrumentation</a:t>
            </a:r>
          </a:p>
          <a:p>
            <a:pPr marL="0" indent="0">
              <a:buNone/>
            </a:pPr>
            <a:r>
              <a:rPr lang="en-US" dirty="0"/>
              <a:t> </a:t>
            </a:r>
          </a:p>
          <a:p>
            <a:pPr lvl="1">
              <a:buFont typeface="Arial" panose="020B0604020202020204" pitchFamily="34" charset="0"/>
              <a:buChar char="•"/>
            </a:pPr>
            <a:r>
              <a:rPr lang="en-US" dirty="0"/>
              <a:t> Targets</a:t>
            </a:r>
          </a:p>
          <a:p>
            <a:pPr>
              <a:buFont typeface="Arial" panose="020B0604020202020204" pitchFamily="34" charset="0"/>
              <a:buChar char="•"/>
            </a:pPr>
            <a:endParaRPr lang="en-US" dirty="0"/>
          </a:p>
          <a:p>
            <a:pPr lvl="1">
              <a:buFont typeface="Arial" panose="020B0604020202020204" pitchFamily="34" charset="0"/>
              <a:buChar char="•"/>
            </a:pPr>
            <a:r>
              <a:rPr lang="en-US" dirty="0"/>
              <a:t>Detector systems</a:t>
            </a:r>
          </a:p>
        </p:txBody>
      </p:sp>
    </p:spTree>
    <p:extLst>
      <p:ext uri="{BB962C8B-B14F-4D97-AF65-F5344CB8AC3E}">
        <p14:creationId xmlns:p14="http://schemas.microsoft.com/office/powerpoint/2010/main" val="636360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{56FE1B9C-35EB-6742-95F7-AC4DC85555D5}tf10001061</Template>
  <TotalTime>5792</TotalTime>
  <Words>528</Words>
  <Application>Microsoft Macintosh PowerPoint</Application>
  <PresentationFormat>Widescreen</PresentationFormat>
  <Paragraphs>93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Tw Cen MT</vt:lpstr>
      <vt:lpstr>Tw Cen MT Condensed</vt:lpstr>
      <vt:lpstr>Wingdings 3</vt:lpstr>
      <vt:lpstr>Integral</vt:lpstr>
      <vt:lpstr>Role as a PDL</vt:lpstr>
      <vt:lpstr>PowerPoint Presentation</vt:lpstr>
      <vt:lpstr>Responsibilities: A PDL..</vt:lpstr>
      <vt:lpstr>Documentation </vt:lpstr>
      <vt:lpstr>coo</vt:lpstr>
      <vt:lpstr>rsad</vt:lpstr>
      <vt:lpstr>esad</vt:lpstr>
      <vt:lpstr>erg</vt:lpstr>
      <vt:lpstr>Hall c sem</vt:lpstr>
      <vt:lpstr>DOCUMENTS TIMELINE</vt:lpstr>
      <vt:lpstr>Summary</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Arun Tadepalli</dc:creator>
  <cp:lastModifiedBy>Arun Tadepalli</cp:lastModifiedBy>
  <cp:revision>61</cp:revision>
  <dcterms:created xsi:type="dcterms:W3CDTF">2026-05-27T23:52:13Z</dcterms:created>
  <dcterms:modified xsi:type="dcterms:W3CDTF">2026-06-03T01:58:05Z</dcterms:modified>
</cp:coreProperties>
</file>