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4"/>
    <p:sldMasterId id="2147483701" r:id="rId5"/>
  </p:sldMasterIdLst>
  <p:notesMasterIdLst>
    <p:notesMasterId r:id="rId17"/>
  </p:notesMasterIdLst>
  <p:handoutMasterIdLst>
    <p:handoutMasterId r:id="rId18"/>
  </p:handoutMasterIdLst>
  <p:sldIdLst>
    <p:sldId id="5408" r:id="rId6"/>
    <p:sldId id="5890" r:id="rId7"/>
    <p:sldId id="5881" r:id="rId8"/>
    <p:sldId id="2147375486" r:id="rId9"/>
    <p:sldId id="5878" r:id="rId10"/>
    <p:sldId id="2147375480" r:id="rId11"/>
    <p:sldId id="2147375478" r:id="rId12"/>
    <p:sldId id="5884" r:id="rId13"/>
    <p:sldId id="5875" r:id="rId14"/>
    <p:sldId id="5874" r:id="rId15"/>
    <p:sldId id="5846" r:id="rId1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A9BA12-75F3-999B-6336-4F962A2E6D06}" name="Matthew Cahill" initials="MC" userId="S::cahill@jlab.org::45bf416e-bc26-4c6a-b4ed-5d6267bd8ebc" providerId="AD"/>
  <p188:author id="{8299181B-616E-4F38-0196-A2EAA0369082}" name="Douglas Higinbotham" initials="DH" userId="S::doug@jlab.org::fe2b3768-8783-42b8-b1cb-781a80da1e2f" providerId="AD"/>
  <p188:author id="{7D2E445B-9E00-ADC5-26A8-11F901592D63}" name="Jens Dilling" initials="JD" userId="S::jdilling@jlab.org::1f5b27f0-dcde-4a15-8c2d-9690eba64b85" providerId="AD"/>
  <p188:author id="{68731784-5840-F617-78C0-5362B2CCDEE0}" name="Jianwei Qiu" initials="JQ" userId="S::jqiu@JLAB.ORG::801aee4f-01be-445a-9d95-e46e4ef9bf4b" providerId="AD"/>
  <p188:author id="{5D57699C-63BE-E7E2-5E97-1E29C8038EAB}" name="Amber Boehnlein" initials="AB" userId="S::amber@jlab.org::9ee83fe6-ab0c-4884-84a0-de44469ed022" providerId="AD"/>
  <p188:author id="{110883EE-9B73-5503-0B64-7A7DC4865B8A}" name="David Dean" initials="DD" userId="S::deandj@jlab.org::9ca1d1dd-abb5-444f-b6db-26d7522c44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5ED9AA-2075-C043-8129-D5BDD78A3F03}" v="4" dt="2026-06-03T14:32:14.9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26"/>
  </p:normalViewPr>
  <p:slideViewPr>
    <p:cSldViewPr snapToGrid="0">
      <p:cViewPr varScale="1">
        <p:scale>
          <a:sx n="104" d="100"/>
          <a:sy n="104" d="100"/>
        </p:scale>
        <p:origin x="232" y="544"/>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739EF-DE78-4BD6-8C9F-F201D8ACEAC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FC33AD-92BB-44BB-BA05-02A7C3F2124B}"/>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645D0D0-0137-4454-BC41-5693ABE6EB37}" type="datetimeFigureOut">
              <a:rPr lang="en-US" smtClean="0"/>
              <a:t>6/3/26</a:t>
            </a:fld>
            <a:endParaRPr lang="en-US"/>
          </a:p>
        </p:txBody>
      </p:sp>
      <p:sp>
        <p:nvSpPr>
          <p:cNvPr id="4" name="Footer Placeholder 3">
            <a:extLst>
              <a:ext uri="{FF2B5EF4-FFF2-40B4-BE49-F238E27FC236}">
                <a16:creationId xmlns:a16="http://schemas.microsoft.com/office/drawing/2014/main" id="{BE8B6196-9405-4755-9223-248295672DC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D36A6E-BEC1-44F1-A3BD-E9C2CC433E4D}"/>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366D98E-0F18-4F0C-8B8D-ADBD80845C3B}" type="slidenum">
              <a:rPr lang="en-US" smtClean="0"/>
              <a:t>‹#›</a:t>
            </a:fld>
            <a:endParaRPr lang="en-US"/>
          </a:p>
        </p:txBody>
      </p:sp>
    </p:spTree>
    <p:extLst>
      <p:ext uri="{BB962C8B-B14F-4D97-AF65-F5344CB8AC3E}">
        <p14:creationId xmlns:p14="http://schemas.microsoft.com/office/powerpoint/2010/main" val="226216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931459-2223-604B-9133-6BCC57EA3391}" type="datetimeFigureOut">
              <a:rPr lang="en-US" smtClean="0"/>
              <a:t>6/2/26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EC6B486-E18D-8C49-8AB8-D9329548D07C}" type="slidenum">
              <a:rPr lang="en-US" smtClean="0"/>
              <a:t>‹#›</a:t>
            </a:fld>
            <a:endParaRPr lang="en-US"/>
          </a:p>
        </p:txBody>
      </p:sp>
    </p:spTree>
    <p:extLst>
      <p:ext uri="{BB962C8B-B14F-4D97-AF65-F5344CB8AC3E}">
        <p14:creationId xmlns:p14="http://schemas.microsoft.com/office/powerpoint/2010/main" val="123653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6B486-E18D-8C49-8AB8-D9329548D07C}" type="slidenum">
              <a:rPr lang="en-US" smtClean="0"/>
              <a:t>1</a:t>
            </a:fld>
            <a:endParaRPr lang="en-US"/>
          </a:p>
        </p:txBody>
      </p:sp>
    </p:spTree>
    <p:extLst>
      <p:ext uri="{BB962C8B-B14F-4D97-AF65-F5344CB8AC3E}">
        <p14:creationId xmlns:p14="http://schemas.microsoft.com/office/powerpoint/2010/main" val="428894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06AF4FD-3B01-C64B-9E3B-AC2DA0C9AB2E}" type="slidenum">
              <a:rPr lang="en-US" smtClean="0"/>
              <a:t>7</a:t>
            </a:fld>
            <a:endParaRPr lang="en-US"/>
          </a:p>
        </p:txBody>
      </p:sp>
    </p:spTree>
    <p:extLst>
      <p:ext uri="{BB962C8B-B14F-4D97-AF65-F5344CB8AC3E}">
        <p14:creationId xmlns:p14="http://schemas.microsoft.com/office/powerpoint/2010/main" val="2165791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2788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3A72E877-54EF-3AC0-E7D3-14415E9DB3C2}"/>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7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F7382-5E1C-4B4F-A2BE-730A0DABBE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94DCB94-70F6-43B1-8C3E-93DF33027743}"/>
              </a:ext>
            </a:extLst>
          </p:cNvPr>
          <p:cNvSpPr>
            <a:spLocks noGrp="1"/>
          </p:cNvSpPr>
          <p:nvPr>
            <p:ph type="ftr" sz="quarter" idx="11"/>
          </p:nvPr>
        </p:nvSpPr>
        <p:spPr>
          <a:xfrm>
            <a:off x="4038600" y="6356350"/>
            <a:ext cx="4114800" cy="365125"/>
          </a:xfrm>
          <a:prstGeom prst="rect">
            <a:avLst/>
          </a:prstGeom>
        </p:spPr>
        <p:txBody>
          <a:bodyPr/>
          <a:lstStyle/>
          <a:p>
            <a:r>
              <a:rPr lang="en-US"/>
              <a:t>CLAS Collaboration Meeting</a:t>
            </a:r>
          </a:p>
        </p:txBody>
      </p:sp>
      <p:sp>
        <p:nvSpPr>
          <p:cNvPr id="4" name="Slide Number Placeholder 3">
            <a:extLst>
              <a:ext uri="{FF2B5EF4-FFF2-40B4-BE49-F238E27FC236}">
                <a16:creationId xmlns:a16="http://schemas.microsoft.com/office/drawing/2014/main" id="{BF19AB88-57ED-48FA-ADF8-90F697909B3A}"/>
              </a:ext>
            </a:extLst>
          </p:cNvPr>
          <p:cNvSpPr>
            <a:spLocks noGrp="1"/>
          </p:cNvSpPr>
          <p:nvPr>
            <p:ph type="sldNum" sz="quarter" idx="12"/>
          </p:nvPr>
        </p:nvSpPr>
        <p:spPr/>
        <p:txBody>
          <a:bodyPr/>
          <a:lstStyle/>
          <a:p>
            <a:fld id="{7A4BB82A-85AA-4495-AB6C-1CAA31F5EE0C}" type="slidenum">
              <a:rPr lang="en-US" smtClean="0"/>
              <a:t>‹#›</a:t>
            </a:fld>
            <a:endParaRPr lang="en-US"/>
          </a:p>
        </p:txBody>
      </p:sp>
    </p:spTree>
    <p:extLst>
      <p:ext uri="{BB962C8B-B14F-4D97-AF65-F5344CB8AC3E}">
        <p14:creationId xmlns:p14="http://schemas.microsoft.com/office/powerpoint/2010/main" val="396068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77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45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237667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8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200" b="1">
                <a:solidFill>
                  <a:schemeClr val="tx1"/>
                </a:solidFill>
              </a:defRPr>
            </a:lvl1pPr>
          </a:lstStyle>
          <a:p>
            <a:fld id="{933A556B-7C63-244D-9B7C-B0EA8042B330}" type="slidenum">
              <a:rPr lang="en-US" smtClean="0"/>
              <a:pPr/>
              <a:t>‹#›</a:t>
            </a:fld>
            <a:endParaRPr lang="en-US" b="1"/>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31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882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4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62C4858A-275D-2E7B-F3E0-4127DCDF3EE9}"/>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871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a:solidFill>
                  <a:srgbClr val="BFBFBF"/>
                </a:solidFill>
                <a:latin typeface="Arial" pitchFamily="34" charset="0"/>
                <a:cs typeface="Arial" pitchFamily="34" charset="0"/>
              </a:rPr>
              <a:t>April 1, 2026</a:t>
            </a:r>
          </a:p>
        </p:txBody>
      </p:sp>
      <p:pic>
        <p:nvPicPr>
          <p:cNvPr id="2" name="Picture 1" descr="A red circle in the middle of a black background&#10;&#10;Description automatically generated">
            <a:extLst>
              <a:ext uri="{FF2B5EF4-FFF2-40B4-BE49-F238E27FC236}">
                <a16:creationId xmlns:a16="http://schemas.microsoft.com/office/drawing/2014/main" id="{3869421E-355C-B3CE-94D8-A85B03599230}"/>
              </a:ext>
            </a:extLst>
          </p:cNvPr>
          <p:cNvPicPr>
            <a:picLocks noChangeAspect="1"/>
          </p:cNvPicPr>
          <p:nvPr userDrawn="1"/>
        </p:nvPicPr>
        <p:blipFill>
          <a:blip r:embed="rId9"/>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19533125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9" r:id="rId6"/>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6296147" y="6616535"/>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a:solidFill>
                  <a:srgbClr val="BFBFBF"/>
                </a:solidFill>
                <a:latin typeface="Arial" pitchFamily="34" charset="0"/>
                <a:cs typeface="Arial" pitchFamily="34" charset="0"/>
              </a:rPr>
              <a:t>August 7,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172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8" r:id="rId5"/>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pages.jlab.org/physdiv/jrdb/exp-dashboar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jlab.org/physics/experimen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3F64-61F1-2087-8E80-D1D1F9D9FA57}"/>
              </a:ext>
            </a:extLst>
          </p:cNvPr>
          <p:cNvSpPr>
            <a:spLocks noGrp="1"/>
          </p:cNvSpPr>
          <p:nvPr>
            <p:ph type="ctrTitle"/>
          </p:nvPr>
        </p:nvSpPr>
        <p:spPr>
          <a:xfrm>
            <a:off x="339094" y="610558"/>
            <a:ext cx="11561038" cy="511358"/>
          </a:xfrm>
        </p:spPr>
        <p:txBody>
          <a:bodyPr>
            <a:noAutofit/>
          </a:bodyPr>
          <a:lstStyle/>
          <a:p>
            <a:r>
              <a:rPr lang="en-US" sz="3600" dirty="0"/>
              <a:t>Physics Operations Overview</a:t>
            </a:r>
          </a:p>
        </p:txBody>
      </p:sp>
      <p:sp>
        <p:nvSpPr>
          <p:cNvPr id="3" name="Subtitle 2">
            <a:extLst>
              <a:ext uri="{FF2B5EF4-FFF2-40B4-BE49-F238E27FC236}">
                <a16:creationId xmlns:a16="http://schemas.microsoft.com/office/drawing/2014/main" id="{EECA0EDF-94CE-2AF9-7B53-6BB60DC6222F}"/>
              </a:ext>
            </a:extLst>
          </p:cNvPr>
          <p:cNvSpPr>
            <a:spLocks noGrp="1"/>
          </p:cNvSpPr>
          <p:nvPr>
            <p:ph type="subTitle" idx="1"/>
          </p:nvPr>
        </p:nvSpPr>
        <p:spPr>
          <a:xfrm>
            <a:off x="339094" y="2692942"/>
            <a:ext cx="11154058" cy="2585323"/>
          </a:xfrm>
        </p:spPr>
        <p:txBody>
          <a:bodyPr>
            <a:normAutofit lnSpcReduction="10000"/>
          </a:bodyPr>
          <a:lstStyle/>
          <a:p>
            <a:r>
              <a:rPr lang="en-US" b="1" dirty="0"/>
              <a:t>Douglas Weadon Higinbotham, Ph.D. </a:t>
            </a:r>
          </a:p>
          <a:p>
            <a:r>
              <a:rPr lang="en-US" i="1" dirty="0"/>
              <a:t>Acting Director CEBAF Experimental Physics</a:t>
            </a:r>
          </a:p>
          <a:p>
            <a:endParaRPr lang="en-US" dirty="0"/>
          </a:p>
          <a:p>
            <a:r>
              <a:rPr lang="en-US" b="1" dirty="0"/>
              <a:t>Presented To: </a:t>
            </a:r>
          </a:p>
          <a:p>
            <a:r>
              <a:rPr lang="en-US" dirty="0"/>
              <a:t>Tensor SIDIS workshop and b1/Azz Collaboration meeting</a:t>
            </a:r>
          </a:p>
          <a:p>
            <a:endParaRPr lang="en-US" dirty="0"/>
          </a:p>
          <a:p>
            <a:r>
              <a:rPr lang="en-US" dirty="0"/>
              <a:t>3 June 2026</a:t>
            </a:r>
          </a:p>
        </p:txBody>
      </p:sp>
    </p:spTree>
    <p:extLst>
      <p:ext uri="{BB962C8B-B14F-4D97-AF65-F5344CB8AC3E}">
        <p14:creationId xmlns:p14="http://schemas.microsoft.com/office/powerpoint/2010/main" val="15633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F58D-A328-2174-6F94-453E2F249A44}"/>
              </a:ext>
            </a:extLst>
          </p:cNvPr>
          <p:cNvSpPr>
            <a:spLocks noGrp="1"/>
          </p:cNvSpPr>
          <p:nvPr>
            <p:ph type="title"/>
          </p:nvPr>
        </p:nvSpPr>
        <p:spPr/>
        <p:txBody>
          <a:bodyPr/>
          <a:lstStyle/>
          <a:p>
            <a:r>
              <a:rPr lang="en-US"/>
              <a:t>Summary and outlook</a:t>
            </a:r>
          </a:p>
        </p:txBody>
      </p:sp>
      <p:sp>
        <p:nvSpPr>
          <p:cNvPr id="3" name="TextBox 2">
            <a:extLst>
              <a:ext uri="{FF2B5EF4-FFF2-40B4-BE49-F238E27FC236}">
                <a16:creationId xmlns:a16="http://schemas.microsoft.com/office/drawing/2014/main" id="{E0A5AAF4-2FA0-3E86-874C-80FA8655CF53}"/>
              </a:ext>
            </a:extLst>
          </p:cNvPr>
          <p:cNvSpPr txBox="1"/>
          <p:nvPr/>
        </p:nvSpPr>
        <p:spPr>
          <a:xfrm>
            <a:off x="510562" y="843280"/>
            <a:ext cx="11170876" cy="5410712"/>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400" dirty="0">
                <a:latin typeface="+mn-lt"/>
              </a:rPr>
              <a:t>The operation of CEBAF’s experimental halls continues to produce world class science. </a:t>
            </a:r>
          </a:p>
          <a:p>
            <a:pPr marL="285750" indent="-285750" algn="l">
              <a:lnSpc>
                <a:spcPct val="90000"/>
              </a:lnSpc>
              <a:buFont typeface="Arial" panose="020B0604020202020204" pitchFamily="34" charset="0"/>
              <a:buChar char="•"/>
            </a:pPr>
            <a:r>
              <a:rPr lang="en-US" sz="2400" dirty="0">
                <a:latin typeface="+mn-lt"/>
              </a:rPr>
              <a:t>Renewed focus on making sure the support groups have the people and resources they need to carry out the mission.</a:t>
            </a:r>
          </a:p>
          <a:p>
            <a:pPr marL="285750" indent="-285750" algn="l">
              <a:lnSpc>
                <a:spcPct val="90000"/>
              </a:lnSpc>
              <a:buFont typeface="Arial" panose="020B0604020202020204" pitchFamily="34" charset="0"/>
              <a:buChar char="•"/>
            </a:pPr>
            <a:r>
              <a:rPr lang="en-US" sz="2400" dirty="0"/>
              <a:t>An area that is bringing renewed attention is our data center where the demands of AI along with the need to store &amp; analysis vast amounts of data is pushing our current limits of power and cooling while at the same time costs are making it challenging to acquire as much new more efficient equipment as we had planned.  </a:t>
            </a:r>
          </a:p>
          <a:p>
            <a:pPr marL="285750" indent="-285750" algn="l">
              <a:lnSpc>
                <a:spcPct val="90000"/>
              </a:lnSpc>
              <a:buFont typeface="Arial" panose="020B0604020202020204" pitchFamily="34" charset="0"/>
              <a:buChar char="•"/>
            </a:pPr>
            <a:r>
              <a:rPr lang="en-US" sz="2400" dirty="0">
                <a:latin typeface="+mn-lt"/>
              </a:rPr>
              <a:t>Planning for ~30 week runs starting in FY27; though energy and cryogen costs are making that challenging</a:t>
            </a:r>
          </a:p>
          <a:p>
            <a:pPr marL="285750" indent="-285750" algn="l">
              <a:lnSpc>
                <a:spcPct val="90000"/>
              </a:lnSpc>
              <a:buFont typeface="Arial" panose="020B0604020202020204" pitchFamily="34" charset="0"/>
              <a:buChar char="•"/>
            </a:pPr>
            <a:r>
              <a:rPr lang="en-US" sz="2400" dirty="0">
                <a:latin typeface="+mn-lt"/>
              </a:rPr>
              <a:t>We are also striving to make CEBAF more reliable (i.e. instead of pushing energy beyond 1060MeV/linac, we are now focused on reliability).    </a:t>
            </a:r>
          </a:p>
          <a:p>
            <a:pPr marL="285750" indent="-285750" algn="l">
              <a:lnSpc>
                <a:spcPct val="90000"/>
              </a:lnSpc>
              <a:buFont typeface="Arial" panose="020B0604020202020204" pitchFamily="34" charset="0"/>
              <a:buChar char="•"/>
            </a:pPr>
            <a:r>
              <a:rPr lang="en-US" sz="2400" dirty="0">
                <a:latin typeface="+mn-lt"/>
              </a:rPr>
              <a:t>Looking to go from an average of 50% to 60% efficiency for experiments as we used to have with pre-12GeV CEBAF.</a:t>
            </a:r>
          </a:p>
          <a:p>
            <a:pPr marL="285750" indent="-285750" algn="l">
              <a:lnSpc>
                <a:spcPct val="90000"/>
              </a:lnSpc>
              <a:buFont typeface="Arial" panose="020B0604020202020204" pitchFamily="34" charset="0"/>
              <a:buChar char="•"/>
            </a:pPr>
            <a:endParaRPr lang="en-US" sz="2400" dirty="0">
              <a:highlight>
                <a:srgbClr val="FFFF00"/>
              </a:highlight>
              <a:latin typeface="+mn-lt"/>
            </a:endParaRPr>
          </a:p>
        </p:txBody>
      </p:sp>
    </p:spTree>
    <p:extLst>
      <p:ext uri="{BB962C8B-B14F-4D97-AF65-F5344CB8AC3E}">
        <p14:creationId xmlns:p14="http://schemas.microsoft.com/office/powerpoint/2010/main" val="65369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ata Science Concepts: The fundamentals of Data Science">
            <a:extLst>
              <a:ext uri="{FF2B5EF4-FFF2-40B4-BE49-F238E27FC236}">
                <a16:creationId xmlns:a16="http://schemas.microsoft.com/office/drawing/2014/main" id="{C294D5D0-C5A8-370A-F149-3B0155228B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254745-C754-F94C-C088-A0476123D636}"/>
              </a:ext>
            </a:extLst>
          </p:cNvPr>
          <p:cNvSpPr/>
          <p:nvPr/>
        </p:nvSpPr>
        <p:spPr>
          <a:xfrm>
            <a:off x="3733800" y="2967335"/>
            <a:ext cx="3942106" cy="923330"/>
          </a:xfrm>
          <a:prstGeom prst="rect">
            <a:avLst/>
          </a:prstGeom>
          <a:noFill/>
        </p:spPr>
        <p:txBody>
          <a:bodyPr wrap="none" lIns="91440" tIns="45720" rIns="91440" bIns="45720">
            <a:spAutoFit/>
          </a:bodyPr>
          <a:lstStyle/>
          <a:p>
            <a:pPr algn="ctr"/>
            <a:r>
              <a:rPr lang="en-US" sz="5400" b="1" spc="50">
                <a:ln w="0"/>
                <a:solidFill>
                  <a:schemeClr val="bg2"/>
                </a:solidFill>
                <a:effectLst>
                  <a:innerShdw blurRad="63500" dist="50800" dir="13500000">
                    <a:srgbClr val="000000">
                      <a:alpha val="50000"/>
                    </a:srgbClr>
                  </a:innerShdw>
                </a:effectLst>
              </a:rPr>
              <a:t>Discussion</a:t>
            </a:r>
            <a:endParaRPr lang="en-US" sz="5400" b="1" cap="none"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758743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1FD0-6563-F2F7-73DF-29A8717592F5}"/>
              </a:ext>
            </a:extLst>
          </p:cNvPr>
          <p:cNvSpPr>
            <a:spLocks noGrp="1"/>
          </p:cNvSpPr>
          <p:nvPr>
            <p:ph type="title"/>
          </p:nvPr>
        </p:nvSpPr>
        <p:spPr>
          <a:xfrm>
            <a:off x="316033" y="119887"/>
            <a:ext cx="11425236" cy="484748"/>
          </a:xfrm>
        </p:spPr>
        <p:txBody>
          <a:bodyPr/>
          <a:lstStyle/>
          <a:p>
            <a:r>
              <a:rPr lang="en-US" dirty="0">
                <a:cs typeface="Arial"/>
              </a:rPr>
              <a:t>Challenging Year But There Are Also New Opportunities</a:t>
            </a:r>
            <a:endParaRPr lang="en-US" dirty="0"/>
          </a:p>
        </p:txBody>
      </p:sp>
      <p:sp>
        <p:nvSpPr>
          <p:cNvPr id="3" name="Content Placeholder 2">
            <a:extLst>
              <a:ext uri="{FF2B5EF4-FFF2-40B4-BE49-F238E27FC236}">
                <a16:creationId xmlns:a16="http://schemas.microsoft.com/office/drawing/2014/main" id="{EDEFB22D-1097-6C9D-ECA3-60F808900649}"/>
              </a:ext>
            </a:extLst>
          </p:cNvPr>
          <p:cNvSpPr>
            <a:spLocks noGrp="1"/>
          </p:cNvSpPr>
          <p:nvPr>
            <p:ph idx="1"/>
          </p:nvPr>
        </p:nvSpPr>
        <p:spPr>
          <a:xfrm>
            <a:off x="305523" y="646674"/>
            <a:ext cx="11844437" cy="5817187"/>
          </a:xfrm>
        </p:spPr>
        <p:txBody>
          <a:bodyPr/>
          <a:lstStyle/>
          <a:p>
            <a:pPr marL="229870" indent="-229870">
              <a:buClr>
                <a:schemeClr val="tx1"/>
              </a:buClr>
            </a:pPr>
            <a:r>
              <a:rPr lang="en-US" sz="1800" i="1" dirty="0">
                <a:latin typeface="Arial"/>
                <a:cs typeface="Arial"/>
              </a:rPr>
              <a:t>Physics division reduced its workforce by 7% (14 positions ) including 6 scientists.    </a:t>
            </a:r>
            <a:endParaRPr lang="en-US" sz="1800" i="1" dirty="0"/>
          </a:p>
          <a:p>
            <a:pPr lvl="1">
              <a:buClr>
                <a:schemeClr val="tx1"/>
              </a:buClr>
            </a:pPr>
            <a:r>
              <a:rPr lang="en-US" sz="1800" i="1" dirty="0">
                <a:latin typeface="Arial"/>
                <a:cs typeface="Arial"/>
              </a:rPr>
              <a:t>2 Hall B, 1 Hall C, 1 Hall D and 2 EIC ( non-project )</a:t>
            </a:r>
          </a:p>
          <a:p>
            <a:pPr lvl="1">
              <a:buClr>
                <a:schemeClr val="tx1"/>
              </a:buClr>
            </a:pPr>
            <a:r>
              <a:rPr lang="en-US" sz="1800" i="1" dirty="0">
                <a:latin typeface="Arial"/>
                <a:cs typeface="Arial"/>
              </a:rPr>
              <a:t>Three of the scientists have become CEBAF users and a fourth is pending.</a:t>
            </a:r>
          </a:p>
          <a:p>
            <a:pPr>
              <a:buClr>
                <a:schemeClr val="tx1"/>
              </a:buClr>
            </a:pPr>
            <a:r>
              <a:rPr lang="en-US" sz="1800" i="1" dirty="0">
                <a:latin typeface="Arial"/>
                <a:cs typeface="Arial"/>
              </a:rPr>
              <a:t>DOE Research funding reduced by 35% this year ( I know these kind of cuts have affected our users too )</a:t>
            </a:r>
          </a:p>
          <a:p>
            <a:pPr>
              <a:buClr>
                <a:schemeClr val="tx1"/>
              </a:buClr>
            </a:pPr>
            <a:r>
              <a:rPr lang="en-US" sz="1800" dirty="0">
                <a:latin typeface="Arial"/>
                <a:cs typeface="Arial"/>
              </a:rPr>
              <a:t>Physics division has received American Science Cloud funding offsetting some of the research reduction and we are competing for GENESIS funding in partnership with many Jefferson Lab user institutions.</a:t>
            </a:r>
          </a:p>
          <a:p>
            <a:pPr>
              <a:buClr>
                <a:schemeClr val="tx1"/>
              </a:buClr>
            </a:pPr>
            <a:r>
              <a:rPr lang="en-US" sz="1800" dirty="0">
                <a:latin typeface="Arial"/>
                <a:cs typeface="Arial"/>
              </a:rPr>
              <a:t>This year we increased our reserve to 6 weeks from approx. a couple (this hurt during the gov. shutdown)</a:t>
            </a:r>
          </a:p>
          <a:p>
            <a:pPr lvl="1">
              <a:buClr>
                <a:schemeClr val="tx1"/>
              </a:buClr>
            </a:pPr>
            <a:r>
              <a:rPr lang="en-US" sz="1800" i="1" dirty="0">
                <a:latin typeface="Arial"/>
                <a:cs typeface="Arial"/>
              </a:rPr>
              <a:t>That was a strain on this year's operations &amp; research budgets</a:t>
            </a:r>
          </a:p>
          <a:p>
            <a:pPr lvl="1">
              <a:buClr>
                <a:schemeClr val="tx1"/>
              </a:buClr>
            </a:pPr>
            <a:r>
              <a:rPr lang="en-US" sz="1800" dirty="0">
                <a:latin typeface="Arial"/>
                <a:cs typeface="Arial"/>
              </a:rPr>
              <a:t>But year we just need to service the account (i.e. keeping the reserve inline with the budgets)</a:t>
            </a:r>
            <a:endParaRPr lang="en-US" sz="1800" dirty="0"/>
          </a:p>
          <a:p>
            <a:pPr marL="229870" indent="-229870">
              <a:buClr>
                <a:schemeClr val="tx1"/>
              </a:buClr>
            </a:pPr>
            <a:r>
              <a:rPr lang="en-US" sz="1800" dirty="0">
                <a:latin typeface="Arial"/>
                <a:cs typeface="Arial"/>
              </a:rPr>
              <a:t>MOLLER project remain a very strong focus for the division.   </a:t>
            </a:r>
          </a:p>
          <a:p>
            <a:pPr marL="229870" indent="-229870">
              <a:buClr>
                <a:schemeClr val="tx1"/>
              </a:buClr>
            </a:pPr>
            <a:r>
              <a:rPr lang="en-US" sz="1800" dirty="0">
                <a:latin typeface="Arial"/>
                <a:cs typeface="Arial"/>
              </a:rPr>
              <a:t>Jefferson Lab continues to play a key role in the efforts in software and streaming readout where it becomes increasing clear how important AI will be going forward.   These efforts benefit both the core mission of CEBAF as well as the EIC.</a:t>
            </a:r>
          </a:p>
          <a:p>
            <a:pPr lvl="1">
              <a:buClr>
                <a:schemeClr val="tx1"/>
              </a:buClr>
            </a:pPr>
            <a:r>
              <a:rPr lang="en-US" sz="1800" dirty="0">
                <a:latin typeface="Arial"/>
                <a:cs typeface="Arial"/>
              </a:rPr>
              <a:t>Recently was able to train an AI agent to extract the </a:t>
            </a:r>
            <a:r>
              <a:rPr lang="en-US" sz="1800" dirty="0" err="1">
                <a:latin typeface="Arial"/>
                <a:cs typeface="Arial"/>
              </a:rPr>
              <a:t>Lamdba</a:t>
            </a:r>
            <a:r>
              <a:rPr lang="en-US" sz="1800" dirty="0">
                <a:latin typeface="Arial"/>
                <a:cs typeface="Arial"/>
              </a:rPr>
              <a:t> peak from Hall D data.</a:t>
            </a:r>
          </a:p>
          <a:p>
            <a:pPr lvl="1">
              <a:buClr>
                <a:schemeClr val="tx1"/>
              </a:buClr>
            </a:pPr>
            <a:r>
              <a:rPr lang="en-US" sz="1800" dirty="0">
                <a:latin typeface="Arial"/>
                <a:cs typeface="Arial"/>
              </a:rPr>
              <a:t>New dashboard, requested by DOE nuclear physics research, to show publication &amp; thesis record of experiments: </a:t>
            </a:r>
            <a:r>
              <a:rPr lang="en-US" sz="1800" dirty="0">
                <a:latin typeface="Arial"/>
                <a:cs typeface="Arial"/>
                <a:hlinkClick r:id="rId2"/>
              </a:rPr>
              <a:t>https://pages.jlab.org/physdiv/jrdb/exp-dashboard/</a:t>
            </a:r>
            <a:r>
              <a:rPr lang="en-US" sz="1800" dirty="0">
                <a:latin typeface="Arial"/>
                <a:cs typeface="Arial"/>
              </a:rPr>
              <a:t> </a:t>
            </a:r>
          </a:p>
        </p:txBody>
      </p:sp>
    </p:spTree>
    <p:extLst>
      <p:ext uri="{BB962C8B-B14F-4D97-AF65-F5344CB8AC3E}">
        <p14:creationId xmlns:p14="http://schemas.microsoft.com/office/powerpoint/2010/main" val="3997650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301C-82BB-4A3B-B627-EE4C7EB486B3}"/>
              </a:ext>
            </a:extLst>
          </p:cNvPr>
          <p:cNvSpPr>
            <a:spLocks noGrp="1"/>
          </p:cNvSpPr>
          <p:nvPr>
            <p:ph type="title"/>
          </p:nvPr>
        </p:nvSpPr>
        <p:spPr/>
        <p:txBody>
          <a:bodyPr/>
          <a:lstStyle/>
          <a:p>
            <a:r>
              <a:rPr lang="en-US"/>
              <a:t>Jefferson Lab had an outstanding 2025 Run Period</a:t>
            </a:r>
          </a:p>
        </p:txBody>
      </p:sp>
      <p:sp>
        <p:nvSpPr>
          <p:cNvPr id="3" name="Content Placeholder 2">
            <a:extLst>
              <a:ext uri="{FF2B5EF4-FFF2-40B4-BE49-F238E27FC236}">
                <a16:creationId xmlns:a16="http://schemas.microsoft.com/office/drawing/2014/main" id="{AA1DE46F-ABF0-A138-A351-0BDD46480203}"/>
              </a:ext>
            </a:extLst>
          </p:cNvPr>
          <p:cNvSpPr>
            <a:spLocks noGrp="1"/>
          </p:cNvSpPr>
          <p:nvPr>
            <p:ph idx="1"/>
          </p:nvPr>
        </p:nvSpPr>
        <p:spPr>
          <a:xfrm>
            <a:off x="400028" y="927813"/>
            <a:ext cx="11372771" cy="5380519"/>
          </a:xfrm>
        </p:spPr>
        <p:txBody>
          <a:bodyPr/>
          <a:lstStyle/>
          <a:p>
            <a:pPr>
              <a:lnSpc>
                <a:spcPct val="100000"/>
              </a:lnSpc>
              <a:buClr>
                <a:schemeClr val="tx1"/>
              </a:buClr>
            </a:pPr>
            <a:r>
              <a:rPr lang="en-US" sz="2400"/>
              <a:t>Hall A finished the SBS form factor measurements with the completion of the GEP-V experiment (E12-07-109) and has now started the assembly of the MOLLER spectrometer (E12-09-105).</a:t>
            </a:r>
          </a:p>
          <a:p>
            <a:pPr>
              <a:lnSpc>
                <a:spcPct val="100000"/>
              </a:lnSpc>
              <a:buClr>
                <a:schemeClr val="tx1"/>
              </a:buClr>
            </a:pPr>
            <a:r>
              <a:rPr lang="en-US" sz="2400"/>
              <a:t>Hall B completed the ALERT (E12-17-012 &amp; E12-17-012{A,B,C}) and the ALERT-SRC (E12-23-013) experiments.</a:t>
            </a:r>
          </a:p>
          <a:p>
            <a:pPr>
              <a:lnSpc>
                <a:spcPct val="100000"/>
              </a:lnSpc>
              <a:buClr>
                <a:schemeClr val="tx1"/>
              </a:buClr>
            </a:pPr>
            <a:r>
              <a:rPr lang="en-US" sz="2400"/>
              <a:t>Hall C completed the Large Acceptance Device (LAD) experiment (E12-11-107 ) and started part of the color transparency experiment (E12-06-107).</a:t>
            </a:r>
          </a:p>
          <a:p>
            <a:pPr>
              <a:lnSpc>
                <a:spcPct val="100000"/>
              </a:lnSpc>
              <a:buClr>
                <a:schemeClr val="tx1"/>
              </a:buClr>
            </a:pPr>
            <a:r>
              <a:rPr lang="en-US" sz="2400"/>
              <a:t>Hall D ran a significant fraction of the </a:t>
            </a:r>
            <a:r>
              <a:rPr lang="en-US" sz="2400" err="1"/>
              <a:t>GlueX</a:t>
            </a:r>
            <a:r>
              <a:rPr lang="en-US" sz="2400"/>
              <a:t>-II / JEF experiments (</a:t>
            </a:r>
            <a:r>
              <a:rPr lang="en-US" altLang="en-US" sz="2400">
                <a:solidFill>
                  <a:srgbClr val="000000"/>
                </a:solidFill>
                <a:latin typeface="Aptos" panose="020B0004020202020204" pitchFamily="34" charset="0"/>
              </a:rPr>
              <a:t>E12-12-002 &amp; E12-12-002A ). </a:t>
            </a:r>
          </a:p>
          <a:p>
            <a:pPr>
              <a:lnSpc>
                <a:spcPct val="100000"/>
              </a:lnSpc>
              <a:buClr>
                <a:schemeClr val="tx1"/>
              </a:buClr>
            </a:pPr>
            <a:endParaRPr lang="en-US" sz="2400">
              <a:solidFill>
                <a:srgbClr val="000000"/>
              </a:solidFill>
              <a:latin typeface="Aptos" panose="020B0004020202020204" pitchFamily="34" charset="0"/>
            </a:endParaRPr>
          </a:p>
          <a:p>
            <a:pPr marL="0" indent="0">
              <a:lnSpc>
                <a:spcPct val="100000"/>
              </a:lnSpc>
              <a:buClr>
                <a:schemeClr val="tx1"/>
              </a:buClr>
              <a:buNone/>
            </a:pPr>
            <a:r>
              <a:rPr lang="en-US" sz="2400">
                <a:solidFill>
                  <a:srgbClr val="000000"/>
                </a:solidFill>
                <a:latin typeface="Aptos" panose="020B0004020202020204" pitchFamily="34" charset="0"/>
              </a:rPr>
              <a:t>Links to all </a:t>
            </a:r>
            <a:r>
              <a:rPr lang="en-US" sz="2400" err="1">
                <a:solidFill>
                  <a:srgbClr val="000000"/>
                </a:solidFill>
                <a:latin typeface="Aptos" panose="020B0004020202020204" pitchFamily="34" charset="0"/>
              </a:rPr>
              <a:t>JLab</a:t>
            </a:r>
            <a:r>
              <a:rPr lang="en-US" sz="2400">
                <a:solidFill>
                  <a:srgbClr val="000000"/>
                </a:solidFill>
                <a:latin typeface="Aptos" panose="020B0004020202020204" pitchFamily="34" charset="0"/>
              </a:rPr>
              <a:t> experiments available at: </a:t>
            </a:r>
            <a:r>
              <a:rPr lang="en-US" sz="2400">
                <a:solidFill>
                  <a:srgbClr val="000000"/>
                </a:solidFill>
                <a:latin typeface="Aptos" panose="020B0004020202020204" pitchFamily="34" charset="0"/>
                <a:hlinkClick r:id="rId2"/>
              </a:rPr>
              <a:t>https://www.jlab.org/physics/experiments</a:t>
            </a:r>
            <a:r>
              <a:rPr lang="en-US" sz="2400">
                <a:solidFill>
                  <a:srgbClr val="000000"/>
                </a:solidFill>
                <a:latin typeface="Aptos" panose="020B0004020202020204" pitchFamily="34" charset="0"/>
              </a:rPr>
              <a:t> </a:t>
            </a:r>
            <a:endParaRPr lang="en-US" sz="2400"/>
          </a:p>
        </p:txBody>
      </p:sp>
    </p:spTree>
    <p:extLst>
      <p:ext uri="{BB962C8B-B14F-4D97-AF65-F5344CB8AC3E}">
        <p14:creationId xmlns:p14="http://schemas.microsoft.com/office/powerpoint/2010/main" val="232003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9712A-0D0C-A943-B3CF-F4A4007F8356}"/>
              </a:ext>
            </a:extLst>
          </p:cNvPr>
          <p:cNvSpPr>
            <a:spLocks noGrp="1"/>
          </p:cNvSpPr>
          <p:nvPr>
            <p:ph idx="1"/>
          </p:nvPr>
        </p:nvSpPr>
        <p:spPr>
          <a:xfrm>
            <a:off x="409614" y="426198"/>
            <a:ext cx="11372771" cy="4047778"/>
          </a:xfrm>
        </p:spPr>
        <p:txBody>
          <a:bodyPr/>
          <a:lstStyle/>
          <a:p>
            <a:pPr marL="0" indent="0">
              <a:buNone/>
            </a:pPr>
            <a:r>
              <a:rPr lang="en-US" sz="1600" dirty="0"/>
              <a:t>Dear Colleagues,</a:t>
            </a:r>
            <a:br>
              <a:rPr lang="en-US" sz="1600" dirty="0"/>
            </a:br>
            <a:br>
              <a:rPr lang="en-US" sz="1600" dirty="0"/>
            </a:br>
            <a:r>
              <a:rPr lang="en-US" sz="1600" dirty="0"/>
              <a:t>On behalf of the entire user community, the JLUO Board of Directors extends its gratitude to you, the staff of Jefferson Lab, for the successful CEBAF run completed on Sept. 3. This run significantly advanced the scientific program of the community, with highlights including:</a:t>
            </a:r>
          </a:p>
          <a:p>
            <a:pPr marL="0" indent="0">
              <a:buNone/>
            </a:pPr>
            <a:r>
              <a:rPr lang="en-US" sz="1600" dirty="0"/>
              <a:t>Completion of the </a:t>
            </a:r>
            <a:r>
              <a:rPr lang="en-US" sz="1600" dirty="0" err="1"/>
              <a:t>GEp</a:t>
            </a:r>
            <a:r>
              <a:rPr lang="en-US" sz="1600" dirty="0"/>
              <a:t> run in Hall A, paving the way for the installation of MOLLER</a:t>
            </a:r>
          </a:p>
          <a:p>
            <a:pPr marL="0" indent="0">
              <a:buNone/>
            </a:pPr>
            <a:r>
              <a:rPr lang="en-US" sz="1600" dirty="0"/>
              <a:t>Installation and operation of A Low Energy Recoil Tracker (ALERT) in Hall B and the completion of the [three] run group experiments [and ALERT-SRC].</a:t>
            </a:r>
          </a:p>
          <a:p>
            <a:pPr marL="0" indent="0">
              <a:buNone/>
            </a:pPr>
            <a:r>
              <a:rPr lang="en-US" sz="1600" dirty="0"/>
              <a:t>Completion of the Large Acceptance Detector (LAD) experiment in Hall C</a:t>
            </a:r>
          </a:p>
          <a:p>
            <a:pPr marL="0" indent="0">
              <a:buNone/>
            </a:pPr>
            <a:r>
              <a:rPr lang="en-US" sz="1600" dirty="0"/>
              <a:t>Commissioning of a new calorimeter in Hall D and acquiring over 5 petabytes of raw data for the JLab Eta Factory (JEF) and </a:t>
            </a:r>
            <a:r>
              <a:rPr lang="en-US" sz="1600" dirty="0" err="1"/>
              <a:t>GlueX</a:t>
            </a:r>
            <a:r>
              <a:rPr lang="en-US" sz="1600" dirty="0"/>
              <a:t> experiments.</a:t>
            </a:r>
          </a:p>
          <a:p>
            <a:pPr marL="0" indent="0">
              <a:buNone/>
            </a:pPr>
            <a:r>
              <a:rPr lang="en-US" sz="1600" dirty="0"/>
              <a:t>We deeply appreciate being able to call on you as engineers, technicians, machine operators, run coordinators and shift workers at any time, even in the middle of the night, and to have you answer that call with such support and enthusiasm for the scientific mission of the lab. You weren’t deterred by the challenges along the way, whether they were caused by the high-water table, the Virginia summertime heat or simply a curious snake!</a:t>
            </a:r>
            <a:br>
              <a:rPr lang="en-US" sz="1600" dirty="0"/>
            </a:br>
            <a:br>
              <a:rPr lang="en-US" sz="1600" dirty="0"/>
            </a:br>
            <a:r>
              <a:rPr lang="en-US" sz="1600" dirty="0"/>
              <a:t>Congratulations to you for setting a CEBAF reliability record in the 12 GeV era and doing so while operating at higher beam energy and current than in years past. We look forward to continuing to work together to pursue the ambitious future nuclear physics program that draws us to Jefferson Lab from institutions around the world.</a:t>
            </a:r>
            <a:br>
              <a:rPr lang="en-US" sz="1600" dirty="0"/>
            </a:br>
            <a:br>
              <a:rPr lang="en-US" sz="1600" dirty="0"/>
            </a:br>
            <a:r>
              <a:rPr lang="en-US" sz="1600" dirty="0"/>
              <a:t>With Sincere Thanks,</a:t>
            </a:r>
            <a:br>
              <a:rPr lang="en-US" sz="1600" dirty="0"/>
            </a:br>
            <a:r>
              <a:rPr lang="en-US" sz="1600" i="1" dirty="0"/>
              <a:t>The Jefferson Lab Users Organization Board of Directors</a:t>
            </a:r>
            <a:endParaRPr lang="en-US" sz="1600" dirty="0"/>
          </a:p>
          <a:p>
            <a:pPr marL="0" indent="0">
              <a:buNone/>
            </a:pPr>
            <a:endParaRPr lang="en-US" dirty="0"/>
          </a:p>
        </p:txBody>
      </p:sp>
    </p:spTree>
    <p:extLst>
      <p:ext uri="{BB962C8B-B14F-4D97-AF65-F5344CB8AC3E}">
        <p14:creationId xmlns:p14="http://schemas.microsoft.com/office/powerpoint/2010/main" val="325318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E08B-E89C-3C5E-DE67-C7081443FDD5}"/>
              </a:ext>
            </a:extLst>
          </p:cNvPr>
          <p:cNvSpPr>
            <a:spLocks noGrp="1"/>
          </p:cNvSpPr>
          <p:nvPr>
            <p:ph type="title"/>
          </p:nvPr>
        </p:nvSpPr>
        <p:spPr/>
        <p:txBody>
          <a:bodyPr/>
          <a:lstStyle/>
          <a:p>
            <a:r>
              <a:rPr lang="en-US"/>
              <a:t>CEBAF at Multiple Energies</a:t>
            </a:r>
          </a:p>
        </p:txBody>
      </p:sp>
      <p:sp>
        <p:nvSpPr>
          <p:cNvPr id="3" name="Content Placeholder 2">
            <a:extLst>
              <a:ext uri="{FF2B5EF4-FFF2-40B4-BE49-F238E27FC236}">
                <a16:creationId xmlns:a16="http://schemas.microsoft.com/office/drawing/2014/main" id="{81EE9284-521C-E36B-ACED-63FE7CE44D24}"/>
              </a:ext>
            </a:extLst>
          </p:cNvPr>
          <p:cNvSpPr>
            <a:spLocks noGrp="1"/>
          </p:cNvSpPr>
          <p:nvPr>
            <p:ph idx="1"/>
          </p:nvPr>
        </p:nvSpPr>
        <p:spPr>
          <a:xfrm>
            <a:off x="419201" y="646675"/>
            <a:ext cx="11372771" cy="5661658"/>
          </a:xfrm>
        </p:spPr>
        <p:txBody>
          <a:bodyPr/>
          <a:lstStyle/>
          <a:p>
            <a:pPr>
              <a:buClr>
                <a:schemeClr val="tx1"/>
              </a:buClr>
            </a:pPr>
            <a:r>
              <a:rPr lang="en-US" sz="2400"/>
              <a:t>One thing that makes the CEBAF accelerator an amazing tool for fixed target experimental nuclear physics is its large range of possible beam energies and and currents it can simultaneously send to each experimental hall.</a:t>
            </a:r>
          </a:p>
          <a:p>
            <a:pPr>
              <a:buClr>
                <a:schemeClr val="tx1"/>
              </a:buClr>
            </a:pPr>
            <a:r>
              <a:rPr lang="en-US" sz="2400"/>
              <a:t>Typically, that means 2.2, 4.4, 6.6, 8.8 or 11 GeV to Halls A,B,C and 12 GeV to Hall D with currents up to 80 </a:t>
            </a:r>
            <a:r>
              <a:rPr lang="en-US" sz="2400" err="1"/>
              <a:t>uA</a:t>
            </a:r>
            <a:r>
              <a:rPr lang="en-US" sz="2400"/>
              <a:t>, but CEBAF can be scaled to even lower energies when the science needs it.</a:t>
            </a:r>
          </a:p>
          <a:p>
            <a:pPr>
              <a:buClr>
                <a:schemeClr val="tx1"/>
              </a:buClr>
            </a:pPr>
            <a:r>
              <a:rPr lang="en-US" sz="2400"/>
              <a:t>For the upcoming run we are going to spend roughly half the time at 0.345 MeV/linac  ( 0.7, 1.4, 2.1, 2.8 or 3.6 GeV to A,B,C and 4.3 GeV to Hall D.   </a:t>
            </a:r>
          </a:p>
          <a:p>
            <a:pPr>
              <a:buClr>
                <a:schemeClr val="tx1"/>
              </a:buClr>
            </a:pPr>
            <a:r>
              <a:rPr lang="en-US" sz="2400"/>
              <a:t>For the second part of the run will be restore the machine to its current nominal 1060 MeV/linac.  </a:t>
            </a:r>
          </a:p>
          <a:p>
            <a:pPr lvl="1">
              <a:buClr>
                <a:schemeClr val="tx1"/>
              </a:buClr>
            </a:pPr>
            <a:r>
              <a:rPr lang="en-US" sz="1800" i="1"/>
              <a:t>0.11284*(linac energy)</a:t>
            </a:r>
            <a:r>
              <a:rPr lang="en-US" sz="1800"/>
              <a:t> + Pass*2*(linac energy) = Beam Energy  </a:t>
            </a:r>
          </a:p>
          <a:p>
            <a:pPr lvl="1">
              <a:buClr>
                <a:schemeClr val="tx1"/>
              </a:buClr>
            </a:pPr>
            <a:r>
              <a:rPr lang="en-US" sz="1800"/>
              <a:t>where Pass = {1,2,3,4,5,5.5}</a:t>
            </a:r>
          </a:p>
          <a:p>
            <a:pPr>
              <a:buClr>
                <a:schemeClr val="tx1"/>
              </a:buClr>
            </a:pPr>
            <a:r>
              <a:rPr lang="en-US" sz="2400"/>
              <a:t>With the two different linac energies, we will do </a:t>
            </a:r>
            <a:r>
              <a:rPr lang="en-US" sz="2400" b="1"/>
              <a:t>TEN </a:t>
            </a:r>
            <a:r>
              <a:rPr lang="en-US" sz="2400"/>
              <a:t>different experiments over 22 weeks!  </a:t>
            </a:r>
          </a:p>
        </p:txBody>
      </p:sp>
    </p:spTree>
    <p:extLst>
      <p:ext uri="{BB962C8B-B14F-4D97-AF65-F5344CB8AC3E}">
        <p14:creationId xmlns:p14="http://schemas.microsoft.com/office/powerpoint/2010/main" val="48676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308F-DA78-3529-17B0-FF972680B0A9}"/>
              </a:ext>
            </a:extLst>
          </p:cNvPr>
          <p:cNvSpPr>
            <a:spLocks noGrp="1"/>
          </p:cNvSpPr>
          <p:nvPr>
            <p:ph type="title"/>
          </p:nvPr>
        </p:nvSpPr>
        <p:spPr>
          <a:xfrm>
            <a:off x="312420" y="62867"/>
            <a:ext cx="11917680" cy="406265"/>
          </a:xfrm>
        </p:spPr>
        <p:txBody>
          <a:bodyPr/>
          <a:lstStyle/>
          <a:p>
            <a:r>
              <a:rPr lang="en-US" sz="2400"/>
              <a:t>CEBAF Experimental Program For FY26</a:t>
            </a:r>
          </a:p>
        </p:txBody>
      </p:sp>
      <p:sp>
        <p:nvSpPr>
          <p:cNvPr id="4" name="Rectangle 1">
            <a:extLst>
              <a:ext uri="{FF2B5EF4-FFF2-40B4-BE49-F238E27FC236}">
                <a16:creationId xmlns:a16="http://schemas.microsoft.com/office/drawing/2014/main" id="{B9B9EECE-4691-54DC-3F31-2EF9C44FB894}"/>
              </a:ext>
            </a:extLst>
          </p:cNvPr>
          <p:cNvSpPr>
            <a:spLocks noGrp="1" noChangeArrowheads="1"/>
          </p:cNvSpPr>
          <p:nvPr>
            <p:ph idx="1"/>
          </p:nvPr>
        </p:nvSpPr>
        <p:spPr bwMode="auto">
          <a:xfrm>
            <a:off x="325120" y="456432"/>
            <a:ext cx="1170686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1"/>
                </a:solidFill>
                <a:effectLst/>
                <a:latin typeface="Aptos" panose="020B0004020202020204" pitchFamily="34" charset="0"/>
              </a:rPr>
              <a:t>Hall B</a:t>
            </a:r>
            <a:endParaRPr kumimoji="0" lang="en-US" altLang="en-US" sz="1800" b="1" i="0" u="none" strike="noStrike" cap="none" normalizeH="0" baseline="0" dirty="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sng" strike="noStrike" cap="none" normalizeH="0" baseline="0" dirty="0">
                <a:ln>
                  <a:noFill/>
                </a:ln>
                <a:solidFill>
                  <a:srgbClr val="000000"/>
                </a:solidFill>
                <a:effectLst/>
                <a:latin typeface="Aptos" panose="020B0004020202020204" pitchFamily="34" charset="0"/>
              </a:rPr>
              <a:t>E12-20-004:</a:t>
            </a:r>
            <a:r>
              <a:rPr kumimoji="0" lang="en-US" altLang="en-US" sz="1800" b="0" i="0" u="sng" strike="noStrike" cap="none" normalizeH="0" baseline="0" dirty="0">
                <a:ln>
                  <a:noFill/>
                </a:ln>
                <a:solidFill>
                  <a:srgbClr val="000000"/>
                </a:solidFill>
                <a:effectLst/>
                <a:latin typeface="Aptos" panose="020B0004020202020204" pitchFamily="34" charset="0"/>
              </a:rPr>
              <a:t> </a:t>
            </a:r>
            <a:r>
              <a:rPr kumimoji="0" lang="en-US" altLang="en-US" sz="1800" b="0" i="0" u="sng" strike="noStrike" cap="none" normalizeH="0" baseline="0" dirty="0" err="1">
                <a:ln>
                  <a:noFill/>
                </a:ln>
                <a:solidFill>
                  <a:srgbClr val="000000"/>
                </a:solidFill>
                <a:effectLst/>
                <a:latin typeface="Aptos" panose="020B0004020202020204" pitchFamily="34" charset="0"/>
              </a:rPr>
              <a:t>PRad</a:t>
            </a:r>
            <a:r>
              <a:rPr kumimoji="0" lang="en-US" altLang="en-US" sz="1800" b="0" i="0" u="sng" strike="noStrike" cap="none" normalizeH="0" baseline="0" dirty="0">
                <a:ln>
                  <a:noFill/>
                </a:ln>
                <a:solidFill>
                  <a:srgbClr val="000000"/>
                </a:solidFill>
                <a:effectLst/>
                <a:latin typeface="Aptos" panose="020B0004020202020204" pitchFamily="34" charset="0"/>
              </a:rPr>
              <a:t>-II (Contact: A. Gasparian (NCSU), D. Dutta (MS), H. Gao (Due), N. Liyanage (UVA), E. </a:t>
            </a:r>
            <a:r>
              <a:rPr kumimoji="0" lang="en-US" altLang="en-US" sz="1800" b="0" i="0" u="sng" strike="noStrike" cap="none" normalizeH="0" baseline="0" dirty="0" err="1">
                <a:ln>
                  <a:noFill/>
                </a:ln>
                <a:solidFill>
                  <a:srgbClr val="000000"/>
                </a:solidFill>
                <a:effectLst/>
                <a:latin typeface="Aptos" panose="020B0004020202020204" pitchFamily="34" charset="0"/>
              </a:rPr>
              <a:t>Pasyuk</a:t>
            </a:r>
            <a:r>
              <a:rPr kumimoji="0" lang="en-US" altLang="en-US" sz="1800" b="0" i="0" u="sng" strike="noStrike" cap="none" normalizeH="0" baseline="0" dirty="0">
                <a:ln>
                  <a:noFill/>
                </a:ln>
                <a:solidFill>
                  <a:srgbClr val="000000"/>
                </a:solidFill>
                <a:effectLst/>
                <a:latin typeface="Aptos" panose="020B0004020202020204" pitchFamily="34" charset="0"/>
              </a:rPr>
              <a:t>(</a:t>
            </a:r>
            <a:r>
              <a:rPr kumimoji="0" lang="en-US" altLang="en-US" sz="1800" b="0" i="0" u="sng" strike="noStrike" cap="none" normalizeH="0" baseline="0" dirty="0" err="1">
                <a:ln>
                  <a:noFill/>
                </a:ln>
                <a:solidFill>
                  <a:srgbClr val="000000"/>
                </a:solidFill>
                <a:effectLst/>
                <a:latin typeface="Aptos" panose="020B0004020202020204" pitchFamily="34" charset="0"/>
              </a:rPr>
              <a:t>JLab</a:t>
            </a:r>
            <a:r>
              <a:rPr kumimoji="0" lang="en-US" altLang="en-US" sz="1800" b="0" i="0" u="sng" strike="noStrike" cap="none" normalizeH="0" baseline="0" dirty="0">
                <a:ln>
                  <a:noFill/>
                </a:ln>
                <a:solidFill>
                  <a:srgbClr val="000000"/>
                </a:solidFill>
                <a:effectLst/>
                <a:latin typeface="Aptos" panose="020B0004020202020204" pitchFamily="34" charset="0"/>
              </a:rPr>
              <a:t>), C. Peng (ANL). W. Xiong (Shandong), and DWH (</a:t>
            </a:r>
            <a:r>
              <a:rPr kumimoji="0" lang="en-US" altLang="en-US" sz="1800" b="0" i="0" u="sng" strike="noStrike" cap="none" normalizeH="0" baseline="0" dirty="0" err="1">
                <a:ln>
                  <a:noFill/>
                </a:ln>
                <a:solidFill>
                  <a:srgbClr val="000000"/>
                </a:solidFill>
                <a:effectLst/>
                <a:latin typeface="Aptos" panose="020B0004020202020204" pitchFamily="34" charset="0"/>
              </a:rPr>
              <a:t>JLab</a:t>
            </a:r>
            <a:r>
              <a:rPr kumimoji="0" lang="en-US" altLang="en-US" sz="1800" b="0" i="0" u="sng" strike="noStrike" cap="none" normalizeH="0" baseline="0" dirty="0">
                <a:ln>
                  <a:noFill/>
                </a:ln>
                <a:solidFill>
                  <a:srgbClr val="000000"/>
                </a:solidFill>
                <a:effectLst/>
                <a:latin typeface="Aptos" panose="020B00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E12-21-003</a:t>
            </a:r>
            <a:r>
              <a:rPr kumimoji="0" lang="en-US" altLang="en-US" sz="1800" b="0" i="0" u="none" strike="noStrike" cap="none" normalizeH="0" baseline="0" dirty="0">
                <a:ln>
                  <a:noFill/>
                </a:ln>
                <a:solidFill>
                  <a:srgbClr val="000000"/>
                </a:solidFill>
                <a:effectLst/>
                <a:latin typeface="Aptos" panose="020B0004020202020204" pitchFamily="34" charset="0"/>
              </a:rPr>
              <a:t>: X17 Boson Search: (Contact:  A. Gasparian (NCSU), D. Dutta (MS), H. Gao (Due), </a:t>
            </a:r>
            <a:r>
              <a:rPr kumimoji="0" lang="en-US" altLang="en-US" sz="1800" b="0" i="0" u="sng" strike="noStrike" cap="none" normalizeH="0" baseline="0" dirty="0">
                <a:ln>
                  <a:noFill/>
                </a:ln>
                <a:solidFill>
                  <a:srgbClr val="000000"/>
                </a:solidFill>
                <a:effectLst/>
                <a:latin typeface="Aptos" panose="020B0004020202020204" pitchFamily="34" charset="0"/>
              </a:rPr>
              <a:t>T. Hague </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N. Liyanage (UVA),  </a:t>
            </a:r>
            <a:r>
              <a:rPr kumimoji="0" lang="en-US" altLang="en-US" sz="1800" b="0" i="0" u="sng" strike="noStrike" cap="none" normalizeH="0" baseline="0" dirty="0">
                <a:ln>
                  <a:noFill/>
                </a:ln>
                <a:solidFill>
                  <a:srgbClr val="000000"/>
                </a:solidFill>
                <a:effectLst/>
                <a:latin typeface="Aptos" panose="020B0004020202020204" pitchFamily="34" charset="0"/>
              </a:rPr>
              <a:t>R. </a:t>
            </a:r>
            <a:r>
              <a:rPr kumimoji="0" lang="en-US" altLang="en-US" sz="1800" b="0" i="0" u="sng" strike="noStrike" cap="none" normalizeH="0" baseline="0" dirty="0" err="1">
                <a:ln>
                  <a:noFill/>
                </a:ln>
                <a:solidFill>
                  <a:srgbClr val="000000"/>
                </a:solidFill>
                <a:effectLst/>
                <a:latin typeface="Aptos" panose="020B0004020202020204" pitchFamily="34" charset="0"/>
              </a:rPr>
              <a:t>Paremuzyan</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C. Peng (ANL). W. Xiong (Shandong))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1"/>
                </a:solidFill>
                <a:effectLst/>
                <a:latin typeface="Aptos" panose="020B0004020202020204" pitchFamily="34" charset="0"/>
              </a:rPr>
              <a:t>Hall C</a:t>
            </a:r>
            <a:endParaRPr kumimoji="0" lang="en-US" altLang="en-US" sz="1800" b="1" i="0" u="none" strike="noStrike" cap="none" normalizeH="0" baseline="0" dirty="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E12-22-001</a:t>
            </a:r>
            <a:r>
              <a:rPr kumimoji="0" lang="en-US" altLang="en-US" sz="1800" b="0" i="0" u="none" strike="noStrike" cap="none" normalizeH="0" baseline="0" dirty="0">
                <a:ln>
                  <a:noFill/>
                </a:ln>
                <a:solidFill>
                  <a:srgbClr val="000000"/>
                </a:solidFill>
                <a:effectLst/>
                <a:latin typeface="Aptos" panose="020B0004020202020204" pitchFamily="34" charset="0"/>
              </a:rPr>
              <a:t>: N-&gt; Delta (Contact: N. </a:t>
            </a:r>
            <a:r>
              <a:rPr kumimoji="0" lang="en-US" altLang="en-US" sz="1800" b="0" i="0" u="none" strike="noStrike" cap="none" normalizeH="0" baseline="0" dirty="0" err="1">
                <a:ln>
                  <a:noFill/>
                </a:ln>
                <a:solidFill>
                  <a:srgbClr val="000000"/>
                </a:solidFill>
                <a:effectLst/>
                <a:latin typeface="Aptos" panose="020B0004020202020204" pitchFamily="34" charset="0"/>
              </a:rPr>
              <a:t>Sparveris</a:t>
            </a:r>
            <a:r>
              <a:rPr kumimoji="0" lang="en-US" altLang="en-US" sz="1800" b="0" i="0" u="none" strike="noStrike" cap="none" normalizeH="0" baseline="0" dirty="0">
                <a:ln>
                  <a:noFill/>
                </a:ln>
                <a:solidFill>
                  <a:srgbClr val="000000"/>
                </a:solidFill>
                <a:effectLst/>
                <a:latin typeface="Aptos" panose="020B0004020202020204" pitchFamily="34" charset="0"/>
              </a:rPr>
              <a:t> (Temple), H. </a:t>
            </a:r>
            <a:r>
              <a:rPr kumimoji="0" lang="en-US" altLang="en-US" sz="1800" b="0" i="0" u="none" strike="noStrike" cap="none" normalizeH="0" baseline="0" dirty="0" err="1">
                <a:ln>
                  <a:noFill/>
                </a:ln>
                <a:solidFill>
                  <a:srgbClr val="000000"/>
                </a:solidFill>
                <a:effectLst/>
                <a:latin typeface="Aptos" panose="020B0004020202020204" pitchFamily="34" charset="0"/>
              </a:rPr>
              <a:t>Atac</a:t>
            </a:r>
            <a:r>
              <a:rPr kumimoji="0" lang="en-US" altLang="en-US" sz="1800" b="0" i="0" u="none" strike="noStrike" cap="none" normalizeH="0" baseline="0" dirty="0">
                <a:ln>
                  <a:noFill/>
                </a:ln>
                <a:solidFill>
                  <a:srgbClr val="000000"/>
                </a:solidFill>
                <a:effectLst/>
                <a:latin typeface="Aptos" panose="020B0004020202020204" pitchFamily="34" charset="0"/>
              </a:rPr>
              <a:t> (Temple), </a:t>
            </a:r>
            <a:r>
              <a:rPr kumimoji="0" lang="en-US" altLang="en-US" sz="1800" b="0" i="0" u="sng" strike="noStrike" cap="none" normalizeH="0" baseline="0" dirty="0">
                <a:ln>
                  <a:noFill/>
                </a:ln>
                <a:solidFill>
                  <a:srgbClr val="000000"/>
                </a:solidFill>
                <a:effectLst/>
                <a:latin typeface="Aptos" panose="020B0004020202020204" pitchFamily="34" charset="0"/>
              </a:rPr>
              <a:t>A. </a:t>
            </a:r>
            <a:r>
              <a:rPr kumimoji="0" lang="en-US" altLang="en-US" sz="1800" b="0" i="0" u="sng" strike="noStrike" cap="none" normalizeH="0" baseline="0" dirty="0" err="1">
                <a:ln>
                  <a:noFill/>
                </a:ln>
                <a:solidFill>
                  <a:srgbClr val="000000"/>
                </a:solidFill>
                <a:effectLst/>
                <a:latin typeface="Aptos" panose="020B0004020202020204" pitchFamily="34" charset="0"/>
              </a:rPr>
              <a:t>Camsonne</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a:t>
            </a:r>
            <a:r>
              <a:rPr kumimoji="0" lang="en-US" altLang="en-US" sz="1800" b="0" i="0" u="sng" strike="noStrike" cap="none" normalizeH="0" baseline="0" dirty="0">
                <a:ln>
                  <a:noFill/>
                </a:ln>
                <a:solidFill>
                  <a:srgbClr val="000000"/>
                </a:solidFill>
                <a:effectLst/>
                <a:latin typeface="Aptos" panose="020B0004020202020204" pitchFamily="34" charset="0"/>
              </a:rPr>
              <a:t>M. Jones</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and M. Paolone (NMS)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E12-23-001</a:t>
            </a:r>
            <a:r>
              <a:rPr kumimoji="0" lang="en-US" altLang="en-US" sz="1800" b="0" i="0" u="none" strike="noStrike" cap="none" normalizeH="0" baseline="0" dirty="0">
                <a:ln>
                  <a:noFill/>
                </a:ln>
                <a:solidFill>
                  <a:srgbClr val="000000"/>
                </a:solidFill>
                <a:effectLst/>
                <a:latin typeface="Aptos" panose="020B0004020202020204" pitchFamily="34" charset="0"/>
              </a:rPr>
              <a:t>: VCS (Contact: N. </a:t>
            </a:r>
            <a:r>
              <a:rPr kumimoji="0" lang="en-US" altLang="en-US" sz="1800" b="0" i="0" u="none" strike="noStrike" cap="none" normalizeH="0" baseline="0" dirty="0" err="1">
                <a:ln>
                  <a:noFill/>
                </a:ln>
                <a:solidFill>
                  <a:srgbClr val="000000"/>
                </a:solidFill>
                <a:effectLst/>
                <a:latin typeface="Aptos" panose="020B0004020202020204" pitchFamily="34" charset="0"/>
              </a:rPr>
              <a:t>Sparveris</a:t>
            </a:r>
            <a:r>
              <a:rPr kumimoji="0" lang="en-US" altLang="en-US" sz="1800" b="0" i="0" u="none" strike="noStrike" cap="none" normalizeH="0" baseline="0" dirty="0">
                <a:ln>
                  <a:noFill/>
                </a:ln>
                <a:solidFill>
                  <a:srgbClr val="000000"/>
                </a:solidFill>
                <a:effectLst/>
                <a:latin typeface="Aptos" panose="020B0004020202020204" pitchFamily="34" charset="0"/>
              </a:rPr>
              <a:t> (Temple), H. </a:t>
            </a:r>
            <a:r>
              <a:rPr kumimoji="0" lang="en-US" altLang="en-US" sz="1800" b="0" i="0" u="none" strike="noStrike" cap="none" normalizeH="0" baseline="0" dirty="0" err="1">
                <a:ln>
                  <a:noFill/>
                </a:ln>
                <a:solidFill>
                  <a:srgbClr val="000000"/>
                </a:solidFill>
                <a:effectLst/>
                <a:latin typeface="Aptos" panose="020B0004020202020204" pitchFamily="34" charset="0"/>
              </a:rPr>
              <a:t>Atac</a:t>
            </a:r>
            <a:r>
              <a:rPr kumimoji="0" lang="en-US" altLang="en-US" sz="1800" b="0" i="0" u="none" strike="noStrike" cap="none" normalizeH="0" baseline="0" dirty="0">
                <a:ln>
                  <a:noFill/>
                </a:ln>
                <a:solidFill>
                  <a:srgbClr val="000000"/>
                </a:solidFill>
                <a:effectLst/>
                <a:latin typeface="Aptos" panose="020B0004020202020204" pitchFamily="34" charset="0"/>
              </a:rPr>
              <a:t> (Temple), </a:t>
            </a:r>
            <a:r>
              <a:rPr kumimoji="0" lang="en-US" altLang="en-US" sz="1800" b="0" i="0" u="sng" strike="noStrike" cap="none" normalizeH="0" baseline="0" dirty="0">
                <a:ln>
                  <a:noFill/>
                </a:ln>
                <a:solidFill>
                  <a:srgbClr val="000000"/>
                </a:solidFill>
                <a:effectLst/>
                <a:latin typeface="Aptos" panose="020B0004020202020204" pitchFamily="34" charset="0"/>
              </a:rPr>
              <a:t>A. </a:t>
            </a:r>
            <a:r>
              <a:rPr kumimoji="0" lang="en-US" altLang="en-US" sz="1800" b="0" i="0" u="sng" strike="noStrike" cap="none" normalizeH="0" baseline="0" dirty="0" err="1">
                <a:ln>
                  <a:noFill/>
                </a:ln>
                <a:solidFill>
                  <a:srgbClr val="000000"/>
                </a:solidFill>
                <a:effectLst/>
                <a:latin typeface="Aptos" panose="020B0004020202020204" pitchFamily="34" charset="0"/>
              </a:rPr>
              <a:t>Camsonne</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a:t>
            </a:r>
            <a:r>
              <a:rPr kumimoji="0" lang="en-US" altLang="en-US" sz="1800" b="0" i="0" u="sng" strike="noStrike" cap="none" normalizeH="0" baseline="0" dirty="0">
                <a:ln>
                  <a:noFill/>
                </a:ln>
                <a:solidFill>
                  <a:srgbClr val="000000"/>
                </a:solidFill>
                <a:effectLst/>
                <a:latin typeface="Aptos" panose="020B0004020202020204" pitchFamily="34" charset="0"/>
              </a:rPr>
              <a:t>M. Jones</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and M Paolone (NMS)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E12-24-001</a:t>
            </a:r>
            <a:r>
              <a:rPr kumimoji="0" lang="en-US" altLang="en-US" sz="1800" b="0" i="0" u="none" strike="noStrike" cap="none" normalizeH="0" baseline="0" dirty="0">
                <a:ln>
                  <a:noFill/>
                </a:ln>
                <a:solidFill>
                  <a:srgbClr val="000000"/>
                </a:solidFill>
                <a:effectLst/>
                <a:latin typeface="Aptos" panose="020B0004020202020204" pitchFamily="34" charset="0"/>
              </a:rPr>
              <a:t>: Nuclear-R SIDIS (Contact: </a:t>
            </a:r>
            <a:r>
              <a:rPr kumimoji="0" lang="en-US" altLang="en-US" sz="1800" b="0" i="0" u="sng" strike="noStrike" cap="none" normalizeH="0" baseline="0" dirty="0">
                <a:ln>
                  <a:noFill/>
                </a:ln>
                <a:solidFill>
                  <a:srgbClr val="000000"/>
                </a:solidFill>
                <a:effectLst/>
                <a:latin typeface="Aptos" panose="020B0004020202020204" pitchFamily="34" charset="0"/>
              </a:rPr>
              <a:t>D. Gaskell </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P. Bosted(W&amp;M), W. Brooks (Fed. ST. Maria), </a:t>
            </a:r>
            <a:r>
              <a:rPr kumimoji="0" lang="en-US" altLang="en-US" sz="1800" b="0" i="0" u="sng" strike="noStrike" cap="none" normalizeH="0" baseline="0" dirty="0">
                <a:ln>
                  <a:noFill/>
                </a:ln>
                <a:solidFill>
                  <a:srgbClr val="000000"/>
                </a:solidFill>
                <a:effectLst/>
                <a:latin typeface="Aptos" panose="020B0004020202020204" pitchFamily="34" charset="0"/>
              </a:rPr>
              <a:t>R. Ent</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E. Kinney(UC), and H. Mkrtchyan (Yerevan))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E12-06-104</a:t>
            </a:r>
            <a:r>
              <a:rPr kumimoji="0" lang="en-US" altLang="en-US" sz="1800" b="0" i="0" u="none" strike="noStrike" cap="none" normalizeH="0" baseline="0" dirty="0">
                <a:ln>
                  <a:noFill/>
                </a:ln>
                <a:solidFill>
                  <a:srgbClr val="000000"/>
                </a:solidFill>
                <a:effectLst/>
                <a:latin typeface="Aptos" panose="020B0004020202020204" pitchFamily="34" charset="0"/>
              </a:rPr>
              <a:t>: Nucleon R SIDIS (Contact: </a:t>
            </a:r>
            <a:r>
              <a:rPr kumimoji="0" lang="en-US" altLang="en-US" sz="1800" b="0" i="0" u="sng" strike="noStrike" cap="none" normalizeH="0" baseline="0" dirty="0">
                <a:ln>
                  <a:noFill/>
                </a:ln>
                <a:solidFill>
                  <a:srgbClr val="000000"/>
                </a:solidFill>
                <a:effectLst/>
                <a:latin typeface="Aptos" panose="020B0004020202020204" pitchFamily="34" charset="0"/>
              </a:rPr>
              <a:t>R. Ent</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P. Bosted(W&amp;M), </a:t>
            </a:r>
            <a:r>
              <a:rPr kumimoji="0" lang="en-US" altLang="en-US" sz="1800" b="0" i="0" u="none" strike="noStrike" cap="none" normalizeH="0" baseline="0" dirty="0" err="1">
                <a:ln>
                  <a:noFill/>
                </a:ln>
                <a:solidFill>
                  <a:srgbClr val="000000"/>
                </a:solidFill>
                <a:effectLst/>
                <a:latin typeface="Aptos" panose="020B0004020202020204" pitchFamily="34" charset="0"/>
              </a:rPr>
              <a:t>E.Kinny</a:t>
            </a:r>
            <a:r>
              <a:rPr kumimoji="0" lang="en-US" altLang="en-US" sz="1800" b="0" i="0" u="none" strike="noStrike" cap="none" normalizeH="0" baseline="0" dirty="0">
                <a:ln>
                  <a:noFill/>
                </a:ln>
                <a:solidFill>
                  <a:srgbClr val="000000"/>
                </a:solidFill>
                <a:effectLst/>
                <a:latin typeface="Aptos" panose="020B0004020202020204" pitchFamily="34" charset="0"/>
              </a:rPr>
              <a:t>(UC) and H. Mkrtchyan(Yerevan))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E12-06-107</a:t>
            </a:r>
            <a:r>
              <a:rPr kumimoji="0" lang="en-US" altLang="en-US" sz="1800" b="0" i="0" u="none" strike="noStrike" cap="none" normalizeH="0" baseline="0" dirty="0">
                <a:ln>
                  <a:noFill/>
                </a:ln>
                <a:solidFill>
                  <a:srgbClr val="000000"/>
                </a:solidFill>
                <a:effectLst/>
                <a:latin typeface="Aptos" panose="020B0004020202020204" pitchFamily="34" charset="0"/>
              </a:rPr>
              <a:t>: Color Transparency Search (Contact </a:t>
            </a:r>
            <a:r>
              <a:rPr kumimoji="0" lang="en-US" altLang="en-US" sz="1800" b="0" i="0" strike="noStrike" cap="none" normalizeH="0" baseline="0" dirty="0">
                <a:ln>
                  <a:noFill/>
                </a:ln>
                <a:solidFill>
                  <a:srgbClr val="000000"/>
                </a:solidFill>
                <a:effectLst/>
                <a:latin typeface="Aptos" panose="020B0004020202020204" pitchFamily="34" charset="0"/>
              </a:rPr>
              <a:t>H. Vance</a:t>
            </a:r>
            <a:r>
              <a:rPr kumimoji="0" lang="en-US" altLang="en-US" sz="1800" b="0" i="0" u="none" strike="noStrike" cap="none" normalizeH="0" baseline="0" dirty="0">
                <a:ln>
                  <a:noFill/>
                </a:ln>
                <a:solidFill>
                  <a:srgbClr val="000000"/>
                </a:solidFill>
                <a:effectLst/>
                <a:latin typeface="Aptos" panose="020B0004020202020204" pitchFamily="34" charset="0"/>
              </a:rPr>
              <a:t>(FIU/ODU/</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C. Gayoso(W&amp;M), and D. Dutta(MS))</a:t>
            </a:r>
            <a:endParaRPr kumimoji="0" lang="en-US" altLang="en-US" sz="1800" b="0" i="0" u="none" strike="noStrike" cap="none" normalizeH="0" baseline="0" dirty="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1"/>
                </a:solidFill>
                <a:effectLst/>
                <a:latin typeface="Aptos" panose="020B0004020202020204" pitchFamily="34" charset="0"/>
              </a:rPr>
              <a:t>Hall D</a:t>
            </a:r>
            <a:endParaRPr kumimoji="0" lang="en-US" altLang="en-US" sz="1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E12-25-005</a:t>
            </a:r>
            <a:r>
              <a:rPr kumimoji="0" lang="en-US" altLang="en-US" sz="1800" b="0" i="0" u="none" strike="noStrike" cap="none" normalizeH="0" baseline="0" dirty="0">
                <a:ln>
                  <a:noFill/>
                </a:ln>
                <a:solidFill>
                  <a:srgbClr val="000000"/>
                </a:solidFill>
                <a:effectLst/>
                <a:latin typeface="Aptos" panose="020B0004020202020204" pitchFamily="34" charset="0"/>
              </a:rPr>
              <a:t>: </a:t>
            </a:r>
            <a:r>
              <a:rPr kumimoji="0" lang="en-US" altLang="en-US" sz="1800" b="0" i="0" u="none" strike="noStrike" cap="none" normalizeH="0" baseline="0" dirty="0" err="1">
                <a:ln>
                  <a:noFill/>
                </a:ln>
                <a:solidFill>
                  <a:srgbClr val="000000"/>
                </a:solidFill>
                <a:effectLst/>
                <a:latin typeface="Aptos" panose="020B0004020202020204" pitchFamily="34" charset="0"/>
              </a:rPr>
              <a:t>GlueX</a:t>
            </a:r>
            <a:r>
              <a:rPr kumimoji="0" lang="en-US" altLang="en-US" sz="1800" b="0" i="0" u="none" strike="noStrike" cap="none" normalizeH="0" baseline="0" dirty="0">
                <a:ln>
                  <a:noFill/>
                </a:ln>
                <a:solidFill>
                  <a:srgbClr val="000000"/>
                </a:solidFill>
                <a:effectLst/>
                <a:latin typeface="Aptos" panose="020B0004020202020204" pitchFamily="34" charset="0"/>
              </a:rPr>
              <a:t> with a 1-4 GeV Photon Beam ( contact: </a:t>
            </a:r>
            <a:r>
              <a:rPr kumimoji="0" lang="en-US" altLang="en-US" sz="1800" b="0" i="0" u="sng" strike="noStrike" cap="none" normalizeH="0" baseline="0" dirty="0">
                <a:ln>
                  <a:noFill/>
                </a:ln>
                <a:solidFill>
                  <a:srgbClr val="000000"/>
                </a:solidFill>
                <a:effectLst/>
                <a:latin typeface="Aptos" panose="020B0004020202020204" pitchFamily="34" charset="0"/>
              </a:rPr>
              <a:t>M. Dalton</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&amp; F. Afzal (</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V. Crude (FSU), P. </a:t>
            </a:r>
            <a:r>
              <a:rPr kumimoji="0" lang="en-US" altLang="en-US" sz="1800" b="0" i="0" u="none" strike="noStrike" cap="none" normalizeH="0" baseline="0" dirty="0" err="1">
                <a:ln>
                  <a:noFill/>
                </a:ln>
                <a:solidFill>
                  <a:srgbClr val="000000"/>
                </a:solidFill>
                <a:effectLst/>
                <a:latin typeface="Aptos" panose="020B0004020202020204" pitchFamily="34" charset="0"/>
              </a:rPr>
              <a:t>Hurck</a:t>
            </a:r>
            <a:r>
              <a:rPr kumimoji="0" lang="en-US" altLang="en-US" sz="1800" b="0" i="0" u="none" strike="noStrike" cap="none" normalizeH="0" baseline="0" dirty="0">
                <a:ln>
                  <a:noFill/>
                </a:ln>
                <a:solidFill>
                  <a:srgbClr val="000000"/>
                </a:solidFill>
                <a:effectLst/>
                <a:latin typeface="Aptos" panose="020B0004020202020204" pitchFamily="34" charset="0"/>
              </a:rPr>
              <a:t> (UB), I. </a:t>
            </a:r>
            <a:r>
              <a:rPr kumimoji="0" lang="en-US" altLang="en-US" sz="1800" b="0" i="0" u="none" strike="noStrike" cap="none" normalizeH="0" baseline="0" dirty="0" err="1">
                <a:ln>
                  <a:noFill/>
                </a:ln>
                <a:solidFill>
                  <a:srgbClr val="000000"/>
                </a:solidFill>
                <a:effectLst/>
                <a:latin typeface="Aptos" panose="020B0004020202020204" pitchFamily="34" charset="0"/>
              </a:rPr>
              <a:t>Jeagle</a:t>
            </a:r>
            <a:r>
              <a:rPr kumimoji="0" lang="en-US" altLang="en-US" sz="1800" b="0" i="0" u="none" strike="noStrike" cap="none" normalizeH="0" baseline="0" dirty="0">
                <a:ln>
                  <a:noFill/>
                </a:ln>
                <a:solidFill>
                  <a:srgbClr val="000000"/>
                </a:solidFill>
                <a:effectLst/>
                <a:latin typeface="Aptos" panose="020B0004020202020204" pitchFamily="34" charset="0"/>
              </a:rPr>
              <a:t> (ODU), and A. Thiel (UG)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sng" strike="noStrike" cap="none" normalizeH="0" baseline="0" dirty="0">
                <a:ln>
                  <a:noFill/>
                </a:ln>
                <a:solidFill>
                  <a:srgbClr val="000000"/>
                </a:solidFill>
                <a:effectLst/>
                <a:latin typeface="Aptos" panose="020B0004020202020204" pitchFamily="34" charset="0"/>
              </a:rPr>
              <a:t>E12-12-002</a:t>
            </a:r>
            <a:r>
              <a:rPr kumimoji="0" lang="en-US" altLang="en-US" sz="1800" b="0" i="0" u="sng" strike="noStrike" cap="none" normalizeH="0" baseline="0" dirty="0">
                <a:ln>
                  <a:noFill/>
                </a:ln>
                <a:solidFill>
                  <a:srgbClr val="000000"/>
                </a:solidFill>
                <a:effectLst/>
                <a:latin typeface="Aptos" panose="020B0004020202020204" pitchFamily="34" charset="0"/>
              </a:rPr>
              <a:t>: </a:t>
            </a:r>
            <a:r>
              <a:rPr kumimoji="0" lang="en-US" altLang="en-US" sz="1800" b="0" i="0" u="sng" strike="noStrike" cap="none" normalizeH="0" baseline="0" dirty="0" err="1">
                <a:ln>
                  <a:noFill/>
                </a:ln>
                <a:solidFill>
                  <a:srgbClr val="000000"/>
                </a:solidFill>
                <a:effectLst/>
                <a:latin typeface="Aptos" panose="020B0004020202020204" pitchFamily="34" charset="0"/>
              </a:rPr>
              <a:t>GlueX</a:t>
            </a:r>
            <a:r>
              <a:rPr kumimoji="0" lang="en-US" altLang="en-US" sz="1800" b="0" i="0" u="sng" strike="noStrike" cap="none" normalizeH="0" baseline="0" dirty="0">
                <a:ln>
                  <a:noFill/>
                </a:ln>
                <a:solidFill>
                  <a:srgbClr val="000000"/>
                </a:solidFill>
                <a:effectLst/>
                <a:latin typeface="Aptos" panose="020B0004020202020204" pitchFamily="34" charset="0"/>
              </a:rPr>
              <a:t>-II (Contact: C. Meyer (CMU) and M. Shepherd (IU))</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latin typeface="Aptos" panose="020B0004020202020204" pitchFamily="34" charset="0"/>
              </a:rPr>
              <a:t>E12-12-002A</a:t>
            </a:r>
            <a:r>
              <a:rPr kumimoji="0" lang="en-US" altLang="en-US" sz="1800" b="0" i="0" u="none" strike="noStrike" cap="none" normalizeH="0" baseline="0" dirty="0">
                <a:ln>
                  <a:noFill/>
                </a:ln>
                <a:solidFill>
                  <a:srgbClr val="000000"/>
                </a:solidFill>
                <a:effectLst/>
                <a:latin typeface="Aptos" panose="020B0004020202020204" pitchFamily="34" charset="0"/>
              </a:rPr>
              <a:t>:  Jefferson Lab Eta Factor (JEF) (Contact: L. Gan (UNCW) &amp; Z. Papandreou, </a:t>
            </a:r>
            <a:r>
              <a:rPr kumimoji="0" lang="en-US" altLang="en-US" sz="1800" b="0" i="0" u="sng" strike="noStrike" cap="none" normalizeH="0" baseline="0" dirty="0">
                <a:ln>
                  <a:noFill/>
                </a:ln>
                <a:solidFill>
                  <a:srgbClr val="000000"/>
                </a:solidFill>
                <a:effectLst/>
                <a:latin typeface="Aptos" panose="020B0004020202020204" pitchFamily="34" charset="0"/>
              </a:rPr>
              <a:t>A. Somov</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 and </a:t>
            </a:r>
            <a:r>
              <a:rPr kumimoji="0" lang="en-US" altLang="en-US" sz="1800" b="0" i="0" u="sng" strike="noStrike" cap="none" normalizeH="0" baseline="0" dirty="0">
                <a:ln>
                  <a:noFill/>
                </a:ln>
                <a:solidFill>
                  <a:srgbClr val="000000"/>
                </a:solidFill>
                <a:effectLst/>
                <a:latin typeface="Aptos" panose="020B0004020202020204" pitchFamily="34" charset="0"/>
              </a:rPr>
              <a:t>S. Tayler</a:t>
            </a:r>
            <a:r>
              <a:rPr kumimoji="0" lang="en-US" altLang="en-US" sz="1800" b="0" i="0" u="none" strike="noStrike" cap="none" normalizeH="0" baseline="0" dirty="0">
                <a:ln>
                  <a:noFill/>
                </a:ln>
                <a:solidFill>
                  <a:srgbClr val="000000"/>
                </a:solidFill>
                <a:effectLst/>
                <a:latin typeface="Aptos" panose="020B0004020202020204" pitchFamily="34" charset="0"/>
              </a:rPr>
              <a:t>(</a:t>
            </a:r>
            <a:r>
              <a:rPr kumimoji="0" lang="en-US" altLang="en-US" sz="1800" b="0" i="0" u="none" strike="noStrike" cap="none" normalizeH="0" baseline="0" dirty="0" err="1">
                <a:ln>
                  <a:noFill/>
                </a:ln>
                <a:solidFill>
                  <a:srgbClr val="000000"/>
                </a:solidFill>
                <a:effectLst/>
                <a:latin typeface="Aptos" panose="020B0004020202020204" pitchFamily="34" charset="0"/>
              </a:rPr>
              <a:t>JLab</a:t>
            </a:r>
            <a:r>
              <a:rPr kumimoji="0" lang="en-US" altLang="en-US" sz="1800" b="0" i="0" u="none" strike="noStrike" cap="none" normalizeH="0" baseline="0" dirty="0">
                <a:ln>
                  <a:noFill/>
                </a:ln>
                <a:solidFill>
                  <a:srgbClr val="000000"/>
                </a:solidFill>
                <a:effectLst/>
                <a:latin typeface="Aptos" panose="020B0004020202020204" pitchFamily="34" charset="0"/>
              </a:rPr>
              <a:t>))</a:t>
            </a:r>
            <a:endParaRPr kumimoji="0" lang="en-US" altLang="en-US" sz="1800" b="0" i="0" u="none" strike="noStrike" cap="none" normalizeH="0" baseline="0" dirty="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6262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0E3E-E180-3736-36F7-3481A358C8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E69215-1B92-448C-5842-7FB441F24CE5}"/>
              </a:ext>
            </a:extLst>
          </p:cNvPr>
          <p:cNvPicPr>
            <a:picLocks noChangeAspect="1"/>
          </p:cNvPicPr>
          <p:nvPr/>
        </p:nvPicPr>
        <p:blipFill rotWithShape="1">
          <a:blip r:embed="rId3"/>
          <a:srcRect l="15010" r="5839"/>
          <a:stretch/>
        </p:blipFill>
        <p:spPr>
          <a:xfrm>
            <a:off x="4444680" y="1620138"/>
            <a:ext cx="1760248" cy="3052655"/>
          </a:xfrm>
          <a:prstGeom prst="rect">
            <a:avLst/>
          </a:prstGeom>
        </p:spPr>
      </p:pic>
      <p:pic>
        <p:nvPicPr>
          <p:cNvPr id="41" name="Picture 40">
            <a:extLst>
              <a:ext uri="{FF2B5EF4-FFF2-40B4-BE49-F238E27FC236}">
                <a16:creationId xmlns:a16="http://schemas.microsoft.com/office/drawing/2014/main" id="{BBA7378C-E301-B9D2-1491-591A74E45F82}"/>
              </a:ext>
            </a:extLst>
          </p:cNvPr>
          <p:cNvPicPr>
            <a:picLocks noChangeAspect="1"/>
          </p:cNvPicPr>
          <p:nvPr/>
        </p:nvPicPr>
        <p:blipFill>
          <a:blip r:embed="rId4"/>
          <a:stretch>
            <a:fillRect/>
          </a:stretch>
        </p:blipFill>
        <p:spPr>
          <a:xfrm>
            <a:off x="7805180" y="3995064"/>
            <a:ext cx="3735047" cy="2067992"/>
          </a:xfrm>
          <a:prstGeom prst="rect">
            <a:avLst/>
          </a:prstGeom>
        </p:spPr>
      </p:pic>
      <p:pic>
        <p:nvPicPr>
          <p:cNvPr id="43" name="Picture 42" descr="A picture containing indoor&#10;&#10;AI-generated content may be incorrect.">
            <a:extLst>
              <a:ext uri="{FF2B5EF4-FFF2-40B4-BE49-F238E27FC236}">
                <a16:creationId xmlns:a16="http://schemas.microsoft.com/office/drawing/2014/main" id="{CC0828CE-53AE-E6D9-11A7-AFADC474241D}"/>
              </a:ext>
            </a:extLst>
          </p:cNvPr>
          <p:cNvPicPr>
            <a:picLocks noChangeAspect="1"/>
          </p:cNvPicPr>
          <p:nvPr/>
        </p:nvPicPr>
        <p:blipFill>
          <a:blip r:embed="rId5"/>
          <a:stretch>
            <a:fillRect/>
          </a:stretch>
        </p:blipFill>
        <p:spPr>
          <a:xfrm>
            <a:off x="7741012" y="1694018"/>
            <a:ext cx="3372362" cy="2248241"/>
          </a:xfrm>
          <a:prstGeom prst="rect">
            <a:avLst/>
          </a:prstGeom>
        </p:spPr>
      </p:pic>
      <p:sp>
        <p:nvSpPr>
          <p:cNvPr id="48" name="Rectangle 47">
            <a:extLst>
              <a:ext uri="{FF2B5EF4-FFF2-40B4-BE49-F238E27FC236}">
                <a16:creationId xmlns:a16="http://schemas.microsoft.com/office/drawing/2014/main" id="{6B7BC26D-0751-611B-F7E9-5D9D9B7E11BC}"/>
              </a:ext>
            </a:extLst>
          </p:cNvPr>
          <p:cNvSpPr/>
          <p:nvPr/>
        </p:nvSpPr>
        <p:spPr>
          <a:xfrm>
            <a:off x="522518" y="1217947"/>
            <a:ext cx="3559628" cy="5138403"/>
          </a:xfrm>
          <a:prstGeom prst="rect">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4348B6A-9B36-8CA5-DF9D-4ABBDA1DFB5E}"/>
              </a:ext>
            </a:extLst>
          </p:cNvPr>
          <p:cNvSpPr txBox="1"/>
          <p:nvPr/>
        </p:nvSpPr>
        <p:spPr>
          <a:xfrm>
            <a:off x="626359" y="1280832"/>
            <a:ext cx="3249385" cy="369332"/>
          </a:xfrm>
          <a:prstGeom prst="rect">
            <a:avLst/>
          </a:prstGeom>
          <a:solidFill>
            <a:schemeClr val="bg1"/>
          </a:solidFill>
        </p:spPr>
        <p:txBody>
          <a:bodyPr wrap="square" rtlCol="0">
            <a:spAutoFit/>
          </a:bodyPr>
          <a:lstStyle/>
          <a:p>
            <a:r>
              <a:rPr lang="en-US">
                <a:solidFill>
                  <a:schemeClr val="tx2">
                    <a:lumMod val="90000"/>
                    <a:lumOff val="10000"/>
                  </a:schemeClr>
                </a:solidFill>
                <a:latin typeface="Proxima Nova Rg" panose="02000506030000020004" pitchFamily="2" charset="0"/>
              </a:rPr>
              <a:t>Hall B:  </a:t>
            </a:r>
            <a:r>
              <a:rPr lang="en-US" err="1">
                <a:solidFill>
                  <a:schemeClr val="tx2">
                    <a:lumMod val="90000"/>
                    <a:lumOff val="10000"/>
                  </a:schemeClr>
                </a:solidFill>
                <a:latin typeface="Proxima Nova Rg" panose="02000506030000020004" pitchFamily="2" charset="0"/>
              </a:rPr>
              <a:t>PRad</a:t>
            </a:r>
            <a:r>
              <a:rPr lang="en-US">
                <a:solidFill>
                  <a:schemeClr val="tx2">
                    <a:lumMod val="90000"/>
                    <a:lumOff val="10000"/>
                  </a:schemeClr>
                </a:solidFill>
                <a:latin typeface="Proxima Nova Rg" panose="02000506030000020004" pitchFamily="2" charset="0"/>
              </a:rPr>
              <a:t>-II H2 gas target</a:t>
            </a:r>
          </a:p>
        </p:txBody>
      </p:sp>
      <p:sp>
        <p:nvSpPr>
          <p:cNvPr id="49" name="Rectangle 48">
            <a:extLst>
              <a:ext uri="{FF2B5EF4-FFF2-40B4-BE49-F238E27FC236}">
                <a16:creationId xmlns:a16="http://schemas.microsoft.com/office/drawing/2014/main" id="{864AEA10-8DCA-BF4E-B4A7-C4FB2FF177F1}"/>
              </a:ext>
            </a:extLst>
          </p:cNvPr>
          <p:cNvSpPr/>
          <p:nvPr/>
        </p:nvSpPr>
        <p:spPr>
          <a:xfrm>
            <a:off x="4342504" y="1217947"/>
            <a:ext cx="3055834" cy="5138403"/>
          </a:xfrm>
          <a:prstGeom prst="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CD5DD8D-33B1-17AD-B701-19DBFDCE0199}"/>
              </a:ext>
            </a:extLst>
          </p:cNvPr>
          <p:cNvSpPr txBox="1"/>
          <p:nvPr/>
        </p:nvSpPr>
        <p:spPr>
          <a:xfrm>
            <a:off x="4413624" y="1244537"/>
            <a:ext cx="2939360" cy="369331"/>
          </a:xfrm>
          <a:prstGeom prst="rect">
            <a:avLst/>
          </a:prstGeom>
          <a:solidFill>
            <a:schemeClr val="bg1"/>
          </a:solidFill>
        </p:spPr>
        <p:txBody>
          <a:bodyPr wrap="square" rtlCol="0">
            <a:spAutoFit/>
          </a:bodyPr>
          <a:lstStyle/>
          <a:p>
            <a:r>
              <a:rPr lang="en-US">
                <a:solidFill>
                  <a:schemeClr val="accent6">
                    <a:lumMod val="50000"/>
                  </a:schemeClr>
                </a:solidFill>
                <a:latin typeface="Proxima Nova Rg" panose="02000506030000020004" pitchFamily="2" charset="0"/>
              </a:rPr>
              <a:t>Hall C: LH2/LD2 </a:t>
            </a:r>
            <a:r>
              <a:rPr lang="en-US" err="1">
                <a:solidFill>
                  <a:schemeClr val="accent6">
                    <a:lumMod val="50000"/>
                  </a:schemeClr>
                </a:solidFill>
                <a:latin typeface="Proxima Nova Rg" panose="02000506030000020004" pitchFamily="2" charset="0"/>
              </a:rPr>
              <a:t>cryotarget</a:t>
            </a:r>
            <a:endParaRPr lang="en-US">
              <a:solidFill>
                <a:schemeClr val="accent6">
                  <a:lumMod val="50000"/>
                </a:schemeClr>
              </a:solidFill>
              <a:latin typeface="Proxima Nova Rg" panose="02000506030000020004" pitchFamily="2" charset="0"/>
            </a:endParaRPr>
          </a:p>
        </p:txBody>
      </p:sp>
      <p:sp>
        <p:nvSpPr>
          <p:cNvPr id="50" name="Rectangle 49">
            <a:extLst>
              <a:ext uri="{FF2B5EF4-FFF2-40B4-BE49-F238E27FC236}">
                <a16:creationId xmlns:a16="http://schemas.microsoft.com/office/drawing/2014/main" id="{F6CE2E27-71EB-E90F-657C-3CC7F4293213}"/>
              </a:ext>
            </a:extLst>
          </p:cNvPr>
          <p:cNvSpPr/>
          <p:nvPr/>
        </p:nvSpPr>
        <p:spPr>
          <a:xfrm>
            <a:off x="7649404" y="1217947"/>
            <a:ext cx="3977846" cy="5138403"/>
          </a:xfrm>
          <a:prstGeom prst="rect">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6789844-1E92-842D-2BAD-F14407CFAEAE}"/>
              </a:ext>
            </a:extLst>
          </p:cNvPr>
          <p:cNvSpPr txBox="1"/>
          <p:nvPr/>
        </p:nvSpPr>
        <p:spPr>
          <a:xfrm>
            <a:off x="7728427" y="1244536"/>
            <a:ext cx="3837214" cy="369332"/>
          </a:xfrm>
          <a:prstGeom prst="rect">
            <a:avLst/>
          </a:prstGeom>
          <a:solidFill>
            <a:schemeClr val="bg1"/>
          </a:solidFill>
        </p:spPr>
        <p:txBody>
          <a:bodyPr wrap="square" rtlCol="0">
            <a:spAutoFit/>
          </a:bodyPr>
          <a:lstStyle/>
          <a:p>
            <a:r>
              <a:rPr lang="en-US">
                <a:solidFill>
                  <a:schemeClr val="accent5">
                    <a:lumMod val="50000"/>
                  </a:schemeClr>
                </a:solidFill>
                <a:latin typeface="Proxima Nova Rg" panose="02000506030000020004" pitchFamily="2" charset="0"/>
              </a:rPr>
              <a:t>Hall D:  </a:t>
            </a:r>
            <a:r>
              <a:rPr lang="en-US" err="1">
                <a:solidFill>
                  <a:schemeClr val="accent5">
                    <a:lumMod val="50000"/>
                  </a:schemeClr>
                </a:solidFill>
                <a:latin typeface="Proxima Nova Rg" panose="02000506030000020004" pitchFamily="2" charset="0"/>
              </a:rPr>
              <a:t>GlueX</a:t>
            </a:r>
            <a:r>
              <a:rPr lang="en-US">
                <a:solidFill>
                  <a:schemeClr val="accent5">
                    <a:lumMod val="50000"/>
                  </a:schemeClr>
                </a:solidFill>
                <a:latin typeface="Proxima Nova Rg" panose="02000506030000020004" pitchFamily="2" charset="0"/>
              </a:rPr>
              <a:t> LH2/LD2 </a:t>
            </a:r>
            <a:r>
              <a:rPr lang="en-US" err="1">
                <a:solidFill>
                  <a:schemeClr val="accent5">
                    <a:lumMod val="50000"/>
                  </a:schemeClr>
                </a:solidFill>
                <a:latin typeface="Proxima Nova Rg" panose="02000506030000020004" pitchFamily="2" charset="0"/>
              </a:rPr>
              <a:t>cryotarget</a:t>
            </a:r>
            <a:endParaRPr lang="en-US">
              <a:solidFill>
                <a:schemeClr val="accent5">
                  <a:lumMod val="50000"/>
                </a:schemeClr>
              </a:solidFill>
              <a:latin typeface="Proxima Nova Rg" panose="02000506030000020004" pitchFamily="2" charset="0"/>
            </a:endParaRPr>
          </a:p>
        </p:txBody>
      </p:sp>
      <p:sp>
        <p:nvSpPr>
          <p:cNvPr id="3" name="Title 2">
            <a:extLst>
              <a:ext uri="{FF2B5EF4-FFF2-40B4-BE49-F238E27FC236}">
                <a16:creationId xmlns:a16="http://schemas.microsoft.com/office/drawing/2014/main" id="{3DE8F35F-72D2-3C82-D9CE-79F306D6FBB3}"/>
              </a:ext>
            </a:extLst>
          </p:cNvPr>
          <p:cNvSpPr>
            <a:spLocks noGrp="1"/>
          </p:cNvSpPr>
          <p:nvPr>
            <p:ph type="title"/>
          </p:nvPr>
        </p:nvSpPr>
        <p:spPr/>
        <p:txBody>
          <a:bodyPr>
            <a:normAutofit/>
          </a:bodyPr>
          <a:lstStyle/>
          <a:p>
            <a:r>
              <a:rPr lang="en-US" sz="2400" cap="none"/>
              <a:t>Our Support Groups Are Critical To The Success Of THE CEBAF NP Program</a:t>
            </a:r>
          </a:p>
        </p:txBody>
      </p:sp>
      <p:sp>
        <p:nvSpPr>
          <p:cNvPr id="15" name="Slide Number Placeholder 14">
            <a:extLst>
              <a:ext uri="{FF2B5EF4-FFF2-40B4-BE49-F238E27FC236}">
                <a16:creationId xmlns:a16="http://schemas.microsoft.com/office/drawing/2014/main" id="{BBB89ECD-B7EC-AF7F-C6EA-405AF9A42B7F}"/>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395E52-9662-DF4F-B944-3B5077478017}" type="slidenum">
              <a:rPr lang="en-US" smtClean="0"/>
              <a:pPr/>
              <a:t>7</a:t>
            </a:fld>
            <a:endParaRPr lang="en-US"/>
          </a:p>
        </p:txBody>
      </p:sp>
      <p:pic>
        <p:nvPicPr>
          <p:cNvPr id="11" name="Picture 10" descr="A person working in a factory&#10;&#10;AI-generated content may be incorrect.">
            <a:extLst>
              <a:ext uri="{FF2B5EF4-FFF2-40B4-BE49-F238E27FC236}">
                <a16:creationId xmlns:a16="http://schemas.microsoft.com/office/drawing/2014/main" id="{006D086F-3ACC-AD4D-6F9A-626DE54DEC4F}"/>
              </a:ext>
            </a:extLst>
          </p:cNvPr>
          <p:cNvPicPr>
            <a:picLocks noChangeAspect="1"/>
          </p:cNvPicPr>
          <p:nvPr/>
        </p:nvPicPr>
        <p:blipFill>
          <a:blip r:embed="rId6"/>
          <a:srcRect l="11214" t="247" r="10929" b="-247"/>
          <a:stretch>
            <a:fillRect/>
          </a:stretch>
        </p:blipFill>
        <p:spPr>
          <a:xfrm>
            <a:off x="564750" y="2490355"/>
            <a:ext cx="3473850" cy="3346370"/>
          </a:xfrm>
          <a:prstGeom prst="rect">
            <a:avLst/>
          </a:prstGeom>
        </p:spPr>
      </p:pic>
      <p:pic>
        <p:nvPicPr>
          <p:cNvPr id="13" name="Picture 12" descr="A picture containing indoor, engine&#10;&#10;AI-generated content may be incorrect.">
            <a:extLst>
              <a:ext uri="{FF2B5EF4-FFF2-40B4-BE49-F238E27FC236}">
                <a16:creationId xmlns:a16="http://schemas.microsoft.com/office/drawing/2014/main" id="{F950F2DC-1CB4-0785-C19A-ABDF54D962D7}"/>
              </a:ext>
            </a:extLst>
          </p:cNvPr>
          <p:cNvPicPr>
            <a:picLocks noChangeAspect="1"/>
          </p:cNvPicPr>
          <p:nvPr/>
        </p:nvPicPr>
        <p:blipFill>
          <a:blip r:embed="rId7"/>
          <a:srcRect l="15097" t="25544" r="-660" b="15510"/>
          <a:stretch>
            <a:fillRect/>
          </a:stretch>
        </p:blipFill>
        <p:spPr>
          <a:xfrm rot="5400000">
            <a:off x="4838990" y="3812645"/>
            <a:ext cx="3290302" cy="1700052"/>
          </a:xfrm>
          <a:prstGeom prst="rect">
            <a:avLst/>
          </a:prstGeom>
        </p:spPr>
      </p:pic>
      <p:sp>
        <p:nvSpPr>
          <p:cNvPr id="6" name="TextBox 5">
            <a:extLst>
              <a:ext uri="{FF2B5EF4-FFF2-40B4-BE49-F238E27FC236}">
                <a16:creationId xmlns:a16="http://schemas.microsoft.com/office/drawing/2014/main" id="{B573D901-9188-D470-0EE7-56ED73ED29A2}"/>
              </a:ext>
            </a:extLst>
          </p:cNvPr>
          <p:cNvSpPr txBox="1"/>
          <p:nvPr/>
        </p:nvSpPr>
        <p:spPr>
          <a:xfrm>
            <a:off x="0" y="758881"/>
            <a:ext cx="12160800" cy="341632"/>
          </a:xfrm>
          <a:prstGeom prst="rect">
            <a:avLst/>
          </a:prstGeom>
          <a:noFill/>
        </p:spPr>
        <p:txBody>
          <a:bodyPr wrap="square" rtlCol="0">
            <a:spAutoFit/>
          </a:bodyPr>
          <a:lstStyle/>
          <a:p>
            <a:pPr algn="ctr">
              <a:lnSpc>
                <a:spcPct val="90000"/>
              </a:lnSpc>
            </a:pPr>
            <a:r>
              <a:rPr lang="en-US"/>
              <a:t>Highlighting here the fixed targets for the FY26 run ( see supplemental material for more highlights ) </a:t>
            </a:r>
          </a:p>
        </p:txBody>
      </p:sp>
    </p:spTree>
    <p:extLst>
      <p:ext uri="{BB962C8B-B14F-4D97-AF65-F5344CB8AC3E}">
        <p14:creationId xmlns:p14="http://schemas.microsoft.com/office/powerpoint/2010/main" val="267344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CEEA-D122-F77D-EE6A-8AF721F36270}"/>
              </a:ext>
            </a:extLst>
          </p:cNvPr>
          <p:cNvSpPr>
            <a:spLocks noGrp="1"/>
          </p:cNvSpPr>
          <p:nvPr>
            <p:ph type="title"/>
          </p:nvPr>
        </p:nvSpPr>
        <p:spPr/>
        <p:txBody>
          <a:bodyPr/>
          <a:lstStyle/>
          <a:p>
            <a:r>
              <a:rPr lang="en-US"/>
              <a:t>Overview of the Science program of the next 5 years:</a:t>
            </a:r>
          </a:p>
        </p:txBody>
      </p:sp>
      <p:sp>
        <p:nvSpPr>
          <p:cNvPr id="6" name="TextBox 5">
            <a:extLst>
              <a:ext uri="{FF2B5EF4-FFF2-40B4-BE49-F238E27FC236}">
                <a16:creationId xmlns:a16="http://schemas.microsoft.com/office/drawing/2014/main" id="{83926F01-806B-F7E6-3EBC-8CAF3ED5F7D3}"/>
              </a:ext>
            </a:extLst>
          </p:cNvPr>
          <p:cNvSpPr txBox="1"/>
          <p:nvPr/>
        </p:nvSpPr>
        <p:spPr>
          <a:xfrm>
            <a:off x="442539" y="862143"/>
            <a:ext cx="11306922" cy="4745915"/>
          </a:xfrm>
          <a:prstGeom prst="rect">
            <a:avLst/>
          </a:prstGeom>
          <a:noFill/>
        </p:spPr>
        <p:txBody>
          <a:bodyPr wrap="square" lIns="91440" tIns="45720" rIns="91440" bIns="45720" rtlCol="0" anchor="t">
            <a:spAutoFit/>
          </a:bodyPr>
          <a:lstStyle/>
          <a:p>
            <a:pPr marL="285750" indent="-285750" algn="l">
              <a:lnSpc>
                <a:spcPct val="90000"/>
              </a:lnSpc>
              <a:buFont typeface="Arial" panose="020B0604020202020204" pitchFamily="34" charset="0"/>
              <a:buChar char="•"/>
            </a:pPr>
            <a:r>
              <a:rPr lang="en-US" sz="2800"/>
              <a:t>Hall A MOLLER Experiment will be completed, and Hall A will start the transition to the next large-scale experiment.</a:t>
            </a:r>
          </a:p>
          <a:p>
            <a:pPr marL="285750" indent="-285750" algn="l">
              <a:lnSpc>
                <a:spcPct val="90000"/>
              </a:lnSpc>
              <a:buFont typeface="Arial" panose="020B0604020202020204" pitchFamily="34" charset="0"/>
              <a:buChar char="•"/>
            </a:pPr>
            <a:endParaRPr lang="en-US" sz="2800"/>
          </a:p>
          <a:p>
            <a:pPr marL="285750" indent="-285750" algn="l">
              <a:lnSpc>
                <a:spcPct val="90000"/>
              </a:lnSpc>
              <a:buFont typeface="Arial" panose="020B0604020202020204" pitchFamily="34" charset="0"/>
              <a:buChar char="•"/>
            </a:pPr>
            <a:r>
              <a:rPr lang="en-US" sz="2800"/>
              <a:t>Hall B will complete a number of high impact run group experiments and start running the transversely polarized target SIDIS program.</a:t>
            </a:r>
          </a:p>
          <a:p>
            <a:pPr marL="285750" indent="-285750" algn="l">
              <a:lnSpc>
                <a:spcPct val="90000"/>
              </a:lnSpc>
              <a:buFont typeface="Arial" panose="020B0604020202020204" pitchFamily="34" charset="0"/>
              <a:buChar char="•"/>
            </a:pPr>
            <a:endParaRPr lang="en-US" sz="2800"/>
          </a:p>
          <a:p>
            <a:pPr marL="285750" indent="-285750" algn="l">
              <a:lnSpc>
                <a:spcPct val="90000"/>
              </a:lnSpc>
              <a:buFont typeface="Arial" panose="020B0604020202020204" pitchFamily="34" charset="0"/>
              <a:buChar char="•"/>
            </a:pPr>
            <a:r>
              <a:rPr lang="en-US" sz="2800"/>
              <a:t>Hall C will install and run the A-rated </a:t>
            </a:r>
            <a:r>
              <a:rPr lang="en-US" sz="2800" err="1"/>
              <a:t>Hypernuclear</a:t>
            </a:r>
            <a:r>
              <a:rPr lang="en-US" sz="2800"/>
              <a:t> experiments and once that is complete start the Tensor polarized deuteron experiments.</a:t>
            </a:r>
          </a:p>
          <a:p>
            <a:pPr marL="285750" indent="-285750" algn="l">
              <a:lnSpc>
                <a:spcPct val="90000"/>
              </a:lnSpc>
              <a:buFont typeface="Arial" panose="020B0604020202020204" pitchFamily="34" charset="0"/>
              <a:buChar char="•"/>
            </a:pPr>
            <a:endParaRPr lang="en-US" sz="2800"/>
          </a:p>
          <a:p>
            <a:pPr marL="285750" indent="-285750" algn="l">
              <a:lnSpc>
                <a:spcPct val="90000"/>
              </a:lnSpc>
              <a:buFont typeface="Arial" panose="020B0604020202020204" pitchFamily="34" charset="0"/>
              <a:buChar char="•"/>
            </a:pPr>
            <a:r>
              <a:rPr lang="en-US" sz="2800"/>
              <a:t>Hall D will run the A-rated </a:t>
            </a:r>
            <a:r>
              <a:rPr lang="en-US" sz="2800" err="1"/>
              <a:t>GlueX</a:t>
            </a:r>
            <a:r>
              <a:rPr lang="en-US" sz="2800"/>
              <a:t>-III &amp; the 2</a:t>
            </a:r>
            <a:r>
              <a:rPr lang="en-US" sz="2800" baseline="30000"/>
              <a:t>nd</a:t>
            </a:r>
            <a:r>
              <a:rPr lang="en-US" sz="2800"/>
              <a:t> generation real photon SRC experiments and then install &amp; run the K-Long experiment.   </a:t>
            </a:r>
          </a:p>
        </p:txBody>
      </p:sp>
    </p:spTree>
    <p:extLst>
      <p:ext uri="{BB962C8B-B14F-4D97-AF65-F5344CB8AC3E}">
        <p14:creationId xmlns:p14="http://schemas.microsoft.com/office/powerpoint/2010/main" val="259915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CEEA-D122-F77D-EE6A-8AF721F36270}"/>
              </a:ext>
            </a:extLst>
          </p:cNvPr>
          <p:cNvSpPr>
            <a:spLocks noGrp="1"/>
          </p:cNvSpPr>
          <p:nvPr>
            <p:ph type="title"/>
          </p:nvPr>
        </p:nvSpPr>
        <p:spPr/>
        <p:txBody>
          <a:bodyPr/>
          <a:lstStyle/>
          <a:p>
            <a:r>
              <a:rPr lang="en-US"/>
              <a:t>Five year look ahead</a:t>
            </a:r>
          </a:p>
        </p:txBody>
      </p:sp>
      <p:pic>
        <p:nvPicPr>
          <p:cNvPr id="5" name="Picture 4">
            <a:extLst>
              <a:ext uri="{FF2B5EF4-FFF2-40B4-BE49-F238E27FC236}">
                <a16:creationId xmlns:a16="http://schemas.microsoft.com/office/drawing/2014/main" id="{212009A6-5D63-B2E2-44DE-0506A45BFE34}"/>
              </a:ext>
            </a:extLst>
          </p:cNvPr>
          <p:cNvPicPr>
            <a:picLocks noChangeAspect="1"/>
          </p:cNvPicPr>
          <p:nvPr/>
        </p:nvPicPr>
        <p:blipFill>
          <a:blip r:embed="rId2"/>
          <a:stretch>
            <a:fillRect/>
          </a:stretch>
        </p:blipFill>
        <p:spPr>
          <a:xfrm>
            <a:off x="341097" y="-5817"/>
            <a:ext cx="11521440" cy="6863816"/>
          </a:xfrm>
          <a:prstGeom prst="rect">
            <a:avLst/>
          </a:prstGeom>
        </p:spPr>
      </p:pic>
    </p:spTree>
    <p:extLst>
      <p:ext uri="{BB962C8B-B14F-4D97-AF65-F5344CB8AC3E}">
        <p14:creationId xmlns:p14="http://schemas.microsoft.com/office/powerpoint/2010/main" val="215206662"/>
      </p:ext>
    </p:extLst>
  </p:cSld>
  <p:clrMapOvr>
    <a:masterClrMapping/>
  </p:clrMapOvr>
</p:sld>
</file>

<file path=ppt/theme/theme1.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D28E9C5FF01F4E86131BA02F960908" ma:contentTypeVersion="3" ma:contentTypeDescription="Create a new document." ma:contentTypeScope="" ma:versionID="4b908f1b0fbfec292983baef866a33b9">
  <xsd:schema xmlns:xsd="http://www.w3.org/2001/XMLSchema" xmlns:xs="http://www.w3.org/2001/XMLSchema" xmlns:p="http://schemas.microsoft.com/office/2006/metadata/properties" xmlns:ns2="d0acc487-98ff-425c-b66a-08f695b2f8ca" targetNamespace="http://schemas.microsoft.com/office/2006/metadata/properties" ma:root="true" ma:fieldsID="ec7f1c977366c5b39aab6ed7957398bb" ns2:_="">
    <xsd:import namespace="d0acc487-98ff-425c-b66a-08f695b2f8ca"/>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cc487-98ff-425c-b66a-08f695b2f8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7509B9-0484-4569-B3D1-479BFC4DBC43}">
  <ds:schemaRefs>
    <ds:schemaRef ds:uri="http://schemas.microsoft.com/sharepoint/v3/contenttype/forms"/>
  </ds:schemaRefs>
</ds:datastoreItem>
</file>

<file path=customXml/itemProps2.xml><?xml version="1.0" encoding="utf-8"?>
<ds:datastoreItem xmlns:ds="http://schemas.openxmlformats.org/officeDocument/2006/customXml" ds:itemID="{A94D2349-8184-49BB-A0BD-7E401EF228B3}">
  <ds:schemaRefs>
    <ds:schemaRef ds:uri="http://schemas.microsoft.com/office/infopath/2007/PartnerControls"/>
    <ds:schemaRef ds:uri="http://schemas.microsoft.com/office/2006/documentManagement/types"/>
    <ds:schemaRef ds:uri="http://purl.org/dc/elements/1.1/"/>
    <ds:schemaRef ds:uri="d0acc487-98ff-425c-b66a-08f695b2f8ca"/>
    <ds:schemaRef ds:uri="http://www.w3.org/XML/1998/namespace"/>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B843E679-7800-4E6B-A359-6E779E80E508}">
  <ds:schemaRefs>
    <ds:schemaRef ds:uri="d0acc487-98ff-425c-b66a-08f695b2f8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
  <TotalTime>11780</TotalTime>
  <Words>1666</Words>
  <Application>Microsoft Macintosh PowerPoint</Application>
  <PresentationFormat>Widescreen</PresentationFormat>
  <Paragraphs>83</Paragraphs>
  <Slides>11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Arial Black</vt:lpstr>
      <vt:lpstr>Calibri</vt:lpstr>
      <vt:lpstr>Proxima Nova Rg</vt:lpstr>
      <vt:lpstr>2_Presentations (Wide Screen)</vt:lpstr>
      <vt:lpstr>Presentations (Wide Screen)</vt:lpstr>
      <vt:lpstr>Physics Operations Overview</vt:lpstr>
      <vt:lpstr>Challenging Year But There Are Also New Opportunities</vt:lpstr>
      <vt:lpstr>Jefferson Lab had an outstanding 2025 Run Period</vt:lpstr>
      <vt:lpstr>PowerPoint Presentation</vt:lpstr>
      <vt:lpstr>CEBAF at Multiple Energies</vt:lpstr>
      <vt:lpstr>CEBAF Experimental Program For FY26</vt:lpstr>
      <vt:lpstr>Our Support Groups Are Critical To The Success Of THE CEBAF NP Program</vt:lpstr>
      <vt:lpstr>Overview of the Science program of the next 5 years:</vt:lpstr>
      <vt:lpstr>Five year look ahead</vt:lpstr>
      <vt:lpstr>Summary and outlook</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HPDF Capabilities and Impacts on VA and Virginia Universities</dc:title>
  <dc:creator>Deborah Dowd</dc:creator>
  <cp:lastModifiedBy>Douglas Higinbotham</cp:lastModifiedBy>
  <cp:revision>2</cp:revision>
  <dcterms:created xsi:type="dcterms:W3CDTF">2022-09-08T14:58:30Z</dcterms:created>
  <dcterms:modified xsi:type="dcterms:W3CDTF">2026-06-03T14:32:31Z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2022-08-25T00:00:00Z</vt:filetime>
  </property>
  <property fmtid="{D5CDD505-2E9C-101B-9397-08002B2CF9AE}" pid="3" name="Creator">
    <vt:lpwstr>Acrobat PDFMaker 22 for PowerPoint</vt:lpwstr>
  </property>
  <property fmtid="{D5CDD505-2E9C-101B-9397-08002B2CF9AE}" pid="4" name="LastSaved">
    <vt:filetime>2022-09-08T00:00:00Z</vt:filetime>
  </property>
  <property fmtid="{D5CDD505-2E9C-101B-9397-08002B2CF9AE}" pid="5" name="Producer">
    <vt:lpwstr>Adobe PDF Library 22.2.223</vt:lpwstr>
  </property>
  <property fmtid="{D5CDD505-2E9C-101B-9397-08002B2CF9AE}" pid="6" name="ContentTypeId">
    <vt:lpwstr>0x0101008CD28E9C5FF01F4E86131BA02F960908</vt:lpwstr>
  </property>
</Properties>
</file>