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813" r:id="rId1"/>
    <p:sldMasterId id="2147483885" r:id="rId2"/>
    <p:sldMasterId id="2147484802" r:id="rId3"/>
    <p:sldMasterId id="2147484804" r:id="rId4"/>
    <p:sldMasterId id="2147484816" r:id="rId5"/>
  </p:sldMasterIdLst>
  <p:notesMasterIdLst>
    <p:notesMasterId r:id="rId28"/>
  </p:notesMasterIdLst>
  <p:handoutMasterIdLst>
    <p:handoutMasterId r:id="rId29"/>
  </p:handoutMasterIdLst>
  <p:sldIdLst>
    <p:sldId id="972" r:id="rId6"/>
    <p:sldId id="1539" r:id="rId7"/>
    <p:sldId id="1532" r:id="rId8"/>
    <p:sldId id="1538" r:id="rId9"/>
    <p:sldId id="1534" r:id="rId10"/>
    <p:sldId id="1543" r:id="rId11"/>
    <p:sldId id="1545" r:id="rId12"/>
    <p:sldId id="1544" r:id="rId13"/>
    <p:sldId id="1526" r:id="rId14"/>
    <p:sldId id="1530" r:id="rId15"/>
    <p:sldId id="1542" r:id="rId16"/>
    <p:sldId id="1254" r:id="rId17"/>
    <p:sldId id="1535" r:id="rId18"/>
    <p:sldId id="1536" r:id="rId19"/>
    <p:sldId id="1537" r:id="rId20"/>
    <p:sldId id="1364" r:id="rId21"/>
    <p:sldId id="1393" r:id="rId22"/>
    <p:sldId id="1259" r:id="rId23"/>
    <p:sldId id="1367" r:id="rId24"/>
    <p:sldId id="1522" r:id="rId25"/>
    <p:sldId id="1527" r:id="rId26"/>
    <p:sldId id="1541" r:id="rId27"/>
  </p:sldIdLst>
  <p:sldSz cx="11430000" cy="8686800"/>
  <p:notesSz cx="10058400" cy="7772400"/>
  <p:custDataLst>
    <p:tags r:id="rId30"/>
  </p:custData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rgbClr val="000000"/>
        </a:solidFill>
        <a:latin typeface="Chalkboard" panose="03050602040202020205" pitchFamily="66" charset="77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000000"/>
        </a:solidFill>
        <a:latin typeface="Chalkboard" panose="03050602040202020205" pitchFamily="66" charset="77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000000"/>
        </a:solidFill>
        <a:latin typeface="Chalkboard" panose="03050602040202020205" pitchFamily="66" charset="77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000000"/>
        </a:solidFill>
        <a:latin typeface="Chalkboard" panose="03050602040202020205" pitchFamily="66" charset="77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000000"/>
        </a:solidFill>
        <a:latin typeface="Chalkboard" panose="03050602040202020205" pitchFamily="66" charset="77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000" kern="1200">
        <a:solidFill>
          <a:srgbClr val="000000"/>
        </a:solidFill>
        <a:latin typeface="Chalkboard" panose="03050602040202020205" pitchFamily="66" charset="77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000" kern="1200">
        <a:solidFill>
          <a:srgbClr val="000000"/>
        </a:solidFill>
        <a:latin typeface="Chalkboard" panose="03050602040202020205" pitchFamily="66" charset="77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000" kern="1200">
        <a:solidFill>
          <a:srgbClr val="000000"/>
        </a:solidFill>
        <a:latin typeface="Chalkboard" panose="03050602040202020205" pitchFamily="66" charset="77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000" kern="1200">
        <a:solidFill>
          <a:srgbClr val="000000"/>
        </a:solidFill>
        <a:latin typeface="Chalkboard" panose="03050602040202020205" pitchFamily="66" charset="77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11">
          <p15:clr>
            <a:srgbClr val="A4A3A4"/>
          </p15:clr>
        </p15:guide>
        <p15:guide id="2" pos="33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96896A"/>
    <a:srgbClr val="B1A188"/>
    <a:srgbClr val="5F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7"/>
    <p:restoredTop sz="86421"/>
  </p:normalViewPr>
  <p:slideViewPr>
    <p:cSldViewPr snapToGrid="0">
      <p:cViewPr varScale="1">
        <p:scale>
          <a:sx n="64" d="100"/>
          <a:sy n="64" d="100"/>
        </p:scale>
        <p:origin x="2000" y="176"/>
      </p:cViewPr>
      <p:guideLst>
        <p:guide orient="horz" pos="3311"/>
        <p:guide pos="3309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-96" y="-184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tags" Target="tags/tag1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2">
            <a:extLst>
              <a:ext uri="{FF2B5EF4-FFF2-40B4-BE49-F238E27FC236}">
                <a16:creationId xmlns:a16="http://schemas.microsoft.com/office/drawing/2014/main" id="{C390F8EA-A0A6-5C4B-B38E-E8003519718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43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8451" name="Rectangle 3">
            <a:extLst>
              <a:ext uri="{FF2B5EF4-FFF2-40B4-BE49-F238E27FC236}">
                <a16:creationId xmlns:a16="http://schemas.microsoft.com/office/drawing/2014/main" id="{4059BA9C-A75F-7545-ADD8-4BD46C159EE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15000" y="0"/>
            <a:ext cx="4343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8452" name="Rectangle 4">
            <a:extLst>
              <a:ext uri="{FF2B5EF4-FFF2-40B4-BE49-F238E27FC236}">
                <a16:creationId xmlns:a16="http://schemas.microsoft.com/office/drawing/2014/main" id="{A40AB620-8C7D-B441-B249-6347919FA0F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7391400"/>
            <a:ext cx="4343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8453" name="Rectangle 5">
            <a:extLst>
              <a:ext uri="{FF2B5EF4-FFF2-40B4-BE49-F238E27FC236}">
                <a16:creationId xmlns:a16="http://schemas.microsoft.com/office/drawing/2014/main" id="{26391ECB-CCB6-0E43-A7B1-BBAB5E09E26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15000" y="7391400"/>
            <a:ext cx="4343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defRPr>
            </a:lvl1pPr>
          </a:lstStyle>
          <a:p>
            <a:fld id="{60AF0A68-2A2D-434D-B8E2-CA560591FD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1">
            <a:extLst>
              <a:ext uri="{FF2B5EF4-FFF2-40B4-BE49-F238E27FC236}">
                <a16:creationId xmlns:a16="http://schemas.microsoft.com/office/drawing/2014/main" id="{584F52DA-2831-AC4A-96AA-78137AF3BC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75013" y="777875"/>
            <a:ext cx="3505200" cy="26638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" name="Text Box 2">
            <a:extLst>
              <a:ext uri="{FF2B5EF4-FFF2-40B4-BE49-F238E27FC236}">
                <a16:creationId xmlns:a16="http://schemas.microsoft.com/office/drawing/2014/main" id="{33D39CEF-4A62-FE45-A368-32D20C876E5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535113" y="3700463"/>
            <a:ext cx="6996112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12" charset="0"/>
        <a:ea typeface="ＭＳ Ｐゴシック" pitchFamily="-112" charset="-128"/>
        <a:cs typeface="ＭＳ Ｐゴシック" pitchFamily="-112" charset="-128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12" charset="0"/>
        <a:ea typeface="ＭＳ Ｐゴシック" pitchFamily="-112" charset="-128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12" charset="0"/>
        <a:ea typeface="ＭＳ Ｐゴシック" pitchFamily="-112" charset="-128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12" charset="0"/>
        <a:ea typeface="ＭＳ Ｐゴシック" pitchFamily="-112" charset="-128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>
            <a:extLst>
              <a:ext uri="{FF2B5EF4-FFF2-40B4-BE49-F238E27FC236}">
                <a16:creationId xmlns:a16="http://schemas.microsoft.com/office/drawing/2014/main" id="{964BCC11-CCDF-D249-AD3F-437E6B517A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32138" y="588963"/>
            <a:ext cx="3795712" cy="28844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78" name="Text Box 3">
            <a:extLst>
              <a:ext uri="{FF2B5EF4-FFF2-40B4-BE49-F238E27FC236}">
                <a16:creationId xmlns:a16="http://schemas.microsoft.com/office/drawing/2014/main" id="{F00D3A58-8837-8941-B53F-1F97776F35C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BF933-891C-B067-E6CE-1EE1F5C05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20813E15-7196-FBA4-ECEB-9456C29516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24200" y="609600"/>
            <a:ext cx="3810000" cy="2895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0" name="Text Box 3">
            <a:extLst>
              <a:ext uri="{FF2B5EF4-FFF2-40B4-BE49-F238E27FC236}">
                <a16:creationId xmlns:a16="http://schemas.microsoft.com/office/drawing/2014/main" id="{707A6BEC-B93C-45D0-7070-4829E4DEC91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61181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3B723-B69A-4214-61E2-76B1BCFDD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39BCB80E-F611-3E3F-848C-14B05B7505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24200" y="609600"/>
            <a:ext cx="3810000" cy="2895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0" name="Text Box 3">
            <a:extLst>
              <a:ext uri="{FF2B5EF4-FFF2-40B4-BE49-F238E27FC236}">
                <a16:creationId xmlns:a16="http://schemas.microsoft.com/office/drawing/2014/main" id="{B1BBB31A-086C-9C1B-7BDD-AC2093EBDE4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98964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30930297-1709-BE41-8AA0-C35B299441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24200" y="609600"/>
            <a:ext cx="3810000" cy="2895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6" name="Text Box 3">
            <a:extLst>
              <a:ext uri="{FF2B5EF4-FFF2-40B4-BE49-F238E27FC236}">
                <a16:creationId xmlns:a16="http://schemas.microsoft.com/office/drawing/2014/main" id="{525907DE-9536-2A4B-9C98-78799215035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5807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E5ADF002-5952-B94D-9414-1D92670AD5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24200" y="609600"/>
            <a:ext cx="3810000" cy="2895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2" name="Text Box 3">
            <a:extLst>
              <a:ext uri="{FF2B5EF4-FFF2-40B4-BE49-F238E27FC236}">
                <a16:creationId xmlns:a16="http://schemas.microsoft.com/office/drawing/2014/main" id="{CBFE4B0D-1A36-3C42-BF9C-C2E5404FFE7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7F3A4C7F-D398-FA43-A034-8A82131092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24200" y="609600"/>
            <a:ext cx="3810000" cy="2895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38" name="Text Box 3">
            <a:extLst>
              <a:ext uri="{FF2B5EF4-FFF2-40B4-BE49-F238E27FC236}">
                <a16:creationId xmlns:a16="http://schemas.microsoft.com/office/drawing/2014/main" id="{622ACD9C-FFE3-D14F-B794-D0BA91993B0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>
            <a:extLst>
              <a:ext uri="{FF2B5EF4-FFF2-40B4-BE49-F238E27FC236}">
                <a16:creationId xmlns:a16="http://schemas.microsoft.com/office/drawing/2014/main" id="{81A80678-27EB-CA4F-9D4B-701D6FD5CB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24200" y="609600"/>
            <a:ext cx="3810000" cy="2895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86" name="Text Box 3">
            <a:extLst>
              <a:ext uri="{FF2B5EF4-FFF2-40B4-BE49-F238E27FC236}">
                <a16:creationId xmlns:a16="http://schemas.microsoft.com/office/drawing/2014/main" id="{F6BE5CC1-BA74-954F-89DA-151F0E5805B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2CDB7-A6B4-43DA-AEC9-6C91667EB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2FBD17B8-54FD-AF8C-66BD-9E909C7AEE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24200" y="609600"/>
            <a:ext cx="3810000" cy="2895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0" name="Text Box 3">
            <a:extLst>
              <a:ext uri="{FF2B5EF4-FFF2-40B4-BE49-F238E27FC236}">
                <a16:creationId xmlns:a16="http://schemas.microsoft.com/office/drawing/2014/main" id="{0358F81B-1188-D843-4B62-34642FBB5E3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5411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D6487-A4C7-414B-1933-332C1D416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>
            <a:extLst>
              <a:ext uri="{FF2B5EF4-FFF2-40B4-BE49-F238E27FC236}">
                <a16:creationId xmlns:a16="http://schemas.microsoft.com/office/drawing/2014/main" id="{21C87BCC-EBFD-8E56-5324-187C1F35E2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32138" y="588963"/>
            <a:ext cx="3795712" cy="28844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78" name="Text Box 3">
            <a:extLst>
              <a:ext uri="{FF2B5EF4-FFF2-40B4-BE49-F238E27FC236}">
                <a16:creationId xmlns:a16="http://schemas.microsoft.com/office/drawing/2014/main" id="{2FC2CEF2-A94A-36EA-D40E-8C215F24C30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7774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14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97B48-BAEB-4488-7776-9B9A59E0C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0EE5E4-B993-8852-14F4-79D5175EE1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03DC5B-6B0C-D2F7-66D1-2D72479AFF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04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77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F25D94CF-149D-8643-A574-D07EA8C7D6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24200" y="609600"/>
            <a:ext cx="3810000" cy="2895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0" name="Text Box 3">
            <a:extLst>
              <a:ext uri="{FF2B5EF4-FFF2-40B4-BE49-F238E27FC236}">
                <a16:creationId xmlns:a16="http://schemas.microsoft.com/office/drawing/2014/main" id="{BF2CB2F9-E098-6F49-83E7-86559C0C974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87075-4E06-CDDE-8EB2-791921D16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>
            <a:extLst>
              <a:ext uri="{FF2B5EF4-FFF2-40B4-BE49-F238E27FC236}">
                <a16:creationId xmlns:a16="http://schemas.microsoft.com/office/drawing/2014/main" id="{FBF81D3C-FC97-5F85-B666-41EE9E088A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24200" y="609600"/>
            <a:ext cx="3810000" cy="2895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2" name="Text Box 3">
            <a:extLst>
              <a:ext uri="{FF2B5EF4-FFF2-40B4-BE49-F238E27FC236}">
                <a16:creationId xmlns:a16="http://schemas.microsoft.com/office/drawing/2014/main" id="{0856F2A2-A18C-233E-2F08-A5DAD113F34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4574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3315B-B926-21DA-5CA3-1A7FBDC7A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D1D964C4-F603-7A03-7490-F45508C0FF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24200" y="609600"/>
            <a:ext cx="3810000" cy="2895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0" name="Text Box 3">
            <a:extLst>
              <a:ext uri="{FF2B5EF4-FFF2-40B4-BE49-F238E27FC236}">
                <a16:creationId xmlns:a16="http://schemas.microsoft.com/office/drawing/2014/main" id="{F6F94F0F-3757-C82A-8F61-D1AD21194BF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0534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9215B-5C0E-083C-CF08-BF0338A27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E17C338F-F782-C377-EC5B-51B88663A3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24200" y="609600"/>
            <a:ext cx="3810000" cy="2895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0" name="Text Box 3">
            <a:extLst>
              <a:ext uri="{FF2B5EF4-FFF2-40B4-BE49-F238E27FC236}">
                <a16:creationId xmlns:a16="http://schemas.microsoft.com/office/drawing/2014/main" id="{035E2B10-2873-279F-7885-F69A0026E5A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7504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57250" y="2895600"/>
            <a:ext cx="9715500" cy="1447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386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14500" y="4922843"/>
            <a:ext cx="8001000" cy="2219325"/>
          </a:xfrm>
        </p:spPr>
        <p:txBody>
          <a:bodyPr/>
          <a:lstStyle>
            <a:lvl1pPr marL="0" indent="0" algn="ctr">
              <a:buFont typeface="Wingdings" pitchFamily="2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207144C-770F-3643-B841-7D48AA73B9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 Slifer Crimea07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924FC26-79DC-3844-86A2-D76102CF63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71ED46-9187-834F-AB32-FB663F8F7F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2548A8-16EA-CD4C-AF2E-D64D10E1BD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1124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60E821-B226-D142-A628-79EEFCD31F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 Slifer Crimea07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F518C9-3DA6-6A4D-89AA-023FED6F6F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C707D3-9F3C-5C4A-A699-7040314E89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321B16-FD1F-DC41-9075-8B97FE7901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0147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43875" y="771530"/>
            <a:ext cx="2428875" cy="69500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71530"/>
            <a:ext cx="7134225" cy="6950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710DAA-4595-674C-A8A9-6396284AAB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 Slifer Crimea07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869CAA-F727-2A40-AA59-103BEA1941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41D1EE-C0E4-324B-97FC-4E41F7736C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EE4C5C-9B53-2D42-A380-29039D99DE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429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189292F-48A2-184A-8C8C-1F32CE2639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 Slifer Crimea07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29A5E02-C3A6-4445-B226-4C461E0614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0D4DDD0-ADDE-9D45-8FAC-D936537695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6B55E3-A742-B34E-B88A-14BCF844BD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3674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6FF52A-131E-0941-BFCD-96B115D2A6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 Slifer Crimea07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08E609-A746-8F40-9C20-822CBDCFD4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E3EDE4D-C429-1D4F-988B-585B1610DE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DBA7D-EC6A-8542-9BF0-0A84855DFA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300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57250" y="2895600"/>
            <a:ext cx="9715500" cy="1447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386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14500" y="4922843"/>
            <a:ext cx="8001000" cy="2219325"/>
          </a:xfrm>
        </p:spPr>
        <p:txBody>
          <a:bodyPr/>
          <a:lstStyle>
            <a:lvl1pPr marL="0" indent="0" algn="ctr">
              <a:buFont typeface="Wingdings" pitchFamily="2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D1CA4D6-D287-8241-BAC8-7633F128A2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 Slifer Crimea07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4AFB33-59E4-2142-BF3D-4625C12824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A6BB6AD-8552-044D-A596-75E5A1F24D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EA12C4-789F-C84E-B8EF-72FB0BCA42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8376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45414E-06C7-D645-A72F-EC8B0A1ACA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 Slifer Crimea07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9EB4F1C-4DBD-0B41-933A-8AFF629912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D75786D-6328-544B-8C60-4A5AE2E708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6C655-1EB2-134A-A621-E88B2EBD1E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49050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288" y="5581650"/>
            <a:ext cx="9715500" cy="17256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3288" y="3681418"/>
            <a:ext cx="9715500" cy="190023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37" indent="0">
              <a:buNone/>
              <a:defRPr sz="1400"/>
            </a:lvl4pPr>
            <a:lvl5pPr marL="1828051" indent="0">
              <a:buNone/>
              <a:defRPr sz="1400"/>
            </a:lvl5pPr>
            <a:lvl6pPr marL="2285061" indent="0">
              <a:buNone/>
              <a:defRPr sz="1400"/>
            </a:lvl6pPr>
            <a:lvl7pPr marL="2742073" indent="0">
              <a:buNone/>
              <a:defRPr sz="1400"/>
            </a:lvl7pPr>
            <a:lvl8pPr marL="3199086" indent="0">
              <a:buNone/>
              <a:defRPr sz="1400"/>
            </a:lvl8pPr>
            <a:lvl9pPr marL="3656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9F7994-DCD9-E443-8C26-CE97B20E16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 Slifer Crimea07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0355B57-A53D-3440-85C8-D1AF207EF7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062718-B786-6C46-A5F6-B6900C42CB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7A11A-23A2-AD49-A2C0-37D74B00DD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70178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509841"/>
            <a:ext cx="4781550" cy="5211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91200" y="2509841"/>
            <a:ext cx="4781550" cy="5211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86572B-D9A0-AA4B-A8DC-1AD2306DC8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 Slifer Crimea07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2B01E1-4938-114F-9847-5B96AA232C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2C06E4-0A76-B745-A28F-CB9D63D988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9A7D1-C3BA-C948-A48F-EC822FC239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88209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347663"/>
            <a:ext cx="10287000" cy="1447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944688"/>
            <a:ext cx="5049838" cy="809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37" indent="0">
              <a:buNone/>
              <a:defRPr sz="1600" b="1"/>
            </a:lvl4pPr>
            <a:lvl5pPr marL="1828051" indent="0">
              <a:buNone/>
              <a:defRPr sz="1600" b="1"/>
            </a:lvl5pPr>
            <a:lvl6pPr marL="2285061" indent="0">
              <a:buNone/>
              <a:defRPr sz="1600" b="1"/>
            </a:lvl6pPr>
            <a:lvl7pPr marL="2742073" indent="0">
              <a:buNone/>
              <a:defRPr sz="1600" b="1"/>
            </a:lvl7pPr>
            <a:lvl8pPr marL="3199086" indent="0">
              <a:buNone/>
              <a:defRPr sz="1600" b="1"/>
            </a:lvl8pPr>
            <a:lvl9pPr marL="365609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754318"/>
            <a:ext cx="5049838" cy="50053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7075" y="1944688"/>
            <a:ext cx="5051425" cy="809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37" indent="0">
              <a:buNone/>
              <a:defRPr sz="1600" b="1"/>
            </a:lvl4pPr>
            <a:lvl5pPr marL="1828051" indent="0">
              <a:buNone/>
              <a:defRPr sz="1600" b="1"/>
            </a:lvl5pPr>
            <a:lvl6pPr marL="2285061" indent="0">
              <a:buNone/>
              <a:defRPr sz="1600" b="1"/>
            </a:lvl6pPr>
            <a:lvl7pPr marL="2742073" indent="0">
              <a:buNone/>
              <a:defRPr sz="1600" b="1"/>
            </a:lvl7pPr>
            <a:lvl8pPr marL="3199086" indent="0">
              <a:buNone/>
              <a:defRPr sz="1600" b="1"/>
            </a:lvl8pPr>
            <a:lvl9pPr marL="365609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7075" y="2754318"/>
            <a:ext cx="5051425" cy="50053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BD82A92-4742-B649-B81B-924CE3E264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 Slifer Crimea07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7476D3C-69B3-ED47-8980-1144B23310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281A82E-5F93-F648-BD2F-64256106D9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44AFE-2BB5-AD46-A077-148D1F3B10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1053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07DCA45-E3AC-CB49-8B97-7588EE5FE1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 Slifer Crimea07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1B43E6C-1480-D744-9332-849BD70BAF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DB11147-19DE-EC4A-8753-DF5F499B17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21D21-CB7C-ED46-810F-6DBA8427AF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5457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29CCD5-943D-7044-ADAE-8E7B998C95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 Slifer Crimea07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C42F8E-C9CA-BA4C-B757-E341E95380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7CC505-FB70-D449-98A6-8E41C236A0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A39587-1B72-EE46-B998-40470DD7D7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56127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3BB59C6-E4B6-CB41-A9CB-86D44D02CA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 Slifer Crimea07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1B0C5E9-A582-0D4B-A070-B3FEE58B61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54AAB7C-18F4-4546-9696-D5A911A555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C68D3-CC00-5E4B-AFBB-63FA23E9F1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8598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346075"/>
            <a:ext cx="3760788" cy="14716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4" y="346075"/>
            <a:ext cx="6389688" cy="7413625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1817688"/>
            <a:ext cx="3760788" cy="594201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300"/>
            </a:lvl2pPr>
            <a:lvl3pPr marL="914024" indent="0">
              <a:buNone/>
              <a:defRPr sz="1000"/>
            </a:lvl3pPr>
            <a:lvl4pPr marL="1371037" indent="0">
              <a:buNone/>
              <a:defRPr sz="900"/>
            </a:lvl4pPr>
            <a:lvl5pPr marL="1828051" indent="0">
              <a:buNone/>
              <a:defRPr sz="900"/>
            </a:lvl5pPr>
            <a:lvl6pPr marL="2285061" indent="0">
              <a:buNone/>
              <a:defRPr sz="900"/>
            </a:lvl6pPr>
            <a:lvl7pPr marL="2742073" indent="0">
              <a:buNone/>
              <a:defRPr sz="900"/>
            </a:lvl7pPr>
            <a:lvl8pPr marL="3199086" indent="0">
              <a:buNone/>
              <a:defRPr sz="900"/>
            </a:lvl8pPr>
            <a:lvl9pPr marL="365609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64934F-04C7-E540-B911-C4A20133D1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 Slifer Crimea07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52D3AE-7A12-5145-8DD7-0FF8B72828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D01672-0F60-424F-9A64-4E3CB12A23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DAB89-0B5C-FA48-9165-C1A80B07F5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23907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963" y="6080128"/>
            <a:ext cx="6858000" cy="7191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39963" y="776291"/>
            <a:ext cx="6858000" cy="5211762"/>
          </a:xfrm>
        </p:spPr>
        <p:txBody>
          <a:bodyPr/>
          <a:lstStyle>
            <a:lvl1pPr marL="0" indent="0">
              <a:buNone/>
              <a:defRPr sz="31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37" indent="0">
              <a:buNone/>
              <a:defRPr sz="2000"/>
            </a:lvl4pPr>
            <a:lvl5pPr marL="1828051" indent="0">
              <a:buNone/>
              <a:defRPr sz="2000"/>
            </a:lvl5pPr>
            <a:lvl6pPr marL="2285061" indent="0">
              <a:buNone/>
              <a:defRPr sz="2000"/>
            </a:lvl6pPr>
            <a:lvl7pPr marL="2742073" indent="0">
              <a:buNone/>
              <a:defRPr sz="2000"/>
            </a:lvl7pPr>
            <a:lvl8pPr marL="3199086" indent="0">
              <a:buNone/>
              <a:defRPr sz="2000"/>
            </a:lvl8pPr>
            <a:lvl9pPr marL="3656098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963" y="6799264"/>
            <a:ext cx="6858000" cy="1019175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300"/>
            </a:lvl2pPr>
            <a:lvl3pPr marL="914024" indent="0">
              <a:buNone/>
              <a:defRPr sz="1000"/>
            </a:lvl3pPr>
            <a:lvl4pPr marL="1371037" indent="0">
              <a:buNone/>
              <a:defRPr sz="900"/>
            </a:lvl4pPr>
            <a:lvl5pPr marL="1828051" indent="0">
              <a:buNone/>
              <a:defRPr sz="900"/>
            </a:lvl5pPr>
            <a:lvl6pPr marL="2285061" indent="0">
              <a:buNone/>
              <a:defRPr sz="900"/>
            </a:lvl6pPr>
            <a:lvl7pPr marL="2742073" indent="0">
              <a:buNone/>
              <a:defRPr sz="900"/>
            </a:lvl7pPr>
            <a:lvl8pPr marL="3199086" indent="0">
              <a:buNone/>
              <a:defRPr sz="900"/>
            </a:lvl8pPr>
            <a:lvl9pPr marL="365609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C82E7B-4597-864A-BE7A-5018988284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 Slifer Crimea07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DA0D16-A8B6-8F44-815F-02965E4D0B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8651EC-28D1-3D41-B6F3-1161013DF7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2EF2E2-697E-BA42-AB92-EC42959DB1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59663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7A6CF8A-858D-DE4D-9B6B-F97E0CEC98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 Slifer Crimea07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790524-6C75-EA41-8E00-75FBD8AFBD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9DCDE1-C44C-1242-977E-153772AEE4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0555C-CF75-E546-9269-5D2EDAED5E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00700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43875" y="771530"/>
            <a:ext cx="2428875" cy="69500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71530"/>
            <a:ext cx="7134225" cy="6950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0CF1E3-3A03-1643-9217-5F1F275B36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 Slifer Crimea07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5363B0-DB19-A044-9198-D75201D0E0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F43B06-DE30-A44E-BF2D-B6B439C852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6307B-4D4E-A94E-9082-B5100943D4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21676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189292F-48A2-184A-8C8C-1F32CE2639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 Slifer Crimea07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29A5E02-C3A6-4445-B226-4C461E0614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0D4DDD0-ADDE-9D45-8FAC-D936537695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6B55E3-A742-B34E-B88A-14BCF844BD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40849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29CCD5-943D-7044-ADAE-8E7B998C95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 Slifer Crimea07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C42F8E-C9CA-BA4C-B757-E341E95380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7CC505-FB70-D449-98A6-8E41C236A0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A39587-1B72-EE46-B998-40470DD7D7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4971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288" y="5581650"/>
            <a:ext cx="9715500" cy="17256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3288" y="3681418"/>
            <a:ext cx="9715500" cy="190023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37" indent="0">
              <a:buNone/>
              <a:defRPr sz="1400"/>
            </a:lvl4pPr>
            <a:lvl5pPr marL="1828051" indent="0">
              <a:buNone/>
              <a:defRPr sz="1400"/>
            </a:lvl5pPr>
            <a:lvl6pPr marL="2285061" indent="0">
              <a:buNone/>
              <a:defRPr sz="1400"/>
            </a:lvl6pPr>
            <a:lvl7pPr marL="2742073" indent="0">
              <a:buNone/>
              <a:defRPr sz="1400"/>
            </a:lvl7pPr>
            <a:lvl8pPr marL="3199086" indent="0">
              <a:buNone/>
              <a:defRPr sz="1400"/>
            </a:lvl8pPr>
            <a:lvl9pPr marL="3656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FAF4EE-AC82-0D4E-B775-57C6D3AEE6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 Slifer Crimea07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13D5493-D280-D74D-870C-C224D3DDAA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DE829D-D545-574F-8D0A-55AECEA00F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27927A-FD1B-8B4A-94A8-6B9D295AE5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8029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509841"/>
            <a:ext cx="4781550" cy="5211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91200" y="2509841"/>
            <a:ext cx="4781550" cy="5211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F33AD9-B502-2A46-A998-4182A42238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 Slifer Crimea07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734398-DC42-E542-A60F-5EBBDF05DA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07134B-9AE0-5944-AD17-B8FDEC1363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2AD8CE-C6DD-5346-B81A-688F40BCFE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6212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347663"/>
            <a:ext cx="10287000" cy="1447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944688"/>
            <a:ext cx="5049838" cy="809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37" indent="0">
              <a:buNone/>
              <a:defRPr sz="1600" b="1"/>
            </a:lvl4pPr>
            <a:lvl5pPr marL="1828051" indent="0">
              <a:buNone/>
              <a:defRPr sz="1600" b="1"/>
            </a:lvl5pPr>
            <a:lvl6pPr marL="2285061" indent="0">
              <a:buNone/>
              <a:defRPr sz="1600" b="1"/>
            </a:lvl6pPr>
            <a:lvl7pPr marL="2742073" indent="0">
              <a:buNone/>
              <a:defRPr sz="1600" b="1"/>
            </a:lvl7pPr>
            <a:lvl8pPr marL="3199086" indent="0">
              <a:buNone/>
              <a:defRPr sz="1600" b="1"/>
            </a:lvl8pPr>
            <a:lvl9pPr marL="365609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754318"/>
            <a:ext cx="5049838" cy="50053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7075" y="1944688"/>
            <a:ext cx="5051425" cy="809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37" indent="0">
              <a:buNone/>
              <a:defRPr sz="1600" b="1"/>
            </a:lvl4pPr>
            <a:lvl5pPr marL="1828051" indent="0">
              <a:buNone/>
              <a:defRPr sz="1600" b="1"/>
            </a:lvl5pPr>
            <a:lvl6pPr marL="2285061" indent="0">
              <a:buNone/>
              <a:defRPr sz="1600" b="1"/>
            </a:lvl6pPr>
            <a:lvl7pPr marL="2742073" indent="0">
              <a:buNone/>
              <a:defRPr sz="1600" b="1"/>
            </a:lvl7pPr>
            <a:lvl8pPr marL="3199086" indent="0">
              <a:buNone/>
              <a:defRPr sz="1600" b="1"/>
            </a:lvl8pPr>
            <a:lvl9pPr marL="365609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7075" y="2754318"/>
            <a:ext cx="5051425" cy="50053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D42410C-C8D0-524C-8A85-4978D2194D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 Slifer Crimea07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45413D2-6B62-A34E-BD37-109554F006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567176F-F867-554E-BFB7-CBC7F5F9E6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4215B0-29D8-0B43-952F-D132ADDC3C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5779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3D1051F-09FC-404B-9FEE-6AB7733C55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 Slifer Crimea07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0740019-E32A-F64F-BE0A-E147086F3F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88B208-4A28-0347-AF34-ADD2E0023B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6F7DCC-B5CB-6842-8E7E-84FD01B16F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9855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633DCD8-41D0-B846-9A7D-E876CC8B45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 Slifer Crimea07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607A903-19E7-4D47-B139-3110682488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166356E-EA5F-644E-82A6-09B1143C18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58504-0C3C-4044-BC41-CA2A62F70B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9419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346075"/>
            <a:ext cx="3760788" cy="14716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4" y="346075"/>
            <a:ext cx="6389688" cy="7413625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1817688"/>
            <a:ext cx="3760788" cy="594201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300"/>
            </a:lvl2pPr>
            <a:lvl3pPr marL="914024" indent="0">
              <a:buNone/>
              <a:defRPr sz="1000"/>
            </a:lvl3pPr>
            <a:lvl4pPr marL="1371037" indent="0">
              <a:buNone/>
              <a:defRPr sz="900"/>
            </a:lvl4pPr>
            <a:lvl5pPr marL="1828051" indent="0">
              <a:buNone/>
              <a:defRPr sz="900"/>
            </a:lvl5pPr>
            <a:lvl6pPr marL="2285061" indent="0">
              <a:buNone/>
              <a:defRPr sz="900"/>
            </a:lvl6pPr>
            <a:lvl7pPr marL="2742073" indent="0">
              <a:buNone/>
              <a:defRPr sz="900"/>
            </a:lvl7pPr>
            <a:lvl8pPr marL="3199086" indent="0">
              <a:buNone/>
              <a:defRPr sz="900"/>
            </a:lvl8pPr>
            <a:lvl9pPr marL="365609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E8D0D0-5E0F-1A4C-852A-07847EDE13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 Slifer Crimea07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CDD01B-3513-C747-A4EE-A821ED8D70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7CA024-A936-B24B-BAF8-CBE6287BE9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69D4A0-679E-8F4E-8A54-522154C788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2210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963" y="6080128"/>
            <a:ext cx="6858000" cy="7191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39963" y="776291"/>
            <a:ext cx="6858000" cy="5211762"/>
          </a:xfrm>
        </p:spPr>
        <p:txBody>
          <a:bodyPr/>
          <a:lstStyle>
            <a:lvl1pPr marL="0" indent="0">
              <a:buNone/>
              <a:defRPr sz="31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37" indent="0">
              <a:buNone/>
              <a:defRPr sz="2000"/>
            </a:lvl4pPr>
            <a:lvl5pPr marL="1828051" indent="0">
              <a:buNone/>
              <a:defRPr sz="2000"/>
            </a:lvl5pPr>
            <a:lvl6pPr marL="2285061" indent="0">
              <a:buNone/>
              <a:defRPr sz="2000"/>
            </a:lvl6pPr>
            <a:lvl7pPr marL="2742073" indent="0">
              <a:buNone/>
              <a:defRPr sz="2000"/>
            </a:lvl7pPr>
            <a:lvl8pPr marL="3199086" indent="0">
              <a:buNone/>
              <a:defRPr sz="2000"/>
            </a:lvl8pPr>
            <a:lvl9pPr marL="3656098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963" y="6799264"/>
            <a:ext cx="6858000" cy="1019175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300"/>
            </a:lvl2pPr>
            <a:lvl3pPr marL="914024" indent="0">
              <a:buNone/>
              <a:defRPr sz="1000"/>
            </a:lvl3pPr>
            <a:lvl4pPr marL="1371037" indent="0">
              <a:buNone/>
              <a:defRPr sz="900"/>
            </a:lvl4pPr>
            <a:lvl5pPr marL="1828051" indent="0">
              <a:buNone/>
              <a:defRPr sz="900"/>
            </a:lvl5pPr>
            <a:lvl6pPr marL="2285061" indent="0">
              <a:buNone/>
              <a:defRPr sz="900"/>
            </a:lvl6pPr>
            <a:lvl7pPr marL="2742073" indent="0">
              <a:buNone/>
              <a:defRPr sz="900"/>
            </a:lvl7pPr>
            <a:lvl8pPr marL="3199086" indent="0">
              <a:buNone/>
              <a:defRPr sz="900"/>
            </a:lvl8pPr>
            <a:lvl9pPr marL="365609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9EE235-D6A5-8748-9F85-7AE6CEF467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 Slifer Crimea07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BAD505-0E2A-C54A-8BA9-DABEAB4546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211FA2-CA11-9A41-A468-72A73C6BC5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357269-B788-684B-80D0-2683F6BD60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3911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>
            <a:extLst>
              <a:ext uri="{FF2B5EF4-FFF2-40B4-BE49-F238E27FC236}">
                <a16:creationId xmlns:a16="http://schemas.microsoft.com/office/drawing/2014/main" id="{DE74410A-8212-4D4A-8CD8-C6FBBF641E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57250" y="771525"/>
            <a:ext cx="97155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vert="horz" wrap="square" lIns="114901" tIns="57454" rIns="114901" bIns="5745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37603" name="Rectangle 3">
            <a:extLst>
              <a:ext uri="{FF2B5EF4-FFF2-40B4-BE49-F238E27FC236}">
                <a16:creationId xmlns:a16="http://schemas.microsoft.com/office/drawing/2014/main" id="{BE92DED4-3A12-BC47-9629-50D5C12D41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57250" y="2509838"/>
            <a:ext cx="9715500" cy="521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vert="horz" wrap="square" lIns="114901" tIns="57454" rIns="114901" bIns="574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37604" name="Rectangle 4">
            <a:extLst>
              <a:ext uri="{FF2B5EF4-FFF2-40B4-BE49-F238E27FC236}">
                <a16:creationId xmlns:a16="http://schemas.microsoft.com/office/drawing/2014/main" id="{8EB1B708-4F61-9147-A988-F15A05EDBF9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57250" y="7915275"/>
            <a:ext cx="238125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vert="horz" wrap="square" lIns="114901" tIns="57454" rIns="114901" bIns="57454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FFFFFF"/>
                </a:solidFill>
                <a:latin typeface="Verdana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K. Slifer Crimea07</a:t>
            </a:r>
          </a:p>
        </p:txBody>
      </p:sp>
      <p:sp>
        <p:nvSpPr>
          <p:cNvPr id="537605" name="Rectangle 5">
            <a:extLst>
              <a:ext uri="{FF2B5EF4-FFF2-40B4-BE49-F238E27FC236}">
                <a16:creationId xmlns:a16="http://schemas.microsoft.com/office/drawing/2014/main" id="{BE0AA888-B988-0B45-9AE8-E2384D3A529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05250" y="7915275"/>
            <a:ext cx="36195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vert="horz" wrap="square" lIns="114901" tIns="57454" rIns="114901" bIns="57454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rgbClr val="FFFFFF"/>
                </a:solidFill>
                <a:latin typeface="Verdana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7606" name="Rectangle 6">
            <a:extLst>
              <a:ext uri="{FF2B5EF4-FFF2-40B4-BE49-F238E27FC236}">
                <a16:creationId xmlns:a16="http://schemas.microsoft.com/office/drawing/2014/main" id="{32EC21FA-A3B4-F144-93FD-9416CB12E6D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91500" y="7915275"/>
            <a:ext cx="238125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vert="horz" wrap="square" lIns="114901" tIns="57454" rIns="114901" bIns="57454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solidFill>
                  <a:srgbClr val="FFFFFF"/>
                </a:solidFill>
                <a:latin typeface="Verdana" panose="020B0604030504040204" pitchFamily="34" charset="0"/>
              </a:defRPr>
            </a:lvl1pPr>
          </a:lstStyle>
          <a:p>
            <a:fld id="{C37B93A3-7879-8547-9E3D-89D47BB6042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35" r:id="rId1"/>
    <p:sldLayoutId id="2147484636" r:id="rId2"/>
    <p:sldLayoutId id="2147484637" r:id="rId3"/>
    <p:sldLayoutId id="2147484638" r:id="rId4"/>
    <p:sldLayoutId id="2147484639" r:id="rId5"/>
    <p:sldLayoutId id="2147484640" r:id="rId6"/>
    <p:sldLayoutId id="2147484641" r:id="rId7"/>
    <p:sldLayoutId id="2147484642" r:id="rId8"/>
    <p:sldLayoutId id="2147484643" r:id="rId9"/>
    <p:sldLayoutId id="2147484644" r:id="rId10"/>
    <p:sldLayoutId id="2147484645" r:id="rId11"/>
  </p:sldLayoutIdLst>
  <p:hf sldNum="0" hdr="0" ftr="0" dt="0"/>
  <p:txStyles>
    <p:titleStyle>
      <a:lvl1pPr algn="ctr" defTabSz="1147763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47763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Verdana" pitchFamily="22" charset="0"/>
          <a:ea typeface="ＭＳ Ｐゴシック" pitchFamily="22" charset="-128"/>
          <a:cs typeface="ＭＳ Ｐゴシック" pitchFamily="22" charset="-128"/>
        </a:defRPr>
      </a:lvl2pPr>
      <a:lvl3pPr algn="ctr" defTabSz="1147763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Verdana" pitchFamily="22" charset="0"/>
          <a:ea typeface="ＭＳ Ｐゴシック" pitchFamily="22" charset="-128"/>
          <a:cs typeface="ＭＳ Ｐゴシック" pitchFamily="22" charset="-128"/>
        </a:defRPr>
      </a:lvl3pPr>
      <a:lvl4pPr algn="ctr" defTabSz="1147763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Verdana" pitchFamily="22" charset="0"/>
          <a:ea typeface="ＭＳ Ｐゴシック" pitchFamily="22" charset="-128"/>
          <a:cs typeface="ＭＳ Ｐゴシック" pitchFamily="22" charset="-128"/>
        </a:defRPr>
      </a:lvl4pPr>
      <a:lvl5pPr algn="ctr" defTabSz="1147763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Verdana" pitchFamily="22" charset="0"/>
          <a:ea typeface="ＭＳ Ｐゴシック" pitchFamily="22" charset="-128"/>
          <a:cs typeface="ＭＳ Ｐゴシック" pitchFamily="22" charset="-128"/>
        </a:defRPr>
      </a:lvl5pPr>
      <a:lvl6pPr marL="457011" algn="ctr" defTabSz="114887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Verdana" pitchFamily="22" charset="0"/>
          <a:ea typeface="ＭＳ Ｐゴシック" pitchFamily="22" charset="-128"/>
          <a:cs typeface="ＭＳ Ｐゴシック" pitchFamily="22" charset="-128"/>
        </a:defRPr>
      </a:lvl6pPr>
      <a:lvl7pPr marL="914024" algn="ctr" defTabSz="114887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Verdana" pitchFamily="22" charset="0"/>
          <a:ea typeface="ＭＳ Ｐゴシック" pitchFamily="22" charset="-128"/>
          <a:cs typeface="ＭＳ Ｐゴシック" pitchFamily="22" charset="-128"/>
        </a:defRPr>
      </a:lvl7pPr>
      <a:lvl8pPr marL="1371037" algn="ctr" defTabSz="114887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Verdana" pitchFamily="22" charset="0"/>
          <a:ea typeface="ＭＳ Ｐゴシック" pitchFamily="22" charset="-128"/>
          <a:cs typeface="ＭＳ Ｐゴシック" pitchFamily="22" charset="-128"/>
        </a:defRPr>
      </a:lvl8pPr>
      <a:lvl9pPr marL="1828051" algn="ctr" defTabSz="114887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Verdana" pitchFamily="22" charset="0"/>
          <a:ea typeface="ＭＳ Ｐゴシック" pitchFamily="22" charset="-128"/>
          <a:cs typeface="ＭＳ Ｐゴシック" pitchFamily="22" charset="-128"/>
        </a:defRPr>
      </a:lvl9pPr>
    </p:titleStyle>
    <p:bodyStyle>
      <a:lvl1pPr marL="430213" indent="-430213" algn="l" defTabSz="1147763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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31863" indent="-357188" algn="l" defTabSz="1147763" rtl="0" eaLnBrk="0" fontAlgn="base" hangingPunct="0">
        <a:spcBef>
          <a:spcPct val="20000"/>
        </a:spcBef>
        <a:spcAft>
          <a:spcPct val="0"/>
        </a:spcAft>
        <a:buClr>
          <a:srgbClr val="CCFF66"/>
        </a:buClr>
        <a:buFont typeface="Wingdings" pitchFamily="2" charset="2"/>
        <a:buChar char=""/>
        <a:defRPr sz="3500">
          <a:solidFill>
            <a:schemeClr val="tx1"/>
          </a:solidFill>
          <a:latin typeface="+mn-lt"/>
          <a:ea typeface="+mn-ea"/>
        </a:defRPr>
      </a:lvl2pPr>
      <a:lvl3pPr marL="1435100" indent="-285750" algn="l" defTabSz="1147763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"/>
        <a:defRPr sz="3000">
          <a:solidFill>
            <a:schemeClr val="tx1"/>
          </a:solidFill>
          <a:latin typeface="+mn-lt"/>
          <a:ea typeface="+mn-ea"/>
        </a:defRPr>
      </a:lvl3pPr>
      <a:lvl4pPr marL="2009775" indent="-285750" algn="l" defTabSz="1147763" rtl="0" eaLnBrk="0" fontAlgn="base" hangingPunct="0">
        <a:spcBef>
          <a:spcPct val="20000"/>
        </a:spcBef>
        <a:spcAft>
          <a:spcPct val="0"/>
        </a:spcAft>
        <a:buClr>
          <a:srgbClr val="CCFF66"/>
        </a:buClr>
        <a:buFont typeface="Wingdings" pitchFamily="2" charset="2"/>
        <a:buChar char=""/>
        <a:defRPr sz="2500">
          <a:solidFill>
            <a:schemeClr val="tx1"/>
          </a:solidFill>
          <a:latin typeface="+mn-lt"/>
          <a:ea typeface="+mn-ea"/>
        </a:defRPr>
      </a:lvl4pPr>
      <a:lvl5pPr marL="2584450" indent="-285750" algn="l" defTabSz="1147763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"/>
        <a:defRPr sz="2500">
          <a:solidFill>
            <a:schemeClr val="tx1"/>
          </a:solidFill>
          <a:latin typeface="+mn-lt"/>
          <a:ea typeface="+mn-ea"/>
        </a:defRPr>
      </a:lvl5pPr>
      <a:lvl6pPr marL="3041987" indent="-287221" algn="l" defTabSz="1148878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22" charset="2"/>
        <a:buChar char=""/>
        <a:defRPr sz="2500">
          <a:solidFill>
            <a:schemeClr val="tx1"/>
          </a:solidFill>
          <a:latin typeface="+mn-lt"/>
          <a:ea typeface="+mn-ea"/>
        </a:defRPr>
      </a:lvl6pPr>
      <a:lvl7pPr marL="3499000" indent="-287221" algn="l" defTabSz="1148878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22" charset="2"/>
        <a:buChar char=""/>
        <a:defRPr sz="2500">
          <a:solidFill>
            <a:schemeClr val="tx1"/>
          </a:solidFill>
          <a:latin typeface="+mn-lt"/>
          <a:ea typeface="+mn-ea"/>
        </a:defRPr>
      </a:lvl7pPr>
      <a:lvl8pPr marL="3956013" indent="-287221" algn="l" defTabSz="1148878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22" charset="2"/>
        <a:buChar char=""/>
        <a:defRPr sz="2500">
          <a:solidFill>
            <a:schemeClr val="tx1"/>
          </a:solidFill>
          <a:latin typeface="+mn-lt"/>
          <a:ea typeface="+mn-ea"/>
        </a:defRPr>
      </a:lvl8pPr>
      <a:lvl9pPr marL="4413026" indent="-287221" algn="l" defTabSz="1148878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22" charset="2"/>
        <a:buChar char=""/>
        <a:defRPr sz="2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7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1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1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3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6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98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>
            <a:extLst>
              <a:ext uri="{FF2B5EF4-FFF2-40B4-BE49-F238E27FC236}">
                <a16:creationId xmlns:a16="http://schemas.microsoft.com/office/drawing/2014/main" id="{4F7B9090-124C-E94A-930E-8EE2657D2C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57250" y="771525"/>
            <a:ext cx="97155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vert="horz" wrap="square" lIns="114949" tIns="57475" rIns="114949" bIns="5747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37603" name="Rectangle 3">
            <a:extLst>
              <a:ext uri="{FF2B5EF4-FFF2-40B4-BE49-F238E27FC236}">
                <a16:creationId xmlns:a16="http://schemas.microsoft.com/office/drawing/2014/main" id="{86DD5A20-7E11-B242-9387-DA0CC4DD87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57250" y="2509838"/>
            <a:ext cx="9715500" cy="521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vert="horz" wrap="square" lIns="114949" tIns="57475" rIns="114949" bIns="574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37604" name="Rectangle 4">
            <a:extLst>
              <a:ext uri="{FF2B5EF4-FFF2-40B4-BE49-F238E27FC236}">
                <a16:creationId xmlns:a16="http://schemas.microsoft.com/office/drawing/2014/main" id="{6CD50C2A-7E16-3749-85AC-FD4C38FB7F9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57250" y="7915275"/>
            <a:ext cx="238125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vert="horz" wrap="square" lIns="114949" tIns="57475" rIns="114949" bIns="57475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FFFFFF"/>
                </a:solidFill>
                <a:latin typeface="Verdana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K. Slifer Crimea07</a:t>
            </a:r>
          </a:p>
        </p:txBody>
      </p:sp>
      <p:sp>
        <p:nvSpPr>
          <p:cNvPr id="537605" name="Rectangle 5">
            <a:extLst>
              <a:ext uri="{FF2B5EF4-FFF2-40B4-BE49-F238E27FC236}">
                <a16:creationId xmlns:a16="http://schemas.microsoft.com/office/drawing/2014/main" id="{399EAA54-E271-104F-AC79-93D930AC11E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05250" y="7915275"/>
            <a:ext cx="36195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vert="horz" wrap="square" lIns="114949" tIns="57475" rIns="114949" bIns="57475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rgbClr val="FFFFFF"/>
                </a:solidFill>
                <a:latin typeface="Verdana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7606" name="Rectangle 6">
            <a:extLst>
              <a:ext uri="{FF2B5EF4-FFF2-40B4-BE49-F238E27FC236}">
                <a16:creationId xmlns:a16="http://schemas.microsoft.com/office/drawing/2014/main" id="{E87376A8-B715-A24C-80D7-44718A285B8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91500" y="7915275"/>
            <a:ext cx="238125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vert="horz" wrap="square" lIns="114949" tIns="57475" rIns="114949" bIns="57475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solidFill>
                  <a:srgbClr val="FFFFFF"/>
                </a:solidFill>
                <a:latin typeface="Verdana" panose="020B0604030504040204" pitchFamily="34" charset="0"/>
              </a:defRPr>
            </a:lvl1pPr>
          </a:lstStyle>
          <a:p>
            <a:fld id="{D60CB9B8-365A-9D41-9F55-D22A5EFF9A2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46" r:id="rId1"/>
  </p:sldLayoutIdLst>
  <p:txStyles>
    <p:titleStyle>
      <a:lvl1pPr algn="ctr" defTabSz="1149350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49350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Verdana" pitchFamily="22" charset="0"/>
          <a:ea typeface="ＭＳ Ｐゴシック" pitchFamily="22" charset="-128"/>
          <a:cs typeface="ＭＳ Ｐゴシック" pitchFamily="22" charset="-128"/>
        </a:defRPr>
      </a:lvl2pPr>
      <a:lvl3pPr algn="ctr" defTabSz="1149350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Verdana" pitchFamily="22" charset="0"/>
          <a:ea typeface="ＭＳ Ｐゴシック" pitchFamily="22" charset="-128"/>
          <a:cs typeface="ＭＳ Ｐゴシック" pitchFamily="22" charset="-128"/>
        </a:defRPr>
      </a:lvl3pPr>
      <a:lvl4pPr algn="ctr" defTabSz="1149350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Verdana" pitchFamily="22" charset="0"/>
          <a:ea typeface="ＭＳ Ｐゴシック" pitchFamily="22" charset="-128"/>
          <a:cs typeface="ＭＳ Ｐゴシック" pitchFamily="22" charset="-128"/>
        </a:defRPr>
      </a:lvl4pPr>
      <a:lvl5pPr algn="ctr" defTabSz="1149350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Verdana" pitchFamily="22" charset="0"/>
          <a:ea typeface="ＭＳ Ｐゴシック" pitchFamily="22" charset="-128"/>
          <a:cs typeface="ＭＳ Ｐゴシック" pitchFamily="22" charset="-128"/>
        </a:defRPr>
      </a:lvl5pPr>
      <a:lvl6pPr marL="457200" algn="ctr" defTabSz="114935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Verdana" pitchFamily="22" charset="0"/>
          <a:ea typeface="ＭＳ Ｐゴシック" pitchFamily="22" charset="-128"/>
          <a:cs typeface="ＭＳ Ｐゴシック" pitchFamily="22" charset="-128"/>
        </a:defRPr>
      </a:lvl6pPr>
      <a:lvl7pPr marL="914400" algn="ctr" defTabSz="114935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Verdana" pitchFamily="22" charset="0"/>
          <a:ea typeface="ＭＳ Ｐゴシック" pitchFamily="22" charset="-128"/>
          <a:cs typeface="ＭＳ Ｐゴシック" pitchFamily="22" charset="-128"/>
        </a:defRPr>
      </a:lvl7pPr>
      <a:lvl8pPr marL="1371600" algn="ctr" defTabSz="114935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Verdana" pitchFamily="22" charset="0"/>
          <a:ea typeface="ＭＳ Ｐゴシック" pitchFamily="22" charset="-128"/>
          <a:cs typeface="ＭＳ Ｐゴシック" pitchFamily="22" charset="-128"/>
        </a:defRPr>
      </a:lvl8pPr>
      <a:lvl9pPr marL="1828800" algn="ctr" defTabSz="114935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Verdana" pitchFamily="22" charset="0"/>
          <a:ea typeface="ＭＳ Ｐゴシック" pitchFamily="22" charset="-128"/>
          <a:cs typeface="ＭＳ Ｐゴシック" pitchFamily="22" charset="-128"/>
        </a:defRPr>
      </a:lvl9pPr>
    </p:titleStyle>
    <p:bodyStyle>
      <a:lvl1pPr marL="431800" indent="-431800" algn="l" defTabSz="1149350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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33450" indent="-358775" algn="l" defTabSz="1149350" rtl="0" eaLnBrk="0" fontAlgn="base" hangingPunct="0">
        <a:spcBef>
          <a:spcPct val="20000"/>
        </a:spcBef>
        <a:spcAft>
          <a:spcPct val="0"/>
        </a:spcAft>
        <a:buClr>
          <a:srgbClr val="CCFF66"/>
        </a:buClr>
        <a:buFont typeface="Wingdings" pitchFamily="2" charset="2"/>
        <a:buChar char=""/>
        <a:defRPr sz="3500">
          <a:solidFill>
            <a:schemeClr val="tx1"/>
          </a:solidFill>
          <a:latin typeface="+mn-lt"/>
          <a:ea typeface="+mn-ea"/>
        </a:defRPr>
      </a:lvl2pPr>
      <a:lvl3pPr marL="1436688" indent="-287338" algn="l" defTabSz="1149350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"/>
        <a:defRPr sz="3000">
          <a:solidFill>
            <a:schemeClr val="tx1"/>
          </a:solidFill>
          <a:latin typeface="+mn-lt"/>
          <a:ea typeface="+mn-ea"/>
        </a:defRPr>
      </a:lvl3pPr>
      <a:lvl4pPr marL="2011363" indent="-287338" algn="l" defTabSz="1149350" rtl="0" eaLnBrk="0" fontAlgn="base" hangingPunct="0">
        <a:spcBef>
          <a:spcPct val="20000"/>
        </a:spcBef>
        <a:spcAft>
          <a:spcPct val="0"/>
        </a:spcAft>
        <a:buClr>
          <a:srgbClr val="CCFF66"/>
        </a:buClr>
        <a:buFont typeface="Wingdings" pitchFamily="2" charset="2"/>
        <a:buChar char=""/>
        <a:defRPr sz="2500">
          <a:solidFill>
            <a:schemeClr val="tx1"/>
          </a:solidFill>
          <a:latin typeface="+mn-lt"/>
          <a:ea typeface="+mn-ea"/>
        </a:defRPr>
      </a:lvl4pPr>
      <a:lvl5pPr marL="2586038" indent="-287338" algn="l" defTabSz="1149350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"/>
        <a:defRPr sz="2500">
          <a:solidFill>
            <a:schemeClr val="tx1"/>
          </a:solidFill>
          <a:latin typeface="+mn-lt"/>
          <a:ea typeface="+mn-ea"/>
        </a:defRPr>
      </a:lvl5pPr>
      <a:lvl6pPr marL="3043238" indent="-287338" algn="l" defTabSz="1149350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22" charset="2"/>
        <a:buChar char=""/>
        <a:defRPr sz="2500">
          <a:solidFill>
            <a:schemeClr val="tx1"/>
          </a:solidFill>
          <a:latin typeface="+mn-lt"/>
          <a:ea typeface="+mn-ea"/>
        </a:defRPr>
      </a:lvl6pPr>
      <a:lvl7pPr marL="3500438" indent="-287338" algn="l" defTabSz="1149350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22" charset="2"/>
        <a:buChar char=""/>
        <a:defRPr sz="2500">
          <a:solidFill>
            <a:schemeClr val="tx1"/>
          </a:solidFill>
          <a:latin typeface="+mn-lt"/>
          <a:ea typeface="+mn-ea"/>
        </a:defRPr>
      </a:lvl7pPr>
      <a:lvl8pPr marL="3957638" indent="-287338" algn="l" defTabSz="1149350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22" charset="2"/>
        <a:buChar char=""/>
        <a:defRPr sz="2500">
          <a:solidFill>
            <a:schemeClr val="tx1"/>
          </a:solidFill>
          <a:latin typeface="+mn-lt"/>
          <a:ea typeface="+mn-ea"/>
        </a:defRPr>
      </a:lvl8pPr>
      <a:lvl9pPr marL="4414838" indent="-287338" algn="l" defTabSz="1149350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22" charset="2"/>
        <a:buChar char=""/>
        <a:defRPr sz="2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>
            <a:extLst>
              <a:ext uri="{FF2B5EF4-FFF2-40B4-BE49-F238E27FC236}">
                <a16:creationId xmlns:a16="http://schemas.microsoft.com/office/drawing/2014/main" id="{B51EDF3A-ED57-8846-A42C-5616381F0C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57250" y="771525"/>
            <a:ext cx="97155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vert="horz" wrap="square" lIns="114949" tIns="57475" rIns="114949" bIns="5747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37603" name="Rectangle 3">
            <a:extLst>
              <a:ext uri="{FF2B5EF4-FFF2-40B4-BE49-F238E27FC236}">
                <a16:creationId xmlns:a16="http://schemas.microsoft.com/office/drawing/2014/main" id="{5C2A74F1-699A-AA4D-ABAE-754A326F5A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57250" y="2509838"/>
            <a:ext cx="9715500" cy="521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vert="horz" wrap="square" lIns="114949" tIns="57475" rIns="114949" bIns="574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37604" name="Rectangle 4">
            <a:extLst>
              <a:ext uri="{FF2B5EF4-FFF2-40B4-BE49-F238E27FC236}">
                <a16:creationId xmlns:a16="http://schemas.microsoft.com/office/drawing/2014/main" id="{33B2E105-4F6C-AD48-BD06-A51A94142B5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57250" y="7915275"/>
            <a:ext cx="238125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vert="horz" wrap="square" lIns="114949" tIns="57475" rIns="114949" bIns="57475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FFFFFF"/>
                </a:solidFill>
                <a:latin typeface="Verdana" charset="0"/>
                <a:ea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K. Slifer Crimea07</a:t>
            </a:r>
          </a:p>
        </p:txBody>
      </p:sp>
      <p:sp>
        <p:nvSpPr>
          <p:cNvPr id="537605" name="Rectangle 5">
            <a:extLst>
              <a:ext uri="{FF2B5EF4-FFF2-40B4-BE49-F238E27FC236}">
                <a16:creationId xmlns:a16="http://schemas.microsoft.com/office/drawing/2014/main" id="{59463ADB-7F32-9748-9AEB-17B5B6557B3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05250" y="7915275"/>
            <a:ext cx="36195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vert="horz" wrap="square" lIns="114949" tIns="57475" rIns="114949" bIns="57475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rgbClr val="FFFFFF"/>
                </a:solidFill>
                <a:latin typeface="Verdana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7606" name="Rectangle 6">
            <a:extLst>
              <a:ext uri="{FF2B5EF4-FFF2-40B4-BE49-F238E27FC236}">
                <a16:creationId xmlns:a16="http://schemas.microsoft.com/office/drawing/2014/main" id="{06F711E6-2887-D443-B5B4-A548C419B06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91500" y="7915275"/>
            <a:ext cx="238125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vert="horz" wrap="square" lIns="114949" tIns="57475" rIns="114949" bIns="57475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solidFill>
                  <a:srgbClr val="FFFFFF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A4CAEF71-BF6B-FD48-9F2E-A44E089472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25967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803" r:id="rId1"/>
  </p:sldLayoutIdLst>
  <p:txStyles>
    <p:titleStyle>
      <a:lvl1pPr algn="ctr" defTabSz="1149350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49350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Verdana" pitchFamily="22" charset="0"/>
          <a:ea typeface="ＭＳ Ｐゴシック" pitchFamily="22" charset="-128"/>
          <a:cs typeface="ＭＳ Ｐゴシック" pitchFamily="22" charset="-128"/>
        </a:defRPr>
      </a:lvl2pPr>
      <a:lvl3pPr algn="ctr" defTabSz="1149350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Verdana" pitchFamily="22" charset="0"/>
          <a:ea typeface="ＭＳ Ｐゴシック" pitchFamily="22" charset="-128"/>
          <a:cs typeface="ＭＳ Ｐゴシック" pitchFamily="22" charset="-128"/>
        </a:defRPr>
      </a:lvl3pPr>
      <a:lvl4pPr algn="ctr" defTabSz="1149350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Verdana" pitchFamily="22" charset="0"/>
          <a:ea typeface="ＭＳ Ｐゴシック" pitchFamily="22" charset="-128"/>
          <a:cs typeface="ＭＳ Ｐゴシック" pitchFamily="22" charset="-128"/>
        </a:defRPr>
      </a:lvl4pPr>
      <a:lvl5pPr algn="ctr" defTabSz="1149350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Verdana" pitchFamily="22" charset="0"/>
          <a:ea typeface="ＭＳ Ｐゴシック" pitchFamily="22" charset="-128"/>
          <a:cs typeface="ＭＳ Ｐゴシック" pitchFamily="22" charset="-128"/>
        </a:defRPr>
      </a:lvl5pPr>
      <a:lvl6pPr marL="457200" algn="ctr" defTabSz="114935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Verdana" pitchFamily="22" charset="0"/>
          <a:ea typeface="ＭＳ Ｐゴシック" pitchFamily="22" charset="-128"/>
          <a:cs typeface="ＭＳ Ｐゴシック" pitchFamily="22" charset="-128"/>
        </a:defRPr>
      </a:lvl6pPr>
      <a:lvl7pPr marL="914400" algn="ctr" defTabSz="114935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Verdana" pitchFamily="22" charset="0"/>
          <a:ea typeface="ＭＳ Ｐゴシック" pitchFamily="22" charset="-128"/>
          <a:cs typeface="ＭＳ Ｐゴシック" pitchFamily="22" charset="-128"/>
        </a:defRPr>
      </a:lvl7pPr>
      <a:lvl8pPr marL="1371600" algn="ctr" defTabSz="114935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Verdana" pitchFamily="22" charset="0"/>
          <a:ea typeface="ＭＳ Ｐゴシック" pitchFamily="22" charset="-128"/>
          <a:cs typeface="ＭＳ Ｐゴシック" pitchFamily="22" charset="-128"/>
        </a:defRPr>
      </a:lvl8pPr>
      <a:lvl9pPr marL="1828800" algn="ctr" defTabSz="114935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Verdana" pitchFamily="22" charset="0"/>
          <a:ea typeface="ＭＳ Ｐゴシック" pitchFamily="22" charset="-128"/>
          <a:cs typeface="ＭＳ Ｐゴシック" pitchFamily="22" charset="-128"/>
        </a:defRPr>
      </a:lvl9pPr>
    </p:titleStyle>
    <p:bodyStyle>
      <a:lvl1pPr marL="431800" indent="-431800" algn="l" defTabSz="1149350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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33450" indent="-358775" algn="l" defTabSz="1149350" rtl="0" eaLnBrk="0" fontAlgn="base" hangingPunct="0">
        <a:spcBef>
          <a:spcPct val="20000"/>
        </a:spcBef>
        <a:spcAft>
          <a:spcPct val="0"/>
        </a:spcAft>
        <a:buClr>
          <a:srgbClr val="CCFF66"/>
        </a:buClr>
        <a:buFont typeface="Wingdings" pitchFamily="2" charset="2"/>
        <a:buChar char=""/>
        <a:defRPr sz="3500">
          <a:solidFill>
            <a:schemeClr val="tx1"/>
          </a:solidFill>
          <a:latin typeface="+mn-lt"/>
          <a:ea typeface="+mn-ea"/>
        </a:defRPr>
      </a:lvl2pPr>
      <a:lvl3pPr marL="1436688" indent="-287338" algn="l" defTabSz="1149350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"/>
        <a:defRPr sz="3000">
          <a:solidFill>
            <a:schemeClr val="tx1"/>
          </a:solidFill>
          <a:latin typeface="+mn-lt"/>
          <a:ea typeface="+mn-ea"/>
        </a:defRPr>
      </a:lvl3pPr>
      <a:lvl4pPr marL="2011363" indent="-287338" algn="l" defTabSz="1149350" rtl="0" eaLnBrk="0" fontAlgn="base" hangingPunct="0">
        <a:spcBef>
          <a:spcPct val="20000"/>
        </a:spcBef>
        <a:spcAft>
          <a:spcPct val="0"/>
        </a:spcAft>
        <a:buClr>
          <a:srgbClr val="CCFF66"/>
        </a:buClr>
        <a:buFont typeface="Wingdings" pitchFamily="2" charset="2"/>
        <a:buChar char=""/>
        <a:defRPr sz="2500">
          <a:solidFill>
            <a:schemeClr val="tx1"/>
          </a:solidFill>
          <a:latin typeface="+mn-lt"/>
          <a:ea typeface="+mn-ea"/>
        </a:defRPr>
      </a:lvl4pPr>
      <a:lvl5pPr marL="2586038" indent="-287338" algn="l" defTabSz="1149350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"/>
        <a:defRPr sz="2500">
          <a:solidFill>
            <a:schemeClr val="tx1"/>
          </a:solidFill>
          <a:latin typeface="+mn-lt"/>
          <a:ea typeface="+mn-ea"/>
        </a:defRPr>
      </a:lvl5pPr>
      <a:lvl6pPr marL="3043238" indent="-287338" algn="l" defTabSz="1149350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22" charset="2"/>
        <a:buChar char=""/>
        <a:defRPr sz="2500">
          <a:solidFill>
            <a:schemeClr val="tx1"/>
          </a:solidFill>
          <a:latin typeface="+mn-lt"/>
          <a:ea typeface="+mn-ea"/>
        </a:defRPr>
      </a:lvl6pPr>
      <a:lvl7pPr marL="3500438" indent="-287338" algn="l" defTabSz="1149350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22" charset="2"/>
        <a:buChar char=""/>
        <a:defRPr sz="2500">
          <a:solidFill>
            <a:schemeClr val="tx1"/>
          </a:solidFill>
          <a:latin typeface="+mn-lt"/>
          <a:ea typeface="+mn-ea"/>
        </a:defRPr>
      </a:lvl7pPr>
      <a:lvl8pPr marL="3957638" indent="-287338" algn="l" defTabSz="1149350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22" charset="2"/>
        <a:buChar char=""/>
        <a:defRPr sz="2500">
          <a:solidFill>
            <a:schemeClr val="tx1"/>
          </a:solidFill>
          <a:latin typeface="+mn-lt"/>
          <a:ea typeface="+mn-ea"/>
        </a:defRPr>
      </a:lvl8pPr>
      <a:lvl9pPr marL="4414838" indent="-287338" algn="l" defTabSz="1149350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22" charset="2"/>
        <a:buChar char=""/>
        <a:defRPr sz="2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>
            <a:extLst>
              <a:ext uri="{FF2B5EF4-FFF2-40B4-BE49-F238E27FC236}">
                <a16:creationId xmlns:a16="http://schemas.microsoft.com/office/drawing/2014/main" id="{65F52AE1-D129-9A41-BFA2-7935B06604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57250" y="771525"/>
            <a:ext cx="97155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vert="horz" wrap="square" lIns="114901" tIns="57454" rIns="114901" bIns="5745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37603" name="Rectangle 3">
            <a:extLst>
              <a:ext uri="{FF2B5EF4-FFF2-40B4-BE49-F238E27FC236}">
                <a16:creationId xmlns:a16="http://schemas.microsoft.com/office/drawing/2014/main" id="{DC79CF4D-3830-0D4F-B790-533969C671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57250" y="2509838"/>
            <a:ext cx="9715500" cy="521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vert="horz" wrap="square" lIns="114901" tIns="57454" rIns="114901" bIns="574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37604" name="Rectangle 4">
            <a:extLst>
              <a:ext uri="{FF2B5EF4-FFF2-40B4-BE49-F238E27FC236}">
                <a16:creationId xmlns:a16="http://schemas.microsoft.com/office/drawing/2014/main" id="{6E65CDDC-4F9B-6E47-BF44-DA5BE16749A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57250" y="7915275"/>
            <a:ext cx="238125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vert="horz" wrap="square" lIns="114901" tIns="57454" rIns="114901" bIns="57454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FFFFFF"/>
                </a:solidFill>
                <a:latin typeface="Verdana" charset="0"/>
                <a:ea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K. Slifer Crimea07</a:t>
            </a:r>
          </a:p>
        </p:txBody>
      </p:sp>
      <p:sp>
        <p:nvSpPr>
          <p:cNvPr id="537605" name="Rectangle 5">
            <a:extLst>
              <a:ext uri="{FF2B5EF4-FFF2-40B4-BE49-F238E27FC236}">
                <a16:creationId xmlns:a16="http://schemas.microsoft.com/office/drawing/2014/main" id="{83371BB5-96BB-4E4A-BD43-711BF5B078C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05250" y="7915275"/>
            <a:ext cx="36195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vert="horz" wrap="square" lIns="114901" tIns="57454" rIns="114901" bIns="57454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rgbClr val="FFFFFF"/>
                </a:solidFill>
                <a:latin typeface="Verdana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7606" name="Rectangle 6">
            <a:extLst>
              <a:ext uri="{FF2B5EF4-FFF2-40B4-BE49-F238E27FC236}">
                <a16:creationId xmlns:a16="http://schemas.microsoft.com/office/drawing/2014/main" id="{99AA3746-E706-9544-918D-D73B715BEE4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91500" y="7915275"/>
            <a:ext cx="238125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vert="horz" wrap="square" lIns="114901" tIns="57454" rIns="114901" bIns="57454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solidFill>
                  <a:srgbClr val="FFFFFF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D2CA7CC4-D3A9-E244-AE58-FA7AE044C2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563133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805" r:id="rId1"/>
    <p:sldLayoutId id="2147484806" r:id="rId2"/>
    <p:sldLayoutId id="2147484807" r:id="rId3"/>
    <p:sldLayoutId id="2147484808" r:id="rId4"/>
    <p:sldLayoutId id="2147484809" r:id="rId5"/>
    <p:sldLayoutId id="2147484810" r:id="rId6"/>
    <p:sldLayoutId id="2147484811" r:id="rId7"/>
    <p:sldLayoutId id="2147484812" r:id="rId8"/>
    <p:sldLayoutId id="2147484813" r:id="rId9"/>
    <p:sldLayoutId id="2147484814" r:id="rId10"/>
    <p:sldLayoutId id="2147484815" r:id="rId11"/>
  </p:sldLayoutIdLst>
  <p:hf sldNum="0" hdr="0" ftr="0" dt="0"/>
  <p:txStyles>
    <p:titleStyle>
      <a:lvl1pPr algn="ctr" defTabSz="1147763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47763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Verdana" pitchFamily="22" charset="0"/>
          <a:ea typeface="ＭＳ Ｐゴシック" pitchFamily="22" charset="-128"/>
          <a:cs typeface="ＭＳ Ｐゴシック" pitchFamily="22" charset="-128"/>
        </a:defRPr>
      </a:lvl2pPr>
      <a:lvl3pPr algn="ctr" defTabSz="1147763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Verdana" pitchFamily="22" charset="0"/>
          <a:ea typeface="ＭＳ Ｐゴシック" pitchFamily="22" charset="-128"/>
          <a:cs typeface="ＭＳ Ｐゴシック" pitchFamily="22" charset="-128"/>
        </a:defRPr>
      </a:lvl3pPr>
      <a:lvl4pPr algn="ctr" defTabSz="1147763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Verdana" pitchFamily="22" charset="0"/>
          <a:ea typeface="ＭＳ Ｐゴシック" pitchFamily="22" charset="-128"/>
          <a:cs typeface="ＭＳ Ｐゴシック" pitchFamily="22" charset="-128"/>
        </a:defRPr>
      </a:lvl4pPr>
      <a:lvl5pPr algn="ctr" defTabSz="1147763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Verdana" pitchFamily="22" charset="0"/>
          <a:ea typeface="ＭＳ Ｐゴシック" pitchFamily="22" charset="-128"/>
          <a:cs typeface="ＭＳ Ｐゴシック" pitchFamily="22" charset="-128"/>
        </a:defRPr>
      </a:lvl5pPr>
      <a:lvl6pPr marL="457011" algn="ctr" defTabSz="114887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Verdana" pitchFamily="22" charset="0"/>
          <a:ea typeface="ＭＳ Ｐゴシック" pitchFamily="22" charset="-128"/>
          <a:cs typeface="ＭＳ Ｐゴシック" pitchFamily="22" charset="-128"/>
        </a:defRPr>
      </a:lvl6pPr>
      <a:lvl7pPr marL="914024" algn="ctr" defTabSz="114887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Verdana" pitchFamily="22" charset="0"/>
          <a:ea typeface="ＭＳ Ｐゴシック" pitchFamily="22" charset="-128"/>
          <a:cs typeface="ＭＳ Ｐゴシック" pitchFamily="22" charset="-128"/>
        </a:defRPr>
      </a:lvl7pPr>
      <a:lvl8pPr marL="1371037" algn="ctr" defTabSz="114887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Verdana" pitchFamily="22" charset="0"/>
          <a:ea typeface="ＭＳ Ｐゴシック" pitchFamily="22" charset="-128"/>
          <a:cs typeface="ＭＳ Ｐゴシック" pitchFamily="22" charset="-128"/>
        </a:defRPr>
      </a:lvl8pPr>
      <a:lvl9pPr marL="1828051" algn="ctr" defTabSz="114887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Verdana" pitchFamily="22" charset="0"/>
          <a:ea typeface="ＭＳ Ｐゴシック" pitchFamily="22" charset="-128"/>
          <a:cs typeface="ＭＳ Ｐゴシック" pitchFamily="22" charset="-128"/>
        </a:defRPr>
      </a:lvl9pPr>
    </p:titleStyle>
    <p:bodyStyle>
      <a:lvl1pPr marL="430213" indent="-430213" algn="l" defTabSz="1147763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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31863" indent="-357188" algn="l" defTabSz="1147763" rtl="0" eaLnBrk="0" fontAlgn="base" hangingPunct="0">
        <a:spcBef>
          <a:spcPct val="20000"/>
        </a:spcBef>
        <a:spcAft>
          <a:spcPct val="0"/>
        </a:spcAft>
        <a:buClr>
          <a:srgbClr val="CCFF66"/>
        </a:buClr>
        <a:buFont typeface="Wingdings" pitchFamily="2" charset="2"/>
        <a:buChar char=""/>
        <a:defRPr sz="3500">
          <a:solidFill>
            <a:schemeClr val="tx1"/>
          </a:solidFill>
          <a:latin typeface="+mn-lt"/>
          <a:ea typeface="+mn-ea"/>
        </a:defRPr>
      </a:lvl2pPr>
      <a:lvl3pPr marL="1435100" indent="-285750" algn="l" defTabSz="1147763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"/>
        <a:defRPr sz="3000">
          <a:solidFill>
            <a:schemeClr val="tx1"/>
          </a:solidFill>
          <a:latin typeface="+mn-lt"/>
          <a:ea typeface="+mn-ea"/>
        </a:defRPr>
      </a:lvl3pPr>
      <a:lvl4pPr marL="2009775" indent="-285750" algn="l" defTabSz="1147763" rtl="0" eaLnBrk="0" fontAlgn="base" hangingPunct="0">
        <a:spcBef>
          <a:spcPct val="20000"/>
        </a:spcBef>
        <a:spcAft>
          <a:spcPct val="0"/>
        </a:spcAft>
        <a:buClr>
          <a:srgbClr val="CCFF66"/>
        </a:buClr>
        <a:buFont typeface="Wingdings" pitchFamily="2" charset="2"/>
        <a:buChar char=""/>
        <a:defRPr sz="2500">
          <a:solidFill>
            <a:schemeClr val="tx1"/>
          </a:solidFill>
          <a:latin typeface="+mn-lt"/>
          <a:ea typeface="+mn-ea"/>
        </a:defRPr>
      </a:lvl4pPr>
      <a:lvl5pPr marL="2584450" indent="-285750" algn="l" defTabSz="1147763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"/>
        <a:defRPr sz="2500">
          <a:solidFill>
            <a:schemeClr val="tx1"/>
          </a:solidFill>
          <a:latin typeface="+mn-lt"/>
          <a:ea typeface="+mn-ea"/>
        </a:defRPr>
      </a:lvl5pPr>
      <a:lvl6pPr marL="3041987" indent="-287221" algn="l" defTabSz="1148878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22" charset="2"/>
        <a:buChar char=""/>
        <a:defRPr sz="2500">
          <a:solidFill>
            <a:schemeClr val="tx1"/>
          </a:solidFill>
          <a:latin typeface="+mn-lt"/>
          <a:ea typeface="+mn-ea"/>
        </a:defRPr>
      </a:lvl6pPr>
      <a:lvl7pPr marL="3499000" indent="-287221" algn="l" defTabSz="1148878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22" charset="2"/>
        <a:buChar char=""/>
        <a:defRPr sz="2500">
          <a:solidFill>
            <a:schemeClr val="tx1"/>
          </a:solidFill>
          <a:latin typeface="+mn-lt"/>
          <a:ea typeface="+mn-ea"/>
        </a:defRPr>
      </a:lvl7pPr>
      <a:lvl8pPr marL="3956013" indent="-287221" algn="l" defTabSz="1148878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22" charset="2"/>
        <a:buChar char=""/>
        <a:defRPr sz="2500">
          <a:solidFill>
            <a:schemeClr val="tx1"/>
          </a:solidFill>
          <a:latin typeface="+mn-lt"/>
          <a:ea typeface="+mn-ea"/>
        </a:defRPr>
      </a:lvl8pPr>
      <a:lvl9pPr marL="4413026" indent="-287221" algn="l" defTabSz="1148878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22" charset="2"/>
        <a:buChar char=""/>
        <a:defRPr sz="2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7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1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1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3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6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98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>
            <a:extLst>
              <a:ext uri="{FF2B5EF4-FFF2-40B4-BE49-F238E27FC236}">
                <a16:creationId xmlns:a16="http://schemas.microsoft.com/office/drawing/2014/main" id="{4F7B9090-124C-E94A-930E-8EE2657D2C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57250" y="771525"/>
            <a:ext cx="97155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vert="horz" wrap="square" lIns="114949" tIns="57475" rIns="114949" bIns="5747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37603" name="Rectangle 3">
            <a:extLst>
              <a:ext uri="{FF2B5EF4-FFF2-40B4-BE49-F238E27FC236}">
                <a16:creationId xmlns:a16="http://schemas.microsoft.com/office/drawing/2014/main" id="{86DD5A20-7E11-B242-9387-DA0CC4DD87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57250" y="2509838"/>
            <a:ext cx="9715500" cy="521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vert="horz" wrap="square" lIns="114949" tIns="57475" rIns="114949" bIns="574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37604" name="Rectangle 4">
            <a:extLst>
              <a:ext uri="{FF2B5EF4-FFF2-40B4-BE49-F238E27FC236}">
                <a16:creationId xmlns:a16="http://schemas.microsoft.com/office/drawing/2014/main" id="{6CD50C2A-7E16-3749-85AC-FD4C38FB7F9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57250" y="7915275"/>
            <a:ext cx="238125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vert="horz" wrap="square" lIns="114949" tIns="57475" rIns="114949" bIns="57475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FFFFFF"/>
                </a:solidFill>
                <a:latin typeface="Verdana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K. Slifer Crimea07</a:t>
            </a:r>
          </a:p>
        </p:txBody>
      </p:sp>
      <p:sp>
        <p:nvSpPr>
          <p:cNvPr id="537605" name="Rectangle 5">
            <a:extLst>
              <a:ext uri="{FF2B5EF4-FFF2-40B4-BE49-F238E27FC236}">
                <a16:creationId xmlns:a16="http://schemas.microsoft.com/office/drawing/2014/main" id="{399EAA54-E271-104F-AC79-93D930AC11E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05250" y="7915275"/>
            <a:ext cx="36195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vert="horz" wrap="square" lIns="114949" tIns="57475" rIns="114949" bIns="57475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rgbClr val="FFFFFF"/>
                </a:solidFill>
                <a:latin typeface="Verdana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7606" name="Rectangle 6">
            <a:extLst>
              <a:ext uri="{FF2B5EF4-FFF2-40B4-BE49-F238E27FC236}">
                <a16:creationId xmlns:a16="http://schemas.microsoft.com/office/drawing/2014/main" id="{E87376A8-B715-A24C-80D7-44718A285B8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91500" y="7915275"/>
            <a:ext cx="238125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vert="horz" wrap="square" lIns="114949" tIns="57475" rIns="114949" bIns="57475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solidFill>
                  <a:srgbClr val="FFFFFF"/>
                </a:solidFill>
                <a:latin typeface="Verdana" panose="020B0604030504040204" pitchFamily="34" charset="0"/>
              </a:defRPr>
            </a:lvl1pPr>
          </a:lstStyle>
          <a:p>
            <a:fld id="{D60CB9B8-365A-9D41-9F55-D22A5EFF9A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716801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817" r:id="rId1"/>
    <p:sldLayoutId id="2147484818" r:id="rId2"/>
  </p:sldLayoutIdLst>
  <p:txStyles>
    <p:titleStyle>
      <a:lvl1pPr algn="ctr" defTabSz="1149350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49350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Verdana" pitchFamily="22" charset="0"/>
          <a:ea typeface="ＭＳ Ｐゴシック" pitchFamily="22" charset="-128"/>
          <a:cs typeface="ＭＳ Ｐゴシック" pitchFamily="22" charset="-128"/>
        </a:defRPr>
      </a:lvl2pPr>
      <a:lvl3pPr algn="ctr" defTabSz="1149350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Verdana" pitchFamily="22" charset="0"/>
          <a:ea typeface="ＭＳ Ｐゴシック" pitchFamily="22" charset="-128"/>
          <a:cs typeface="ＭＳ Ｐゴシック" pitchFamily="22" charset="-128"/>
        </a:defRPr>
      </a:lvl3pPr>
      <a:lvl4pPr algn="ctr" defTabSz="1149350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Verdana" pitchFamily="22" charset="0"/>
          <a:ea typeface="ＭＳ Ｐゴシック" pitchFamily="22" charset="-128"/>
          <a:cs typeface="ＭＳ Ｐゴシック" pitchFamily="22" charset="-128"/>
        </a:defRPr>
      </a:lvl4pPr>
      <a:lvl5pPr algn="ctr" defTabSz="1149350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Verdana" pitchFamily="22" charset="0"/>
          <a:ea typeface="ＭＳ Ｐゴシック" pitchFamily="22" charset="-128"/>
          <a:cs typeface="ＭＳ Ｐゴシック" pitchFamily="22" charset="-128"/>
        </a:defRPr>
      </a:lvl5pPr>
      <a:lvl6pPr marL="457200" algn="ctr" defTabSz="114935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Verdana" pitchFamily="22" charset="0"/>
          <a:ea typeface="ＭＳ Ｐゴシック" pitchFamily="22" charset="-128"/>
          <a:cs typeface="ＭＳ Ｐゴシック" pitchFamily="22" charset="-128"/>
        </a:defRPr>
      </a:lvl6pPr>
      <a:lvl7pPr marL="914400" algn="ctr" defTabSz="114935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Verdana" pitchFamily="22" charset="0"/>
          <a:ea typeface="ＭＳ Ｐゴシック" pitchFamily="22" charset="-128"/>
          <a:cs typeface="ＭＳ Ｐゴシック" pitchFamily="22" charset="-128"/>
        </a:defRPr>
      </a:lvl7pPr>
      <a:lvl8pPr marL="1371600" algn="ctr" defTabSz="114935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Verdana" pitchFamily="22" charset="0"/>
          <a:ea typeface="ＭＳ Ｐゴシック" pitchFamily="22" charset="-128"/>
          <a:cs typeface="ＭＳ Ｐゴシック" pitchFamily="22" charset="-128"/>
        </a:defRPr>
      </a:lvl8pPr>
      <a:lvl9pPr marL="1828800" algn="ctr" defTabSz="114935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Verdana" pitchFamily="22" charset="0"/>
          <a:ea typeface="ＭＳ Ｐゴシック" pitchFamily="22" charset="-128"/>
          <a:cs typeface="ＭＳ Ｐゴシック" pitchFamily="22" charset="-128"/>
        </a:defRPr>
      </a:lvl9pPr>
    </p:titleStyle>
    <p:bodyStyle>
      <a:lvl1pPr marL="431800" indent="-431800" algn="l" defTabSz="1149350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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33450" indent="-358775" algn="l" defTabSz="1149350" rtl="0" eaLnBrk="0" fontAlgn="base" hangingPunct="0">
        <a:spcBef>
          <a:spcPct val="20000"/>
        </a:spcBef>
        <a:spcAft>
          <a:spcPct val="0"/>
        </a:spcAft>
        <a:buClr>
          <a:srgbClr val="CCFF66"/>
        </a:buClr>
        <a:buFont typeface="Wingdings" pitchFamily="2" charset="2"/>
        <a:buChar char=""/>
        <a:defRPr sz="3500">
          <a:solidFill>
            <a:schemeClr val="tx1"/>
          </a:solidFill>
          <a:latin typeface="+mn-lt"/>
          <a:ea typeface="+mn-ea"/>
        </a:defRPr>
      </a:lvl2pPr>
      <a:lvl3pPr marL="1436688" indent="-287338" algn="l" defTabSz="1149350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"/>
        <a:defRPr sz="3000">
          <a:solidFill>
            <a:schemeClr val="tx1"/>
          </a:solidFill>
          <a:latin typeface="+mn-lt"/>
          <a:ea typeface="+mn-ea"/>
        </a:defRPr>
      </a:lvl3pPr>
      <a:lvl4pPr marL="2011363" indent="-287338" algn="l" defTabSz="1149350" rtl="0" eaLnBrk="0" fontAlgn="base" hangingPunct="0">
        <a:spcBef>
          <a:spcPct val="20000"/>
        </a:spcBef>
        <a:spcAft>
          <a:spcPct val="0"/>
        </a:spcAft>
        <a:buClr>
          <a:srgbClr val="CCFF66"/>
        </a:buClr>
        <a:buFont typeface="Wingdings" pitchFamily="2" charset="2"/>
        <a:buChar char=""/>
        <a:defRPr sz="2500">
          <a:solidFill>
            <a:schemeClr val="tx1"/>
          </a:solidFill>
          <a:latin typeface="+mn-lt"/>
          <a:ea typeface="+mn-ea"/>
        </a:defRPr>
      </a:lvl4pPr>
      <a:lvl5pPr marL="2586038" indent="-287338" algn="l" defTabSz="1149350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"/>
        <a:defRPr sz="2500">
          <a:solidFill>
            <a:schemeClr val="tx1"/>
          </a:solidFill>
          <a:latin typeface="+mn-lt"/>
          <a:ea typeface="+mn-ea"/>
        </a:defRPr>
      </a:lvl5pPr>
      <a:lvl6pPr marL="3043238" indent="-287338" algn="l" defTabSz="1149350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22" charset="2"/>
        <a:buChar char=""/>
        <a:defRPr sz="2500">
          <a:solidFill>
            <a:schemeClr val="tx1"/>
          </a:solidFill>
          <a:latin typeface="+mn-lt"/>
          <a:ea typeface="+mn-ea"/>
        </a:defRPr>
      </a:lvl6pPr>
      <a:lvl7pPr marL="3500438" indent="-287338" algn="l" defTabSz="1149350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22" charset="2"/>
        <a:buChar char=""/>
        <a:defRPr sz="2500">
          <a:solidFill>
            <a:schemeClr val="tx1"/>
          </a:solidFill>
          <a:latin typeface="+mn-lt"/>
          <a:ea typeface="+mn-ea"/>
        </a:defRPr>
      </a:lvl7pPr>
      <a:lvl8pPr marL="3957638" indent="-287338" algn="l" defTabSz="1149350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22" charset="2"/>
        <a:buChar char=""/>
        <a:defRPr sz="2500">
          <a:solidFill>
            <a:schemeClr val="tx1"/>
          </a:solidFill>
          <a:latin typeface="+mn-lt"/>
          <a:ea typeface="+mn-ea"/>
        </a:defRPr>
      </a:lvl8pPr>
      <a:lvl9pPr marL="4414838" indent="-287338" algn="l" defTabSz="1149350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22" charset="2"/>
        <a:buChar char=""/>
        <a:defRPr sz="2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E25BB3-F0DC-229A-D332-B923AE18C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5" y="1472661"/>
            <a:ext cx="11064773" cy="7214139"/>
          </a:xfrm>
          <a:prstGeom prst="rect">
            <a:avLst/>
          </a:prstGeom>
        </p:spPr>
      </p:pic>
      <p:sp>
        <p:nvSpPr>
          <p:cNvPr id="125954" name="TextBox 18">
            <a:extLst>
              <a:ext uri="{FF2B5EF4-FFF2-40B4-BE49-F238E27FC236}">
                <a16:creationId xmlns:a16="http://schemas.microsoft.com/office/drawing/2014/main" id="{A689A819-25E2-F740-9090-343E49926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6620" y="7352542"/>
            <a:ext cx="250741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Jefferson Lab</a:t>
            </a:r>
          </a:p>
          <a:p>
            <a:r>
              <a:rPr lang="en-US" alt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2026-6-03</a:t>
            </a:r>
            <a:endParaRPr lang="en-US" altLang="en-US" sz="2800" dirty="0">
              <a:solidFill>
                <a:srgbClr val="FFFFFF"/>
              </a:solidFill>
              <a:latin typeface="Handwriting - Dakota" pitchFamily="1" charset="0"/>
            </a:endParaRPr>
          </a:p>
          <a:p>
            <a:endParaRPr lang="en-US" altLang="en-US" sz="3200" dirty="0">
              <a:solidFill>
                <a:srgbClr val="FFFFFF"/>
              </a:solidFill>
              <a:latin typeface="Handwriting - Dakota" pitchFamily="1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871775-8627-6048-8487-F9D282A5D36C}"/>
              </a:ext>
            </a:extLst>
          </p:cNvPr>
          <p:cNvSpPr/>
          <p:nvPr/>
        </p:nvSpPr>
        <p:spPr>
          <a:xfrm>
            <a:off x="1332527" y="391074"/>
            <a:ext cx="8764944" cy="1015655"/>
          </a:xfrm>
          <a:prstGeom prst="rect">
            <a:avLst/>
          </a:prstGeom>
        </p:spPr>
        <p:txBody>
          <a:bodyPr wrap="none" lIns="91430" tIns="45716" rIns="91430" bIns="45716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Welcome and Overview</a:t>
            </a:r>
          </a:p>
        </p:txBody>
      </p:sp>
      <p:grpSp>
        <p:nvGrpSpPr>
          <p:cNvPr id="125957" name="Group 2">
            <a:extLst>
              <a:ext uri="{FF2B5EF4-FFF2-40B4-BE49-F238E27FC236}">
                <a16:creationId xmlns:a16="http://schemas.microsoft.com/office/drawing/2014/main" id="{AA966319-4362-DF4D-BFB1-A99544FB6142}"/>
              </a:ext>
            </a:extLst>
          </p:cNvPr>
          <p:cNvGrpSpPr>
            <a:grpSpLocks/>
          </p:cNvGrpSpPr>
          <p:nvPr/>
        </p:nvGrpSpPr>
        <p:grpSpPr bwMode="auto">
          <a:xfrm>
            <a:off x="7619769" y="5801049"/>
            <a:ext cx="822758" cy="1783858"/>
            <a:chOff x="7899260" y="3156850"/>
            <a:chExt cx="823481" cy="1786093"/>
          </a:xfrm>
        </p:grpSpPr>
        <p:sp>
          <p:nvSpPr>
            <p:cNvPr id="125959" name="Rectangle 11">
              <a:extLst>
                <a:ext uri="{FF2B5EF4-FFF2-40B4-BE49-F238E27FC236}">
                  <a16:creationId xmlns:a16="http://schemas.microsoft.com/office/drawing/2014/main" id="{EED27BC9-5BDC-F444-A761-39EC985A6C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38459" y="3156850"/>
              <a:ext cx="284282" cy="1140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6" rIns="91430" bIns="45716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dirty="0">
                <a:solidFill>
                  <a:srgbClr val="FFFFFF"/>
                </a:solidFill>
              </a:endParaRPr>
            </a:p>
            <a:p>
              <a:pPr algn="ctr"/>
              <a:r>
                <a:rPr lang="en-US" altLang="en-US" dirty="0">
                  <a:solidFill>
                    <a:srgbClr val="FFFFFF"/>
                  </a:solidFill>
                </a:rPr>
                <a:t> </a:t>
              </a:r>
            </a:p>
            <a:p>
              <a:pPr algn="ctr"/>
              <a:r>
                <a:rPr lang="en-US" altLang="en-US" sz="28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 </a:t>
              </a:r>
            </a:p>
          </p:txBody>
        </p:sp>
        <p:sp>
          <p:nvSpPr>
            <p:cNvPr id="125960" name="TextBox 1">
              <a:extLst>
                <a:ext uri="{FF2B5EF4-FFF2-40B4-BE49-F238E27FC236}">
                  <a16:creationId xmlns:a16="http://schemas.microsoft.com/office/drawing/2014/main" id="{13F2822F-00BE-D940-B986-ED3B14A5B5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99260" y="4665955"/>
              <a:ext cx="184624" cy="27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20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25958" name="Rectangle 1">
            <a:extLst>
              <a:ext uri="{FF2B5EF4-FFF2-40B4-BE49-F238E27FC236}">
                <a16:creationId xmlns:a16="http://schemas.microsoft.com/office/drawing/2014/main" id="{2C9E6FE5-D281-1245-A5F4-6211E7C8E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587" y="1584953"/>
            <a:ext cx="73148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FFFFFF"/>
                </a:solidFill>
                <a:latin typeface="Century Gothic" panose="020B0502020202020204" pitchFamily="34" charset="0"/>
              </a:rPr>
              <a:t>b</a:t>
            </a:r>
            <a:r>
              <a:rPr lang="en-US" altLang="en-US" sz="3200" baseline="-25000" dirty="0">
                <a:solidFill>
                  <a:srgbClr val="FFFFFF"/>
                </a:solidFill>
                <a:latin typeface="Century Gothic" panose="020B0502020202020204" pitchFamily="34" charset="0"/>
              </a:rPr>
              <a:t>1</a:t>
            </a:r>
            <a:r>
              <a:rPr lang="en-US" altLang="en-US" sz="3200" dirty="0">
                <a:solidFill>
                  <a:srgbClr val="FFFFFF"/>
                </a:solidFill>
                <a:latin typeface="Century Gothic" panose="020B0502020202020204" pitchFamily="34" charset="0"/>
              </a:rPr>
              <a:t>/A</a:t>
            </a:r>
            <a:r>
              <a:rPr lang="en-US" altLang="en-US" sz="3200" baseline="-25000" dirty="0">
                <a:solidFill>
                  <a:srgbClr val="FFFFFF"/>
                </a:solidFill>
                <a:latin typeface="Century Gothic" panose="020B0502020202020204" pitchFamily="34" charset="0"/>
              </a:rPr>
              <a:t>zz</a:t>
            </a:r>
            <a:r>
              <a:rPr lang="en-US" altLang="en-US" sz="3200" dirty="0">
                <a:solidFill>
                  <a:srgbClr val="FFFFFF"/>
                </a:solidFill>
                <a:latin typeface="Century Gothic" panose="020B0502020202020204" pitchFamily="34" charset="0"/>
              </a:rPr>
              <a:t> Tensor Collaboration Meeting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AE809-8830-94A3-F91A-E302AA154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6F2CD74-58A2-F2F2-88FD-ADFDBD2512E7}"/>
              </a:ext>
            </a:extLst>
          </p:cNvPr>
          <p:cNvSpPr txBox="1"/>
          <p:nvPr/>
        </p:nvSpPr>
        <p:spPr>
          <a:xfrm>
            <a:off x="4512891" y="5317353"/>
            <a:ext cx="33593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+Faculty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David Ruth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Carlos Yero</a:t>
            </a:r>
          </a:p>
          <a:p>
            <a:pPr lvl="1">
              <a:defRPr/>
            </a:pPr>
            <a:r>
              <a:rPr lang="en-US" dirty="0"/>
              <a:t>Dave Mack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AC171C-AE6D-0ECD-532E-2D7E98D9E31E}"/>
              </a:ext>
            </a:extLst>
          </p:cNvPr>
          <p:cNvSpPr txBox="1"/>
          <p:nvPr/>
        </p:nvSpPr>
        <p:spPr>
          <a:xfrm>
            <a:off x="7388242" y="1308681"/>
            <a:ext cx="399771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Jlab Staff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Jiwan Poudel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Jian-Ping Chen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Chris Keith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James Maxwell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+whole target group….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Doug Higinbotham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Dave Gaskell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Hanjie Liu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Mark M. Dalton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0000"/>
                </a:solidFill>
              </a:rPr>
              <a:t>Arun Tadepalli*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0C61CA-F3BC-79B5-B0A9-1F9AC3A979CE}"/>
              </a:ext>
            </a:extLst>
          </p:cNvPr>
          <p:cNvSpPr txBox="1"/>
          <p:nvPr/>
        </p:nvSpPr>
        <p:spPr>
          <a:xfrm>
            <a:off x="607742" y="1294058"/>
            <a:ext cx="572057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Grad Students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Jay Roberts (UVA)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Sujan Subedi (UVA)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Muhammad Farooq (UNH)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Michael McClellan (UNH)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Hector Chinchay (UNH)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Chhetra Lama (UNH)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Anchit Arora (UNH)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Zoe Wolters (UNH)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Devin Seay (UVA)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Aden Whitney (UNH)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0000"/>
                </a:solidFill>
              </a:rPr>
              <a:t>Sam Takwira (UNH)*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FB69E4-49D1-83AA-29B5-9C06377BCD63}"/>
              </a:ext>
            </a:extLst>
          </p:cNvPr>
          <p:cNvSpPr txBox="1"/>
          <p:nvPr/>
        </p:nvSpPr>
        <p:spPr>
          <a:xfrm>
            <a:off x="4839626" y="1320484"/>
            <a:ext cx="333979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Post-docs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Ishara Fernando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Jan Vanek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Forhad Hossain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0000"/>
                </a:solidFill>
              </a:rPr>
              <a:t>Utsav Shrestha*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9E2EAF-2A84-981D-AE4F-74F02F4A82C8}"/>
              </a:ext>
            </a:extLst>
          </p:cNvPr>
          <p:cNvSpPr txBox="1"/>
          <p:nvPr/>
        </p:nvSpPr>
        <p:spPr>
          <a:xfrm>
            <a:off x="8179416" y="5208925"/>
            <a:ext cx="325058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Spokespeople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Jian-Ping Chen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Donal Day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Douglas Higinbotham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Narbe Kalantarians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Dustin Keller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Elena Long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Oscar Rondon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Nathaly Santiesteban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Karl Slifer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70EA631A-302A-40C0-3C68-2B06D1BE9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3529" y="152400"/>
            <a:ext cx="2287745" cy="64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0" tIns="45707" rIns="91410" bIns="45707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panose="020B0403020202020204" pitchFamily="34" charset="0"/>
                <a:ea typeface="ＭＳ Ｐゴシック" panose="020B0600070205080204" pitchFamily="34" charset="-128"/>
              </a:rPr>
              <a:t>Workforce</a:t>
            </a:r>
          </a:p>
        </p:txBody>
      </p:sp>
      <p:grpSp>
        <p:nvGrpSpPr>
          <p:cNvPr id="11" name="Group 16">
            <a:extLst>
              <a:ext uri="{FF2B5EF4-FFF2-40B4-BE49-F238E27FC236}">
                <a16:creationId xmlns:a16="http://schemas.microsoft.com/office/drawing/2014/main" id="{2EC5233F-B253-CAA5-422F-7AE339D7F390}"/>
              </a:ext>
            </a:extLst>
          </p:cNvPr>
          <p:cNvGrpSpPr>
            <a:grpSpLocks/>
          </p:cNvGrpSpPr>
          <p:nvPr/>
        </p:nvGrpSpPr>
        <p:grpSpPr bwMode="auto">
          <a:xfrm>
            <a:off x="0" y="990600"/>
            <a:ext cx="11430000" cy="39688"/>
            <a:chOff x="0" y="1447800"/>
            <a:chExt cx="11430000" cy="39688"/>
          </a:xfrm>
        </p:grpSpPr>
        <p:cxnSp>
          <p:nvCxnSpPr>
            <p:cNvPr id="12" name="Straight Connector 17">
              <a:extLst>
                <a:ext uri="{FF2B5EF4-FFF2-40B4-BE49-F238E27FC236}">
                  <a16:creationId xmlns:a16="http://schemas.microsoft.com/office/drawing/2014/main" id="{93066ED4-A572-3EFE-D601-3F532DC3C09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0" y="1447800"/>
              <a:ext cx="11430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Straight Connector 18">
              <a:extLst>
                <a:ext uri="{FF2B5EF4-FFF2-40B4-BE49-F238E27FC236}">
                  <a16:creationId xmlns:a16="http://schemas.microsoft.com/office/drawing/2014/main" id="{6AD6D947-3A8E-D30C-9D00-DA958B645BF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0" y="1485900"/>
              <a:ext cx="11430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3BA547A-3945-9106-3367-FE9918681C44}"/>
              </a:ext>
            </a:extLst>
          </p:cNvPr>
          <p:cNvSpPr txBox="1"/>
          <p:nvPr/>
        </p:nvSpPr>
        <p:spPr>
          <a:xfrm>
            <a:off x="610528" y="5618145"/>
            <a:ext cx="335930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Undergrads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Ian Cruz (UVA)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Eli Phippard (UNH)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Shane Clements (UVA)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C289F8-3BFD-CA3A-788F-F214C0021913}"/>
              </a:ext>
            </a:extLst>
          </p:cNvPr>
          <p:cNvSpPr txBox="1"/>
          <p:nvPr/>
        </p:nvSpPr>
        <p:spPr>
          <a:xfrm>
            <a:off x="3346089" y="7787142"/>
            <a:ext cx="2982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New since last meeting</a:t>
            </a:r>
          </a:p>
        </p:txBody>
      </p:sp>
    </p:spTree>
    <p:extLst>
      <p:ext uri="{BB962C8B-B14F-4D97-AF65-F5344CB8AC3E}">
        <p14:creationId xmlns:p14="http://schemas.microsoft.com/office/powerpoint/2010/main" val="3505091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AF5C3-24C0-387D-89F0-0ED84C37B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6">
            <a:extLst>
              <a:ext uri="{FF2B5EF4-FFF2-40B4-BE49-F238E27FC236}">
                <a16:creationId xmlns:a16="http://schemas.microsoft.com/office/drawing/2014/main" id="{F70360A0-20B2-E83F-3064-6141CD0BE850}"/>
              </a:ext>
            </a:extLst>
          </p:cNvPr>
          <p:cNvGrpSpPr>
            <a:grpSpLocks/>
          </p:cNvGrpSpPr>
          <p:nvPr/>
        </p:nvGrpSpPr>
        <p:grpSpPr bwMode="auto">
          <a:xfrm>
            <a:off x="0" y="990600"/>
            <a:ext cx="11430000" cy="39688"/>
            <a:chOff x="0" y="1447800"/>
            <a:chExt cx="11430000" cy="39688"/>
          </a:xfrm>
        </p:grpSpPr>
        <p:cxnSp>
          <p:nvCxnSpPr>
            <p:cNvPr id="12" name="Straight Connector 17">
              <a:extLst>
                <a:ext uri="{FF2B5EF4-FFF2-40B4-BE49-F238E27FC236}">
                  <a16:creationId xmlns:a16="http://schemas.microsoft.com/office/drawing/2014/main" id="{CF8F2F5B-5F97-E7C8-1767-65129295CCC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0" y="1447800"/>
              <a:ext cx="11430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Straight Connector 18">
              <a:extLst>
                <a:ext uri="{FF2B5EF4-FFF2-40B4-BE49-F238E27FC236}">
                  <a16:creationId xmlns:a16="http://schemas.microsoft.com/office/drawing/2014/main" id="{D2CB9C9D-9ABC-FD5B-1A6E-A2B4C5B42DD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0" y="1485900"/>
              <a:ext cx="11430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41FEF98-9197-AF63-4938-E9F86F9FCE71}"/>
              </a:ext>
            </a:extLst>
          </p:cNvPr>
          <p:cNvSpPr txBox="1"/>
          <p:nvPr/>
        </p:nvSpPr>
        <p:spPr>
          <a:xfrm>
            <a:off x="783771" y="1660849"/>
            <a:ext cx="858202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Regular Meetings</a:t>
            </a:r>
          </a:p>
          <a:p>
            <a:endParaRPr lang="en-US" dirty="0"/>
          </a:p>
          <a:p>
            <a:pPr lvl="1"/>
            <a:r>
              <a:rPr lang="en-US" dirty="0"/>
              <a:t>Tensor Inclusive Group : Fridays at 1:00 pm.     </a:t>
            </a:r>
            <a:r>
              <a:rPr lang="en-US" dirty="0" err="1"/>
              <a:t>tensor@jlab.org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Tensor SIDIS: Mondays at 10:30am               </a:t>
            </a:r>
            <a:r>
              <a:rPr lang="en-US" dirty="0" err="1"/>
              <a:t>tensor-sidis@jlab.org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B698898-489E-FA92-3CEE-6A201844A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44100">
            <a:off x="3499886" y="5116286"/>
            <a:ext cx="3900455" cy="219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893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DCB5F-E55E-9EDC-86F0-DF29C67AA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5">
            <a:extLst>
              <a:ext uri="{FF2B5EF4-FFF2-40B4-BE49-F238E27FC236}">
                <a16:creationId xmlns:a16="http://schemas.microsoft.com/office/drawing/2014/main" id="{30692595-3CE4-E35D-8689-BA3120B80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956" y="4587210"/>
            <a:ext cx="10619824" cy="409342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New Information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Since the original PAC review, we have increased the planned number of polarization state flips from about once per day to about once per hour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This reduces the sensitivity to slow drifts by about 1/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And allows reduction in running requirements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P</a:t>
            </a:r>
            <a:r>
              <a:rPr kumimoji="0" lang="en-US" alt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zz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 = 26%   (originally was 30%)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I = 85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nA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   (originally was 115nA)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Request for Polarized beam (originally assumed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unpol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)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60422" name="TextBox 11">
            <a:extLst>
              <a:ext uri="{FF2B5EF4-FFF2-40B4-BE49-F238E27FC236}">
                <a16:creationId xmlns:a16="http://schemas.microsoft.com/office/drawing/2014/main" id="{4BFC879D-3002-38DD-E2F9-64F5E2943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561" y="152400"/>
            <a:ext cx="7596891" cy="64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0" tIns="45707" rIns="91410" bIns="45707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panose="020B0403020202020204" pitchFamily="34" charset="0"/>
                <a:ea typeface="ＭＳ Ｐゴシック" panose="020B0600070205080204" pitchFamily="34" charset="-128"/>
              </a:rPr>
              <a:t>Observable: Tensor Asymmetry A</a:t>
            </a: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panose="020B0403020202020204" pitchFamily="34" charset="0"/>
                <a:ea typeface="ＭＳ Ｐゴシック" panose="020B0600070205080204" pitchFamily="34" charset="-128"/>
              </a:rPr>
              <a:t>zz</a:t>
            </a: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 panose="020B0403020202020204" pitchFamily="34" charset="0"/>
              <a:ea typeface="ＭＳ Ｐゴシック" panose="020B0600070205080204" pitchFamily="34" charset="-128"/>
            </a:endParaRPr>
          </a:p>
        </p:txBody>
      </p:sp>
      <p:grpSp>
        <p:nvGrpSpPr>
          <p:cNvPr id="60423" name="Group 16">
            <a:extLst>
              <a:ext uri="{FF2B5EF4-FFF2-40B4-BE49-F238E27FC236}">
                <a16:creationId xmlns:a16="http://schemas.microsoft.com/office/drawing/2014/main" id="{DA0DF7A1-E134-AE9A-C8E2-470AD4F6BADF}"/>
              </a:ext>
            </a:extLst>
          </p:cNvPr>
          <p:cNvGrpSpPr>
            <a:grpSpLocks/>
          </p:cNvGrpSpPr>
          <p:nvPr/>
        </p:nvGrpSpPr>
        <p:grpSpPr bwMode="auto">
          <a:xfrm>
            <a:off x="0" y="990600"/>
            <a:ext cx="11430000" cy="39688"/>
            <a:chOff x="0" y="1447800"/>
            <a:chExt cx="11430000" cy="39688"/>
          </a:xfrm>
        </p:grpSpPr>
        <p:cxnSp>
          <p:nvCxnSpPr>
            <p:cNvPr id="60438" name="Straight Connector 17">
              <a:extLst>
                <a:ext uri="{FF2B5EF4-FFF2-40B4-BE49-F238E27FC236}">
                  <a16:creationId xmlns:a16="http://schemas.microsoft.com/office/drawing/2014/main" id="{7C1DCE7C-39F0-0E92-EE66-64FAB33B875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0" y="1447800"/>
              <a:ext cx="11430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439" name="Straight Connector 18">
              <a:extLst>
                <a:ext uri="{FF2B5EF4-FFF2-40B4-BE49-F238E27FC236}">
                  <a16:creationId xmlns:a16="http://schemas.microsoft.com/office/drawing/2014/main" id="{FDCF5C8D-6272-8B5A-1356-E2850F81660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0" y="1485900"/>
              <a:ext cx="11430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6B489956-39BF-B7CD-33C0-A2890C3B2374}"/>
              </a:ext>
            </a:extLst>
          </p:cNvPr>
          <p:cNvSpPr/>
          <p:nvPr/>
        </p:nvSpPr>
        <p:spPr bwMode="auto">
          <a:xfrm>
            <a:off x="446088" y="1554163"/>
            <a:ext cx="185737" cy="40163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effectLst/>
              <a:uLnTx/>
              <a:uFillTx/>
              <a:latin typeface="Chalkboard" pitchFamily="22" charset="0"/>
              <a:ea typeface="ＭＳ Ｐゴシック" panose="020B0600070205080204" pitchFamily="34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56CF37-76F0-BFC2-E66E-026F288C1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34" y="3005918"/>
            <a:ext cx="4038600" cy="850900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497E76A-4316-2F3A-C1D9-22CD31C842FF}"/>
              </a:ext>
            </a:extLst>
          </p:cNvPr>
          <p:cNvSpPr/>
          <p:nvPr/>
        </p:nvSpPr>
        <p:spPr bwMode="auto">
          <a:xfrm>
            <a:off x="821410" y="1348353"/>
            <a:ext cx="9252488" cy="3161654"/>
          </a:xfrm>
          <a:prstGeom prst="roundRect">
            <a:avLst/>
          </a:prstGeom>
          <a:noFill/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itchFamily="22" charset="0"/>
              <a:ea typeface="ＭＳ Ｐゴシック" panose="020B0600070205080204" pitchFamily="34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7C1A46-02D4-D619-34EE-8B25108DE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0336" y="6162536"/>
            <a:ext cx="464628" cy="283310"/>
          </a:xfrm>
          <a:prstGeom prst="rect">
            <a:avLst/>
          </a:prstGeom>
        </p:spPr>
      </p:pic>
      <p:pic>
        <p:nvPicPr>
          <p:cNvPr id="4" name="Picture 3" descr="A math equation with black letters&#10;&#10;AI-generated content may be incorrect.">
            <a:extLst>
              <a:ext uri="{FF2B5EF4-FFF2-40B4-BE49-F238E27FC236}">
                <a16:creationId xmlns:a16="http://schemas.microsoft.com/office/drawing/2014/main" id="{B8EC2686-FB4E-F91E-E5EF-7E7977488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5977" y="1537508"/>
            <a:ext cx="7223580" cy="1323404"/>
          </a:xfrm>
          <a:prstGeom prst="rect">
            <a:avLst/>
          </a:prstGeom>
        </p:spPr>
      </p:pic>
      <p:pic>
        <p:nvPicPr>
          <p:cNvPr id="7" name="Picture 6" descr="A math equations with numbers and symbols&#10;&#10;AI-generated content may be incorrect.">
            <a:extLst>
              <a:ext uri="{FF2B5EF4-FFF2-40B4-BE49-F238E27FC236}">
                <a16:creationId xmlns:a16="http://schemas.microsoft.com/office/drawing/2014/main" id="{60DAFE49-EB68-F43B-C5AC-8DB1360FCA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3561" y="2955209"/>
            <a:ext cx="20828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69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EA73B-B34B-1026-0C8A-AB9F0606E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6D220A8-829E-B018-E93F-6035D32A2721}"/>
              </a:ext>
            </a:extLst>
          </p:cNvPr>
          <p:cNvSpPr txBox="1"/>
          <p:nvPr/>
        </p:nvSpPr>
        <p:spPr>
          <a:xfrm>
            <a:off x="788656" y="171041"/>
            <a:ext cx="9881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Tensor polarization allows control of the nuclear spatial configuration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B31762C9-EDFB-30E3-93B2-E263F840A0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45"/>
          <a:stretch/>
        </p:blipFill>
        <p:spPr>
          <a:xfrm>
            <a:off x="3750143" y="847282"/>
            <a:ext cx="1370173" cy="134281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B2A04A8-8E98-BE0E-2A9D-206F6BB61F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4" t="1032" r="1491" b="-1032"/>
          <a:stretch/>
        </p:blipFill>
        <p:spPr>
          <a:xfrm>
            <a:off x="6092220" y="707624"/>
            <a:ext cx="1624298" cy="159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57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81697-31FB-84DE-DAF8-573D52B31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48D26BD-8EEE-4C37-0358-F2060C062C48}"/>
              </a:ext>
            </a:extLst>
          </p:cNvPr>
          <p:cNvCxnSpPr/>
          <p:nvPr/>
        </p:nvCxnSpPr>
        <p:spPr>
          <a:xfrm>
            <a:off x="611188" y="4056063"/>
            <a:ext cx="1619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81BD70B7-0AB5-3BC1-4C5F-30E816718038}"/>
              </a:ext>
            </a:extLst>
          </p:cNvPr>
          <p:cNvGrpSpPr/>
          <p:nvPr/>
        </p:nvGrpSpPr>
        <p:grpSpPr>
          <a:xfrm>
            <a:off x="781006" y="4630737"/>
            <a:ext cx="9726846" cy="3337733"/>
            <a:chOff x="589132" y="3291289"/>
            <a:chExt cx="9990761" cy="3373555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8E2A839-2135-08BB-8A83-58106710C0E5}"/>
                </a:ext>
              </a:extLst>
            </p:cNvPr>
            <p:cNvCxnSpPr>
              <a:cxnSpLocks/>
            </p:cNvCxnSpPr>
            <p:nvPr/>
          </p:nvCxnSpPr>
          <p:spPr>
            <a:xfrm>
              <a:off x="612775" y="6664844"/>
              <a:ext cx="9967118" cy="0"/>
            </a:xfrm>
            <a:prstGeom prst="straightConnector1">
              <a:avLst/>
            </a:prstGeom>
            <a:ln w="38100">
              <a:solidFill>
                <a:srgbClr val="000029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163BBB41-DBD7-3B5A-0523-90977E7674B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9132" y="3291289"/>
              <a:ext cx="20468" cy="3353347"/>
            </a:xfrm>
            <a:prstGeom prst="straightConnector1">
              <a:avLst/>
            </a:prstGeom>
            <a:ln w="38100">
              <a:solidFill>
                <a:schemeClr val="accent2">
                  <a:lumMod val="1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479" name="TextBox 45">
            <a:extLst>
              <a:ext uri="{FF2B5EF4-FFF2-40B4-BE49-F238E27FC236}">
                <a16:creationId xmlns:a16="http://schemas.microsoft.com/office/drawing/2014/main" id="{50F99434-F636-1C90-3C4D-312C49254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4511" y="8013505"/>
            <a:ext cx="6607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ＭＳ Ｐゴシック" panose="020B0600070205080204" pitchFamily="34" charset="-128"/>
              </a:rPr>
              <a:t>x</a:t>
            </a:r>
            <a:r>
              <a:rPr kumimoji="0" lang="en-US" altLang="en-US" sz="28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ＭＳ Ｐゴシック" panose="020B0600070205080204" pitchFamily="34" charset="-128"/>
              </a:rPr>
              <a:t>B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8058C2-647D-4B52-3348-C92280B16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29692">
            <a:off x="1046928" y="4716380"/>
            <a:ext cx="2145996" cy="7627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60D662-A8EE-D97C-EF4E-A2D217C24FC6}"/>
              </a:ext>
            </a:extLst>
          </p:cNvPr>
          <p:cNvSpPr txBox="1"/>
          <p:nvPr/>
        </p:nvSpPr>
        <p:spPr>
          <a:xfrm>
            <a:off x="890153" y="7044813"/>
            <a:ext cx="20017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Nuclear shadowing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at low X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736B89-8529-8505-C577-C8ADE088AC23}"/>
              </a:ext>
            </a:extLst>
          </p:cNvPr>
          <p:cNvSpPr txBox="1"/>
          <p:nvPr/>
        </p:nvSpPr>
        <p:spPr>
          <a:xfrm>
            <a:off x="788656" y="171041"/>
            <a:ext cx="9881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Tensor polarization allows control of the nuclear spatial configuration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1E98B44-C422-16A4-907F-7566A4B55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512" y="5931853"/>
            <a:ext cx="1588976" cy="9453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C063B3E-ED59-2D70-DF7B-6E17404AFC3A}"/>
              </a:ext>
            </a:extLst>
          </p:cNvPr>
          <p:cNvSpPr txBox="1"/>
          <p:nvPr/>
        </p:nvSpPr>
        <p:spPr>
          <a:xfrm>
            <a:off x="3432200" y="7091994"/>
            <a:ext cx="39677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Tensor structure functions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&amp;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momentum distributions in nucleus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 Possible 6 quark states, Hidden color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95ACD9-773C-B06D-6B7E-AFE32BE57065}"/>
              </a:ext>
            </a:extLst>
          </p:cNvPr>
          <p:cNvSpPr txBox="1"/>
          <p:nvPr/>
        </p:nvSpPr>
        <p:spPr>
          <a:xfrm>
            <a:off x="1673213" y="2375575"/>
            <a:ext cx="7965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Measuring A</a:t>
            </a:r>
            <a:r>
              <a:rPr kumimoji="0" lang="en-US" sz="24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zz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 over a broad range in x gives access to :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11E6697-6BB9-3E47-41EF-FFB89A21A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45"/>
          <a:stretch/>
        </p:blipFill>
        <p:spPr>
          <a:xfrm>
            <a:off x="3750143" y="847282"/>
            <a:ext cx="1370173" cy="134281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D986045-9AC5-674B-9F01-0BC63C841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4" t="1032" r="1491" b="-1032"/>
          <a:stretch/>
        </p:blipFill>
        <p:spPr>
          <a:xfrm>
            <a:off x="6092220" y="707624"/>
            <a:ext cx="1624298" cy="159186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811BE97-9692-E5E7-A69B-931C96DE4A3C}"/>
              </a:ext>
            </a:extLst>
          </p:cNvPr>
          <p:cNvSpPr txBox="1"/>
          <p:nvPr/>
        </p:nvSpPr>
        <p:spPr>
          <a:xfrm>
            <a:off x="8651899" y="7113116"/>
            <a:ext cx="23330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S/D Wave components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SRCs at large x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AC0802FB-D8B5-97B8-2783-3EB2DCFF30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8870" y="5846490"/>
            <a:ext cx="3111983" cy="853092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F438AAA4-8C76-B063-DA9D-AD833716A0EC}"/>
              </a:ext>
            </a:extLst>
          </p:cNvPr>
          <p:cNvGrpSpPr/>
          <p:nvPr/>
        </p:nvGrpSpPr>
        <p:grpSpPr>
          <a:xfrm>
            <a:off x="7660393" y="4148971"/>
            <a:ext cx="2074468" cy="1490752"/>
            <a:chOff x="5565826" y="2229094"/>
            <a:chExt cx="5263052" cy="3918234"/>
          </a:xfrm>
        </p:grpSpPr>
        <p:pic>
          <p:nvPicPr>
            <p:cNvPr id="50" name="Picture 49" descr="A group of graphs with different colored lines&#10;&#10;Description automatically generated">
              <a:extLst>
                <a:ext uri="{FF2B5EF4-FFF2-40B4-BE49-F238E27FC236}">
                  <a16:creationId xmlns:a16="http://schemas.microsoft.com/office/drawing/2014/main" id="{CBDC704E-74EF-6C50-12AA-0FF349BDB3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594" t="1333" r="50101" b="67200"/>
            <a:stretch/>
          </p:blipFill>
          <p:spPr>
            <a:xfrm>
              <a:off x="5565826" y="2229094"/>
              <a:ext cx="5263052" cy="3918234"/>
            </a:xfrm>
            <a:prstGeom prst="rect">
              <a:avLst/>
            </a:prstGeom>
          </p:spPr>
        </p:pic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A049DAA-2065-2DD9-6B2C-377E6CC668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14328" y="2304288"/>
              <a:ext cx="844" cy="3182112"/>
            </a:xfrm>
            <a:prstGeom prst="line">
              <a:avLst/>
            </a:prstGeom>
            <a:ln w="28575">
              <a:solidFill>
                <a:srgbClr val="FF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16">
            <a:extLst>
              <a:ext uri="{FF2B5EF4-FFF2-40B4-BE49-F238E27FC236}">
                <a16:creationId xmlns:a16="http://schemas.microsoft.com/office/drawing/2014/main" id="{B194FF5B-A3E1-4B7E-5340-679FF6C062A1}"/>
              </a:ext>
            </a:extLst>
          </p:cNvPr>
          <p:cNvGrpSpPr>
            <a:grpSpLocks/>
          </p:cNvGrpSpPr>
          <p:nvPr/>
        </p:nvGrpSpPr>
        <p:grpSpPr bwMode="auto">
          <a:xfrm>
            <a:off x="0" y="3244100"/>
            <a:ext cx="11430000" cy="39688"/>
            <a:chOff x="0" y="1447800"/>
            <a:chExt cx="11430000" cy="39688"/>
          </a:xfrm>
        </p:grpSpPr>
        <p:cxnSp>
          <p:nvCxnSpPr>
            <p:cNvPr id="55" name="Straight Connector 17">
              <a:extLst>
                <a:ext uri="{FF2B5EF4-FFF2-40B4-BE49-F238E27FC236}">
                  <a16:creationId xmlns:a16="http://schemas.microsoft.com/office/drawing/2014/main" id="{AA9D3A56-8746-F685-1693-6F27A1F8BF1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0" y="1447800"/>
              <a:ext cx="11430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" name="Straight Connector 18">
              <a:extLst>
                <a:ext uri="{FF2B5EF4-FFF2-40B4-BE49-F238E27FC236}">
                  <a16:creationId xmlns:a16="http://schemas.microsoft.com/office/drawing/2014/main" id="{4306C5CC-2752-1B16-8EA9-C52054795CD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0" y="1485900"/>
              <a:ext cx="11430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7" name="Picture 6" descr="A close-up of a glowing sphere&#10;&#10;AI-generated content may be incorrect.">
            <a:extLst>
              <a:ext uri="{FF2B5EF4-FFF2-40B4-BE49-F238E27FC236}">
                <a16:creationId xmlns:a16="http://schemas.microsoft.com/office/drawing/2014/main" id="{FE38A2F0-0463-276B-38C1-B125266611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5931" y="3831016"/>
            <a:ext cx="2089511" cy="20154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F871BB9-41C8-4311-310B-A42CD0D70A8C}"/>
              </a:ext>
            </a:extLst>
          </p:cNvPr>
          <p:cNvSpPr/>
          <p:nvPr/>
        </p:nvSpPr>
        <p:spPr bwMode="auto">
          <a:xfrm>
            <a:off x="2141034" y="802678"/>
            <a:ext cx="6510865" cy="1342818"/>
          </a:xfrm>
          <a:prstGeom prst="rect">
            <a:avLst/>
          </a:prstGeom>
          <a:solidFill>
            <a:schemeClr val="tx1">
              <a:alpha val="85822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halkboard" pitchFamily="2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1FAEA3-5415-7709-C897-91F28D34320F}"/>
              </a:ext>
            </a:extLst>
          </p:cNvPr>
          <p:cNvSpPr/>
          <p:nvPr/>
        </p:nvSpPr>
        <p:spPr bwMode="auto">
          <a:xfrm>
            <a:off x="3432200" y="3568390"/>
            <a:ext cx="7858653" cy="4354601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halkboard" pitchFamily="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852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F44C0-ABF5-3DE0-9A01-8E2710C81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8EBE695-718B-3C6D-FFC9-A1C999E9A3DA}"/>
              </a:ext>
            </a:extLst>
          </p:cNvPr>
          <p:cNvCxnSpPr/>
          <p:nvPr/>
        </p:nvCxnSpPr>
        <p:spPr>
          <a:xfrm>
            <a:off x="611188" y="4056063"/>
            <a:ext cx="1619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43AA8BE-3449-846F-7230-E63126DE940D}"/>
              </a:ext>
            </a:extLst>
          </p:cNvPr>
          <p:cNvGrpSpPr/>
          <p:nvPr/>
        </p:nvGrpSpPr>
        <p:grpSpPr>
          <a:xfrm>
            <a:off x="781006" y="4630737"/>
            <a:ext cx="9726846" cy="3337733"/>
            <a:chOff x="589132" y="3291289"/>
            <a:chExt cx="9990761" cy="3373555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6E5EF8D-C7CD-DCCA-A5E4-529188B7A560}"/>
                </a:ext>
              </a:extLst>
            </p:cNvPr>
            <p:cNvCxnSpPr>
              <a:cxnSpLocks/>
            </p:cNvCxnSpPr>
            <p:nvPr/>
          </p:nvCxnSpPr>
          <p:spPr>
            <a:xfrm>
              <a:off x="612775" y="6664844"/>
              <a:ext cx="9967118" cy="0"/>
            </a:xfrm>
            <a:prstGeom prst="straightConnector1">
              <a:avLst/>
            </a:prstGeom>
            <a:ln w="38100">
              <a:solidFill>
                <a:srgbClr val="000029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AD9E3350-6D81-104F-A4A4-ED67CFE81C6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9132" y="3291289"/>
              <a:ext cx="20468" cy="3353347"/>
            </a:xfrm>
            <a:prstGeom prst="straightConnector1">
              <a:avLst/>
            </a:prstGeom>
            <a:ln w="38100">
              <a:solidFill>
                <a:schemeClr val="accent2">
                  <a:lumMod val="1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479" name="TextBox 45">
            <a:extLst>
              <a:ext uri="{FF2B5EF4-FFF2-40B4-BE49-F238E27FC236}">
                <a16:creationId xmlns:a16="http://schemas.microsoft.com/office/drawing/2014/main" id="{B024378B-52FC-3576-8CEA-025744FC7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4511" y="8013505"/>
            <a:ext cx="6607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ＭＳ Ｐゴシック" panose="020B0600070205080204" pitchFamily="34" charset="-128"/>
              </a:rPr>
              <a:t>x</a:t>
            </a:r>
            <a:r>
              <a:rPr kumimoji="0" lang="en-US" altLang="en-US" sz="28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ＭＳ Ｐゴシック" panose="020B0600070205080204" pitchFamily="34" charset="-128"/>
              </a:rPr>
              <a:t>B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F1C6F3-9069-8698-7D03-A59055E5B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29692">
            <a:off x="1046928" y="4716380"/>
            <a:ext cx="2145996" cy="7627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8F2A68-F1E6-BA43-8B37-9C35877EFA4C}"/>
              </a:ext>
            </a:extLst>
          </p:cNvPr>
          <p:cNvSpPr txBox="1"/>
          <p:nvPr/>
        </p:nvSpPr>
        <p:spPr>
          <a:xfrm>
            <a:off x="890153" y="7044813"/>
            <a:ext cx="20017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Nuclear shadowing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at low X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9F8729-826D-6262-7B7B-A371E2455E81}"/>
              </a:ext>
            </a:extLst>
          </p:cNvPr>
          <p:cNvSpPr txBox="1"/>
          <p:nvPr/>
        </p:nvSpPr>
        <p:spPr>
          <a:xfrm>
            <a:off x="788656" y="171041"/>
            <a:ext cx="9881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Tensor polarization allows control of the nuclear spatial configuration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1AE6AE-1DB3-ECDF-3161-5D74DFAF2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512" y="5931853"/>
            <a:ext cx="1588976" cy="9453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8AB78F8-6B74-682A-14FE-B6271DB2AE95}"/>
              </a:ext>
            </a:extLst>
          </p:cNvPr>
          <p:cNvSpPr txBox="1"/>
          <p:nvPr/>
        </p:nvSpPr>
        <p:spPr>
          <a:xfrm>
            <a:off x="3432200" y="7091994"/>
            <a:ext cx="39677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Tensor structure functions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&amp;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momentum distributions in nucleus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 Possible 6 quark states, Hidden color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2BCCD0-10CE-9425-5D29-7D01A8B96188}"/>
              </a:ext>
            </a:extLst>
          </p:cNvPr>
          <p:cNvSpPr txBox="1"/>
          <p:nvPr/>
        </p:nvSpPr>
        <p:spPr>
          <a:xfrm>
            <a:off x="1673213" y="2375575"/>
            <a:ext cx="7965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Measuring A</a:t>
            </a:r>
            <a:r>
              <a:rPr kumimoji="0" lang="en-US" sz="24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zz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 over a broad range in x gives access to :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D006EA1-D23D-51B5-8EE0-F3B803D9F4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45"/>
          <a:stretch/>
        </p:blipFill>
        <p:spPr>
          <a:xfrm>
            <a:off x="3750143" y="847282"/>
            <a:ext cx="1370173" cy="134281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E3094BA-EC8E-E38D-6311-7C174FF81A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4" t="1032" r="1491" b="-1032"/>
          <a:stretch/>
        </p:blipFill>
        <p:spPr>
          <a:xfrm>
            <a:off x="6092220" y="707624"/>
            <a:ext cx="1624298" cy="159186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0AFA59F-10DB-8D86-80FF-BE473FE3B1BE}"/>
              </a:ext>
            </a:extLst>
          </p:cNvPr>
          <p:cNvSpPr txBox="1"/>
          <p:nvPr/>
        </p:nvSpPr>
        <p:spPr>
          <a:xfrm>
            <a:off x="8651899" y="7113116"/>
            <a:ext cx="23330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S/D Wave components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SRCs at large x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C53A0793-A331-3D91-5610-A23F34E21D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8870" y="5846490"/>
            <a:ext cx="3111983" cy="853092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CE9C0C34-493E-91D7-CE57-ACB978F55DD1}"/>
              </a:ext>
            </a:extLst>
          </p:cNvPr>
          <p:cNvGrpSpPr/>
          <p:nvPr/>
        </p:nvGrpSpPr>
        <p:grpSpPr>
          <a:xfrm>
            <a:off x="7660393" y="4148971"/>
            <a:ext cx="2074468" cy="1490752"/>
            <a:chOff x="5565826" y="2229094"/>
            <a:chExt cx="5263052" cy="3918234"/>
          </a:xfrm>
        </p:grpSpPr>
        <p:pic>
          <p:nvPicPr>
            <p:cNvPr id="50" name="Picture 49" descr="A group of graphs with different colored lines&#10;&#10;Description automatically generated">
              <a:extLst>
                <a:ext uri="{FF2B5EF4-FFF2-40B4-BE49-F238E27FC236}">
                  <a16:creationId xmlns:a16="http://schemas.microsoft.com/office/drawing/2014/main" id="{54DD84D1-E3E9-BCAC-20F4-A1CDDB4088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594" t="1333" r="50101" b="67200"/>
            <a:stretch/>
          </p:blipFill>
          <p:spPr>
            <a:xfrm>
              <a:off x="5565826" y="2229094"/>
              <a:ext cx="5263052" cy="3918234"/>
            </a:xfrm>
            <a:prstGeom prst="rect">
              <a:avLst/>
            </a:prstGeom>
          </p:spPr>
        </p:pic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E3EE814-7FE1-A05C-7F40-099D16C5C7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14328" y="2304288"/>
              <a:ext cx="844" cy="3182112"/>
            </a:xfrm>
            <a:prstGeom prst="line">
              <a:avLst/>
            </a:prstGeom>
            <a:ln w="28575">
              <a:solidFill>
                <a:srgbClr val="FF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16">
            <a:extLst>
              <a:ext uri="{FF2B5EF4-FFF2-40B4-BE49-F238E27FC236}">
                <a16:creationId xmlns:a16="http://schemas.microsoft.com/office/drawing/2014/main" id="{62FE1AFC-8B85-43E8-870A-586DF8E18F69}"/>
              </a:ext>
            </a:extLst>
          </p:cNvPr>
          <p:cNvGrpSpPr>
            <a:grpSpLocks/>
          </p:cNvGrpSpPr>
          <p:nvPr/>
        </p:nvGrpSpPr>
        <p:grpSpPr bwMode="auto">
          <a:xfrm>
            <a:off x="0" y="3244100"/>
            <a:ext cx="11430000" cy="39688"/>
            <a:chOff x="0" y="1447800"/>
            <a:chExt cx="11430000" cy="39688"/>
          </a:xfrm>
        </p:grpSpPr>
        <p:cxnSp>
          <p:nvCxnSpPr>
            <p:cNvPr id="55" name="Straight Connector 17">
              <a:extLst>
                <a:ext uri="{FF2B5EF4-FFF2-40B4-BE49-F238E27FC236}">
                  <a16:creationId xmlns:a16="http://schemas.microsoft.com/office/drawing/2014/main" id="{44F868D9-B878-7449-9D69-0A34279536D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0" y="1447800"/>
              <a:ext cx="11430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" name="Straight Connector 18">
              <a:extLst>
                <a:ext uri="{FF2B5EF4-FFF2-40B4-BE49-F238E27FC236}">
                  <a16:creationId xmlns:a16="http://schemas.microsoft.com/office/drawing/2014/main" id="{7168C7C4-89D7-B7ED-0AAC-35671657E3B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0" y="1485900"/>
              <a:ext cx="11430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7" name="Picture 6" descr="A close-up of a glowing sphere&#10;&#10;AI-generated content may be incorrect.">
            <a:extLst>
              <a:ext uri="{FF2B5EF4-FFF2-40B4-BE49-F238E27FC236}">
                <a16:creationId xmlns:a16="http://schemas.microsoft.com/office/drawing/2014/main" id="{948B18F4-9A5F-369C-E803-CC7AE05962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5931" y="3831016"/>
            <a:ext cx="2089511" cy="20154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A7D8E6-7A3D-8FD8-B22E-11F662187630}"/>
              </a:ext>
            </a:extLst>
          </p:cNvPr>
          <p:cNvSpPr/>
          <p:nvPr/>
        </p:nvSpPr>
        <p:spPr bwMode="auto">
          <a:xfrm>
            <a:off x="2141034" y="802678"/>
            <a:ext cx="6510865" cy="1342818"/>
          </a:xfrm>
          <a:prstGeom prst="rect">
            <a:avLst/>
          </a:prstGeom>
          <a:solidFill>
            <a:schemeClr val="tx1">
              <a:alpha val="85822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halkboard" pitchFamily="2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664ADF-2A01-5629-1F0C-CF7960C40D7F}"/>
              </a:ext>
            </a:extLst>
          </p:cNvPr>
          <p:cNvSpPr/>
          <p:nvPr/>
        </p:nvSpPr>
        <p:spPr bwMode="auto">
          <a:xfrm>
            <a:off x="7539439" y="3568390"/>
            <a:ext cx="3751414" cy="4354601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halkboard" pitchFamily="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909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E4B93-A5D8-F564-5347-2942A161D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10046F6-0FB9-24C7-0690-4CCF9FD5F25F}"/>
              </a:ext>
            </a:extLst>
          </p:cNvPr>
          <p:cNvCxnSpPr/>
          <p:nvPr/>
        </p:nvCxnSpPr>
        <p:spPr>
          <a:xfrm>
            <a:off x="611188" y="4056063"/>
            <a:ext cx="1619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CFA5B071-6091-4420-AB1A-D463189FDDFF}"/>
              </a:ext>
            </a:extLst>
          </p:cNvPr>
          <p:cNvGrpSpPr/>
          <p:nvPr/>
        </p:nvGrpSpPr>
        <p:grpSpPr>
          <a:xfrm>
            <a:off x="781006" y="4630737"/>
            <a:ext cx="9726846" cy="3337733"/>
            <a:chOff x="589132" y="3291289"/>
            <a:chExt cx="9990761" cy="3373555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DE2E49B-118C-E41F-9760-0AA6F44238C9}"/>
                </a:ext>
              </a:extLst>
            </p:cNvPr>
            <p:cNvCxnSpPr>
              <a:cxnSpLocks/>
            </p:cNvCxnSpPr>
            <p:nvPr/>
          </p:nvCxnSpPr>
          <p:spPr>
            <a:xfrm>
              <a:off x="612775" y="6664844"/>
              <a:ext cx="9967118" cy="0"/>
            </a:xfrm>
            <a:prstGeom prst="straightConnector1">
              <a:avLst/>
            </a:prstGeom>
            <a:ln w="38100">
              <a:solidFill>
                <a:srgbClr val="000029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C293614D-510B-B030-788E-21E4428D119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9132" y="3291289"/>
              <a:ext cx="20468" cy="3353347"/>
            </a:xfrm>
            <a:prstGeom prst="straightConnector1">
              <a:avLst/>
            </a:prstGeom>
            <a:ln w="38100">
              <a:solidFill>
                <a:schemeClr val="accent2">
                  <a:lumMod val="1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479" name="TextBox 45">
            <a:extLst>
              <a:ext uri="{FF2B5EF4-FFF2-40B4-BE49-F238E27FC236}">
                <a16:creationId xmlns:a16="http://schemas.microsoft.com/office/drawing/2014/main" id="{2F0DCFE7-ED2C-62B6-4047-8BC4C98F4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4511" y="8013505"/>
            <a:ext cx="6607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ＭＳ Ｐゴシック" panose="020B0600070205080204" pitchFamily="34" charset="-128"/>
              </a:rPr>
              <a:t>x</a:t>
            </a:r>
            <a:r>
              <a:rPr kumimoji="0" lang="en-US" altLang="en-US" sz="28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ＭＳ Ｐゴシック" panose="020B0600070205080204" pitchFamily="34" charset="-128"/>
              </a:rPr>
              <a:t>B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D3FF6E-206E-BE99-24AC-F3ADA2E01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29692">
            <a:off x="1046928" y="4716380"/>
            <a:ext cx="2145996" cy="7627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50281B-48D1-B34F-6F82-CFCE5CE0800A}"/>
              </a:ext>
            </a:extLst>
          </p:cNvPr>
          <p:cNvSpPr txBox="1"/>
          <p:nvPr/>
        </p:nvSpPr>
        <p:spPr>
          <a:xfrm>
            <a:off x="890153" y="7044813"/>
            <a:ext cx="20017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Nuclear shadowing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at low X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6E6AE2-A6D1-6F91-9D65-24B72A339C72}"/>
              </a:ext>
            </a:extLst>
          </p:cNvPr>
          <p:cNvSpPr txBox="1"/>
          <p:nvPr/>
        </p:nvSpPr>
        <p:spPr>
          <a:xfrm>
            <a:off x="788656" y="171041"/>
            <a:ext cx="9881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Tensor polarization allows control of the nuclear spatial configuration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A4A8115-5826-DC53-C870-70230D5A6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512" y="5931853"/>
            <a:ext cx="1588976" cy="9453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9C27592-9367-1772-EA78-62BCB6D14D2F}"/>
              </a:ext>
            </a:extLst>
          </p:cNvPr>
          <p:cNvSpPr txBox="1"/>
          <p:nvPr/>
        </p:nvSpPr>
        <p:spPr>
          <a:xfrm>
            <a:off x="3432200" y="7091994"/>
            <a:ext cx="39677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Tensor structure functions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&amp;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momentum distributions in nucleus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 Possible 6 quark states, Hidden color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351D63-799C-C6A9-FA0A-EE9A4161754E}"/>
              </a:ext>
            </a:extLst>
          </p:cNvPr>
          <p:cNvSpPr txBox="1"/>
          <p:nvPr/>
        </p:nvSpPr>
        <p:spPr>
          <a:xfrm>
            <a:off x="1673213" y="2375575"/>
            <a:ext cx="7965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Measuring A</a:t>
            </a:r>
            <a:r>
              <a:rPr kumimoji="0" lang="en-US" sz="24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zz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 over a broad range in x gives access to :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6EEAB10-2133-1ABA-DC46-A8EF110D2C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45"/>
          <a:stretch/>
        </p:blipFill>
        <p:spPr>
          <a:xfrm>
            <a:off x="3750143" y="847282"/>
            <a:ext cx="1370173" cy="134281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ADB01E4-E790-4F49-8C9E-2167AE6B7E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4" t="1032" r="1491" b="-1032"/>
          <a:stretch/>
        </p:blipFill>
        <p:spPr>
          <a:xfrm>
            <a:off x="6092220" y="707624"/>
            <a:ext cx="1624298" cy="159186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64CAEB4-F941-936F-C597-BE3397E61E7F}"/>
              </a:ext>
            </a:extLst>
          </p:cNvPr>
          <p:cNvSpPr txBox="1"/>
          <p:nvPr/>
        </p:nvSpPr>
        <p:spPr>
          <a:xfrm>
            <a:off x="8651899" y="7113116"/>
            <a:ext cx="23330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S/D Wave components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SRCs at large x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C4D08156-4A57-EE31-81CD-A494A7CB61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8870" y="5846490"/>
            <a:ext cx="3111983" cy="853092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903D3EAD-9D95-71F1-13D7-A7B1344CAFAF}"/>
              </a:ext>
            </a:extLst>
          </p:cNvPr>
          <p:cNvGrpSpPr/>
          <p:nvPr/>
        </p:nvGrpSpPr>
        <p:grpSpPr>
          <a:xfrm>
            <a:off x="7660393" y="4148971"/>
            <a:ext cx="2074468" cy="1490752"/>
            <a:chOff x="5565826" y="2229094"/>
            <a:chExt cx="5263052" cy="3918234"/>
          </a:xfrm>
        </p:grpSpPr>
        <p:pic>
          <p:nvPicPr>
            <p:cNvPr id="50" name="Picture 49" descr="A group of graphs with different colored lines&#10;&#10;Description automatically generated">
              <a:extLst>
                <a:ext uri="{FF2B5EF4-FFF2-40B4-BE49-F238E27FC236}">
                  <a16:creationId xmlns:a16="http://schemas.microsoft.com/office/drawing/2014/main" id="{8F4B1178-DA20-7141-53EB-51CEA62F7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594" t="1333" r="50101" b="67200"/>
            <a:stretch/>
          </p:blipFill>
          <p:spPr>
            <a:xfrm>
              <a:off x="5565826" y="2229094"/>
              <a:ext cx="5263052" cy="3918234"/>
            </a:xfrm>
            <a:prstGeom prst="rect">
              <a:avLst/>
            </a:prstGeom>
          </p:spPr>
        </p:pic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7AC28E6-594D-DD9A-04CE-60B37BB065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14328" y="2304288"/>
              <a:ext cx="844" cy="3182112"/>
            </a:xfrm>
            <a:prstGeom prst="line">
              <a:avLst/>
            </a:prstGeom>
            <a:ln w="28575">
              <a:solidFill>
                <a:srgbClr val="FF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16">
            <a:extLst>
              <a:ext uri="{FF2B5EF4-FFF2-40B4-BE49-F238E27FC236}">
                <a16:creationId xmlns:a16="http://schemas.microsoft.com/office/drawing/2014/main" id="{8040A8FE-1BB9-BC0A-10EC-6113793D2574}"/>
              </a:ext>
            </a:extLst>
          </p:cNvPr>
          <p:cNvGrpSpPr>
            <a:grpSpLocks/>
          </p:cNvGrpSpPr>
          <p:nvPr/>
        </p:nvGrpSpPr>
        <p:grpSpPr bwMode="auto">
          <a:xfrm>
            <a:off x="0" y="3244100"/>
            <a:ext cx="11430000" cy="39688"/>
            <a:chOff x="0" y="1447800"/>
            <a:chExt cx="11430000" cy="39688"/>
          </a:xfrm>
        </p:grpSpPr>
        <p:cxnSp>
          <p:nvCxnSpPr>
            <p:cNvPr id="55" name="Straight Connector 17">
              <a:extLst>
                <a:ext uri="{FF2B5EF4-FFF2-40B4-BE49-F238E27FC236}">
                  <a16:creationId xmlns:a16="http://schemas.microsoft.com/office/drawing/2014/main" id="{928BA510-1F5E-6B2F-198D-69E1AB9017F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0" y="1447800"/>
              <a:ext cx="11430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" name="Straight Connector 18">
              <a:extLst>
                <a:ext uri="{FF2B5EF4-FFF2-40B4-BE49-F238E27FC236}">
                  <a16:creationId xmlns:a16="http://schemas.microsoft.com/office/drawing/2014/main" id="{D17977B9-A3D0-F66C-5136-645A03DFEDA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0" y="1485900"/>
              <a:ext cx="11430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7" name="Picture 6" descr="A close-up of a glowing sphere&#10;&#10;AI-generated content may be incorrect.">
            <a:extLst>
              <a:ext uri="{FF2B5EF4-FFF2-40B4-BE49-F238E27FC236}">
                <a16:creationId xmlns:a16="http://schemas.microsoft.com/office/drawing/2014/main" id="{D153295B-C6BF-C62A-E79C-920B8602EE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5931" y="3831016"/>
            <a:ext cx="2089511" cy="20154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2A6E687-C981-52AB-08AC-688187164A7B}"/>
              </a:ext>
            </a:extLst>
          </p:cNvPr>
          <p:cNvSpPr/>
          <p:nvPr/>
        </p:nvSpPr>
        <p:spPr bwMode="auto">
          <a:xfrm>
            <a:off x="2141034" y="802678"/>
            <a:ext cx="6510865" cy="1342818"/>
          </a:xfrm>
          <a:prstGeom prst="rect">
            <a:avLst/>
          </a:prstGeom>
          <a:solidFill>
            <a:schemeClr val="tx1">
              <a:alpha val="85822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halkboard" pitchFamily="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149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10" descr="Screen shot 2011-08-19 at 10.48.10 AM.png">
            <a:extLst>
              <a:ext uri="{FF2B5EF4-FFF2-40B4-BE49-F238E27FC236}">
                <a16:creationId xmlns:a16="http://schemas.microsoft.com/office/drawing/2014/main" id="{CC7E0CF4-8D72-054F-89C0-C3C4A8231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236" y="1818631"/>
            <a:ext cx="5047231" cy="153167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8" name="TextBox 18">
            <a:extLst>
              <a:ext uri="{FF2B5EF4-FFF2-40B4-BE49-F238E27FC236}">
                <a16:creationId xmlns:a16="http://schemas.microsoft.com/office/drawing/2014/main" id="{E9B09AFE-0592-AF44-B183-453A36681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4779" y="7701164"/>
            <a:ext cx="2658984" cy="101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1" tIns="45702" rIns="91401" bIns="45702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DIS (probing partons)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859704-80E9-A149-8924-0522E28AB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3227" y="6153453"/>
            <a:ext cx="2697092" cy="14467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1FD4F7-9BBE-9947-AE81-8BBCDB03C3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6971" y="4843549"/>
            <a:ext cx="1769603" cy="14608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5D9DE7-919E-2E44-B947-C728BBE4AC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436" y="5019158"/>
            <a:ext cx="3277962" cy="2308346"/>
          </a:xfrm>
          <a:prstGeom prst="rect">
            <a:avLst/>
          </a:prstGeom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id="{522BCF29-F545-4145-9065-53A21260E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3342" y="152400"/>
            <a:ext cx="4467830" cy="64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0" tIns="45707" rIns="91410" bIns="45707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panose="020B0403020202020204" pitchFamily="34" charset="0"/>
                <a:ea typeface="ＭＳ Ｐゴシック" panose="020B0600070205080204" pitchFamily="34" charset="-128"/>
              </a:rPr>
              <a:t>b</a:t>
            </a:r>
            <a:r>
              <a:rPr kumimoji="0" lang="en-US" altLang="en-US" sz="36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panose="020B0403020202020204" pitchFamily="34" charset="0"/>
                <a:ea typeface="ＭＳ Ｐゴシック" panose="020B0600070205080204" pitchFamily="34" charset="-128"/>
              </a:rPr>
              <a:t>1</a:t>
            </a: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panose="020B0403020202020204" pitchFamily="34" charset="0"/>
                <a:ea typeface="ＭＳ Ｐゴシック" panose="020B0600070205080204" pitchFamily="34" charset="-128"/>
              </a:rPr>
              <a:t> structure function</a:t>
            </a:r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01C35240-F4CC-3A49-861D-AB88B3E1EE3C}"/>
              </a:ext>
            </a:extLst>
          </p:cNvPr>
          <p:cNvGrpSpPr>
            <a:grpSpLocks/>
          </p:cNvGrpSpPr>
          <p:nvPr/>
        </p:nvGrpSpPr>
        <p:grpSpPr bwMode="auto">
          <a:xfrm>
            <a:off x="0" y="990600"/>
            <a:ext cx="11430000" cy="39688"/>
            <a:chOff x="0" y="1447800"/>
            <a:chExt cx="11430000" cy="39688"/>
          </a:xfrm>
        </p:grpSpPr>
        <p:cxnSp>
          <p:nvCxnSpPr>
            <p:cNvPr id="17" name="Straight Connector 17">
              <a:extLst>
                <a:ext uri="{FF2B5EF4-FFF2-40B4-BE49-F238E27FC236}">
                  <a16:creationId xmlns:a16="http://schemas.microsoft.com/office/drawing/2014/main" id="{D5161DAE-73E4-674D-A44E-7E219C2D893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0" y="1447800"/>
              <a:ext cx="11430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Straight Connector 18">
              <a:extLst>
                <a:ext uri="{FF2B5EF4-FFF2-40B4-BE49-F238E27FC236}">
                  <a16:creationId xmlns:a16="http://schemas.microsoft.com/office/drawing/2014/main" id="{1F3EE23A-534B-DD49-94B9-37BE5FC05CB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0" y="1485900"/>
              <a:ext cx="11430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BC19360-A714-DDC9-8D2E-911C64EBF35E}"/>
              </a:ext>
            </a:extLst>
          </p:cNvPr>
          <p:cNvSpPr txBox="1"/>
          <p:nvPr/>
        </p:nvSpPr>
        <p:spPr>
          <a:xfrm>
            <a:off x="7826528" y="3454322"/>
            <a:ext cx="30079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Hoodbhoy, Jaffe &amp; Manohar (1989)</a:t>
            </a:r>
          </a:p>
        </p:txBody>
      </p:sp>
      <p:grpSp>
        <p:nvGrpSpPr>
          <p:cNvPr id="2" name="Group 30">
            <a:extLst>
              <a:ext uri="{FF2B5EF4-FFF2-40B4-BE49-F238E27FC236}">
                <a16:creationId xmlns:a16="http://schemas.microsoft.com/office/drawing/2014/main" id="{FDC9531F-165C-325B-CA87-DBFA38687CCC}"/>
              </a:ext>
            </a:extLst>
          </p:cNvPr>
          <p:cNvGrpSpPr>
            <a:grpSpLocks/>
          </p:cNvGrpSpPr>
          <p:nvPr/>
        </p:nvGrpSpPr>
        <p:grpSpPr bwMode="auto">
          <a:xfrm>
            <a:off x="348582" y="1382659"/>
            <a:ext cx="5191703" cy="2526456"/>
            <a:chOff x="685800" y="4867275"/>
            <a:chExt cx="8305800" cy="3314984"/>
          </a:xfrm>
        </p:grpSpPr>
        <p:pic>
          <p:nvPicPr>
            <p:cNvPr id="6" name="Picture 34" descr="Screen shot 2011-08-22 at 10.42.39 AM.png">
              <a:extLst>
                <a:ext uri="{FF2B5EF4-FFF2-40B4-BE49-F238E27FC236}">
                  <a16:creationId xmlns:a16="http://schemas.microsoft.com/office/drawing/2014/main" id="{113BA3E0-2F80-2EB5-B843-65C28CD47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358"/>
            <a:stretch>
              <a:fillRect/>
            </a:stretch>
          </p:blipFill>
          <p:spPr bwMode="auto">
            <a:xfrm>
              <a:off x="685800" y="6018112"/>
              <a:ext cx="8305800" cy="916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4" descr="Screen shot 2011-08-22 at 10.42.39 AM.png">
              <a:extLst>
                <a:ext uri="{FF2B5EF4-FFF2-40B4-BE49-F238E27FC236}">
                  <a16:creationId xmlns:a16="http://schemas.microsoft.com/office/drawing/2014/main" id="{45667916-79D4-AE2F-9F5C-ADD3F8121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642"/>
            <a:stretch>
              <a:fillRect/>
            </a:stretch>
          </p:blipFill>
          <p:spPr bwMode="auto">
            <a:xfrm>
              <a:off x="685800" y="4867275"/>
              <a:ext cx="8305800" cy="1009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4" descr="Screen shot 2011-08-22 at 10.42.39 AM.png">
              <a:extLst>
                <a:ext uri="{FF2B5EF4-FFF2-40B4-BE49-F238E27FC236}">
                  <a16:creationId xmlns:a16="http://schemas.microsoft.com/office/drawing/2014/main" id="{2E4CBA82-8F19-FF44-B623-913D69880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87" b="27170"/>
            <a:stretch>
              <a:fillRect/>
            </a:stretch>
          </p:blipFill>
          <p:spPr bwMode="auto">
            <a:xfrm>
              <a:off x="685800" y="6705600"/>
              <a:ext cx="8305800" cy="1476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B8E8C37-4FB8-7051-1532-0120FF74234B}"/>
              </a:ext>
            </a:extLst>
          </p:cNvPr>
          <p:cNvSpPr txBox="1"/>
          <p:nvPr/>
        </p:nvSpPr>
        <p:spPr>
          <a:xfrm>
            <a:off x="5932293" y="1154226"/>
            <a:ext cx="4902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difference of spin averaged parton distributions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       of a m=0 and m=1 nuclear target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0A553E4-3F46-1415-B267-82EC0BDDC202}"/>
              </a:ext>
            </a:extLst>
          </p:cNvPr>
          <p:cNvSpPr/>
          <p:nvPr/>
        </p:nvSpPr>
        <p:spPr bwMode="auto">
          <a:xfrm>
            <a:off x="708489" y="4822256"/>
            <a:ext cx="4088921" cy="2855722"/>
          </a:xfrm>
          <a:prstGeom prst="roundRect">
            <a:avLst/>
          </a:prstGeom>
          <a:noFill/>
          <a:ln w="9525" cap="flat" cmpd="sng" algn="ctr">
            <a:solidFill>
              <a:schemeClr val="accent5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itchFamily="22" charset="0"/>
              <a:ea typeface="ＭＳ Ｐゴシック" panose="020B0600070205080204" pitchFamily="34" charset="-128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BB772C3-1B48-CD1A-0BF7-C40432BB5D86}"/>
              </a:ext>
            </a:extLst>
          </p:cNvPr>
          <p:cNvSpPr/>
          <p:nvPr/>
        </p:nvSpPr>
        <p:spPr bwMode="auto">
          <a:xfrm>
            <a:off x="6307313" y="4797082"/>
            <a:ext cx="4088921" cy="2855722"/>
          </a:xfrm>
          <a:prstGeom prst="roundRect">
            <a:avLst/>
          </a:prstGeom>
          <a:noFill/>
          <a:ln w="9525" cap="flat" cmpd="sng" algn="ctr">
            <a:solidFill>
              <a:schemeClr val="accent5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itchFamily="22" charset="0"/>
              <a:ea typeface="ＭＳ Ｐゴシック" panose="020B0600070205080204" pitchFamily="34" charset="-12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821D36-EDFA-8DA3-82EB-FE65B949229F}"/>
              </a:ext>
            </a:extLst>
          </p:cNvPr>
          <p:cNvSpPr txBox="1"/>
          <p:nvPr/>
        </p:nvSpPr>
        <p:spPr>
          <a:xfrm>
            <a:off x="6065532" y="7900603"/>
            <a:ext cx="49021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but depends on the Nuclear Spin State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5A114B9-9A8C-90D5-AA25-6C3A437390E9}"/>
              </a:ext>
            </a:extLst>
          </p:cNvPr>
          <p:cNvSpPr/>
          <p:nvPr/>
        </p:nvSpPr>
        <p:spPr bwMode="auto">
          <a:xfrm>
            <a:off x="1362108" y="2861758"/>
            <a:ext cx="358633" cy="407727"/>
          </a:xfrm>
          <a:prstGeom prst="roundRect">
            <a:avLst/>
          </a:prstGeom>
          <a:solidFill>
            <a:schemeClr val="accent1">
              <a:alpha val="23055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itchFamily="22" charset="0"/>
              <a:ea typeface="ＭＳ Ｐゴシック" panose="020B0600070205080204" pitchFamily="34" charset="-12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58163D-5A69-D8F3-85CF-6FBDC0813D08}"/>
              </a:ext>
            </a:extLst>
          </p:cNvPr>
          <p:cNvSpPr txBox="1"/>
          <p:nvPr/>
        </p:nvSpPr>
        <p:spPr>
          <a:xfrm>
            <a:off x="7751529" y="3692969"/>
            <a:ext cx="30052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Interpretation in Parton model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077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4354AB-D1AF-126F-A66D-1274CF025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45" y="1464795"/>
            <a:ext cx="4741586" cy="399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7" name="Rectangle 11">
            <a:extLst>
              <a:ext uri="{FF2B5EF4-FFF2-40B4-BE49-F238E27FC236}">
                <a16:creationId xmlns:a16="http://schemas.microsoft.com/office/drawing/2014/main" id="{2A77A74B-439C-844F-9A68-2A27A8321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5012" y="5493909"/>
            <a:ext cx="184150" cy="4048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01" tIns="45702" rIns="91401" bIns="45702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</p:txBody>
      </p:sp>
      <p:sp>
        <p:nvSpPr>
          <p:cNvPr id="50180" name="TextBox 11">
            <a:extLst>
              <a:ext uri="{FF2B5EF4-FFF2-40B4-BE49-F238E27FC236}">
                <a16:creationId xmlns:a16="http://schemas.microsoft.com/office/drawing/2014/main" id="{C674DF9F-A8E7-644C-91DE-08FF6739C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097" y="229891"/>
            <a:ext cx="10482296" cy="523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0" tIns="45707" rIns="91410" bIns="45707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panose="020B0403020202020204" pitchFamily="34" charset="0"/>
                <a:ea typeface="ＭＳ Ｐゴシック" panose="020B0600070205080204" pitchFamily="34" charset="-128"/>
              </a:rPr>
              <a:t>Conventional Nuclear Physics can not reproduce HERMES Data</a:t>
            </a:r>
          </a:p>
        </p:txBody>
      </p:sp>
      <p:grpSp>
        <p:nvGrpSpPr>
          <p:cNvPr id="50181" name="Group 16">
            <a:extLst>
              <a:ext uri="{FF2B5EF4-FFF2-40B4-BE49-F238E27FC236}">
                <a16:creationId xmlns:a16="http://schemas.microsoft.com/office/drawing/2014/main" id="{5BF36A82-0E47-F541-BDF3-C41B683230EA}"/>
              </a:ext>
            </a:extLst>
          </p:cNvPr>
          <p:cNvGrpSpPr>
            <a:grpSpLocks/>
          </p:cNvGrpSpPr>
          <p:nvPr/>
        </p:nvGrpSpPr>
        <p:grpSpPr bwMode="auto">
          <a:xfrm>
            <a:off x="0" y="990600"/>
            <a:ext cx="11430000" cy="39688"/>
            <a:chOff x="0" y="1447800"/>
            <a:chExt cx="11430000" cy="39688"/>
          </a:xfrm>
        </p:grpSpPr>
        <p:cxnSp>
          <p:nvCxnSpPr>
            <p:cNvPr id="50184" name="Straight Connector 17">
              <a:extLst>
                <a:ext uri="{FF2B5EF4-FFF2-40B4-BE49-F238E27FC236}">
                  <a16:creationId xmlns:a16="http://schemas.microsoft.com/office/drawing/2014/main" id="{E84D04E5-9BE3-8E43-807C-498827D91EB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0" y="1447800"/>
              <a:ext cx="11430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185" name="Straight Connector 18">
              <a:extLst>
                <a:ext uri="{FF2B5EF4-FFF2-40B4-BE49-F238E27FC236}">
                  <a16:creationId xmlns:a16="http://schemas.microsoft.com/office/drawing/2014/main" id="{B9D117E3-3E55-9742-937D-136EC6B52A3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0" y="1485900"/>
              <a:ext cx="11430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1" name="TextBox 14">
            <a:extLst>
              <a:ext uri="{FF2B5EF4-FFF2-40B4-BE49-F238E27FC236}">
                <a16:creationId xmlns:a16="http://schemas.microsoft.com/office/drawing/2014/main" id="{750147F3-87FB-D943-A1D4-02DA45319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8089" y="1571097"/>
            <a:ext cx="4291481" cy="1815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1" tIns="45702" rIns="91401" bIns="45702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Khan &amp; Hoodbhoy, PRC 44 ,1219 (1991) :  b</a:t>
            </a:r>
            <a:r>
              <a:rPr kumimoji="0" lang="en-US" altLang="en-US" sz="105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1</a:t>
            </a:r>
            <a:r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 ≈ O(10</a:t>
            </a:r>
            <a:r>
              <a:rPr kumimoji="0" lang="en-US" altLang="en-US" sz="105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-4</a:t>
            </a:r>
            <a:r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   Relativistic convolution model with binding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Umnikov, PLB 391, 177 (1997) : b</a:t>
            </a:r>
            <a:r>
              <a:rPr kumimoji="0" lang="en-US" altLang="en-US" sz="105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1</a:t>
            </a:r>
            <a:r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 ≈ O(10</a:t>
            </a:r>
            <a:r>
              <a:rPr kumimoji="0" lang="en-US" altLang="en-US" sz="105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-3</a:t>
            </a:r>
            <a:r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   Relativistic convolution with Bethe-Salpeter formalism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2C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W. Cosyn, Y. Dong, S. Kumano, M. Sargsian   PRD95 (2017) 074036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2C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   Standard Convolution description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2C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2C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2C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05DE9C4-6993-BC43-8E65-8CAC4B9D645A}"/>
                  </a:ext>
                </a:extLst>
              </p:cNvPr>
              <p:cNvSpPr txBox="1"/>
              <p:nvPr/>
            </p:nvSpPr>
            <p:spPr>
              <a:xfrm>
                <a:off x="1571005" y="4200852"/>
                <a:ext cx="3326003" cy="52322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accent5">
                    <a:lumMod val="1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halkboard" panose="03050602040202020205" pitchFamily="66" charset="77"/>
                    <a:ea typeface="ＭＳ Ｐゴシック" panose="020B0600070205080204" pitchFamily="34" charset="-128"/>
                  </a:rPr>
                  <a:t>Hermes-DESY measured a large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halkboard" panose="03050602040202020205" pitchFamily="66" charset="77"/>
                    <a:ea typeface="ＭＳ Ｐゴシック" panose="020B0600070205080204" pitchFamily="34" charset="-128"/>
                  </a:rPr>
                  <a:t>non-zero value at x</a:t>
                </a:r>
                <a14:m>
                  <m:oMath xmlns:m="http://schemas.openxmlformats.org/officeDocument/2006/math">
                    <m:r>
                      <a: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0" lang="en-US" sz="1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≈0.45</m:t>
                    </m:r>
                  </m:oMath>
                </a14:m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halkboard" panose="03050602040202020205" pitchFamily="66" charset="77"/>
                    <a:ea typeface="ＭＳ Ｐゴシック" panose="020B0600070205080204" pitchFamily="34" charset="-128"/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05DE9C4-6993-BC43-8E65-8CAC4B9D6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005" y="4200852"/>
                <a:ext cx="3326003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5">
                    <a:lumMod val="1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3912BF3E-E69B-A25F-4DC2-6A32F3A36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9480" y="3469577"/>
            <a:ext cx="5141343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66">
                    <a:lumMod val="60000"/>
                    <a:lumOff val="40000"/>
                  </a:srgbClr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“</a:t>
            </a: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000066">
                    <a:lumMod val="60000"/>
                    <a:lumOff val="40000"/>
                  </a:srgbClr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new mechanism [is needed] to explain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000066">
                    <a:lumMod val="60000"/>
                    <a:lumOff val="40000"/>
                  </a:srgbClr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large differences between current data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000066">
                    <a:lumMod val="60000"/>
                    <a:lumOff val="40000"/>
                  </a:srgbClr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and our theoretical results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66">
                    <a:lumMod val="60000"/>
                    <a:lumOff val="40000"/>
                  </a:srgbClr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” 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6F7D8624-F2A2-DC43-3753-4703672A8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6577" y="4625756"/>
            <a:ext cx="5267148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000066">
                    <a:lumMod val="60000"/>
                    <a:lumOff val="40000"/>
                  </a:srgbClr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 “room for more advanced or exotic mechanisms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000066">
                    <a:lumMod val="60000"/>
                    <a:lumOff val="40000"/>
                  </a:srgbClr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playing an important role” 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FD9B06BF-72ED-E20A-3690-DACD58F58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3102" y="5457117"/>
            <a:ext cx="36519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2C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</a:rPr>
              <a:t> Cosyn </a:t>
            </a:r>
            <a:r>
              <a:rPr kumimoji="0" lang="en-US" altLang="en-US" sz="1600" b="0" i="1" u="none" strike="noStrike" kern="1200" cap="none" spc="0" normalizeH="0" baseline="0" noProof="0">
                <a:ln>
                  <a:noFill/>
                </a:ln>
                <a:solidFill>
                  <a:srgbClr val="00002C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</a:rPr>
              <a:t>et. al 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2C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</a:rPr>
              <a:t>PRD95 (2017) 074036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D7B8F6-BC25-809E-9F4C-A7A430B23695}"/>
              </a:ext>
            </a:extLst>
          </p:cNvPr>
          <p:cNvSpPr txBox="1"/>
          <p:nvPr/>
        </p:nvSpPr>
        <p:spPr>
          <a:xfrm>
            <a:off x="146660" y="6543107"/>
            <a:ext cx="11136680" cy="190821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2C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G. Miller   PRC89 (2014) 045203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9999FF">
                    <a:lumMod val="10000"/>
                  </a:srgbClr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    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9999FF">
                    <a:lumMod val="10000"/>
                  </a:srgbClr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Pionic and Hidden-Color, Six-Quark Contributions to the Deuteron b1 Structure Function</a:t>
            </a: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9999FF">
                  <a:lumMod val="10000"/>
                </a:srgbClr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00002C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 </a:t>
            </a:r>
            <a:r>
              <a:rPr kumimoji="0" lang="en-US" altLang="en-US" sz="3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6-quark probability needed to (P</a:t>
            </a:r>
            <a:r>
              <a:rPr kumimoji="0" lang="en-US" altLang="en-US" sz="32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6Q</a:t>
            </a:r>
            <a:r>
              <a:rPr kumimoji="0" lang="en-US" altLang="en-US" sz="3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= 0.0015) is</a:t>
            </a: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 </a:t>
            </a:r>
            <a:r>
              <a:rPr kumimoji="0" lang="en-US" altLang="en-US" sz="3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small enough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that it does not violate conventional nuclear physics.</a:t>
            </a: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</p:txBody>
      </p:sp>
      <p:grpSp>
        <p:nvGrpSpPr>
          <p:cNvPr id="3" name="Group 16">
            <a:extLst>
              <a:ext uri="{FF2B5EF4-FFF2-40B4-BE49-F238E27FC236}">
                <a16:creationId xmlns:a16="http://schemas.microsoft.com/office/drawing/2014/main" id="{F583A6B8-155C-BCE0-EE24-33D3936776DC}"/>
              </a:ext>
            </a:extLst>
          </p:cNvPr>
          <p:cNvGrpSpPr>
            <a:grpSpLocks/>
          </p:cNvGrpSpPr>
          <p:nvPr/>
        </p:nvGrpSpPr>
        <p:grpSpPr bwMode="auto">
          <a:xfrm>
            <a:off x="0" y="6209219"/>
            <a:ext cx="11430000" cy="39688"/>
            <a:chOff x="0" y="1447800"/>
            <a:chExt cx="11430000" cy="39688"/>
          </a:xfrm>
        </p:grpSpPr>
        <p:cxnSp>
          <p:nvCxnSpPr>
            <p:cNvPr id="5" name="Straight Connector 17">
              <a:extLst>
                <a:ext uri="{FF2B5EF4-FFF2-40B4-BE49-F238E27FC236}">
                  <a16:creationId xmlns:a16="http://schemas.microsoft.com/office/drawing/2014/main" id="{2C8B6F75-8DA6-3CD6-33EC-E52149AAEB2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0" y="1447800"/>
              <a:ext cx="11430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Straight Connector 18">
              <a:extLst>
                <a:ext uri="{FF2B5EF4-FFF2-40B4-BE49-F238E27FC236}">
                  <a16:creationId xmlns:a16="http://schemas.microsoft.com/office/drawing/2014/main" id="{51CF8376-0498-FB82-354A-6D7C85F7BCE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0" y="1485900"/>
              <a:ext cx="11430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Box 11">
            <a:extLst>
              <a:ext uri="{FF2B5EF4-FFF2-40B4-BE49-F238E27FC236}">
                <a16:creationId xmlns:a16="http://schemas.microsoft.com/office/drawing/2014/main" id="{5BE76D1B-B597-0D4C-9309-13FAC0497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2329" y="152400"/>
            <a:ext cx="4467830" cy="64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0" tIns="45707" rIns="91410" bIns="45707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>
                <a:latin typeface="Helvetica Light" panose="020B0403020202020204" pitchFamily="34" charset="0"/>
              </a:rPr>
              <a:t>b</a:t>
            </a:r>
            <a:r>
              <a:rPr kumimoji="0" lang="en-US" alt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panose="020B0403020202020204" pitchFamily="34" charset="0"/>
                <a:ea typeface="ＭＳ Ｐゴシック" panose="020B0600070205080204" pitchFamily="34" charset="-128"/>
              </a:rPr>
              <a:t>1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panose="020B0403020202020204" pitchFamily="34" charset="0"/>
                <a:ea typeface="ＭＳ Ｐゴシック" panose="020B0600070205080204" pitchFamily="34" charset="-128"/>
              </a:rPr>
              <a:t> Projected Results</a:t>
            </a:r>
          </a:p>
        </p:txBody>
      </p:sp>
      <p:grpSp>
        <p:nvGrpSpPr>
          <p:cNvPr id="64515" name="Group 16">
            <a:extLst>
              <a:ext uri="{FF2B5EF4-FFF2-40B4-BE49-F238E27FC236}">
                <a16:creationId xmlns:a16="http://schemas.microsoft.com/office/drawing/2014/main" id="{23892408-6EF0-C34A-9158-EEE4A16A47CE}"/>
              </a:ext>
            </a:extLst>
          </p:cNvPr>
          <p:cNvGrpSpPr>
            <a:grpSpLocks/>
          </p:cNvGrpSpPr>
          <p:nvPr/>
        </p:nvGrpSpPr>
        <p:grpSpPr bwMode="auto">
          <a:xfrm>
            <a:off x="0" y="990600"/>
            <a:ext cx="11430000" cy="39688"/>
            <a:chOff x="0" y="1447800"/>
            <a:chExt cx="11430000" cy="39688"/>
          </a:xfrm>
        </p:grpSpPr>
        <p:cxnSp>
          <p:nvCxnSpPr>
            <p:cNvPr id="64519" name="Straight Connector 17">
              <a:extLst>
                <a:ext uri="{FF2B5EF4-FFF2-40B4-BE49-F238E27FC236}">
                  <a16:creationId xmlns:a16="http://schemas.microsoft.com/office/drawing/2014/main" id="{08103F60-98EA-5A49-8B19-9B795896AB7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0" y="1447800"/>
              <a:ext cx="11430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520" name="Straight Connector 18">
              <a:extLst>
                <a:ext uri="{FF2B5EF4-FFF2-40B4-BE49-F238E27FC236}">
                  <a16:creationId xmlns:a16="http://schemas.microsoft.com/office/drawing/2014/main" id="{2FEB326F-C5ED-094A-ABA9-0F9D728074B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0" y="1485900"/>
              <a:ext cx="11430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F691542-6CE8-BE92-4BB3-668C43C9B7D1}"/>
              </a:ext>
            </a:extLst>
          </p:cNvPr>
          <p:cNvSpPr txBox="1"/>
          <p:nvPr/>
        </p:nvSpPr>
        <p:spPr>
          <a:xfrm>
            <a:off x="3825785" y="6570199"/>
            <a:ext cx="5718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Projections based on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D4AE45-8923-5FB0-574E-E2900B86E333}"/>
              </a:ext>
            </a:extLst>
          </p:cNvPr>
          <p:cNvSpPr txBox="1"/>
          <p:nvPr/>
        </p:nvSpPr>
        <p:spPr>
          <a:xfrm>
            <a:off x="1797363" y="1442878"/>
            <a:ext cx="2699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Measured Observable</a:t>
            </a:r>
          </a:p>
        </p:txBody>
      </p:sp>
      <p:pic>
        <p:nvPicPr>
          <p:cNvPr id="11" name="Picture 30" descr="Screen Shot 2013-06-15 at 7.04.16 PM.png">
            <a:extLst>
              <a:ext uri="{FF2B5EF4-FFF2-40B4-BE49-F238E27FC236}">
                <a16:creationId xmlns:a16="http://schemas.microsoft.com/office/drawing/2014/main" id="{0D4083E1-ADC5-1C86-EB27-D8CB3053B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733" y="1184083"/>
            <a:ext cx="2110642" cy="882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360838-4ECA-1562-6D0B-DAADEC133434}"/>
              </a:ext>
            </a:extLst>
          </p:cNvPr>
          <p:cNvSpPr/>
          <p:nvPr/>
        </p:nvSpPr>
        <p:spPr bwMode="auto">
          <a:xfrm>
            <a:off x="2680139" y="1923393"/>
            <a:ext cx="712550" cy="24445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itchFamily="22" charset="0"/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A37D15-7965-004C-7423-8597F70028A0}"/>
              </a:ext>
            </a:extLst>
          </p:cNvPr>
          <p:cNvSpPr/>
          <p:nvPr/>
        </p:nvSpPr>
        <p:spPr bwMode="auto">
          <a:xfrm>
            <a:off x="10399987" y="1821226"/>
            <a:ext cx="712550" cy="24445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itchFamily="22" charset="0"/>
              <a:ea typeface="ＭＳ Ｐゴシック" panose="020B0600070205080204" pitchFamily="34" charset="-128"/>
            </a:endParaRPr>
          </a:p>
        </p:txBody>
      </p:sp>
      <p:pic>
        <p:nvPicPr>
          <p:cNvPr id="5" name="Picture 4" descr="A math equations with black text&#10;&#10;AI-generated content may be incorrect.">
            <a:extLst>
              <a:ext uri="{FF2B5EF4-FFF2-40B4-BE49-F238E27FC236}">
                <a16:creationId xmlns:a16="http://schemas.microsoft.com/office/drawing/2014/main" id="{A13B175C-9DFC-F620-7161-ADB3C7858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597" y="7272469"/>
            <a:ext cx="6129888" cy="1180691"/>
          </a:xfrm>
          <a:prstGeom prst="rect">
            <a:avLst/>
          </a:prstGeom>
        </p:spPr>
      </p:pic>
      <p:pic>
        <p:nvPicPr>
          <p:cNvPr id="12" name="Picture 11" descr="A graph of a number of people&#10;&#10;AI-generated content may be incorrect.">
            <a:extLst>
              <a:ext uri="{FF2B5EF4-FFF2-40B4-BE49-F238E27FC236}">
                <a16:creationId xmlns:a16="http://schemas.microsoft.com/office/drawing/2014/main" id="{A5B08771-7776-EE27-7CD8-DBA4AEECD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2863" y="2116601"/>
            <a:ext cx="5689600" cy="4013200"/>
          </a:xfrm>
          <a:prstGeom prst="rect">
            <a:avLst/>
          </a:prstGeom>
        </p:spPr>
      </p:pic>
      <p:pic>
        <p:nvPicPr>
          <p:cNvPr id="14" name="Picture 13" descr="A graph of a graph with numbers and a line&#10;&#10;AI-generated content may be incorrect.">
            <a:extLst>
              <a:ext uri="{FF2B5EF4-FFF2-40B4-BE49-F238E27FC236}">
                <a16:creationId xmlns:a16="http://schemas.microsoft.com/office/drawing/2014/main" id="{41169990-D216-BB6A-85C0-95B0FD498C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02" y="2028496"/>
            <a:ext cx="5765800" cy="4051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2057459-4BF7-9994-90D4-8BA66758C95D}"/>
              </a:ext>
            </a:extLst>
          </p:cNvPr>
          <p:cNvSpPr txBox="1"/>
          <p:nvPr/>
        </p:nvSpPr>
        <p:spPr>
          <a:xfrm>
            <a:off x="6915413" y="7891752"/>
            <a:ext cx="29519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frequent spin flips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90319E-AB20-116E-1FC9-906FB6EF4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957" name="Group 2">
            <a:extLst>
              <a:ext uri="{FF2B5EF4-FFF2-40B4-BE49-F238E27FC236}">
                <a16:creationId xmlns:a16="http://schemas.microsoft.com/office/drawing/2014/main" id="{A7A0DCF0-9571-6129-0370-29BE25F91FE7}"/>
              </a:ext>
            </a:extLst>
          </p:cNvPr>
          <p:cNvGrpSpPr>
            <a:grpSpLocks/>
          </p:cNvGrpSpPr>
          <p:nvPr/>
        </p:nvGrpSpPr>
        <p:grpSpPr bwMode="auto">
          <a:xfrm>
            <a:off x="7619769" y="5801049"/>
            <a:ext cx="822758" cy="1783858"/>
            <a:chOff x="7899260" y="3156850"/>
            <a:chExt cx="823481" cy="1786093"/>
          </a:xfrm>
        </p:grpSpPr>
        <p:sp>
          <p:nvSpPr>
            <p:cNvPr id="125959" name="Rectangle 11">
              <a:extLst>
                <a:ext uri="{FF2B5EF4-FFF2-40B4-BE49-F238E27FC236}">
                  <a16:creationId xmlns:a16="http://schemas.microsoft.com/office/drawing/2014/main" id="{4D3429F3-71F8-82C0-6E13-3E3EC62527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38459" y="3156850"/>
              <a:ext cx="284282" cy="1140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6" rIns="91430" bIns="45716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dirty="0">
                <a:solidFill>
                  <a:srgbClr val="FFFFFF"/>
                </a:solidFill>
              </a:endParaRPr>
            </a:p>
            <a:p>
              <a:pPr algn="ctr"/>
              <a:r>
                <a:rPr lang="en-US" altLang="en-US" dirty="0">
                  <a:solidFill>
                    <a:srgbClr val="FFFFFF"/>
                  </a:solidFill>
                </a:rPr>
                <a:t> </a:t>
              </a:r>
            </a:p>
            <a:p>
              <a:pPr algn="ctr"/>
              <a:r>
                <a:rPr lang="en-US" altLang="en-US" sz="28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 </a:t>
              </a:r>
            </a:p>
          </p:txBody>
        </p:sp>
        <p:sp>
          <p:nvSpPr>
            <p:cNvPr id="125960" name="TextBox 1">
              <a:extLst>
                <a:ext uri="{FF2B5EF4-FFF2-40B4-BE49-F238E27FC236}">
                  <a16:creationId xmlns:a16="http://schemas.microsoft.com/office/drawing/2014/main" id="{CB37FE61-15E9-7D7E-547C-750E43020E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99260" y="4665955"/>
              <a:ext cx="184624" cy="27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20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FAD2D2B-C056-D670-5D72-A95339E93AEE}"/>
              </a:ext>
            </a:extLst>
          </p:cNvPr>
          <p:cNvSpPr txBox="1"/>
          <p:nvPr/>
        </p:nvSpPr>
        <p:spPr>
          <a:xfrm>
            <a:off x="2783007" y="491899"/>
            <a:ext cx="5095433" cy="6986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u="sng" dirty="0">
                <a:solidFill>
                  <a:schemeClr val="tx1"/>
                </a:solidFill>
              </a:rPr>
              <a:t>Organizers</a:t>
            </a:r>
          </a:p>
          <a:p>
            <a:pPr algn="ctr"/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4000" dirty="0">
                <a:solidFill>
                  <a:schemeClr val="tx1"/>
                </a:solidFill>
              </a:rPr>
              <a:t>Alessandro Bacchetta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</a:rPr>
              <a:t>Jian Ping Chen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</a:rPr>
              <a:t>Ishara Fernando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</a:rPr>
              <a:t>Dustin Keller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</a:rPr>
              <a:t>Elena Long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</a:rPr>
              <a:t>Jiwan Poudel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</a:rPr>
              <a:t>David Ruth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</a:rPr>
              <a:t>Nathaly Santiesteban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</a:rPr>
              <a:t>Karl Slifer</a:t>
            </a:r>
          </a:p>
        </p:txBody>
      </p:sp>
    </p:spTree>
    <p:extLst>
      <p:ext uri="{BB962C8B-B14F-4D97-AF65-F5344CB8AC3E}">
        <p14:creationId xmlns:p14="http://schemas.microsoft.com/office/powerpoint/2010/main" val="855713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3" descr="Pzz_30_q2_15_Azz_w_misak.pdf">
            <a:extLst>
              <a:ext uri="{FF2B5EF4-FFF2-40B4-BE49-F238E27FC236}">
                <a16:creationId xmlns:a16="http://schemas.microsoft.com/office/drawing/2014/main" id="{DACD74A5-4AB3-E942-AE21-4F78ABB3B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66" y="2486025"/>
            <a:ext cx="3988904" cy="277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TextBox 4">
            <a:extLst>
              <a:ext uri="{FF2B5EF4-FFF2-40B4-BE49-F238E27FC236}">
                <a16:creationId xmlns:a16="http://schemas.microsoft.com/office/drawing/2014/main" id="{EDB9D3BC-6872-F849-A562-8AAB0AE45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188" y="1349375"/>
            <a:ext cx="3606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A</a:t>
            </a:r>
            <a:r>
              <a:rPr kumimoji="0" lang="en-US" altLang="en-US" sz="28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zz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 in the x&gt;1 Region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FD3131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</p:txBody>
      </p:sp>
      <p:sp>
        <p:nvSpPr>
          <p:cNvPr id="66563" name="TextBox 5">
            <a:extLst>
              <a:ext uri="{FF2B5EF4-FFF2-40B4-BE49-F238E27FC236}">
                <a16:creationId xmlns:a16="http://schemas.microsoft.com/office/drawing/2014/main" id="{F61C7D80-22C2-D948-829E-B0C71972B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50" y="2486025"/>
            <a:ext cx="546735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Very Large Tensor Asymmetries predicted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Sensitive to the S/D-wave ratio in the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deuteron wave function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4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2" charset="2"/>
                <a:ea typeface="ＭＳ Ｐゴシック" panose="020B0600070205080204" pitchFamily="34" charset="-128"/>
              </a:rPr>
              <a:t>s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 discrim between hard/soft wave functions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6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2" charset="2"/>
                <a:ea typeface="ＭＳ Ｐゴシック" panose="020B0600070205080204" pitchFamily="34" charset="-128"/>
              </a:rPr>
              <a:t>s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 discrim between relativistic models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</p:txBody>
      </p:sp>
      <p:sp>
        <p:nvSpPr>
          <p:cNvPr id="66564" name="Rounded Rectangle 1">
            <a:extLst>
              <a:ext uri="{FF2B5EF4-FFF2-40B4-BE49-F238E27FC236}">
                <a16:creationId xmlns:a16="http://schemas.microsoft.com/office/drawing/2014/main" id="{6C128510-4798-4B44-B234-345A091E3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925" y="1336675"/>
            <a:ext cx="3703638" cy="588963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</p:txBody>
      </p:sp>
      <p:sp>
        <p:nvSpPr>
          <p:cNvPr id="66565" name="TextBox 2">
            <a:extLst>
              <a:ext uri="{FF2B5EF4-FFF2-40B4-BE49-F238E27FC236}">
                <a16:creationId xmlns:a16="http://schemas.microsoft.com/office/drawing/2014/main" id="{12F97C1C-E6EC-5346-852C-0D94104DB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8038" y="7881938"/>
            <a:ext cx="2711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PAC44 Theory Report</a:t>
            </a:r>
          </a:p>
        </p:txBody>
      </p:sp>
      <p:sp>
        <p:nvSpPr>
          <p:cNvPr id="66566" name="TextBox 11">
            <a:extLst>
              <a:ext uri="{FF2B5EF4-FFF2-40B4-BE49-F238E27FC236}">
                <a16:creationId xmlns:a16="http://schemas.microsoft.com/office/drawing/2014/main" id="{E497F201-72B5-5346-8821-E6ACD3699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6935" y="152400"/>
            <a:ext cx="6160600" cy="64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0" tIns="45707" rIns="91410" bIns="45707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panose="020B0403020202020204" pitchFamily="34" charset="0"/>
                <a:ea typeface="ＭＳ Ｐゴシック" panose="020B0600070205080204" pitchFamily="34" charset="-128"/>
              </a:rPr>
              <a:t>E12-15-005: A</a:t>
            </a:r>
            <a:r>
              <a:rPr kumimoji="0" lang="en-US" alt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panose="020B0403020202020204" pitchFamily="34" charset="0"/>
                <a:ea typeface="ＭＳ Ｐゴシック" panose="020B0600070205080204" pitchFamily="34" charset="-128"/>
              </a:rPr>
              <a:t>ZZ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panose="020B0403020202020204" pitchFamily="34" charset="0"/>
                <a:ea typeface="ＭＳ Ｐゴシック" panose="020B0600070205080204" pitchFamily="34" charset="-128"/>
              </a:rPr>
              <a:t> Experiment</a:t>
            </a:r>
          </a:p>
        </p:txBody>
      </p:sp>
      <p:grpSp>
        <p:nvGrpSpPr>
          <p:cNvPr id="66567" name="Group 16">
            <a:extLst>
              <a:ext uri="{FF2B5EF4-FFF2-40B4-BE49-F238E27FC236}">
                <a16:creationId xmlns:a16="http://schemas.microsoft.com/office/drawing/2014/main" id="{A1C96ED2-617E-604E-83EF-ADE7E21B17C5}"/>
              </a:ext>
            </a:extLst>
          </p:cNvPr>
          <p:cNvGrpSpPr>
            <a:grpSpLocks/>
          </p:cNvGrpSpPr>
          <p:nvPr/>
        </p:nvGrpSpPr>
        <p:grpSpPr bwMode="auto">
          <a:xfrm>
            <a:off x="0" y="990600"/>
            <a:ext cx="11430000" cy="39688"/>
            <a:chOff x="0" y="1447800"/>
            <a:chExt cx="11430000" cy="39688"/>
          </a:xfrm>
        </p:grpSpPr>
        <p:cxnSp>
          <p:nvCxnSpPr>
            <p:cNvPr id="66569" name="Straight Connector 17">
              <a:extLst>
                <a:ext uri="{FF2B5EF4-FFF2-40B4-BE49-F238E27FC236}">
                  <a16:creationId xmlns:a16="http://schemas.microsoft.com/office/drawing/2014/main" id="{A7DD7362-163C-5B46-81FA-2FE63EA2042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0" y="1447800"/>
              <a:ext cx="11430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570" name="Straight Connector 18">
              <a:extLst>
                <a:ext uri="{FF2B5EF4-FFF2-40B4-BE49-F238E27FC236}">
                  <a16:creationId xmlns:a16="http://schemas.microsoft.com/office/drawing/2014/main" id="{AE56FA41-29D7-6545-854A-B4AD8DD4A68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0" y="1485900"/>
              <a:ext cx="11430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6568" name="TextBox 1">
            <a:extLst>
              <a:ext uri="{FF2B5EF4-FFF2-40B4-BE49-F238E27FC236}">
                <a16:creationId xmlns:a16="http://schemas.microsoft.com/office/drawing/2014/main" id="{1B340184-6EB2-1048-B042-AF5641B23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4538" y="6070600"/>
            <a:ext cx="532765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“</a:t>
            </a: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further explores the nature of short-range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pn correlations, the discovery of which was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one of the most important results of the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6 GeV nuclear program.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”  </a:t>
            </a:r>
            <a:b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</a:b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id="{E1F1050C-8F06-204B-A3F2-723E9EAFFC08}"/>
              </a:ext>
            </a:extLst>
          </p:cNvPr>
          <p:cNvGrpSpPr>
            <a:grpSpLocks/>
          </p:cNvGrpSpPr>
          <p:nvPr/>
        </p:nvGrpSpPr>
        <p:grpSpPr bwMode="auto">
          <a:xfrm>
            <a:off x="551984" y="5591613"/>
            <a:ext cx="3848381" cy="2501900"/>
            <a:chOff x="782758" y="5991880"/>
            <a:chExt cx="3492673" cy="2501870"/>
          </a:xfrm>
        </p:grpSpPr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E53EBB79-3A3B-814F-8EF7-883C2E5076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758" y="5991880"/>
              <a:ext cx="3492673" cy="2501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8">
              <a:extLst>
                <a:ext uri="{FF2B5EF4-FFF2-40B4-BE49-F238E27FC236}">
                  <a16:creationId xmlns:a16="http://schemas.microsoft.com/office/drawing/2014/main" id="{CD38DF38-ECD5-824F-A3A4-6AB0CF4C74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5536" y="7102061"/>
              <a:ext cx="1165268" cy="9789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253E302-C226-7347-993F-30052365C7C4}"/>
              </a:ext>
            </a:extLst>
          </p:cNvPr>
          <p:cNvSpPr txBox="1"/>
          <p:nvPr/>
        </p:nvSpPr>
        <p:spPr>
          <a:xfrm rot="16200000">
            <a:off x="185530" y="6272213"/>
            <a:ext cx="622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</a:rPr>
              <a:t>T20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44EAD-CFBB-B121-DCBD-4EB530D03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-up of a text&#10;&#10;AI-generated content may be incorrect.">
            <a:extLst>
              <a:ext uri="{FF2B5EF4-FFF2-40B4-BE49-F238E27FC236}">
                <a16:creationId xmlns:a16="http://schemas.microsoft.com/office/drawing/2014/main" id="{7BBAB629-985D-223C-D5C9-957E366D1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7" y="1271549"/>
            <a:ext cx="11352493" cy="3071851"/>
          </a:xfrm>
          <a:prstGeom prst="rect">
            <a:avLst/>
          </a:prstGeom>
        </p:spPr>
      </p:pic>
      <p:sp>
        <p:nvSpPr>
          <p:cNvPr id="13" name="TextBox 11">
            <a:extLst>
              <a:ext uri="{FF2B5EF4-FFF2-40B4-BE49-F238E27FC236}">
                <a16:creationId xmlns:a16="http://schemas.microsoft.com/office/drawing/2014/main" id="{15B01640-B8EE-374A-6615-EBCDC4828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5808" y="200379"/>
            <a:ext cx="8806774" cy="584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0" tIns="45707" rIns="91410" bIns="45707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ＭＳ Ｐゴシック" panose="020B0600070205080204" pitchFamily="34" charset="-128"/>
              </a:rPr>
              <a:t>CLAS APPROVED ANALYSIS OF RGC DATA</a:t>
            </a:r>
            <a:endParaRPr kumimoji="0" lang="en-US" sz="32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ＭＳ Ｐゴシック" panose="020B0600070205080204" pitchFamily="34" charset="-128"/>
            </a:endParaRPr>
          </a:p>
        </p:txBody>
      </p:sp>
      <p:grpSp>
        <p:nvGrpSpPr>
          <p:cNvPr id="14" name="Group 16">
            <a:extLst>
              <a:ext uri="{FF2B5EF4-FFF2-40B4-BE49-F238E27FC236}">
                <a16:creationId xmlns:a16="http://schemas.microsoft.com/office/drawing/2014/main" id="{99EBA4AC-1EC6-76AC-F0FC-379BA63A24F5}"/>
              </a:ext>
            </a:extLst>
          </p:cNvPr>
          <p:cNvGrpSpPr>
            <a:grpSpLocks/>
          </p:cNvGrpSpPr>
          <p:nvPr/>
        </p:nvGrpSpPr>
        <p:grpSpPr bwMode="auto">
          <a:xfrm>
            <a:off x="0" y="990600"/>
            <a:ext cx="11430000" cy="39688"/>
            <a:chOff x="0" y="1447800"/>
            <a:chExt cx="11430000" cy="39688"/>
          </a:xfrm>
        </p:grpSpPr>
        <p:cxnSp>
          <p:nvCxnSpPr>
            <p:cNvPr id="15" name="Straight Connector 17">
              <a:extLst>
                <a:ext uri="{FF2B5EF4-FFF2-40B4-BE49-F238E27FC236}">
                  <a16:creationId xmlns:a16="http://schemas.microsoft.com/office/drawing/2014/main" id="{7D94D539-CA4E-6972-FCBA-A7E1268CA3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0" y="1447800"/>
              <a:ext cx="11430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Straight Connector 18">
              <a:extLst>
                <a:ext uri="{FF2B5EF4-FFF2-40B4-BE49-F238E27FC236}">
                  <a16:creationId xmlns:a16="http://schemas.microsoft.com/office/drawing/2014/main" id="{B0702B25-DE7C-DDE3-590F-F5C2C8EE0BC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0" y="1485900"/>
              <a:ext cx="11430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571E1EB-E253-891D-6CAF-DE9920D25B5D}"/>
              </a:ext>
            </a:extLst>
          </p:cNvPr>
          <p:cNvSpPr txBox="1"/>
          <p:nvPr/>
        </p:nvSpPr>
        <p:spPr>
          <a:xfrm>
            <a:off x="542132" y="5263375"/>
            <a:ext cx="865685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Phd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 Students analyzing RGC deuteron data in preparation for b1/Azz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	Chhetra Lama : Inclusive Quasi-elastic Tensor Asymmetry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	M. Farooq : Inclusive DIS Tensor Asymmetry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	Hector Chinchay : Semi-Inclusive DIS Tensor Asymmetry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+Anchit Arora and Utsav Shrestha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80ED70-3D51-901A-84C6-7CF919938E74}"/>
              </a:ext>
            </a:extLst>
          </p:cNvPr>
          <p:cNvSpPr txBox="1"/>
          <p:nvPr/>
        </p:nvSpPr>
        <p:spPr>
          <a:xfrm rot="19308171">
            <a:off x="8993216" y="5800863"/>
            <a:ext cx="20112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Coordinated by </a:t>
            </a:r>
          </a:p>
          <a:p>
            <a:pPr algn="ctr"/>
            <a:r>
              <a:rPr lang="en-US" dirty="0"/>
              <a:t>Nathaly S.</a:t>
            </a:r>
          </a:p>
        </p:txBody>
      </p:sp>
    </p:spTree>
    <p:extLst>
      <p:ext uri="{BB962C8B-B14F-4D97-AF65-F5344CB8AC3E}">
        <p14:creationId xmlns:p14="http://schemas.microsoft.com/office/powerpoint/2010/main" val="2236272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9C721-AF6E-BB80-E62A-76168198C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1">
            <a:extLst>
              <a:ext uri="{FF2B5EF4-FFF2-40B4-BE49-F238E27FC236}">
                <a16:creationId xmlns:a16="http://schemas.microsoft.com/office/drawing/2014/main" id="{61954097-A93C-554F-199F-C066AB84F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854" y="152400"/>
            <a:ext cx="4544774" cy="64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0" tIns="45707" rIns="91410" bIns="45707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panose="020B0403020202020204" pitchFamily="34" charset="0"/>
                <a:ea typeface="ＭＳ Ｐゴシック" panose="020B0600070205080204" pitchFamily="34" charset="-128"/>
              </a:rPr>
              <a:t>Goals of this meeting</a:t>
            </a:r>
          </a:p>
        </p:txBody>
      </p:sp>
      <p:grpSp>
        <p:nvGrpSpPr>
          <p:cNvPr id="11" name="Group 16">
            <a:extLst>
              <a:ext uri="{FF2B5EF4-FFF2-40B4-BE49-F238E27FC236}">
                <a16:creationId xmlns:a16="http://schemas.microsoft.com/office/drawing/2014/main" id="{5858E154-B549-C8A0-14F3-468274144996}"/>
              </a:ext>
            </a:extLst>
          </p:cNvPr>
          <p:cNvGrpSpPr>
            <a:grpSpLocks/>
          </p:cNvGrpSpPr>
          <p:nvPr/>
        </p:nvGrpSpPr>
        <p:grpSpPr bwMode="auto">
          <a:xfrm>
            <a:off x="0" y="990600"/>
            <a:ext cx="11430000" cy="39688"/>
            <a:chOff x="0" y="1447800"/>
            <a:chExt cx="11430000" cy="39688"/>
          </a:xfrm>
        </p:grpSpPr>
        <p:cxnSp>
          <p:nvCxnSpPr>
            <p:cNvPr id="12" name="Straight Connector 17">
              <a:extLst>
                <a:ext uri="{FF2B5EF4-FFF2-40B4-BE49-F238E27FC236}">
                  <a16:creationId xmlns:a16="http://schemas.microsoft.com/office/drawing/2014/main" id="{018F493F-9233-C2A5-C982-493F61197DE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0" y="1447800"/>
              <a:ext cx="11430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Straight Connector 18">
              <a:extLst>
                <a:ext uri="{FF2B5EF4-FFF2-40B4-BE49-F238E27FC236}">
                  <a16:creationId xmlns:a16="http://schemas.microsoft.com/office/drawing/2014/main" id="{E19BB7CE-1384-4219-5BCF-7030B2C4DE6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0" y="1485900"/>
              <a:ext cx="11430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63C0F63-4614-8B25-85A5-4FC5CC987322}"/>
              </a:ext>
            </a:extLst>
          </p:cNvPr>
          <p:cNvSpPr txBox="1"/>
          <p:nvPr/>
        </p:nvSpPr>
        <p:spPr>
          <a:xfrm>
            <a:off x="296694" y="2731136"/>
            <a:ext cx="9625584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1) Assess progress made since October 2025 </a:t>
            </a:r>
          </a:p>
          <a:p>
            <a:endParaRPr lang="en-US" sz="3600" dirty="0"/>
          </a:p>
          <a:p>
            <a:r>
              <a:rPr lang="en-US" sz="3600" dirty="0"/>
              <a:t>2) Begin to plan for onsite activities/ERR</a:t>
            </a:r>
          </a:p>
          <a:p>
            <a:endParaRPr lang="en-US" sz="3600" dirty="0"/>
          </a:p>
          <a:p>
            <a:r>
              <a:rPr lang="en-US" sz="3600" dirty="0"/>
              <a:t>3) Advocate for the earliest possible Running</a:t>
            </a:r>
          </a:p>
          <a:p>
            <a:r>
              <a:rPr lang="en-US" sz="3600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788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B75C9-92D0-1F32-7DD9-EABEDD853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6">
            <a:extLst>
              <a:ext uri="{FF2B5EF4-FFF2-40B4-BE49-F238E27FC236}">
                <a16:creationId xmlns:a16="http://schemas.microsoft.com/office/drawing/2014/main" id="{BD3BC4BD-A637-E0E2-5DD6-6C6CA57B3E52}"/>
              </a:ext>
            </a:extLst>
          </p:cNvPr>
          <p:cNvGrpSpPr>
            <a:grpSpLocks/>
          </p:cNvGrpSpPr>
          <p:nvPr/>
        </p:nvGrpSpPr>
        <p:grpSpPr bwMode="auto">
          <a:xfrm>
            <a:off x="0" y="990600"/>
            <a:ext cx="11430000" cy="39688"/>
            <a:chOff x="0" y="1447800"/>
            <a:chExt cx="11430000" cy="39688"/>
          </a:xfrm>
        </p:grpSpPr>
        <p:cxnSp>
          <p:nvCxnSpPr>
            <p:cNvPr id="12" name="Straight Connector 17">
              <a:extLst>
                <a:ext uri="{FF2B5EF4-FFF2-40B4-BE49-F238E27FC236}">
                  <a16:creationId xmlns:a16="http://schemas.microsoft.com/office/drawing/2014/main" id="{EC546290-5802-DF34-96E1-CCB8A714E97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0" y="1447800"/>
              <a:ext cx="11430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Straight Connector 18">
              <a:extLst>
                <a:ext uri="{FF2B5EF4-FFF2-40B4-BE49-F238E27FC236}">
                  <a16:creationId xmlns:a16="http://schemas.microsoft.com/office/drawing/2014/main" id="{50AF4C8B-D908-DCBC-DD45-44231A0F66B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0" y="1485900"/>
              <a:ext cx="11430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22876DB-D5CB-85E5-941B-649B0D28058B}"/>
              </a:ext>
            </a:extLst>
          </p:cNvPr>
          <p:cNvSpPr txBox="1"/>
          <p:nvPr/>
        </p:nvSpPr>
        <p:spPr>
          <a:xfrm>
            <a:off x="609925" y="2715826"/>
            <a:ext cx="33299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b1/Azz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Collaboration Meeting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375AAF-26A8-59A0-E34C-D965C223DBC1}"/>
              </a:ext>
            </a:extLst>
          </p:cNvPr>
          <p:cNvSpPr txBox="1"/>
          <p:nvPr/>
        </p:nvSpPr>
        <p:spPr>
          <a:xfrm>
            <a:off x="905776" y="1385571"/>
            <a:ext cx="27382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Wednesday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E8EA89-2C2E-E397-6825-13B35179E0FF}"/>
              </a:ext>
            </a:extLst>
          </p:cNvPr>
          <p:cNvSpPr txBox="1"/>
          <p:nvPr/>
        </p:nvSpPr>
        <p:spPr>
          <a:xfrm>
            <a:off x="6979436" y="3916155"/>
            <a:ext cx="424770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4:00pm Thursday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	More b1/Azz Student talks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7C28FD-46C7-5B48-2098-ABAD707979E6}"/>
              </a:ext>
            </a:extLst>
          </p:cNvPr>
          <p:cNvSpPr txBox="1"/>
          <p:nvPr/>
        </p:nvSpPr>
        <p:spPr>
          <a:xfrm>
            <a:off x="6685148" y="2900491"/>
            <a:ext cx="34304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Tensor SIDIS Workshop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DAC2E6-A764-3D3A-4AAB-FD6B0642A51F}"/>
              </a:ext>
            </a:extLst>
          </p:cNvPr>
          <p:cNvSpPr txBox="1"/>
          <p:nvPr/>
        </p:nvSpPr>
        <p:spPr>
          <a:xfrm>
            <a:off x="6597325" y="1385571"/>
            <a:ext cx="47373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Thursday &amp; Friday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356C2B-B44E-DA09-3FF0-34A7241CD85D}"/>
              </a:ext>
            </a:extLst>
          </p:cNvPr>
          <p:cNvSpPr txBox="1"/>
          <p:nvPr/>
        </p:nvSpPr>
        <p:spPr>
          <a:xfrm>
            <a:off x="452570" y="6745722"/>
            <a:ext cx="997202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Zoom Link is live on Indico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Please note: All talks will be recorded unless requested otherwise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019952E-8998-22C8-BC9F-13AD5DA031D3}"/>
              </a:ext>
            </a:extLst>
          </p:cNvPr>
          <p:cNvCxnSpPr/>
          <p:nvPr/>
        </p:nvCxnSpPr>
        <p:spPr>
          <a:xfrm>
            <a:off x="5259304" y="2308901"/>
            <a:ext cx="0" cy="39531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5300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84975-4435-D17A-A66C-AFEC3A6A2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1">
            <a:extLst>
              <a:ext uri="{FF2B5EF4-FFF2-40B4-BE49-F238E27FC236}">
                <a16:creationId xmlns:a16="http://schemas.microsoft.com/office/drawing/2014/main" id="{6AD56FE2-863C-22BE-5A60-C85DE440A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994" y="4646290"/>
            <a:ext cx="2715939" cy="64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0" tIns="45707" rIns="91410" bIns="45707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Social Event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2C1D66-826A-CD0B-374C-01724A96D59B}"/>
              </a:ext>
            </a:extLst>
          </p:cNvPr>
          <p:cNvSpPr txBox="1"/>
          <p:nvPr/>
        </p:nvSpPr>
        <p:spPr>
          <a:xfrm>
            <a:off x="296694" y="7124710"/>
            <a:ext cx="1847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</p:txBody>
      </p:sp>
      <p:pic>
        <p:nvPicPr>
          <p:cNvPr id="5" name="Picture 4" descr="A sign on a building&#10;&#10;AI-generated content may be incorrect.">
            <a:extLst>
              <a:ext uri="{FF2B5EF4-FFF2-40B4-BE49-F238E27FC236}">
                <a16:creationId xmlns:a16="http://schemas.microsoft.com/office/drawing/2014/main" id="{EB8DF33F-AF71-1600-BF47-437FEF6BF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994" y="5445868"/>
            <a:ext cx="9614338" cy="2066943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9DA974A0-BCF2-8AF3-9007-BC6D03E0D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5973" y="7632541"/>
            <a:ext cx="496777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hivo"/>
                <a:ea typeface="ＭＳ Ｐゴシック" panose="020B0600070205080204" pitchFamily="34" charset="-128"/>
              </a:rPr>
              <a:t>700 Thimble Shoals Blvd</a:t>
            </a:r>
            <a:b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hivo"/>
                <a:ea typeface="ＭＳ Ｐゴシック" panose="020B0600070205080204" pitchFamily="34" charset="-128"/>
              </a:rPr>
              <a:t>Newport News, VA 23606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6BB6B9-660A-DF73-ECA6-01E3210BC2A7}"/>
              </a:ext>
            </a:extLst>
          </p:cNvPr>
          <p:cNvSpPr txBox="1"/>
          <p:nvPr/>
        </p:nvSpPr>
        <p:spPr>
          <a:xfrm>
            <a:off x="6837616" y="4691132"/>
            <a:ext cx="4130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6:30 PM Thursday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A8BA9D-D247-3E0E-84C4-9A79F6163DF5}"/>
              </a:ext>
            </a:extLst>
          </p:cNvPr>
          <p:cNvSpPr txBox="1"/>
          <p:nvPr/>
        </p:nvSpPr>
        <p:spPr>
          <a:xfrm>
            <a:off x="481425" y="7724873"/>
            <a:ext cx="8597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Tradition Brewing Company </a:t>
            </a:r>
          </a:p>
        </p:txBody>
      </p:sp>
      <p:pic>
        <p:nvPicPr>
          <p:cNvPr id="4" name="Picture 3" descr="A group of people in yellow clothes&#10;&#10;AI-generated content may be incorrect.">
            <a:extLst>
              <a:ext uri="{FF2B5EF4-FFF2-40B4-BE49-F238E27FC236}">
                <a16:creationId xmlns:a16="http://schemas.microsoft.com/office/drawing/2014/main" id="{C958C1E8-7EB9-524E-9A80-DA797965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115" y="184734"/>
            <a:ext cx="7200900" cy="2324100"/>
          </a:xfrm>
          <a:prstGeom prst="rect">
            <a:avLst/>
          </a:prstGeom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729AC88B-FD2E-B3D0-73F8-AC14C34D7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0473" y="2703033"/>
            <a:ext cx="7500582" cy="64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0" tIns="45707" rIns="91410" bIns="45707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Group Photo Thursday at 11:55 am</a:t>
            </a:r>
          </a:p>
        </p:txBody>
      </p:sp>
    </p:spTree>
    <p:extLst>
      <p:ext uri="{BB962C8B-B14F-4D97-AF65-F5344CB8AC3E}">
        <p14:creationId xmlns:p14="http://schemas.microsoft.com/office/powerpoint/2010/main" val="2262882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86968-A117-719D-1946-5A3BA4AB1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:a16="http://schemas.microsoft.com/office/drawing/2014/main" id="{22F4FC57-553B-FE52-1ED9-080B9A108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6785" y="152400"/>
            <a:ext cx="1620896" cy="64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0" tIns="45707" rIns="91410" bIns="45707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panose="020B0403020202020204" pitchFamily="34" charset="0"/>
                <a:ea typeface="ＭＳ Ｐゴシック" panose="020B0600070205080204" pitchFamily="34" charset="-128"/>
              </a:rPr>
              <a:t>History</a:t>
            </a:r>
          </a:p>
        </p:txBody>
      </p:sp>
      <p:grpSp>
        <p:nvGrpSpPr>
          <p:cNvPr id="3" name="Group 16">
            <a:extLst>
              <a:ext uri="{FF2B5EF4-FFF2-40B4-BE49-F238E27FC236}">
                <a16:creationId xmlns:a16="http://schemas.microsoft.com/office/drawing/2014/main" id="{688BEFF2-147A-E435-B759-3B908E8B2CF1}"/>
              </a:ext>
            </a:extLst>
          </p:cNvPr>
          <p:cNvGrpSpPr>
            <a:grpSpLocks/>
          </p:cNvGrpSpPr>
          <p:nvPr/>
        </p:nvGrpSpPr>
        <p:grpSpPr bwMode="auto">
          <a:xfrm>
            <a:off x="0" y="990600"/>
            <a:ext cx="11430000" cy="39688"/>
            <a:chOff x="0" y="1447800"/>
            <a:chExt cx="11430000" cy="39688"/>
          </a:xfrm>
        </p:grpSpPr>
        <p:cxnSp>
          <p:nvCxnSpPr>
            <p:cNvPr id="4" name="Straight Connector 17">
              <a:extLst>
                <a:ext uri="{FF2B5EF4-FFF2-40B4-BE49-F238E27FC236}">
                  <a16:creationId xmlns:a16="http://schemas.microsoft.com/office/drawing/2014/main" id="{442F2F3C-5183-5883-D6D9-08AE36D1AE7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0" y="1447800"/>
              <a:ext cx="11430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Straight Connector 18">
              <a:extLst>
                <a:ext uri="{FF2B5EF4-FFF2-40B4-BE49-F238E27FC236}">
                  <a16:creationId xmlns:a16="http://schemas.microsoft.com/office/drawing/2014/main" id="{6D5757A5-D90B-9771-C76A-626FFB50E2D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0" y="1485900"/>
              <a:ext cx="11430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34762A2-2865-E66F-C2B3-F48CCFD8BD7E}"/>
              </a:ext>
            </a:extLst>
          </p:cNvPr>
          <p:cNvSpPr txBox="1"/>
          <p:nvPr/>
        </p:nvSpPr>
        <p:spPr>
          <a:xfrm>
            <a:off x="362415" y="1269385"/>
            <a:ext cx="11067585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2010 : LOI-11-003 b1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2011 : PAC 37 cross section method.  Withdrawn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2013 : PAC 40 PR12-13-001. A- C1 conditional approved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2014 : 1st Tensor Workshop at Jefferson Lab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2015 : PAC 43 PR12-15-005 Azz proposal. Conditional approved.</a:t>
            </a:r>
          </a:p>
          <a:p>
            <a:pPr lvl="1"/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b="1" dirty="0"/>
              <a:t>2022 : Full Approval after Conditional Review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/>
              <a:t>2023 : PAC 51 Jeopardy Review of b1/Azz</a:t>
            </a:r>
          </a:p>
          <a:p>
            <a:r>
              <a:rPr lang="en-US" dirty="0">
                <a:solidFill>
                  <a:srgbClr val="FF0000"/>
                </a:solidFill>
              </a:rPr>
              <a:t>	running conditions modified: </a:t>
            </a:r>
            <a:r>
              <a:rPr lang="en-US" dirty="0" err="1">
                <a:solidFill>
                  <a:srgbClr val="FF0000"/>
                </a:solidFill>
              </a:rPr>
              <a:t>P</a:t>
            </a:r>
            <a:r>
              <a:rPr lang="en-US" baseline="-25000" dirty="0" err="1">
                <a:solidFill>
                  <a:srgbClr val="FF0000"/>
                </a:solidFill>
              </a:rPr>
              <a:t>zz</a:t>
            </a:r>
            <a:r>
              <a:rPr lang="en-US" dirty="0">
                <a:solidFill>
                  <a:srgbClr val="FF0000"/>
                </a:solidFill>
              </a:rPr>
              <a:t> from 30 -&gt;26%, I from 115 to 85 </a:t>
            </a:r>
            <a:r>
              <a:rPr lang="en-US" dirty="0" err="1">
                <a:solidFill>
                  <a:srgbClr val="FF0000"/>
                </a:solidFill>
              </a:rPr>
              <a:t>nA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pPr lvl="1"/>
            <a:r>
              <a:rPr lang="en-US" dirty="0"/>
              <a:t>2023 : 2</a:t>
            </a:r>
            <a:r>
              <a:rPr lang="en-US" baseline="30000" dirty="0"/>
              <a:t>nd</a:t>
            </a:r>
            <a:r>
              <a:rPr lang="en-US" dirty="0"/>
              <a:t> Tensor Workshop at ECT*</a:t>
            </a:r>
          </a:p>
          <a:p>
            <a:pPr lvl="1"/>
            <a:r>
              <a:rPr lang="en-US" dirty="0"/>
              <a:t>2024 : CLAS Approved Analysis of RG-C Deuteron Data</a:t>
            </a:r>
          </a:p>
          <a:p>
            <a:pPr lvl="1"/>
            <a:r>
              <a:rPr lang="en-US" dirty="0"/>
              <a:t>2025 : EPJA Topical Review</a:t>
            </a:r>
          </a:p>
          <a:p>
            <a:pPr lvl="1"/>
            <a:r>
              <a:rPr lang="en-US" dirty="0"/>
              <a:t>2025 : Tensor Collaboration Meeting</a:t>
            </a:r>
          </a:p>
          <a:p>
            <a:pPr lvl="1"/>
            <a:r>
              <a:rPr lang="en-US" dirty="0"/>
              <a:t>2026 : Tensor Collaboration Meeting and SIDIS Workshop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357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B9E7A94-6A4B-74C3-DE0B-960D07913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1430001" cy="891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60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06D6D-E74D-ABE0-9CBD-AD5E100FD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AE60F76-AE0D-F06D-4589-C036E9BC9716}"/>
              </a:ext>
            </a:extLst>
          </p:cNvPr>
          <p:cNvGrpSpPr/>
          <p:nvPr/>
        </p:nvGrpSpPr>
        <p:grpSpPr>
          <a:xfrm>
            <a:off x="1933948" y="99336"/>
            <a:ext cx="6653461" cy="8508061"/>
            <a:chOff x="7924799" y="2565400"/>
            <a:chExt cx="2954337" cy="3939115"/>
          </a:xfrm>
          <a:effectLst>
            <a:outerShdw blurRad="50800" dist="155773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D09E82-7476-B16A-8743-E34B13350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7432410" y="3057790"/>
              <a:ext cx="3939115" cy="295433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7E89647-5F0C-AE6A-1A2A-E9FF1ED40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24799" y="2565400"/>
              <a:ext cx="2933990" cy="7842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A57A82E-17CC-3BB7-0E07-54A8ED35A0E7}"/>
              </a:ext>
            </a:extLst>
          </p:cNvPr>
          <p:cNvSpPr txBox="1"/>
          <p:nvPr/>
        </p:nvSpPr>
        <p:spPr>
          <a:xfrm>
            <a:off x="2616629" y="8207287"/>
            <a:ext cx="5719664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1"/>
            <a:r>
              <a:rPr lang="en-US" dirty="0"/>
              <a:t>2023 2</a:t>
            </a:r>
            <a:r>
              <a:rPr lang="en-US" baseline="30000" dirty="0"/>
              <a:t>nd</a:t>
            </a:r>
            <a:r>
              <a:rPr lang="en-US" dirty="0"/>
              <a:t> Tensor Workshop at ECT*</a:t>
            </a:r>
          </a:p>
        </p:txBody>
      </p:sp>
    </p:spTree>
    <p:extLst>
      <p:ext uri="{BB962C8B-B14F-4D97-AF65-F5344CB8AC3E}">
        <p14:creationId xmlns:p14="http://schemas.microsoft.com/office/powerpoint/2010/main" val="2409585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0C151D-959F-62C4-2336-F5367DDB3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7" y="833063"/>
            <a:ext cx="11420273" cy="7853737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43A54B5-BA03-F814-A6FF-7531BBD8C930}"/>
              </a:ext>
            </a:extLst>
          </p:cNvPr>
          <p:cNvSpPr/>
          <p:nvPr/>
        </p:nvSpPr>
        <p:spPr bwMode="auto">
          <a:xfrm>
            <a:off x="9727" y="0"/>
            <a:ext cx="11420273" cy="171683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halkboard" pitchFamily="2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76B19E-F82F-291C-A6ED-2731A2F093FD}"/>
              </a:ext>
            </a:extLst>
          </p:cNvPr>
          <p:cNvSpPr/>
          <p:nvPr/>
        </p:nvSpPr>
        <p:spPr bwMode="auto">
          <a:xfrm>
            <a:off x="-1" y="0"/>
            <a:ext cx="11420856" cy="164592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halkboard" pitchFamily="2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54FC5E-F800-1AFA-0030-398324A0FFA6}"/>
              </a:ext>
            </a:extLst>
          </p:cNvPr>
          <p:cNvSpPr txBox="1"/>
          <p:nvPr/>
        </p:nvSpPr>
        <p:spPr>
          <a:xfrm>
            <a:off x="1903445" y="215845"/>
            <a:ext cx="71106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Tensor Collaboration Meeting</a:t>
            </a:r>
          </a:p>
          <a:p>
            <a:r>
              <a:rPr lang="en-US" sz="4000" dirty="0">
                <a:solidFill>
                  <a:schemeClr val="tx2"/>
                </a:solidFill>
              </a:rPr>
              <a:t>October 2025, Jefferson Lab </a:t>
            </a:r>
          </a:p>
        </p:txBody>
      </p:sp>
    </p:spTree>
    <p:extLst>
      <p:ext uri="{BB962C8B-B14F-4D97-AF65-F5344CB8AC3E}">
        <p14:creationId xmlns:p14="http://schemas.microsoft.com/office/powerpoint/2010/main" val="2506515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>
            <a:extLst>
              <a:ext uri="{FF2B5EF4-FFF2-40B4-BE49-F238E27FC236}">
                <a16:creationId xmlns:a16="http://schemas.microsoft.com/office/drawing/2014/main" id="{CC2F30B9-18CE-FA43-9465-90BD68FFD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6588" y="4343400"/>
            <a:ext cx="4443412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E12-15-005:   </a:t>
            </a:r>
            <a:r>
              <a:rPr kumimoji="0" lang="en-US" altLang="ja-JP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A</a:t>
            </a:r>
            <a:r>
              <a:rPr kumimoji="0" lang="en-US" altLang="ja-JP" sz="24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zz</a:t>
            </a:r>
            <a:r>
              <a:rPr kumimoji="0" lang="en-US" altLang="ja-JP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 for x&gt;1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</p:txBody>
      </p:sp>
      <p:sp>
        <p:nvSpPr>
          <p:cNvPr id="41986" name="Rectangle 1">
            <a:extLst>
              <a:ext uri="{FF2B5EF4-FFF2-40B4-BE49-F238E27FC236}">
                <a16:creationId xmlns:a16="http://schemas.microsoft.com/office/drawing/2014/main" id="{CB74AD2E-A244-3649-AC0B-3CE2979DE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4389438"/>
            <a:ext cx="53721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dirty="0"/>
              <a:t>E1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2-13-011:  The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b</a:t>
            </a:r>
            <a:r>
              <a:rPr kumimoji="0" lang="en-US" altLang="en-US" sz="24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1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 experiment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</p:txBody>
      </p:sp>
      <p:sp>
        <p:nvSpPr>
          <p:cNvPr id="41987" name="TextBox 1">
            <a:extLst>
              <a:ext uri="{FF2B5EF4-FFF2-40B4-BE49-F238E27FC236}">
                <a16:creationId xmlns:a16="http://schemas.microsoft.com/office/drawing/2014/main" id="{6EF30A3D-D93F-7847-9216-B2DAD8A9A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8" y="4949825"/>
            <a:ext cx="27606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41 Days in Jlab Hall 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A</a:t>
            </a:r>
            <a:r>
              <a:rPr kumimoji="0" lang="en-US" alt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-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 Physics Rating</a:t>
            </a:r>
          </a:p>
        </p:txBody>
      </p:sp>
      <p:pic>
        <p:nvPicPr>
          <p:cNvPr id="41988" name="Picture 4" descr="JLab_logo_white1.jpg">
            <a:extLst>
              <a:ext uri="{FF2B5EF4-FFF2-40B4-BE49-F238E27FC236}">
                <a16:creationId xmlns:a16="http://schemas.microsoft.com/office/drawing/2014/main" id="{6F4625C8-8DF7-D947-B8D7-63D2B389C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0" y="495300"/>
            <a:ext cx="330517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UVA_logo.gif~c200.gif">
            <a:extLst>
              <a:ext uri="{FF2B5EF4-FFF2-40B4-BE49-F238E27FC236}">
                <a16:creationId xmlns:a16="http://schemas.microsoft.com/office/drawing/2014/main" id="{418755FE-2B63-8140-8F4E-7634BB6AC0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713" y="438150"/>
            <a:ext cx="2540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 descr="Unh_logo-2.jpg">
            <a:extLst>
              <a:ext uri="{FF2B5EF4-FFF2-40B4-BE49-F238E27FC236}">
                <a16:creationId xmlns:a16="http://schemas.microsoft.com/office/drawing/2014/main" id="{7D3A897C-39D7-9C41-A2DE-701C4DA63E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715963"/>
            <a:ext cx="299720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TextBox 1">
            <a:extLst>
              <a:ext uri="{FF2B5EF4-FFF2-40B4-BE49-F238E27FC236}">
                <a16:creationId xmlns:a16="http://schemas.microsoft.com/office/drawing/2014/main" id="{522C2A1A-8386-CB44-8923-B66065CFA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4875" y="4943475"/>
            <a:ext cx="27892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44 Days in Jlab Hall 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A</a:t>
            </a:r>
            <a:r>
              <a:rPr kumimoji="0" lang="en-US" alt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-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 Physics Rating</a:t>
            </a:r>
          </a:p>
        </p:txBody>
      </p:sp>
      <p:sp>
        <p:nvSpPr>
          <p:cNvPr id="41992" name="TextBox 12">
            <a:extLst>
              <a:ext uri="{FF2B5EF4-FFF2-40B4-BE49-F238E27FC236}">
                <a16:creationId xmlns:a16="http://schemas.microsoft.com/office/drawing/2014/main" id="{4025B577-6A4B-6244-BD4C-A1AEFE94B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6450013"/>
            <a:ext cx="11087099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Spokespersons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 panose="03050602040202020205" pitchFamily="66" charset="77"/>
              <a:ea typeface="ＭＳ Ｐゴシック" panose="020B0600070205080204" pitchFamily="34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Chen, Day, Higinbotham, Kalantarians,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panose="03050602040202020205" pitchFamily="66" charset="77"/>
                <a:ea typeface="ＭＳ Ｐゴシック" panose="020B0600070205080204" pitchFamily="34" charset="-128"/>
              </a:rPr>
              <a:t>Keller, Long, Rondon, Santiesteban, Slifer</a:t>
            </a:r>
          </a:p>
        </p:txBody>
      </p:sp>
      <p:pic>
        <p:nvPicPr>
          <p:cNvPr id="41993" name="Picture 2">
            <a:extLst>
              <a:ext uri="{FF2B5EF4-FFF2-40B4-BE49-F238E27FC236}">
                <a16:creationId xmlns:a16="http://schemas.microsoft.com/office/drawing/2014/main" id="{4AE47801-4E79-4F41-9DB1-0735FA41C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1619250"/>
            <a:ext cx="178435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94" name="Group 7">
            <a:extLst>
              <a:ext uri="{FF2B5EF4-FFF2-40B4-BE49-F238E27FC236}">
                <a16:creationId xmlns:a16="http://schemas.microsoft.com/office/drawing/2014/main" id="{A326EA04-7149-E04D-AB57-218A0FF57193}"/>
              </a:ext>
            </a:extLst>
          </p:cNvPr>
          <p:cNvGrpSpPr>
            <a:grpSpLocks/>
          </p:cNvGrpSpPr>
          <p:nvPr/>
        </p:nvGrpSpPr>
        <p:grpSpPr bwMode="auto">
          <a:xfrm>
            <a:off x="6962775" y="4835525"/>
            <a:ext cx="4027488" cy="25400"/>
            <a:chOff x="6037734" y="4782065"/>
            <a:chExt cx="4027506" cy="26423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5C81BFD-F337-C649-BD0D-FE107383A75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37734" y="4782065"/>
              <a:ext cx="4021156" cy="0"/>
            </a:xfrm>
            <a:prstGeom prst="line">
              <a:avLst/>
            </a:prstGeom>
            <a:noFill/>
            <a:ln w="9525" cap="flat" cmpd="sng" algn="ctr">
              <a:solidFill>
                <a:schemeClr val="accent5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25786FD-3C9C-3F47-AA22-50B75D8047D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44084" y="4808488"/>
              <a:ext cx="4021156" cy="0"/>
            </a:xfrm>
            <a:prstGeom prst="line">
              <a:avLst/>
            </a:prstGeom>
            <a:noFill/>
            <a:ln w="9525" cap="flat" cmpd="sng" algn="ctr">
              <a:solidFill>
                <a:schemeClr val="accent5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1995" name="Group 6">
            <a:extLst>
              <a:ext uri="{FF2B5EF4-FFF2-40B4-BE49-F238E27FC236}">
                <a16:creationId xmlns:a16="http://schemas.microsoft.com/office/drawing/2014/main" id="{74F6E23B-92AB-B34D-BB84-A7F3285EE730}"/>
              </a:ext>
            </a:extLst>
          </p:cNvPr>
          <p:cNvGrpSpPr>
            <a:grpSpLocks/>
          </p:cNvGrpSpPr>
          <p:nvPr/>
        </p:nvGrpSpPr>
        <p:grpSpPr bwMode="auto">
          <a:xfrm>
            <a:off x="342900" y="4791075"/>
            <a:ext cx="4465638" cy="28575"/>
            <a:chOff x="342327" y="4782065"/>
            <a:chExt cx="4466211" cy="2883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2C7681C-5C49-C949-BC40-31BF552C7E26}"/>
                </a:ext>
              </a:extLst>
            </p:cNvPr>
            <p:cNvCxnSpPr/>
            <p:nvPr/>
          </p:nvCxnSpPr>
          <p:spPr bwMode="auto">
            <a:xfrm>
              <a:off x="342327" y="4782065"/>
              <a:ext cx="4466211" cy="0"/>
            </a:xfrm>
            <a:prstGeom prst="line">
              <a:avLst/>
            </a:prstGeom>
            <a:noFill/>
            <a:ln w="9525" cap="flat" cmpd="sng" algn="ctr">
              <a:solidFill>
                <a:schemeClr val="accent5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61E585A-C0E1-F848-BDCE-CA7468BB9D8A}"/>
                </a:ext>
              </a:extLst>
            </p:cNvPr>
            <p:cNvCxnSpPr/>
            <p:nvPr/>
          </p:nvCxnSpPr>
          <p:spPr bwMode="auto">
            <a:xfrm>
              <a:off x="342327" y="4810895"/>
              <a:ext cx="4466211" cy="0"/>
            </a:xfrm>
            <a:prstGeom prst="line">
              <a:avLst/>
            </a:prstGeom>
            <a:noFill/>
            <a:ln w="9525" cap="flat" cmpd="sng" algn="ctr">
              <a:solidFill>
                <a:schemeClr val="accent5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SLIFER@W8709501W0GT3PP7" val="2874"/>
  <p:tag name="DEFAULTDISPLAYSOURCE" val="\documentclass{article}\pagestyle{empty}&#13;\begin{document}&#13;&#13;\end{document}&#13;"/>
  <p:tag name="EMBEDFONTS" val="0"/>
</p:tagLst>
</file>

<file path=ppt/theme/theme1.xml><?xml version="1.0" encoding="utf-8"?>
<a:theme xmlns:a="http://schemas.openxmlformats.org/drawingml/2006/main" name="1_Columns">
  <a:themeElements>
    <a:clrScheme name="Columns 1">
      <a:dk1>
        <a:srgbClr val="000066"/>
      </a:dk1>
      <a:lt1>
        <a:srgbClr val="FFFFFF"/>
      </a:lt1>
      <a:dk2>
        <a:srgbClr val="5E6DA4"/>
      </a:dk2>
      <a:lt2>
        <a:srgbClr val="FFFFFF"/>
      </a:lt2>
      <a:accent1>
        <a:srgbClr val="6666FF"/>
      </a:accent1>
      <a:accent2>
        <a:srgbClr val="9999FF"/>
      </a:accent2>
      <a:accent3>
        <a:srgbClr val="B6BACF"/>
      </a:accent3>
      <a:accent4>
        <a:srgbClr val="DADADA"/>
      </a:accent4>
      <a:accent5>
        <a:srgbClr val="B8B8FF"/>
      </a:accent5>
      <a:accent6>
        <a:srgbClr val="8A8AE7"/>
      </a:accent6>
      <a:hlink>
        <a:srgbClr val="FF3300"/>
      </a:hlink>
      <a:folHlink>
        <a:srgbClr val="FF9900"/>
      </a:folHlink>
    </a:clrScheme>
    <a:fontScheme name="Columns">
      <a:majorFont>
        <a:latin typeface="Verdan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halkboard" pitchFamily="2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halkboard" pitchFamily="22" charset="0"/>
          </a:defRPr>
        </a:defPPr>
      </a:lstStyle>
    </a:lnDef>
  </a:objectDefaults>
  <a:extraClrSchemeLst>
    <a:extraClrScheme>
      <a:clrScheme name="Columns 1">
        <a:dk1>
          <a:srgbClr val="000066"/>
        </a:dk1>
        <a:lt1>
          <a:srgbClr val="FFFFFF"/>
        </a:lt1>
        <a:dk2>
          <a:srgbClr val="5E6DA4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BAC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umns 2">
        <a:dk1>
          <a:srgbClr val="003366"/>
        </a:dk1>
        <a:lt1>
          <a:srgbClr val="FFFFFF"/>
        </a:lt1>
        <a:dk2>
          <a:srgbClr val="5E6DA4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6BACF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umns 3">
        <a:dk1>
          <a:srgbClr val="000000"/>
        </a:dk1>
        <a:lt1>
          <a:srgbClr val="FFFFFF"/>
        </a:lt1>
        <a:dk2>
          <a:srgbClr val="5E6DA4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6BACF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1_Columns">
  <a:themeElements>
    <a:clrScheme name="Columns 1">
      <a:dk1>
        <a:srgbClr val="000066"/>
      </a:dk1>
      <a:lt1>
        <a:srgbClr val="FFFFFF"/>
      </a:lt1>
      <a:dk2>
        <a:srgbClr val="5E6DA4"/>
      </a:dk2>
      <a:lt2>
        <a:srgbClr val="FFFFFF"/>
      </a:lt2>
      <a:accent1>
        <a:srgbClr val="6666FF"/>
      </a:accent1>
      <a:accent2>
        <a:srgbClr val="9999FF"/>
      </a:accent2>
      <a:accent3>
        <a:srgbClr val="B6BACF"/>
      </a:accent3>
      <a:accent4>
        <a:srgbClr val="DADADA"/>
      </a:accent4>
      <a:accent5>
        <a:srgbClr val="B8B8FF"/>
      </a:accent5>
      <a:accent6>
        <a:srgbClr val="8A8AE7"/>
      </a:accent6>
      <a:hlink>
        <a:srgbClr val="FF3300"/>
      </a:hlink>
      <a:folHlink>
        <a:srgbClr val="FF9900"/>
      </a:folHlink>
    </a:clrScheme>
    <a:fontScheme name="Columns">
      <a:majorFont>
        <a:latin typeface="Verdan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halkboard" pitchFamily="2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halkboard" pitchFamily="22" charset="0"/>
          </a:defRPr>
        </a:defPPr>
      </a:lstStyle>
    </a:lnDef>
  </a:objectDefaults>
  <a:extraClrSchemeLst>
    <a:extraClrScheme>
      <a:clrScheme name="Columns 1">
        <a:dk1>
          <a:srgbClr val="000066"/>
        </a:dk1>
        <a:lt1>
          <a:srgbClr val="FFFFFF"/>
        </a:lt1>
        <a:dk2>
          <a:srgbClr val="5E6DA4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BAC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umns 2">
        <a:dk1>
          <a:srgbClr val="003366"/>
        </a:dk1>
        <a:lt1>
          <a:srgbClr val="FFFFFF"/>
        </a:lt1>
        <a:dk2>
          <a:srgbClr val="5E6DA4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6BACF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umns 3">
        <a:dk1>
          <a:srgbClr val="000000"/>
        </a:dk1>
        <a:lt1>
          <a:srgbClr val="FFFFFF"/>
        </a:lt1>
        <a:dk2>
          <a:srgbClr val="5E6DA4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6BACF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2_Columns">
  <a:themeElements>
    <a:clrScheme name="Columns 1">
      <a:dk1>
        <a:srgbClr val="000066"/>
      </a:dk1>
      <a:lt1>
        <a:srgbClr val="FFFFFF"/>
      </a:lt1>
      <a:dk2>
        <a:srgbClr val="5E6DA4"/>
      </a:dk2>
      <a:lt2>
        <a:srgbClr val="FFFFFF"/>
      </a:lt2>
      <a:accent1>
        <a:srgbClr val="6666FF"/>
      </a:accent1>
      <a:accent2>
        <a:srgbClr val="9999FF"/>
      </a:accent2>
      <a:accent3>
        <a:srgbClr val="B6BACF"/>
      </a:accent3>
      <a:accent4>
        <a:srgbClr val="DADADA"/>
      </a:accent4>
      <a:accent5>
        <a:srgbClr val="B8B8FF"/>
      </a:accent5>
      <a:accent6>
        <a:srgbClr val="8A8AE7"/>
      </a:accent6>
      <a:hlink>
        <a:srgbClr val="FF3300"/>
      </a:hlink>
      <a:folHlink>
        <a:srgbClr val="FF9900"/>
      </a:folHlink>
    </a:clrScheme>
    <a:fontScheme name="Columns">
      <a:majorFont>
        <a:latin typeface="Verdan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halkboard" pitchFamily="2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halkboard" pitchFamily="22" charset="0"/>
          </a:defRPr>
        </a:defPPr>
      </a:lstStyle>
    </a:lnDef>
  </a:objectDefaults>
  <a:extraClrSchemeLst>
    <a:extraClrScheme>
      <a:clrScheme name="Columns 1">
        <a:dk1>
          <a:srgbClr val="000066"/>
        </a:dk1>
        <a:lt1>
          <a:srgbClr val="FFFFFF"/>
        </a:lt1>
        <a:dk2>
          <a:srgbClr val="5E6DA4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BAC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umns 2">
        <a:dk1>
          <a:srgbClr val="003366"/>
        </a:dk1>
        <a:lt1>
          <a:srgbClr val="FFFFFF"/>
        </a:lt1>
        <a:dk2>
          <a:srgbClr val="5E6DA4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6BACF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umns 3">
        <a:dk1>
          <a:srgbClr val="000000"/>
        </a:dk1>
        <a:lt1>
          <a:srgbClr val="FFFFFF"/>
        </a:lt1>
        <a:dk2>
          <a:srgbClr val="5E6DA4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6BACF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Columns">
  <a:themeElements>
    <a:clrScheme name="Columns 1">
      <a:dk1>
        <a:srgbClr val="000066"/>
      </a:dk1>
      <a:lt1>
        <a:srgbClr val="FFFFFF"/>
      </a:lt1>
      <a:dk2>
        <a:srgbClr val="5E6DA4"/>
      </a:dk2>
      <a:lt2>
        <a:srgbClr val="FFFFFF"/>
      </a:lt2>
      <a:accent1>
        <a:srgbClr val="6666FF"/>
      </a:accent1>
      <a:accent2>
        <a:srgbClr val="9999FF"/>
      </a:accent2>
      <a:accent3>
        <a:srgbClr val="B6BACF"/>
      </a:accent3>
      <a:accent4>
        <a:srgbClr val="DADADA"/>
      </a:accent4>
      <a:accent5>
        <a:srgbClr val="B8B8FF"/>
      </a:accent5>
      <a:accent6>
        <a:srgbClr val="8A8AE7"/>
      </a:accent6>
      <a:hlink>
        <a:srgbClr val="FF3300"/>
      </a:hlink>
      <a:folHlink>
        <a:srgbClr val="FF9900"/>
      </a:folHlink>
    </a:clrScheme>
    <a:fontScheme name="Columns">
      <a:majorFont>
        <a:latin typeface="Verdan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halkboard" pitchFamily="2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halkboard" pitchFamily="22" charset="0"/>
          </a:defRPr>
        </a:defPPr>
      </a:lstStyle>
    </a:lnDef>
  </a:objectDefaults>
  <a:extraClrSchemeLst>
    <a:extraClrScheme>
      <a:clrScheme name="Columns 1">
        <a:dk1>
          <a:srgbClr val="000066"/>
        </a:dk1>
        <a:lt1>
          <a:srgbClr val="FFFFFF"/>
        </a:lt1>
        <a:dk2>
          <a:srgbClr val="5E6DA4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BAC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umns 2">
        <a:dk1>
          <a:srgbClr val="003366"/>
        </a:dk1>
        <a:lt1>
          <a:srgbClr val="FFFFFF"/>
        </a:lt1>
        <a:dk2>
          <a:srgbClr val="5E6DA4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6BACF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umns 3">
        <a:dk1>
          <a:srgbClr val="000000"/>
        </a:dk1>
        <a:lt1>
          <a:srgbClr val="FFFFFF"/>
        </a:lt1>
        <a:dk2>
          <a:srgbClr val="5E6DA4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6BACF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3_Columns">
  <a:themeElements>
    <a:clrScheme name="Columns 1">
      <a:dk1>
        <a:srgbClr val="000066"/>
      </a:dk1>
      <a:lt1>
        <a:srgbClr val="FFFFFF"/>
      </a:lt1>
      <a:dk2>
        <a:srgbClr val="5E6DA4"/>
      </a:dk2>
      <a:lt2>
        <a:srgbClr val="FFFFFF"/>
      </a:lt2>
      <a:accent1>
        <a:srgbClr val="6666FF"/>
      </a:accent1>
      <a:accent2>
        <a:srgbClr val="9999FF"/>
      </a:accent2>
      <a:accent3>
        <a:srgbClr val="B6BACF"/>
      </a:accent3>
      <a:accent4>
        <a:srgbClr val="DADADA"/>
      </a:accent4>
      <a:accent5>
        <a:srgbClr val="B8B8FF"/>
      </a:accent5>
      <a:accent6>
        <a:srgbClr val="8A8AE7"/>
      </a:accent6>
      <a:hlink>
        <a:srgbClr val="FF3300"/>
      </a:hlink>
      <a:folHlink>
        <a:srgbClr val="FF9900"/>
      </a:folHlink>
    </a:clrScheme>
    <a:fontScheme name="Columns">
      <a:majorFont>
        <a:latin typeface="Verdan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halkboard" pitchFamily="2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halkboard" pitchFamily="22" charset="0"/>
          </a:defRPr>
        </a:defPPr>
      </a:lstStyle>
    </a:lnDef>
  </a:objectDefaults>
  <a:extraClrSchemeLst>
    <a:extraClrScheme>
      <a:clrScheme name="Columns 1">
        <a:dk1>
          <a:srgbClr val="000066"/>
        </a:dk1>
        <a:lt1>
          <a:srgbClr val="FFFFFF"/>
        </a:lt1>
        <a:dk2>
          <a:srgbClr val="5E6DA4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BAC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umns 2">
        <a:dk1>
          <a:srgbClr val="003366"/>
        </a:dk1>
        <a:lt1>
          <a:srgbClr val="FFFFFF"/>
        </a:lt1>
        <a:dk2>
          <a:srgbClr val="5E6DA4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6BACF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umns 3">
        <a:dk1>
          <a:srgbClr val="000000"/>
        </a:dk1>
        <a:lt1>
          <a:srgbClr val="FFFFFF"/>
        </a:lt1>
        <a:dk2>
          <a:srgbClr val="5E6DA4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6BACF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 :Applications:Microsoft Office 2004:Templates:Presentations:Designs:Columns</Template>
  <TotalTime>467511</TotalTime>
  <Words>1078</Words>
  <Application>Microsoft Macintosh PowerPoint</Application>
  <PresentationFormat>Custom</PresentationFormat>
  <Paragraphs>248</Paragraphs>
  <Slides>22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Arial</vt:lpstr>
      <vt:lpstr>Calibri</vt:lpstr>
      <vt:lpstr>Cambria Math</vt:lpstr>
      <vt:lpstr>Century Gothic</vt:lpstr>
      <vt:lpstr>Chalkboard</vt:lpstr>
      <vt:lpstr>Chivo</vt:lpstr>
      <vt:lpstr>Handwriting - Dakota</vt:lpstr>
      <vt:lpstr>Helvetica</vt:lpstr>
      <vt:lpstr>Helvetica Light</vt:lpstr>
      <vt:lpstr>Helvetica Neue</vt:lpstr>
      <vt:lpstr>Symbol</vt:lpstr>
      <vt:lpstr>Times New Roman</vt:lpstr>
      <vt:lpstr>Verdana</vt:lpstr>
      <vt:lpstr>Wingdings</vt:lpstr>
      <vt:lpstr>1_Columns</vt:lpstr>
      <vt:lpstr>11_Columns</vt:lpstr>
      <vt:lpstr>12_Columns</vt:lpstr>
      <vt:lpstr>7_Columns</vt:lpstr>
      <vt:lpstr>13_Columns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Slifer, Karl</dc:creator>
  <cp:keywords/>
  <dc:description/>
  <cp:lastModifiedBy>Karl Slifer</cp:lastModifiedBy>
  <cp:revision>95</cp:revision>
  <cp:lastPrinted>2026-06-03T02:25:36Z</cp:lastPrinted>
  <dcterms:created xsi:type="dcterms:W3CDTF">2017-10-03T00:16:19Z</dcterms:created>
  <dcterms:modified xsi:type="dcterms:W3CDTF">2026-06-03T02:26:00Z</dcterms:modified>
  <cp:category/>
</cp:coreProperties>
</file>