
<file path=[Content_Types].xml><?xml version="1.0" encoding="utf-8"?>
<Types xmlns="http://schemas.openxmlformats.org/package/2006/content-types">
  <Override PartName="/ppt/slides/slide9.xml" ContentType="application/vnd.openxmlformats-officedocument.presentationml.slide+xml"/>
  <Override PartName="/ppt/embeddings/oleObject4.bin" ContentType="application/vnd.openxmlformats-officedocument.oleObject"/>
  <Default Extension="emf" ContentType="image/x-emf"/>
  <Override PartName="/ppt/slides/slide14.xml" ContentType="application/vnd.openxmlformats-officedocument.presentationml.slide+xml"/>
  <Default Extension="rels" ContentType="application/vnd.openxmlformats-package.relationships+xml"/>
  <Override PartName="/ppt/slides/slide5.xml" ContentType="application/vnd.openxmlformats-officedocument.presentationml.slide+xml"/>
  <Default Extension="jpeg" ContentType="image/jpeg"/>
  <Override PartName="/ppt/slides/slide10.xml" ContentType="application/vnd.openxmlformats-officedocument.presentationml.slide+xml"/>
  <Override PartName="/ppt/notesMasters/notesMaster1.xml" ContentType="application/vnd.openxmlformats-officedocument.presentationml.notesMaster+xml"/>
  <Override PartName="/ppt/slides/slide1.xml" ContentType="application/vnd.openxmlformats-officedocument.presentationml.slide+xml"/>
  <Override PartName="/ppt/handoutMasters/handoutMaster1.xml" ContentType="application/vnd.openxmlformats-officedocument.presentationml.handoutMaster+xml"/>
  <Override PartName="/ppt/slideMasters/slideMaster2.xml" ContentType="application/vnd.openxmlformats-officedocument.presentationml.slideMaster+xml"/>
  <Override PartName="/ppt/embeddings/oleObject12.bin" ContentType="application/vnd.openxmlformats-officedocument.oleObject"/>
  <Override PartName="/ppt/theme/theme2.xml" ContentType="application/vnd.openxmlformats-officedocument.theme+xml"/>
  <Override PartName="/ppt/slideLayouts/slideLayout1.xml" ContentType="application/vnd.openxmlformats-officedocument.presentationml.slideLayout+xml"/>
  <Override PartName="/docProps/app.xml" ContentType="application/vnd.openxmlformats-officedocument.extended-properties+xml"/>
  <Override PartName="/ppt/embeddings/oleObject9.bin" ContentType="application/vnd.openxmlformats-officedocument.oleObject"/>
  <Default Extension="xml" ContentType="application/xml"/>
  <Override PartName="/ppt/tableStyles.xml" ContentType="application/vnd.openxmlformats-officedocument.presentationml.tableStyles+xml"/>
  <Override PartName="/ppt/embeddings/oleObject5.bin" ContentType="application/vnd.openxmlformats-officedocument.oleObject"/>
  <Override PartName="/ppt/slides/slide15.xml" ContentType="application/vnd.openxmlformats-officedocument.presentationml.slide+xml"/>
  <Override PartName="/ppt/notesSlides/notesSlide1.xml" ContentType="application/vnd.openxmlformats-officedocument.presentationml.notesSlide+xml"/>
  <Override PartName="/ppt/slides/slide6.xml" ContentType="application/vnd.openxmlformats-officedocument.presentationml.slide+xml"/>
  <Override PartName="/ppt/embeddings/oleObject1.bin" ContentType="application/vnd.openxmlformats-officedocument.oleObject"/>
  <Override PartName="/docProps/core.xml" ContentType="application/vnd.openxmlformats-package.core-properties+xml"/>
  <Override PartName="/ppt/slides/slide11.xml" ContentType="application/vnd.openxmlformats-officedocument.presentationml.slide+xml"/>
  <Override PartName="/ppt/slides/slide2.xml" ContentType="application/vnd.openxmlformats-officedocument.presentationml.slide+xml"/>
  <Default Extension="png" ContentType="image/png"/>
  <Override PartName="/ppt/slideLayouts/slideLayout2.xml" ContentType="application/vnd.openxmlformats-officedocument.presentationml.slideLayout+xml"/>
  <Override PartName="/ppt/theme/theme3.xml" ContentType="application/vnd.openxmlformats-officedocument.theme+xml"/>
  <Override PartName="/ppt/embeddings/oleObject6.bin" ContentType="application/vnd.openxmlformats-officedocument.oleObject"/>
  <Override PartName="/ppt/slides/slide16.xml" ContentType="application/vnd.openxmlformats-officedocument.presentationml.slide+xml"/>
  <Override PartName="/ppt/notesSlides/notesSlide2.xml" ContentType="application/vnd.openxmlformats-officedocument.presentationml.notesSlide+xml"/>
  <Override PartName="/ppt/slides/slide7.xml" ContentType="application/vnd.openxmlformats-officedocument.presentationml.slide+xml"/>
  <Override PartName="/ppt/embeddings/oleObject2.bin" ContentType="application/vnd.openxmlformats-officedocument.oleObject"/>
  <Override PartName="/ppt/presentation.xml" ContentType="application/vnd.openxmlformats-officedocument.presentationml.presentation.main+xml"/>
  <Override PartName="/ppt/slides/slide12.xml" ContentType="application/vnd.openxmlformats-officedocument.presentationml.slide+xml"/>
  <Default Extension="vml" ContentType="application/vnd.openxmlformats-officedocument.vmlDrawing"/>
  <Override PartName="/ppt/slides/slide3.xml" ContentType="application/vnd.openxmlformats-officedocument.presentationml.slide+xml"/>
  <Override PartName="/ppt/theme/theme4.xml" ContentType="application/vnd.openxmlformats-officedocument.theme+xml"/>
  <Override PartName="/ppt/embeddings/oleObject10.bin" ContentType="application/vnd.openxmlformats-officedocument.oleObject"/>
  <Override PartName="/ppt/embeddings/oleObject7.bin" ContentType="application/vnd.openxmlformats-officedocument.oleObject"/>
  <Override PartName="/ppt/slides/slide17.xml" ContentType="application/vnd.openxmlformats-officedocument.presentationml.slide+xml"/>
  <Override PartName="/ppt/notesSlides/notesSlide3.xml" ContentType="application/vnd.openxmlformats-officedocument.presentationml.notesSlide+xml"/>
  <Override PartName="/ppt/slides/slide8.xml" ContentType="application/vnd.openxmlformats-officedocument.presentationml.slide+xml"/>
  <Override PartName="/ppt/embeddings/oleObject3.bin" ContentType="application/vnd.openxmlformats-officedocument.oleObject"/>
  <Override PartName="/ppt/presProps.xml" ContentType="application/vnd.openxmlformats-officedocument.presentationml.presProps+xml"/>
  <Override PartName="/ppt/slides/slide13.xml" ContentType="application/vnd.openxmlformats-officedocument.presentationml.slide+xml"/>
  <Override PartName="/ppt/slides/slide4.xml" ContentType="application/vnd.openxmlformats-officedocument.presentationml.slide+xml"/>
  <Override PartName="/ppt/slideMasters/slideMaster1.xml" ContentType="application/vnd.openxmlformats-officedocument.presentationml.slideMaster+xml"/>
  <Override PartName="/ppt/embeddings/oleObject11.bin" ContentType="application/vnd.openxmlformats-officedocument.oleObject"/>
  <Override PartName="/ppt/theme/theme1.xml" ContentType="application/vnd.openxmlformats-officedocument.theme+xml"/>
  <Override PartName="/ppt/viewProps.xml" ContentType="application/vnd.openxmlformats-officedocument.presentationml.viewProps+xml"/>
  <Default Extension="bin" ContentType="application/vnd.openxmlformats-officedocument.presentationml.printerSettings"/>
  <Override PartName="/ppt/embeddings/oleObject8.bin" ContentType="application/vnd.openxmlformats-officedocument.oleObject"/>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60" r:id="rId1"/>
    <p:sldMasterId id="2147483662" r:id="rId2"/>
  </p:sldMasterIdLst>
  <p:notesMasterIdLst>
    <p:notesMasterId r:id="rId20"/>
  </p:notesMasterIdLst>
  <p:handoutMasterIdLst>
    <p:handoutMasterId r:id="rId21"/>
  </p:handoutMasterIdLst>
  <p:sldIdLst>
    <p:sldId id="257" r:id="rId3"/>
    <p:sldId id="273" r:id="rId4"/>
    <p:sldId id="258" r:id="rId5"/>
    <p:sldId id="259" r:id="rId6"/>
    <p:sldId id="261" r:id="rId7"/>
    <p:sldId id="274" r:id="rId8"/>
    <p:sldId id="275" r:id="rId9"/>
    <p:sldId id="276" r:id="rId10"/>
    <p:sldId id="277" r:id="rId11"/>
    <p:sldId id="278" r:id="rId12"/>
    <p:sldId id="279" r:id="rId13"/>
    <p:sldId id="280" r:id="rId14"/>
    <p:sldId id="262" r:id="rId15"/>
    <p:sldId id="282" r:id="rId16"/>
    <p:sldId id="283" r:id="rId17"/>
    <p:sldId id="284" r:id="rId18"/>
    <p:sldId id="285" r:id="rId1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p:clrMru>
    <a:srgbClr val="8A6BB1"/>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5620"/>
    <p:restoredTop sz="94660"/>
  </p:normalViewPr>
  <p:slideViewPr>
    <p:cSldViewPr snapToGrid="0" snapToObjects="1">
      <p:cViewPr varScale="1">
        <p:scale>
          <a:sx n="117" d="100"/>
          <a:sy n="117" d="100"/>
        </p:scale>
        <p:origin x="-640" y="-9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20" Type="http://schemas.openxmlformats.org/officeDocument/2006/relationships/notesMaster" Target="notesMasters/notesMaster1.xml"/><Relationship Id="rId21" Type="http://schemas.openxmlformats.org/officeDocument/2006/relationships/handoutMaster" Target="handoutMasters/handoutMaster1.xml"/><Relationship Id="rId22" Type="http://schemas.openxmlformats.org/officeDocument/2006/relationships/printerSettings" Target="printerSettings/printerSettings1.bin"/><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20.emf"/><Relationship Id="rId4" Type="http://schemas.openxmlformats.org/officeDocument/2006/relationships/image" Target="../media/image21.emf"/><Relationship Id="rId5" Type="http://schemas.openxmlformats.org/officeDocument/2006/relationships/image" Target="../media/image22.emf"/><Relationship Id="rId6" Type="http://schemas.openxmlformats.org/officeDocument/2006/relationships/image" Target="../media/image23.emf"/><Relationship Id="rId1" Type="http://schemas.openxmlformats.org/officeDocument/2006/relationships/image" Target="../media/image18.emf"/><Relationship Id="rId2" Type="http://schemas.openxmlformats.org/officeDocument/2006/relationships/image" Target="../media/image19.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6.emf"/><Relationship Id="rId2" Type="http://schemas.openxmlformats.org/officeDocument/2006/relationships/image" Target="../media/image2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FA956BE-12BD-AA41-A1E9-C01241AC0959}" type="datetimeFigureOut">
              <a:rPr lang="en-US" smtClean="0"/>
              <a:pPr/>
              <a:t>7/9/15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40BC033-2063-4E46-9B96-B379F788A692}" type="slidenum">
              <a:rPr lang="en-US" smtClean="0"/>
              <a:pPr/>
              <a:t>‹#›</a:t>
            </a:fld>
            <a:endParaRPr 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FE27EF9-B25D-3F47-973C-52AF702E3255}" type="datetimeFigureOut">
              <a:rPr lang="en-US" smtClean="0"/>
              <a:pPr/>
              <a:t>7/9/15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CB11808-8EED-444E-B795-4BD3FACC1A40}" type="slidenum">
              <a:rPr lang="en-US" smtClean="0"/>
              <a:pPr/>
              <a:t>‹#›</a:t>
            </a:fld>
            <a:endParaRPr lang="en-US"/>
          </a:p>
        </p:txBody>
      </p:sp>
    </p:spTree>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1AE27282-825A-3841-AC03-6DB456144D27}" type="slidenum">
              <a:rPr lang="en-US">
                <a:solidFill>
                  <a:prstClr val="black"/>
                </a:solidFill>
                <a:latin typeface="Tahoma" pitchFamily="-110" charset="0"/>
              </a:rPr>
              <a:pPr/>
              <a:t>1</a:t>
            </a:fld>
            <a:endParaRPr lang="en-US">
              <a:solidFill>
                <a:prstClr val="black"/>
              </a:solidFill>
              <a:latin typeface="Tahoma" pitchFamily="-110" charset="0"/>
            </a:endParaRPr>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pPr eaLnBrk="1" hangingPunct="1"/>
            <a:endParaRPr lang="en-US" dirty="0">
              <a:latin typeface="Arial" pitchFamily="-110" charset="0"/>
              <a:ea typeface="ＭＳ Ｐゴシック" pitchFamily="-110" charset="-128"/>
              <a:cs typeface="ＭＳ Ｐゴシック" pitchFamily="-110"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20F421D-94D7-834B-8756-E8491E5E87D6}" type="slidenum">
              <a:rPr lang="en-US" smtClean="0">
                <a:solidFill>
                  <a:prstClr val="black"/>
                </a:solidFill>
              </a:rPr>
              <a:pPr/>
              <a:t>3</a:t>
            </a:fld>
            <a:endParaRPr lang="en-US">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20F421D-94D7-834B-8756-E8491E5E87D6}" type="slidenum">
              <a:rPr lang="en-US" smtClean="0">
                <a:solidFill>
                  <a:prstClr val="black"/>
                </a:solidFill>
                <a:latin typeface="Calibri"/>
              </a:rPr>
              <a:pPr/>
              <a:t>4</a:t>
            </a:fld>
            <a:endParaRPr lang="en-US">
              <a:solidFill>
                <a:prstClr val="black"/>
              </a:solidFill>
              <a:latin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7F4ABFC-EE4E-CB49-8A63-34F9C6EAB359}" type="datetime1">
              <a:rPr lang="en-US" smtClean="0">
                <a:solidFill>
                  <a:prstClr val="black">
                    <a:tint val="75000"/>
                  </a:prstClr>
                </a:solidFill>
              </a:rPr>
              <a:pPr/>
              <a:t>7/9/15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r>
              <a:rPr lang="en-US" smtClean="0">
                <a:solidFill>
                  <a:prstClr val="black">
                    <a:tint val="75000"/>
                  </a:prstClr>
                </a:solidFill>
              </a:rPr>
              <a:t>PAC43 meeting 7 July 2015</a:t>
            </a: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E79577F5-4CBB-1B4A-A4E3-F09C5D46D8A7}"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717DA7-80F9-7345-8AC3-707D51AE76EA}" type="datetime1">
              <a:rPr lang="en-US" smtClean="0">
                <a:solidFill>
                  <a:prstClr val="black">
                    <a:tint val="75000"/>
                  </a:prstClr>
                </a:solidFill>
              </a:rPr>
              <a:pPr/>
              <a:t>7/9/15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PAC43 meeting 7 July 2015</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E041EDE-50F2-FD49-B156-DFB8E5BC9437}"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69798"/>
            <a:ext cx="8229600" cy="872416"/>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45877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3AB11B-6FF3-B14C-A028-090F8A021C06}" type="datetime1">
              <a:rPr lang="en-US" smtClean="0">
                <a:solidFill>
                  <a:prstClr val="black">
                    <a:tint val="75000"/>
                  </a:prstClr>
                </a:solidFill>
              </a:rPr>
              <a:pPr/>
              <a:t>7/9/15</a:t>
            </a:fld>
            <a:endParaRPr lang="en-US">
              <a:solidFill>
                <a:prstClr val="black">
                  <a:tint val="75000"/>
                </a:prstClr>
              </a:solidFill>
            </a:endParaRPr>
          </a:p>
        </p:txBody>
      </p:sp>
      <p:sp>
        <p:nvSpPr>
          <p:cNvPr id="5" name="Footer Placeholder 4"/>
          <p:cNvSpPr>
            <a:spLocks noGrp="1"/>
          </p:cNvSpPr>
          <p:nvPr>
            <p:ph type="ftr" sz="quarter" idx="3"/>
          </p:nvPr>
        </p:nvSpPr>
        <p:spPr>
          <a:xfrm>
            <a:off x="3124200" y="645877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solidFill>
                  <a:prstClr val="black">
                    <a:tint val="75000"/>
                  </a:prstClr>
                </a:solidFill>
              </a:rPr>
              <a:t>PAC43 meeting 7 July 2015</a:t>
            </a: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45877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9577F5-4CBB-1B4A-A4E3-F09C5D46D8A7}" type="slidenum">
              <a:rPr lang="en-US" smtClean="0">
                <a:solidFill>
                  <a:prstClr val="black">
                    <a:tint val="75000"/>
                  </a:prstClr>
                </a:solidFill>
              </a:rPr>
              <a:pPr/>
              <a:t>‹#›</a:t>
            </a:fld>
            <a:endParaRPr lang="en-US">
              <a:solidFill>
                <a:prstClr val="black">
                  <a:tint val="75000"/>
                </a:prstClr>
              </a:solidFill>
            </a:endParaRPr>
          </a:p>
        </p:txBody>
      </p:sp>
      <p:cxnSp>
        <p:nvCxnSpPr>
          <p:cNvPr id="8" name="Straight Connector 7"/>
          <p:cNvCxnSpPr/>
          <p:nvPr userDrawn="1"/>
        </p:nvCxnSpPr>
        <p:spPr>
          <a:xfrm>
            <a:off x="0" y="782634"/>
            <a:ext cx="9144000" cy="1588"/>
          </a:xfrm>
          <a:prstGeom prst="line">
            <a:avLst/>
          </a:prstGeom>
          <a:ln w="38100" cap="flat" cmpd="sng" algn="ctr">
            <a:solidFill>
              <a:srgbClr val="008000"/>
            </a:solidFill>
            <a:prstDash val="solid"/>
            <a:round/>
            <a:headEnd type="none" w="med" len="med"/>
            <a:tailEnd type="none" w="med" len="med"/>
          </a:ln>
          <a:effectLst>
            <a:outerShdw dist="20000" dir="6240000" rotWithShape="0">
              <a:srgbClr val="000000"/>
            </a:outerShdw>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userDrawn="1"/>
        </p:nvCxnSpPr>
        <p:spPr>
          <a:xfrm>
            <a:off x="0" y="6387076"/>
            <a:ext cx="9144000" cy="1588"/>
          </a:xfrm>
          <a:prstGeom prst="line">
            <a:avLst/>
          </a:prstGeom>
          <a:ln w="28575" cap="flat" cmpd="sng" algn="ctr">
            <a:solidFill>
              <a:srgbClr val="008000"/>
            </a:solidFill>
            <a:prstDash val="solid"/>
            <a:round/>
            <a:headEnd type="none" w="med" len="med"/>
            <a:tailEnd type="none" w="med" len="med"/>
          </a:ln>
          <a:effectLst>
            <a:outerShdw dist="20000" dir="6240000" rotWithShape="0">
              <a:srgbClr val="000000"/>
            </a:outerShdw>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userDrawn="1"/>
        </p:nvCxnSpPr>
        <p:spPr>
          <a:xfrm>
            <a:off x="76200" y="835022"/>
            <a:ext cx="9067800" cy="1588"/>
          </a:xfrm>
          <a:prstGeom prst="line">
            <a:avLst/>
          </a:prstGeom>
          <a:ln w="3810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61" r:id="rId1"/>
  </p:sldLayoutIdLst>
  <p:hf hd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76200"/>
            <a:ext cx="8229600" cy="762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492875"/>
            <a:ext cx="2133600" cy="365125"/>
          </a:xfrm>
          <a:prstGeom prst="rect">
            <a:avLst/>
          </a:prstGeom>
        </p:spPr>
        <p:txBody>
          <a:bodyPr vert="horz" lIns="91440" tIns="45720" rIns="91440" bIns="45720" rtlCol="0" anchor="ctr"/>
          <a:lstStyle>
            <a:lvl1pPr algn="l">
              <a:defRPr sz="1200" b="0">
                <a:solidFill>
                  <a:schemeClr val="tx1">
                    <a:tint val="75000"/>
                  </a:schemeClr>
                </a:solidFill>
                <a:latin typeface="+mn-lt"/>
              </a:defRPr>
            </a:lvl1pPr>
          </a:lstStyle>
          <a:p>
            <a:pPr defTabSz="914400" fontAlgn="base">
              <a:spcBef>
                <a:spcPct val="0"/>
              </a:spcBef>
              <a:spcAft>
                <a:spcPct val="0"/>
              </a:spcAft>
            </a:pPr>
            <a:fld id="{02701460-34C6-E74B-9830-824451FBA334}" type="datetime1">
              <a:rPr lang="en-US" smtClean="0">
                <a:solidFill>
                  <a:prstClr val="black">
                    <a:tint val="75000"/>
                  </a:prstClr>
                </a:solidFill>
              </a:rPr>
              <a:pPr defTabSz="914400" fontAlgn="base">
                <a:spcBef>
                  <a:spcPct val="0"/>
                </a:spcBef>
                <a:spcAft>
                  <a:spcPct val="0"/>
                </a:spcAft>
              </a:pPr>
              <a:t>7/9/15</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492875"/>
            <a:ext cx="2895600" cy="365125"/>
          </a:xfrm>
          <a:prstGeom prst="rect">
            <a:avLst/>
          </a:prstGeom>
        </p:spPr>
        <p:txBody>
          <a:bodyPr vert="horz" lIns="91440" tIns="45720" rIns="91440" bIns="45720" rtlCol="0" anchor="ctr"/>
          <a:lstStyle>
            <a:lvl1pPr algn="ctr">
              <a:defRPr sz="1200" b="0">
                <a:solidFill>
                  <a:schemeClr val="tx1">
                    <a:tint val="75000"/>
                  </a:schemeClr>
                </a:solidFill>
                <a:latin typeface="+mn-lt"/>
              </a:defRPr>
            </a:lvl1pPr>
          </a:lstStyle>
          <a:p>
            <a:pPr defTabSz="914400" fontAlgn="base">
              <a:spcBef>
                <a:spcPct val="0"/>
              </a:spcBef>
              <a:spcAft>
                <a:spcPct val="0"/>
              </a:spcAft>
            </a:pPr>
            <a:r>
              <a:rPr lang="en-US" smtClean="0">
                <a:solidFill>
                  <a:prstClr val="black">
                    <a:tint val="75000"/>
                  </a:prstClr>
                </a:solidFill>
              </a:rPr>
              <a:t>PAC43 meeting 7 July 2015</a:t>
            </a:r>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492875"/>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fontAlgn="base">
              <a:spcBef>
                <a:spcPct val="0"/>
              </a:spcBef>
              <a:spcAft>
                <a:spcPct val="0"/>
              </a:spcAft>
            </a:pPr>
            <a:fld id="{9E041EDE-50F2-FD49-B156-DFB8E5BC9437}" type="slidenum">
              <a:rPr lang="en-US" b="1" smtClean="0">
                <a:solidFill>
                  <a:prstClr val="black">
                    <a:tint val="75000"/>
                  </a:prstClr>
                </a:solidFill>
                <a:latin typeface="Times New Roman" pitchFamily="-110" charset="0"/>
              </a:rPr>
              <a:pPr defTabSz="914400" fontAlgn="base">
                <a:spcBef>
                  <a:spcPct val="0"/>
                </a:spcBef>
                <a:spcAft>
                  <a:spcPct val="0"/>
                </a:spcAft>
              </a:pPr>
              <a:t>‹#›</a:t>
            </a:fld>
            <a:endParaRPr lang="en-US" b="1" dirty="0">
              <a:solidFill>
                <a:prstClr val="black">
                  <a:tint val="75000"/>
                </a:prstClr>
              </a:solidFill>
              <a:latin typeface="Times New Roman" pitchFamily="-110" charset="0"/>
            </a:endParaRPr>
          </a:p>
        </p:txBody>
      </p:sp>
      <p:cxnSp>
        <p:nvCxnSpPr>
          <p:cNvPr id="8" name="Straight Connector 7"/>
          <p:cNvCxnSpPr/>
          <p:nvPr userDrawn="1"/>
        </p:nvCxnSpPr>
        <p:spPr>
          <a:xfrm>
            <a:off x="0" y="838200"/>
            <a:ext cx="9144000" cy="1588"/>
          </a:xfrm>
          <a:prstGeom prst="line">
            <a:avLst/>
          </a:prstGeom>
          <a:ln w="57150" cap="flat" cmpd="sng" algn="ctr">
            <a:solidFill>
              <a:srgbClr val="008000"/>
            </a:solidFill>
            <a:prstDash val="solid"/>
            <a:round/>
            <a:headEnd type="none" w="med" len="med"/>
            <a:tailEnd type="none" w="med" len="med"/>
          </a:ln>
          <a:effectLst>
            <a:outerShdw blurRad="50800" dist="63500" dir="2700000" algn="br">
              <a:srgbClr val="000000"/>
            </a:outerShdw>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userDrawn="1"/>
        </p:nvCxnSpPr>
        <p:spPr>
          <a:xfrm>
            <a:off x="0" y="6551612"/>
            <a:ext cx="9144000" cy="1588"/>
          </a:xfrm>
          <a:prstGeom prst="line">
            <a:avLst/>
          </a:prstGeom>
          <a:ln w="28575" cap="flat" cmpd="sng" algn="ctr">
            <a:solidFill>
              <a:srgbClr val="008000"/>
            </a:solidFill>
            <a:prstDash val="solid"/>
            <a:round/>
            <a:headEnd type="none" w="med" len="med"/>
            <a:tailEnd type="none" w="med" len="med"/>
          </a:ln>
          <a:effectLst>
            <a:outerShdw blurRad="50800" dist="38100" dir="2700000" algn="br">
              <a:srgbClr val="000000"/>
            </a:outerShdw>
          </a:effectLst>
        </p:spPr>
        <p:style>
          <a:lnRef idx="2">
            <a:schemeClr val="accent1"/>
          </a:lnRef>
          <a:fillRef idx="0">
            <a:schemeClr val="accent1"/>
          </a:fillRef>
          <a:effectRef idx="1">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63" r:id="rId1"/>
  </p:sldLayoutIdLst>
  <p:timing>
    <p:tnLst>
      <p:par>
        <p:cTn id="1" dur="indefinite" restart="never" nodeType="tmRoot"/>
      </p:par>
    </p:tnLst>
  </p:timing>
  <p:hf hd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jpeg"/><Relationship Id="rId9" Type="http://schemas.openxmlformats.org/officeDocument/2006/relationships/image" Target="../media/image7.png"/><Relationship Id="rId10" Type="http://schemas.openxmlformats.org/officeDocument/2006/relationships/image" Target="../media/image8.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image" Target="../media/image25.png"/><Relationship Id="rId5"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4" Type="http://schemas.openxmlformats.org/officeDocument/2006/relationships/oleObject" Target="../embeddings/oleObject9.bin"/><Relationship Id="rId5" Type="http://schemas.openxmlformats.org/officeDocument/2006/relationships/oleObject" Target="../embeddings/oleObject10.bin"/><Relationship Id="rId6" Type="http://schemas.openxmlformats.org/officeDocument/2006/relationships/image" Target="../media/image29.png"/><Relationship Id="rId7" Type="http://schemas.openxmlformats.org/officeDocument/2006/relationships/oleObject" Target="../embeddings/oleObject11.bin"/><Relationship Id="rId8" Type="http://schemas.openxmlformats.org/officeDocument/2006/relationships/oleObject" Target="../embeddings/oleObject12.bin"/><Relationship Id="rId9" Type="http://schemas.openxmlformats.org/officeDocument/2006/relationships/image" Target="../media/image6.jpeg"/><Relationship Id="rId1" Type="http://schemas.openxmlformats.org/officeDocument/2006/relationships/vmlDrawing" Target="../drawings/vmlDrawing4.vml"/><Relationship Id="rId2"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 Id="rId3" Type="http://schemas.openxmlformats.org/officeDocument/2006/relationships/image" Target="../media/image3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12.jpeg"/><Relationship Id="rId5" Type="http://schemas.openxmlformats.org/officeDocument/2006/relationships/image" Target="../media/image13.png"/><Relationship Id="rId6" Type="http://schemas.openxmlformats.org/officeDocument/2006/relationships/oleObject" Target="../embeddings/oleObject1.bin"/><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15.png"/><Relationship Id="rId5" Type="http://schemas.openxmlformats.org/officeDocument/2006/relationships/oleObject" Target="../embeddings/oleObject2.bin"/><Relationship Id="rId6" Type="http://schemas.openxmlformats.org/officeDocument/2006/relationships/image" Target="../media/image16.png"/><Relationship Id="rId7" Type="http://schemas.openxmlformats.org/officeDocument/2006/relationships/image" Target="../media/image17.png"/><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oleObject" Target="../embeddings/oleObject3.bin"/><Relationship Id="rId5" Type="http://schemas.openxmlformats.org/officeDocument/2006/relationships/oleObject" Target="../embeddings/oleObject4.bin"/><Relationship Id="rId6" Type="http://schemas.openxmlformats.org/officeDocument/2006/relationships/oleObject" Target="../embeddings/oleObject5.bin"/><Relationship Id="rId7" Type="http://schemas.openxmlformats.org/officeDocument/2006/relationships/oleObject" Target="../embeddings/oleObject6.bin"/><Relationship Id="rId8" Type="http://schemas.openxmlformats.org/officeDocument/2006/relationships/oleObject" Target="../embeddings/oleObject7.bin"/><Relationship Id="rId9" Type="http://schemas.openxmlformats.org/officeDocument/2006/relationships/oleObject" Target="../embeddings/oleObject8.bin"/><Relationship Id="rId1" Type="http://schemas.openxmlformats.org/officeDocument/2006/relationships/vmlDrawing" Target="../drawings/vmlDrawing3.vml"/><Relationship Id="rId2"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1139" name="Rectangle 2"/>
          <p:cNvSpPr>
            <a:spLocks noGrp="1" noChangeArrowheads="1"/>
          </p:cNvSpPr>
          <p:nvPr>
            <p:ph type="title"/>
          </p:nvPr>
        </p:nvSpPr>
        <p:spPr>
          <a:xfrm>
            <a:off x="303940" y="2209800"/>
            <a:ext cx="5004165" cy="1305424"/>
          </a:xfrm>
          <a:ln w="19050" cap="flat" cmpd="sng" algn="ctr">
            <a:noFill/>
            <a:prstDash val="solid"/>
            <a:round/>
            <a:headEnd type="none" w="med" len="med"/>
            <a:tailEnd type="none" w="med" len="med"/>
          </a:ln>
        </p:spPr>
        <p:txBody>
          <a:bodyPr>
            <a:normAutofit fontScale="90000"/>
          </a:bodyPr>
          <a:lstStyle/>
          <a:p>
            <a:pPr eaLnBrk="1" hangingPunct="1">
              <a:defRPr/>
            </a:pPr>
            <a:r>
              <a:rPr lang="en-US" sz="4900" b="1" i="1" dirty="0" smtClean="0">
                <a:solidFill>
                  <a:srgbClr val="000090"/>
                </a:solidFill>
              </a:rPr>
              <a:t>Hall B Proposals and Letter of Intent</a:t>
            </a:r>
            <a:endParaRPr lang="en-US" sz="4900" b="1" i="1" dirty="0">
              <a:solidFill>
                <a:srgbClr val="000090"/>
              </a:solidFill>
            </a:endParaRPr>
          </a:p>
        </p:txBody>
      </p:sp>
      <p:sp>
        <p:nvSpPr>
          <p:cNvPr id="41988" name="Text Box 3"/>
          <p:cNvSpPr txBox="1">
            <a:spLocks noChangeArrowheads="1"/>
          </p:cNvSpPr>
          <p:nvPr/>
        </p:nvSpPr>
        <p:spPr bwMode="auto">
          <a:xfrm>
            <a:off x="1928039" y="3710632"/>
            <a:ext cx="2109271" cy="400110"/>
          </a:xfrm>
          <a:prstGeom prst="rect">
            <a:avLst/>
          </a:prstGeom>
          <a:noFill/>
          <a:ln w="9525">
            <a:noFill/>
            <a:miter lim="800000"/>
            <a:headEnd/>
            <a:tailEnd/>
          </a:ln>
        </p:spPr>
        <p:txBody>
          <a:bodyPr wrap="none">
            <a:prstTxWarp prst="textNoShape">
              <a:avLst/>
            </a:prstTxWarp>
            <a:spAutoFit/>
          </a:bodyPr>
          <a:lstStyle/>
          <a:p>
            <a:r>
              <a:rPr lang="en-US" sz="2000" dirty="0">
                <a:solidFill>
                  <a:srgbClr val="000090"/>
                </a:solidFill>
                <a:latin typeface="Tahoma"/>
                <a:cs typeface="Tahoma"/>
              </a:rPr>
              <a:t>Volker D. Burkert</a:t>
            </a:r>
          </a:p>
        </p:txBody>
      </p:sp>
      <p:pic>
        <p:nvPicPr>
          <p:cNvPr id="14" name="Picture 13"/>
          <p:cNvPicPr>
            <a:picLocks noChangeAspect="1"/>
          </p:cNvPicPr>
          <p:nvPr/>
        </p:nvPicPr>
        <p:blipFill>
          <a:blip r:embed="rId3" cstate="print">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xmlns:lc="http://schemas.openxmlformats.org/drawingml/2006/lockedCanvas" val="0"/>
              </a:ext>
            </a:extLst>
          </a:blip>
          <a:srcRect l="-1077"/>
          <a:stretch>
            <a:fillRect/>
          </a:stretch>
        </p:blipFill>
        <p:spPr>
          <a:xfrm>
            <a:off x="6096000" y="380374"/>
            <a:ext cx="2897518" cy="3336521"/>
          </a:xfrm>
          <a:prstGeom prst="rect">
            <a:avLst/>
          </a:prstGeom>
        </p:spPr>
      </p:pic>
      <p:pic>
        <p:nvPicPr>
          <p:cNvPr id="15" name="Picture 14" descr="HPS_01.png"/>
          <p:cNvPicPr>
            <a:picLocks noChangeAspect="1"/>
          </p:cNvPicPr>
          <p:nvPr/>
        </p:nvPicPr>
        <p:blipFill>
          <a:blip r:embed="rId4">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xmlns:lc="http://schemas.openxmlformats.org/drawingml/2006/lockedCanvas" val="0"/>
              </a:ext>
            </a:extLst>
          </a:blip>
          <a:srcRect b="8919"/>
          <a:stretch>
            <a:fillRect/>
          </a:stretch>
        </p:blipFill>
        <p:spPr>
          <a:xfrm>
            <a:off x="76200" y="376222"/>
            <a:ext cx="2831229" cy="1452578"/>
          </a:xfrm>
          <a:prstGeom prst="rect">
            <a:avLst/>
          </a:prstGeom>
        </p:spPr>
      </p:pic>
      <p:pic>
        <p:nvPicPr>
          <p:cNvPr id="16" name="Picture 15"/>
          <p:cNvPicPr>
            <a:picLocks noChangeAspect="1"/>
          </p:cNvPicPr>
          <p:nvPr/>
        </p:nvPicPr>
        <p:blipFill>
          <a:blip r:embed="rId5"/>
          <a:srcRect l="14520" t="31945" r="21591" b="32719"/>
          <a:stretch>
            <a:fillRect/>
          </a:stretch>
        </p:blipFill>
        <p:spPr>
          <a:xfrm>
            <a:off x="3048000" y="435287"/>
            <a:ext cx="2811620" cy="1150185"/>
          </a:xfrm>
          <a:prstGeom prst="rect">
            <a:avLst/>
          </a:prstGeom>
        </p:spPr>
      </p:pic>
      <p:sp>
        <p:nvSpPr>
          <p:cNvPr id="12" name="TextBox 11"/>
          <p:cNvSpPr txBox="1"/>
          <p:nvPr/>
        </p:nvSpPr>
        <p:spPr>
          <a:xfrm>
            <a:off x="6414679" y="326094"/>
            <a:ext cx="1138565" cy="461665"/>
          </a:xfrm>
          <a:prstGeom prst="rect">
            <a:avLst/>
          </a:prstGeom>
          <a:noFill/>
          <a:ln>
            <a:noFill/>
          </a:ln>
        </p:spPr>
        <p:txBody>
          <a:bodyPr wrap="none" rtlCol="0">
            <a:spAutoFit/>
          </a:bodyPr>
          <a:lstStyle/>
          <a:p>
            <a:r>
              <a:rPr lang="en-US" sz="2400" b="1" i="1" dirty="0">
                <a:solidFill>
                  <a:srgbClr val="FFFF00"/>
                </a:solidFill>
                <a:effectLst>
                  <a:outerShdw blurRad="38100" dist="38100" dir="2700000">
                    <a:srgbClr val="000000"/>
                  </a:outerShdw>
                </a:effectLst>
              </a:rPr>
              <a:t>CLAS</a:t>
            </a:r>
            <a:r>
              <a:rPr lang="en-US" sz="2000" b="1" i="1" dirty="0">
                <a:solidFill>
                  <a:srgbClr val="FFFF00"/>
                </a:solidFill>
                <a:effectLst>
                  <a:outerShdw blurRad="38100" dist="38100" dir="2700000">
                    <a:srgbClr val="000000"/>
                  </a:outerShdw>
                </a:effectLst>
              </a:rPr>
              <a:t>12</a:t>
            </a:r>
          </a:p>
        </p:txBody>
      </p:sp>
      <p:pic>
        <p:nvPicPr>
          <p:cNvPr id="19" name="Picture 18"/>
          <p:cNvPicPr>
            <a:picLocks noChangeAspect="1"/>
          </p:cNvPicPr>
          <p:nvPr/>
        </p:nvPicPr>
        <p:blipFill>
          <a:blip r:embed="rId6"/>
          <a:stretch>
            <a:fillRect/>
          </a:stretch>
        </p:blipFill>
        <p:spPr>
          <a:xfrm>
            <a:off x="7394338" y="5442976"/>
            <a:ext cx="800100" cy="800100"/>
          </a:xfrm>
          <a:prstGeom prst="rect">
            <a:avLst/>
          </a:prstGeom>
        </p:spPr>
      </p:pic>
      <p:pic>
        <p:nvPicPr>
          <p:cNvPr id="20" name="Picture 19"/>
          <p:cNvPicPr>
            <a:picLocks noChangeAspect="1"/>
          </p:cNvPicPr>
          <p:nvPr/>
        </p:nvPicPr>
        <p:blipFill>
          <a:blip r:embed="rId7"/>
          <a:stretch>
            <a:fillRect/>
          </a:stretch>
        </p:blipFill>
        <p:spPr>
          <a:xfrm>
            <a:off x="915725" y="5703326"/>
            <a:ext cx="2825750" cy="539750"/>
          </a:xfrm>
          <a:prstGeom prst="rect">
            <a:avLst/>
          </a:prstGeom>
        </p:spPr>
      </p:pic>
      <p:sp>
        <p:nvSpPr>
          <p:cNvPr id="22" name="Text Box 4"/>
          <p:cNvSpPr txBox="1">
            <a:spLocks noChangeArrowheads="1"/>
          </p:cNvSpPr>
          <p:nvPr/>
        </p:nvSpPr>
        <p:spPr bwMode="auto">
          <a:xfrm>
            <a:off x="1065510" y="4582024"/>
            <a:ext cx="3808149" cy="646331"/>
          </a:xfrm>
          <a:prstGeom prst="rect">
            <a:avLst/>
          </a:prstGeom>
          <a:noFill/>
          <a:ln w="9525">
            <a:noFill/>
            <a:miter lim="800000"/>
            <a:headEnd/>
            <a:tailEnd/>
          </a:ln>
        </p:spPr>
        <p:txBody>
          <a:bodyPr wrap="square">
            <a:prstTxWarp prst="textNoShape">
              <a:avLst/>
            </a:prstTxWarp>
            <a:spAutoFit/>
          </a:bodyPr>
          <a:lstStyle/>
          <a:p>
            <a:pPr algn="ctr"/>
            <a:r>
              <a:rPr lang="en-US" dirty="0">
                <a:solidFill>
                  <a:srgbClr val="000090"/>
                </a:solidFill>
                <a:latin typeface="Tahoma" pitchFamily="-110" charset="0"/>
              </a:rPr>
              <a:t>PAC43 Meeting </a:t>
            </a:r>
          </a:p>
          <a:p>
            <a:pPr algn="ctr"/>
            <a:r>
              <a:rPr lang="en-US" dirty="0">
                <a:solidFill>
                  <a:srgbClr val="000090"/>
                </a:solidFill>
                <a:latin typeface="Tahoma" pitchFamily="-110" charset="0"/>
              </a:rPr>
              <a:t>7 July 2015</a:t>
            </a:r>
          </a:p>
        </p:txBody>
      </p:sp>
      <p:pic>
        <p:nvPicPr>
          <p:cNvPr id="17" name="Picture 16"/>
          <p:cNvPicPr>
            <a:picLocks noChangeAspect="1"/>
          </p:cNvPicPr>
          <p:nvPr/>
        </p:nvPicPr>
        <p:blipFill>
          <a:blip r:embed="rId8">
            <a:extLst>
              <a:ext uri="{28A0092B-C50C-407E-A947-70E740481C1C}">
                <a14:useLocalDpi xmlns:lc="http://schemas.openxmlformats.org/drawingml/2006/lockedCanvas" xmlns:a14="http://schemas.microsoft.com/office/drawing/2010/main" xmlns:p="http://schemas.openxmlformats.org/presentationml/2006/main" xmlns:r="http://schemas.openxmlformats.org/officeDocument/2006/relationships" xmlns:a="http://schemas.openxmlformats.org/drawingml/2006/main" xmlns="" xmlns:mv="urn:schemas-microsoft-com:mac:vml" xmlns:mc="http://schemas.openxmlformats.org/markup-compatibility/2006" val="0"/>
              </a:ext>
            </a:extLst>
          </a:blip>
          <a:srcRect l="57500" t="51989" r="5694" b="15971"/>
          <a:stretch>
            <a:fillRect/>
          </a:stretch>
        </p:blipFill>
        <p:spPr>
          <a:xfrm>
            <a:off x="4931638" y="5529628"/>
            <a:ext cx="1180295" cy="725989"/>
          </a:xfrm>
          <a:prstGeom prst="rect">
            <a:avLst/>
          </a:prstGeom>
          <a:ln w="3175" cap="flat" cmpd="sng" algn="ctr">
            <a:noFill/>
            <a:prstDash val="solid"/>
            <a:round/>
            <a:headEnd type="none" w="med" len="med"/>
            <a:tailEnd type="none" w="med" len="med"/>
          </a:ln>
        </p:spPr>
      </p:pic>
      <p:sp>
        <p:nvSpPr>
          <p:cNvPr id="18" name="Date Placeholder 17"/>
          <p:cNvSpPr>
            <a:spLocks noGrp="1"/>
          </p:cNvSpPr>
          <p:nvPr>
            <p:ph type="dt" sz="half" idx="10"/>
          </p:nvPr>
        </p:nvSpPr>
        <p:spPr/>
        <p:txBody>
          <a:bodyPr/>
          <a:lstStyle/>
          <a:p>
            <a:fld id="{4FC57410-7664-1D4F-AF53-7EF585DA256F}" type="datetime1">
              <a:rPr lang="en-US" smtClean="0">
                <a:solidFill>
                  <a:prstClr val="black">
                    <a:tint val="75000"/>
                  </a:prstClr>
                </a:solidFill>
              </a:rPr>
              <a:pPr/>
              <a:t>7/9/15</a:t>
            </a:fld>
            <a:endParaRPr lang="en-US">
              <a:solidFill>
                <a:prstClr val="black">
                  <a:tint val="75000"/>
                </a:prstClr>
              </a:solidFill>
            </a:endParaRPr>
          </a:p>
        </p:txBody>
      </p:sp>
      <p:sp>
        <p:nvSpPr>
          <p:cNvPr id="23" name="Slide Number Placeholder 22"/>
          <p:cNvSpPr>
            <a:spLocks noGrp="1"/>
          </p:cNvSpPr>
          <p:nvPr>
            <p:ph type="sldNum" sz="quarter" idx="12"/>
          </p:nvPr>
        </p:nvSpPr>
        <p:spPr/>
        <p:txBody>
          <a:bodyPr/>
          <a:lstStyle/>
          <a:p>
            <a:fld id="{E79577F5-4CBB-1B4A-A4E3-F09C5D46D8A7}" type="slidenum">
              <a:rPr lang="en-US" smtClean="0">
                <a:solidFill>
                  <a:prstClr val="black">
                    <a:tint val="75000"/>
                  </a:prstClr>
                </a:solidFill>
              </a:rPr>
              <a:pPr/>
              <a:t>1</a:t>
            </a:fld>
            <a:endParaRPr lang="en-US">
              <a:solidFill>
                <a:prstClr val="black">
                  <a:tint val="75000"/>
                </a:prstClr>
              </a:solidFill>
            </a:endParaRPr>
          </a:p>
        </p:txBody>
      </p:sp>
      <p:sp>
        <p:nvSpPr>
          <p:cNvPr id="24" name="Footer Placeholder 23"/>
          <p:cNvSpPr>
            <a:spLocks noGrp="1"/>
          </p:cNvSpPr>
          <p:nvPr>
            <p:ph type="ftr" sz="quarter" idx="11"/>
          </p:nvPr>
        </p:nvSpPr>
        <p:spPr/>
        <p:txBody>
          <a:bodyPr/>
          <a:lstStyle/>
          <a:p>
            <a:r>
              <a:rPr lang="en-US" smtClean="0">
                <a:solidFill>
                  <a:prstClr val="black">
                    <a:tint val="75000"/>
                  </a:prstClr>
                </a:solidFill>
              </a:rPr>
              <a:t>PAC43 meeting 7 July 2015</a:t>
            </a:r>
            <a:endParaRPr lang="en-US">
              <a:solidFill>
                <a:prstClr val="black">
                  <a:tint val="75000"/>
                </a:prstClr>
              </a:solidFill>
            </a:endParaRPr>
          </a:p>
        </p:txBody>
      </p:sp>
      <p:pic>
        <p:nvPicPr>
          <p:cNvPr id="25" name="Picture 24"/>
          <p:cNvPicPr>
            <a:picLocks noChangeAspect="1"/>
          </p:cNvPicPr>
          <p:nvPr/>
        </p:nvPicPr>
        <p:blipFill>
          <a:blip r:embed="rId9"/>
          <a:stretch>
            <a:fillRect/>
          </a:stretch>
        </p:blipFill>
        <p:spPr>
          <a:xfrm>
            <a:off x="4328210" y="398054"/>
            <a:ext cx="584200" cy="248285"/>
          </a:xfrm>
          <a:prstGeom prst="rect">
            <a:avLst/>
          </a:prstGeom>
        </p:spPr>
      </p:pic>
      <p:pic>
        <p:nvPicPr>
          <p:cNvPr id="26" name="Picture 25"/>
          <p:cNvPicPr>
            <a:picLocks noChangeAspect="1"/>
          </p:cNvPicPr>
          <p:nvPr/>
        </p:nvPicPr>
        <p:blipFill>
          <a:blip r:embed="rId10"/>
          <a:stretch>
            <a:fillRect/>
          </a:stretch>
        </p:blipFill>
        <p:spPr>
          <a:xfrm>
            <a:off x="145020" y="430102"/>
            <a:ext cx="487680" cy="298450"/>
          </a:xfrm>
          <a:prstGeom prst="rect">
            <a:avLst/>
          </a:prstGeom>
          <a:ln w="3175" cap="flat" cmpd="sng" algn="ctr">
            <a:solidFill>
              <a:schemeClr val="tx1"/>
            </a:solidFill>
            <a:prstDash val="solid"/>
            <a:round/>
            <a:headEnd type="none" w="med" len="med"/>
            <a:tailEnd type="none" w="med" len="med"/>
          </a:ln>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308519710"/>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noAutofit/>
          </a:bodyPr>
          <a:lstStyle/>
          <a:p>
            <a:r>
              <a:rPr lang="en-US" sz="3600" b="1" dirty="0" smtClean="0">
                <a:solidFill>
                  <a:srgbClr val="000090"/>
                </a:solidFill>
              </a:rPr>
              <a:t>CLAS12 + BAND</a:t>
            </a:r>
            <a:endParaRPr lang="en-US" sz="3600" b="1" dirty="0">
              <a:solidFill>
                <a:srgbClr val="000090"/>
              </a:solidFill>
            </a:endParaRPr>
          </a:p>
        </p:txBody>
      </p:sp>
      <p:sp>
        <p:nvSpPr>
          <p:cNvPr id="4" name="Date Placeholder 3"/>
          <p:cNvSpPr>
            <a:spLocks noGrp="1"/>
          </p:cNvSpPr>
          <p:nvPr>
            <p:ph type="dt" sz="half" idx="10"/>
          </p:nvPr>
        </p:nvSpPr>
        <p:spPr>
          <a:xfrm>
            <a:off x="-609600" y="3736976"/>
            <a:ext cx="2133600" cy="365125"/>
          </a:xfrm>
        </p:spPr>
        <p:txBody>
          <a:bodyPr/>
          <a:lstStyle/>
          <a:p>
            <a:fld id="{F6461710-372E-DE42-A789-C8DBD1B91EBA}" type="datetime1">
              <a:rPr lang="en-US" smtClean="0">
                <a:solidFill>
                  <a:prstClr val="black">
                    <a:tint val="75000"/>
                  </a:prstClr>
                </a:solidFill>
              </a:rPr>
              <a:pPr/>
              <a:t>7/9/15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PAC43 meeting 7 July 2015</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E041EDE-50F2-FD49-B156-DFB8E5BC9437}" type="slidenum">
              <a:rPr lang="en-US" smtClean="0">
                <a:solidFill>
                  <a:prstClr val="black">
                    <a:tint val="75000"/>
                  </a:prstClr>
                </a:solidFill>
              </a:rPr>
              <a:pPr/>
              <a:t>10</a:t>
            </a:fld>
            <a:endParaRPr lang="en-US">
              <a:solidFill>
                <a:prstClr val="black">
                  <a:tint val="75000"/>
                </a:prstClr>
              </a:solidFill>
            </a:endParaRPr>
          </a:p>
        </p:txBody>
      </p:sp>
      <p:pic>
        <p:nvPicPr>
          <p:cNvPr id="7" name="Picture 6"/>
          <p:cNvPicPr>
            <a:picLocks noChangeAspect="1"/>
          </p:cNvPicPr>
          <p:nvPr/>
        </p:nvPicPr>
        <p:blipFill>
          <a:blip r:embed="rId2">
            <a:extLst>
              <a:ext uri="{28A0092B-C50C-407E-A947-70E740481C1C}">
                <a14:useLocalDpi xmlns:lc="http://schemas.openxmlformats.org/drawingml/2006/lockedCanvas" xmlns:a14="http://schemas.microsoft.com/office/drawing/2010/main" xmlns:p="http://schemas.openxmlformats.org/presentationml/2006/main" xmlns:r="http://schemas.openxmlformats.org/officeDocument/2006/relationships" xmlns:a="http://schemas.openxmlformats.org/drawingml/2006/main" xmlns="" xmlns:mv="urn:schemas-microsoft-com:mac:vml" xmlns:mc="http://schemas.openxmlformats.org/markup-compatibility/2006" val="0"/>
              </a:ext>
            </a:extLst>
          </a:blip>
          <a:srcRect l="57500" t="51989" r="5694" b="15971"/>
          <a:stretch>
            <a:fillRect/>
          </a:stretch>
        </p:blipFill>
        <p:spPr>
          <a:xfrm>
            <a:off x="7866009" y="10856"/>
            <a:ext cx="1258981" cy="774388"/>
          </a:xfrm>
          <a:prstGeom prst="rect">
            <a:avLst/>
          </a:prstGeom>
          <a:ln w="3175" cap="flat" cmpd="sng" algn="ctr">
            <a:noFill/>
            <a:prstDash val="solid"/>
            <a:round/>
            <a:headEnd type="none" w="med" len="med"/>
            <a:tailEnd type="none" w="med" len="med"/>
          </a:ln>
        </p:spPr>
      </p:pic>
      <p:grpSp>
        <p:nvGrpSpPr>
          <p:cNvPr id="9" name="Group 13"/>
          <p:cNvGrpSpPr/>
          <p:nvPr/>
        </p:nvGrpSpPr>
        <p:grpSpPr>
          <a:xfrm>
            <a:off x="4767524" y="955176"/>
            <a:ext cx="3906838" cy="3270841"/>
            <a:chOff x="271462" y="1072558"/>
            <a:chExt cx="3906838" cy="3270841"/>
          </a:xfrm>
        </p:grpSpPr>
        <p:pic>
          <p:nvPicPr>
            <p:cNvPr id="10" name="Picture 9"/>
            <p:cNvPicPr>
              <a:picLocks noChangeAspect="1"/>
            </p:cNvPicPr>
            <p:nvPr/>
          </p:nvPicPr>
          <p:blipFill>
            <a:blip r:embed="rId3">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271462" y="1072558"/>
              <a:ext cx="3906838" cy="3270841"/>
            </a:xfrm>
            <a:prstGeom prst="rect">
              <a:avLst/>
            </a:prstGeom>
          </p:spPr>
        </p:pic>
        <p:sp>
          <p:nvSpPr>
            <p:cNvPr id="11" name="Rectangle 10"/>
            <p:cNvSpPr/>
            <p:nvPr/>
          </p:nvSpPr>
          <p:spPr>
            <a:xfrm>
              <a:off x="1460500" y="1587500"/>
              <a:ext cx="96012" cy="1955800"/>
            </a:xfrm>
            <a:prstGeom prst="rect">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2" name="Rectangle 11"/>
            <p:cNvSpPr/>
            <p:nvPr/>
          </p:nvSpPr>
          <p:spPr>
            <a:xfrm>
              <a:off x="2260600" y="1993900"/>
              <a:ext cx="68580" cy="1170432"/>
            </a:xfrm>
            <a:prstGeom prst="rect">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3" name="TextBox 12"/>
            <p:cNvSpPr txBox="1"/>
            <p:nvPr/>
          </p:nvSpPr>
          <p:spPr>
            <a:xfrm>
              <a:off x="725002" y="1072558"/>
              <a:ext cx="2965706" cy="369332"/>
            </a:xfrm>
            <a:prstGeom prst="rect">
              <a:avLst/>
            </a:prstGeom>
            <a:solidFill>
              <a:schemeClr val="bg1"/>
            </a:solidFill>
          </p:spPr>
          <p:txBody>
            <a:bodyPr wrap="square" rtlCol="0">
              <a:spAutoFit/>
            </a:bodyPr>
            <a:lstStyle/>
            <a:p>
              <a:r>
                <a:rPr lang="en-US" dirty="0" smtClean="0">
                  <a:solidFill>
                    <a:srgbClr val="FF0000"/>
                  </a:solidFill>
                </a:rPr>
                <a:t>      Possible </a:t>
              </a:r>
              <a:r>
                <a:rPr lang="en-US" dirty="0">
                  <a:solidFill>
                    <a:srgbClr val="FF0000"/>
                  </a:solidFill>
                </a:rPr>
                <a:t>BAND </a:t>
              </a:r>
              <a:r>
                <a:rPr lang="en-US" dirty="0" smtClean="0">
                  <a:solidFill>
                    <a:srgbClr val="FF0000"/>
                  </a:solidFill>
                </a:rPr>
                <a:t>locations      </a:t>
              </a:r>
              <a:endParaRPr lang="en-US" dirty="0">
                <a:solidFill>
                  <a:srgbClr val="FF0000"/>
                </a:solidFill>
              </a:endParaRPr>
            </a:p>
          </p:txBody>
        </p:sp>
        <p:cxnSp>
          <p:nvCxnSpPr>
            <p:cNvPr id="14" name="Straight Arrow Connector 13"/>
            <p:cNvCxnSpPr/>
            <p:nvPr/>
          </p:nvCxnSpPr>
          <p:spPr>
            <a:xfrm>
              <a:off x="2329180" y="1441890"/>
              <a:ext cx="0" cy="456168"/>
            </a:xfrm>
            <a:prstGeom prst="straightConnector1">
              <a:avLst/>
            </a:prstGeom>
            <a:ln w="28575"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grpSp>
      <p:grpSp>
        <p:nvGrpSpPr>
          <p:cNvPr id="15" name="Group 12"/>
          <p:cNvGrpSpPr/>
          <p:nvPr/>
        </p:nvGrpSpPr>
        <p:grpSpPr>
          <a:xfrm>
            <a:off x="457200" y="1089708"/>
            <a:ext cx="3934764" cy="3082925"/>
            <a:chOff x="5031422" y="1072558"/>
            <a:chExt cx="3934764" cy="3082925"/>
          </a:xfrm>
        </p:grpSpPr>
        <p:pic>
          <p:nvPicPr>
            <p:cNvPr id="16" name="Picture 15"/>
            <p:cNvPicPr>
              <a:picLocks noChangeAspect="1"/>
            </p:cNvPicPr>
            <p:nvPr/>
          </p:nvPicPr>
          <p:blipFill>
            <a:blip r:embed="rId4">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5031422" y="1072558"/>
              <a:ext cx="3934764" cy="3082925"/>
            </a:xfrm>
            <a:prstGeom prst="rect">
              <a:avLst/>
            </a:prstGeom>
          </p:spPr>
        </p:pic>
        <p:sp>
          <p:nvSpPr>
            <p:cNvPr id="17" name="TextBox 16"/>
            <p:cNvSpPr txBox="1"/>
            <p:nvPr/>
          </p:nvSpPr>
          <p:spPr>
            <a:xfrm>
              <a:off x="7678795" y="3060700"/>
              <a:ext cx="1142999" cy="646331"/>
            </a:xfrm>
            <a:prstGeom prst="rect">
              <a:avLst/>
            </a:prstGeom>
            <a:solidFill>
              <a:schemeClr val="bg1"/>
            </a:solidFill>
          </p:spPr>
          <p:txBody>
            <a:bodyPr wrap="square" rtlCol="0">
              <a:spAutoFit/>
            </a:bodyPr>
            <a:lstStyle/>
            <a:p>
              <a:r>
                <a:rPr lang="en-US" dirty="0">
                  <a:solidFill>
                    <a:prstClr val="black"/>
                  </a:solidFill>
                </a:rPr>
                <a:t>Central detector</a:t>
              </a:r>
            </a:p>
          </p:txBody>
        </p:sp>
      </p:grpSp>
      <p:sp>
        <p:nvSpPr>
          <p:cNvPr id="18" name="TextBox 17"/>
          <p:cNvSpPr txBox="1"/>
          <p:nvPr/>
        </p:nvSpPr>
        <p:spPr>
          <a:xfrm>
            <a:off x="990535" y="970292"/>
            <a:ext cx="2711027" cy="369332"/>
          </a:xfrm>
          <a:prstGeom prst="rect">
            <a:avLst/>
          </a:prstGeom>
          <a:solidFill>
            <a:schemeClr val="bg1"/>
          </a:solidFill>
        </p:spPr>
        <p:txBody>
          <a:bodyPr wrap="square" rtlCol="0">
            <a:spAutoFit/>
          </a:bodyPr>
          <a:lstStyle/>
          <a:p>
            <a:r>
              <a:rPr lang="en-US" dirty="0">
                <a:solidFill>
                  <a:srgbClr val="FF0000"/>
                </a:solidFill>
              </a:rPr>
              <a:t>Possible BAND </a:t>
            </a:r>
            <a:r>
              <a:rPr lang="en-US" dirty="0" smtClean="0">
                <a:solidFill>
                  <a:srgbClr val="FF0000"/>
                </a:solidFill>
              </a:rPr>
              <a:t>locations   </a:t>
            </a:r>
            <a:endParaRPr lang="en-US" dirty="0">
              <a:solidFill>
                <a:srgbClr val="FF0000"/>
              </a:solidFill>
            </a:endParaRPr>
          </a:p>
        </p:txBody>
      </p:sp>
      <p:pic>
        <p:nvPicPr>
          <p:cNvPr id="19" name="Picture 18"/>
          <p:cNvPicPr/>
          <p:nvPr/>
        </p:nvPicPr>
        <p:blipFill>
          <a:blip r:embed="rId5">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rot="5400000">
            <a:off x="5754781" y="3638916"/>
            <a:ext cx="2353945" cy="3421380"/>
          </a:xfrm>
          <a:prstGeom prst="rect">
            <a:avLst/>
          </a:prstGeom>
        </p:spPr>
      </p:pic>
      <p:sp>
        <p:nvSpPr>
          <p:cNvPr id="20" name="TextBox 19"/>
          <p:cNvSpPr txBox="1"/>
          <p:nvPr/>
        </p:nvSpPr>
        <p:spPr>
          <a:xfrm>
            <a:off x="621786" y="4415397"/>
            <a:ext cx="3825883" cy="1938992"/>
          </a:xfrm>
          <a:prstGeom prst="rect">
            <a:avLst/>
          </a:prstGeom>
          <a:noFill/>
          <a:ln w="28575" cap="flat" cmpd="sng" algn="ctr">
            <a:solidFill>
              <a:schemeClr val="tx2">
                <a:lumMod val="60000"/>
                <a:lumOff val="40000"/>
              </a:schemeClr>
            </a:solidFill>
            <a:prstDash val="solid"/>
            <a:round/>
            <a:headEnd type="none" w="med" len="med"/>
            <a:tailEnd type="none" w="med" len="med"/>
          </a:ln>
        </p:spPr>
        <p:txBody>
          <a:bodyPr wrap="square" rtlCol="0">
            <a:spAutoFit/>
          </a:bodyPr>
          <a:lstStyle/>
          <a:p>
            <a:r>
              <a:rPr lang="en-US" sz="2000" dirty="0">
                <a:solidFill>
                  <a:prstClr val="black"/>
                </a:solidFill>
              </a:rPr>
              <a:t>BAND: annular detector</a:t>
            </a:r>
          </a:p>
          <a:p>
            <a:pPr marL="285750" indent="-285750">
              <a:buFont typeface="Arial"/>
              <a:buChar char="•"/>
            </a:pPr>
            <a:r>
              <a:rPr lang="en-US" sz="2000" dirty="0">
                <a:solidFill>
                  <a:prstClr val="black"/>
                </a:solidFill>
              </a:rPr>
              <a:t>160</a:t>
            </a:r>
            <a:r>
              <a:rPr lang="en-US" sz="2000" baseline="30000" dirty="0">
                <a:solidFill>
                  <a:prstClr val="black"/>
                </a:solidFill>
              </a:rPr>
              <a:t>o</a:t>
            </a:r>
            <a:r>
              <a:rPr lang="en-US" sz="2000" dirty="0">
                <a:solidFill>
                  <a:prstClr val="black"/>
                </a:solidFill>
              </a:rPr>
              <a:t> &lt; </a:t>
            </a:r>
            <a:r>
              <a:rPr lang="en-US" sz="2000" dirty="0" err="1">
                <a:solidFill>
                  <a:prstClr val="black"/>
                </a:solidFill>
              </a:rPr>
              <a:t>θ</a:t>
            </a:r>
            <a:r>
              <a:rPr lang="en-US" sz="2000" baseline="-25000" dirty="0" err="1">
                <a:solidFill>
                  <a:prstClr val="black"/>
                </a:solidFill>
              </a:rPr>
              <a:t>n</a:t>
            </a:r>
            <a:r>
              <a:rPr lang="en-US" sz="2000" dirty="0">
                <a:solidFill>
                  <a:prstClr val="black"/>
                </a:solidFill>
              </a:rPr>
              <a:t> &lt; 170</a:t>
            </a:r>
            <a:r>
              <a:rPr lang="en-US" sz="2000" baseline="30000" dirty="0">
                <a:solidFill>
                  <a:prstClr val="black"/>
                </a:solidFill>
              </a:rPr>
              <a:t>o</a:t>
            </a:r>
            <a:r>
              <a:rPr lang="en-US" sz="2000" dirty="0">
                <a:solidFill>
                  <a:prstClr val="black"/>
                </a:solidFill>
              </a:rPr>
              <a:t> </a:t>
            </a:r>
          </a:p>
          <a:p>
            <a:pPr marL="742950" lvl="1" indent="-285750">
              <a:buFont typeface="Arial"/>
              <a:buChar char="•"/>
            </a:pPr>
            <a:r>
              <a:rPr lang="en-US" sz="2000" dirty="0">
                <a:solidFill>
                  <a:prstClr val="black"/>
                </a:solidFill>
              </a:rPr>
              <a:t>3.5 m from target</a:t>
            </a:r>
          </a:p>
          <a:p>
            <a:pPr marL="742950" lvl="1" indent="-285750">
              <a:buFont typeface="Arial"/>
              <a:buChar char="•"/>
            </a:pPr>
            <a:r>
              <a:rPr lang="en-US" sz="2000" dirty="0">
                <a:solidFill>
                  <a:prstClr val="black"/>
                </a:solidFill>
              </a:rPr>
              <a:t>0.6 m &lt; r &lt; 1.2 m</a:t>
            </a:r>
          </a:p>
          <a:p>
            <a:pPr marL="285750" indent="-285750">
              <a:buFont typeface="Arial"/>
              <a:buChar char="•"/>
            </a:pPr>
            <a:r>
              <a:rPr lang="en-US" sz="2000" dirty="0">
                <a:solidFill>
                  <a:prstClr val="black"/>
                </a:solidFill>
              </a:rPr>
              <a:t>Four 6-cm layers of </a:t>
            </a:r>
            <a:r>
              <a:rPr lang="en-US" sz="2000" dirty="0" err="1" smtClean="0">
                <a:solidFill>
                  <a:prstClr val="black"/>
                </a:solidFill>
              </a:rPr>
              <a:t>scintillators</a:t>
            </a:r>
            <a:endParaRPr lang="en-US" sz="2000" dirty="0" smtClean="0">
              <a:solidFill>
                <a:prstClr val="black"/>
              </a:solidFill>
            </a:endParaRPr>
          </a:p>
          <a:p>
            <a:pPr marL="285750" indent="-285750">
              <a:buFont typeface="Arial"/>
              <a:buChar char="•"/>
            </a:pPr>
            <a:r>
              <a:rPr lang="en-US" sz="2000" dirty="0">
                <a:solidFill>
                  <a:prstClr val="black"/>
                </a:solidFill>
              </a:rPr>
              <a:t>24 cm thick</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normAutofit/>
          </a:bodyPr>
          <a:lstStyle/>
          <a:p>
            <a:r>
              <a:rPr lang="en-US" sz="3600" b="1" dirty="0" smtClean="0">
                <a:solidFill>
                  <a:srgbClr val="000090"/>
                </a:solidFill>
              </a:rPr>
              <a:t>Expected Results</a:t>
            </a:r>
            <a:endParaRPr lang="en-US" sz="3600" b="1" dirty="0">
              <a:solidFill>
                <a:srgbClr val="000090"/>
              </a:solidFill>
            </a:endParaRPr>
          </a:p>
        </p:txBody>
      </p:sp>
      <p:sp>
        <p:nvSpPr>
          <p:cNvPr id="4" name="Date Placeholder 3"/>
          <p:cNvSpPr>
            <a:spLocks noGrp="1"/>
          </p:cNvSpPr>
          <p:nvPr>
            <p:ph type="dt" sz="half" idx="10"/>
          </p:nvPr>
        </p:nvSpPr>
        <p:spPr/>
        <p:txBody>
          <a:bodyPr/>
          <a:lstStyle/>
          <a:p>
            <a:fld id="{5C8A9347-AB4F-3D4E-AE90-4E73BC5B3379}" type="datetime1">
              <a:rPr lang="en-US" smtClean="0">
                <a:solidFill>
                  <a:prstClr val="black">
                    <a:tint val="75000"/>
                  </a:prstClr>
                </a:solidFill>
              </a:rPr>
              <a:pPr/>
              <a:t>7/9/15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PAC43 meeting 7 July 2015</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E041EDE-50F2-FD49-B156-DFB8E5BC9437}" type="slidenum">
              <a:rPr lang="en-US" smtClean="0">
                <a:solidFill>
                  <a:prstClr val="black">
                    <a:tint val="75000"/>
                  </a:prstClr>
                </a:solidFill>
              </a:rPr>
              <a:pPr/>
              <a:t>11</a:t>
            </a:fld>
            <a:endParaRPr lang="en-US">
              <a:solidFill>
                <a:prstClr val="black">
                  <a:tint val="75000"/>
                </a:prstClr>
              </a:solidFill>
            </a:endParaRPr>
          </a:p>
        </p:txBody>
      </p:sp>
      <p:sp>
        <p:nvSpPr>
          <p:cNvPr id="7" name="TextBox 6"/>
          <p:cNvSpPr txBox="1"/>
          <p:nvPr/>
        </p:nvSpPr>
        <p:spPr>
          <a:xfrm>
            <a:off x="1608995" y="992576"/>
            <a:ext cx="1938652" cy="523220"/>
          </a:xfrm>
          <a:prstGeom prst="rect">
            <a:avLst/>
          </a:prstGeom>
          <a:noFill/>
        </p:spPr>
        <p:txBody>
          <a:bodyPr wrap="none" rtlCol="0">
            <a:spAutoFit/>
          </a:bodyPr>
          <a:lstStyle/>
          <a:p>
            <a:r>
              <a:rPr lang="en-US" sz="2800" dirty="0">
                <a:solidFill>
                  <a:prstClr val="black"/>
                </a:solidFill>
              </a:rPr>
              <a:t>Hall C + LAD</a:t>
            </a:r>
          </a:p>
        </p:txBody>
      </p:sp>
      <p:pic>
        <p:nvPicPr>
          <p:cNvPr id="8" name="Picture 7"/>
          <p:cNvPicPr>
            <a:picLocks noChangeAspect="1"/>
          </p:cNvPicPr>
          <p:nvPr/>
        </p:nvPicPr>
        <p:blipFill>
          <a:blip r:embed="rId3"/>
          <a:stretch>
            <a:fillRect/>
          </a:stretch>
        </p:blipFill>
        <p:spPr>
          <a:xfrm>
            <a:off x="464444" y="1548332"/>
            <a:ext cx="3679255" cy="3009567"/>
          </a:xfrm>
          <a:prstGeom prst="rect">
            <a:avLst/>
          </a:prstGeom>
        </p:spPr>
      </p:pic>
      <p:graphicFrame>
        <p:nvGraphicFramePr>
          <p:cNvPr id="9" name="Object 8"/>
          <p:cNvGraphicFramePr>
            <a:graphicFrameLocks noChangeAspect="1"/>
          </p:cNvGraphicFramePr>
          <p:nvPr>
            <p:extLst>
              <p:ext uri="{D42A27DB-BD31-4B8C-83A1-F6EECF244321}">
                <p14:mod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172994616"/>
              </p:ext>
            </p:extLst>
          </p:nvPr>
        </p:nvGraphicFramePr>
        <p:xfrm>
          <a:off x="1652552" y="4722375"/>
          <a:ext cx="1863529" cy="356846"/>
        </p:xfrm>
        <a:graphic>
          <a:graphicData uri="http://schemas.openxmlformats.org/presentationml/2006/ole">
            <p:oleObj spid="_x0000_s74754" name="Equation" r:id="rId4" imgW="1193800" imgH="228600" progId="">
              <p:embed/>
            </p:oleObj>
          </a:graphicData>
        </a:graphic>
      </p:graphicFrame>
      <p:sp>
        <p:nvSpPr>
          <p:cNvPr id="10" name="TextBox 9"/>
          <p:cNvSpPr txBox="1"/>
          <p:nvPr/>
        </p:nvSpPr>
        <p:spPr>
          <a:xfrm rot="16200000">
            <a:off x="-133781" y="1202294"/>
            <a:ext cx="882014" cy="400110"/>
          </a:xfrm>
          <a:prstGeom prst="rect">
            <a:avLst/>
          </a:prstGeom>
          <a:noFill/>
        </p:spPr>
        <p:txBody>
          <a:bodyPr wrap="none" rtlCol="0">
            <a:spAutoFit/>
          </a:bodyPr>
          <a:lstStyle/>
          <a:p>
            <a:r>
              <a:rPr lang="en-US" sz="2000" dirty="0" err="1">
                <a:solidFill>
                  <a:prstClr val="black"/>
                </a:solidFill>
              </a:rPr>
              <a:t>G</a:t>
            </a:r>
            <a:r>
              <a:rPr lang="en-US" sz="2000" baseline="30000" dirty="0" err="1">
                <a:solidFill>
                  <a:prstClr val="black"/>
                </a:solidFill>
              </a:rPr>
              <a:t>eff</a:t>
            </a:r>
            <a:r>
              <a:rPr lang="en-US" sz="2000" dirty="0">
                <a:solidFill>
                  <a:prstClr val="black"/>
                </a:solidFill>
              </a:rPr>
              <a:t>/</a:t>
            </a:r>
            <a:r>
              <a:rPr lang="en-US" sz="2000" dirty="0" err="1">
                <a:solidFill>
                  <a:prstClr val="black"/>
                </a:solidFill>
              </a:rPr>
              <a:t>G</a:t>
            </a:r>
            <a:r>
              <a:rPr lang="en-US" sz="2000" baseline="30000" dirty="0" err="1">
                <a:solidFill>
                  <a:prstClr val="black"/>
                </a:solidFill>
              </a:rPr>
              <a:t>n</a:t>
            </a:r>
            <a:endParaRPr lang="en-US" sz="2000" dirty="0">
              <a:solidFill>
                <a:prstClr val="black"/>
              </a:solidFill>
            </a:endParaRPr>
          </a:p>
        </p:txBody>
      </p:sp>
      <p:sp>
        <p:nvSpPr>
          <p:cNvPr id="11" name="TextBox 10"/>
          <p:cNvSpPr txBox="1"/>
          <p:nvPr/>
        </p:nvSpPr>
        <p:spPr>
          <a:xfrm>
            <a:off x="256118" y="2734584"/>
            <a:ext cx="476926" cy="369332"/>
          </a:xfrm>
          <a:prstGeom prst="rect">
            <a:avLst/>
          </a:prstGeom>
          <a:solidFill>
            <a:srgbClr val="FFFFFF"/>
          </a:solidFill>
        </p:spPr>
        <p:txBody>
          <a:bodyPr wrap="none" rtlCol="0">
            <a:spAutoFit/>
          </a:bodyPr>
          <a:lstStyle/>
          <a:p>
            <a:r>
              <a:rPr lang="en-US" dirty="0">
                <a:solidFill>
                  <a:prstClr val="black"/>
                </a:solidFill>
              </a:rPr>
              <a:t>0.7</a:t>
            </a:r>
          </a:p>
        </p:txBody>
      </p:sp>
      <p:sp>
        <p:nvSpPr>
          <p:cNvPr id="12" name="TextBox 11"/>
          <p:cNvSpPr txBox="1"/>
          <p:nvPr/>
        </p:nvSpPr>
        <p:spPr>
          <a:xfrm>
            <a:off x="419951" y="1858284"/>
            <a:ext cx="301660" cy="369332"/>
          </a:xfrm>
          <a:prstGeom prst="rect">
            <a:avLst/>
          </a:prstGeom>
          <a:solidFill>
            <a:srgbClr val="FFFFFF"/>
          </a:solidFill>
        </p:spPr>
        <p:txBody>
          <a:bodyPr wrap="none" rtlCol="0">
            <a:spAutoFit/>
          </a:bodyPr>
          <a:lstStyle/>
          <a:p>
            <a:r>
              <a:rPr lang="en-US" dirty="0">
                <a:solidFill>
                  <a:prstClr val="black"/>
                </a:solidFill>
              </a:rPr>
              <a:t>1</a:t>
            </a:r>
          </a:p>
        </p:txBody>
      </p:sp>
      <p:sp>
        <p:nvSpPr>
          <p:cNvPr id="13" name="TextBox 12"/>
          <p:cNvSpPr txBox="1"/>
          <p:nvPr/>
        </p:nvSpPr>
        <p:spPr>
          <a:xfrm>
            <a:off x="709805" y="4423409"/>
            <a:ext cx="301660" cy="369332"/>
          </a:xfrm>
          <a:prstGeom prst="rect">
            <a:avLst/>
          </a:prstGeom>
          <a:solidFill>
            <a:srgbClr val="FFFFFF"/>
          </a:solidFill>
        </p:spPr>
        <p:txBody>
          <a:bodyPr wrap="none" rtlCol="0">
            <a:spAutoFit/>
          </a:bodyPr>
          <a:lstStyle/>
          <a:p>
            <a:r>
              <a:rPr lang="en-US" dirty="0">
                <a:solidFill>
                  <a:prstClr val="black"/>
                </a:solidFill>
              </a:rPr>
              <a:t>1</a:t>
            </a:r>
          </a:p>
        </p:txBody>
      </p:sp>
      <p:sp>
        <p:nvSpPr>
          <p:cNvPr id="14" name="TextBox 13"/>
          <p:cNvSpPr txBox="1"/>
          <p:nvPr/>
        </p:nvSpPr>
        <p:spPr>
          <a:xfrm>
            <a:off x="3258384" y="4423409"/>
            <a:ext cx="476926" cy="369332"/>
          </a:xfrm>
          <a:prstGeom prst="rect">
            <a:avLst/>
          </a:prstGeom>
          <a:solidFill>
            <a:srgbClr val="FFFFFF"/>
          </a:solidFill>
        </p:spPr>
        <p:txBody>
          <a:bodyPr wrap="none" rtlCol="0">
            <a:spAutoFit/>
          </a:bodyPr>
          <a:lstStyle/>
          <a:p>
            <a:r>
              <a:rPr lang="en-US" dirty="0">
                <a:solidFill>
                  <a:prstClr val="black"/>
                </a:solidFill>
              </a:rPr>
              <a:t>1.5</a:t>
            </a:r>
          </a:p>
        </p:txBody>
      </p:sp>
      <p:grpSp>
        <p:nvGrpSpPr>
          <p:cNvPr id="15" name="Group 35"/>
          <p:cNvGrpSpPr/>
          <p:nvPr/>
        </p:nvGrpSpPr>
        <p:grpSpPr>
          <a:xfrm>
            <a:off x="687839" y="5131270"/>
            <a:ext cx="2902475" cy="635534"/>
            <a:chOff x="742544" y="5011854"/>
            <a:chExt cx="2902475" cy="635534"/>
          </a:xfrm>
        </p:grpSpPr>
        <p:sp>
          <p:nvSpPr>
            <p:cNvPr id="16" name="TextBox 15"/>
            <p:cNvSpPr txBox="1"/>
            <p:nvPr/>
          </p:nvSpPr>
          <p:spPr>
            <a:xfrm>
              <a:off x="3135620" y="5011854"/>
              <a:ext cx="509399" cy="400110"/>
            </a:xfrm>
            <a:prstGeom prst="rect">
              <a:avLst/>
            </a:prstGeom>
            <a:noFill/>
          </p:spPr>
          <p:txBody>
            <a:bodyPr wrap="none" rtlCol="0">
              <a:spAutoFit/>
            </a:bodyPr>
            <a:lstStyle/>
            <a:p>
              <a:r>
                <a:rPr lang="en-US" sz="2000" dirty="0">
                  <a:solidFill>
                    <a:prstClr val="black"/>
                  </a:solidFill>
                </a:rPr>
                <a:t>0.4</a:t>
              </a:r>
            </a:p>
          </p:txBody>
        </p:sp>
        <p:sp>
          <p:nvSpPr>
            <p:cNvPr id="17" name="TextBox 16"/>
            <p:cNvSpPr txBox="1"/>
            <p:nvPr/>
          </p:nvSpPr>
          <p:spPr>
            <a:xfrm>
              <a:off x="742544" y="5034119"/>
              <a:ext cx="314659" cy="400110"/>
            </a:xfrm>
            <a:prstGeom prst="rect">
              <a:avLst/>
            </a:prstGeom>
            <a:noFill/>
          </p:spPr>
          <p:txBody>
            <a:bodyPr wrap="none" rtlCol="0">
              <a:spAutoFit/>
            </a:bodyPr>
            <a:lstStyle/>
            <a:p>
              <a:r>
                <a:rPr lang="en-US" sz="2000" dirty="0">
                  <a:solidFill>
                    <a:prstClr val="black"/>
                  </a:solidFill>
                </a:rPr>
                <a:t>0</a:t>
              </a:r>
            </a:p>
          </p:txBody>
        </p:sp>
        <p:cxnSp>
          <p:nvCxnSpPr>
            <p:cNvPr id="18" name="Straight Arrow Connector 17"/>
            <p:cNvCxnSpPr>
              <a:stCxn id="17" idx="3"/>
            </p:cNvCxnSpPr>
            <p:nvPr/>
          </p:nvCxnSpPr>
          <p:spPr>
            <a:xfrm flipV="1">
              <a:off x="1057203" y="5211909"/>
              <a:ext cx="2100460" cy="22265"/>
            </a:xfrm>
            <a:prstGeom prst="straightConnector1">
              <a:avLst/>
            </a:prstGeom>
            <a:ln w="28575" cmpd="sng">
              <a:solidFill>
                <a:schemeClr val="tx1"/>
              </a:solidFill>
              <a:tailEnd type="arrow" w="lg" len="lg"/>
            </a:ln>
          </p:spPr>
          <p:style>
            <a:lnRef idx="2">
              <a:schemeClr val="accent1"/>
            </a:lnRef>
            <a:fillRef idx="0">
              <a:schemeClr val="accent1"/>
            </a:fillRef>
            <a:effectRef idx="1">
              <a:schemeClr val="accent1"/>
            </a:effectRef>
            <a:fontRef idx="minor">
              <a:schemeClr val="tx1"/>
            </a:fontRef>
          </p:style>
        </p:cxnSp>
        <p:grpSp>
          <p:nvGrpSpPr>
            <p:cNvPr id="19" name="Group 30"/>
            <p:cNvGrpSpPr/>
            <p:nvPr/>
          </p:nvGrpSpPr>
          <p:grpSpPr>
            <a:xfrm>
              <a:off x="1475680" y="5185723"/>
              <a:ext cx="1491483" cy="461665"/>
              <a:chOff x="2051050" y="4842823"/>
              <a:chExt cx="1491483" cy="461665"/>
            </a:xfrm>
          </p:grpSpPr>
          <p:graphicFrame>
            <p:nvGraphicFramePr>
              <p:cNvPr id="20" name="Object 19"/>
              <p:cNvGraphicFramePr>
                <a:graphicFrameLocks noChangeAspect="1"/>
              </p:cNvGraphicFramePr>
              <p:nvPr>
                <p:extLst>
                  <p:ext uri="{D42A27DB-BD31-4B8C-83A1-F6EECF244321}">
                    <p14:mod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69350616"/>
                  </p:ext>
                </p:extLst>
              </p:nvPr>
            </p:nvGraphicFramePr>
            <p:xfrm>
              <a:off x="2051050" y="4906963"/>
              <a:ext cx="381000" cy="368300"/>
            </p:xfrm>
            <a:graphic>
              <a:graphicData uri="http://schemas.openxmlformats.org/presentationml/2006/ole">
                <p:oleObj spid="_x0000_s74755" name="Equation" r:id="rId5" imgW="381000" imgH="368300" progId="">
                  <p:embed/>
                </p:oleObj>
              </a:graphicData>
            </a:graphic>
          </p:graphicFrame>
          <p:sp>
            <p:nvSpPr>
              <p:cNvPr id="21" name="TextBox 20"/>
              <p:cNvSpPr txBox="1"/>
              <p:nvPr/>
            </p:nvSpPr>
            <p:spPr>
              <a:xfrm>
                <a:off x="2400273" y="4842823"/>
                <a:ext cx="1142260" cy="461665"/>
              </a:xfrm>
              <a:prstGeom prst="rect">
                <a:avLst/>
              </a:prstGeom>
              <a:noFill/>
            </p:spPr>
            <p:txBody>
              <a:bodyPr wrap="none" rtlCol="0">
                <a:spAutoFit/>
              </a:bodyPr>
              <a:lstStyle/>
              <a:p>
                <a:r>
                  <a:rPr lang="en-US" sz="2400" dirty="0">
                    <a:solidFill>
                      <a:prstClr val="black"/>
                    </a:solidFill>
                  </a:rPr>
                  <a:t>(</a:t>
                </a:r>
                <a:r>
                  <a:rPr lang="en-US" sz="2400" dirty="0" err="1">
                    <a:solidFill>
                      <a:prstClr val="black"/>
                    </a:solidFill>
                  </a:rPr>
                  <a:t>GeV</a:t>
                </a:r>
                <a:r>
                  <a:rPr lang="en-US" sz="2400" dirty="0">
                    <a:solidFill>
                      <a:prstClr val="black"/>
                    </a:solidFill>
                  </a:rPr>
                  <a:t>/c) </a:t>
                </a:r>
              </a:p>
            </p:txBody>
          </p:sp>
        </p:grpSp>
      </p:grpSp>
      <p:pic>
        <p:nvPicPr>
          <p:cNvPr id="22" name="Picture 13"/>
          <p:cNvPicPr>
            <a:picLocks/>
          </p:cNvPicPr>
          <p:nvPr/>
        </p:nvPicPr>
        <p:blipFill rotWithShape="1">
          <a:blip r:embed="rId6">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l="6493" b="4063"/>
          <a:stretch/>
        </p:blipFill>
        <p:spPr>
          <a:xfrm>
            <a:off x="4650717" y="1485208"/>
            <a:ext cx="4298877" cy="3100823"/>
          </a:xfrm>
          <a:prstGeom prst="rect">
            <a:avLst/>
          </a:prstGeom>
          <a:extLst>
            <a:ext uri="{FAA26D3D-D897-4be2-8F04-BA451C77F1D7}">
              <ma14:placeholderFlag xmlns="" xmlns:a="http://schemas.openxmlformats.org/drawingml/2006/main" xmlns:r="http://schemas.openxmlformats.org/officeDocument/2006/relationships" xmlns:p="http://schemas.openxmlformats.org/presentationml/2006/main" xmlns:ma14="http://schemas.microsoft.com/office/mac/drawingml/2011/main" xmlns:mv="urn:schemas-microsoft-com:mac:vml" xmlns:mc="http://schemas.openxmlformats.org/markup-compatibility/2006"/>
            </a:ext>
          </a:extLst>
        </p:spPr>
      </p:pic>
      <p:sp>
        <p:nvSpPr>
          <p:cNvPr id="23" name="TextBox 22"/>
          <p:cNvSpPr txBox="1"/>
          <p:nvPr/>
        </p:nvSpPr>
        <p:spPr>
          <a:xfrm rot="16200000">
            <a:off x="3858831" y="1601986"/>
            <a:ext cx="882014" cy="400110"/>
          </a:xfrm>
          <a:prstGeom prst="rect">
            <a:avLst/>
          </a:prstGeom>
          <a:noFill/>
        </p:spPr>
        <p:txBody>
          <a:bodyPr wrap="none" rtlCol="0">
            <a:spAutoFit/>
          </a:bodyPr>
          <a:lstStyle/>
          <a:p>
            <a:r>
              <a:rPr lang="en-US" sz="2000" dirty="0" err="1">
                <a:solidFill>
                  <a:prstClr val="black"/>
                </a:solidFill>
              </a:rPr>
              <a:t>G</a:t>
            </a:r>
            <a:r>
              <a:rPr lang="en-US" sz="2000" baseline="30000" dirty="0" err="1">
                <a:solidFill>
                  <a:prstClr val="black"/>
                </a:solidFill>
              </a:rPr>
              <a:t>eff</a:t>
            </a:r>
            <a:r>
              <a:rPr lang="en-US" sz="2000" dirty="0" err="1">
                <a:solidFill>
                  <a:prstClr val="black"/>
                </a:solidFill>
              </a:rPr>
              <a:t>/</a:t>
            </a:r>
            <a:r>
              <a:rPr lang="en-US" sz="2000" dirty="0" err="1" smtClean="0">
                <a:solidFill>
                  <a:prstClr val="black"/>
                </a:solidFill>
              </a:rPr>
              <a:t>G</a:t>
            </a:r>
            <a:r>
              <a:rPr lang="en-US" sz="2000" baseline="30000" dirty="0" err="1">
                <a:solidFill>
                  <a:prstClr val="black"/>
                </a:solidFill>
              </a:rPr>
              <a:t>p</a:t>
            </a:r>
            <a:endParaRPr lang="en-US" sz="2000" dirty="0">
              <a:solidFill>
                <a:prstClr val="black"/>
              </a:solidFill>
            </a:endParaRPr>
          </a:p>
        </p:txBody>
      </p:sp>
      <p:sp>
        <p:nvSpPr>
          <p:cNvPr id="24" name="TextBox 23"/>
          <p:cNvSpPr txBox="1"/>
          <p:nvPr/>
        </p:nvSpPr>
        <p:spPr>
          <a:xfrm>
            <a:off x="4599918" y="1842482"/>
            <a:ext cx="301660" cy="369332"/>
          </a:xfrm>
          <a:prstGeom prst="rect">
            <a:avLst/>
          </a:prstGeom>
          <a:solidFill>
            <a:srgbClr val="FFFFFF"/>
          </a:solidFill>
        </p:spPr>
        <p:txBody>
          <a:bodyPr wrap="none" rtlCol="0">
            <a:spAutoFit/>
          </a:bodyPr>
          <a:lstStyle/>
          <a:p>
            <a:r>
              <a:rPr lang="en-US" dirty="0">
                <a:solidFill>
                  <a:prstClr val="black"/>
                </a:solidFill>
              </a:rPr>
              <a:t>1</a:t>
            </a:r>
          </a:p>
        </p:txBody>
      </p:sp>
      <p:sp>
        <p:nvSpPr>
          <p:cNvPr id="25" name="TextBox 24"/>
          <p:cNvSpPr txBox="1"/>
          <p:nvPr/>
        </p:nvSpPr>
        <p:spPr>
          <a:xfrm>
            <a:off x="4434818" y="3030448"/>
            <a:ext cx="476926" cy="369332"/>
          </a:xfrm>
          <a:prstGeom prst="rect">
            <a:avLst/>
          </a:prstGeom>
          <a:solidFill>
            <a:srgbClr val="FFFFFF"/>
          </a:solidFill>
        </p:spPr>
        <p:txBody>
          <a:bodyPr wrap="none" rtlCol="0">
            <a:spAutoFit/>
          </a:bodyPr>
          <a:lstStyle/>
          <a:p>
            <a:r>
              <a:rPr lang="en-US" dirty="0">
                <a:solidFill>
                  <a:prstClr val="black"/>
                </a:solidFill>
              </a:rPr>
              <a:t>0.7</a:t>
            </a:r>
          </a:p>
        </p:txBody>
      </p:sp>
      <p:graphicFrame>
        <p:nvGraphicFramePr>
          <p:cNvPr id="26" name="Object 25"/>
          <p:cNvGraphicFramePr>
            <a:graphicFrameLocks noChangeAspect="1"/>
          </p:cNvGraphicFramePr>
          <p:nvPr>
            <p:extLst>
              <p:ext uri="{D42A27DB-BD31-4B8C-83A1-F6EECF244321}">
                <p14:mod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958650763"/>
              </p:ext>
            </p:extLst>
          </p:nvPr>
        </p:nvGraphicFramePr>
        <p:xfrm>
          <a:off x="5816214" y="4820873"/>
          <a:ext cx="1863529" cy="356846"/>
        </p:xfrm>
        <a:graphic>
          <a:graphicData uri="http://schemas.openxmlformats.org/presentationml/2006/ole">
            <p:oleObj spid="_x0000_s74756" name="Equation" r:id="rId7" imgW="1193800" imgH="228600" progId="">
              <p:embed/>
            </p:oleObj>
          </a:graphicData>
        </a:graphic>
      </p:graphicFrame>
      <p:sp>
        <p:nvSpPr>
          <p:cNvPr id="27" name="TextBox 26"/>
          <p:cNvSpPr txBox="1"/>
          <p:nvPr/>
        </p:nvSpPr>
        <p:spPr>
          <a:xfrm>
            <a:off x="4965078" y="4451541"/>
            <a:ext cx="301660" cy="369332"/>
          </a:xfrm>
          <a:prstGeom prst="rect">
            <a:avLst/>
          </a:prstGeom>
          <a:solidFill>
            <a:srgbClr val="FFFFFF"/>
          </a:solidFill>
        </p:spPr>
        <p:txBody>
          <a:bodyPr wrap="none" rtlCol="0">
            <a:spAutoFit/>
          </a:bodyPr>
          <a:lstStyle/>
          <a:p>
            <a:r>
              <a:rPr lang="en-US" dirty="0">
                <a:solidFill>
                  <a:prstClr val="black"/>
                </a:solidFill>
              </a:rPr>
              <a:t>1</a:t>
            </a:r>
          </a:p>
        </p:txBody>
      </p:sp>
      <p:sp>
        <p:nvSpPr>
          <p:cNvPr id="28" name="TextBox 27"/>
          <p:cNvSpPr txBox="1"/>
          <p:nvPr/>
        </p:nvSpPr>
        <p:spPr>
          <a:xfrm>
            <a:off x="7909913" y="4464241"/>
            <a:ext cx="476926" cy="369332"/>
          </a:xfrm>
          <a:prstGeom prst="rect">
            <a:avLst/>
          </a:prstGeom>
          <a:solidFill>
            <a:srgbClr val="FFFFFF"/>
          </a:solidFill>
        </p:spPr>
        <p:txBody>
          <a:bodyPr wrap="none" rtlCol="0">
            <a:spAutoFit/>
          </a:bodyPr>
          <a:lstStyle/>
          <a:p>
            <a:r>
              <a:rPr lang="en-US" dirty="0">
                <a:solidFill>
                  <a:prstClr val="black"/>
                </a:solidFill>
              </a:rPr>
              <a:t>1.5</a:t>
            </a:r>
          </a:p>
        </p:txBody>
      </p:sp>
      <p:grpSp>
        <p:nvGrpSpPr>
          <p:cNvPr id="29" name="Group 36"/>
          <p:cNvGrpSpPr/>
          <p:nvPr/>
        </p:nvGrpSpPr>
        <p:grpSpPr>
          <a:xfrm>
            <a:off x="4955068" y="5190945"/>
            <a:ext cx="3308875" cy="635534"/>
            <a:chOff x="742544" y="5011854"/>
            <a:chExt cx="3308875" cy="635534"/>
          </a:xfrm>
        </p:grpSpPr>
        <p:sp>
          <p:nvSpPr>
            <p:cNvPr id="30" name="TextBox 29"/>
            <p:cNvSpPr txBox="1"/>
            <p:nvPr/>
          </p:nvSpPr>
          <p:spPr>
            <a:xfrm>
              <a:off x="3542020" y="5011854"/>
              <a:ext cx="509399" cy="400110"/>
            </a:xfrm>
            <a:prstGeom prst="rect">
              <a:avLst/>
            </a:prstGeom>
            <a:noFill/>
          </p:spPr>
          <p:txBody>
            <a:bodyPr wrap="none" rtlCol="0">
              <a:spAutoFit/>
            </a:bodyPr>
            <a:lstStyle/>
            <a:p>
              <a:r>
                <a:rPr lang="en-US" sz="2000" dirty="0">
                  <a:solidFill>
                    <a:prstClr val="black"/>
                  </a:solidFill>
                </a:rPr>
                <a:t>0.4</a:t>
              </a:r>
            </a:p>
          </p:txBody>
        </p:sp>
        <p:sp>
          <p:nvSpPr>
            <p:cNvPr id="31" name="TextBox 30"/>
            <p:cNvSpPr txBox="1"/>
            <p:nvPr/>
          </p:nvSpPr>
          <p:spPr>
            <a:xfrm>
              <a:off x="742544" y="5034119"/>
              <a:ext cx="314659" cy="400110"/>
            </a:xfrm>
            <a:prstGeom prst="rect">
              <a:avLst/>
            </a:prstGeom>
            <a:noFill/>
          </p:spPr>
          <p:txBody>
            <a:bodyPr wrap="none" rtlCol="0">
              <a:spAutoFit/>
            </a:bodyPr>
            <a:lstStyle/>
            <a:p>
              <a:r>
                <a:rPr lang="en-US" sz="2000" dirty="0">
                  <a:solidFill>
                    <a:prstClr val="black"/>
                  </a:solidFill>
                </a:rPr>
                <a:t>0</a:t>
              </a:r>
            </a:p>
          </p:txBody>
        </p:sp>
        <p:cxnSp>
          <p:nvCxnSpPr>
            <p:cNvPr id="32" name="Straight Arrow Connector 31"/>
            <p:cNvCxnSpPr>
              <a:stCxn id="31" idx="3"/>
              <a:endCxn id="30" idx="1"/>
            </p:cNvCxnSpPr>
            <p:nvPr/>
          </p:nvCxnSpPr>
          <p:spPr>
            <a:xfrm flipV="1">
              <a:off x="1057203" y="5211909"/>
              <a:ext cx="2484817" cy="22265"/>
            </a:xfrm>
            <a:prstGeom prst="straightConnector1">
              <a:avLst/>
            </a:prstGeom>
            <a:ln w="28575" cmpd="sng">
              <a:solidFill>
                <a:schemeClr val="tx1"/>
              </a:solidFill>
              <a:tailEnd type="arrow" w="lg" len="lg"/>
            </a:ln>
          </p:spPr>
          <p:style>
            <a:lnRef idx="2">
              <a:schemeClr val="accent1"/>
            </a:lnRef>
            <a:fillRef idx="0">
              <a:schemeClr val="accent1"/>
            </a:fillRef>
            <a:effectRef idx="1">
              <a:schemeClr val="accent1"/>
            </a:effectRef>
            <a:fontRef idx="minor">
              <a:schemeClr val="tx1"/>
            </a:fontRef>
          </p:style>
        </p:cxnSp>
        <p:grpSp>
          <p:nvGrpSpPr>
            <p:cNvPr id="33" name="Group 40"/>
            <p:cNvGrpSpPr/>
            <p:nvPr/>
          </p:nvGrpSpPr>
          <p:grpSpPr>
            <a:xfrm>
              <a:off x="1475680" y="5185723"/>
              <a:ext cx="1491483" cy="461665"/>
              <a:chOff x="2051050" y="4842823"/>
              <a:chExt cx="1491483" cy="461665"/>
            </a:xfrm>
          </p:grpSpPr>
          <p:graphicFrame>
            <p:nvGraphicFramePr>
              <p:cNvPr id="34" name="Object 33"/>
              <p:cNvGraphicFramePr>
                <a:graphicFrameLocks noChangeAspect="1"/>
              </p:cNvGraphicFramePr>
              <p:nvPr>
                <p:extLst>
                  <p:ext uri="{D42A27DB-BD31-4B8C-83A1-F6EECF244321}">
                    <p14:mod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429438325"/>
                  </p:ext>
                </p:extLst>
              </p:nvPr>
            </p:nvGraphicFramePr>
            <p:xfrm>
              <a:off x="2051050" y="4906963"/>
              <a:ext cx="381000" cy="368300"/>
            </p:xfrm>
            <a:graphic>
              <a:graphicData uri="http://schemas.openxmlformats.org/presentationml/2006/ole">
                <p:oleObj spid="_x0000_s74757" name="Equation" r:id="rId8" imgW="381000" imgH="368300" progId="">
                  <p:embed/>
                </p:oleObj>
              </a:graphicData>
            </a:graphic>
          </p:graphicFrame>
          <p:sp>
            <p:nvSpPr>
              <p:cNvPr id="35" name="TextBox 34"/>
              <p:cNvSpPr txBox="1"/>
              <p:nvPr/>
            </p:nvSpPr>
            <p:spPr>
              <a:xfrm>
                <a:off x="2400273" y="4842823"/>
                <a:ext cx="1142260" cy="461665"/>
              </a:xfrm>
              <a:prstGeom prst="rect">
                <a:avLst/>
              </a:prstGeom>
              <a:noFill/>
            </p:spPr>
            <p:txBody>
              <a:bodyPr wrap="none" rtlCol="0">
                <a:spAutoFit/>
              </a:bodyPr>
              <a:lstStyle/>
              <a:p>
                <a:r>
                  <a:rPr lang="en-US" sz="2400" dirty="0">
                    <a:solidFill>
                      <a:prstClr val="black"/>
                    </a:solidFill>
                  </a:rPr>
                  <a:t>(</a:t>
                </a:r>
                <a:r>
                  <a:rPr lang="en-US" sz="2400" dirty="0" err="1">
                    <a:solidFill>
                      <a:prstClr val="black"/>
                    </a:solidFill>
                  </a:rPr>
                  <a:t>GeV</a:t>
                </a:r>
                <a:r>
                  <a:rPr lang="en-US" sz="2400" dirty="0">
                    <a:solidFill>
                      <a:prstClr val="black"/>
                    </a:solidFill>
                  </a:rPr>
                  <a:t>/c) </a:t>
                </a:r>
              </a:p>
            </p:txBody>
          </p:sp>
        </p:grpSp>
      </p:grpSp>
      <p:sp>
        <p:nvSpPr>
          <p:cNvPr id="36" name="TextBox 35"/>
          <p:cNvSpPr txBox="1"/>
          <p:nvPr/>
        </p:nvSpPr>
        <p:spPr>
          <a:xfrm>
            <a:off x="5385748" y="3399780"/>
            <a:ext cx="1435927" cy="523220"/>
          </a:xfrm>
          <a:prstGeom prst="rect">
            <a:avLst/>
          </a:prstGeom>
          <a:noFill/>
        </p:spPr>
        <p:txBody>
          <a:bodyPr wrap="none" rtlCol="0">
            <a:spAutoFit/>
          </a:bodyPr>
          <a:lstStyle/>
          <a:p>
            <a:r>
              <a:rPr lang="en-US" sz="2800" b="1" dirty="0">
                <a:solidFill>
                  <a:srgbClr val="0000FF"/>
                </a:solidFill>
              </a:rPr>
              <a:t>d(</a:t>
            </a:r>
            <a:r>
              <a:rPr lang="en-US" sz="2800" b="1" dirty="0" err="1">
                <a:solidFill>
                  <a:srgbClr val="0000FF"/>
                </a:solidFill>
              </a:rPr>
              <a:t>e,e’n</a:t>
            </a:r>
            <a:r>
              <a:rPr lang="en-US" sz="2800" b="1" baseline="-25000" dirty="0" err="1">
                <a:solidFill>
                  <a:srgbClr val="0000FF"/>
                </a:solidFill>
              </a:rPr>
              <a:t>s</a:t>
            </a:r>
            <a:r>
              <a:rPr lang="en-US" sz="2800" b="1" dirty="0">
                <a:solidFill>
                  <a:srgbClr val="0000FF"/>
                </a:solidFill>
              </a:rPr>
              <a:t>)</a:t>
            </a:r>
          </a:p>
        </p:txBody>
      </p:sp>
      <p:sp>
        <p:nvSpPr>
          <p:cNvPr id="37" name="TextBox 36"/>
          <p:cNvSpPr txBox="1"/>
          <p:nvPr/>
        </p:nvSpPr>
        <p:spPr>
          <a:xfrm>
            <a:off x="5295163" y="989474"/>
            <a:ext cx="2460780" cy="523220"/>
          </a:xfrm>
          <a:prstGeom prst="rect">
            <a:avLst/>
          </a:prstGeom>
          <a:noFill/>
        </p:spPr>
        <p:txBody>
          <a:bodyPr wrap="none" rtlCol="0">
            <a:spAutoFit/>
          </a:bodyPr>
          <a:lstStyle/>
          <a:p>
            <a:r>
              <a:rPr lang="en-US" sz="2800" dirty="0">
                <a:solidFill>
                  <a:srgbClr val="0000FF"/>
                </a:solidFill>
              </a:rPr>
              <a:t>CLAS12 + BAND</a:t>
            </a:r>
          </a:p>
        </p:txBody>
      </p:sp>
      <p:sp>
        <p:nvSpPr>
          <p:cNvPr id="38" name="TextBox 37"/>
          <p:cNvSpPr txBox="1"/>
          <p:nvPr/>
        </p:nvSpPr>
        <p:spPr>
          <a:xfrm>
            <a:off x="2282706" y="6057900"/>
            <a:ext cx="4799286" cy="369332"/>
          </a:xfrm>
          <a:prstGeom prst="rect">
            <a:avLst/>
          </a:prstGeom>
          <a:noFill/>
        </p:spPr>
        <p:txBody>
          <a:bodyPr wrap="none" rtlCol="0">
            <a:spAutoFit/>
          </a:bodyPr>
          <a:lstStyle/>
          <a:p>
            <a:r>
              <a:rPr lang="en-US" dirty="0">
                <a:solidFill>
                  <a:prstClr val="black"/>
                </a:solidFill>
              </a:rPr>
              <a:t>(results for 75 days beam time at</a:t>
            </a:r>
            <a:r>
              <a:rPr lang="en-US" dirty="0" smtClean="0">
                <a:solidFill>
                  <a:prstClr val="black"/>
                </a:solidFill>
              </a:rPr>
              <a:t> L=10</a:t>
            </a:r>
            <a:r>
              <a:rPr lang="en-US" baseline="30000" dirty="0" smtClean="0">
                <a:solidFill>
                  <a:prstClr val="black"/>
                </a:solidFill>
              </a:rPr>
              <a:t>35</a:t>
            </a:r>
            <a:r>
              <a:rPr lang="en-US" dirty="0" smtClean="0">
                <a:solidFill>
                  <a:prstClr val="black"/>
                </a:solidFill>
              </a:rPr>
              <a:t>cm</a:t>
            </a:r>
            <a:r>
              <a:rPr lang="en-US" baseline="30000" dirty="0" smtClean="0">
                <a:solidFill>
                  <a:prstClr val="black"/>
                </a:solidFill>
              </a:rPr>
              <a:t>-2</a:t>
            </a:r>
            <a:r>
              <a:rPr lang="en-US" dirty="0" smtClean="0">
                <a:solidFill>
                  <a:prstClr val="black"/>
                </a:solidFill>
              </a:rPr>
              <a:t>s</a:t>
            </a:r>
            <a:r>
              <a:rPr lang="en-US" baseline="30000" dirty="0" smtClean="0">
                <a:solidFill>
                  <a:prstClr val="black"/>
                </a:solidFill>
              </a:rPr>
              <a:t>-1</a:t>
            </a:r>
            <a:r>
              <a:rPr lang="en-US" dirty="0" smtClean="0">
                <a:solidFill>
                  <a:prstClr val="black"/>
                </a:solidFill>
              </a:rPr>
              <a:t>)</a:t>
            </a:r>
            <a:endParaRPr lang="en-US" dirty="0">
              <a:solidFill>
                <a:prstClr val="black"/>
              </a:solidFill>
            </a:endParaRPr>
          </a:p>
        </p:txBody>
      </p:sp>
      <p:cxnSp>
        <p:nvCxnSpPr>
          <p:cNvPr id="39" name="Straight Connector 38"/>
          <p:cNvCxnSpPr/>
          <p:nvPr/>
        </p:nvCxnSpPr>
        <p:spPr>
          <a:xfrm>
            <a:off x="8137169" y="1548332"/>
            <a:ext cx="0" cy="2875077"/>
          </a:xfrm>
          <a:prstGeom prst="line">
            <a:avLst/>
          </a:prstGeom>
          <a:ln w="9525" cmpd="sng">
            <a:solidFill>
              <a:schemeClr val="tx1"/>
            </a:solidFill>
            <a:prstDash val="sysDash"/>
          </a:ln>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p:nvCxnSpPr>
        <p:spPr>
          <a:xfrm>
            <a:off x="3499744" y="1511944"/>
            <a:ext cx="0" cy="2875077"/>
          </a:xfrm>
          <a:prstGeom prst="line">
            <a:avLst/>
          </a:prstGeom>
          <a:ln w="9525" cmpd="sng">
            <a:solidFill>
              <a:schemeClr val="tx1"/>
            </a:solidFill>
            <a:prstDash val="sysDash"/>
          </a:ln>
        </p:spPr>
        <p:style>
          <a:lnRef idx="2">
            <a:schemeClr val="accent1"/>
          </a:lnRef>
          <a:fillRef idx="0">
            <a:schemeClr val="accent1"/>
          </a:fillRef>
          <a:effectRef idx="1">
            <a:schemeClr val="accent1"/>
          </a:effectRef>
          <a:fontRef idx="minor">
            <a:schemeClr val="tx1"/>
          </a:fontRef>
        </p:style>
      </p:cxnSp>
      <p:pic>
        <p:nvPicPr>
          <p:cNvPr id="41" name="Picture 40"/>
          <p:cNvPicPr>
            <a:picLocks noChangeAspect="1"/>
          </p:cNvPicPr>
          <p:nvPr/>
        </p:nvPicPr>
        <p:blipFill>
          <a:blip r:embed="rId9">
            <a:extLst>
              <a:ext uri="{28A0092B-C50C-407E-A947-70E740481C1C}">
                <a14:useLocalDpi xmlns:lc="http://schemas.openxmlformats.org/drawingml/2006/lockedCanvas" xmlns:a14="http://schemas.microsoft.com/office/drawing/2010/main" xmlns:p="http://schemas.openxmlformats.org/presentationml/2006/main" xmlns:r="http://schemas.openxmlformats.org/officeDocument/2006/relationships" xmlns:a="http://schemas.openxmlformats.org/drawingml/2006/main" xmlns="" xmlns:mv="urn:schemas-microsoft-com:mac:vml" xmlns:mc="http://schemas.openxmlformats.org/markup-compatibility/2006" val="0"/>
              </a:ext>
            </a:extLst>
          </a:blip>
          <a:srcRect l="57500" t="51989" r="5694" b="15971"/>
          <a:stretch>
            <a:fillRect/>
          </a:stretch>
        </p:blipFill>
        <p:spPr>
          <a:xfrm>
            <a:off x="7866009" y="10856"/>
            <a:ext cx="1258981" cy="774388"/>
          </a:xfrm>
          <a:prstGeom prst="rect">
            <a:avLst/>
          </a:prstGeom>
          <a:ln w="3175" cap="flat" cmpd="sng" algn="ctr">
            <a:noFill/>
            <a:prstDash val="solid"/>
            <a:round/>
            <a:headEnd type="none" w="med" len="med"/>
            <a:tailEnd type="none" w="med" len="me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8200"/>
          </a:xfrm>
        </p:spPr>
        <p:txBody>
          <a:bodyPr>
            <a:noAutofit/>
          </a:bodyPr>
          <a:lstStyle/>
          <a:p>
            <a:r>
              <a:rPr lang="en-US" sz="3600" b="1" dirty="0" smtClean="0">
                <a:solidFill>
                  <a:srgbClr val="000090"/>
                </a:solidFill>
              </a:rPr>
              <a:t>E12-11-003A  Conclusions</a:t>
            </a:r>
            <a:endParaRPr lang="en-US" sz="3600" b="1" dirty="0">
              <a:solidFill>
                <a:srgbClr val="000090"/>
              </a:solidFill>
            </a:endParaRPr>
          </a:p>
        </p:txBody>
      </p:sp>
      <p:sp>
        <p:nvSpPr>
          <p:cNvPr id="4" name="Date Placeholder 3"/>
          <p:cNvSpPr>
            <a:spLocks noGrp="1"/>
          </p:cNvSpPr>
          <p:nvPr>
            <p:ph type="dt" sz="half" idx="10"/>
          </p:nvPr>
        </p:nvSpPr>
        <p:spPr/>
        <p:txBody>
          <a:bodyPr/>
          <a:lstStyle/>
          <a:p>
            <a:fld id="{96725C89-3695-404F-AABC-2633CA2B85E8}" type="datetime1">
              <a:rPr lang="en-US" smtClean="0">
                <a:solidFill>
                  <a:prstClr val="black">
                    <a:tint val="75000"/>
                  </a:prstClr>
                </a:solidFill>
              </a:rPr>
              <a:pPr/>
              <a:t>7/9/15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PAC43 meeting 7 July 2015</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E041EDE-50F2-FD49-B156-DFB8E5BC9437}" type="slidenum">
              <a:rPr lang="en-US" smtClean="0">
                <a:solidFill>
                  <a:prstClr val="black">
                    <a:tint val="75000"/>
                  </a:prstClr>
                </a:solidFill>
              </a:rPr>
              <a:pPr/>
              <a:t>12</a:t>
            </a:fld>
            <a:endParaRPr lang="en-US">
              <a:solidFill>
                <a:prstClr val="black">
                  <a:tint val="75000"/>
                </a:prstClr>
              </a:solidFill>
            </a:endParaRPr>
          </a:p>
        </p:txBody>
      </p:sp>
      <p:sp>
        <p:nvSpPr>
          <p:cNvPr id="8" name="Rectangle 7"/>
          <p:cNvSpPr/>
          <p:nvPr/>
        </p:nvSpPr>
        <p:spPr>
          <a:xfrm>
            <a:off x="424635" y="961962"/>
            <a:ext cx="8686800" cy="5509201"/>
          </a:xfrm>
          <a:prstGeom prst="rect">
            <a:avLst/>
          </a:prstGeom>
        </p:spPr>
        <p:txBody>
          <a:bodyPr wrap="square">
            <a:spAutoFit/>
          </a:bodyPr>
          <a:lstStyle/>
          <a:p>
            <a:r>
              <a:rPr lang="en-US" sz="2000" b="1" dirty="0">
                <a:solidFill>
                  <a:prstClr val="black"/>
                </a:solidFill>
                <a:cs typeface="Chalkboard"/>
              </a:rPr>
              <a:t>Physics:</a:t>
            </a:r>
          </a:p>
          <a:p>
            <a:pPr marL="285750" indent="-285750">
              <a:buFont typeface="Wingdings" charset="2"/>
              <a:buChar char="Ø"/>
            </a:pPr>
            <a:r>
              <a:rPr lang="en-US" sz="2000" dirty="0">
                <a:solidFill>
                  <a:prstClr val="black"/>
                </a:solidFill>
                <a:cs typeface="Chalkboard"/>
              </a:rPr>
              <a:t>SRC and EMC are linearly correlated</a:t>
            </a:r>
          </a:p>
          <a:p>
            <a:pPr marL="285750" indent="-285750">
              <a:buFont typeface="Wingdings" charset="2"/>
              <a:buChar char="Ø"/>
            </a:pPr>
            <a:r>
              <a:rPr lang="en-US" sz="2000" dirty="0">
                <a:solidFill>
                  <a:prstClr val="black"/>
                </a:solidFill>
                <a:cs typeface="Chalkboard"/>
              </a:rPr>
              <a:t>Both phenomena are likely related to high-momentum nucleons</a:t>
            </a:r>
          </a:p>
          <a:p>
            <a:pPr marL="285750" indent="-285750">
              <a:buFont typeface="Wingdings" charset="2"/>
              <a:buChar char="Ø"/>
            </a:pPr>
            <a:r>
              <a:rPr lang="en-US" sz="2000" dirty="0">
                <a:solidFill>
                  <a:prstClr val="black"/>
                </a:solidFill>
                <a:cs typeface="Chalkboard"/>
              </a:rPr>
              <a:t>EMC effect strongly implies that bound nucleons are modified</a:t>
            </a:r>
          </a:p>
          <a:p>
            <a:pPr lvl="1"/>
            <a:endParaRPr lang="en-US" sz="2000" dirty="0">
              <a:solidFill>
                <a:prstClr val="black"/>
              </a:solidFill>
              <a:cs typeface="Chalkboard"/>
            </a:endParaRPr>
          </a:p>
          <a:p>
            <a:r>
              <a:rPr lang="en-US" sz="2000" b="1" dirty="0" smtClean="0">
                <a:solidFill>
                  <a:srgbClr val="0000FF"/>
                </a:solidFill>
                <a:cs typeface="Chalkboard"/>
              </a:rPr>
              <a:t>Experiment </a:t>
            </a:r>
            <a:r>
              <a:rPr lang="en-US" sz="2000" b="1" dirty="0" err="1" smtClean="0">
                <a:solidFill>
                  <a:srgbClr val="0000FF"/>
                </a:solidFill>
                <a:cs typeface="Chalkboard"/>
              </a:rPr>
              <a:t>d(e,e’n</a:t>
            </a:r>
            <a:r>
              <a:rPr lang="en-US" sz="2000" b="1" baseline="-25000" dirty="0" err="1" smtClean="0">
                <a:solidFill>
                  <a:srgbClr val="0000FF"/>
                </a:solidFill>
                <a:cs typeface="Chalkboard"/>
              </a:rPr>
              <a:t>s</a:t>
            </a:r>
            <a:r>
              <a:rPr lang="en-US" sz="2000" b="1" dirty="0" smtClean="0">
                <a:solidFill>
                  <a:srgbClr val="0000FF"/>
                </a:solidFill>
                <a:cs typeface="Chalkboard"/>
              </a:rPr>
              <a:t>) with CLAS12 + BAND</a:t>
            </a:r>
            <a:r>
              <a:rPr lang="en-US" sz="2000" b="1" dirty="0">
                <a:solidFill>
                  <a:prstClr val="black"/>
                </a:solidFill>
                <a:cs typeface="Chalkboard"/>
              </a:rPr>
              <a:t>:</a:t>
            </a:r>
          </a:p>
          <a:p>
            <a:pPr marL="285750" indent="-285750">
              <a:buFont typeface="Wingdings" charset="2"/>
              <a:buChar char="Ø"/>
            </a:pPr>
            <a:r>
              <a:rPr lang="en-US" sz="2000" dirty="0" smtClean="0">
                <a:solidFill>
                  <a:srgbClr val="0000FF"/>
                </a:solidFill>
                <a:cs typeface="Chalkboard"/>
              </a:rPr>
              <a:t>Directly measure the proton structure function in the nuclear medium as a function of momentum (</a:t>
            </a:r>
            <a:r>
              <a:rPr lang="en-US" sz="2000" dirty="0" err="1" smtClean="0">
                <a:solidFill>
                  <a:srgbClr val="0000FF"/>
                </a:solidFill>
                <a:cs typeface="Chalkboard"/>
              </a:rPr>
              <a:t>virtuality</a:t>
            </a:r>
            <a:r>
              <a:rPr lang="en-US" sz="2000" dirty="0" smtClean="0">
                <a:solidFill>
                  <a:srgbClr val="0000FF"/>
                </a:solidFill>
                <a:cs typeface="Chalkboard"/>
              </a:rPr>
              <a:t>)</a:t>
            </a:r>
          </a:p>
          <a:p>
            <a:pPr marL="742950" lvl="1" indent="-285750">
              <a:buFont typeface="Wingdings" charset="2"/>
              <a:buChar char="Ø"/>
            </a:pPr>
            <a:r>
              <a:rPr lang="en-US" sz="2000" dirty="0" smtClean="0">
                <a:solidFill>
                  <a:srgbClr val="0000FF"/>
                </a:solidFill>
                <a:cs typeface="Chalkboard"/>
              </a:rPr>
              <a:t>Use spectator tagging to select highly virtual protons in DIS</a:t>
            </a:r>
          </a:p>
          <a:p>
            <a:pPr marL="742950" lvl="1" indent="-285750">
              <a:buFont typeface="Wingdings" charset="2"/>
              <a:buChar char="Ø"/>
            </a:pPr>
            <a:r>
              <a:rPr lang="en-US" sz="2000" dirty="0" smtClean="0">
                <a:solidFill>
                  <a:srgbClr val="0000FF"/>
                </a:solidFill>
                <a:cs typeface="Chalkboard"/>
              </a:rPr>
              <a:t>Minimize systematic uncertainties by measuring ratios</a:t>
            </a:r>
          </a:p>
          <a:p>
            <a:pPr marL="742950" lvl="1" indent="-285750">
              <a:buFont typeface="Wingdings" charset="2"/>
              <a:buChar char="Ø"/>
            </a:pPr>
            <a:r>
              <a:rPr lang="en-US" sz="2000" dirty="0" smtClean="0">
                <a:solidFill>
                  <a:srgbClr val="0000FF"/>
                </a:solidFill>
                <a:cs typeface="Chalkboard"/>
              </a:rPr>
              <a:t>Run with Run Group B (and other deuteron target run groups) </a:t>
            </a:r>
          </a:p>
          <a:p>
            <a:pPr marL="285750" indent="-285750">
              <a:buFont typeface="Wingdings" charset="2"/>
              <a:buChar char="Ø"/>
            </a:pPr>
            <a:r>
              <a:rPr lang="en-US" sz="2000" dirty="0" smtClean="0">
                <a:solidFill>
                  <a:srgbClr val="0000FF"/>
                </a:solidFill>
                <a:cs typeface="Chalkboard"/>
              </a:rPr>
              <a:t>Complements neutron </a:t>
            </a:r>
            <a:r>
              <a:rPr lang="en-US" sz="2000" dirty="0" err="1" smtClean="0">
                <a:solidFill>
                  <a:srgbClr val="0000FF"/>
                </a:solidFill>
                <a:cs typeface="Chalkboard"/>
              </a:rPr>
              <a:t>s.f</a:t>
            </a:r>
            <a:r>
              <a:rPr lang="en-US" sz="2000" dirty="0" smtClean="0">
                <a:solidFill>
                  <a:srgbClr val="0000FF"/>
                </a:solidFill>
                <a:cs typeface="Chalkboard"/>
              </a:rPr>
              <a:t>. measurements using </a:t>
            </a:r>
            <a:r>
              <a:rPr lang="en-US" sz="2000" dirty="0" err="1" smtClean="0">
                <a:solidFill>
                  <a:srgbClr val="0000FF"/>
                </a:solidFill>
                <a:cs typeface="Chalkboard"/>
              </a:rPr>
              <a:t>d(e,e’p</a:t>
            </a:r>
            <a:r>
              <a:rPr lang="en-US" sz="2000" baseline="-25000" dirty="0" err="1" smtClean="0">
                <a:solidFill>
                  <a:srgbClr val="0000FF"/>
                </a:solidFill>
                <a:cs typeface="Chalkboard"/>
              </a:rPr>
              <a:t>s</a:t>
            </a:r>
            <a:r>
              <a:rPr lang="en-US" sz="2000" dirty="0" smtClean="0">
                <a:solidFill>
                  <a:srgbClr val="0000FF"/>
                </a:solidFill>
                <a:cs typeface="Chalkboard"/>
              </a:rPr>
              <a:t>) E12-11-107 (Hall C + LAD)</a:t>
            </a:r>
          </a:p>
          <a:p>
            <a:endParaRPr lang="en-US" sz="2000" dirty="0" smtClean="0">
              <a:solidFill>
                <a:srgbClr val="0000FF"/>
              </a:solidFill>
              <a:cs typeface="Chalkboard"/>
            </a:endParaRPr>
          </a:p>
          <a:p>
            <a:pPr marL="285750" indent="-285750">
              <a:buFont typeface="Wingdings" charset="2"/>
              <a:buChar char="Ø"/>
            </a:pPr>
            <a:r>
              <a:rPr lang="en-US" sz="2000" dirty="0" smtClean="0">
                <a:solidFill>
                  <a:srgbClr val="FF0000"/>
                </a:solidFill>
                <a:cs typeface="Chalkboard"/>
              </a:rPr>
              <a:t>Are nucleons modified in the nucleus?  If so, how?</a:t>
            </a:r>
          </a:p>
          <a:p>
            <a:pPr marL="285750" indent="-285750">
              <a:buFont typeface="Wingdings" charset="2"/>
              <a:buChar char="Ø"/>
            </a:pPr>
            <a:r>
              <a:rPr lang="en-US" sz="2000" dirty="0" smtClean="0">
                <a:solidFill>
                  <a:srgbClr val="FF0000"/>
                </a:solidFill>
                <a:cs typeface="Chalkboard"/>
              </a:rPr>
              <a:t>Can this explain the EMC effect?</a:t>
            </a:r>
          </a:p>
          <a:p>
            <a:pPr marL="285750" indent="-285750">
              <a:buFont typeface="Wingdings" charset="2"/>
              <a:buChar char="Ø"/>
            </a:pPr>
            <a:r>
              <a:rPr lang="en-US" sz="2000" dirty="0" smtClean="0">
                <a:solidFill>
                  <a:srgbClr val="FF0000"/>
                </a:solidFill>
                <a:cs typeface="Chalkboard"/>
              </a:rPr>
              <a:t>How is this related to short range correlations?</a:t>
            </a:r>
            <a:endParaRPr lang="en-US" sz="2000" dirty="0">
              <a:solidFill>
                <a:srgbClr val="FF0000"/>
              </a:solidFill>
              <a:cs typeface="Chalkboard"/>
            </a:endParaRPr>
          </a:p>
        </p:txBody>
      </p:sp>
      <p:pic>
        <p:nvPicPr>
          <p:cNvPr id="9" name="Picture 8"/>
          <p:cNvPicPr>
            <a:picLocks noChangeAspect="1"/>
          </p:cNvPicPr>
          <p:nvPr/>
        </p:nvPicPr>
        <p:blipFill>
          <a:blip r:embed="rId2">
            <a:extLst>
              <a:ext uri="{28A0092B-C50C-407E-A947-70E740481C1C}">
                <a14:useLocalDpi xmlns:lc="http://schemas.openxmlformats.org/drawingml/2006/lockedCanvas" xmlns:a14="http://schemas.microsoft.com/office/drawing/2010/main" xmlns:p="http://schemas.openxmlformats.org/presentationml/2006/main" xmlns:r="http://schemas.openxmlformats.org/officeDocument/2006/relationships" xmlns:a="http://schemas.openxmlformats.org/drawingml/2006/main" xmlns="" xmlns:mv="urn:schemas-microsoft-com:mac:vml" xmlns:mc="http://schemas.openxmlformats.org/markup-compatibility/2006" val="0"/>
              </a:ext>
            </a:extLst>
          </a:blip>
          <a:srcRect l="57500" t="51989" r="5694" b="15971"/>
          <a:stretch>
            <a:fillRect/>
          </a:stretch>
        </p:blipFill>
        <p:spPr>
          <a:xfrm>
            <a:off x="7866009" y="10856"/>
            <a:ext cx="1258981" cy="774388"/>
          </a:xfrm>
          <a:prstGeom prst="rect">
            <a:avLst/>
          </a:prstGeom>
          <a:ln w="3175" cap="flat" cmpd="sng" algn="ctr">
            <a:noFill/>
            <a:prstDash val="solid"/>
            <a:round/>
            <a:headEnd type="none" w="med" len="med"/>
            <a:tailEnd type="none" w="med" len="me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8200"/>
          </a:xfrm>
        </p:spPr>
        <p:txBody>
          <a:bodyPr>
            <a:normAutofit/>
          </a:bodyPr>
          <a:lstStyle/>
          <a:p>
            <a:r>
              <a:rPr lang="en-US" sz="3600" b="1" dirty="0" smtClean="0">
                <a:solidFill>
                  <a:srgbClr val="000090"/>
                </a:solidFill>
                <a:ea typeface="+mn-ea"/>
                <a:cs typeface="+mn-cs"/>
              </a:rPr>
              <a:t>CLAS Collaboration review of E12-11-003A</a:t>
            </a:r>
            <a:endParaRPr lang="en-US" sz="3600" dirty="0"/>
          </a:p>
        </p:txBody>
      </p:sp>
      <p:sp>
        <p:nvSpPr>
          <p:cNvPr id="3" name="Content Placeholder 2"/>
          <p:cNvSpPr>
            <a:spLocks noGrp="1"/>
          </p:cNvSpPr>
          <p:nvPr>
            <p:ph idx="1"/>
          </p:nvPr>
        </p:nvSpPr>
        <p:spPr>
          <a:xfrm>
            <a:off x="457200" y="987856"/>
            <a:ext cx="8063993" cy="5505019"/>
          </a:xfrm>
        </p:spPr>
        <p:txBody>
          <a:bodyPr>
            <a:normAutofit fontScale="70000" lnSpcReduction="20000"/>
          </a:bodyPr>
          <a:lstStyle/>
          <a:p>
            <a:pPr>
              <a:buNone/>
            </a:pPr>
            <a:endParaRPr lang="en-US" sz="2560" b="1" i="1" dirty="0" smtClean="0">
              <a:solidFill>
                <a:srgbClr val="000090"/>
              </a:solidFill>
            </a:endParaRPr>
          </a:p>
          <a:p>
            <a:pPr>
              <a:buNone/>
            </a:pPr>
            <a:r>
              <a:rPr lang="en-US" sz="2560" dirty="0" smtClean="0"/>
              <a:t>	The CLAS review committee, members S. </a:t>
            </a:r>
            <a:r>
              <a:rPr lang="en-US" sz="2560" dirty="0" err="1" smtClean="0"/>
              <a:t>Stepanyan</a:t>
            </a:r>
            <a:r>
              <a:rPr lang="en-US" sz="2560" dirty="0" smtClean="0"/>
              <a:t> (chair), Y. </a:t>
            </a:r>
            <a:r>
              <a:rPr lang="en-US" sz="2560" dirty="0" err="1" smtClean="0"/>
              <a:t>Prok</a:t>
            </a:r>
            <a:r>
              <a:rPr lang="en-US" sz="2560" dirty="0" smtClean="0"/>
              <a:t>, and T. Forest,</a:t>
            </a:r>
          </a:p>
          <a:p>
            <a:pPr>
              <a:buNone/>
            </a:pPr>
            <a:r>
              <a:rPr lang="en-US" sz="2560" dirty="0" smtClean="0"/>
              <a:t>	conducted the review of the CLAS12 run group during a four week period using email communications and in person (S. </a:t>
            </a:r>
            <a:r>
              <a:rPr lang="en-US" sz="2560" dirty="0" err="1" smtClean="0"/>
              <a:t>Stepanyan</a:t>
            </a:r>
            <a:r>
              <a:rPr lang="en-US" sz="2560" dirty="0" smtClean="0"/>
              <a:t>) during a meeting with the spokespersons on May 28. Based on the presented additional materials during these discussions the committee concluded that the proposed experiment </a:t>
            </a:r>
          </a:p>
          <a:p>
            <a:pPr>
              <a:buNone/>
            </a:pPr>
            <a:r>
              <a:rPr lang="en-US" sz="2560" dirty="0" smtClean="0"/>
              <a:t>		</a:t>
            </a:r>
            <a:r>
              <a:rPr lang="en-US" sz="2560" b="1" dirty="0" smtClean="0"/>
              <a:t>“In Medium Proton Structure Functions, SRC, and the EMC Effect”</a:t>
            </a:r>
            <a:r>
              <a:rPr lang="en-US" sz="2560" dirty="0" smtClean="0"/>
              <a:t> by O. Hen et al.</a:t>
            </a:r>
          </a:p>
          <a:p>
            <a:pPr>
              <a:buNone/>
            </a:pPr>
            <a:endParaRPr lang="en-US" sz="2560" dirty="0" smtClean="0"/>
          </a:p>
          <a:p>
            <a:r>
              <a:rPr lang="en-US" sz="2560" dirty="0" smtClean="0">
                <a:solidFill>
                  <a:srgbClr val="000090"/>
                </a:solidFill>
              </a:rPr>
              <a:t>has a solid theoretical foundation, is important and timely, and complements an already approved experiment in Hall-C,</a:t>
            </a:r>
          </a:p>
          <a:p>
            <a:r>
              <a:rPr lang="en-US" sz="2560" dirty="0" smtClean="0">
                <a:solidFill>
                  <a:srgbClr val="000090"/>
                </a:solidFill>
              </a:rPr>
              <a:t>has sound measurement and analysis strategies, and</a:t>
            </a:r>
          </a:p>
          <a:p>
            <a:r>
              <a:rPr lang="en-US" sz="2560" dirty="0" smtClean="0">
                <a:solidFill>
                  <a:srgbClr val="000090"/>
                </a:solidFill>
              </a:rPr>
              <a:t>can run with CLAS12 run groups: </a:t>
            </a:r>
            <a:r>
              <a:rPr lang="en-US" sz="2560" b="1" dirty="0" smtClean="0">
                <a:solidFill>
                  <a:srgbClr val="000090"/>
                </a:solidFill>
              </a:rPr>
              <a:t>RG- B </a:t>
            </a:r>
            <a:r>
              <a:rPr lang="en-US" sz="2560" dirty="0" smtClean="0">
                <a:solidFill>
                  <a:srgbClr val="000090"/>
                </a:solidFill>
              </a:rPr>
              <a:t>(E12-07-104, E12-09-007a, E12-09-008, E12-11-003), </a:t>
            </a:r>
            <a:r>
              <a:rPr lang="en-US" sz="2560" b="1" dirty="0" smtClean="0">
                <a:solidFill>
                  <a:srgbClr val="000090"/>
                </a:solidFill>
              </a:rPr>
              <a:t>RG-F </a:t>
            </a:r>
            <a:r>
              <a:rPr lang="en-US" sz="2560" dirty="0" smtClean="0">
                <a:solidFill>
                  <a:srgbClr val="000090"/>
                </a:solidFill>
              </a:rPr>
              <a:t>(E12-06-113), </a:t>
            </a:r>
            <a:r>
              <a:rPr lang="en-US" sz="2560" b="1" dirty="0" smtClean="0">
                <a:solidFill>
                  <a:srgbClr val="000090"/>
                </a:solidFill>
              </a:rPr>
              <a:t>RG-E</a:t>
            </a:r>
            <a:r>
              <a:rPr lang="en-US" sz="2560" dirty="0" smtClean="0">
                <a:solidFill>
                  <a:srgbClr val="000090"/>
                </a:solidFill>
              </a:rPr>
              <a:t> (E12-06-117) and </a:t>
            </a:r>
            <a:r>
              <a:rPr lang="en-US" sz="2560" b="1" dirty="0" smtClean="0">
                <a:solidFill>
                  <a:srgbClr val="000090"/>
                </a:solidFill>
              </a:rPr>
              <a:t>RG-D</a:t>
            </a:r>
            <a:r>
              <a:rPr lang="en-US" sz="2560" dirty="0" smtClean="0">
                <a:solidFill>
                  <a:srgbClr val="000090"/>
                </a:solidFill>
              </a:rPr>
              <a:t> (E12-06-106) without interfering with already approved experiments in those groups, </a:t>
            </a:r>
          </a:p>
          <a:p>
            <a:pPr>
              <a:buNone/>
            </a:pPr>
            <a:r>
              <a:rPr lang="en-US" sz="2560" dirty="0" smtClean="0"/>
              <a:t>		</a:t>
            </a:r>
            <a:r>
              <a:rPr lang="en-US" sz="2880" dirty="0" smtClean="0">
                <a:solidFill>
                  <a:srgbClr val="000090"/>
                </a:solidFill>
              </a:rPr>
              <a:t>               </a:t>
            </a:r>
          </a:p>
          <a:p>
            <a:pPr>
              <a:buNone/>
            </a:pPr>
            <a:r>
              <a:rPr lang="en-US" sz="2880" b="1" dirty="0" smtClean="0">
                <a:solidFill>
                  <a:srgbClr val="000090"/>
                </a:solidFill>
              </a:rPr>
              <a:t>			and should be approved as a CLAS12 run group proposal.</a:t>
            </a:r>
          </a:p>
          <a:p>
            <a:pPr>
              <a:buNone/>
            </a:pPr>
            <a:endParaRPr lang="en-US" sz="2880" b="1" dirty="0" smtClean="0">
              <a:solidFill>
                <a:srgbClr val="000090"/>
              </a:solidFill>
            </a:endParaRPr>
          </a:p>
          <a:p>
            <a:pPr>
              <a:buNone/>
            </a:pPr>
            <a:endParaRPr lang="en-US" sz="2880" b="1" dirty="0" smtClean="0">
              <a:solidFill>
                <a:srgbClr val="000090"/>
              </a:solidFill>
            </a:endParaRPr>
          </a:p>
          <a:p>
            <a:pPr>
              <a:buNone/>
            </a:pPr>
            <a:r>
              <a:rPr lang="en-US" sz="2880" b="1" dirty="0" smtClean="0">
                <a:solidFill>
                  <a:srgbClr val="000090"/>
                </a:solidFill>
              </a:rPr>
              <a:t>=&gt; </a:t>
            </a:r>
            <a:r>
              <a:rPr lang="en-US" sz="3273" dirty="0" smtClean="0">
                <a:solidFill>
                  <a:srgbClr val="000090"/>
                </a:solidFill>
              </a:rPr>
              <a:t>The full committee report has been made available to the PAC.</a:t>
            </a:r>
            <a:endParaRPr lang="en-US" sz="3273" dirty="0">
              <a:solidFill>
                <a:srgbClr val="000090"/>
              </a:solidFill>
            </a:endParaRPr>
          </a:p>
        </p:txBody>
      </p:sp>
      <p:sp>
        <p:nvSpPr>
          <p:cNvPr id="4" name="Date Placeholder 3"/>
          <p:cNvSpPr>
            <a:spLocks noGrp="1"/>
          </p:cNvSpPr>
          <p:nvPr>
            <p:ph type="dt" sz="half" idx="10"/>
          </p:nvPr>
        </p:nvSpPr>
        <p:spPr/>
        <p:txBody>
          <a:bodyPr/>
          <a:lstStyle/>
          <a:p>
            <a:fld id="{00094C2C-BE2E-8543-9D0D-CDA25D67FC19}" type="datetime1">
              <a:rPr lang="en-US" smtClean="0">
                <a:solidFill>
                  <a:prstClr val="black">
                    <a:tint val="75000"/>
                  </a:prstClr>
                </a:solidFill>
              </a:rPr>
              <a:pPr/>
              <a:t>7/9/15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PAC43 meeting 7 July 2015</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E041EDE-50F2-FD49-B156-DFB8E5BC9437}" type="slidenum">
              <a:rPr lang="en-US" smtClean="0">
                <a:solidFill>
                  <a:prstClr val="black">
                    <a:tint val="75000"/>
                  </a:prstClr>
                </a:solidFill>
              </a:rPr>
              <a:pPr/>
              <a:t>13</a:t>
            </a:fld>
            <a:endParaRPr lang="en-US">
              <a:solidFill>
                <a:prstClr val="black">
                  <a:tint val="75000"/>
                </a:prstClr>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8229600" cy="762000"/>
          </a:xfrm>
        </p:spPr>
        <p:txBody>
          <a:bodyPr>
            <a:normAutofit/>
          </a:bodyPr>
          <a:lstStyle/>
          <a:p>
            <a:r>
              <a:rPr lang="en-US" sz="3200" b="1" dirty="0" smtClean="0">
                <a:solidFill>
                  <a:srgbClr val="000090"/>
                </a:solidFill>
              </a:rPr>
              <a:t>LOI12-15-004:  Search for Hybrid Baryons</a:t>
            </a:r>
            <a:endParaRPr lang="en-US" sz="3200" b="1" dirty="0">
              <a:solidFill>
                <a:srgbClr val="000090"/>
              </a:solidFill>
            </a:endParaRPr>
          </a:p>
        </p:txBody>
      </p:sp>
      <p:sp>
        <p:nvSpPr>
          <p:cNvPr id="4" name="Date Placeholder 3"/>
          <p:cNvSpPr>
            <a:spLocks noGrp="1"/>
          </p:cNvSpPr>
          <p:nvPr>
            <p:ph type="dt" sz="half" idx="10"/>
          </p:nvPr>
        </p:nvSpPr>
        <p:spPr/>
        <p:txBody>
          <a:bodyPr/>
          <a:lstStyle/>
          <a:p>
            <a:fld id="{C1717DA7-80F9-7345-8AC3-707D51AE76EA}" type="datetime1">
              <a:rPr lang="en-US" smtClean="0">
                <a:solidFill>
                  <a:prstClr val="black">
                    <a:tint val="75000"/>
                  </a:prstClr>
                </a:solidFill>
              </a:rPr>
              <a:pPr/>
              <a:t>7/9/15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PAC43 meeting 7 July 2015</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E041EDE-50F2-FD49-B156-DFB8E5BC9437}" type="slidenum">
              <a:rPr lang="en-US" smtClean="0">
                <a:solidFill>
                  <a:prstClr val="black">
                    <a:tint val="75000"/>
                  </a:prstClr>
                </a:solidFill>
              </a:rPr>
              <a:pPr/>
              <a:t>14</a:t>
            </a:fld>
            <a:endParaRPr lang="en-US">
              <a:solidFill>
                <a:prstClr val="black">
                  <a:tint val="75000"/>
                </a:prstClr>
              </a:solidFill>
            </a:endParaRPr>
          </a:p>
        </p:txBody>
      </p:sp>
      <p:pic>
        <p:nvPicPr>
          <p:cNvPr id="7" name="Picture 6"/>
          <p:cNvPicPr>
            <a:picLocks noChangeAspect="1"/>
          </p:cNvPicPr>
          <p:nvPr/>
        </p:nvPicPr>
        <p:blipFill>
          <a:blip r:embed="rId2">
            <a:extLst>
              <a:ext uri="{28A0092B-C50C-407E-A947-70E740481C1C}">
                <a14:useLocalDpi xmlns:lc="http://schemas.openxmlformats.org/drawingml/2006/lockedCanvas" xmlns:a14="http://schemas.microsoft.com/office/drawing/2010/main" xmlns:p="http://schemas.openxmlformats.org/presentationml/2006/main" xmlns:r="http://schemas.openxmlformats.org/officeDocument/2006/relationships" xmlns:a="http://schemas.openxmlformats.org/drawingml/2006/main" xmlns="" xmlns:mv="urn:schemas-microsoft-com:mac:vml" xmlns:mc="http://schemas.openxmlformats.org/markup-compatibility/2006" val="0"/>
              </a:ext>
            </a:extLst>
          </a:blip>
          <a:srcRect l="57500" t="51989" r="5694" b="15971"/>
          <a:stretch>
            <a:fillRect/>
          </a:stretch>
        </p:blipFill>
        <p:spPr>
          <a:xfrm>
            <a:off x="7866009" y="10856"/>
            <a:ext cx="1258981" cy="774388"/>
          </a:xfrm>
          <a:prstGeom prst="rect">
            <a:avLst/>
          </a:prstGeom>
          <a:ln w="3175" cap="flat" cmpd="sng" algn="ctr">
            <a:noFill/>
            <a:prstDash val="solid"/>
            <a:round/>
            <a:headEnd type="none" w="med" len="med"/>
            <a:tailEnd type="none" w="med" len="med"/>
          </a:ln>
        </p:spPr>
      </p:pic>
      <p:pic>
        <p:nvPicPr>
          <p:cNvPr id="8" name="Picture 7"/>
          <p:cNvPicPr>
            <a:picLocks noChangeAspect="1"/>
          </p:cNvPicPr>
          <p:nvPr/>
        </p:nvPicPr>
        <p:blipFill>
          <a:blip r:embed="rId3"/>
          <a:srcRect t="4156" b="2862"/>
          <a:stretch>
            <a:fillRect/>
          </a:stretch>
        </p:blipFill>
        <p:spPr>
          <a:xfrm>
            <a:off x="246073" y="2055837"/>
            <a:ext cx="4953000" cy="3365483"/>
          </a:xfrm>
          <a:prstGeom prst="rect">
            <a:avLst/>
          </a:prstGeom>
        </p:spPr>
      </p:pic>
      <p:sp>
        <p:nvSpPr>
          <p:cNvPr id="10" name="TextBox 9"/>
          <p:cNvSpPr txBox="1"/>
          <p:nvPr/>
        </p:nvSpPr>
        <p:spPr>
          <a:xfrm>
            <a:off x="5466524" y="1666059"/>
            <a:ext cx="3379304" cy="4401205"/>
          </a:xfrm>
          <a:prstGeom prst="rect">
            <a:avLst/>
          </a:prstGeom>
          <a:noFill/>
        </p:spPr>
        <p:txBody>
          <a:bodyPr wrap="square" rtlCol="0">
            <a:spAutoFit/>
          </a:bodyPr>
          <a:lstStyle/>
          <a:p>
            <a:r>
              <a:rPr lang="en-US" sz="2000" dirty="0" smtClean="0">
                <a:solidFill>
                  <a:srgbClr val="000090"/>
                </a:solidFill>
              </a:rPr>
              <a:t>Hybrid Baryons, i.e. Baryons with large </a:t>
            </a:r>
            <a:r>
              <a:rPr lang="en-US" sz="2000" dirty="0" err="1" smtClean="0">
                <a:solidFill>
                  <a:srgbClr val="000090"/>
                </a:solidFill>
              </a:rPr>
              <a:t>gluonic</a:t>
            </a:r>
            <a:r>
              <a:rPr lang="en-US" sz="2000" dirty="0" smtClean="0">
                <a:solidFill>
                  <a:srgbClr val="000090"/>
                </a:solidFill>
              </a:rPr>
              <a:t> component, are predicted in models and Lattice QCD. </a:t>
            </a:r>
          </a:p>
          <a:p>
            <a:endParaRPr lang="en-US" sz="2000" dirty="0" smtClean="0">
              <a:solidFill>
                <a:srgbClr val="000090"/>
              </a:solidFill>
            </a:endParaRPr>
          </a:p>
          <a:p>
            <a:r>
              <a:rPr lang="en-US" sz="2000" dirty="0" smtClean="0">
                <a:solidFill>
                  <a:srgbClr val="000090"/>
                </a:solidFill>
              </a:rPr>
              <a:t>LQCD show lowest HB masses that are 1.3 GeV above ground state nucleon, and reachable with CLAS12. </a:t>
            </a:r>
          </a:p>
          <a:p>
            <a:endParaRPr lang="en-US" sz="2000" dirty="0" smtClean="0">
              <a:solidFill>
                <a:srgbClr val="000090"/>
              </a:solidFill>
            </a:endParaRPr>
          </a:p>
          <a:p>
            <a:r>
              <a:rPr lang="en-US" sz="2000" dirty="0" smtClean="0">
                <a:solidFill>
                  <a:srgbClr val="000090"/>
                </a:solidFill>
              </a:rPr>
              <a:t>Complication: HB have same quantum numbers as regular 3-quark states. How can they be identified? </a:t>
            </a:r>
            <a:endParaRPr lang="en-US" sz="2000" dirty="0">
              <a:solidFill>
                <a:srgbClr val="000090"/>
              </a:solidFill>
            </a:endParaRPr>
          </a:p>
        </p:txBody>
      </p:sp>
      <p:sp>
        <p:nvSpPr>
          <p:cNvPr id="13" name="TextBox 12"/>
          <p:cNvSpPr txBox="1"/>
          <p:nvPr/>
        </p:nvSpPr>
        <p:spPr>
          <a:xfrm>
            <a:off x="201901" y="1320030"/>
            <a:ext cx="5131158" cy="338554"/>
          </a:xfrm>
          <a:prstGeom prst="rect">
            <a:avLst/>
          </a:prstGeom>
          <a:noFill/>
        </p:spPr>
        <p:txBody>
          <a:bodyPr wrap="square" rtlCol="0">
            <a:spAutoFit/>
          </a:bodyPr>
          <a:lstStyle/>
          <a:p>
            <a:r>
              <a:rPr lang="en-US" sz="1600" i="1" dirty="0" smtClean="0">
                <a:solidFill>
                  <a:srgbClr val="000090"/>
                </a:solidFill>
              </a:rPr>
              <a:t>J.J. </a:t>
            </a:r>
            <a:r>
              <a:rPr lang="en-US" sz="1600" i="1" dirty="0" err="1" smtClean="0">
                <a:solidFill>
                  <a:srgbClr val="000090"/>
                </a:solidFill>
              </a:rPr>
              <a:t>Dudek</a:t>
            </a:r>
            <a:r>
              <a:rPr lang="en-US" sz="1600" i="1" dirty="0" smtClean="0">
                <a:solidFill>
                  <a:srgbClr val="000090"/>
                </a:solidFill>
              </a:rPr>
              <a:t> and R.G. Edwards, </a:t>
            </a:r>
            <a:r>
              <a:rPr lang="en-US" sz="1600" i="1" dirty="0" err="1" smtClean="0">
                <a:solidFill>
                  <a:srgbClr val="000090"/>
                </a:solidFill>
              </a:rPr>
              <a:t>Phys.Rev</a:t>
            </a:r>
            <a:r>
              <a:rPr lang="en-US" sz="1600" i="1" dirty="0" smtClean="0">
                <a:solidFill>
                  <a:srgbClr val="000090"/>
                </a:solidFill>
              </a:rPr>
              <a:t>. D 85, 054016 (2012)</a:t>
            </a:r>
            <a:endParaRPr lang="en-US" sz="1600" i="1" dirty="0">
              <a:solidFill>
                <a:srgbClr val="000090"/>
              </a:solidFill>
            </a:endParaRPr>
          </a:p>
        </p:txBody>
      </p:sp>
      <p:sp>
        <p:nvSpPr>
          <p:cNvPr id="14" name="TextBox 13"/>
          <p:cNvSpPr txBox="1"/>
          <p:nvPr/>
        </p:nvSpPr>
        <p:spPr>
          <a:xfrm>
            <a:off x="2645075" y="1741720"/>
            <a:ext cx="702123" cy="369332"/>
          </a:xfrm>
          <a:prstGeom prst="rect">
            <a:avLst/>
          </a:prstGeom>
          <a:noFill/>
        </p:spPr>
        <p:txBody>
          <a:bodyPr wrap="none" rtlCol="0">
            <a:spAutoFit/>
          </a:bodyPr>
          <a:lstStyle/>
          <a:p>
            <a:r>
              <a:rPr lang="en-US" dirty="0" smtClean="0"/>
              <a:t>LQCD</a:t>
            </a:r>
            <a:endParaRPr lang="en-US" dirty="0"/>
          </a:p>
        </p:txBody>
      </p:sp>
      <p:sp>
        <p:nvSpPr>
          <p:cNvPr id="15" name="TextBox 14"/>
          <p:cNvSpPr txBox="1"/>
          <p:nvPr/>
        </p:nvSpPr>
        <p:spPr>
          <a:xfrm>
            <a:off x="2093598" y="4386321"/>
            <a:ext cx="1611251" cy="369332"/>
          </a:xfrm>
          <a:prstGeom prst="rect">
            <a:avLst/>
          </a:prstGeom>
          <a:noFill/>
        </p:spPr>
        <p:txBody>
          <a:bodyPr wrap="none" rtlCol="0">
            <a:spAutoFit/>
          </a:bodyPr>
          <a:lstStyle/>
          <a:p>
            <a:r>
              <a:rPr lang="en-US" dirty="0" smtClean="0">
                <a:solidFill>
                  <a:schemeClr val="accent4">
                    <a:lumMod val="75000"/>
                  </a:schemeClr>
                </a:solidFill>
              </a:rPr>
              <a:t>Hybrid baryons</a:t>
            </a:r>
            <a:endParaRPr lang="en-US" dirty="0">
              <a:solidFill>
                <a:schemeClr val="accent4">
                  <a:lumMod val="75000"/>
                </a:schemeClr>
              </a:solidFill>
            </a:endParaRPr>
          </a:p>
        </p:txBody>
      </p:sp>
      <p:cxnSp>
        <p:nvCxnSpPr>
          <p:cNvPr id="17" name="Straight Arrow Connector 16"/>
          <p:cNvCxnSpPr>
            <a:stCxn id="15" idx="0"/>
          </p:cNvCxnSpPr>
          <p:nvPr/>
        </p:nvCxnSpPr>
        <p:spPr>
          <a:xfrm rot="16200000" flipV="1">
            <a:off x="1651863" y="3138960"/>
            <a:ext cx="1104348" cy="1390374"/>
          </a:xfrm>
          <a:prstGeom prst="straightConnector1">
            <a:avLst/>
          </a:prstGeom>
          <a:ln w="28575" cap="flat" cmpd="sng" algn="ctr">
            <a:solidFill>
              <a:srgbClr val="8A6BB1"/>
            </a:solidFill>
            <a:prstDash val="solid"/>
            <a:round/>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a:stCxn id="15" idx="0"/>
          </p:cNvCxnSpPr>
          <p:nvPr/>
        </p:nvCxnSpPr>
        <p:spPr>
          <a:xfrm rot="5400000" flipH="1" flipV="1">
            <a:off x="2617344" y="3298813"/>
            <a:ext cx="1369388" cy="805629"/>
          </a:xfrm>
          <a:prstGeom prst="straightConnector1">
            <a:avLst/>
          </a:prstGeom>
          <a:ln w="28575" cap="flat" cmpd="sng" algn="ctr">
            <a:solidFill>
              <a:srgbClr val="8A6BB1"/>
            </a:solidFill>
            <a:prstDash val="solid"/>
            <a:round/>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a:stCxn id="22" idx="1"/>
          </p:cNvCxnSpPr>
          <p:nvPr/>
        </p:nvCxnSpPr>
        <p:spPr>
          <a:xfrm rot="10800000">
            <a:off x="1508850" y="4971848"/>
            <a:ext cx="474732" cy="532166"/>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sp>
        <p:nvSpPr>
          <p:cNvPr id="22" name="TextBox 21"/>
          <p:cNvSpPr txBox="1"/>
          <p:nvPr/>
        </p:nvSpPr>
        <p:spPr>
          <a:xfrm>
            <a:off x="1983582" y="5319348"/>
            <a:ext cx="1331051" cy="369332"/>
          </a:xfrm>
          <a:prstGeom prst="rect">
            <a:avLst/>
          </a:prstGeom>
          <a:noFill/>
        </p:spPr>
        <p:txBody>
          <a:bodyPr wrap="none" rtlCol="0">
            <a:spAutoFit/>
          </a:bodyPr>
          <a:lstStyle/>
          <a:p>
            <a:r>
              <a:rPr lang="en-US" dirty="0" smtClean="0"/>
              <a:t>Nucleon </a:t>
            </a:r>
            <a:r>
              <a:rPr lang="en-US" dirty="0" err="1" smtClean="0"/>
              <a:t>g.s</a:t>
            </a:r>
            <a:r>
              <a:rPr lang="en-US" dirty="0" smtClean="0"/>
              <a:t>. </a:t>
            </a:r>
            <a:endParaRPr lang="en-US" dirty="0"/>
          </a:p>
        </p:txBody>
      </p:sp>
      <p:cxnSp>
        <p:nvCxnSpPr>
          <p:cNvPr id="25" name="Straight Arrow Connector 24"/>
          <p:cNvCxnSpPr/>
          <p:nvPr/>
        </p:nvCxnSpPr>
        <p:spPr>
          <a:xfrm rot="16200000" flipH="1">
            <a:off x="137444" y="4143195"/>
            <a:ext cx="1635596" cy="21710"/>
          </a:xfrm>
          <a:prstGeom prst="straightConnector1">
            <a:avLst/>
          </a:prstGeom>
          <a:ln>
            <a:solidFill>
              <a:srgbClr val="008000"/>
            </a:solidFill>
            <a:headEnd type="arrow"/>
            <a:tailEnd type="arrow"/>
          </a:ln>
          <a:effectLst/>
        </p:spPr>
        <p:style>
          <a:lnRef idx="2">
            <a:schemeClr val="accent1"/>
          </a:lnRef>
          <a:fillRef idx="0">
            <a:schemeClr val="accent1"/>
          </a:fillRef>
          <a:effectRef idx="1">
            <a:schemeClr val="accent1"/>
          </a:effectRef>
          <a:fontRef idx="minor">
            <a:schemeClr val="tx1"/>
          </a:fontRef>
        </p:style>
      </p:cxnSp>
      <p:sp>
        <p:nvSpPr>
          <p:cNvPr id="27" name="TextBox 26"/>
          <p:cNvSpPr txBox="1"/>
          <p:nvPr/>
        </p:nvSpPr>
        <p:spPr>
          <a:xfrm>
            <a:off x="876309" y="4201655"/>
            <a:ext cx="868372" cy="369332"/>
          </a:xfrm>
          <a:prstGeom prst="rect">
            <a:avLst/>
          </a:prstGeom>
          <a:solidFill>
            <a:srgbClr val="FFFFFF"/>
          </a:solidFill>
        </p:spPr>
        <p:txBody>
          <a:bodyPr wrap="none" rtlCol="0">
            <a:spAutoFit/>
          </a:bodyPr>
          <a:lstStyle/>
          <a:p>
            <a:r>
              <a:rPr lang="en-US" dirty="0" smtClean="0"/>
              <a:t>1.3GeV</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normAutofit/>
          </a:bodyPr>
          <a:lstStyle/>
          <a:p>
            <a:r>
              <a:rPr lang="en-US" sz="3600" b="1" dirty="0" smtClean="0">
                <a:solidFill>
                  <a:srgbClr val="000090"/>
                </a:solidFill>
              </a:rPr>
              <a:t>Identifying HB through </a:t>
            </a:r>
            <a:r>
              <a:rPr lang="en-US" sz="3600" b="1" dirty="0" err="1" smtClean="0">
                <a:solidFill>
                  <a:srgbClr val="000090"/>
                </a:solidFill>
              </a:rPr>
              <a:t>electrocouplings</a:t>
            </a:r>
            <a:endParaRPr lang="en-US" sz="3600" b="1" dirty="0">
              <a:solidFill>
                <a:srgbClr val="000090"/>
              </a:solidFill>
            </a:endParaRPr>
          </a:p>
        </p:txBody>
      </p:sp>
      <p:sp>
        <p:nvSpPr>
          <p:cNvPr id="4" name="Date Placeholder 3"/>
          <p:cNvSpPr>
            <a:spLocks noGrp="1"/>
          </p:cNvSpPr>
          <p:nvPr>
            <p:ph type="dt" sz="half" idx="10"/>
          </p:nvPr>
        </p:nvSpPr>
        <p:spPr/>
        <p:txBody>
          <a:bodyPr/>
          <a:lstStyle/>
          <a:p>
            <a:fld id="{C1717DA7-80F9-7345-8AC3-707D51AE76EA}" type="datetime1">
              <a:rPr lang="en-US" smtClean="0">
                <a:solidFill>
                  <a:prstClr val="black">
                    <a:tint val="75000"/>
                  </a:prstClr>
                </a:solidFill>
              </a:rPr>
              <a:pPr/>
              <a:t>7/9/15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PAC43 meeting 7 July 2015</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E041EDE-50F2-FD49-B156-DFB8E5BC9437}" type="slidenum">
              <a:rPr lang="en-US" smtClean="0">
                <a:solidFill>
                  <a:prstClr val="black">
                    <a:tint val="75000"/>
                  </a:prstClr>
                </a:solidFill>
              </a:rPr>
              <a:pPr/>
              <a:t>15</a:t>
            </a:fld>
            <a:endParaRPr lang="en-US">
              <a:solidFill>
                <a:prstClr val="black">
                  <a:tint val="75000"/>
                </a:prstClr>
              </a:solidFill>
            </a:endParaRPr>
          </a:p>
        </p:txBody>
      </p:sp>
      <p:pic>
        <p:nvPicPr>
          <p:cNvPr id="7" name="Picture 6"/>
          <p:cNvPicPr>
            <a:picLocks noChangeAspect="1"/>
          </p:cNvPicPr>
          <p:nvPr/>
        </p:nvPicPr>
        <p:blipFill>
          <a:blip r:embed="rId2"/>
          <a:stretch>
            <a:fillRect/>
          </a:stretch>
        </p:blipFill>
        <p:spPr>
          <a:xfrm>
            <a:off x="1170609" y="2156133"/>
            <a:ext cx="6654800" cy="3210560"/>
          </a:xfrm>
          <a:prstGeom prst="rect">
            <a:avLst/>
          </a:prstGeom>
        </p:spPr>
      </p:pic>
      <p:sp>
        <p:nvSpPr>
          <p:cNvPr id="8" name="TextBox 7"/>
          <p:cNvSpPr txBox="1"/>
          <p:nvPr/>
        </p:nvSpPr>
        <p:spPr>
          <a:xfrm>
            <a:off x="885904" y="977582"/>
            <a:ext cx="7800896" cy="369332"/>
          </a:xfrm>
          <a:prstGeom prst="rect">
            <a:avLst/>
          </a:prstGeom>
          <a:noFill/>
        </p:spPr>
        <p:txBody>
          <a:bodyPr wrap="none" rtlCol="0">
            <a:spAutoFit/>
          </a:bodyPr>
          <a:lstStyle/>
          <a:p>
            <a:r>
              <a:rPr lang="en-US" dirty="0" smtClean="0">
                <a:solidFill>
                  <a:srgbClr val="000090"/>
                </a:solidFill>
              </a:rPr>
              <a:t>Example: Roper resonance initially thought as possible lowest mass hybrid baryon </a:t>
            </a:r>
            <a:endParaRPr lang="en-US" dirty="0">
              <a:solidFill>
                <a:srgbClr val="000090"/>
              </a:solidFill>
            </a:endParaRPr>
          </a:p>
        </p:txBody>
      </p:sp>
      <p:sp>
        <p:nvSpPr>
          <p:cNvPr id="9" name="TextBox 8"/>
          <p:cNvSpPr txBox="1"/>
          <p:nvPr/>
        </p:nvSpPr>
        <p:spPr>
          <a:xfrm>
            <a:off x="2429566" y="1228668"/>
            <a:ext cx="4370307" cy="338554"/>
          </a:xfrm>
          <a:prstGeom prst="rect">
            <a:avLst/>
          </a:prstGeom>
          <a:noFill/>
        </p:spPr>
        <p:txBody>
          <a:bodyPr wrap="none" rtlCol="0">
            <a:spAutoFit/>
          </a:bodyPr>
          <a:lstStyle/>
          <a:p>
            <a:r>
              <a:rPr lang="en-US" sz="1600" i="1" dirty="0" smtClean="0">
                <a:solidFill>
                  <a:srgbClr val="000090"/>
                </a:solidFill>
              </a:rPr>
              <a:t>T. Barnes and F.E. Close, </a:t>
            </a:r>
            <a:r>
              <a:rPr lang="en-US" sz="1600" i="1" dirty="0" err="1" smtClean="0">
                <a:solidFill>
                  <a:srgbClr val="000090"/>
                </a:solidFill>
              </a:rPr>
              <a:t>Phys.Lett</a:t>
            </a:r>
            <a:r>
              <a:rPr lang="en-US" sz="1600" i="1" dirty="0" smtClean="0">
                <a:solidFill>
                  <a:srgbClr val="000090"/>
                </a:solidFill>
              </a:rPr>
              <a:t>. B123 (1983) 89  </a:t>
            </a:r>
            <a:endParaRPr lang="en-US" sz="1600" i="1" dirty="0">
              <a:solidFill>
                <a:srgbClr val="000090"/>
              </a:solidFill>
            </a:endParaRPr>
          </a:p>
        </p:txBody>
      </p:sp>
      <p:sp>
        <p:nvSpPr>
          <p:cNvPr id="10" name="TextBox 9"/>
          <p:cNvSpPr txBox="1"/>
          <p:nvPr/>
        </p:nvSpPr>
        <p:spPr>
          <a:xfrm>
            <a:off x="2893391" y="3379291"/>
            <a:ext cx="529562" cy="369332"/>
          </a:xfrm>
          <a:prstGeom prst="rect">
            <a:avLst/>
          </a:prstGeom>
          <a:noFill/>
        </p:spPr>
        <p:txBody>
          <a:bodyPr wrap="none" rtlCol="0">
            <a:spAutoFit/>
          </a:bodyPr>
          <a:lstStyle/>
          <a:p>
            <a:r>
              <a:rPr lang="en-US" dirty="0" smtClean="0"/>
              <a:t>q</a:t>
            </a:r>
            <a:r>
              <a:rPr lang="en-US" baseline="30000" dirty="0" smtClean="0"/>
              <a:t>3</a:t>
            </a:r>
            <a:r>
              <a:rPr lang="en-US" dirty="0" smtClean="0"/>
              <a:t>G</a:t>
            </a:r>
            <a:endParaRPr lang="en-US" dirty="0"/>
          </a:p>
        </p:txBody>
      </p:sp>
      <p:sp>
        <p:nvSpPr>
          <p:cNvPr id="11" name="TextBox 10"/>
          <p:cNvSpPr txBox="1"/>
          <p:nvPr/>
        </p:nvSpPr>
        <p:spPr>
          <a:xfrm>
            <a:off x="5490238" y="3890367"/>
            <a:ext cx="529562" cy="369332"/>
          </a:xfrm>
          <a:prstGeom prst="rect">
            <a:avLst/>
          </a:prstGeom>
          <a:solidFill>
            <a:srgbClr val="FFFFFF"/>
          </a:solidFill>
        </p:spPr>
        <p:txBody>
          <a:bodyPr wrap="none" rtlCol="0">
            <a:spAutoFit/>
          </a:bodyPr>
          <a:lstStyle/>
          <a:p>
            <a:r>
              <a:rPr lang="en-US" dirty="0" smtClean="0"/>
              <a:t>q</a:t>
            </a:r>
            <a:r>
              <a:rPr lang="en-US" baseline="30000" dirty="0" smtClean="0"/>
              <a:t>3</a:t>
            </a:r>
            <a:r>
              <a:rPr lang="en-US" dirty="0" smtClean="0"/>
              <a:t>G</a:t>
            </a:r>
            <a:endParaRPr lang="en-US" dirty="0"/>
          </a:p>
        </p:txBody>
      </p:sp>
      <p:sp>
        <p:nvSpPr>
          <p:cNvPr id="12" name="TextBox 11"/>
          <p:cNvSpPr txBox="1"/>
          <p:nvPr/>
        </p:nvSpPr>
        <p:spPr>
          <a:xfrm>
            <a:off x="457200" y="5333564"/>
            <a:ext cx="8470788" cy="646331"/>
          </a:xfrm>
          <a:prstGeom prst="rect">
            <a:avLst/>
          </a:prstGeom>
          <a:noFill/>
        </p:spPr>
        <p:txBody>
          <a:bodyPr wrap="none" rtlCol="0">
            <a:spAutoFit/>
          </a:bodyPr>
          <a:lstStyle/>
          <a:p>
            <a:r>
              <a:rPr lang="en-US" dirty="0" smtClean="0">
                <a:solidFill>
                  <a:srgbClr val="000090"/>
                </a:solidFill>
              </a:rPr>
              <a:t>Q</a:t>
            </a:r>
            <a:r>
              <a:rPr lang="en-US" baseline="30000" dirty="0" smtClean="0">
                <a:solidFill>
                  <a:srgbClr val="000090"/>
                </a:solidFill>
              </a:rPr>
              <a:t>2</a:t>
            </a:r>
            <a:r>
              <a:rPr lang="en-US" dirty="0" smtClean="0">
                <a:solidFill>
                  <a:srgbClr val="000090"/>
                </a:solidFill>
              </a:rPr>
              <a:t> dependence of </a:t>
            </a:r>
            <a:r>
              <a:rPr lang="en-US" dirty="0" err="1" smtClean="0">
                <a:solidFill>
                  <a:srgbClr val="000090"/>
                </a:solidFill>
              </a:rPr>
              <a:t>electrocoupling</a:t>
            </a:r>
            <a:r>
              <a:rPr lang="en-US" dirty="0" smtClean="0">
                <a:solidFill>
                  <a:srgbClr val="000090"/>
                </a:solidFill>
              </a:rPr>
              <a:t> amplitudes A</a:t>
            </a:r>
            <a:r>
              <a:rPr lang="en-US" baseline="-25000" dirty="0" smtClean="0">
                <a:solidFill>
                  <a:srgbClr val="000090"/>
                </a:solidFill>
              </a:rPr>
              <a:t>1/2</a:t>
            </a:r>
            <a:r>
              <a:rPr lang="en-US" dirty="0" smtClean="0">
                <a:solidFill>
                  <a:srgbClr val="000090"/>
                </a:solidFill>
              </a:rPr>
              <a:t>, S</a:t>
            </a:r>
            <a:r>
              <a:rPr lang="en-US" baseline="-25000" dirty="0" smtClean="0">
                <a:solidFill>
                  <a:srgbClr val="000090"/>
                </a:solidFill>
              </a:rPr>
              <a:t>1/2 </a:t>
            </a:r>
            <a:r>
              <a:rPr lang="en-US" dirty="0" smtClean="0">
                <a:solidFill>
                  <a:srgbClr val="000090"/>
                </a:solidFill>
              </a:rPr>
              <a:t>excludes Roper as hybrid baryon.</a:t>
            </a:r>
          </a:p>
          <a:p>
            <a:r>
              <a:rPr lang="en-US" dirty="0" smtClean="0">
                <a:solidFill>
                  <a:srgbClr val="000090"/>
                </a:solidFill>
              </a:rPr>
              <a:t>		</a:t>
            </a:r>
            <a:r>
              <a:rPr lang="en-US" sz="1600" i="1" dirty="0" smtClean="0">
                <a:solidFill>
                  <a:srgbClr val="000090"/>
                </a:solidFill>
              </a:rPr>
              <a:t>  I.G. </a:t>
            </a:r>
            <a:r>
              <a:rPr lang="en-US" sz="1600" i="1" dirty="0" err="1" smtClean="0">
                <a:solidFill>
                  <a:srgbClr val="000090"/>
                </a:solidFill>
              </a:rPr>
              <a:t>Aznauryan</a:t>
            </a:r>
            <a:r>
              <a:rPr lang="en-US" sz="1600" i="1" dirty="0" smtClean="0">
                <a:solidFill>
                  <a:srgbClr val="000090"/>
                </a:solidFill>
              </a:rPr>
              <a:t> et al., [CLAS collaboration], </a:t>
            </a:r>
            <a:r>
              <a:rPr lang="en-US" sz="1600" i="1" dirty="0" err="1" smtClean="0">
                <a:solidFill>
                  <a:srgbClr val="000090"/>
                </a:solidFill>
              </a:rPr>
              <a:t>Phys.Rev.C</a:t>
            </a:r>
            <a:r>
              <a:rPr lang="en-US" sz="1600" i="1" dirty="0" smtClean="0">
                <a:solidFill>
                  <a:srgbClr val="000090"/>
                </a:solidFill>
              </a:rPr>
              <a:t> 80, 055203 (2009)  </a:t>
            </a:r>
            <a:endParaRPr lang="en-US" sz="1600" i="1" dirty="0">
              <a:solidFill>
                <a:srgbClr val="000090"/>
              </a:solidFill>
            </a:endParaRPr>
          </a:p>
        </p:txBody>
      </p:sp>
      <p:sp>
        <p:nvSpPr>
          <p:cNvPr id="13" name="TextBox 12"/>
          <p:cNvSpPr txBox="1"/>
          <p:nvPr/>
        </p:nvSpPr>
        <p:spPr>
          <a:xfrm>
            <a:off x="1602478" y="6043830"/>
            <a:ext cx="5942853" cy="369332"/>
          </a:xfrm>
          <a:prstGeom prst="rect">
            <a:avLst/>
          </a:prstGeom>
          <a:noFill/>
        </p:spPr>
        <p:txBody>
          <a:bodyPr wrap="none" rtlCol="0">
            <a:spAutoFit/>
          </a:bodyPr>
          <a:lstStyle/>
          <a:p>
            <a:r>
              <a:rPr lang="en-US" dirty="0" smtClean="0">
                <a:solidFill>
                  <a:srgbClr val="000090"/>
                </a:solidFill>
              </a:rPr>
              <a:t>Apply same technique to states in mass range above 2 GeV. </a:t>
            </a:r>
            <a:endParaRPr lang="en-US" dirty="0">
              <a:solidFill>
                <a:srgbClr val="000090"/>
              </a:solidFill>
            </a:endParaRPr>
          </a:p>
        </p:txBody>
      </p:sp>
      <p:sp>
        <p:nvSpPr>
          <p:cNvPr id="15" name="TextBox 14"/>
          <p:cNvSpPr txBox="1"/>
          <p:nvPr/>
        </p:nvSpPr>
        <p:spPr>
          <a:xfrm>
            <a:off x="709209" y="1567222"/>
            <a:ext cx="8507457" cy="646331"/>
          </a:xfrm>
          <a:prstGeom prst="rect">
            <a:avLst/>
          </a:prstGeom>
          <a:noFill/>
        </p:spPr>
        <p:txBody>
          <a:bodyPr wrap="none" rtlCol="0">
            <a:spAutoFit/>
          </a:bodyPr>
          <a:lstStyle/>
          <a:p>
            <a:r>
              <a:rPr lang="en-US" dirty="0" smtClean="0">
                <a:solidFill>
                  <a:srgbClr val="000090"/>
                </a:solidFill>
              </a:rPr>
              <a:t>3-quark state and hybrid baryon state with same J</a:t>
            </a:r>
            <a:r>
              <a:rPr lang="en-US" baseline="30000" dirty="0" smtClean="0">
                <a:solidFill>
                  <a:srgbClr val="000090"/>
                </a:solidFill>
              </a:rPr>
              <a:t>P</a:t>
            </a:r>
            <a:r>
              <a:rPr lang="en-US" dirty="0" smtClean="0">
                <a:solidFill>
                  <a:srgbClr val="000090"/>
                </a:solidFill>
              </a:rPr>
              <a:t> have very different Q</a:t>
            </a:r>
            <a:r>
              <a:rPr lang="en-US" baseline="30000" dirty="0" smtClean="0">
                <a:solidFill>
                  <a:srgbClr val="000090"/>
                </a:solidFill>
              </a:rPr>
              <a:t>2</a:t>
            </a:r>
            <a:r>
              <a:rPr lang="en-US" dirty="0" smtClean="0">
                <a:solidFill>
                  <a:srgbClr val="000090"/>
                </a:solidFill>
              </a:rPr>
              <a:t> dependences</a:t>
            </a:r>
          </a:p>
          <a:p>
            <a:r>
              <a:rPr lang="en-US" dirty="0" smtClean="0"/>
              <a:t>			</a:t>
            </a:r>
            <a:r>
              <a:rPr lang="en-US" sz="1600" i="1" dirty="0" smtClean="0">
                <a:solidFill>
                  <a:srgbClr val="000090"/>
                </a:solidFill>
              </a:rPr>
              <a:t>Z.P. Li, </a:t>
            </a:r>
            <a:r>
              <a:rPr lang="en-US" sz="1600" i="1" dirty="0" err="1" smtClean="0">
                <a:solidFill>
                  <a:srgbClr val="000090"/>
                </a:solidFill>
              </a:rPr>
              <a:t>V.Burkert</a:t>
            </a:r>
            <a:r>
              <a:rPr lang="en-US" sz="1600" i="1" dirty="0" smtClean="0">
                <a:solidFill>
                  <a:srgbClr val="000090"/>
                </a:solidFill>
              </a:rPr>
              <a:t>, Z.J. Li, Phys. Rev. D 46, 70 (1992)</a:t>
            </a:r>
            <a:endParaRPr lang="en-US" sz="1600" i="1" dirty="0">
              <a:solidFill>
                <a:srgbClr val="000090"/>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normAutofit/>
          </a:bodyPr>
          <a:lstStyle/>
          <a:p>
            <a:r>
              <a:rPr lang="en-US" sz="3600" b="1" dirty="0" smtClean="0">
                <a:solidFill>
                  <a:srgbClr val="000090"/>
                </a:solidFill>
              </a:rPr>
              <a:t>Excerpt from TAC (Theory)</a:t>
            </a:r>
            <a:endParaRPr lang="en-US" sz="3600" b="1" dirty="0">
              <a:solidFill>
                <a:srgbClr val="000090"/>
              </a:solidFill>
            </a:endParaRPr>
          </a:p>
        </p:txBody>
      </p:sp>
      <p:sp>
        <p:nvSpPr>
          <p:cNvPr id="3" name="Content Placeholder 2"/>
          <p:cNvSpPr>
            <a:spLocks noGrp="1"/>
          </p:cNvSpPr>
          <p:nvPr>
            <p:ph idx="1"/>
          </p:nvPr>
        </p:nvSpPr>
        <p:spPr>
          <a:xfrm>
            <a:off x="457199" y="1225831"/>
            <a:ext cx="8410713" cy="4525963"/>
          </a:xfrm>
        </p:spPr>
        <p:txBody>
          <a:bodyPr>
            <a:normAutofit lnSpcReduction="10000"/>
          </a:bodyPr>
          <a:lstStyle/>
          <a:p>
            <a:pPr>
              <a:buNone/>
            </a:pPr>
            <a:r>
              <a:rPr lang="en-US" sz="1600" dirty="0" smtClean="0">
                <a:solidFill>
                  <a:srgbClr val="000090"/>
                </a:solidFill>
              </a:rPr>
              <a:t>It appears that the experimental program proposed does not require a theoretical understanding</a:t>
            </a:r>
          </a:p>
          <a:p>
            <a:pPr>
              <a:buNone/>
            </a:pPr>
            <a:r>
              <a:rPr lang="en-US" sz="1600" dirty="0" smtClean="0">
                <a:solidFill>
                  <a:srgbClr val="000090"/>
                </a:solidFill>
              </a:rPr>
              <a:t>to be in place in advance of the data-taking and analysis, and as such the embryonic state of theory</a:t>
            </a:r>
          </a:p>
          <a:p>
            <a:pPr>
              <a:buNone/>
            </a:pPr>
            <a:r>
              <a:rPr lang="en-US" sz="1600" dirty="0" smtClean="0">
                <a:solidFill>
                  <a:srgbClr val="000090"/>
                </a:solidFill>
              </a:rPr>
              <a:t>should not be held against the effort. The data can be taken and analyzed and the theoretical </a:t>
            </a:r>
          </a:p>
          <a:p>
            <a:pPr>
              <a:buNone/>
            </a:pPr>
            <a:r>
              <a:rPr lang="en-US" sz="1600" dirty="0" smtClean="0">
                <a:solidFill>
                  <a:srgbClr val="000090"/>
                </a:solidFill>
              </a:rPr>
              <a:t>interpretation may follow subsequently. </a:t>
            </a:r>
          </a:p>
          <a:p>
            <a:pPr>
              <a:buNone/>
            </a:pPr>
            <a:endParaRPr lang="en-US" sz="1600" dirty="0" smtClean="0">
              <a:solidFill>
                <a:srgbClr val="000090"/>
              </a:solidFill>
            </a:endParaRPr>
          </a:p>
          <a:p>
            <a:pPr algn="just">
              <a:buAutoNum type="arabicParenR"/>
            </a:pPr>
            <a:r>
              <a:rPr lang="en-US" sz="1600" dirty="0" smtClean="0">
                <a:solidFill>
                  <a:srgbClr val="000090"/>
                </a:solidFill>
              </a:rPr>
              <a:t>There are some odd omissions in the text that should be addressed in any future full proposal:</a:t>
            </a:r>
          </a:p>
          <a:p>
            <a:pPr algn="just">
              <a:buNone/>
            </a:pPr>
            <a:r>
              <a:rPr lang="en-US" sz="1600" dirty="0" smtClean="0">
                <a:solidFill>
                  <a:srgbClr val="000090"/>
                </a:solidFill>
              </a:rPr>
              <a:t>While the I = 1/2, J</a:t>
            </a:r>
            <a:r>
              <a:rPr lang="en-US" sz="1600" baseline="30000" dirty="0" smtClean="0">
                <a:solidFill>
                  <a:srgbClr val="000090"/>
                </a:solidFill>
              </a:rPr>
              <a:t>P</a:t>
            </a:r>
            <a:r>
              <a:rPr lang="en-US" sz="1600" dirty="0" smtClean="0">
                <a:solidFill>
                  <a:srgbClr val="000090"/>
                </a:solidFill>
              </a:rPr>
              <a:t> = 1/2</a:t>
            </a:r>
            <a:r>
              <a:rPr lang="en-US" sz="1600" baseline="30000" dirty="0" smtClean="0">
                <a:solidFill>
                  <a:srgbClr val="000090"/>
                </a:solidFill>
              </a:rPr>
              <a:t>+</a:t>
            </a:r>
            <a:r>
              <a:rPr lang="en-US" sz="1600" b="1" dirty="0" smtClean="0">
                <a:solidFill>
                  <a:srgbClr val="000090"/>
                </a:solidFill>
              </a:rPr>
              <a:t>; </a:t>
            </a:r>
            <a:r>
              <a:rPr lang="en-US" sz="1600" dirty="0" smtClean="0">
                <a:solidFill>
                  <a:srgbClr val="000090"/>
                </a:solidFill>
              </a:rPr>
              <a:t>3/2</a:t>
            </a:r>
            <a:r>
              <a:rPr lang="en-US" sz="1600" baseline="30000" dirty="0" smtClean="0">
                <a:solidFill>
                  <a:srgbClr val="000090"/>
                </a:solidFill>
              </a:rPr>
              <a:t>+</a:t>
            </a:r>
            <a:r>
              <a:rPr lang="en-US" sz="1600" dirty="0" smtClean="0">
                <a:solidFill>
                  <a:srgbClr val="000090"/>
                </a:solidFill>
              </a:rPr>
              <a:t> hybrid baryons are presented as the target of the search, no</a:t>
            </a:r>
          </a:p>
          <a:p>
            <a:pPr algn="just">
              <a:buNone/>
            </a:pPr>
            <a:r>
              <a:rPr lang="en-US" sz="1600" dirty="0" smtClean="0">
                <a:solidFill>
                  <a:srgbClr val="000090"/>
                </a:solidFill>
              </a:rPr>
              <a:t>discussion is given regarding the other predicted hybrid baryons, the I = 1/2 state with J</a:t>
            </a:r>
            <a:r>
              <a:rPr lang="en-US" sz="1600" baseline="30000" dirty="0" smtClean="0">
                <a:solidFill>
                  <a:srgbClr val="000090"/>
                </a:solidFill>
              </a:rPr>
              <a:t>P</a:t>
            </a:r>
            <a:r>
              <a:rPr lang="en-US" sz="1600" dirty="0" smtClean="0">
                <a:solidFill>
                  <a:srgbClr val="000090"/>
                </a:solidFill>
              </a:rPr>
              <a:t> = 5/2</a:t>
            </a:r>
            <a:r>
              <a:rPr lang="en-US" sz="1600" b="1" baseline="30000" dirty="0" smtClean="0">
                <a:solidFill>
                  <a:srgbClr val="000090"/>
                </a:solidFill>
              </a:rPr>
              <a:t>+</a:t>
            </a:r>
            <a:r>
              <a:rPr lang="en-US" sz="1600" b="1" dirty="0" smtClean="0">
                <a:solidFill>
                  <a:srgbClr val="000090"/>
                </a:solidFill>
              </a:rPr>
              <a:t> </a:t>
            </a:r>
          </a:p>
          <a:p>
            <a:pPr algn="just">
              <a:buNone/>
            </a:pPr>
            <a:r>
              <a:rPr lang="en-US" sz="1600" dirty="0" smtClean="0">
                <a:solidFill>
                  <a:srgbClr val="000090"/>
                </a:solidFill>
              </a:rPr>
              <a:t>and</a:t>
            </a:r>
            <a:r>
              <a:rPr lang="en-US" sz="1600" b="1" dirty="0" smtClean="0">
                <a:solidFill>
                  <a:srgbClr val="000090"/>
                </a:solidFill>
              </a:rPr>
              <a:t> </a:t>
            </a:r>
            <a:r>
              <a:rPr lang="en-US" sz="1600" dirty="0" smtClean="0">
                <a:solidFill>
                  <a:srgbClr val="000090"/>
                </a:solidFill>
              </a:rPr>
              <a:t>the two I = 3/2 states - if they are not accessible in the search, the reader should be presented</a:t>
            </a:r>
          </a:p>
          <a:p>
            <a:pPr algn="just">
              <a:buNone/>
            </a:pPr>
            <a:r>
              <a:rPr lang="en-US" sz="1600" dirty="0" smtClean="0">
                <a:solidFill>
                  <a:srgbClr val="000090"/>
                </a:solidFill>
              </a:rPr>
              <a:t>with a reason why not. </a:t>
            </a:r>
          </a:p>
          <a:p>
            <a:pPr>
              <a:buNone/>
            </a:pPr>
            <a:endParaRPr lang="en-US" sz="1600" dirty="0" smtClean="0">
              <a:solidFill>
                <a:srgbClr val="000090"/>
              </a:solidFill>
            </a:endParaRPr>
          </a:p>
          <a:p>
            <a:pPr>
              <a:buNone/>
            </a:pPr>
            <a:r>
              <a:rPr lang="en-US" sz="1600" dirty="0" smtClean="0">
                <a:solidFill>
                  <a:srgbClr val="000090"/>
                </a:solidFill>
              </a:rPr>
              <a:t>2) Since the extraction of resonance pole information from amplitude analysis is a vital</a:t>
            </a:r>
          </a:p>
          <a:p>
            <a:pPr>
              <a:buNone/>
            </a:pPr>
            <a:r>
              <a:rPr lang="en-US" sz="1600" dirty="0" smtClean="0">
                <a:solidFill>
                  <a:srgbClr val="000090"/>
                </a:solidFill>
              </a:rPr>
              <a:t>step in the program, more detailed discussion and references should be presented,</a:t>
            </a:r>
          </a:p>
          <a:p>
            <a:pPr>
              <a:buNone/>
            </a:pPr>
            <a:r>
              <a:rPr lang="en-US" sz="1600" dirty="0" smtClean="0">
                <a:solidFill>
                  <a:srgbClr val="000090"/>
                </a:solidFill>
              </a:rPr>
              <a:t>beyond simply referring to “these advanced tools".</a:t>
            </a:r>
          </a:p>
          <a:p>
            <a:pPr>
              <a:buNone/>
            </a:pPr>
            <a:endParaRPr lang="en-US" sz="1600" dirty="0" smtClean="0"/>
          </a:p>
          <a:p>
            <a:pPr>
              <a:buNone/>
            </a:pPr>
            <a:r>
              <a:rPr lang="en-US" sz="1600" dirty="0" smtClean="0">
                <a:solidFill>
                  <a:srgbClr val="000090"/>
                </a:solidFill>
              </a:rPr>
              <a:t>J. </a:t>
            </a:r>
            <a:r>
              <a:rPr lang="en-US" sz="1600" dirty="0" err="1" smtClean="0">
                <a:solidFill>
                  <a:srgbClr val="000090"/>
                </a:solidFill>
              </a:rPr>
              <a:t>Dudek</a:t>
            </a:r>
            <a:endParaRPr lang="en-US" sz="1600" dirty="0">
              <a:solidFill>
                <a:srgbClr val="000090"/>
              </a:solidFill>
            </a:endParaRPr>
          </a:p>
        </p:txBody>
      </p:sp>
      <p:sp>
        <p:nvSpPr>
          <p:cNvPr id="4" name="Date Placeholder 3"/>
          <p:cNvSpPr>
            <a:spLocks noGrp="1"/>
          </p:cNvSpPr>
          <p:nvPr>
            <p:ph type="dt" sz="half" idx="10"/>
          </p:nvPr>
        </p:nvSpPr>
        <p:spPr/>
        <p:txBody>
          <a:bodyPr/>
          <a:lstStyle/>
          <a:p>
            <a:fld id="{C1717DA7-80F9-7345-8AC3-707D51AE76EA}" type="datetime1">
              <a:rPr lang="en-US" smtClean="0">
                <a:solidFill>
                  <a:prstClr val="black">
                    <a:tint val="75000"/>
                  </a:prstClr>
                </a:solidFill>
              </a:rPr>
              <a:pPr/>
              <a:t>7/9/15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PAC43 meeting 7 July 2015</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E041EDE-50F2-FD49-B156-DFB8E5BC9437}" type="slidenum">
              <a:rPr lang="en-US" smtClean="0">
                <a:solidFill>
                  <a:prstClr val="black">
                    <a:tint val="75000"/>
                  </a:prstClr>
                </a:solidFill>
              </a:rPr>
              <a:pPr/>
              <a:t>16</a:t>
            </a:fld>
            <a:endParaRPr lang="en-US">
              <a:solidFill>
                <a:prstClr val="black">
                  <a:tint val="75000"/>
                </a:prstClr>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solidFill>
                  <a:srgbClr val="000090"/>
                </a:solidFill>
              </a:rPr>
              <a:t>Response to TAC Report</a:t>
            </a:r>
            <a:endParaRPr lang="en-US" sz="3600" b="1" dirty="0">
              <a:solidFill>
                <a:srgbClr val="000090"/>
              </a:solidFill>
            </a:endParaRPr>
          </a:p>
        </p:txBody>
      </p:sp>
      <p:sp>
        <p:nvSpPr>
          <p:cNvPr id="3" name="Content Placeholder 2"/>
          <p:cNvSpPr>
            <a:spLocks noGrp="1"/>
          </p:cNvSpPr>
          <p:nvPr>
            <p:ph idx="1"/>
          </p:nvPr>
        </p:nvSpPr>
        <p:spPr>
          <a:xfrm>
            <a:off x="457200" y="1358348"/>
            <a:ext cx="8229600" cy="4472609"/>
          </a:xfrm>
        </p:spPr>
        <p:txBody>
          <a:bodyPr>
            <a:normAutofit fontScale="85000" lnSpcReduction="10000"/>
          </a:bodyPr>
          <a:lstStyle/>
          <a:p>
            <a:pPr marL="457200" indent="-457200">
              <a:buAutoNum type="arabicParenR"/>
            </a:pPr>
            <a:r>
              <a:rPr lang="en-US" sz="1600" dirty="0" smtClean="0">
                <a:solidFill>
                  <a:srgbClr val="000090"/>
                </a:solidFill>
              </a:rPr>
              <a:t>The mentioned hybrid N</a:t>
            </a:r>
            <a:r>
              <a:rPr lang="en-US" sz="1600" baseline="-25000" dirty="0" smtClean="0">
                <a:solidFill>
                  <a:srgbClr val="000090"/>
                </a:solidFill>
              </a:rPr>
              <a:t>G</a:t>
            </a:r>
            <a:r>
              <a:rPr lang="en-US" sz="1600" dirty="0" smtClean="0">
                <a:solidFill>
                  <a:srgbClr val="000090"/>
                </a:solidFill>
              </a:rPr>
              <a:t> with </a:t>
            </a:r>
            <a:r>
              <a:rPr lang="en-US" sz="1600" dirty="0" err="1" smtClean="0">
                <a:solidFill>
                  <a:srgbClr val="000090"/>
                </a:solidFill>
              </a:rPr>
              <a:t>J</a:t>
            </a:r>
            <a:r>
              <a:rPr lang="en-US" sz="1600" baseline="30000" dirty="0" err="1" smtClean="0">
                <a:solidFill>
                  <a:srgbClr val="000090"/>
                </a:solidFill>
              </a:rPr>
              <a:t>p</a:t>
            </a:r>
            <a:r>
              <a:rPr lang="en-US" sz="1600" dirty="0" smtClean="0">
                <a:solidFill>
                  <a:srgbClr val="000090"/>
                </a:solidFill>
              </a:rPr>
              <a:t> =5/2</a:t>
            </a:r>
            <a:r>
              <a:rPr lang="en-US" sz="1600" baseline="30000" dirty="0" smtClean="0">
                <a:solidFill>
                  <a:srgbClr val="000090"/>
                </a:solidFill>
              </a:rPr>
              <a:t>+</a:t>
            </a:r>
            <a:r>
              <a:rPr lang="en-US" sz="1600" dirty="0" smtClean="0">
                <a:solidFill>
                  <a:srgbClr val="000090"/>
                </a:solidFill>
              </a:rPr>
              <a:t>  and hybrid Δ</a:t>
            </a:r>
            <a:r>
              <a:rPr lang="en-US" sz="1600" baseline="-25000" dirty="0" smtClean="0">
                <a:solidFill>
                  <a:srgbClr val="000090"/>
                </a:solidFill>
              </a:rPr>
              <a:t>G </a:t>
            </a:r>
            <a:r>
              <a:rPr lang="en-US" sz="1600" dirty="0" smtClean="0">
                <a:solidFill>
                  <a:srgbClr val="000090"/>
                </a:solidFill>
              </a:rPr>
              <a:t>with</a:t>
            </a:r>
            <a:r>
              <a:rPr lang="en-US" sz="1600" baseline="-25000" dirty="0" smtClean="0">
                <a:solidFill>
                  <a:srgbClr val="000090"/>
                </a:solidFill>
              </a:rPr>
              <a:t> </a:t>
            </a:r>
            <a:r>
              <a:rPr lang="en-US" sz="1600" dirty="0" smtClean="0">
                <a:solidFill>
                  <a:srgbClr val="000090"/>
                </a:solidFill>
              </a:rPr>
              <a:t>J</a:t>
            </a:r>
            <a:r>
              <a:rPr lang="en-US" sz="1600" baseline="30000" dirty="0" smtClean="0">
                <a:solidFill>
                  <a:srgbClr val="000090"/>
                </a:solidFill>
              </a:rPr>
              <a:t>P</a:t>
            </a:r>
            <a:r>
              <a:rPr lang="en-US" sz="1600" dirty="0" smtClean="0">
                <a:solidFill>
                  <a:srgbClr val="000090"/>
                </a:solidFill>
              </a:rPr>
              <a:t>=1/ 2</a:t>
            </a:r>
            <a:r>
              <a:rPr lang="en-US" sz="1600" baseline="30000" dirty="0" smtClean="0">
                <a:solidFill>
                  <a:srgbClr val="000090"/>
                </a:solidFill>
              </a:rPr>
              <a:t>+</a:t>
            </a:r>
            <a:r>
              <a:rPr lang="en-US" sz="1600" dirty="0" smtClean="0">
                <a:solidFill>
                  <a:srgbClr val="000090"/>
                </a:solidFill>
              </a:rPr>
              <a:t> and 3/2</a:t>
            </a:r>
            <a:r>
              <a:rPr lang="en-US" sz="1600" baseline="30000" dirty="0" smtClean="0">
                <a:solidFill>
                  <a:srgbClr val="000090"/>
                </a:solidFill>
              </a:rPr>
              <a:t>+</a:t>
            </a:r>
            <a:r>
              <a:rPr lang="en-US" sz="1600" dirty="0" smtClean="0">
                <a:solidFill>
                  <a:srgbClr val="000090"/>
                </a:solidFill>
              </a:rPr>
              <a:t> are predicted at considerably higher mass than the J</a:t>
            </a:r>
            <a:r>
              <a:rPr lang="en-US" sz="1600" baseline="30000" dirty="0" smtClean="0">
                <a:solidFill>
                  <a:srgbClr val="000090"/>
                </a:solidFill>
              </a:rPr>
              <a:t>P</a:t>
            </a:r>
            <a:r>
              <a:rPr lang="en-US" sz="1600" dirty="0" smtClean="0">
                <a:solidFill>
                  <a:srgbClr val="000090"/>
                </a:solidFill>
              </a:rPr>
              <a:t> = 1/2</a:t>
            </a:r>
            <a:r>
              <a:rPr lang="en-US" sz="1600" baseline="30000" dirty="0" smtClean="0">
                <a:solidFill>
                  <a:srgbClr val="000090"/>
                </a:solidFill>
              </a:rPr>
              <a:t>+</a:t>
            </a:r>
            <a:r>
              <a:rPr lang="en-US" sz="1600" dirty="0" smtClean="0">
                <a:solidFill>
                  <a:srgbClr val="000090"/>
                </a:solidFill>
              </a:rPr>
              <a:t> and 3/2</a:t>
            </a:r>
            <a:r>
              <a:rPr lang="en-US" sz="1600" baseline="30000" dirty="0" smtClean="0">
                <a:solidFill>
                  <a:srgbClr val="000090"/>
                </a:solidFill>
              </a:rPr>
              <a:t>+</a:t>
            </a:r>
            <a:r>
              <a:rPr lang="en-US" sz="1600" dirty="0" smtClean="0">
                <a:solidFill>
                  <a:srgbClr val="000090"/>
                </a:solidFill>
              </a:rPr>
              <a:t> N</a:t>
            </a:r>
            <a:r>
              <a:rPr lang="en-US" sz="1600" baseline="-25000" dirty="0" smtClean="0">
                <a:solidFill>
                  <a:srgbClr val="000090"/>
                </a:solidFill>
              </a:rPr>
              <a:t>G</a:t>
            </a:r>
            <a:r>
              <a:rPr lang="en-US" sz="1600" dirty="0" smtClean="0">
                <a:solidFill>
                  <a:srgbClr val="000090"/>
                </a:solidFill>
              </a:rPr>
              <a:t> states. We believe we have the best chances of finding the lower mass states first. Our focus is on the lowest mass hybrid baryons simply because baryon spectroscopy is more difficult at high masses where resonances are wider and overlapping and more partial waves can contribute making the partial wave analysis more difficult.  </a:t>
            </a:r>
          </a:p>
          <a:p>
            <a:pPr marL="457200" indent="-457200">
              <a:buNone/>
            </a:pPr>
            <a:r>
              <a:rPr lang="en-US" sz="1600" dirty="0" smtClean="0">
                <a:solidFill>
                  <a:srgbClr val="000090"/>
                </a:solidFill>
              </a:rPr>
              <a:t>	However, all masses up to 3 GeV or higher are within reach of the proposed experiment, and the projected data will be used in the search for all possible new states, including ordinary 3-quark baryons, as there are many “missing” baryon states predicted in the mass range above 2 GeV. </a:t>
            </a:r>
          </a:p>
          <a:p>
            <a:pPr marL="457200" indent="-457200">
              <a:buAutoNum type="arabicParenR"/>
            </a:pPr>
            <a:endParaRPr lang="en-US" sz="1600" dirty="0" smtClean="0">
              <a:solidFill>
                <a:srgbClr val="000090"/>
              </a:solidFill>
            </a:endParaRPr>
          </a:p>
          <a:p>
            <a:pPr marL="457200" indent="-457200">
              <a:buNone/>
            </a:pPr>
            <a:r>
              <a:rPr lang="en-US" sz="1600" dirty="0" smtClean="0">
                <a:solidFill>
                  <a:srgbClr val="000090"/>
                </a:solidFill>
              </a:rPr>
              <a:t>2) 	We agree with the comment that the extraction of resonances parameters such as poles is a vital step in the program and more details will be included in a future proposal. In addition to extending our own single </a:t>
            </a:r>
            <a:r>
              <a:rPr lang="en-US" sz="1600" dirty="0" err="1" smtClean="0">
                <a:solidFill>
                  <a:srgbClr val="000090"/>
                </a:solidFill>
              </a:rPr>
              <a:t>pion</a:t>
            </a:r>
            <a:r>
              <a:rPr lang="en-US" sz="1600" dirty="0" smtClean="0">
                <a:solidFill>
                  <a:srgbClr val="000090"/>
                </a:solidFill>
              </a:rPr>
              <a:t> [1] and double </a:t>
            </a:r>
            <a:r>
              <a:rPr lang="en-US" sz="1600" dirty="0" err="1" smtClean="0">
                <a:solidFill>
                  <a:srgbClr val="000090"/>
                </a:solidFill>
              </a:rPr>
              <a:t>pion</a:t>
            </a:r>
            <a:r>
              <a:rPr lang="en-US" sz="1600" dirty="0" smtClean="0">
                <a:solidFill>
                  <a:srgbClr val="000090"/>
                </a:solidFill>
              </a:rPr>
              <a:t> [2] channel analyses and working within the JPAC group, we plan to work with analysis groups such as the Bonn-</a:t>
            </a:r>
            <a:r>
              <a:rPr lang="en-US" sz="1600" dirty="0" err="1" smtClean="0">
                <a:solidFill>
                  <a:srgbClr val="000090"/>
                </a:solidFill>
              </a:rPr>
              <a:t>Gatchina</a:t>
            </a:r>
            <a:r>
              <a:rPr lang="en-US" sz="1600" dirty="0" smtClean="0">
                <a:solidFill>
                  <a:srgbClr val="000090"/>
                </a:solidFill>
              </a:rPr>
              <a:t> group and GWU group in their already rather sophisticated multi-channel analysis employed in the CLAS photo-production data analysis. </a:t>
            </a:r>
            <a:r>
              <a:rPr lang="en-US" sz="1600" b="1" dirty="0" smtClean="0">
                <a:solidFill>
                  <a:srgbClr val="000090"/>
                </a:solidFill>
              </a:rPr>
              <a:t>The inclusion of the CLAS data together with data from other groups has already led to the discovery and much improved evidence of eight N* and</a:t>
            </a:r>
            <a:r>
              <a:rPr lang="en-US" sz="1600" dirty="0" smtClean="0">
                <a:solidFill>
                  <a:srgbClr val="000090"/>
                </a:solidFill>
              </a:rPr>
              <a:t> </a:t>
            </a:r>
            <a:r>
              <a:rPr lang="en-US" sz="1600" b="1" dirty="0" err="1" smtClean="0">
                <a:solidFill>
                  <a:srgbClr val="000090"/>
                </a:solidFill>
              </a:rPr>
              <a:t>Δ</a:t>
            </a:r>
            <a:r>
              <a:rPr lang="en-US" sz="1600" b="1" dirty="0" smtClean="0">
                <a:solidFill>
                  <a:srgbClr val="000090"/>
                </a:solidFill>
              </a:rPr>
              <a:t>* states that are included in the RPP 2012</a:t>
            </a:r>
            <a:r>
              <a:rPr lang="en-US" sz="1600" dirty="0" smtClean="0">
                <a:solidFill>
                  <a:srgbClr val="000090"/>
                </a:solidFill>
              </a:rPr>
              <a:t>. These  analyses need to be extended to include the electro-production data as well. For the proposal we plan to include more details on this important part of the project.   </a:t>
            </a:r>
          </a:p>
          <a:p>
            <a:pPr marL="457200" indent="-457200">
              <a:buNone/>
            </a:pPr>
            <a:endParaRPr lang="en-US" sz="1600" dirty="0" smtClean="0">
              <a:solidFill>
                <a:srgbClr val="000090"/>
              </a:solidFill>
            </a:endParaRPr>
          </a:p>
          <a:p>
            <a:pPr marL="457200" indent="-457200">
              <a:buNone/>
            </a:pPr>
            <a:r>
              <a:rPr lang="en-US" sz="1600" dirty="0" smtClean="0">
                <a:solidFill>
                  <a:srgbClr val="000090"/>
                </a:solidFill>
              </a:rPr>
              <a:t>		[1]  </a:t>
            </a:r>
            <a:r>
              <a:rPr lang="en-US" sz="1514" i="1" dirty="0" smtClean="0">
                <a:solidFill>
                  <a:srgbClr val="000090"/>
                </a:solidFill>
              </a:rPr>
              <a:t>I.G. </a:t>
            </a:r>
            <a:r>
              <a:rPr lang="en-US" sz="1514" i="1" dirty="0" err="1" smtClean="0">
                <a:solidFill>
                  <a:srgbClr val="000090"/>
                </a:solidFill>
              </a:rPr>
              <a:t>Aznauryan</a:t>
            </a:r>
            <a:r>
              <a:rPr lang="en-US" sz="1514" i="1" dirty="0" smtClean="0">
                <a:solidFill>
                  <a:srgbClr val="000090"/>
                </a:solidFill>
              </a:rPr>
              <a:t> et al., </a:t>
            </a:r>
            <a:r>
              <a:rPr lang="en-US" sz="1514" i="1" dirty="0" err="1" smtClean="0">
                <a:solidFill>
                  <a:srgbClr val="000090"/>
                </a:solidFill>
              </a:rPr>
              <a:t>Phys.Rev</a:t>
            </a:r>
            <a:r>
              <a:rPr lang="en-US" sz="1514" i="1" dirty="0" smtClean="0">
                <a:solidFill>
                  <a:srgbClr val="000090"/>
                </a:solidFill>
              </a:rPr>
              <a:t>. C80 (2009) 055203 </a:t>
            </a:r>
          </a:p>
          <a:p>
            <a:pPr marL="457200" indent="-457200">
              <a:buNone/>
            </a:pPr>
            <a:r>
              <a:rPr lang="en-US" sz="1514" i="1" dirty="0" smtClean="0">
                <a:solidFill>
                  <a:srgbClr val="000090"/>
                </a:solidFill>
              </a:rPr>
              <a:t>		</a:t>
            </a:r>
            <a:r>
              <a:rPr lang="en-US" sz="1514" dirty="0" smtClean="0">
                <a:solidFill>
                  <a:srgbClr val="000090"/>
                </a:solidFill>
              </a:rPr>
              <a:t>[2]</a:t>
            </a:r>
            <a:r>
              <a:rPr lang="en-US" sz="1514" i="1" dirty="0" smtClean="0">
                <a:solidFill>
                  <a:srgbClr val="000090"/>
                </a:solidFill>
              </a:rPr>
              <a:t>  V. </a:t>
            </a:r>
            <a:r>
              <a:rPr lang="en-US" sz="1514" i="1" dirty="0" err="1" smtClean="0">
                <a:solidFill>
                  <a:srgbClr val="000090"/>
                </a:solidFill>
              </a:rPr>
              <a:t>Mokeev</a:t>
            </a:r>
            <a:r>
              <a:rPr lang="en-US" sz="1514" i="1" dirty="0" smtClean="0">
                <a:solidFill>
                  <a:srgbClr val="000090"/>
                </a:solidFill>
              </a:rPr>
              <a:t> et al., </a:t>
            </a:r>
            <a:r>
              <a:rPr lang="en-US" sz="1514" i="1" dirty="0" err="1" smtClean="0">
                <a:solidFill>
                  <a:srgbClr val="000090"/>
                </a:solidFill>
              </a:rPr>
              <a:t>Phys.Rev</a:t>
            </a:r>
            <a:r>
              <a:rPr lang="en-US" sz="1514" i="1" dirty="0" smtClean="0">
                <a:solidFill>
                  <a:srgbClr val="000090"/>
                </a:solidFill>
              </a:rPr>
              <a:t>. C80 (2009) 045212 </a:t>
            </a:r>
            <a:endParaRPr lang="en-US" sz="1514" i="1" dirty="0">
              <a:solidFill>
                <a:srgbClr val="000090"/>
              </a:solidFill>
            </a:endParaRPr>
          </a:p>
        </p:txBody>
      </p:sp>
      <p:sp>
        <p:nvSpPr>
          <p:cNvPr id="4" name="Date Placeholder 3"/>
          <p:cNvSpPr>
            <a:spLocks noGrp="1"/>
          </p:cNvSpPr>
          <p:nvPr>
            <p:ph type="dt" sz="half" idx="10"/>
          </p:nvPr>
        </p:nvSpPr>
        <p:spPr/>
        <p:txBody>
          <a:bodyPr/>
          <a:lstStyle/>
          <a:p>
            <a:fld id="{C1717DA7-80F9-7345-8AC3-707D51AE76EA}" type="datetime1">
              <a:rPr lang="en-US" smtClean="0">
                <a:solidFill>
                  <a:prstClr val="black">
                    <a:tint val="75000"/>
                  </a:prstClr>
                </a:solidFill>
              </a:rPr>
              <a:pPr/>
              <a:t>7/9/15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PAC43 meeting 7 July 2015</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E041EDE-50F2-FD49-B156-DFB8E5BC9437}" type="slidenum">
              <a:rPr lang="en-US" smtClean="0">
                <a:solidFill>
                  <a:prstClr val="black">
                    <a:tint val="75000"/>
                  </a:prstClr>
                </a:solidFill>
              </a:rPr>
              <a:pPr/>
              <a:t>17</a:t>
            </a:fld>
            <a:endParaRPr lang="en-US">
              <a:solidFill>
                <a:prstClr val="black">
                  <a:tint val="75000"/>
                </a:prstClr>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normAutofit/>
          </a:bodyPr>
          <a:lstStyle/>
          <a:p>
            <a:r>
              <a:rPr lang="en-US" sz="3600" b="1" dirty="0" smtClean="0">
                <a:solidFill>
                  <a:srgbClr val="000090"/>
                </a:solidFill>
              </a:rPr>
              <a:t>Running Hall B experiments</a:t>
            </a:r>
            <a:endParaRPr lang="en-US" sz="3600" b="1" dirty="0">
              <a:solidFill>
                <a:srgbClr val="000090"/>
              </a:solidFill>
            </a:endParaRPr>
          </a:p>
        </p:txBody>
      </p:sp>
      <p:sp>
        <p:nvSpPr>
          <p:cNvPr id="3" name="Content Placeholder 2"/>
          <p:cNvSpPr>
            <a:spLocks noGrp="1"/>
          </p:cNvSpPr>
          <p:nvPr>
            <p:ph idx="1"/>
          </p:nvPr>
        </p:nvSpPr>
        <p:spPr>
          <a:xfrm>
            <a:off x="457200" y="1346089"/>
            <a:ext cx="8229600" cy="4906714"/>
          </a:xfrm>
        </p:spPr>
        <p:txBody>
          <a:bodyPr>
            <a:normAutofit fontScale="85000" lnSpcReduction="10000"/>
          </a:bodyPr>
          <a:lstStyle/>
          <a:p>
            <a:r>
              <a:rPr lang="en-US" sz="2400" dirty="0" smtClean="0">
                <a:solidFill>
                  <a:srgbClr val="000090"/>
                </a:solidFill>
              </a:rPr>
              <a:t>Hall B has 3 types of experiments: </a:t>
            </a:r>
          </a:p>
          <a:p>
            <a:pPr lvl="1"/>
            <a:r>
              <a:rPr lang="en-US" sz="2000" dirty="0" smtClean="0">
                <a:solidFill>
                  <a:srgbClr val="000090"/>
                </a:solidFill>
              </a:rPr>
              <a:t>Regular PAC approved proposals that require new beam time</a:t>
            </a:r>
          </a:p>
          <a:p>
            <a:pPr lvl="1"/>
            <a:r>
              <a:rPr lang="en-US" sz="2000" dirty="0" smtClean="0">
                <a:solidFill>
                  <a:srgbClr val="000090"/>
                </a:solidFill>
              </a:rPr>
              <a:t>Run  Group experiments that can run together with already approved experiments without requiring new beam time</a:t>
            </a:r>
          </a:p>
          <a:p>
            <a:pPr lvl="1"/>
            <a:r>
              <a:rPr lang="en-US" sz="2000" dirty="0" smtClean="0">
                <a:solidFill>
                  <a:srgbClr val="000090"/>
                </a:solidFill>
              </a:rPr>
              <a:t>Experiments that are split between run groups, e.g. </a:t>
            </a:r>
            <a:r>
              <a:rPr lang="en-US" sz="2000" dirty="0" err="1" smtClean="0">
                <a:solidFill>
                  <a:srgbClr val="000090"/>
                </a:solidFill>
              </a:rPr>
              <a:t>unpolarized</a:t>
            </a:r>
            <a:r>
              <a:rPr lang="en-US" sz="2000" dirty="0" smtClean="0">
                <a:solidFill>
                  <a:srgbClr val="000090"/>
                </a:solidFill>
              </a:rPr>
              <a:t> and polarized target measurements of same process. </a:t>
            </a:r>
          </a:p>
          <a:p>
            <a:r>
              <a:rPr lang="en-US" sz="2400" dirty="0" smtClean="0">
                <a:solidFill>
                  <a:srgbClr val="000090"/>
                </a:solidFill>
              </a:rPr>
              <a:t>There are currently 10 Run Groups: </a:t>
            </a:r>
            <a:r>
              <a:rPr lang="en-US" sz="2400" b="1" dirty="0" smtClean="0">
                <a:solidFill>
                  <a:srgbClr val="000090"/>
                </a:solidFill>
              </a:rPr>
              <a:t>RG-A</a:t>
            </a:r>
            <a:r>
              <a:rPr lang="en-US" sz="2400" dirty="0" smtClean="0">
                <a:solidFill>
                  <a:srgbClr val="000090"/>
                </a:solidFill>
              </a:rPr>
              <a:t>  through </a:t>
            </a:r>
            <a:r>
              <a:rPr lang="en-US" sz="2400" b="1" dirty="0" smtClean="0">
                <a:solidFill>
                  <a:srgbClr val="000090"/>
                </a:solidFill>
              </a:rPr>
              <a:t>RG-J</a:t>
            </a:r>
            <a:r>
              <a:rPr lang="en-US" sz="2400" dirty="0" smtClean="0">
                <a:solidFill>
                  <a:srgbClr val="000090"/>
                </a:solidFill>
              </a:rPr>
              <a:t>. </a:t>
            </a:r>
          </a:p>
          <a:p>
            <a:r>
              <a:rPr lang="en-US" sz="2400" dirty="0" smtClean="0">
                <a:solidFill>
                  <a:srgbClr val="000090"/>
                </a:solidFill>
              </a:rPr>
              <a:t>Run groups take data simultaneously serving all individual experiments that are part of the group. </a:t>
            </a:r>
          </a:p>
          <a:p>
            <a:pPr lvl="1"/>
            <a:r>
              <a:rPr lang="en-US" sz="2000" b="1" dirty="0" smtClean="0">
                <a:solidFill>
                  <a:srgbClr val="000090"/>
                </a:solidFill>
              </a:rPr>
              <a:t>RG-A</a:t>
            </a:r>
            <a:r>
              <a:rPr lang="en-US" sz="2000" dirty="0" smtClean="0">
                <a:solidFill>
                  <a:srgbClr val="000090"/>
                </a:solidFill>
              </a:rPr>
              <a:t> includes 859 days of individual experiments that are run in 139 PAC days.  </a:t>
            </a:r>
          </a:p>
          <a:p>
            <a:pPr lvl="1"/>
            <a:r>
              <a:rPr lang="en-US" sz="2000" b="1" dirty="0" smtClean="0">
                <a:solidFill>
                  <a:srgbClr val="000090"/>
                </a:solidFill>
              </a:rPr>
              <a:t>RG-B </a:t>
            </a:r>
            <a:r>
              <a:rPr lang="en-US" sz="2000" dirty="0" smtClean="0">
                <a:solidFill>
                  <a:srgbClr val="000090"/>
                </a:solidFill>
              </a:rPr>
              <a:t>includes 356 days and is run in 90 PAC days. </a:t>
            </a:r>
          </a:p>
          <a:p>
            <a:pPr lvl="1"/>
            <a:r>
              <a:rPr lang="en-US" sz="2000" b="1" dirty="0" smtClean="0">
                <a:solidFill>
                  <a:srgbClr val="000090"/>
                </a:solidFill>
              </a:rPr>
              <a:t>RG-C </a:t>
            </a:r>
            <a:r>
              <a:rPr lang="en-US" sz="2000" dirty="0" smtClean="0">
                <a:solidFill>
                  <a:srgbClr val="000090"/>
                </a:solidFill>
              </a:rPr>
              <a:t>includes 486 days that are run within 185 PAC days.</a:t>
            </a:r>
          </a:p>
          <a:p>
            <a:pPr lvl="1"/>
            <a:r>
              <a:rPr lang="en-US" sz="2000" b="1" dirty="0" smtClean="0">
                <a:solidFill>
                  <a:srgbClr val="000090"/>
                </a:solidFill>
              </a:rPr>
              <a:t>RG-H </a:t>
            </a:r>
            <a:r>
              <a:rPr lang="en-US" sz="2000" dirty="0" smtClean="0">
                <a:solidFill>
                  <a:srgbClr val="000090"/>
                </a:solidFill>
              </a:rPr>
              <a:t>includes 330 days and is run within 110 PAC days. </a:t>
            </a:r>
          </a:p>
          <a:p>
            <a:pPr lvl="1"/>
            <a:r>
              <a:rPr lang="en-US" sz="2000" dirty="0" smtClean="0">
                <a:solidFill>
                  <a:srgbClr val="000090"/>
                </a:solidFill>
              </a:rPr>
              <a:t>All other run groups contain individual experiments.</a:t>
            </a:r>
          </a:p>
          <a:p>
            <a:r>
              <a:rPr lang="en-US" sz="2400" dirty="0" smtClean="0">
                <a:solidFill>
                  <a:srgbClr val="000090"/>
                </a:solidFill>
              </a:rPr>
              <a:t>The full complement of experiments </a:t>
            </a:r>
            <a:r>
              <a:rPr lang="en-US" sz="2400" b="1" dirty="0" smtClean="0">
                <a:solidFill>
                  <a:srgbClr val="000090"/>
                </a:solidFill>
              </a:rPr>
              <a:t>RG-A </a:t>
            </a:r>
            <a:r>
              <a:rPr lang="en-US" sz="2400" dirty="0" smtClean="0">
                <a:solidFill>
                  <a:srgbClr val="000090"/>
                </a:solidFill>
              </a:rPr>
              <a:t>to</a:t>
            </a:r>
            <a:r>
              <a:rPr lang="en-US" sz="2400" b="1" dirty="0" smtClean="0">
                <a:solidFill>
                  <a:srgbClr val="000090"/>
                </a:solidFill>
              </a:rPr>
              <a:t> RG-J </a:t>
            </a:r>
            <a:r>
              <a:rPr lang="en-US" sz="2400" dirty="0" smtClean="0">
                <a:solidFill>
                  <a:srgbClr val="000090"/>
                </a:solidFill>
              </a:rPr>
              <a:t>in Hall B includes 2501 days of experiments to be executed in 936 PAC days.     </a:t>
            </a:r>
            <a:endParaRPr lang="en-US" sz="2400" dirty="0">
              <a:solidFill>
                <a:srgbClr val="000090"/>
              </a:solidFill>
            </a:endParaRPr>
          </a:p>
        </p:txBody>
      </p:sp>
      <p:sp>
        <p:nvSpPr>
          <p:cNvPr id="4" name="Date Placeholder 3"/>
          <p:cNvSpPr>
            <a:spLocks noGrp="1"/>
          </p:cNvSpPr>
          <p:nvPr>
            <p:ph type="dt" sz="half" idx="10"/>
          </p:nvPr>
        </p:nvSpPr>
        <p:spPr/>
        <p:txBody>
          <a:bodyPr/>
          <a:lstStyle/>
          <a:p>
            <a:fld id="{0343E0D4-56B7-A341-B414-B664F56470A3}" type="datetime1">
              <a:rPr lang="en-US" smtClean="0">
                <a:solidFill>
                  <a:prstClr val="black">
                    <a:tint val="75000"/>
                  </a:prstClr>
                </a:solidFill>
              </a:rPr>
              <a:pPr/>
              <a:t>7/9/15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PAC43 meeting 7 July 2015</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E041EDE-50F2-FD49-B156-DFB8E5BC9437}" type="slidenum">
              <a:rPr lang="en-US" smtClean="0">
                <a:solidFill>
                  <a:prstClr val="black">
                    <a:tint val="75000"/>
                  </a:prstClr>
                </a:solidFill>
              </a:rPr>
              <a:pPr/>
              <a:t>2</a:t>
            </a:fld>
            <a:endParaRPr lang="en-US">
              <a:solidFill>
                <a:prstClr val="black">
                  <a:tint val="75000"/>
                </a:prstClr>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423054353"/>
              </p:ext>
            </p:extLst>
          </p:nvPr>
        </p:nvGraphicFramePr>
        <p:xfrm>
          <a:off x="69488" y="1266060"/>
          <a:ext cx="9068239" cy="4607088"/>
        </p:xfrm>
        <a:graphic>
          <a:graphicData uri="http://schemas.openxmlformats.org/drawingml/2006/table">
            <a:tbl>
              <a:tblPr firstRow="1" bandRow="1">
                <a:tableStyleId>{5940675A-B579-460E-94D1-54222C63F5DA}</a:tableStyleId>
              </a:tblPr>
              <a:tblGrid>
                <a:gridCol w="939347"/>
                <a:gridCol w="2703583"/>
                <a:gridCol w="870197"/>
                <a:gridCol w="465144"/>
                <a:gridCol w="863276"/>
                <a:gridCol w="444500"/>
                <a:gridCol w="849531"/>
                <a:gridCol w="533400"/>
                <a:gridCol w="762000"/>
                <a:gridCol w="637261"/>
              </a:tblGrid>
              <a:tr h="240828">
                <a:tc>
                  <a:txBody>
                    <a:bodyPr/>
                    <a:lstStyle/>
                    <a:p>
                      <a:r>
                        <a:rPr lang="en-US" sz="900" b="0" i="0" dirty="0" smtClean="0">
                          <a:latin typeface="Arial Narrow"/>
                          <a:cs typeface="Arial Narrow"/>
                        </a:rPr>
                        <a:t>Proposal</a:t>
                      </a:r>
                      <a:endParaRPr lang="en-US" sz="900" b="0" i="0" dirty="0">
                        <a:latin typeface="Arial Narrow"/>
                        <a:cs typeface="Arial Narrow"/>
                      </a:endParaRPr>
                    </a:p>
                  </a:txBody>
                  <a:tcPr>
                    <a:lnL w="19050" cap="flat" cmpd="sng" algn="ctr">
                      <a:solidFill>
                        <a:scrgbClr r="0" g="0" b="0"/>
                      </a:solidFill>
                      <a:prstDash val="solid"/>
                      <a:round/>
                      <a:headEnd type="none" w="med" len="med"/>
                      <a:tailEnd type="none" w="med" len="med"/>
                    </a:lnL>
                    <a:lnT w="19050" cap="flat" cmpd="sng" algn="ctr">
                      <a:solidFill>
                        <a:scrgbClr r="0" g="0" b="0"/>
                      </a:solidFill>
                      <a:prstDash val="solid"/>
                      <a:round/>
                      <a:headEnd type="none" w="med" len="med"/>
                      <a:tailEnd type="none" w="med" len="med"/>
                    </a:lnT>
                    <a:lnB w="19050" cap="flat" cmpd="sng" algn="ctr">
                      <a:solidFill>
                        <a:scrgbClr r="0" g="0" b="0"/>
                      </a:solidFill>
                      <a:prstDash val="solid"/>
                      <a:round/>
                      <a:headEnd type="none" w="med" len="med"/>
                      <a:tailEnd type="none" w="med" len="med"/>
                    </a:lnB>
                  </a:tcPr>
                </a:tc>
                <a:tc>
                  <a:txBody>
                    <a:bodyPr/>
                    <a:lstStyle/>
                    <a:p>
                      <a:r>
                        <a:rPr lang="en-US" sz="900" b="0" i="0" dirty="0" smtClean="0">
                          <a:latin typeface="Arial Narrow"/>
                          <a:cs typeface="Arial Narrow"/>
                        </a:rPr>
                        <a:t>Physics</a:t>
                      </a:r>
                      <a:endParaRPr lang="en-US" sz="900" b="0" i="0" dirty="0">
                        <a:latin typeface="Arial Narrow"/>
                        <a:cs typeface="Arial Narrow"/>
                      </a:endParaRPr>
                    </a:p>
                  </a:txBody>
                  <a:tcPr>
                    <a:lnT w="19050" cap="flat" cmpd="sng" algn="ctr">
                      <a:solidFill>
                        <a:scrgbClr r="0" g="0" b="0"/>
                      </a:solidFill>
                      <a:prstDash val="solid"/>
                      <a:round/>
                      <a:headEnd type="none" w="med" len="med"/>
                      <a:tailEnd type="none" w="med" len="med"/>
                    </a:lnT>
                    <a:lnB w="19050" cap="flat" cmpd="sng" algn="ctr">
                      <a:solidFill>
                        <a:scrgbClr r="0" g="0" b="0"/>
                      </a:solidFill>
                      <a:prstDash val="solid"/>
                      <a:round/>
                      <a:headEnd type="none" w="med" len="med"/>
                      <a:tailEnd type="none" w="med" len="med"/>
                    </a:lnB>
                  </a:tcPr>
                </a:tc>
                <a:tc>
                  <a:txBody>
                    <a:bodyPr/>
                    <a:lstStyle/>
                    <a:p>
                      <a:r>
                        <a:rPr lang="en-US" sz="900" b="0" i="0" dirty="0" smtClean="0">
                          <a:latin typeface="Arial Narrow"/>
                          <a:cs typeface="Arial Narrow"/>
                        </a:rPr>
                        <a:t>Contact</a:t>
                      </a:r>
                      <a:endParaRPr lang="en-US" sz="900" b="0" i="0" dirty="0">
                        <a:latin typeface="Arial Narrow"/>
                        <a:cs typeface="Arial Narrow"/>
                      </a:endParaRPr>
                    </a:p>
                  </a:txBody>
                  <a:tcPr>
                    <a:lnT w="19050" cap="flat" cmpd="sng" algn="ctr">
                      <a:solidFill>
                        <a:scrgbClr r="0" g="0" b="0"/>
                      </a:solidFill>
                      <a:prstDash val="solid"/>
                      <a:round/>
                      <a:headEnd type="none" w="med" len="med"/>
                      <a:tailEnd type="none" w="med" len="med"/>
                    </a:lnT>
                    <a:lnB w="19050" cap="flat" cmpd="sng" algn="ctr">
                      <a:solidFill>
                        <a:scrgbClr r="0" g="0" b="0"/>
                      </a:solidFill>
                      <a:prstDash val="solid"/>
                      <a:round/>
                      <a:headEnd type="none" w="med" len="med"/>
                      <a:tailEnd type="none" w="med" len="med"/>
                    </a:lnB>
                  </a:tcPr>
                </a:tc>
                <a:tc>
                  <a:txBody>
                    <a:bodyPr/>
                    <a:lstStyle/>
                    <a:p>
                      <a:pPr algn="ctr"/>
                      <a:r>
                        <a:rPr lang="en-US" sz="900" b="0" i="0" dirty="0" smtClean="0">
                          <a:latin typeface="Arial Narrow"/>
                          <a:cs typeface="Arial Narrow"/>
                        </a:rPr>
                        <a:t>Rating</a:t>
                      </a:r>
                      <a:endParaRPr lang="en-US" sz="900" b="0" i="0" dirty="0">
                        <a:latin typeface="Arial Narrow"/>
                        <a:cs typeface="Arial Narrow"/>
                      </a:endParaRPr>
                    </a:p>
                  </a:txBody>
                  <a:tcPr>
                    <a:lnT w="19050" cap="flat" cmpd="sng" algn="ctr">
                      <a:solidFill>
                        <a:scrgbClr r="0" g="0" b="0"/>
                      </a:solidFill>
                      <a:prstDash val="solid"/>
                      <a:round/>
                      <a:headEnd type="none" w="med" len="med"/>
                      <a:tailEnd type="none" w="med" len="med"/>
                    </a:lnT>
                    <a:lnB w="19050" cap="flat" cmpd="sng" algn="ctr">
                      <a:solidFill>
                        <a:scrgbClr r="0" g="0" b="0"/>
                      </a:solidFill>
                      <a:prstDash val="solid"/>
                      <a:round/>
                      <a:headEnd type="none" w="med" len="med"/>
                      <a:tailEnd type="none" w="med" len="med"/>
                    </a:lnB>
                  </a:tcPr>
                </a:tc>
                <a:tc>
                  <a:txBody>
                    <a:bodyPr/>
                    <a:lstStyle/>
                    <a:p>
                      <a:pPr algn="ctr"/>
                      <a:r>
                        <a:rPr lang="en-US" sz="900" b="0" i="0" dirty="0" smtClean="0">
                          <a:latin typeface="Arial Narrow"/>
                          <a:cs typeface="Arial Narrow"/>
                        </a:rPr>
                        <a:t>Days</a:t>
                      </a:r>
                      <a:endParaRPr lang="en-US" sz="900" b="0" i="0" dirty="0">
                        <a:latin typeface="Arial Narrow"/>
                        <a:cs typeface="Arial Narrow"/>
                      </a:endParaRPr>
                    </a:p>
                  </a:txBody>
                  <a:tcPr>
                    <a:lnT w="19050" cap="flat" cmpd="sng" algn="ctr">
                      <a:solidFill>
                        <a:scrgbClr r="0" g="0" b="0"/>
                      </a:solidFill>
                      <a:prstDash val="solid"/>
                      <a:round/>
                      <a:headEnd type="none" w="med" len="med"/>
                      <a:tailEnd type="none" w="med" len="med"/>
                    </a:lnT>
                    <a:lnB w="19050" cap="flat" cmpd="sng" algn="ctr">
                      <a:solidFill>
                        <a:scrgbClr r="0" g="0" b="0"/>
                      </a:solidFill>
                      <a:prstDash val="solid"/>
                      <a:round/>
                      <a:headEnd type="none" w="med" len="med"/>
                      <a:tailEnd type="none" w="med" len="med"/>
                    </a:lnB>
                  </a:tcPr>
                </a:tc>
                <a:tc>
                  <a:txBody>
                    <a:bodyPr/>
                    <a:lstStyle/>
                    <a:p>
                      <a:r>
                        <a:rPr lang="en-US" sz="900" b="0" i="0" dirty="0" smtClean="0">
                          <a:solidFill>
                            <a:srgbClr val="0000FF"/>
                          </a:solidFill>
                          <a:latin typeface="Arial Narrow"/>
                          <a:cs typeface="Arial Narrow"/>
                        </a:rPr>
                        <a:t>Group </a:t>
                      </a:r>
                      <a:endParaRPr lang="en-US" sz="900" b="0" i="0" dirty="0">
                        <a:solidFill>
                          <a:srgbClr val="0000FF"/>
                        </a:solidFill>
                        <a:latin typeface="Arial Narrow"/>
                        <a:cs typeface="Arial Narrow"/>
                      </a:endParaRPr>
                    </a:p>
                  </a:txBody>
                  <a:tcPr>
                    <a:lnT w="19050" cap="flat" cmpd="sng" algn="ctr">
                      <a:solidFill>
                        <a:scrgbClr r="0" g="0" b="0"/>
                      </a:solidFill>
                      <a:prstDash val="solid"/>
                      <a:round/>
                      <a:headEnd type="none" w="med" len="med"/>
                      <a:tailEnd type="none" w="med" len="med"/>
                    </a:lnT>
                    <a:lnB w="19050" cap="flat" cmpd="sng" algn="ctr">
                      <a:solidFill>
                        <a:scrgbClr r="0" g="0" b="0"/>
                      </a:solidFill>
                      <a:prstDash val="solid"/>
                      <a:round/>
                      <a:headEnd type="none" w="med" len="med"/>
                      <a:tailEnd type="none" w="med" len="med"/>
                    </a:lnB>
                  </a:tcPr>
                </a:tc>
                <a:tc>
                  <a:txBody>
                    <a:bodyPr/>
                    <a:lstStyle/>
                    <a:p>
                      <a:r>
                        <a:rPr lang="en-US" sz="900" b="0" i="0" baseline="0" dirty="0" smtClean="0">
                          <a:latin typeface="Arial Narrow"/>
                          <a:cs typeface="Arial Narrow"/>
                        </a:rPr>
                        <a:t>New equipment</a:t>
                      </a:r>
                      <a:endParaRPr lang="en-US" sz="900" b="0" i="0" dirty="0">
                        <a:latin typeface="Arial Narrow"/>
                        <a:cs typeface="Arial Narrow"/>
                      </a:endParaRPr>
                    </a:p>
                  </a:txBody>
                  <a:tcPr>
                    <a:lnT w="19050" cap="flat" cmpd="sng" algn="ctr">
                      <a:solidFill>
                        <a:scrgbClr r="0" g="0" b="0"/>
                      </a:solidFill>
                      <a:prstDash val="solid"/>
                      <a:round/>
                      <a:headEnd type="none" w="med" len="med"/>
                      <a:tailEnd type="none" w="med" len="med"/>
                    </a:lnT>
                    <a:lnB w="19050" cap="flat" cmpd="sng" algn="ctr">
                      <a:solidFill>
                        <a:scrgbClr r="0" g="0" b="0"/>
                      </a:solidFill>
                      <a:prstDash val="solid"/>
                      <a:round/>
                      <a:headEnd type="none" w="med" len="med"/>
                      <a:tailEnd type="none" w="med" len="med"/>
                    </a:lnB>
                  </a:tcPr>
                </a:tc>
                <a:tc>
                  <a:txBody>
                    <a:bodyPr/>
                    <a:lstStyle/>
                    <a:p>
                      <a:r>
                        <a:rPr lang="en-US" sz="900" b="0" i="0" dirty="0" smtClean="0">
                          <a:latin typeface="Arial Narrow"/>
                          <a:cs typeface="Arial Narrow"/>
                        </a:rPr>
                        <a:t>Energy</a:t>
                      </a:r>
                    </a:p>
                  </a:txBody>
                  <a:tcPr>
                    <a:lnT w="19050" cap="flat" cmpd="sng" algn="ctr">
                      <a:solidFill>
                        <a:scrgbClr r="0" g="0" b="0"/>
                      </a:solidFill>
                      <a:prstDash val="solid"/>
                      <a:round/>
                      <a:headEnd type="none" w="med" len="med"/>
                      <a:tailEnd type="none" w="med" len="med"/>
                    </a:lnT>
                    <a:lnB w="19050" cap="flat" cmpd="sng" algn="ctr">
                      <a:solidFill>
                        <a:scrgbClr r="0" g="0" b="0"/>
                      </a:solidFill>
                      <a:prstDash val="solid"/>
                      <a:round/>
                      <a:headEnd type="none" w="med" len="med"/>
                      <a:tailEnd type="none" w="med" len="med"/>
                    </a:lnB>
                  </a:tcPr>
                </a:tc>
                <a:tc>
                  <a:txBody>
                    <a:bodyPr/>
                    <a:lstStyle/>
                    <a:p>
                      <a:r>
                        <a:rPr lang="en-US" sz="900" b="0" i="0" baseline="0" dirty="0" smtClean="0">
                          <a:solidFill>
                            <a:schemeClr val="tx1"/>
                          </a:solidFill>
                          <a:latin typeface="Arial Narrow"/>
                          <a:cs typeface="Arial Narrow"/>
                        </a:rPr>
                        <a:t>Run Group</a:t>
                      </a:r>
                      <a:endParaRPr lang="en-US" sz="900" b="0" i="0" dirty="0">
                        <a:solidFill>
                          <a:schemeClr val="tx1"/>
                        </a:solidFill>
                        <a:latin typeface="Arial Narrow"/>
                        <a:cs typeface="Arial Narrow"/>
                      </a:endParaRPr>
                    </a:p>
                  </a:txBody>
                  <a:tcPr>
                    <a:lnT w="19050" cap="flat" cmpd="sng" algn="ctr">
                      <a:solidFill>
                        <a:scrgbClr r="0" g="0" b="0"/>
                      </a:solidFill>
                      <a:prstDash val="solid"/>
                      <a:round/>
                      <a:headEnd type="none" w="med" len="med"/>
                      <a:tailEnd type="none" w="med" len="med"/>
                    </a:lnT>
                    <a:lnB w="19050" cap="flat" cmpd="sng" algn="ctr">
                      <a:solidFill>
                        <a:scrgbClr r="0" g="0" b="0"/>
                      </a:solidFill>
                      <a:prstDash val="solid"/>
                      <a:round/>
                      <a:headEnd type="none" w="med" len="med"/>
                      <a:tailEnd type="none" w="med" len="med"/>
                    </a:lnB>
                  </a:tcPr>
                </a:tc>
                <a:tc>
                  <a:txBody>
                    <a:bodyPr/>
                    <a:lstStyle/>
                    <a:p>
                      <a:r>
                        <a:rPr lang="en-US" sz="900" b="0" i="0" dirty="0" smtClean="0">
                          <a:latin typeface="Arial Narrow"/>
                          <a:cs typeface="Arial Narrow"/>
                        </a:rPr>
                        <a:t>Target</a:t>
                      </a:r>
                      <a:endParaRPr lang="en-US" sz="900" b="0" i="0" dirty="0">
                        <a:latin typeface="Arial Narrow"/>
                        <a:cs typeface="Arial Narrow"/>
                      </a:endParaRPr>
                    </a:p>
                  </a:txBody>
                  <a:tcPr>
                    <a:lnR w="19050" cap="flat" cmpd="sng" algn="ctr">
                      <a:solidFill>
                        <a:scrgbClr r="0" g="0" b="0"/>
                      </a:solidFill>
                      <a:prstDash val="solid"/>
                      <a:round/>
                      <a:headEnd type="none" w="med" len="med"/>
                      <a:tailEnd type="none" w="med" len="med"/>
                    </a:lnR>
                    <a:lnT w="19050" cap="flat" cmpd="sng" algn="ctr">
                      <a:solidFill>
                        <a:scrgbClr r="0" g="0" b="0"/>
                      </a:solidFill>
                      <a:prstDash val="solid"/>
                      <a:round/>
                      <a:headEnd type="none" w="med" len="med"/>
                      <a:tailEnd type="none" w="med" len="med"/>
                    </a:lnT>
                    <a:lnB w="19050" cap="flat" cmpd="sng" algn="ctr">
                      <a:solidFill>
                        <a:scrgbClr r="0" g="0" b="0"/>
                      </a:solidFill>
                      <a:prstDash val="solid"/>
                      <a:round/>
                      <a:headEnd type="none" w="med" len="med"/>
                      <a:tailEnd type="none" w="med" len="med"/>
                    </a:lnB>
                  </a:tcPr>
                </a:tc>
              </a:tr>
              <a:tr h="215472">
                <a:tc>
                  <a:txBody>
                    <a:bodyPr/>
                    <a:lstStyle/>
                    <a:p>
                      <a:r>
                        <a:rPr lang="en-US" sz="900" b="1" i="0" dirty="0" smtClean="0">
                          <a:solidFill>
                            <a:schemeClr val="tx1"/>
                          </a:solidFill>
                          <a:latin typeface="Arial Narrow"/>
                          <a:cs typeface="Arial Narrow"/>
                        </a:rPr>
                        <a:t>E12-06-108</a:t>
                      </a:r>
                      <a:endParaRPr lang="en-US" sz="900" b="1" i="0" dirty="0">
                        <a:solidFill>
                          <a:schemeClr val="tx1"/>
                        </a:solidFill>
                        <a:latin typeface="Arial Narrow"/>
                        <a:cs typeface="Arial Narrow"/>
                      </a:endParaRPr>
                    </a:p>
                  </a:txBody>
                  <a:tcPr>
                    <a:lnT w="19050" cap="flat" cmpd="sng" algn="ctr">
                      <a:solidFill>
                        <a:scrgbClr r="0" g="0" b="0"/>
                      </a:solidFill>
                      <a:prstDash val="solid"/>
                      <a:round/>
                      <a:headEnd type="none" w="med" len="med"/>
                      <a:tailEnd type="none" w="med" len="med"/>
                    </a:lnT>
                    <a:solidFill>
                      <a:srgbClr val="CCFFCC"/>
                    </a:solidFill>
                  </a:tcPr>
                </a:tc>
                <a:tc>
                  <a:txBody>
                    <a:bodyPr/>
                    <a:lstStyle/>
                    <a:p>
                      <a:r>
                        <a:rPr lang="en-US" sz="900" b="0" i="0" dirty="0" smtClean="0">
                          <a:solidFill>
                            <a:schemeClr val="tx1"/>
                          </a:solidFill>
                          <a:latin typeface="Arial Narrow"/>
                          <a:cs typeface="Arial Narrow"/>
                        </a:rPr>
                        <a:t>Hard exclusive electro-production  of  </a:t>
                      </a:r>
                      <a:r>
                        <a:rPr lang="en-US" sz="900" b="0" i="0" baseline="0" dirty="0" smtClean="0">
                          <a:solidFill>
                            <a:schemeClr val="tx1"/>
                          </a:solidFill>
                          <a:latin typeface="Arial Narrow"/>
                          <a:cs typeface="Arial Narrow"/>
                        </a:rPr>
                        <a:t>π</a:t>
                      </a:r>
                      <a:r>
                        <a:rPr lang="en-US" sz="900" b="0" i="0" baseline="30000" dirty="0" smtClean="0">
                          <a:solidFill>
                            <a:schemeClr val="tx1"/>
                          </a:solidFill>
                          <a:latin typeface="Arial Narrow"/>
                          <a:cs typeface="Arial Narrow"/>
                        </a:rPr>
                        <a:t>0</a:t>
                      </a:r>
                      <a:r>
                        <a:rPr lang="en-US" sz="900" b="0" i="0" dirty="0" smtClean="0">
                          <a:solidFill>
                            <a:schemeClr val="tx1"/>
                          </a:solidFill>
                          <a:latin typeface="Arial Narrow"/>
                          <a:cs typeface="Arial Narrow"/>
                        </a:rPr>
                        <a:t>, </a:t>
                      </a:r>
                      <a:r>
                        <a:rPr lang="en-US" sz="900" b="0" i="0" dirty="0" err="1" smtClean="0">
                          <a:solidFill>
                            <a:schemeClr val="tx1"/>
                          </a:solidFill>
                          <a:latin typeface="Arial Narrow"/>
                          <a:cs typeface="Arial Narrow"/>
                        </a:rPr>
                        <a:t>η</a:t>
                      </a:r>
                      <a:r>
                        <a:rPr lang="en-US" sz="900" b="0" i="0" dirty="0" smtClean="0">
                          <a:solidFill>
                            <a:schemeClr val="tx1"/>
                          </a:solidFill>
                          <a:latin typeface="Arial Narrow"/>
                          <a:cs typeface="Arial Narrow"/>
                        </a:rPr>
                        <a:t> </a:t>
                      </a:r>
                      <a:endParaRPr lang="en-US" sz="900" b="0" i="0" dirty="0">
                        <a:solidFill>
                          <a:schemeClr val="tx1"/>
                        </a:solidFill>
                        <a:latin typeface="Arial Narrow"/>
                        <a:cs typeface="Arial Narrow"/>
                      </a:endParaRPr>
                    </a:p>
                  </a:txBody>
                  <a:tcPr>
                    <a:lnT w="19050" cap="flat" cmpd="sng" algn="ctr">
                      <a:solidFill>
                        <a:scrgbClr r="0" g="0" b="0"/>
                      </a:solidFill>
                      <a:prstDash val="solid"/>
                      <a:round/>
                      <a:headEnd type="none" w="med" len="med"/>
                      <a:tailEnd type="none" w="med" len="med"/>
                    </a:lnT>
                    <a:solidFill>
                      <a:srgbClr val="CCFFCC"/>
                    </a:solidFill>
                  </a:tcPr>
                </a:tc>
                <a:tc>
                  <a:txBody>
                    <a:bodyPr/>
                    <a:lstStyle/>
                    <a:p>
                      <a:r>
                        <a:rPr lang="en-US" sz="900" b="0" i="0" dirty="0" err="1" smtClean="0">
                          <a:solidFill>
                            <a:schemeClr val="tx1"/>
                          </a:solidFill>
                          <a:latin typeface="Arial Narrow"/>
                          <a:cs typeface="Arial Narrow"/>
                        </a:rPr>
                        <a:t>Stoler</a:t>
                      </a:r>
                      <a:endParaRPr lang="en-US" sz="900" b="0" i="0" dirty="0">
                        <a:solidFill>
                          <a:schemeClr val="tx1"/>
                        </a:solidFill>
                        <a:latin typeface="Arial Narrow"/>
                        <a:cs typeface="Arial Narrow"/>
                      </a:endParaRPr>
                    </a:p>
                  </a:txBody>
                  <a:tcPr>
                    <a:lnT w="19050" cap="flat" cmpd="sng" algn="ctr">
                      <a:solidFill>
                        <a:scrgbClr r="0" g="0" b="0"/>
                      </a:solidFill>
                      <a:prstDash val="solid"/>
                      <a:round/>
                      <a:headEnd type="none" w="med" len="med"/>
                      <a:tailEnd type="none" w="med" len="med"/>
                    </a:lnT>
                    <a:solidFill>
                      <a:srgbClr val="CCFFCC"/>
                    </a:solidFill>
                  </a:tcPr>
                </a:tc>
                <a:tc>
                  <a:txBody>
                    <a:bodyPr/>
                    <a:lstStyle/>
                    <a:p>
                      <a:pPr algn="ctr"/>
                      <a:r>
                        <a:rPr lang="en-US" sz="900" b="0" i="0" dirty="0" smtClean="0">
                          <a:solidFill>
                            <a:schemeClr val="tx1"/>
                          </a:solidFill>
                          <a:latin typeface="Arial Narrow"/>
                          <a:cs typeface="Arial Narrow"/>
                        </a:rPr>
                        <a:t>B</a:t>
                      </a:r>
                      <a:endParaRPr lang="en-US" sz="900" b="0" i="0" dirty="0">
                        <a:solidFill>
                          <a:schemeClr val="tx1"/>
                        </a:solidFill>
                        <a:latin typeface="Arial Narrow"/>
                        <a:cs typeface="Arial Narrow"/>
                      </a:endParaRPr>
                    </a:p>
                  </a:txBody>
                  <a:tcPr>
                    <a:lnT w="19050" cap="flat" cmpd="sng" algn="ctr">
                      <a:solidFill>
                        <a:scrgbClr r="0" g="0" b="0"/>
                      </a:solidFill>
                      <a:prstDash val="solid"/>
                      <a:round/>
                      <a:headEnd type="none" w="med" len="med"/>
                      <a:tailEnd type="none" w="med" len="med"/>
                    </a:lnT>
                    <a:solidFill>
                      <a:srgbClr val="CCFFCC"/>
                    </a:solidFill>
                  </a:tcPr>
                </a:tc>
                <a:tc>
                  <a:txBody>
                    <a:bodyPr/>
                    <a:lstStyle/>
                    <a:p>
                      <a:pPr algn="ctr"/>
                      <a:r>
                        <a:rPr lang="en-US" sz="900" b="0" i="0" dirty="0" smtClean="0">
                          <a:solidFill>
                            <a:schemeClr val="tx1"/>
                          </a:solidFill>
                          <a:latin typeface="Arial Narrow"/>
                          <a:cs typeface="Arial Narrow"/>
                        </a:rPr>
                        <a:t>80</a:t>
                      </a:r>
                      <a:endParaRPr lang="en-US" sz="900" b="0" i="0" dirty="0">
                        <a:solidFill>
                          <a:schemeClr val="tx1"/>
                        </a:solidFill>
                        <a:latin typeface="Arial Narrow"/>
                        <a:cs typeface="Arial Narrow"/>
                      </a:endParaRPr>
                    </a:p>
                  </a:txBody>
                  <a:tcPr>
                    <a:lnT w="19050" cap="flat" cmpd="sng" algn="ctr">
                      <a:solidFill>
                        <a:scrgbClr r="0" g="0" b="0"/>
                      </a:solidFill>
                      <a:prstDash val="solid"/>
                      <a:round/>
                      <a:headEnd type="none" w="med" len="med"/>
                      <a:tailEnd type="none" w="med" len="med"/>
                    </a:lnT>
                    <a:solidFill>
                      <a:srgbClr val="CCFFCC"/>
                    </a:solidFill>
                  </a:tcPr>
                </a:tc>
                <a:tc rowSpan="11">
                  <a:txBody>
                    <a:bodyPr/>
                    <a:lstStyle/>
                    <a:p>
                      <a:pPr algn="ctr"/>
                      <a:endParaRPr lang="en-US" sz="900" b="1" i="0" dirty="0" smtClean="0">
                        <a:solidFill>
                          <a:srgbClr val="0000FF"/>
                        </a:solidFill>
                        <a:latin typeface="Arial Narrow"/>
                        <a:cs typeface="Arial Narrow"/>
                      </a:endParaRPr>
                    </a:p>
                    <a:p>
                      <a:pPr algn="ctr"/>
                      <a:endParaRPr lang="en-US" sz="900" b="1" i="0" dirty="0" smtClean="0">
                        <a:solidFill>
                          <a:srgbClr val="0000FF"/>
                        </a:solidFill>
                        <a:latin typeface="Arial Narrow"/>
                        <a:cs typeface="Arial Narrow"/>
                      </a:endParaRPr>
                    </a:p>
                    <a:p>
                      <a:pPr algn="ctr"/>
                      <a:endParaRPr lang="en-US" sz="900" b="1" i="0" dirty="0" smtClean="0">
                        <a:solidFill>
                          <a:srgbClr val="0000FF"/>
                        </a:solidFill>
                        <a:latin typeface="Arial Narrow"/>
                        <a:cs typeface="Arial Narrow"/>
                      </a:endParaRPr>
                    </a:p>
                    <a:p>
                      <a:pPr algn="ctr"/>
                      <a:endParaRPr lang="en-US" sz="900" b="1" i="0" dirty="0" smtClean="0">
                        <a:solidFill>
                          <a:srgbClr val="0000FF"/>
                        </a:solidFill>
                        <a:latin typeface="Arial Narrow"/>
                        <a:cs typeface="Arial Narrow"/>
                      </a:endParaRPr>
                    </a:p>
                    <a:p>
                      <a:pPr algn="ctr"/>
                      <a:endParaRPr lang="en-US" sz="900" b="1" i="0" dirty="0" smtClean="0">
                        <a:solidFill>
                          <a:srgbClr val="0000FF"/>
                        </a:solidFill>
                        <a:latin typeface="Arial Narrow"/>
                        <a:cs typeface="Arial Narrow"/>
                      </a:endParaRPr>
                    </a:p>
                    <a:p>
                      <a:pPr algn="ctr"/>
                      <a:endParaRPr lang="en-US" sz="900" b="1" i="0" dirty="0" smtClean="0">
                        <a:solidFill>
                          <a:srgbClr val="0000FF"/>
                        </a:solidFill>
                        <a:latin typeface="Arial Narrow"/>
                        <a:cs typeface="Arial Narrow"/>
                      </a:endParaRPr>
                    </a:p>
                    <a:p>
                      <a:pPr algn="ctr"/>
                      <a:r>
                        <a:rPr lang="en-US" sz="900" b="1" i="0" dirty="0" smtClean="0">
                          <a:solidFill>
                            <a:srgbClr val="0000FF"/>
                          </a:solidFill>
                          <a:latin typeface="Arial Narrow"/>
                          <a:cs typeface="Arial Narrow"/>
                        </a:rPr>
                        <a:t>139</a:t>
                      </a:r>
                    </a:p>
                    <a:p>
                      <a:pPr algn="ctr"/>
                      <a:endParaRPr lang="en-US" sz="900" b="1" i="0" dirty="0" smtClean="0">
                        <a:solidFill>
                          <a:srgbClr val="FF0000"/>
                        </a:solidFill>
                        <a:latin typeface="Arial Narrow"/>
                        <a:cs typeface="Arial Narrow"/>
                      </a:endParaRPr>
                    </a:p>
                    <a:p>
                      <a:pPr algn="ctr"/>
                      <a:endParaRPr lang="en-US" sz="900" b="1" i="0" dirty="0" smtClean="0">
                        <a:solidFill>
                          <a:srgbClr val="FF0000"/>
                        </a:solidFill>
                        <a:latin typeface="Arial Narrow"/>
                        <a:cs typeface="Arial Narrow"/>
                      </a:endParaRPr>
                    </a:p>
                    <a:p>
                      <a:pPr algn="ctr"/>
                      <a:endParaRPr lang="en-US" sz="900" b="1" i="0" dirty="0" smtClean="0">
                        <a:solidFill>
                          <a:srgbClr val="FF0000"/>
                        </a:solidFill>
                        <a:latin typeface="Arial Narrow"/>
                        <a:cs typeface="Arial Narrow"/>
                      </a:endParaRPr>
                    </a:p>
                  </a:txBody>
                  <a:tcPr>
                    <a:lnT w="19050" cap="flat" cmpd="sng" algn="ctr">
                      <a:solidFill>
                        <a:scrgbClr r="0" g="0" b="0"/>
                      </a:solidFill>
                      <a:prstDash val="solid"/>
                      <a:round/>
                      <a:headEnd type="none" w="med" len="med"/>
                      <a:tailEnd type="none" w="med" len="med"/>
                    </a:lnT>
                    <a:solidFill>
                      <a:srgbClr val="CCFFCC"/>
                    </a:solidFill>
                  </a:tcPr>
                </a:tc>
                <a:tc rowSpan="11">
                  <a:txBody>
                    <a:bodyPr/>
                    <a:lstStyle/>
                    <a:p>
                      <a:r>
                        <a:rPr lang="en-US" sz="900" b="0" i="0" dirty="0" smtClean="0">
                          <a:latin typeface="Arial Narrow"/>
                          <a:cs typeface="Arial Narrow"/>
                        </a:rPr>
                        <a:t>RICH (1 sector)</a:t>
                      </a:r>
                    </a:p>
                    <a:p>
                      <a:r>
                        <a:rPr lang="en-US" sz="900" b="0" i="0" dirty="0" smtClean="0">
                          <a:latin typeface="Arial Narrow"/>
                          <a:cs typeface="Arial Narrow"/>
                        </a:rPr>
                        <a:t>Forward tagger</a:t>
                      </a:r>
                      <a:endParaRPr lang="en-US" sz="900" b="0" i="0" dirty="0">
                        <a:latin typeface="Arial Narrow"/>
                        <a:cs typeface="Arial Narrow"/>
                      </a:endParaRPr>
                    </a:p>
                  </a:txBody>
                  <a:tcPr>
                    <a:lnT w="19050" cap="flat" cmpd="sng" algn="ctr">
                      <a:solidFill>
                        <a:scrgbClr r="0" g="0" b="0"/>
                      </a:solidFill>
                      <a:prstDash val="solid"/>
                      <a:round/>
                      <a:headEnd type="none" w="med" len="med"/>
                      <a:tailEnd type="none" w="med" len="med"/>
                    </a:lnT>
                    <a:solidFill>
                      <a:srgbClr val="CCFFCC"/>
                    </a:solidFill>
                  </a:tcPr>
                </a:tc>
                <a:tc rowSpan="11">
                  <a:txBody>
                    <a:bodyPr/>
                    <a:lstStyle/>
                    <a:p>
                      <a:pPr algn="ctr"/>
                      <a:endParaRPr lang="en-US" sz="900" b="0" i="0" dirty="0" smtClean="0">
                        <a:latin typeface="Arial Narrow"/>
                        <a:cs typeface="Arial Narrow"/>
                      </a:endParaRPr>
                    </a:p>
                    <a:p>
                      <a:pPr algn="ctr"/>
                      <a:endParaRPr lang="en-US" sz="900" b="0" i="0" dirty="0" smtClean="0">
                        <a:latin typeface="Arial Narrow"/>
                        <a:cs typeface="Arial Narrow"/>
                      </a:endParaRPr>
                    </a:p>
                    <a:p>
                      <a:pPr algn="ctr"/>
                      <a:endParaRPr lang="en-US" sz="900" b="0" i="0" dirty="0" smtClean="0">
                        <a:latin typeface="Arial Narrow"/>
                        <a:cs typeface="Arial Narrow"/>
                      </a:endParaRPr>
                    </a:p>
                    <a:p>
                      <a:pPr algn="ctr"/>
                      <a:endParaRPr lang="en-US" sz="900" b="0" i="0" dirty="0" smtClean="0">
                        <a:latin typeface="Arial Narrow"/>
                        <a:cs typeface="Arial Narrow"/>
                      </a:endParaRPr>
                    </a:p>
                    <a:p>
                      <a:pPr algn="ctr"/>
                      <a:endParaRPr lang="en-US" sz="900" b="0" i="0" dirty="0" smtClean="0">
                        <a:latin typeface="Arial Narrow"/>
                        <a:cs typeface="Arial Narrow"/>
                      </a:endParaRPr>
                    </a:p>
                    <a:p>
                      <a:pPr algn="ctr"/>
                      <a:endParaRPr lang="en-US" sz="900" b="0" i="0" dirty="0" smtClean="0">
                        <a:latin typeface="Arial Narrow"/>
                        <a:cs typeface="Arial Narrow"/>
                      </a:endParaRPr>
                    </a:p>
                    <a:p>
                      <a:pPr algn="ctr"/>
                      <a:r>
                        <a:rPr lang="en-US" sz="900" b="0" i="0" dirty="0" smtClean="0">
                          <a:latin typeface="Arial Narrow"/>
                          <a:cs typeface="Arial Narrow"/>
                        </a:rPr>
                        <a:t>11</a:t>
                      </a:r>
                    </a:p>
                    <a:p>
                      <a:pPr algn="ctr"/>
                      <a:endParaRPr lang="en-US" sz="900" b="0" i="0" dirty="0">
                        <a:latin typeface="Arial Narrow"/>
                        <a:cs typeface="Arial Narrow"/>
                      </a:endParaRPr>
                    </a:p>
                  </a:txBody>
                  <a:tcPr>
                    <a:lnT w="19050" cap="flat" cmpd="sng" algn="ctr">
                      <a:solidFill>
                        <a:scrgbClr r="0" g="0" b="0"/>
                      </a:solidFill>
                      <a:prstDash val="solid"/>
                      <a:round/>
                      <a:headEnd type="none" w="med" len="med"/>
                      <a:tailEnd type="none" w="med" len="med"/>
                    </a:lnT>
                    <a:solidFill>
                      <a:srgbClr val="CCFFCC"/>
                    </a:solidFill>
                  </a:tcPr>
                </a:tc>
                <a:tc rowSpan="11">
                  <a:txBody>
                    <a:bodyPr/>
                    <a:lstStyle/>
                    <a:p>
                      <a:pPr algn="ctr"/>
                      <a:endParaRPr lang="en-US" sz="900" b="0" i="0" dirty="0" smtClean="0">
                        <a:solidFill>
                          <a:schemeClr val="tx1"/>
                        </a:solidFill>
                        <a:latin typeface="Arial Narrow"/>
                        <a:cs typeface="Arial Narrow"/>
                      </a:endParaRPr>
                    </a:p>
                    <a:p>
                      <a:pPr algn="ctr"/>
                      <a:endParaRPr lang="en-US" sz="900" b="0" i="0" dirty="0" smtClean="0">
                        <a:solidFill>
                          <a:schemeClr val="tx1"/>
                        </a:solidFill>
                        <a:latin typeface="Arial Narrow"/>
                        <a:cs typeface="Arial Narrow"/>
                      </a:endParaRPr>
                    </a:p>
                    <a:p>
                      <a:pPr algn="ctr"/>
                      <a:endParaRPr lang="en-US" sz="900" b="0" i="0" dirty="0" smtClean="0">
                        <a:solidFill>
                          <a:schemeClr val="tx1"/>
                        </a:solidFill>
                        <a:latin typeface="Arial Narrow"/>
                        <a:cs typeface="Arial Narrow"/>
                      </a:endParaRPr>
                    </a:p>
                    <a:p>
                      <a:pPr algn="ctr"/>
                      <a:endParaRPr lang="en-US" sz="900" b="0" i="0" dirty="0" smtClean="0">
                        <a:solidFill>
                          <a:schemeClr val="tx1"/>
                        </a:solidFill>
                        <a:latin typeface="Arial Narrow"/>
                        <a:cs typeface="Arial Narrow"/>
                      </a:endParaRPr>
                    </a:p>
                    <a:p>
                      <a:pPr algn="ctr"/>
                      <a:r>
                        <a:rPr lang="en-US" sz="900" b="1" i="0" dirty="0" smtClean="0">
                          <a:solidFill>
                            <a:schemeClr val="tx1"/>
                          </a:solidFill>
                          <a:latin typeface="Arial Narrow"/>
                          <a:cs typeface="Arial Narrow"/>
                        </a:rPr>
                        <a:t>A</a:t>
                      </a:r>
                    </a:p>
                    <a:p>
                      <a:pPr algn="ctr"/>
                      <a:endParaRPr lang="en-US" sz="900" b="0" i="0" dirty="0" smtClean="0">
                        <a:solidFill>
                          <a:schemeClr val="tx1"/>
                        </a:solidFill>
                        <a:latin typeface="Arial Narrow"/>
                        <a:cs typeface="Arial Narrow"/>
                      </a:endParaRPr>
                    </a:p>
                    <a:p>
                      <a:pPr algn="ctr"/>
                      <a:r>
                        <a:rPr lang="en-US" sz="900" b="0" i="0" dirty="0" smtClean="0">
                          <a:solidFill>
                            <a:schemeClr val="tx1"/>
                          </a:solidFill>
                          <a:latin typeface="Arial Narrow"/>
                          <a:cs typeface="Arial Narrow"/>
                        </a:rPr>
                        <a:t>F.</a:t>
                      </a:r>
                      <a:r>
                        <a:rPr lang="en-US" sz="900" b="0" i="0" baseline="0" dirty="0" smtClean="0">
                          <a:solidFill>
                            <a:schemeClr val="tx1"/>
                          </a:solidFill>
                          <a:latin typeface="Arial Narrow"/>
                          <a:cs typeface="Arial Narrow"/>
                        </a:rPr>
                        <a:t> </a:t>
                      </a:r>
                      <a:r>
                        <a:rPr lang="en-US" sz="900" b="0" i="0" baseline="0" dirty="0" err="1" smtClean="0">
                          <a:solidFill>
                            <a:schemeClr val="tx1"/>
                          </a:solidFill>
                          <a:latin typeface="Arial Narrow"/>
                          <a:cs typeface="Arial Narrow"/>
                        </a:rPr>
                        <a:t>Sabatié</a:t>
                      </a:r>
                      <a:endParaRPr lang="en-US" sz="900" b="0" i="0" dirty="0">
                        <a:solidFill>
                          <a:schemeClr val="tx1"/>
                        </a:solidFill>
                        <a:latin typeface="Arial Narrow"/>
                        <a:cs typeface="Arial Narrow"/>
                      </a:endParaRPr>
                    </a:p>
                  </a:txBody>
                  <a:tcPr>
                    <a:lnT w="19050" cap="flat" cmpd="sng" algn="ctr">
                      <a:solidFill>
                        <a:scrgbClr r="0" g="0" b="0"/>
                      </a:solidFill>
                      <a:prstDash val="solid"/>
                      <a:round/>
                      <a:headEnd type="none" w="med" len="med"/>
                      <a:tailEnd type="none" w="med" len="med"/>
                    </a:lnT>
                    <a:solidFill>
                      <a:srgbClr val="CCFFCC"/>
                    </a:solidFill>
                  </a:tcPr>
                </a:tc>
                <a:tc rowSpan="11">
                  <a:txBody>
                    <a:bodyPr/>
                    <a:lstStyle/>
                    <a:p>
                      <a:pPr algn="ctr"/>
                      <a:r>
                        <a:rPr lang="en-US" sz="900" b="0" i="0" dirty="0" smtClean="0">
                          <a:latin typeface="Arial Narrow"/>
                          <a:cs typeface="Arial Narrow"/>
                        </a:rPr>
                        <a:t>liquid</a:t>
                      </a:r>
                    </a:p>
                    <a:p>
                      <a:pPr algn="ctr"/>
                      <a:r>
                        <a:rPr lang="en-US" sz="900" b="0" i="0" dirty="0" smtClean="0">
                          <a:latin typeface="Arial Narrow"/>
                          <a:cs typeface="Arial Narrow"/>
                        </a:rPr>
                        <a:t>H</a:t>
                      </a:r>
                      <a:r>
                        <a:rPr lang="en-US" sz="900" b="0" i="0" baseline="-25000" dirty="0" smtClean="0">
                          <a:latin typeface="Arial Narrow"/>
                          <a:cs typeface="Arial Narrow"/>
                        </a:rPr>
                        <a:t>2</a:t>
                      </a:r>
                      <a:endParaRPr lang="en-US" sz="900" b="0" i="0" baseline="-25000" dirty="0">
                        <a:latin typeface="Arial Narrow"/>
                        <a:cs typeface="Arial Narrow"/>
                      </a:endParaRPr>
                    </a:p>
                  </a:txBody>
                  <a:tcPr>
                    <a:lnT w="19050" cap="flat" cmpd="sng" algn="ctr">
                      <a:solidFill>
                        <a:scrgbClr r="0" g="0" b="0"/>
                      </a:solidFill>
                      <a:prstDash val="solid"/>
                      <a:round/>
                      <a:headEnd type="none" w="med" len="med"/>
                      <a:tailEnd type="none" w="med" len="med"/>
                    </a:lnT>
                    <a:solidFill>
                      <a:srgbClr val="CCFFCC"/>
                    </a:solidFill>
                  </a:tcPr>
                </a:tc>
              </a:tr>
              <a:tr h="215472">
                <a:tc>
                  <a:txBody>
                    <a:bodyPr/>
                    <a:lstStyle/>
                    <a:p>
                      <a:r>
                        <a:rPr lang="en-US" sz="900" b="0" i="0" dirty="0" smtClean="0">
                          <a:solidFill>
                            <a:srgbClr val="0000FF"/>
                          </a:solidFill>
                          <a:latin typeface="Arial Narrow"/>
                          <a:cs typeface="Arial Narrow"/>
                        </a:rPr>
                        <a:t>E12-06-108A</a:t>
                      </a:r>
                      <a:endParaRPr lang="en-US" sz="900" b="0" i="0" dirty="0">
                        <a:solidFill>
                          <a:srgbClr val="0000FF"/>
                        </a:solidFill>
                        <a:latin typeface="Arial Narrow"/>
                        <a:cs typeface="Arial Narrow"/>
                      </a:endParaRPr>
                    </a:p>
                  </a:txBody>
                  <a:tcPr>
                    <a:solidFill>
                      <a:srgbClr val="CCFFCC"/>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900" b="0" i="0" dirty="0" smtClean="0">
                          <a:solidFill>
                            <a:schemeClr val="tx1"/>
                          </a:solidFill>
                          <a:latin typeface="Arial Narrow"/>
                          <a:cs typeface="Arial Narrow"/>
                        </a:rPr>
                        <a:t>Exclusive N*-&gt;KY Studies with CLAS12 </a:t>
                      </a:r>
                      <a:endParaRPr lang="en-US" sz="900" b="0" i="0" dirty="0">
                        <a:solidFill>
                          <a:schemeClr val="tx1"/>
                        </a:solidFill>
                        <a:latin typeface="Arial Narrow"/>
                        <a:cs typeface="Arial Narrow"/>
                      </a:endParaRPr>
                    </a:p>
                  </a:txBody>
                  <a:tcPr>
                    <a:solidFill>
                      <a:srgbClr val="CCFFCC"/>
                    </a:solidFill>
                  </a:tcPr>
                </a:tc>
                <a:tc>
                  <a:txBody>
                    <a:bodyPr/>
                    <a:lstStyle/>
                    <a:p>
                      <a:r>
                        <a:rPr lang="en-US" sz="900" b="0" i="0" dirty="0" smtClean="0">
                          <a:solidFill>
                            <a:schemeClr val="tx1"/>
                          </a:solidFill>
                          <a:latin typeface="Arial Narrow"/>
                          <a:cs typeface="Arial Narrow"/>
                        </a:rPr>
                        <a:t>Carman</a:t>
                      </a:r>
                      <a:endParaRPr lang="en-US" sz="900" b="0" i="0" dirty="0">
                        <a:solidFill>
                          <a:schemeClr val="tx1"/>
                        </a:solidFill>
                        <a:latin typeface="Arial Narrow"/>
                        <a:cs typeface="Arial Narrow"/>
                      </a:endParaRPr>
                    </a:p>
                  </a:txBody>
                  <a:tcPr>
                    <a:solidFill>
                      <a:srgbClr val="CCFFCC"/>
                    </a:solidFill>
                  </a:tcPr>
                </a:tc>
                <a:tc>
                  <a:txBody>
                    <a:bodyPr/>
                    <a:lstStyle/>
                    <a:p>
                      <a:pPr algn="ctr"/>
                      <a:r>
                        <a:rPr lang="en-US" sz="900" b="0" i="0" dirty="0" smtClean="0">
                          <a:solidFill>
                            <a:schemeClr val="tx1"/>
                          </a:solidFill>
                          <a:latin typeface="Arial Narrow"/>
                          <a:cs typeface="Arial Narrow"/>
                        </a:rPr>
                        <a:t>NR</a:t>
                      </a:r>
                      <a:endParaRPr lang="en-US" sz="900" b="0" i="0" dirty="0">
                        <a:solidFill>
                          <a:schemeClr val="tx1"/>
                        </a:solidFill>
                        <a:latin typeface="Arial Narrow"/>
                        <a:cs typeface="Arial Narrow"/>
                      </a:endParaRPr>
                    </a:p>
                  </a:txBody>
                  <a:tcPr>
                    <a:solidFill>
                      <a:srgbClr val="CCFFCC"/>
                    </a:solidFill>
                  </a:tcPr>
                </a:tc>
                <a:tc>
                  <a:txBody>
                    <a:bodyPr/>
                    <a:lstStyle/>
                    <a:p>
                      <a:pPr algn="ctr"/>
                      <a:r>
                        <a:rPr lang="en-US" sz="900" b="0" i="0" dirty="0" smtClean="0">
                          <a:solidFill>
                            <a:schemeClr val="tx1"/>
                          </a:solidFill>
                          <a:latin typeface="Arial Narrow"/>
                          <a:cs typeface="Arial Narrow"/>
                        </a:rPr>
                        <a:t>(60)</a:t>
                      </a:r>
                      <a:endParaRPr lang="en-US" sz="900" b="0" i="0" dirty="0">
                        <a:solidFill>
                          <a:schemeClr val="tx1"/>
                        </a:solidFill>
                        <a:latin typeface="Arial Narrow"/>
                        <a:cs typeface="Arial Narrow"/>
                      </a:endParaRPr>
                    </a:p>
                  </a:txBody>
                  <a:tcPr>
                    <a:solidFill>
                      <a:srgbClr val="CCFFCC"/>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r>
              <a:tr h="223792">
                <a:tc>
                  <a:txBody>
                    <a:bodyPr/>
                    <a:lstStyle/>
                    <a:p>
                      <a:r>
                        <a:rPr lang="en-US" sz="900" b="1" i="0" dirty="0" smtClean="0">
                          <a:solidFill>
                            <a:schemeClr val="tx1"/>
                          </a:solidFill>
                          <a:latin typeface="Arial Narrow"/>
                          <a:cs typeface="Arial Narrow"/>
                        </a:rPr>
                        <a:t>E12-06-112</a:t>
                      </a:r>
                      <a:endParaRPr lang="en-US" sz="900" b="1" i="0" dirty="0">
                        <a:solidFill>
                          <a:schemeClr val="tx1"/>
                        </a:solidFill>
                        <a:latin typeface="Arial Narrow"/>
                        <a:cs typeface="Arial Narrow"/>
                      </a:endParaRPr>
                    </a:p>
                  </a:txBody>
                  <a:tcPr>
                    <a:solidFill>
                      <a:srgbClr val="CCFFCC"/>
                    </a:solidFill>
                  </a:tcPr>
                </a:tc>
                <a:tc>
                  <a:txBody>
                    <a:bodyPr/>
                    <a:lstStyle/>
                    <a:p>
                      <a:r>
                        <a:rPr lang="en-US" sz="900" b="0" i="0" dirty="0" smtClean="0">
                          <a:solidFill>
                            <a:schemeClr val="tx1"/>
                          </a:solidFill>
                          <a:latin typeface="Arial Narrow"/>
                          <a:cs typeface="Arial Narrow"/>
                        </a:rPr>
                        <a:t>Proton’s quark dynamics in SIDIS</a:t>
                      </a:r>
                      <a:r>
                        <a:rPr lang="en-US" sz="900" b="0" i="0" baseline="0" dirty="0" smtClean="0">
                          <a:solidFill>
                            <a:schemeClr val="tx1"/>
                          </a:solidFill>
                          <a:latin typeface="Arial Narrow"/>
                          <a:cs typeface="Arial Narrow"/>
                        </a:rPr>
                        <a:t> pion production</a:t>
                      </a:r>
                      <a:endParaRPr lang="en-US" sz="900" b="0" i="0" dirty="0">
                        <a:solidFill>
                          <a:schemeClr val="tx1"/>
                        </a:solidFill>
                        <a:latin typeface="Arial Narrow"/>
                        <a:cs typeface="Arial Narrow"/>
                      </a:endParaRPr>
                    </a:p>
                  </a:txBody>
                  <a:tcPr>
                    <a:solidFill>
                      <a:srgbClr val="CCFFCC"/>
                    </a:solidFill>
                  </a:tcPr>
                </a:tc>
                <a:tc>
                  <a:txBody>
                    <a:bodyPr/>
                    <a:lstStyle/>
                    <a:p>
                      <a:r>
                        <a:rPr lang="en-US" sz="900" b="0" i="0" dirty="0" err="1" smtClean="0">
                          <a:solidFill>
                            <a:schemeClr val="tx1"/>
                          </a:solidFill>
                          <a:latin typeface="Arial Narrow"/>
                          <a:cs typeface="Arial Narrow"/>
                        </a:rPr>
                        <a:t>Avakian</a:t>
                      </a:r>
                      <a:endParaRPr lang="en-US" sz="900" b="0" i="0" dirty="0">
                        <a:solidFill>
                          <a:schemeClr val="tx1"/>
                        </a:solidFill>
                        <a:latin typeface="Arial Narrow"/>
                        <a:cs typeface="Arial Narrow"/>
                      </a:endParaRPr>
                    </a:p>
                  </a:txBody>
                  <a:tcPr>
                    <a:solidFill>
                      <a:srgbClr val="CCFFCC"/>
                    </a:solidFill>
                  </a:tcPr>
                </a:tc>
                <a:tc>
                  <a:txBody>
                    <a:bodyPr/>
                    <a:lstStyle/>
                    <a:p>
                      <a:pPr algn="ctr"/>
                      <a:r>
                        <a:rPr lang="en-US" sz="900" b="0" i="0" dirty="0" smtClean="0">
                          <a:solidFill>
                            <a:schemeClr val="tx1"/>
                          </a:solidFill>
                          <a:latin typeface="Arial Narrow"/>
                          <a:cs typeface="Arial Narrow"/>
                        </a:rPr>
                        <a:t>A</a:t>
                      </a:r>
                      <a:endParaRPr lang="en-US" sz="900" b="0" i="0" dirty="0">
                        <a:solidFill>
                          <a:schemeClr val="tx1"/>
                        </a:solidFill>
                        <a:latin typeface="Arial Narrow"/>
                        <a:cs typeface="Arial Narrow"/>
                      </a:endParaRPr>
                    </a:p>
                  </a:txBody>
                  <a:tcPr>
                    <a:solidFill>
                      <a:srgbClr val="CCFFCC"/>
                    </a:solidFill>
                  </a:tcPr>
                </a:tc>
                <a:tc>
                  <a:txBody>
                    <a:bodyPr/>
                    <a:lstStyle/>
                    <a:p>
                      <a:pPr algn="ctr"/>
                      <a:r>
                        <a:rPr lang="en-US" sz="900" b="0" i="0" dirty="0" smtClean="0">
                          <a:solidFill>
                            <a:schemeClr val="tx1"/>
                          </a:solidFill>
                          <a:latin typeface="Arial Narrow"/>
                          <a:cs typeface="Arial Narrow"/>
                        </a:rPr>
                        <a:t>60</a:t>
                      </a:r>
                      <a:endParaRPr lang="en-US" sz="900" b="0" i="0" dirty="0">
                        <a:solidFill>
                          <a:schemeClr val="tx1"/>
                        </a:solidFill>
                        <a:latin typeface="Arial Narrow"/>
                        <a:cs typeface="Arial Narrow"/>
                      </a:endParaRPr>
                    </a:p>
                  </a:txBody>
                  <a:tcPr>
                    <a:solidFill>
                      <a:srgbClr val="CCFFCC"/>
                    </a:solidFill>
                  </a:tcPr>
                </a:tc>
                <a:tc vMerge="1">
                  <a:txBody>
                    <a:bodyPr/>
                    <a:lstStyle/>
                    <a:p>
                      <a:endParaRPr lang="en-US" sz="1000" b="0" dirty="0"/>
                    </a:p>
                  </a:txBody>
                  <a:tcPr/>
                </a:tc>
                <a:tc vMerge="1">
                  <a:txBody>
                    <a:bodyPr/>
                    <a:lstStyle/>
                    <a:p>
                      <a:endParaRPr lang="en-US" sz="1000" b="0" dirty="0"/>
                    </a:p>
                  </a:txBody>
                  <a:tcPr/>
                </a:tc>
                <a:tc vMerge="1">
                  <a:txBody>
                    <a:bodyPr/>
                    <a:lstStyle/>
                    <a:p>
                      <a:endParaRPr lang="en-US" sz="1000" b="0" dirty="0"/>
                    </a:p>
                  </a:txBody>
                  <a:tcPr/>
                </a:tc>
                <a:tc vMerge="1">
                  <a:txBody>
                    <a:bodyPr/>
                    <a:lstStyle/>
                    <a:p>
                      <a:endParaRPr lang="en-US" sz="1000" b="0" dirty="0"/>
                    </a:p>
                  </a:txBody>
                  <a:tcPr/>
                </a:tc>
                <a:tc vMerge="1">
                  <a:txBody>
                    <a:bodyPr/>
                    <a:lstStyle/>
                    <a:p>
                      <a:endParaRPr lang="en-US"/>
                    </a:p>
                  </a:txBody>
                  <a:tcPr/>
                </a:tc>
              </a:tr>
              <a:tr h="223792">
                <a:tc>
                  <a:txBody>
                    <a:bodyPr/>
                    <a:lstStyle/>
                    <a:p>
                      <a:r>
                        <a:rPr lang="en-US" sz="900" b="0" i="0" dirty="0" smtClean="0">
                          <a:solidFill>
                            <a:srgbClr val="0000FF"/>
                          </a:solidFill>
                          <a:latin typeface="Arial Narrow"/>
                          <a:cs typeface="Arial Narrow"/>
                        </a:rPr>
                        <a:t>E12-06-112A</a:t>
                      </a:r>
                      <a:endParaRPr lang="en-US" sz="900" b="0" i="0" dirty="0">
                        <a:solidFill>
                          <a:srgbClr val="0000FF"/>
                        </a:solidFill>
                        <a:latin typeface="Arial Narrow"/>
                        <a:cs typeface="Arial Narrow"/>
                      </a:endParaRPr>
                    </a:p>
                  </a:txBody>
                  <a:tcPr>
                    <a:solidFill>
                      <a:srgbClr val="CCFFCC"/>
                    </a:solidFill>
                  </a:tcPr>
                </a:tc>
                <a:tc>
                  <a:txBody>
                    <a:bodyPr/>
                    <a:lstStyle/>
                    <a:p>
                      <a:r>
                        <a:rPr lang="en-US" sz="900" b="0" i="0" dirty="0" smtClean="0">
                          <a:solidFill>
                            <a:schemeClr val="tx1"/>
                          </a:solidFill>
                          <a:latin typeface="Arial Narrow"/>
                          <a:cs typeface="Arial Narrow"/>
                        </a:rPr>
                        <a:t>Semi-inclusive</a:t>
                      </a:r>
                      <a:r>
                        <a:rPr lang="en-US" sz="900" b="0" i="0" baseline="0" dirty="0" smtClean="0">
                          <a:solidFill>
                            <a:schemeClr val="tx1"/>
                          </a:solidFill>
                          <a:latin typeface="Arial Narrow"/>
                          <a:cs typeface="Arial Narrow"/>
                        </a:rPr>
                        <a:t> </a:t>
                      </a:r>
                      <a:r>
                        <a:rPr lang="en-US" sz="900" b="0" i="0" baseline="0" dirty="0" err="1" smtClean="0">
                          <a:solidFill>
                            <a:schemeClr val="tx1"/>
                          </a:solidFill>
                          <a:latin typeface="Arial Narrow"/>
                          <a:ea typeface="Lucida Grande"/>
                          <a:cs typeface="Arial Narrow"/>
                        </a:rPr>
                        <a:t>Λ</a:t>
                      </a:r>
                      <a:r>
                        <a:rPr lang="en-US" sz="900" b="0" i="0" dirty="0" smtClean="0">
                          <a:solidFill>
                            <a:schemeClr val="tx1"/>
                          </a:solidFill>
                          <a:latin typeface="Arial Narrow"/>
                          <a:ea typeface="Lucida Grande"/>
                          <a:cs typeface="Arial Narrow"/>
                        </a:rPr>
                        <a:t> </a:t>
                      </a:r>
                      <a:r>
                        <a:rPr lang="en-US" sz="900" b="0" i="0" dirty="0" err="1" smtClean="0">
                          <a:solidFill>
                            <a:schemeClr val="tx1"/>
                          </a:solidFill>
                          <a:latin typeface="Arial Narrow"/>
                          <a:ea typeface="Lucida Grande"/>
                          <a:cs typeface="Arial Narrow"/>
                        </a:rPr>
                        <a:t>productiuon</a:t>
                      </a:r>
                      <a:r>
                        <a:rPr lang="en-US" sz="900" b="0" i="0" dirty="0" smtClean="0">
                          <a:solidFill>
                            <a:schemeClr val="tx1"/>
                          </a:solidFill>
                          <a:latin typeface="Arial Narrow"/>
                          <a:ea typeface="Lucida Grande"/>
                          <a:cs typeface="Arial Narrow"/>
                        </a:rPr>
                        <a:t> in target fragmentation region</a:t>
                      </a:r>
                      <a:endParaRPr lang="en-US" sz="900" b="0" i="0" dirty="0">
                        <a:solidFill>
                          <a:schemeClr val="tx1"/>
                        </a:solidFill>
                        <a:latin typeface="Arial Narrow"/>
                        <a:cs typeface="Arial Narrow"/>
                      </a:endParaRPr>
                    </a:p>
                  </a:txBody>
                  <a:tcPr>
                    <a:solidFill>
                      <a:srgbClr val="CCFFCC"/>
                    </a:solidFill>
                  </a:tcPr>
                </a:tc>
                <a:tc>
                  <a:txBody>
                    <a:bodyPr/>
                    <a:lstStyle/>
                    <a:p>
                      <a:r>
                        <a:rPr lang="en-US" sz="900" b="0" i="0" dirty="0" err="1" smtClean="0">
                          <a:solidFill>
                            <a:schemeClr val="tx1"/>
                          </a:solidFill>
                          <a:latin typeface="Arial Narrow"/>
                          <a:cs typeface="Arial Narrow"/>
                        </a:rPr>
                        <a:t>Mirazita</a:t>
                      </a:r>
                      <a:endParaRPr lang="en-US" sz="900" b="0" i="0" dirty="0">
                        <a:solidFill>
                          <a:schemeClr val="tx1"/>
                        </a:solidFill>
                        <a:latin typeface="Arial Narrow"/>
                        <a:cs typeface="Arial Narrow"/>
                      </a:endParaRPr>
                    </a:p>
                  </a:txBody>
                  <a:tcPr>
                    <a:solidFill>
                      <a:srgbClr val="CCFFCC"/>
                    </a:solidFill>
                  </a:tcPr>
                </a:tc>
                <a:tc>
                  <a:txBody>
                    <a:bodyPr/>
                    <a:lstStyle/>
                    <a:p>
                      <a:pPr algn="ctr"/>
                      <a:r>
                        <a:rPr lang="en-US" sz="900" b="0" i="0" dirty="0" smtClean="0">
                          <a:solidFill>
                            <a:schemeClr val="tx1"/>
                          </a:solidFill>
                          <a:latin typeface="Arial Narrow"/>
                          <a:cs typeface="Arial Narrow"/>
                        </a:rPr>
                        <a:t>NR</a:t>
                      </a:r>
                      <a:endParaRPr lang="en-US" sz="900" b="0" i="0" dirty="0">
                        <a:solidFill>
                          <a:schemeClr val="tx1"/>
                        </a:solidFill>
                        <a:latin typeface="Arial Narrow"/>
                        <a:cs typeface="Arial Narrow"/>
                      </a:endParaRPr>
                    </a:p>
                  </a:txBody>
                  <a:tcPr>
                    <a:solidFill>
                      <a:srgbClr val="CCFFCC"/>
                    </a:solidFill>
                  </a:tcPr>
                </a:tc>
                <a:tc>
                  <a:txBody>
                    <a:bodyPr/>
                    <a:lstStyle/>
                    <a:p>
                      <a:pPr algn="ctr"/>
                      <a:r>
                        <a:rPr lang="en-US" sz="900" b="0" i="0" dirty="0" smtClean="0">
                          <a:solidFill>
                            <a:schemeClr val="tx1"/>
                          </a:solidFill>
                          <a:latin typeface="Arial Narrow"/>
                          <a:cs typeface="Arial Narrow"/>
                        </a:rPr>
                        <a:t>(60)</a:t>
                      </a:r>
                      <a:endParaRPr lang="en-US" sz="900" b="0" i="0" dirty="0">
                        <a:solidFill>
                          <a:schemeClr val="tx1"/>
                        </a:solidFill>
                        <a:latin typeface="Arial Narrow"/>
                        <a:cs typeface="Arial Narrow"/>
                      </a:endParaRPr>
                    </a:p>
                  </a:txBody>
                  <a:tcPr>
                    <a:solidFill>
                      <a:srgbClr val="CCFFCC"/>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r>
              <a:tr h="223792">
                <a:tc>
                  <a:txBody>
                    <a:bodyPr/>
                    <a:lstStyle/>
                    <a:p>
                      <a:r>
                        <a:rPr lang="en-US" sz="900" b="0" i="0" dirty="0" smtClean="0">
                          <a:solidFill>
                            <a:srgbClr val="0000FF"/>
                          </a:solidFill>
                          <a:latin typeface="Arial Narrow"/>
                          <a:cs typeface="Arial Narrow"/>
                        </a:rPr>
                        <a:t>E12-06-112B</a:t>
                      </a:r>
                      <a:endParaRPr lang="en-US" sz="900" b="0" i="0" dirty="0">
                        <a:solidFill>
                          <a:srgbClr val="0000FF"/>
                        </a:solidFill>
                        <a:latin typeface="Arial Narrow"/>
                        <a:cs typeface="Arial Narrow"/>
                      </a:endParaRPr>
                    </a:p>
                  </a:txBody>
                  <a:tcPr>
                    <a:solidFill>
                      <a:srgbClr val="CCFFCC"/>
                    </a:solidFill>
                  </a:tcPr>
                </a:tc>
                <a:tc>
                  <a:txBody>
                    <a:bodyPr/>
                    <a:lstStyle/>
                    <a:p>
                      <a:r>
                        <a:rPr lang="en-US" sz="900" b="0" i="0" dirty="0" err="1" smtClean="0">
                          <a:solidFill>
                            <a:schemeClr val="tx1"/>
                          </a:solidFill>
                          <a:latin typeface="Arial Narrow"/>
                          <a:cs typeface="Arial Narrow"/>
                        </a:rPr>
                        <a:t>Colinear</a:t>
                      </a:r>
                      <a:r>
                        <a:rPr lang="en-US" sz="900" b="0" i="0" dirty="0" smtClean="0">
                          <a:solidFill>
                            <a:schemeClr val="tx1"/>
                          </a:solidFill>
                          <a:latin typeface="Arial Narrow"/>
                          <a:cs typeface="Arial Narrow"/>
                        </a:rPr>
                        <a:t> nucleon structure at twist-3</a:t>
                      </a:r>
                      <a:endParaRPr lang="en-US" sz="900" b="0" i="0" dirty="0">
                        <a:solidFill>
                          <a:schemeClr val="tx1"/>
                        </a:solidFill>
                        <a:latin typeface="Arial Narrow"/>
                        <a:cs typeface="Arial Narrow"/>
                      </a:endParaRPr>
                    </a:p>
                  </a:txBody>
                  <a:tcPr>
                    <a:solidFill>
                      <a:srgbClr val="CCFFCC"/>
                    </a:solidFill>
                  </a:tcPr>
                </a:tc>
                <a:tc>
                  <a:txBody>
                    <a:bodyPr/>
                    <a:lstStyle/>
                    <a:p>
                      <a:r>
                        <a:rPr lang="en-US" sz="900" b="0" i="0" dirty="0" smtClean="0">
                          <a:solidFill>
                            <a:schemeClr val="tx1"/>
                          </a:solidFill>
                          <a:latin typeface="Arial Narrow"/>
                          <a:cs typeface="Arial Narrow"/>
                        </a:rPr>
                        <a:t>Pisano</a:t>
                      </a:r>
                      <a:endParaRPr lang="en-US" sz="900" b="0" i="0" dirty="0">
                        <a:solidFill>
                          <a:schemeClr val="tx1"/>
                        </a:solidFill>
                        <a:latin typeface="Arial Narrow"/>
                        <a:cs typeface="Arial Narrow"/>
                      </a:endParaRPr>
                    </a:p>
                  </a:txBody>
                  <a:tcPr>
                    <a:solidFill>
                      <a:srgbClr val="CCFFCC"/>
                    </a:solidFill>
                  </a:tcPr>
                </a:tc>
                <a:tc>
                  <a:txBody>
                    <a:bodyPr/>
                    <a:lstStyle/>
                    <a:p>
                      <a:pPr algn="ctr"/>
                      <a:r>
                        <a:rPr lang="en-US" sz="900" b="0" i="0" dirty="0" smtClean="0">
                          <a:solidFill>
                            <a:schemeClr val="tx1"/>
                          </a:solidFill>
                          <a:latin typeface="Arial Narrow"/>
                          <a:cs typeface="Arial Narrow"/>
                        </a:rPr>
                        <a:t>NR</a:t>
                      </a:r>
                      <a:endParaRPr lang="en-US" sz="900" b="0" i="0" dirty="0">
                        <a:solidFill>
                          <a:schemeClr val="tx1"/>
                        </a:solidFill>
                        <a:latin typeface="Arial Narrow"/>
                        <a:cs typeface="Arial Narrow"/>
                      </a:endParaRPr>
                    </a:p>
                  </a:txBody>
                  <a:tcPr>
                    <a:solidFill>
                      <a:srgbClr val="CCFFCC"/>
                    </a:solidFill>
                  </a:tcPr>
                </a:tc>
                <a:tc>
                  <a:txBody>
                    <a:bodyPr/>
                    <a:lstStyle/>
                    <a:p>
                      <a:pPr algn="ctr"/>
                      <a:r>
                        <a:rPr lang="en-US" sz="900" b="0" i="0" dirty="0" smtClean="0">
                          <a:solidFill>
                            <a:schemeClr val="tx1"/>
                          </a:solidFill>
                          <a:latin typeface="Arial Narrow"/>
                          <a:cs typeface="Arial Narrow"/>
                        </a:rPr>
                        <a:t>(60)</a:t>
                      </a:r>
                      <a:endParaRPr lang="en-US" sz="900" b="0" i="0" dirty="0">
                        <a:solidFill>
                          <a:schemeClr val="tx1"/>
                        </a:solidFill>
                        <a:latin typeface="Arial Narrow"/>
                        <a:cs typeface="Arial Narrow"/>
                      </a:endParaRPr>
                    </a:p>
                  </a:txBody>
                  <a:tcPr>
                    <a:solidFill>
                      <a:srgbClr val="CCFFCC"/>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r>
              <a:tr h="215472">
                <a:tc>
                  <a:txBody>
                    <a:bodyPr/>
                    <a:lstStyle/>
                    <a:p>
                      <a:r>
                        <a:rPr lang="en-US" sz="900" b="0" i="0" dirty="0" smtClean="0">
                          <a:solidFill>
                            <a:srgbClr val="FF0000"/>
                          </a:solidFill>
                          <a:latin typeface="Arial Narrow"/>
                          <a:cs typeface="Arial Narrow"/>
                        </a:rPr>
                        <a:t>E12-06-119(a)</a:t>
                      </a:r>
                      <a:endParaRPr lang="en-US" sz="900" b="0" i="0" dirty="0">
                        <a:solidFill>
                          <a:srgbClr val="FF0000"/>
                        </a:solidFill>
                        <a:latin typeface="Arial Narrow"/>
                        <a:cs typeface="Arial Narrow"/>
                      </a:endParaRPr>
                    </a:p>
                  </a:txBody>
                  <a:tcPr>
                    <a:solidFill>
                      <a:srgbClr val="CCFFCC"/>
                    </a:solidFill>
                  </a:tcPr>
                </a:tc>
                <a:tc>
                  <a:txBody>
                    <a:bodyPr/>
                    <a:lstStyle/>
                    <a:p>
                      <a:r>
                        <a:rPr lang="en-US" sz="900" b="0" i="0" dirty="0" smtClean="0">
                          <a:solidFill>
                            <a:schemeClr val="tx1"/>
                          </a:solidFill>
                          <a:latin typeface="Arial Narrow"/>
                          <a:cs typeface="Arial Narrow"/>
                        </a:rPr>
                        <a:t>Deeply Virtual Compton</a:t>
                      </a:r>
                      <a:r>
                        <a:rPr lang="en-US" sz="900" b="0" i="0" baseline="0" dirty="0" smtClean="0">
                          <a:solidFill>
                            <a:schemeClr val="tx1"/>
                          </a:solidFill>
                          <a:latin typeface="Arial Narrow"/>
                          <a:cs typeface="Arial Narrow"/>
                        </a:rPr>
                        <a:t> Scattering</a:t>
                      </a:r>
                      <a:endParaRPr lang="en-US" sz="900" b="0" i="0" dirty="0">
                        <a:solidFill>
                          <a:schemeClr val="tx1"/>
                        </a:solidFill>
                        <a:latin typeface="Arial Narrow"/>
                        <a:cs typeface="Arial Narrow"/>
                      </a:endParaRPr>
                    </a:p>
                  </a:txBody>
                  <a:tcPr>
                    <a:solidFill>
                      <a:srgbClr val="CCFFCC"/>
                    </a:solidFill>
                  </a:tcPr>
                </a:tc>
                <a:tc>
                  <a:txBody>
                    <a:bodyPr/>
                    <a:lstStyle/>
                    <a:p>
                      <a:r>
                        <a:rPr lang="en-US" sz="900" b="0" i="0" dirty="0" err="1" smtClean="0">
                          <a:solidFill>
                            <a:schemeClr val="tx1"/>
                          </a:solidFill>
                          <a:latin typeface="Arial Narrow"/>
                          <a:cs typeface="Arial Narrow"/>
                        </a:rPr>
                        <a:t>Sabatie</a:t>
                      </a:r>
                      <a:endParaRPr lang="en-US" sz="900" b="0" i="0" dirty="0">
                        <a:solidFill>
                          <a:schemeClr val="tx1"/>
                        </a:solidFill>
                        <a:latin typeface="Arial Narrow"/>
                        <a:cs typeface="Arial Narrow"/>
                      </a:endParaRPr>
                    </a:p>
                  </a:txBody>
                  <a:tcPr>
                    <a:solidFill>
                      <a:srgbClr val="CCFFCC"/>
                    </a:solidFill>
                  </a:tcPr>
                </a:tc>
                <a:tc>
                  <a:txBody>
                    <a:bodyPr/>
                    <a:lstStyle/>
                    <a:p>
                      <a:pPr algn="ctr"/>
                      <a:r>
                        <a:rPr lang="en-US" sz="900" b="0" i="0" dirty="0" smtClean="0">
                          <a:solidFill>
                            <a:schemeClr val="tx1"/>
                          </a:solidFill>
                          <a:latin typeface="Arial Narrow"/>
                          <a:cs typeface="Arial Narrow"/>
                        </a:rPr>
                        <a:t>A</a:t>
                      </a:r>
                      <a:endParaRPr lang="en-US" sz="900" b="0" i="0" dirty="0">
                        <a:solidFill>
                          <a:schemeClr val="tx1"/>
                        </a:solidFill>
                        <a:latin typeface="Arial Narrow"/>
                        <a:cs typeface="Arial Narrow"/>
                      </a:endParaRPr>
                    </a:p>
                  </a:txBody>
                  <a:tcPr>
                    <a:solidFill>
                      <a:srgbClr val="CCFFCC"/>
                    </a:solidFill>
                  </a:tcPr>
                </a:tc>
                <a:tc>
                  <a:txBody>
                    <a:bodyPr/>
                    <a:lstStyle/>
                    <a:p>
                      <a:pPr algn="ctr"/>
                      <a:r>
                        <a:rPr lang="en-US" sz="900" b="0" i="0" dirty="0" smtClean="0">
                          <a:solidFill>
                            <a:schemeClr val="tx1"/>
                          </a:solidFill>
                          <a:latin typeface="Arial Narrow"/>
                          <a:cs typeface="Arial Narrow"/>
                        </a:rPr>
                        <a:t>80</a:t>
                      </a:r>
                      <a:endParaRPr lang="en-US" sz="900" b="0" i="0" dirty="0">
                        <a:solidFill>
                          <a:schemeClr val="tx1"/>
                        </a:solidFill>
                        <a:latin typeface="Arial Narrow"/>
                        <a:cs typeface="Arial Narrow"/>
                      </a:endParaRPr>
                    </a:p>
                  </a:txBody>
                  <a:tcPr>
                    <a:solidFill>
                      <a:srgbClr val="CCFFCC"/>
                    </a:solidFill>
                  </a:tcPr>
                </a:tc>
                <a:tc vMerge="1">
                  <a:txBody>
                    <a:bodyPr/>
                    <a:lstStyle/>
                    <a:p>
                      <a:endParaRPr lang="en-US" sz="1000" b="0"/>
                    </a:p>
                  </a:txBody>
                  <a:tcPr/>
                </a:tc>
                <a:tc vMerge="1">
                  <a:txBody>
                    <a:bodyPr/>
                    <a:lstStyle/>
                    <a:p>
                      <a:endParaRPr lang="en-US" sz="1000" b="0" dirty="0"/>
                    </a:p>
                  </a:txBody>
                  <a:tcPr/>
                </a:tc>
                <a:tc vMerge="1">
                  <a:txBody>
                    <a:bodyPr/>
                    <a:lstStyle/>
                    <a:p>
                      <a:endParaRPr lang="en-US" sz="1000" b="0" dirty="0"/>
                    </a:p>
                  </a:txBody>
                  <a:tcPr/>
                </a:tc>
                <a:tc vMerge="1">
                  <a:txBody>
                    <a:bodyPr/>
                    <a:lstStyle/>
                    <a:p>
                      <a:endParaRPr lang="en-US" sz="1000" b="0" dirty="0"/>
                    </a:p>
                  </a:txBody>
                  <a:tcPr/>
                </a:tc>
                <a:tc vMerge="1">
                  <a:txBody>
                    <a:bodyPr/>
                    <a:lstStyle/>
                    <a:p>
                      <a:endParaRPr lang="en-US"/>
                    </a:p>
                  </a:txBody>
                  <a:tcPr/>
                </a:tc>
              </a:tr>
              <a:tr h="215472">
                <a:tc>
                  <a:txBody>
                    <a:bodyPr/>
                    <a:lstStyle/>
                    <a:p>
                      <a:r>
                        <a:rPr lang="en-US" sz="900" b="0" i="0" dirty="0" smtClean="0">
                          <a:solidFill>
                            <a:schemeClr val="tx1"/>
                          </a:solidFill>
                          <a:latin typeface="Arial Narrow"/>
                          <a:cs typeface="Arial Narrow"/>
                        </a:rPr>
                        <a:t>E12-09-003</a:t>
                      </a:r>
                      <a:endParaRPr lang="en-US" sz="900" b="0" i="0" dirty="0">
                        <a:solidFill>
                          <a:schemeClr val="tx1"/>
                        </a:solidFill>
                        <a:latin typeface="Arial Narrow"/>
                        <a:cs typeface="Arial Narrow"/>
                      </a:endParaRPr>
                    </a:p>
                  </a:txBody>
                  <a:tcPr>
                    <a:solidFill>
                      <a:srgbClr val="CCFFCC"/>
                    </a:solidFill>
                  </a:tcPr>
                </a:tc>
                <a:tc>
                  <a:txBody>
                    <a:bodyPr/>
                    <a:lstStyle/>
                    <a:p>
                      <a:r>
                        <a:rPr lang="en-US" sz="900" b="0" i="0" dirty="0" smtClean="0">
                          <a:solidFill>
                            <a:schemeClr val="tx1"/>
                          </a:solidFill>
                          <a:latin typeface="Arial Narrow"/>
                          <a:cs typeface="Arial Narrow"/>
                        </a:rPr>
                        <a:t>Excitation of nucleon resonances at high Q</a:t>
                      </a:r>
                      <a:r>
                        <a:rPr lang="en-US" sz="900" b="0" i="0" baseline="30000" dirty="0" smtClean="0">
                          <a:solidFill>
                            <a:schemeClr val="tx1"/>
                          </a:solidFill>
                          <a:latin typeface="Arial Narrow"/>
                          <a:cs typeface="Arial Narrow"/>
                        </a:rPr>
                        <a:t>2</a:t>
                      </a:r>
                      <a:endParaRPr lang="en-US" sz="900" b="0" i="0" baseline="30000" dirty="0">
                        <a:solidFill>
                          <a:schemeClr val="tx1"/>
                        </a:solidFill>
                        <a:latin typeface="Arial Narrow"/>
                        <a:cs typeface="Arial Narrow"/>
                      </a:endParaRPr>
                    </a:p>
                  </a:txBody>
                  <a:tcPr>
                    <a:solidFill>
                      <a:srgbClr val="CCFFCC"/>
                    </a:solidFill>
                  </a:tcPr>
                </a:tc>
                <a:tc>
                  <a:txBody>
                    <a:bodyPr/>
                    <a:lstStyle/>
                    <a:p>
                      <a:r>
                        <a:rPr lang="en-US" sz="900" b="0" i="0" dirty="0" err="1" smtClean="0">
                          <a:solidFill>
                            <a:schemeClr val="tx1"/>
                          </a:solidFill>
                          <a:latin typeface="Arial Narrow"/>
                          <a:cs typeface="Arial Narrow"/>
                        </a:rPr>
                        <a:t>Gothe</a:t>
                      </a:r>
                      <a:endParaRPr lang="en-US" sz="900" b="0" i="0" dirty="0">
                        <a:solidFill>
                          <a:schemeClr val="tx1"/>
                        </a:solidFill>
                        <a:latin typeface="Arial Narrow"/>
                        <a:cs typeface="Arial Narrow"/>
                      </a:endParaRPr>
                    </a:p>
                  </a:txBody>
                  <a:tcPr>
                    <a:solidFill>
                      <a:srgbClr val="CCFFCC"/>
                    </a:solidFill>
                  </a:tcPr>
                </a:tc>
                <a:tc>
                  <a:txBody>
                    <a:bodyPr/>
                    <a:lstStyle/>
                    <a:p>
                      <a:pPr algn="ctr"/>
                      <a:r>
                        <a:rPr lang="en-US" sz="900" b="0" i="0" dirty="0" smtClean="0">
                          <a:solidFill>
                            <a:schemeClr val="tx1"/>
                          </a:solidFill>
                          <a:latin typeface="Arial Narrow"/>
                          <a:cs typeface="Arial Narrow"/>
                        </a:rPr>
                        <a:t>B+</a:t>
                      </a:r>
                      <a:endParaRPr lang="en-US" sz="900" b="0" i="0" dirty="0">
                        <a:solidFill>
                          <a:schemeClr val="tx1"/>
                        </a:solidFill>
                        <a:latin typeface="Arial Narrow"/>
                        <a:cs typeface="Arial Narrow"/>
                      </a:endParaRPr>
                    </a:p>
                  </a:txBody>
                  <a:tcPr>
                    <a:solidFill>
                      <a:srgbClr val="CCFFCC"/>
                    </a:solidFill>
                  </a:tcPr>
                </a:tc>
                <a:tc>
                  <a:txBody>
                    <a:bodyPr/>
                    <a:lstStyle/>
                    <a:p>
                      <a:pPr algn="ctr"/>
                      <a:r>
                        <a:rPr lang="en-US" sz="900" b="0" i="0" dirty="0" smtClean="0">
                          <a:solidFill>
                            <a:schemeClr val="tx1"/>
                          </a:solidFill>
                          <a:latin typeface="Arial Narrow"/>
                          <a:cs typeface="Arial Narrow"/>
                        </a:rPr>
                        <a:t>40</a:t>
                      </a:r>
                      <a:endParaRPr lang="en-US" sz="900" b="0" i="0" dirty="0">
                        <a:solidFill>
                          <a:schemeClr val="tx1"/>
                        </a:solidFill>
                        <a:latin typeface="Arial Narrow"/>
                        <a:cs typeface="Arial Narrow"/>
                      </a:endParaRPr>
                    </a:p>
                  </a:txBody>
                  <a:tcPr>
                    <a:lnB w="3175" cap="flat" cmpd="sng" algn="ctr">
                      <a:solidFill>
                        <a:scrgbClr r="0" g="0" b="0"/>
                      </a:solidFill>
                      <a:prstDash val="solid"/>
                      <a:round/>
                      <a:headEnd type="none" w="med" len="med"/>
                      <a:tailEnd type="none" w="med" len="med"/>
                    </a:lnB>
                    <a:solidFill>
                      <a:srgbClr val="CCFFCC"/>
                    </a:solidFill>
                  </a:tcPr>
                </a:tc>
                <a:tc vMerge="1">
                  <a:txBody>
                    <a:bodyPr/>
                    <a:lstStyle/>
                    <a:p>
                      <a:endParaRPr lang="en-US" sz="1000" b="0"/>
                    </a:p>
                  </a:txBody>
                  <a:tcPr/>
                </a:tc>
                <a:tc vMerge="1">
                  <a:txBody>
                    <a:bodyPr/>
                    <a:lstStyle/>
                    <a:p>
                      <a:endParaRPr lang="en-US" sz="1000" b="0" dirty="0"/>
                    </a:p>
                  </a:txBody>
                  <a:tcPr/>
                </a:tc>
                <a:tc vMerge="1">
                  <a:txBody>
                    <a:bodyPr/>
                    <a:lstStyle/>
                    <a:p>
                      <a:endParaRPr lang="en-US" sz="1000" b="0" dirty="0"/>
                    </a:p>
                  </a:txBody>
                  <a:tcPr/>
                </a:tc>
                <a:tc vMerge="1">
                  <a:txBody>
                    <a:bodyPr/>
                    <a:lstStyle/>
                    <a:p>
                      <a:endParaRPr lang="en-US" dirty="0"/>
                    </a:p>
                  </a:txBody>
                  <a:tcPr/>
                </a:tc>
                <a:tc vMerge="1">
                  <a:txBody>
                    <a:bodyPr/>
                    <a:lstStyle/>
                    <a:p>
                      <a:endParaRPr lang="en-US"/>
                    </a:p>
                  </a:txBody>
                  <a:tcPr/>
                </a:tc>
              </a:tr>
              <a:tr h="215472">
                <a:tc>
                  <a:txBody>
                    <a:bodyPr/>
                    <a:lstStyle/>
                    <a:p>
                      <a:r>
                        <a:rPr lang="en-US" sz="900" b="1" i="0" dirty="0" smtClean="0">
                          <a:solidFill>
                            <a:schemeClr val="tx1"/>
                          </a:solidFill>
                          <a:latin typeface="Arial Narrow"/>
                          <a:cs typeface="Arial Narrow"/>
                        </a:rPr>
                        <a:t>E12-11-005</a:t>
                      </a:r>
                      <a:endParaRPr lang="en-US" sz="900" b="1" i="0" dirty="0">
                        <a:solidFill>
                          <a:schemeClr val="tx1"/>
                        </a:solidFill>
                        <a:latin typeface="Arial Narrow"/>
                        <a:cs typeface="Arial Narrow"/>
                      </a:endParaRPr>
                    </a:p>
                  </a:txBody>
                  <a:tcPr>
                    <a:solidFill>
                      <a:srgbClr val="CCFFCC"/>
                    </a:solidFill>
                  </a:tcPr>
                </a:tc>
                <a:tc>
                  <a:txBody>
                    <a:bodyPr/>
                    <a:lstStyle/>
                    <a:p>
                      <a:r>
                        <a:rPr lang="en-US" sz="900" b="0" i="0" dirty="0" err="1" smtClean="0">
                          <a:solidFill>
                            <a:schemeClr val="tx1"/>
                          </a:solidFill>
                          <a:latin typeface="Arial Narrow"/>
                          <a:cs typeface="Arial Narrow"/>
                        </a:rPr>
                        <a:t>Hadron</a:t>
                      </a:r>
                      <a:r>
                        <a:rPr lang="en-US" sz="900" b="0" i="0" dirty="0" smtClean="0">
                          <a:solidFill>
                            <a:schemeClr val="tx1"/>
                          </a:solidFill>
                          <a:latin typeface="Arial Narrow"/>
                          <a:cs typeface="Arial Narrow"/>
                        </a:rPr>
                        <a:t> spectroscopy with forward tagger</a:t>
                      </a:r>
                      <a:endParaRPr lang="en-US" sz="900" b="0" i="0" dirty="0">
                        <a:solidFill>
                          <a:schemeClr val="tx1"/>
                        </a:solidFill>
                        <a:latin typeface="Arial Narrow"/>
                        <a:cs typeface="Arial Narrow"/>
                      </a:endParaRPr>
                    </a:p>
                  </a:txBody>
                  <a:tcPr>
                    <a:solidFill>
                      <a:srgbClr val="CCFFCC"/>
                    </a:solidFill>
                  </a:tcPr>
                </a:tc>
                <a:tc>
                  <a:txBody>
                    <a:bodyPr/>
                    <a:lstStyle/>
                    <a:p>
                      <a:r>
                        <a:rPr lang="en-US" sz="900" b="0" i="0" dirty="0" smtClean="0">
                          <a:solidFill>
                            <a:schemeClr val="tx1"/>
                          </a:solidFill>
                          <a:latin typeface="Arial Narrow"/>
                          <a:cs typeface="Arial Narrow"/>
                        </a:rPr>
                        <a:t> </a:t>
                      </a:r>
                      <a:r>
                        <a:rPr lang="en-US" sz="900" b="0" i="0" dirty="0" err="1" smtClean="0">
                          <a:solidFill>
                            <a:schemeClr val="tx1"/>
                          </a:solidFill>
                          <a:latin typeface="Arial Narrow"/>
                          <a:cs typeface="Arial Narrow"/>
                        </a:rPr>
                        <a:t>Battaglieri</a:t>
                      </a:r>
                      <a:endParaRPr lang="en-US" sz="900" b="0" i="0" dirty="0">
                        <a:solidFill>
                          <a:schemeClr val="tx1"/>
                        </a:solidFill>
                        <a:latin typeface="Arial Narrow"/>
                        <a:cs typeface="Arial Narrow"/>
                      </a:endParaRPr>
                    </a:p>
                  </a:txBody>
                  <a:tcPr>
                    <a:solidFill>
                      <a:srgbClr val="CCFFCC"/>
                    </a:solidFill>
                  </a:tcPr>
                </a:tc>
                <a:tc>
                  <a:txBody>
                    <a:bodyPr/>
                    <a:lstStyle/>
                    <a:p>
                      <a:pPr algn="ctr"/>
                      <a:r>
                        <a:rPr lang="en-US" sz="900" b="0" i="0" dirty="0" smtClean="0">
                          <a:solidFill>
                            <a:schemeClr val="tx1"/>
                          </a:solidFill>
                          <a:latin typeface="Arial Narrow"/>
                          <a:cs typeface="Arial Narrow"/>
                        </a:rPr>
                        <a:t>A-</a:t>
                      </a:r>
                      <a:endParaRPr lang="en-US" sz="900" b="0" i="0" dirty="0">
                        <a:solidFill>
                          <a:schemeClr val="tx1"/>
                        </a:solidFill>
                        <a:latin typeface="Arial Narrow"/>
                        <a:cs typeface="Arial Narrow"/>
                      </a:endParaRPr>
                    </a:p>
                  </a:txBody>
                  <a:tcPr>
                    <a:solidFill>
                      <a:srgbClr val="CCFFCC"/>
                    </a:solidFill>
                  </a:tcPr>
                </a:tc>
                <a:tc>
                  <a:txBody>
                    <a:bodyPr/>
                    <a:lstStyle/>
                    <a:p>
                      <a:pPr algn="ctr"/>
                      <a:r>
                        <a:rPr lang="en-US" sz="900" b="0" i="0" dirty="0" smtClean="0">
                          <a:solidFill>
                            <a:schemeClr val="tx1"/>
                          </a:solidFill>
                          <a:latin typeface="Arial Narrow"/>
                          <a:cs typeface="Arial Narrow"/>
                        </a:rPr>
                        <a:t>119</a:t>
                      </a:r>
                      <a:endParaRPr lang="en-US" sz="900" b="0" i="0" dirty="0">
                        <a:solidFill>
                          <a:schemeClr val="tx1"/>
                        </a:solidFill>
                        <a:latin typeface="Arial Narrow"/>
                        <a:cs typeface="Arial Narrow"/>
                      </a:endParaRPr>
                    </a:p>
                  </a:txBody>
                  <a:tcPr>
                    <a:lnT w="3175" cap="flat" cmpd="sng" algn="ctr">
                      <a:solidFill>
                        <a:scrgbClr r="0" g="0" b="0"/>
                      </a:solidFill>
                      <a:prstDash val="solid"/>
                      <a:round/>
                      <a:headEnd type="none" w="med" len="med"/>
                      <a:tailEnd type="none" w="med" len="med"/>
                    </a:lnT>
                    <a:solidFill>
                      <a:srgbClr val="CCFFCC"/>
                    </a:solidFill>
                  </a:tcPr>
                </a:tc>
                <a:tc vMerge="1">
                  <a:txBody>
                    <a:bodyPr/>
                    <a:lstStyle/>
                    <a:p>
                      <a:endParaRPr lang="en-US" sz="900" b="0" dirty="0">
                        <a:solidFill>
                          <a:srgbClr val="0000FF"/>
                        </a:solidFill>
                      </a:endParaRPr>
                    </a:p>
                  </a:txBody>
                  <a:tcPr>
                    <a:lnT w="3175" cap="flat" cmpd="sng" algn="ctr">
                      <a:solidFill>
                        <a:scrgbClr r="0" g="0" b="0"/>
                      </a:solidFill>
                      <a:prstDash val="solid"/>
                      <a:round/>
                      <a:headEnd type="none" w="med" len="med"/>
                      <a:tailEnd type="none" w="med" len="med"/>
                    </a:lnT>
                    <a:solidFill>
                      <a:srgbClr val="CCFFCC"/>
                    </a:solidFill>
                  </a:tcPr>
                </a:tc>
                <a:tc vMerge="1">
                  <a:txBody>
                    <a:bodyPr/>
                    <a:lstStyle/>
                    <a:p>
                      <a:endParaRPr lang="en-US" sz="900" b="0" dirty="0"/>
                    </a:p>
                  </a:txBody>
                  <a:tcPr>
                    <a:lnT w="3175" cap="flat" cmpd="sng" algn="ctr">
                      <a:solidFill>
                        <a:scrgbClr r="0" g="0" b="0"/>
                      </a:solidFill>
                      <a:prstDash val="solid"/>
                      <a:round/>
                      <a:headEnd type="none" w="med" len="med"/>
                      <a:tailEnd type="none" w="med" len="med"/>
                    </a:lnT>
                    <a:solidFill>
                      <a:srgbClr val="CCFFCC"/>
                    </a:solidFill>
                  </a:tcPr>
                </a:tc>
                <a:tc vMerge="1">
                  <a:txBody>
                    <a:bodyPr/>
                    <a:lstStyle/>
                    <a:p>
                      <a:endParaRPr lang="en-US" sz="900" b="0" dirty="0"/>
                    </a:p>
                  </a:txBody>
                  <a:tcPr>
                    <a:lnT w="3175" cap="flat" cmpd="sng" algn="ctr">
                      <a:solidFill>
                        <a:scrgbClr r="0" g="0" b="0"/>
                      </a:solidFill>
                      <a:prstDash val="solid"/>
                      <a:round/>
                      <a:headEnd type="none" w="med" len="med"/>
                      <a:tailEnd type="none" w="med" len="med"/>
                    </a:lnT>
                    <a:solidFill>
                      <a:srgbClr val="CCFFCC"/>
                    </a:solidFill>
                  </a:tcPr>
                </a:tc>
                <a:tc vMerge="1">
                  <a:txBody>
                    <a:bodyPr/>
                    <a:lstStyle/>
                    <a:p>
                      <a:pPr algn="ctr"/>
                      <a:endParaRPr lang="en-US" sz="900" b="1" dirty="0"/>
                    </a:p>
                  </a:txBody>
                  <a:tcPr>
                    <a:lnT w="3175" cap="flat" cmpd="sng" algn="ctr">
                      <a:solidFill>
                        <a:scrgbClr r="0" g="0" b="0"/>
                      </a:solidFill>
                      <a:prstDash val="solid"/>
                      <a:round/>
                      <a:headEnd type="none" w="med" len="med"/>
                      <a:tailEnd type="none" w="med" len="med"/>
                    </a:lnT>
                    <a:solidFill>
                      <a:srgbClr val="CCFFCC"/>
                    </a:solidFill>
                  </a:tcPr>
                </a:tc>
                <a:tc vMerge="1">
                  <a:txBody>
                    <a:bodyPr/>
                    <a:lstStyle/>
                    <a:p>
                      <a:endParaRPr lang="en-US"/>
                    </a:p>
                  </a:txBody>
                  <a:tcPr/>
                </a:tc>
              </a:tr>
              <a:tr h="21547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dirty="0" smtClean="0">
                          <a:ln>
                            <a:noFill/>
                          </a:ln>
                          <a:solidFill>
                            <a:srgbClr val="0000FF"/>
                          </a:solidFill>
                          <a:effectLst/>
                          <a:latin typeface="Arial Narrow"/>
                          <a:cs typeface="Arial Narrow"/>
                        </a:rPr>
                        <a:t>E12-11-005A</a:t>
                      </a:r>
                      <a:endParaRPr kumimoji="0" lang="en-US" sz="900" b="0" i="0" u="none" strike="noStrike" cap="none" normalizeH="0" baseline="0" dirty="0">
                        <a:ln>
                          <a:noFill/>
                        </a:ln>
                        <a:solidFill>
                          <a:srgbClr val="0000FF"/>
                        </a:solidFill>
                        <a:effectLst/>
                        <a:latin typeface="Arial Narrow"/>
                        <a:cs typeface="Arial Narrow"/>
                      </a:endParaRPr>
                    </a:p>
                  </a:txBody>
                  <a:tcPr horzOverflow="overflow">
                    <a:solidFill>
                      <a:srgbClr val="CCFF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900" b="0" i="0" u="none" strike="noStrike" cap="none" normalizeH="0" baseline="0" dirty="0" smtClean="0">
                          <a:ln>
                            <a:noFill/>
                          </a:ln>
                          <a:solidFill>
                            <a:schemeClr val="tx1"/>
                          </a:solidFill>
                          <a:effectLst/>
                          <a:latin typeface="Arial Narrow"/>
                          <a:ea typeface="Times New Roman" pitchFamily="-65" charset="0"/>
                          <a:cs typeface="Arial Narrow"/>
                        </a:rPr>
                        <a:t>Photoproduction of the very strangest baryon</a:t>
                      </a:r>
                    </a:p>
                  </a:txBody>
                  <a:tcPr horzOverflow="overflow">
                    <a:solidFill>
                      <a:srgbClr val="CCFF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dirty="0" err="1" smtClean="0">
                          <a:ln>
                            <a:noFill/>
                          </a:ln>
                          <a:solidFill>
                            <a:schemeClr val="tx1"/>
                          </a:solidFill>
                          <a:effectLst/>
                          <a:latin typeface="Arial Narrow"/>
                          <a:ea typeface="Times New Roman" pitchFamily="-65" charset="0"/>
                          <a:cs typeface="Arial Narrow"/>
                        </a:rPr>
                        <a:t>Guo</a:t>
                      </a:r>
                      <a:endParaRPr kumimoji="0" lang="en-US" sz="900" b="0" i="0" u="none" strike="noStrike" cap="none" normalizeH="0" baseline="0" dirty="0">
                        <a:ln>
                          <a:noFill/>
                        </a:ln>
                        <a:solidFill>
                          <a:schemeClr val="tx1"/>
                        </a:solidFill>
                        <a:effectLst/>
                        <a:latin typeface="Arial Narrow"/>
                        <a:ea typeface="Times New Roman" pitchFamily="-65" charset="0"/>
                        <a:cs typeface="Arial Narrow"/>
                      </a:endParaRPr>
                    </a:p>
                  </a:txBody>
                  <a:tcPr horzOverflow="overflow">
                    <a:solidFill>
                      <a:srgbClr val="CC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dirty="0" smtClean="0">
                          <a:ln>
                            <a:noFill/>
                          </a:ln>
                          <a:solidFill>
                            <a:schemeClr val="tx1"/>
                          </a:solidFill>
                          <a:effectLst/>
                          <a:latin typeface="Arial Narrow"/>
                          <a:cs typeface="Arial Narrow"/>
                        </a:rPr>
                        <a:t>NR</a:t>
                      </a:r>
                      <a:endParaRPr kumimoji="0" lang="en-US" sz="900" b="0" i="0" u="none" strike="noStrike" cap="none" normalizeH="0" baseline="0" dirty="0">
                        <a:ln>
                          <a:noFill/>
                        </a:ln>
                        <a:solidFill>
                          <a:schemeClr val="tx1"/>
                        </a:solidFill>
                        <a:effectLst/>
                        <a:latin typeface="Arial Narrow"/>
                        <a:cs typeface="Arial Narrow"/>
                      </a:endParaRPr>
                    </a:p>
                  </a:txBody>
                  <a:tcPr horzOverflow="overflow">
                    <a:solidFill>
                      <a:srgbClr val="CC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dirty="0" smtClean="0">
                          <a:ln>
                            <a:noFill/>
                          </a:ln>
                          <a:solidFill>
                            <a:schemeClr val="tx1"/>
                          </a:solidFill>
                          <a:effectLst/>
                          <a:latin typeface="Arial Narrow"/>
                          <a:cs typeface="Arial Narrow"/>
                        </a:rPr>
                        <a:t>(120)</a:t>
                      </a:r>
                      <a:endParaRPr kumimoji="0" lang="en-US" sz="900" b="0" i="0" u="none" strike="noStrike" cap="none" normalizeH="0" baseline="0" dirty="0">
                        <a:ln>
                          <a:noFill/>
                        </a:ln>
                        <a:solidFill>
                          <a:schemeClr val="tx1"/>
                        </a:solidFill>
                        <a:effectLst/>
                        <a:latin typeface="Arial Narrow"/>
                        <a:cs typeface="Arial Narrow"/>
                      </a:endParaRPr>
                    </a:p>
                  </a:txBody>
                  <a:tcPr horzOverflow="overflow">
                    <a:solidFill>
                      <a:srgbClr val="CCFFCC"/>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r>
              <a:tr h="21547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dirty="0" smtClean="0">
                          <a:ln>
                            <a:noFill/>
                          </a:ln>
                          <a:solidFill>
                            <a:schemeClr val="tx1"/>
                          </a:solidFill>
                          <a:effectLst/>
                          <a:latin typeface="Arial Narrow"/>
                          <a:cs typeface="Arial Narrow"/>
                        </a:rPr>
                        <a:t>E12-12-001</a:t>
                      </a:r>
                      <a:endParaRPr kumimoji="0" lang="en-US" sz="900" b="0" i="0" u="none" strike="noStrike" cap="none" normalizeH="0" baseline="0" dirty="0">
                        <a:ln>
                          <a:noFill/>
                        </a:ln>
                        <a:solidFill>
                          <a:schemeClr val="tx1"/>
                        </a:solidFill>
                        <a:effectLst/>
                        <a:latin typeface="Arial Narrow"/>
                        <a:cs typeface="Arial Narrow"/>
                      </a:endParaRPr>
                    </a:p>
                  </a:txBody>
                  <a:tcPr horzOverflow="overflow">
                    <a:solidFill>
                      <a:srgbClr val="CCFF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900" b="0" i="0" u="none" strike="noStrike" cap="none" normalizeH="0" baseline="0" dirty="0" err="1" smtClean="0">
                          <a:ln>
                            <a:noFill/>
                          </a:ln>
                          <a:solidFill>
                            <a:schemeClr val="tx1"/>
                          </a:solidFill>
                          <a:effectLst/>
                          <a:latin typeface="Arial Narrow"/>
                          <a:ea typeface="Times New Roman" pitchFamily="-65" charset="0"/>
                          <a:cs typeface="Arial Narrow"/>
                        </a:rPr>
                        <a:t>Timelike</a:t>
                      </a:r>
                      <a:r>
                        <a:rPr kumimoji="0" lang="en-US" sz="900" b="0" i="0" u="none" strike="noStrike" cap="none" normalizeH="0" baseline="0" dirty="0" smtClean="0">
                          <a:ln>
                            <a:noFill/>
                          </a:ln>
                          <a:solidFill>
                            <a:schemeClr val="tx1"/>
                          </a:solidFill>
                          <a:effectLst/>
                          <a:latin typeface="Arial Narrow"/>
                          <a:ea typeface="Times New Roman" pitchFamily="-65" charset="0"/>
                          <a:cs typeface="Arial Narrow"/>
                        </a:rPr>
                        <a:t> Compton </a:t>
                      </a:r>
                      <a:r>
                        <a:rPr kumimoji="0" lang="en-US" sz="900" b="0" i="0" u="none" strike="noStrike" cap="none" normalizeH="0" baseline="0" dirty="0" err="1" smtClean="0">
                          <a:ln>
                            <a:noFill/>
                          </a:ln>
                          <a:solidFill>
                            <a:schemeClr val="tx1"/>
                          </a:solidFill>
                          <a:effectLst/>
                          <a:latin typeface="Arial Narrow"/>
                          <a:ea typeface="Times New Roman" pitchFamily="-65" charset="0"/>
                          <a:cs typeface="Arial Narrow"/>
                        </a:rPr>
                        <a:t>Scatt</a:t>
                      </a:r>
                      <a:r>
                        <a:rPr kumimoji="0" lang="en-US" sz="900" b="0" i="0" u="none" strike="noStrike" cap="none" normalizeH="0" baseline="0" dirty="0" smtClean="0">
                          <a:ln>
                            <a:noFill/>
                          </a:ln>
                          <a:solidFill>
                            <a:schemeClr val="tx1"/>
                          </a:solidFill>
                          <a:effectLst/>
                          <a:latin typeface="Arial Narrow"/>
                          <a:ea typeface="Times New Roman" pitchFamily="-65" charset="0"/>
                          <a:cs typeface="Arial Narrow"/>
                        </a:rPr>
                        <a:t>. &amp; J/</a:t>
                      </a:r>
                      <a:r>
                        <a:rPr kumimoji="0" lang="en-US" sz="900" b="0" i="0" u="none" strike="noStrike" cap="none" normalizeH="0" baseline="0" dirty="0" smtClean="0">
                          <a:ln>
                            <a:noFill/>
                          </a:ln>
                          <a:solidFill>
                            <a:schemeClr val="tx1"/>
                          </a:solidFill>
                          <a:effectLst/>
                          <a:latin typeface="Arial Narrow"/>
                          <a:ea typeface="Lucida Grande"/>
                          <a:cs typeface="Arial Narrow"/>
                        </a:rPr>
                        <a:t>ψ production in </a:t>
                      </a:r>
                      <a:r>
                        <a:rPr kumimoji="0" lang="en-US" sz="900" b="0" i="0" u="none" strike="noStrike" cap="none" normalizeH="0" baseline="0" dirty="0" err="1" smtClean="0">
                          <a:ln>
                            <a:noFill/>
                          </a:ln>
                          <a:solidFill>
                            <a:schemeClr val="tx1"/>
                          </a:solidFill>
                          <a:effectLst/>
                          <a:latin typeface="Arial Narrow"/>
                          <a:ea typeface="Lucida Grande"/>
                          <a:cs typeface="Arial Narrow"/>
                        </a:rPr>
                        <a:t>e+e</a:t>
                      </a:r>
                      <a:r>
                        <a:rPr kumimoji="0" lang="en-US" sz="900" b="0" i="0" u="none" strike="noStrike" cap="none" normalizeH="0" baseline="0" dirty="0" smtClean="0">
                          <a:ln>
                            <a:noFill/>
                          </a:ln>
                          <a:solidFill>
                            <a:schemeClr val="tx1"/>
                          </a:solidFill>
                          <a:effectLst/>
                          <a:latin typeface="Arial Narrow"/>
                          <a:ea typeface="Lucida Grande"/>
                          <a:cs typeface="Arial Narrow"/>
                        </a:rPr>
                        <a:t>-</a:t>
                      </a:r>
                      <a:endParaRPr kumimoji="0" lang="en-US" sz="900" b="0" i="0" u="none" strike="noStrike" cap="none" normalizeH="0" baseline="0" dirty="0" smtClean="0">
                        <a:ln>
                          <a:noFill/>
                        </a:ln>
                        <a:solidFill>
                          <a:schemeClr val="tx1"/>
                        </a:solidFill>
                        <a:effectLst/>
                        <a:latin typeface="Arial Narrow"/>
                        <a:ea typeface="Times New Roman" pitchFamily="-65" charset="0"/>
                        <a:cs typeface="Arial Narrow"/>
                      </a:endParaRPr>
                    </a:p>
                  </a:txBody>
                  <a:tcPr horzOverflow="overflow">
                    <a:solidFill>
                      <a:srgbClr val="CCFF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dirty="0" smtClean="0">
                          <a:ln>
                            <a:noFill/>
                          </a:ln>
                          <a:solidFill>
                            <a:schemeClr val="tx1"/>
                          </a:solidFill>
                          <a:effectLst/>
                          <a:latin typeface="Arial Narrow"/>
                          <a:ea typeface="Times New Roman" pitchFamily="-65" charset="0"/>
                          <a:cs typeface="Arial Narrow"/>
                        </a:rPr>
                        <a:t> </a:t>
                      </a:r>
                      <a:r>
                        <a:rPr kumimoji="0" lang="en-US" sz="900" b="0" i="0" u="none" strike="noStrike" cap="none" normalizeH="0" baseline="0" dirty="0" err="1" smtClean="0">
                          <a:ln>
                            <a:noFill/>
                          </a:ln>
                          <a:solidFill>
                            <a:schemeClr val="tx1"/>
                          </a:solidFill>
                          <a:effectLst/>
                          <a:latin typeface="Arial Narrow"/>
                          <a:ea typeface="Times New Roman" pitchFamily="-65" charset="0"/>
                          <a:cs typeface="Arial Narrow"/>
                        </a:rPr>
                        <a:t>Nadel-Turonski</a:t>
                      </a:r>
                      <a:endParaRPr kumimoji="0" lang="en-US" sz="900" b="0" i="0" u="none" strike="noStrike" cap="none" normalizeH="0" baseline="0" dirty="0">
                        <a:ln>
                          <a:noFill/>
                        </a:ln>
                        <a:solidFill>
                          <a:schemeClr val="tx1"/>
                        </a:solidFill>
                        <a:effectLst/>
                        <a:latin typeface="Arial Narrow"/>
                        <a:ea typeface="Times New Roman" pitchFamily="-65" charset="0"/>
                        <a:cs typeface="Arial Narrow"/>
                      </a:endParaRPr>
                    </a:p>
                  </a:txBody>
                  <a:tcPr horzOverflow="overflow">
                    <a:solidFill>
                      <a:srgbClr val="CC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dirty="0" smtClean="0">
                          <a:ln>
                            <a:noFill/>
                          </a:ln>
                          <a:solidFill>
                            <a:schemeClr val="tx1"/>
                          </a:solidFill>
                          <a:effectLst/>
                          <a:latin typeface="Arial Narrow"/>
                          <a:cs typeface="Arial Narrow"/>
                        </a:rPr>
                        <a:t>A-</a:t>
                      </a:r>
                      <a:endParaRPr kumimoji="0" lang="en-US" sz="900" b="0" i="0" u="none" strike="noStrike" cap="none" normalizeH="0" baseline="0" dirty="0">
                        <a:ln>
                          <a:noFill/>
                        </a:ln>
                        <a:solidFill>
                          <a:schemeClr val="tx1"/>
                        </a:solidFill>
                        <a:effectLst/>
                        <a:latin typeface="Arial Narrow"/>
                        <a:cs typeface="Arial Narrow"/>
                      </a:endParaRPr>
                    </a:p>
                  </a:txBody>
                  <a:tcPr horzOverflow="overflow">
                    <a:solidFill>
                      <a:srgbClr val="CC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dirty="0" smtClean="0">
                          <a:ln>
                            <a:noFill/>
                          </a:ln>
                          <a:solidFill>
                            <a:schemeClr val="tx1"/>
                          </a:solidFill>
                          <a:effectLst/>
                          <a:latin typeface="Arial Narrow"/>
                          <a:cs typeface="Arial Narrow"/>
                        </a:rPr>
                        <a:t>120</a:t>
                      </a:r>
                      <a:endParaRPr kumimoji="0" lang="en-US" sz="900" b="0" i="0" u="none" strike="noStrike" cap="none" normalizeH="0" baseline="0" dirty="0">
                        <a:ln>
                          <a:noFill/>
                        </a:ln>
                        <a:solidFill>
                          <a:schemeClr val="tx1"/>
                        </a:solidFill>
                        <a:effectLst/>
                        <a:latin typeface="Arial Narrow"/>
                        <a:cs typeface="Arial Narrow"/>
                      </a:endParaRPr>
                    </a:p>
                  </a:txBody>
                  <a:tcPr horzOverflow="overflow">
                    <a:solidFill>
                      <a:srgbClr val="CCFFCC"/>
                    </a:solidFill>
                  </a:tcPr>
                </a:tc>
                <a:tc vMerge="1">
                  <a:txBody>
                    <a:bodyPr/>
                    <a:lstStyle/>
                    <a:p>
                      <a:pPr algn="l"/>
                      <a:endParaRPr lang="en-US" sz="900" b="0" dirty="0" smtClean="0">
                        <a:solidFill>
                          <a:srgbClr val="0000FF"/>
                        </a:solidFill>
                      </a:endParaRPr>
                    </a:p>
                  </a:txBody>
                  <a:tcPr>
                    <a:solidFill>
                      <a:srgbClr val="CCFFCC"/>
                    </a:solidFill>
                  </a:tcPr>
                </a:tc>
                <a:tc vMerge="1">
                  <a:txBody>
                    <a:bodyPr/>
                    <a:lstStyle/>
                    <a:p>
                      <a:pPr algn="l"/>
                      <a:endParaRPr lang="en-US" sz="900" b="0" dirty="0"/>
                    </a:p>
                  </a:txBody>
                  <a:tcPr>
                    <a:solidFill>
                      <a:srgbClr val="CCFFCC"/>
                    </a:solidFill>
                  </a:tcPr>
                </a:tc>
                <a:tc vMerge="1">
                  <a:txBody>
                    <a:bodyPr/>
                    <a:lstStyle/>
                    <a:p>
                      <a:pPr algn="l"/>
                      <a:endParaRPr lang="en-US" sz="900" b="0" dirty="0"/>
                    </a:p>
                  </a:txBody>
                  <a:tcPr>
                    <a:solidFill>
                      <a:srgbClr val="CCFFCC"/>
                    </a:solidFill>
                  </a:tcPr>
                </a:tc>
                <a:tc vMerge="1">
                  <a:txBody>
                    <a:bodyPr/>
                    <a:lstStyle/>
                    <a:p>
                      <a:pPr algn="l"/>
                      <a:endParaRPr lang="en-US" sz="900" b="1" dirty="0">
                        <a:solidFill>
                          <a:schemeClr val="tx1"/>
                        </a:solidFill>
                      </a:endParaRPr>
                    </a:p>
                  </a:txBody>
                  <a:tcPr>
                    <a:solidFill>
                      <a:srgbClr val="CCFFCC"/>
                    </a:solidFill>
                  </a:tcPr>
                </a:tc>
                <a:tc vMerge="1">
                  <a:txBody>
                    <a:bodyPr/>
                    <a:lstStyle/>
                    <a:p>
                      <a:pPr algn="l"/>
                      <a:endParaRPr lang="en-US" sz="900" b="1" dirty="0"/>
                    </a:p>
                  </a:txBody>
                  <a:tcPr>
                    <a:solidFill>
                      <a:srgbClr val="CCFFCC"/>
                    </a:solidFill>
                  </a:tcPr>
                </a:tc>
              </a:tr>
              <a:tr h="21547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dirty="0" smtClean="0">
                          <a:ln>
                            <a:noFill/>
                          </a:ln>
                          <a:solidFill>
                            <a:schemeClr val="tx1"/>
                          </a:solidFill>
                          <a:effectLst/>
                          <a:latin typeface="Arial Narrow"/>
                          <a:cs typeface="Arial Narrow"/>
                        </a:rPr>
                        <a:t>E12-12-007</a:t>
                      </a:r>
                      <a:endParaRPr kumimoji="0" lang="en-US" sz="900" b="0" i="0" u="none" strike="noStrike" cap="none" normalizeH="0" baseline="0" dirty="0">
                        <a:ln>
                          <a:noFill/>
                        </a:ln>
                        <a:solidFill>
                          <a:schemeClr val="tx1"/>
                        </a:solidFill>
                        <a:effectLst/>
                        <a:latin typeface="Arial Narrow"/>
                        <a:cs typeface="Arial Narrow"/>
                      </a:endParaRPr>
                    </a:p>
                  </a:txBody>
                  <a:tcPr horzOverflow="overflow">
                    <a:solidFill>
                      <a:srgbClr val="CCFF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900" b="0" i="0" u="none" strike="noStrike" kern="1200" cap="none" normalizeH="0" baseline="0" dirty="0" smtClean="0">
                          <a:ln>
                            <a:noFill/>
                          </a:ln>
                          <a:solidFill>
                            <a:schemeClr val="tx1"/>
                          </a:solidFill>
                          <a:effectLst/>
                          <a:latin typeface="Arial Narrow"/>
                          <a:ea typeface="Times New Roman" pitchFamily="-65" charset="0"/>
                          <a:cs typeface="Arial Narrow"/>
                        </a:rPr>
                        <a:t>Exclusive </a:t>
                      </a:r>
                      <a:r>
                        <a:rPr kumimoji="0" lang="en-US" sz="900" b="0" i="0" u="none" strike="noStrike" cap="none" normalizeH="0" baseline="0" dirty="0" err="1" smtClean="0">
                          <a:ln>
                            <a:noFill/>
                          </a:ln>
                          <a:solidFill>
                            <a:schemeClr val="tx1"/>
                          </a:solidFill>
                          <a:effectLst/>
                          <a:latin typeface="Arial Narrow"/>
                          <a:ea typeface="Times New Roman" pitchFamily="-65" charset="0"/>
                          <a:cs typeface="Arial Narrow"/>
                        </a:rPr>
                        <a:t>φ</a:t>
                      </a:r>
                      <a:r>
                        <a:rPr kumimoji="0" lang="en-US" sz="900" b="0" i="0" u="none" strike="noStrike" cap="none" normalizeH="0" baseline="0" dirty="0" smtClean="0">
                          <a:ln>
                            <a:noFill/>
                          </a:ln>
                          <a:solidFill>
                            <a:schemeClr val="tx1"/>
                          </a:solidFill>
                          <a:effectLst/>
                          <a:latin typeface="Arial Narrow"/>
                          <a:ea typeface="Times New Roman" pitchFamily="-65" charset="0"/>
                          <a:cs typeface="Arial Narrow"/>
                        </a:rPr>
                        <a:t> meson </a:t>
                      </a:r>
                      <a:r>
                        <a:rPr kumimoji="0" lang="en-US" sz="900" b="0" i="0" u="none" strike="noStrike" cap="none" normalizeH="0" baseline="0" dirty="0" err="1" smtClean="0">
                          <a:ln>
                            <a:noFill/>
                          </a:ln>
                          <a:solidFill>
                            <a:schemeClr val="tx1"/>
                          </a:solidFill>
                          <a:effectLst/>
                          <a:latin typeface="Arial Narrow"/>
                          <a:ea typeface="Times New Roman" pitchFamily="-65" charset="0"/>
                          <a:cs typeface="Arial Narrow"/>
                        </a:rPr>
                        <a:t>electroproduction</a:t>
                      </a:r>
                      <a:r>
                        <a:rPr kumimoji="0" lang="en-US" sz="900" b="0" i="0" u="none" strike="noStrike" cap="none" normalizeH="0" baseline="0" dirty="0" smtClean="0">
                          <a:ln>
                            <a:noFill/>
                          </a:ln>
                          <a:solidFill>
                            <a:schemeClr val="tx1"/>
                          </a:solidFill>
                          <a:effectLst/>
                          <a:latin typeface="Arial Narrow"/>
                          <a:ea typeface="Times New Roman" pitchFamily="-65" charset="0"/>
                          <a:cs typeface="Arial Narrow"/>
                        </a:rPr>
                        <a:t> with CLAS12</a:t>
                      </a:r>
                    </a:p>
                  </a:txBody>
                  <a:tcPr horzOverflow="overflow">
                    <a:solidFill>
                      <a:srgbClr val="CCFF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dirty="0" err="1" smtClean="0">
                          <a:ln>
                            <a:noFill/>
                          </a:ln>
                          <a:solidFill>
                            <a:schemeClr val="tx1"/>
                          </a:solidFill>
                          <a:effectLst/>
                          <a:latin typeface="Arial Narrow"/>
                          <a:ea typeface="Times New Roman" pitchFamily="-65" charset="0"/>
                          <a:cs typeface="Arial Narrow"/>
                        </a:rPr>
                        <a:t>Stoler</a:t>
                      </a:r>
                      <a:r>
                        <a:rPr kumimoji="0" lang="en-US" sz="900" b="0" i="0" u="none" strike="noStrike" cap="none" normalizeH="0" baseline="0" dirty="0" smtClean="0">
                          <a:ln>
                            <a:noFill/>
                          </a:ln>
                          <a:solidFill>
                            <a:schemeClr val="tx1"/>
                          </a:solidFill>
                          <a:effectLst/>
                          <a:latin typeface="Arial Narrow"/>
                          <a:ea typeface="Times New Roman" pitchFamily="-65" charset="0"/>
                          <a:cs typeface="Arial Narrow"/>
                        </a:rPr>
                        <a:t>, Weiss</a:t>
                      </a:r>
                      <a:endParaRPr kumimoji="0" lang="en-US" sz="900" b="0" i="0" u="none" strike="noStrike" cap="none" normalizeH="0" baseline="0" dirty="0">
                        <a:ln>
                          <a:noFill/>
                        </a:ln>
                        <a:solidFill>
                          <a:schemeClr val="tx1"/>
                        </a:solidFill>
                        <a:effectLst/>
                        <a:latin typeface="Arial Narrow"/>
                        <a:ea typeface="Times New Roman" pitchFamily="-65" charset="0"/>
                        <a:cs typeface="Arial Narrow"/>
                      </a:endParaRPr>
                    </a:p>
                  </a:txBody>
                  <a:tcPr horzOverflow="overflow">
                    <a:solidFill>
                      <a:srgbClr val="CC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dirty="0" smtClean="0">
                          <a:ln>
                            <a:noFill/>
                          </a:ln>
                          <a:solidFill>
                            <a:schemeClr val="tx1"/>
                          </a:solidFill>
                          <a:effectLst/>
                          <a:latin typeface="Arial Narrow"/>
                          <a:cs typeface="Arial Narrow"/>
                        </a:rPr>
                        <a:t>B+</a:t>
                      </a:r>
                      <a:endParaRPr kumimoji="0" lang="en-US" sz="900" b="0" i="0" u="none" strike="noStrike" cap="none" normalizeH="0" baseline="0" dirty="0">
                        <a:ln>
                          <a:noFill/>
                        </a:ln>
                        <a:solidFill>
                          <a:schemeClr val="tx1"/>
                        </a:solidFill>
                        <a:effectLst/>
                        <a:latin typeface="Arial Narrow"/>
                        <a:cs typeface="Arial Narrow"/>
                      </a:endParaRPr>
                    </a:p>
                  </a:txBody>
                  <a:tcPr horzOverflow="overflow">
                    <a:solidFill>
                      <a:srgbClr val="CC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dirty="0" smtClean="0">
                          <a:ln>
                            <a:noFill/>
                          </a:ln>
                          <a:solidFill>
                            <a:schemeClr val="tx1"/>
                          </a:solidFill>
                          <a:effectLst/>
                          <a:latin typeface="Arial Narrow"/>
                          <a:cs typeface="Arial Narrow"/>
                        </a:rPr>
                        <a:t>60</a:t>
                      </a:r>
                      <a:endParaRPr kumimoji="0" lang="en-US" sz="900" b="0" i="0" u="none" strike="noStrike" cap="none" normalizeH="0" baseline="0" dirty="0">
                        <a:ln>
                          <a:noFill/>
                        </a:ln>
                        <a:solidFill>
                          <a:schemeClr val="tx1"/>
                        </a:solidFill>
                        <a:effectLst/>
                        <a:latin typeface="Arial Narrow"/>
                        <a:cs typeface="Arial Narrow"/>
                      </a:endParaRPr>
                    </a:p>
                  </a:txBody>
                  <a:tcPr horzOverflow="overflow">
                    <a:solidFill>
                      <a:srgbClr val="CCFFCC"/>
                    </a:solidFill>
                  </a:tcPr>
                </a:tc>
                <a:tc vMerge="1">
                  <a:txBody>
                    <a:bodyPr/>
                    <a:lstStyle/>
                    <a:p>
                      <a:pPr algn="ctr"/>
                      <a:endParaRPr lang="en-US" sz="900" b="1" i="0" dirty="0" smtClean="0">
                        <a:solidFill>
                          <a:srgbClr val="0000FF"/>
                        </a:solidFill>
                        <a:latin typeface="+mn-lt"/>
                        <a:cs typeface="Arial Narrow"/>
                      </a:endParaRPr>
                    </a:p>
                  </a:txBody>
                  <a:tcPr>
                    <a:solidFill>
                      <a:srgbClr val="CCFFCC"/>
                    </a:solidFill>
                  </a:tcPr>
                </a:tc>
                <a:tc vMerge="1">
                  <a:txBody>
                    <a:bodyPr/>
                    <a:lstStyle/>
                    <a:p>
                      <a:endParaRPr lang="en-US" sz="900" b="0" i="0" dirty="0">
                        <a:latin typeface="+mn-lt"/>
                        <a:cs typeface="Arial Narrow"/>
                      </a:endParaRPr>
                    </a:p>
                  </a:txBody>
                  <a:tcPr>
                    <a:solidFill>
                      <a:srgbClr val="CCFFCC"/>
                    </a:solidFill>
                  </a:tcPr>
                </a:tc>
                <a:tc vMerge="1">
                  <a:txBody>
                    <a:bodyPr/>
                    <a:lstStyle/>
                    <a:p>
                      <a:endParaRPr lang="en-US" sz="900" b="0" i="0" dirty="0">
                        <a:latin typeface="+mn-lt"/>
                        <a:cs typeface="Arial Narrow"/>
                      </a:endParaRPr>
                    </a:p>
                  </a:txBody>
                  <a:tcPr>
                    <a:solidFill>
                      <a:srgbClr val="CCFFCC"/>
                    </a:solidFill>
                  </a:tcPr>
                </a:tc>
                <a:tc vMerge="1">
                  <a:txBody>
                    <a:bodyPr/>
                    <a:lstStyle/>
                    <a:p>
                      <a:pPr algn="ctr"/>
                      <a:endParaRPr lang="en-US" sz="900" b="1" i="0" dirty="0">
                        <a:solidFill>
                          <a:schemeClr val="tx1"/>
                        </a:solidFill>
                        <a:latin typeface="+mn-lt"/>
                        <a:cs typeface="Arial Narrow"/>
                      </a:endParaRPr>
                    </a:p>
                  </a:txBody>
                  <a:tcPr>
                    <a:solidFill>
                      <a:srgbClr val="CCFFCC"/>
                    </a:solidFill>
                  </a:tcPr>
                </a:tc>
                <a:tc vMerge="1">
                  <a:txBody>
                    <a:bodyPr/>
                    <a:lstStyle/>
                    <a:p>
                      <a:pPr algn="ctr"/>
                      <a:endParaRPr lang="en-US" sz="900" b="0" i="0" baseline="-25000" dirty="0">
                        <a:latin typeface="+mn-lt"/>
                        <a:cs typeface="Arial Narrow"/>
                      </a:endParaRPr>
                    </a:p>
                  </a:txBody>
                  <a:tcPr>
                    <a:solidFill>
                      <a:srgbClr val="CCFFCC"/>
                    </a:solidFill>
                  </a:tcPr>
                </a:tc>
              </a:tr>
              <a:tr h="222161">
                <a:tc>
                  <a:txBody>
                    <a:bodyPr/>
                    <a:lstStyle/>
                    <a:p>
                      <a:r>
                        <a:rPr lang="en-US" sz="900" b="0" i="0" dirty="0" smtClean="0">
                          <a:solidFill>
                            <a:schemeClr val="tx1"/>
                          </a:solidFill>
                          <a:latin typeface="Arial Narrow"/>
                          <a:cs typeface="Arial Narrow"/>
                        </a:rPr>
                        <a:t>E12-07-104</a:t>
                      </a:r>
                      <a:endParaRPr lang="en-US" sz="900" b="0" i="0" dirty="0">
                        <a:solidFill>
                          <a:schemeClr val="tx1"/>
                        </a:solidFill>
                        <a:latin typeface="Arial Narrow"/>
                        <a:cs typeface="Arial Narrow"/>
                      </a:endParaRPr>
                    </a:p>
                  </a:txBody>
                  <a:tcPr>
                    <a:solidFill>
                      <a:schemeClr val="tx2">
                        <a:lumMod val="20000"/>
                        <a:lumOff val="80000"/>
                      </a:schemeClr>
                    </a:solidFill>
                  </a:tcPr>
                </a:tc>
                <a:tc>
                  <a:txBody>
                    <a:bodyPr/>
                    <a:lstStyle/>
                    <a:p>
                      <a:r>
                        <a:rPr lang="en-US" sz="900" b="0" i="0" dirty="0" smtClean="0">
                          <a:solidFill>
                            <a:schemeClr val="tx1"/>
                          </a:solidFill>
                          <a:latin typeface="Arial Narrow"/>
                          <a:cs typeface="Arial Narrow"/>
                        </a:rPr>
                        <a:t>Neutron magnetic form factor</a:t>
                      </a:r>
                      <a:endParaRPr lang="en-US" sz="900" b="0" i="0" dirty="0">
                        <a:solidFill>
                          <a:schemeClr val="tx1"/>
                        </a:solidFill>
                        <a:latin typeface="Arial Narrow"/>
                        <a:cs typeface="Arial Narrow"/>
                      </a:endParaRPr>
                    </a:p>
                  </a:txBody>
                  <a:tcPr>
                    <a:solidFill>
                      <a:schemeClr val="tx2">
                        <a:lumMod val="20000"/>
                        <a:lumOff val="80000"/>
                      </a:schemeClr>
                    </a:solidFill>
                  </a:tcPr>
                </a:tc>
                <a:tc>
                  <a:txBody>
                    <a:bodyPr/>
                    <a:lstStyle/>
                    <a:p>
                      <a:r>
                        <a:rPr lang="en-US" sz="900" b="0" i="0" dirty="0" err="1" smtClean="0">
                          <a:solidFill>
                            <a:schemeClr val="tx1"/>
                          </a:solidFill>
                          <a:latin typeface="Arial Narrow"/>
                          <a:cs typeface="Arial Narrow"/>
                        </a:rPr>
                        <a:t>Gilfoyle</a:t>
                      </a:r>
                      <a:endParaRPr lang="en-US" sz="900" b="0" i="0" dirty="0">
                        <a:solidFill>
                          <a:schemeClr val="tx1"/>
                        </a:solidFill>
                        <a:latin typeface="Arial Narrow"/>
                        <a:cs typeface="Arial Narrow"/>
                      </a:endParaRPr>
                    </a:p>
                  </a:txBody>
                  <a:tcPr>
                    <a:solidFill>
                      <a:schemeClr val="tx2">
                        <a:lumMod val="20000"/>
                        <a:lumOff val="80000"/>
                      </a:schemeClr>
                    </a:solidFill>
                  </a:tcPr>
                </a:tc>
                <a:tc>
                  <a:txBody>
                    <a:bodyPr/>
                    <a:lstStyle/>
                    <a:p>
                      <a:pPr algn="ctr"/>
                      <a:r>
                        <a:rPr lang="en-US" sz="900" b="0" i="0" dirty="0" smtClean="0">
                          <a:solidFill>
                            <a:schemeClr val="tx1"/>
                          </a:solidFill>
                          <a:latin typeface="Arial Narrow"/>
                          <a:cs typeface="Arial Narrow"/>
                        </a:rPr>
                        <a:t>A-</a:t>
                      </a:r>
                      <a:endParaRPr lang="en-US" sz="900" b="0" i="0" dirty="0">
                        <a:solidFill>
                          <a:schemeClr val="tx1"/>
                        </a:solidFill>
                        <a:latin typeface="Arial Narrow"/>
                        <a:cs typeface="Arial Narrow"/>
                      </a:endParaRPr>
                    </a:p>
                  </a:txBody>
                  <a:tcPr>
                    <a:solidFill>
                      <a:schemeClr val="tx2">
                        <a:lumMod val="20000"/>
                        <a:lumOff val="80000"/>
                      </a:schemeClr>
                    </a:solidFill>
                  </a:tcPr>
                </a:tc>
                <a:tc>
                  <a:txBody>
                    <a:bodyPr/>
                    <a:lstStyle/>
                    <a:p>
                      <a:pPr algn="ctr"/>
                      <a:r>
                        <a:rPr lang="en-US" sz="900" b="0" i="0" dirty="0" smtClean="0">
                          <a:solidFill>
                            <a:schemeClr val="tx1"/>
                          </a:solidFill>
                          <a:latin typeface="Arial Narrow"/>
                          <a:cs typeface="Arial Narrow"/>
                        </a:rPr>
                        <a:t>30</a:t>
                      </a:r>
                      <a:endParaRPr lang="en-US" sz="900" b="0" i="0" dirty="0">
                        <a:solidFill>
                          <a:schemeClr val="tx1"/>
                        </a:solidFill>
                        <a:latin typeface="Arial Narrow"/>
                        <a:cs typeface="Arial Narrow"/>
                      </a:endParaRPr>
                    </a:p>
                  </a:txBody>
                  <a:tcPr>
                    <a:solidFill>
                      <a:schemeClr val="tx2">
                        <a:lumMod val="20000"/>
                        <a:lumOff val="80000"/>
                      </a:schemeClr>
                    </a:solidFill>
                  </a:tcPr>
                </a:tc>
                <a:tc rowSpan="7">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1" i="0" u="none" strike="noStrike" cap="none" normalizeH="0" baseline="0" dirty="0" smtClean="0">
                        <a:ln>
                          <a:noFill/>
                        </a:ln>
                        <a:solidFill>
                          <a:srgbClr val="0000FF"/>
                        </a:solidFill>
                        <a:effectLst/>
                        <a:latin typeface="Arial Narrow"/>
                        <a:cs typeface="Arial Narrow"/>
                      </a:endParaRPr>
                    </a:p>
                    <a:p>
                      <a:pPr algn="ctr"/>
                      <a:endParaRPr kumimoji="0" lang="en-US" sz="900" b="1" i="0" u="none" strike="noStrike" cap="none" normalizeH="0" baseline="0" dirty="0" smtClean="0">
                        <a:ln>
                          <a:noFill/>
                        </a:ln>
                        <a:solidFill>
                          <a:srgbClr val="0000FF"/>
                        </a:solidFill>
                        <a:effectLst/>
                        <a:latin typeface="Arial Narrow"/>
                        <a:cs typeface="Arial Narrow"/>
                      </a:endParaRPr>
                    </a:p>
                    <a:p>
                      <a:pPr algn="ctr"/>
                      <a:r>
                        <a:rPr lang="en-US" sz="900" b="1" i="0" dirty="0" smtClean="0">
                          <a:solidFill>
                            <a:srgbClr val="0000FF"/>
                          </a:solidFill>
                          <a:latin typeface="Arial Narrow"/>
                          <a:cs typeface="Arial Narrow"/>
                        </a:rPr>
                        <a:t>90</a:t>
                      </a:r>
                      <a:endParaRPr lang="en-US" sz="900" b="1" i="0" dirty="0">
                        <a:solidFill>
                          <a:srgbClr val="0000FF"/>
                        </a:solidFill>
                        <a:latin typeface="Arial Narrow"/>
                        <a:cs typeface="Arial Narrow"/>
                      </a:endParaRPr>
                    </a:p>
                  </a:txBody>
                  <a:tcPr>
                    <a:solidFill>
                      <a:schemeClr val="tx2">
                        <a:lumMod val="20000"/>
                        <a:lumOff val="80000"/>
                      </a:schemeClr>
                    </a:solidFill>
                  </a:tcPr>
                </a:tc>
                <a:tc rowSpan="7">
                  <a:txBody>
                    <a:bodyPr/>
                    <a:lstStyle/>
                    <a:p>
                      <a:r>
                        <a:rPr lang="en-US" sz="900" b="0" i="0" dirty="0" smtClean="0">
                          <a:latin typeface="Arial Narrow"/>
                          <a:cs typeface="Arial Narrow"/>
                        </a:rPr>
                        <a:t>Neutron detector</a:t>
                      </a:r>
                    </a:p>
                    <a:p>
                      <a:r>
                        <a:rPr lang="en-US" sz="900" b="0" i="0" dirty="0" smtClean="0">
                          <a:latin typeface="Arial Narrow"/>
                          <a:cs typeface="Arial Narrow"/>
                        </a:rPr>
                        <a:t>RICH (1 sector)</a:t>
                      </a:r>
                    </a:p>
                    <a:p>
                      <a:r>
                        <a:rPr lang="en-US" sz="900" b="0" i="0" dirty="0" smtClean="0">
                          <a:latin typeface="Arial Narrow"/>
                          <a:cs typeface="Arial Narrow"/>
                        </a:rPr>
                        <a:t>F</a:t>
                      </a:r>
                      <a:r>
                        <a:rPr lang="en-US" sz="900" b="0" i="0" baseline="0" dirty="0" smtClean="0">
                          <a:latin typeface="Arial Narrow"/>
                          <a:cs typeface="Arial Narrow"/>
                        </a:rPr>
                        <a:t>orward tagger</a:t>
                      </a:r>
                      <a:endParaRPr lang="en-US" sz="900" b="0" i="0" dirty="0">
                        <a:latin typeface="Arial Narrow"/>
                        <a:cs typeface="Arial Narrow"/>
                      </a:endParaRPr>
                    </a:p>
                  </a:txBody>
                  <a:tcPr>
                    <a:solidFill>
                      <a:schemeClr val="tx2">
                        <a:lumMod val="20000"/>
                        <a:lumOff val="80000"/>
                      </a:schemeClr>
                    </a:solidFill>
                  </a:tcPr>
                </a:tc>
                <a:tc rowSpan="7">
                  <a:txBody>
                    <a:bodyPr/>
                    <a:lstStyle/>
                    <a:p>
                      <a:pPr algn="ctr"/>
                      <a:endParaRPr lang="en-US" sz="900" b="0" i="0" dirty="0" smtClean="0">
                        <a:latin typeface="Arial Narrow"/>
                        <a:cs typeface="Arial Narrow"/>
                      </a:endParaRPr>
                    </a:p>
                    <a:p>
                      <a:pPr algn="ctr"/>
                      <a:endParaRPr lang="en-US" sz="900" b="0" i="0" dirty="0" smtClean="0">
                        <a:latin typeface="Arial Narrow"/>
                        <a:cs typeface="Arial Narrow"/>
                      </a:endParaRPr>
                    </a:p>
                    <a:p>
                      <a:pPr algn="ctr"/>
                      <a:r>
                        <a:rPr lang="en-US" sz="900" b="0" i="0" dirty="0" smtClean="0">
                          <a:latin typeface="Arial Narrow"/>
                          <a:cs typeface="Arial Narrow"/>
                        </a:rPr>
                        <a:t>11</a:t>
                      </a:r>
                    </a:p>
                  </a:txBody>
                  <a:tcPr>
                    <a:solidFill>
                      <a:schemeClr val="tx2">
                        <a:lumMod val="20000"/>
                        <a:lumOff val="80000"/>
                      </a:schemeClr>
                    </a:solidFill>
                  </a:tcPr>
                </a:tc>
                <a:tc rowSpan="7">
                  <a:txBody>
                    <a:bodyPr/>
                    <a:lstStyle/>
                    <a:p>
                      <a:pPr algn="ctr"/>
                      <a:endParaRPr lang="en-US" sz="900" b="0" i="0" dirty="0" smtClean="0">
                        <a:solidFill>
                          <a:schemeClr val="tx1"/>
                        </a:solidFill>
                        <a:latin typeface="Arial Narrow"/>
                        <a:cs typeface="Arial Narrow"/>
                      </a:endParaRPr>
                    </a:p>
                    <a:p>
                      <a:pPr algn="ctr"/>
                      <a:endParaRPr lang="en-US" sz="900" b="0" i="0" dirty="0" smtClean="0">
                        <a:solidFill>
                          <a:schemeClr val="tx1"/>
                        </a:solidFill>
                        <a:latin typeface="Arial Narrow"/>
                        <a:cs typeface="Arial Narrow"/>
                      </a:endParaRPr>
                    </a:p>
                    <a:p>
                      <a:pPr algn="ctr"/>
                      <a:r>
                        <a:rPr lang="en-US" sz="900" b="1" i="0" dirty="0" smtClean="0">
                          <a:solidFill>
                            <a:schemeClr val="tx1"/>
                          </a:solidFill>
                          <a:latin typeface="Arial Narrow"/>
                          <a:cs typeface="Arial Narrow"/>
                        </a:rPr>
                        <a:t>B</a:t>
                      </a:r>
                    </a:p>
                    <a:p>
                      <a:pPr algn="ctr"/>
                      <a:endParaRPr lang="en-US" sz="900" b="0" i="0" dirty="0" smtClean="0">
                        <a:solidFill>
                          <a:schemeClr val="tx1"/>
                        </a:solidFill>
                        <a:latin typeface="Arial Narrow"/>
                        <a:cs typeface="Arial Narrow"/>
                      </a:endParaRPr>
                    </a:p>
                    <a:p>
                      <a:pPr algn="ctr"/>
                      <a:r>
                        <a:rPr lang="en-US" sz="900" b="0" i="0" dirty="0" smtClean="0">
                          <a:solidFill>
                            <a:schemeClr val="tx1"/>
                          </a:solidFill>
                          <a:latin typeface="Arial Narrow"/>
                          <a:cs typeface="Arial Narrow"/>
                        </a:rPr>
                        <a:t>K. </a:t>
                      </a:r>
                      <a:r>
                        <a:rPr lang="en-US" sz="900" b="0" i="0" dirty="0" err="1" smtClean="0">
                          <a:solidFill>
                            <a:schemeClr val="tx1"/>
                          </a:solidFill>
                          <a:latin typeface="Arial Narrow"/>
                          <a:cs typeface="Arial Narrow"/>
                        </a:rPr>
                        <a:t>Hafidi</a:t>
                      </a:r>
                      <a:endParaRPr lang="en-US" sz="900" b="0" i="0" dirty="0" smtClean="0">
                        <a:solidFill>
                          <a:schemeClr val="tx1"/>
                        </a:solidFill>
                        <a:latin typeface="Arial Narrow"/>
                        <a:cs typeface="Arial Narrow"/>
                      </a:endParaRPr>
                    </a:p>
                  </a:txBody>
                  <a:tcPr>
                    <a:solidFill>
                      <a:schemeClr val="tx2">
                        <a:lumMod val="20000"/>
                        <a:lumOff val="80000"/>
                      </a:schemeClr>
                    </a:solidFill>
                  </a:tcPr>
                </a:tc>
                <a:tc rowSpan="7">
                  <a:txBody>
                    <a:bodyPr/>
                    <a:lstStyle/>
                    <a:p>
                      <a:pPr algn="ctr"/>
                      <a:r>
                        <a:rPr lang="en-US" sz="900" b="0" i="0" dirty="0" smtClean="0">
                          <a:latin typeface="Arial Narrow"/>
                          <a:cs typeface="Arial Narrow"/>
                        </a:rPr>
                        <a:t>liquid</a:t>
                      </a:r>
                    </a:p>
                    <a:p>
                      <a:pPr algn="ctr"/>
                      <a:r>
                        <a:rPr lang="en-US" sz="900" b="0" i="0" dirty="0" smtClean="0">
                          <a:latin typeface="Arial Narrow"/>
                          <a:cs typeface="Arial Narrow"/>
                        </a:rPr>
                        <a:t>D</a:t>
                      </a:r>
                      <a:r>
                        <a:rPr lang="en-US" sz="900" b="0" i="0" baseline="-25000" dirty="0" smtClean="0">
                          <a:latin typeface="Arial Narrow"/>
                          <a:cs typeface="Arial Narrow"/>
                        </a:rPr>
                        <a:t>2</a:t>
                      </a:r>
                      <a:r>
                        <a:rPr lang="en-US" sz="900" b="0" i="0" dirty="0" smtClean="0">
                          <a:latin typeface="Arial Narrow"/>
                          <a:cs typeface="Arial Narrow"/>
                        </a:rPr>
                        <a:t> target</a:t>
                      </a:r>
                      <a:endParaRPr lang="en-US" sz="900" b="0" i="0" dirty="0">
                        <a:latin typeface="Arial Narrow"/>
                        <a:cs typeface="Arial Narrow"/>
                      </a:endParaRPr>
                    </a:p>
                  </a:txBody>
                  <a:tcPr>
                    <a:solidFill>
                      <a:schemeClr val="tx2">
                        <a:lumMod val="20000"/>
                        <a:lumOff val="80000"/>
                      </a:schemeClr>
                    </a:solidFill>
                  </a:tcPr>
                </a:tc>
              </a:tr>
              <a:tr h="222161">
                <a:tc>
                  <a:txBody>
                    <a:bodyPr/>
                    <a:lstStyle/>
                    <a:p>
                      <a:r>
                        <a:rPr lang="en-US" sz="900" b="0" i="0" dirty="0" smtClean="0">
                          <a:solidFill>
                            <a:schemeClr val="tx1"/>
                          </a:solidFill>
                          <a:latin typeface="Arial Narrow"/>
                          <a:cs typeface="Arial Narrow"/>
                        </a:rPr>
                        <a:t>E12-09-007(a)</a:t>
                      </a:r>
                      <a:endParaRPr lang="en-US" sz="900" b="0" i="0" dirty="0">
                        <a:solidFill>
                          <a:schemeClr val="tx1"/>
                        </a:solidFill>
                        <a:latin typeface="Arial Narrow"/>
                        <a:cs typeface="Arial Narrow"/>
                      </a:endParaRPr>
                    </a:p>
                  </a:txBody>
                  <a:tcPr horzOverflow="overflow">
                    <a:solidFill>
                      <a:schemeClr val="tx2">
                        <a:lumMod val="20000"/>
                        <a:lumOff val="80000"/>
                      </a:schemeClr>
                    </a:solidFill>
                  </a:tcPr>
                </a:tc>
                <a:tc>
                  <a:txBody>
                    <a:bodyPr/>
                    <a:lstStyle/>
                    <a:p>
                      <a:r>
                        <a:rPr lang="en-US" sz="900" b="0" i="0" dirty="0" smtClean="0">
                          <a:solidFill>
                            <a:schemeClr val="tx1"/>
                          </a:solidFill>
                          <a:latin typeface="Arial Narrow"/>
                          <a:cs typeface="Arial Narrow"/>
                        </a:rPr>
                        <a:t>Study of partonic distributions in</a:t>
                      </a:r>
                      <a:r>
                        <a:rPr lang="en-US" sz="900" b="0" i="0" baseline="0" dirty="0" smtClean="0">
                          <a:solidFill>
                            <a:schemeClr val="tx1"/>
                          </a:solidFill>
                          <a:latin typeface="Arial Narrow"/>
                          <a:cs typeface="Arial Narrow"/>
                        </a:rPr>
                        <a:t> SIDIS </a:t>
                      </a:r>
                      <a:r>
                        <a:rPr lang="en-US" sz="900" b="0" i="0" baseline="0" dirty="0" err="1" smtClean="0">
                          <a:solidFill>
                            <a:schemeClr val="tx1"/>
                          </a:solidFill>
                          <a:latin typeface="Arial Narrow"/>
                          <a:cs typeface="Arial Narrow"/>
                        </a:rPr>
                        <a:t>kaon</a:t>
                      </a:r>
                      <a:r>
                        <a:rPr lang="en-US" sz="900" b="0" i="0" baseline="0" dirty="0" smtClean="0">
                          <a:solidFill>
                            <a:schemeClr val="tx1"/>
                          </a:solidFill>
                          <a:latin typeface="Arial Narrow"/>
                          <a:cs typeface="Arial Narrow"/>
                        </a:rPr>
                        <a:t> production</a:t>
                      </a:r>
                      <a:endParaRPr lang="en-US" sz="900" b="0" i="0" dirty="0">
                        <a:solidFill>
                          <a:schemeClr val="tx1"/>
                        </a:solidFill>
                        <a:latin typeface="Arial Narrow"/>
                        <a:cs typeface="Arial Narrow"/>
                      </a:endParaRPr>
                    </a:p>
                  </a:txBody>
                  <a:tcPr>
                    <a:solidFill>
                      <a:schemeClr val="tx2">
                        <a:lumMod val="20000"/>
                        <a:lumOff val="80000"/>
                      </a:schemeClr>
                    </a:solidFill>
                  </a:tcPr>
                </a:tc>
                <a:tc>
                  <a:txBody>
                    <a:bodyPr/>
                    <a:lstStyle/>
                    <a:p>
                      <a:r>
                        <a:rPr lang="en-US" sz="900" b="0" i="0" dirty="0" err="1" smtClean="0">
                          <a:solidFill>
                            <a:schemeClr val="tx1"/>
                          </a:solidFill>
                          <a:latin typeface="Arial Narrow"/>
                          <a:cs typeface="Arial Narrow"/>
                        </a:rPr>
                        <a:t>Hafidi</a:t>
                      </a:r>
                      <a:endParaRPr lang="en-US" sz="900" b="0" i="0" dirty="0">
                        <a:solidFill>
                          <a:schemeClr val="tx1"/>
                        </a:solidFill>
                        <a:latin typeface="Arial Narrow"/>
                        <a:cs typeface="Arial Narrow"/>
                      </a:endParaRPr>
                    </a:p>
                  </a:txBody>
                  <a:tcPr>
                    <a:solidFill>
                      <a:schemeClr val="tx2">
                        <a:lumMod val="20000"/>
                        <a:lumOff val="80000"/>
                      </a:schemeClr>
                    </a:solidFill>
                  </a:tcPr>
                </a:tc>
                <a:tc>
                  <a:txBody>
                    <a:bodyPr/>
                    <a:lstStyle/>
                    <a:p>
                      <a:pPr algn="ctr"/>
                      <a:r>
                        <a:rPr lang="en-US" sz="900" b="0" i="0" dirty="0" smtClean="0">
                          <a:solidFill>
                            <a:schemeClr val="tx1"/>
                          </a:solidFill>
                          <a:latin typeface="Arial Narrow"/>
                          <a:cs typeface="Arial Narrow"/>
                        </a:rPr>
                        <a:t>A-</a:t>
                      </a:r>
                      <a:endParaRPr lang="en-US" sz="900" b="0" i="0" dirty="0">
                        <a:solidFill>
                          <a:schemeClr val="tx1"/>
                        </a:solidFill>
                        <a:latin typeface="Arial Narrow"/>
                        <a:cs typeface="Arial Narrow"/>
                      </a:endParaRPr>
                    </a:p>
                  </a:txBody>
                  <a:tcPr>
                    <a:solidFill>
                      <a:schemeClr val="tx2">
                        <a:lumMod val="20000"/>
                        <a:lumOff val="80000"/>
                      </a:schemeClr>
                    </a:solidFill>
                  </a:tcPr>
                </a:tc>
                <a:tc>
                  <a:txBody>
                    <a:bodyPr/>
                    <a:lstStyle/>
                    <a:p>
                      <a:pPr algn="ctr"/>
                      <a:r>
                        <a:rPr lang="en-US" sz="900" b="0" i="0" dirty="0" smtClean="0">
                          <a:solidFill>
                            <a:schemeClr val="tx1"/>
                          </a:solidFill>
                          <a:latin typeface="Arial Narrow"/>
                          <a:cs typeface="Arial Narrow"/>
                        </a:rPr>
                        <a:t>30</a:t>
                      </a:r>
                      <a:endParaRPr lang="en-US" sz="900" b="0" i="0" dirty="0">
                        <a:solidFill>
                          <a:schemeClr val="tx1"/>
                        </a:solidFill>
                        <a:latin typeface="Arial Narrow"/>
                        <a:cs typeface="Arial Narrow"/>
                      </a:endParaRPr>
                    </a:p>
                  </a:txBody>
                  <a:tcPr>
                    <a:solidFill>
                      <a:schemeClr val="tx2">
                        <a:lumMod val="20000"/>
                        <a:lumOff val="80000"/>
                      </a:schemeClr>
                    </a:solidFill>
                  </a:tcPr>
                </a:tc>
                <a:tc vMerge="1">
                  <a:txBody>
                    <a:bodyPr/>
                    <a:lstStyle/>
                    <a:p>
                      <a:endParaRPr lang="en-US"/>
                    </a:p>
                  </a:txBody>
                  <a:tcPr>
                    <a:solidFill>
                      <a:srgbClr val="FFFFFF"/>
                    </a:solidFill>
                  </a:tcPr>
                </a:tc>
                <a:tc vMerge="1">
                  <a:txBody>
                    <a:bodyPr/>
                    <a:lstStyle/>
                    <a:p>
                      <a:endParaRPr lang="en-US" sz="900" b="0" i="0" dirty="0">
                        <a:latin typeface="Arial Narrow"/>
                        <a:cs typeface="Arial Narrow"/>
                      </a:endParaRPr>
                    </a:p>
                  </a:txBody>
                  <a:tcPr>
                    <a:solidFill>
                      <a:srgbClr val="FFFFFF"/>
                    </a:solidFill>
                  </a:tcPr>
                </a:tc>
                <a:tc vMerge="1">
                  <a:txBody>
                    <a:bodyPr/>
                    <a:lstStyle/>
                    <a:p>
                      <a:endParaRPr lang="en-US" sz="900" b="0" i="0" dirty="0">
                        <a:latin typeface="Arial Narrow"/>
                        <a:cs typeface="Arial Narrow"/>
                      </a:endParaRPr>
                    </a:p>
                  </a:txBody>
                  <a:tcPr>
                    <a:solidFill>
                      <a:srgbClr val="FFFFFF"/>
                    </a:solidFill>
                  </a:tcPr>
                </a:tc>
                <a:tc vMerge="1">
                  <a:txBody>
                    <a:bodyPr/>
                    <a:lstStyle/>
                    <a:p>
                      <a:pPr algn="ctr"/>
                      <a:endParaRPr lang="en-US" sz="900" b="0" i="0" dirty="0">
                        <a:solidFill>
                          <a:schemeClr val="tx1"/>
                        </a:solidFill>
                        <a:latin typeface="Arial Narrow"/>
                        <a:cs typeface="Arial Narrow"/>
                      </a:endParaRPr>
                    </a:p>
                  </a:txBody>
                  <a:tcPr>
                    <a:solidFill>
                      <a:srgbClr val="FFFFFF"/>
                    </a:solidFill>
                  </a:tcPr>
                </a:tc>
                <a:tc vMerge="1">
                  <a:txBody>
                    <a:bodyPr/>
                    <a:lstStyle/>
                    <a:p>
                      <a:pPr algn="ctr"/>
                      <a:endParaRPr lang="en-US" sz="900" b="0" i="0" dirty="0">
                        <a:latin typeface="Arial Narrow"/>
                        <a:cs typeface="Arial Narrow"/>
                      </a:endParaRPr>
                    </a:p>
                  </a:txBody>
                  <a:tcPr>
                    <a:solidFill>
                      <a:srgbClr val="FFFFFF"/>
                    </a:solidFill>
                  </a:tcPr>
                </a:tc>
              </a:tr>
              <a:tr h="222161">
                <a:tc>
                  <a:txBody>
                    <a:bodyPr/>
                    <a:lstStyle/>
                    <a:p>
                      <a:r>
                        <a:rPr lang="en-US" sz="900" b="1" i="0" dirty="0" smtClean="0">
                          <a:solidFill>
                            <a:schemeClr val="tx1"/>
                          </a:solidFill>
                          <a:latin typeface="Arial Narrow"/>
                          <a:cs typeface="Arial Narrow"/>
                        </a:rPr>
                        <a:t>E12-09-008</a:t>
                      </a:r>
                      <a:endParaRPr lang="en-US" sz="900" b="1" i="0" dirty="0">
                        <a:solidFill>
                          <a:schemeClr val="tx1"/>
                        </a:solidFill>
                        <a:latin typeface="Arial Narrow"/>
                        <a:cs typeface="Arial Narrow"/>
                      </a:endParaRPr>
                    </a:p>
                  </a:txBody>
                  <a:tcPr horzOverflow="overflow">
                    <a:solidFill>
                      <a:schemeClr val="tx2">
                        <a:lumMod val="20000"/>
                        <a:lumOff val="80000"/>
                      </a:schemeClr>
                    </a:solidFill>
                  </a:tcPr>
                </a:tc>
                <a:tc>
                  <a:txBody>
                    <a:bodyPr/>
                    <a:lstStyle/>
                    <a:p>
                      <a:r>
                        <a:rPr lang="en-US" sz="900" b="0" i="0" dirty="0" smtClean="0">
                          <a:solidFill>
                            <a:schemeClr val="tx1"/>
                          </a:solidFill>
                          <a:latin typeface="Arial Narrow"/>
                          <a:cs typeface="Arial Narrow"/>
                        </a:rPr>
                        <a:t>Boer-</a:t>
                      </a:r>
                      <a:r>
                        <a:rPr lang="en-US" sz="900" b="0" i="0" dirty="0" err="1" smtClean="0">
                          <a:solidFill>
                            <a:schemeClr val="tx1"/>
                          </a:solidFill>
                          <a:latin typeface="Arial Narrow"/>
                          <a:cs typeface="Arial Narrow"/>
                        </a:rPr>
                        <a:t>Mulders</a:t>
                      </a:r>
                      <a:r>
                        <a:rPr lang="en-US" sz="900" b="0" i="0" dirty="0" smtClean="0">
                          <a:solidFill>
                            <a:schemeClr val="tx1"/>
                          </a:solidFill>
                          <a:latin typeface="Arial Narrow"/>
                          <a:cs typeface="Arial Narrow"/>
                        </a:rPr>
                        <a:t> asymmetry in K SIDIS </a:t>
                      </a:r>
                      <a:r>
                        <a:rPr lang="en-US" sz="900" b="0" i="0" dirty="0" err="1" smtClean="0">
                          <a:solidFill>
                            <a:schemeClr val="tx1"/>
                          </a:solidFill>
                          <a:latin typeface="Arial Narrow"/>
                          <a:cs typeface="Arial Narrow"/>
                        </a:rPr>
                        <a:t>w</a:t>
                      </a:r>
                      <a:r>
                        <a:rPr lang="en-US" sz="900" b="0" i="0" dirty="0" smtClean="0">
                          <a:solidFill>
                            <a:schemeClr val="tx1"/>
                          </a:solidFill>
                          <a:latin typeface="Arial Narrow"/>
                          <a:cs typeface="Arial Narrow"/>
                        </a:rPr>
                        <a:t>/ H and D targets</a:t>
                      </a:r>
                      <a:endParaRPr lang="en-US" sz="900" b="0" i="0" dirty="0">
                        <a:solidFill>
                          <a:schemeClr val="tx1"/>
                        </a:solidFill>
                        <a:latin typeface="Arial Narrow"/>
                        <a:cs typeface="Arial Narrow"/>
                      </a:endParaRPr>
                    </a:p>
                  </a:txBody>
                  <a:tcPr>
                    <a:solidFill>
                      <a:schemeClr val="tx2">
                        <a:lumMod val="20000"/>
                        <a:lumOff val="80000"/>
                      </a:schemeClr>
                    </a:solidFill>
                  </a:tcPr>
                </a:tc>
                <a:tc>
                  <a:txBody>
                    <a:bodyPr/>
                    <a:lstStyle/>
                    <a:p>
                      <a:r>
                        <a:rPr lang="en-US" sz="900" b="0" i="0" dirty="0" err="1" smtClean="0">
                          <a:solidFill>
                            <a:schemeClr val="tx1"/>
                          </a:solidFill>
                          <a:latin typeface="Arial Narrow"/>
                          <a:cs typeface="Arial Narrow"/>
                        </a:rPr>
                        <a:t>Contalbrigo</a:t>
                      </a:r>
                      <a:endParaRPr lang="en-US" sz="900" b="0" i="0" dirty="0">
                        <a:solidFill>
                          <a:schemeClr val="tx1"/>
                        </a:solidFill>
                        <a:latin typeface="Arial Narrow"/>
                        <a:cs typeface="Arial Narrow"/>
                      </a:endParaRPr>
                    </a:p>
                  </a:txBody>
                  <a:tcPr>
                    <a:solidFill>
                      <a:schemeClr val="tx2">
                        <a:lumMod val="20000"/>
                        <a:lumOff val="80000"/>
                      </a:schemeClr>
                    </a:solidFill>
                  </a:tcPr>
                </a:tc>
                <a:tc>
                  <a:txBody>
                    <a:bodyPr/>
                    <a:lstStyle/>
                    <a:p>
                      <a:pPr algn="ctr"/>
                      <a:r>
                        <a:rPr lang="en-US" sz="900" b="0" i="0" dirty="0" smtClean="0">
                          <a:solidFill>
                            <a:schemeClr val="tx1"/>
                          </a:solidFill>
                          <a:latin typeface="Arial Narrow"/>
                          <a:cs typeface="Arial Narrow"/>
                        </a:rPr>
                        <a:t>A-</a:t>
                      </a:r>
                      <a:endParaRPr lang="en-US" sz="900" b="0" i="0" dirty="0">
                        <a:solidFill>
                          <a:schemeClr val="tx1"/>
                        </a:solidFill>
                        <a:latin typeface="Arial Narrow"/>
                        <a:cs typeface="Arial Narrow"/>
                      </a:endParaRPr>
                    </a:p>
                  </a:txBody>
                  <a:tcPr>
                    <a:solidFill>
                      <a:schemeClr val="tx2">
                        <a:lumMod val="20000"/>
                        <a:lumOff val="80000"/>
                      </a:schemeClr>
                    </a:solidFill>
                  </a:tcPr>
                </a:tc>
                <a:tc>
                  <a:txBody>
                    <a:bodyPr/>
                    <a:lstStyle/>
                    <a:p>
                      <a:pPr algn="ctr"/>
                      <a:r>
                        <a:rPr lang="en-US" sz="900" b="0" i="0" dirty="0" smtClean="0">
                          <a:solidFill>
                            <a:schemeClr val="tx1"/>
                          </a:solidFill>
                          <a:latin typeface="Arial Narrow"/>
                          <a:cs typeface="Arial Narrow"/>
                        </a:rPr>
                        <a:t>56</a:t>
                      </a:r>
                      <a:endParaRPr lang="en-US" sz="900" b="0" i="0" dirty="0">
                        <a:solidFill>
                          <a:schemeClr val="tx1"/>
                        </a:solidFill>
                        <a:latin typeface="Arial Narrow"/>
                        <a:cs typeface="Arial Narrow"/>
                      </a:endParaRPr>
                    </a:p>
                  </a:txBody>
                  <a:tcPr>
                    <a:solidFill>
                      <a:schemeClr val="tx2">
                        <a:lumMod val="20000"/>
                        <a:lumOff val="80000"/>
                      </a:schemeClr>
                    </a:solidFill>
                  </a:tcPr>
                </a:tc>
                <a:tc vMerge="1">
                  <a:txBody>
                    <a:bodyPr/>
                    <a:lstStyle/>
                    <a:p>
                      <a:endParaRPr lang="en-US"/>
                    </a:p>
                  </a:txBody>
                  <a:tcPr>
                    <a:solidFill>
                      <a:srgbClr val="FFFFFF"/>
                    </a:solidFill>
                  </a:tcPr>
                </a:tc>
                <a:tc vMerge="1">
                  <a:txBody>
                    <a:bodyPr/>
                    <a:lstStyle/>
                    <a:p>
                      <a:endParaRPr lang="en-US" sz="900" b="0" i="0" dirty="0">
                        <a:latin typeface="Arial Narrow"/>
                        <a:cs typeface="Arial Narrow"/>
                      </a:endParaRPr>
                    </a:p>
                  </a:txBody>
                  <a:tcPr>
                    <a:solidFill>
                      <a:srgbClr val="FFFFFF"/>
                    </a:solidFill>
                  </a:tcPr>
                </a:tc>
                <a:tc vMerge="1">
                  <a:txBody>
                    <a:bodyPr/>
                    <a:lstStyle/>
                    <a:p>
                      <a:endParaRPr lang="en-US" sz="900" b="0" i="0" dirty="0">
                        <a:latin typeface="Arial Narrow"/>
                        <a:cs typeface="Arial Narrow"/>
                      </a:endParaRPr>
                    </a:p>
                  </a:txBody>
                  <a:tcPr>
                    <a:solidFill>
                      <a:srgbClr val="FFFFFF"/>
                    </a:solidFill>
                  </a:tcPr>
                </a:tc>
                <a:tc vMerge="1">
                  <a:txBody>
                    <a:bodyPr/>
                    <a:lstStyle/>
                    <a:p>
                      <a:pPr algn="ctr"/>
                      <a:endParaRPr lang="en-US" sz="900" b="0" i="0" dirty="0">
                        <a:solidFill>
                          <a:schemeClr val="tx1"/>
                        </a:solidFill>
                        <a:latin typeface="Arial Narrow"/>
                        <a:cs typeface="Arial Narrow"/>
                      </a:endParaRPr>
                    </a:p>
                  </a:txBody>
                  <a:tcPr>
                    <a:solidFill>
                      <a:srgbClr val="FFFFFF"/>
                    </a:solidFill>
                  </a:tcPr>
                </a:tc>
                <a:tc vMerge="1">
                  <a:txBody>
                    <a:bodyPr/>
                    <a:lstStyle/>
                    <a:p>
                      <a:pPr algn="ctr"/>
                      <a:endParaRPr lang="en-US" sz="900" b="0" i="0" dirty="0">
                        <a:latin typeface="Arial Narrow"/>
                        <a:cs typeface="Arial Narrow"/>
                      </a:endParaRPr>
                    </a:p>
                  </a:txBody>
                  <a:tcPr>
                    <a:solidFill>
                      <a:srgbClr val="FFFFFF"/>
                    </a:solidFill>
                  </a:tcPr>
                </a:tc>
              </a:tr>
              <a:tr h="222161">
                <a:tc>
                  <a:txBody>
                    <a:bodyPr/>
                    <a:lstStyle/>
                    <a:p>
                      <a:r>
                        <a:rPr lang="en-US" sz="900" b="0" i="0" dirty="0" smtClean="0">
                          <a:solidFill>
                            <a:srgbClr val="0000FF"/>
                          </a:solidFill>
                          <a:latin typeface="Arial Narrow"/>
                          <a:cs typeface="Arial Narrow"/>
                        </a:rPr>
                        <a:t>E12-09-008A</a:t>
                      </a:r>
                      <a:endParaRPr lang="en-US" sz="900" b="0" i="0" dirty="0">
                        <a:solidFill>
                          <a:srgbClr val="0000FF"/>
                        </a:solidFill>
                        <a:latin typeface="Arial Narrow"/>
                        <a:cs typeface="Arial Narrow"/>
                      </a:endParaRPr>
                    </a:p>
                  </a:txBody>
                  <a:tcPr horzOverflow="overflow">
                    <a:solidFill>
                      <a:schemeClr val="tx2">
                        <a:lumMod val="20000"/>
                        <a:lumOff val="80000"/>
                      </a:schemeClr>
                    </a:solidFill>
                  </a:tcPr>
                </a:tc>
                <a:tc>
                  <a:txBody>
                    <a:bodyPr/>
                    <a:lstStyle/>
                    <a:p>
                      <a:r>
                        <a:rPr lang="en-US" sz="900" b="0" i="0" dirty="0" smtClean="0">
                          <a:solidFill>
                            <a:schemeClr val="tx1"/>
                          </a:solidFill>
                          <a:latin typeface="Arial Narrow"/>
                          <a:cs typeface="Arial Narrow"/>
                        </a:rPr>
                        <a:t>Hadron production in target fragmentation region</a:t>
                      </a:r>
                      <a:endParaRPr lang="en-US" sz="900" b="0" i="0" dirty="0">
                        <a:solidFill>
                          <a:schemeClr val="tx1"/>
                        </a:solidFill>
                        <a:latin typeface="Arial Narrow"/>
                        <a:cs typeface="Arial Narrow"/>
                      </a:endParaRPr>
                    </a:p>
                  </a:txBody>
                  <a:tcPr>
                    <a:solidFill>
                      <a:schemeClr val="tx2">
                        <a:lumMod val="20000"/>
                        <a:lumOff val="80000"/>
                      </a:schemeClr>
                    </a:solidFill>
                  </a:tcPr>
                </a:tc>
                <a:tc>
                  <a:txBody>
                    <a:bodyPr/>
                    <a:lstStyle/>
                    <a:p>
                      <a:r>
                        <a:rPr lang="en-US" sz="900" b="0" i="0" dirty="0" err="1" smtClean="0">
                          <a:solidFill>
                            <a:schemeClr val="tx1"/>
                          </a:solidFill>
                          <a:latin typeface="Arial Narrow"/>
                          <a:cs typeface="Arial Narrow"/>
                        </a:rPr>
                        <a:t>Mirazita</a:t>
                      </a:r>
                      <a:endParaRPr lang="en-US" sz="900" b="0" i="0" dirty="0">
                        <a:solidFill>
                          <a:schemeClr val="tx1"/>
                        </a:solidFill>
                        <a:latin typeface="Arial Narrow"/>
                        <a:cs typeface="Arial Narrow"/>
                      </a:endParaRPr>
                    </a:p>
                  </a:txBody>
                  <a:tcPr>
                    <a:solidFill>
                      <a:schemeClr val="tx2">
                        <a:lumMod val="20000"/>
                        <a:lumOff val="80000"/>
                      </a:schemeClr>
                    </a:solidFill>
                  </a:tcPr>
                </a:tc>
                <a:tc>
                  <a:txBody>
                    <a:bodyPr/>
                    <a:lstStyle/>
                    <a:p>
                      <a:pPr algn="ctr"/>
                      <a:r>
                        <a:rPr lang="en-US" sz="900" b="0" i="0" dirty="0" smtClean="0">
                          <a:solidFill>
                            <a:schemeClr val="tx1"/>
                          </a:solidFill>
                          <a:latin typeface="Arial Narrow"/>
                          <a:cs typeface="Arial Narrow"/>
                        </a:rPr>
                        <a:t>NR</a:t>
                      </a:r>
                      <a:endParaRPr lang="en-US" sz="900" b="0" i="0" dirty="0">
                        <a:solidFill>
                          <a:schemeClr val="tx1"/>
                        </a:solidFill>
                        <a:latin typeface="Arial Narrow"/>
                        <a:cs typeface="Arial Narrow"/>
                      </a:endParaRPr>
                    </a:p>
                  </a:txBody>
                  <a:tcPr>
                    <a:solidFill>
                      <a:schemeClr val="tx2">
                        <a:lumMod val="20000"/>
                        <a:lumOff val="80000"/>
                      </a:schemeClr>
                    </a:solidFill>
                  </a:tcPr>
                </a:tc>
                <a:tc>
                  <a:txBody>
                    <a:bodyPr/>
                    <a:lstStyle/>
                    <a:p>
                      <a:pPr algn="ctr"/>
                      <a:r>
                        <a:rPr lang="en-US" sz="900" b="0" i="0" dirty="0" smtClean="0">
                          <a:solidFill>
                            <a:schemeClr val="tx1"/>
                          </a:solidFill>
                          <a:latin typeface="Arial Narrow"/>
                          <a:cs typeface="Arial Narrow"/>
                        </a:rPr>
                        <a:t>(60)</a:t>
                      </a:r>
                      <a:endParaRPr lang="en-US" sz="900" b="0" i="0" dirty="0">
                        <a:solidFill>
                          <a:schemeClr val="tx1"/>
                        </a:solidFill>
                        <a:latin typeface="Arial Narrow"/>
                        <a:cs typeface="Arial Narrow"/>
                      </a:endParaRPr>
                    </a:p>
                  </a:txBody>
                  <a:tcPr>
                    <a:solidFill>
                      <a:schemeClr val="tx2">
                        <a:lumMod val="20000"/>
                        <a:lumOff val="80000"/>
                      </a:schemeClr>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r>
              <a:tr h="222161">
                <a:tc>
                  <a:txBody>
                    <a:bodyPr/>
                    <a:lstStyle/>
                    <a:p>
                      <a:r>
                        <a:rPr lang="en-US" sz="900" b="0" i="0" dirty="0" smtClean="0">
                          <a:solidFill>
                            <a:srgbClr val="0000FF"/>
                          </a:solidFill>
                          <a:latin typeface="Arial Narrow"/>
                          <a:cs typeface="Arial Narrow"/>
                        </a:rPr>
                        <a:t>E12-09-008B</a:t>
                      </a:r>
                      <a:endParaRPr lang="en-US" sz="900" b="0" i="0" dirty="0">
                        <a:solidFill>
                          <a:srgbClr val="0000FF"/>
                        </a:solidFill>
                        <a:latin typeface="Arial Narrow"/>
                        <a:cs typeface="Arial Narrow"/>
                      </a:endParaRPr>
                    </a:p>
                  </a:txBody>
                  <a:tcPr horzOverflow="overflow">
                    <a:solidFill>
                      <a:schemeClr val="tx2">
                        <a:lumMod val="20000"/>
                        <a:lumOff val="80000"/>
                      </a:schemeClr>
                    </a:solidFill>
                  </a:tcPr>
                </a:tc>
                <a:tc>
                  <a:txBody>
                    <a:bodyPr/>
                    <a:lstStyle/>
                    <a:p>
                      <a:r>
                        <a:rPr lang="en-US" sz="900" b="0" i="0" dirty="0" err="1" smtClean="0">
                          <a:solidFill>
                            <a:schemeClr val="tx1"/>
                          </a:solidFill>
                          <a:latin typeface="Arial Narrow"/>
                          <a:cs typeface="Arial Narrow"/>
                        </a:rPr>
                        <a:t>Colinear</a:t>
                      </a:r>
                      <a:r>
                        <a:rPr lang="en-US" sz="900" b="0" i="0" dirty="0" smtClean="0">
                          <a:solidFill>
                            <a:schemeClr val="tx1"/>
                          </a:solidFill>
                          <a:latin typeface="Arial Narrow"/>
                          <a:cs typeface="Arial Narrow"/>
                        </a:rPr>
                        <a:t> nucleon </a:t>
                      </a:r>
                      <a:r>
                        <a:rPr lang="en-US" sz="900" b="0" i="0" dirty="0" err="1" smtClean="0">
                          <a:solidFill>
                            <a:schemeClr val="tx1"/>
                          </a:solidFill>
                          <a:latin typeface="Arial Narrow"/>
                          <a:cs typeface="Arial Narrow"/>
                        </a:rPr>
                        <a:t>structuer</a:t>
                      </a:r>
                      <a:r>
                        <a:rPr lang="en-US" sz="900" b="0" i="0" dirty="0" smtClean="0">
                          <a:solidFill>
                            <a:schemeClr val="tx1"/>
                          </a:solidFill>
                          <a:latin typeface="Arial Narrow"/>
                          <a:cs typeface="Arial Narrow"/>
                        </a:rPr>
                        <a:t> at twist-3</a:t>
                      </a:r>
                      <a:endParaRPr lang="en-US" sz="900" b="0" i="0" dirty="0">
                        <a:solidFill>
                          <a:schemeClr val="tx1"/>
                        </a:solidFill>
                        <a:latin typeface="Arial Narrow"/>
                        <a:cs typeface="Arial Narrow"/>
                      </a:endParaRPr>
                    </a:p>
                  </a:txBody>
                  <a:tcPr>
                    <a:solidFill>
                      <a:schemeClr val="tx2">
                        <a:lumMod val="20000"/>
                        <a:lumOff val="80000"/>
                      </a:schemeClr>
                    </a:solidFill>
                  </a:tcPr>
                </a:tc>
                <a:tc>
                  <a:txBody>
                    <a:bodyPr/>
                    <a:lstStyle/>
                    <a:p>
                      <a:r>
                        <a:rPr lang="en-US" sz="900" b="0" i="0" dirty="0" smtClean="0">
                          <a:solidFill>
                            <a:schemeClr val="tx1"/>
                          </a:solidFill>
                          <a:latin typeface="Arial Narrow"/>
                          <a:cs typeface="Arial Narrow"/>
                        </a:rPr>
                        <a:t>Pisano</a:t>
                      </a:r>
                      <a:endParaRPr lang="en-US" sz="900" b="0" i="0" dirty="0">
                        <a:solidFill>
                          <a:schemeClr val="tx1"/>
                        </a:solidFill>
                        <a:latin typeface="Arial Narrow"/>
                        <a:cs typeface="Arial Narrow"/>
                      </a:endParaRPr>
                    </a:p>
                  </a:txBody>
                  <a:tcPr>
                    <a:solidFill>
                      <a:schemeClr val="tx2">
                        <a:lumMod val="20000"/>
                        <a:lumOff val="80000"/>
                      </a:schemeClr>
                    </a:solidFill>
                  </a:tcPr>
                </a:tc>
                <a:tc>
                  <a:txBody>
                    <a:bodyPr/>
                    <a:lstStyle/>
                    <a:p>
                      <a:pPr algn="ctr"/>
                      <a:r>
                        <a:rPr lang="en-US" sz="900" b="0" i="0" dirty="0" smtClean="0">
                          <a:solidFill>
                            <a:schemeClr val="tx1"/>
                          </a:solidFill>
                          <a:latin typeface="Arial Narrow"/>
                          <a:cs typeface="Arial Narrow"/>
                        </a:rPr>
                        <a:t>NR</a:t>
                      </a:r>
                      <a:endParaRPr lang="en-US" sz="900" b="0" i="0" dirty="0">
                        <a:solidFill>
                          <a:schemeClr val="tx1"/>
                        </a:solidFill>
                        <a:latin typeface="Arial Narrow"/>
                        <a:cs typeface="Arial Narrow"/>
                      </a:endParaRPr>
                    </a:p>
                  </a:txBody>
                  <a:tcPr>
                    <a:solidFill>
                      <a:schemeClr val="tx2">
                        <a:lumMod val="20000"/>
                        <a:lumOff val="80000"/>
                      </a:schemeClr>
                    </a:solidFill>
                  </a:tcPr>
                </a:tc>
                <a:tc>
                  <a:txBody>
                    <a:bodyPr/>
                    <a:lstStyle/>
                    <a:p>
                      <a:pPr algn="ctr"/>
                      <a:r>
                        <a:rPr lang="en-US" sz="900" b="0" i="0" dirty="0" smtClean="0">
                          <a:solidFill>
                            <a:schemeClr val="tx1"/>
                          </a:solidFill>
                          <a:latin typeface="Arial Narrow"/>
                          <a:cs typeface="Arial Narrow"/>
                        </a:rPr>
                        <a:t>(60)</a:t>
                      </a:r>
                      <a:endParaRPr lang="en-US" sz="900" b="0" i="0" dirty="0">
                        <a:solidFill>
                          <a:schemeClr val="tx1"/>
                        </a:solidFill>
                        <a:latin typeface="Arial Narrow"/>
                        <a:cs typeface="Arial Narrow"/>
                      </a:endParaRPr>
                    </a:p>
                  </a:txBody>
                  <a:tcPr>
                    <a:solidFill>
                      <a:schemeClr val="tx2">
                        <a:lumMod val="20000"/>
                        <a:lumOff val="80000"/>
                      </a:schemeClr>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r>
              <a:tr h="222161">
                <a:tc>
                  <a:txBody>
                    <a:bodyPr/>
                    <a:lstStyle/>
                    <a:p>
                      <a:r>
                        <a:rPr lang="en-US" sz="900" b="1" i="0" dirty="0" smtClean="0">
                          <a:solidFill>
                            <a:schemeClr val="tx1"/>
                          </a:solidFill>
                          <a:latin typeface="Arial Narrow"/>
                          <a:cs typeface="Arial Narrow"/>
                        </a:rPr>
                        <a:t>E12-11-003</a:t>
                      </a:r>
                      <a:endParaRPr lang="en-US" sz="900" b="1" i="0" dirty="0">
                        <a:solidFill>
                          <a:schemeClr val="tx1"/>
                        </a:solidFill>
                        <a:latin typeface="Arial Narrow"/>
                        <a:cs typeface="Arial Narrow"/>
                      </a:endParaRPr>
                    </a:p>
                  </a:txBody>
                  <a:tcPr horzOverflow="overflow">
                    <a:solidFill>
                      <a:schemeClr val="tx2">
                        <a:lumMod val="20000"/>
                        <a:lumOff val="80000"/>
                      </a:schemeClr>
                    </a:solidFill>
                  </a:tcPr>
                </a:tc>
                <a:tc>
                  <a:txBody>
                    <a:bodyPr/>
                    <a:lstStyle/>
                    <a:p>
                      <a:r>
                        <a:rPr lang="en-US" sz="900" b="0" i="0" dirty="0" smtClean="0">
                          <a:solidFill>
                            <a:schemeClr val="tx1"/>
                          </a:solidFill>
                          <a:latin typeface="Arial Narrow"/>
                          <a:cs typeface="Arial Narrow"/>
                        </a:rPr>
                        <a:t>DVCS</a:t>
                      </a:r>
                      <a:r>
                        <a:rPr lang="en-US" sz="900" b="0" i="0" baseline="0" dirty="0" smtClean="0">
                          <a:solidFill>
                            <a:schemeClr val="tx1"/>
                          </a:solidFill>
                          <a:latin typeface="Arial Narrow"/>
                          <a:cs typeface="Arial Narrow"/>
                        </a:rPr>
                        <a:t> </a:t>
                      </a:r>
                      <a:r>
                        <a:rPr lang="en-US" sz="900" b="0" i="0" dirty="0" smtClean="0">
                          <a:solidFill>
                            <a:schemeClr val="tx1"/>
                          </a:solidFill>
                          <a:latin typeface="Arial Narrow"/>
                          <a:cs typeface="Arial Narrow"/>
                        </a:rPr>
                        <a:t>on neutron</a:t>
                      </a:r>
                      <a:r>
                        <a:rPr lang="en-US" sz="900" b="0" i="0" baseline="0" dirty="0" smtClean="0">
                          <a:solidFill>
                            <a:schemeClr val="tx1"/>
                          </a:solidFill>
                          <a:latin typeface="Arial Narrow"/>
                          <a:cs typeface="Arial Narrow"/>
                        </a:rPr>
                        <a:t> target</a:t>
                      </a:r>
                      <a:endParaRPr lang="en-US" sz="900" b="0" i="0" dirty="0">
                        <a:solidFill>
                          <a:schemeClr val="tx1"/>
                        </a:solidFill>
                        <a:latin typeface="Arial Narrow"/>
                        <a:cs typeface="Arial Narrow"/>
                      </a:endParaRPr>
                    </a:p>
                  </a:txBody>
                  <a:tcPr>
                    <a:solidFill>
                      <a:schemeClr val="tx2">
                        <a:lumMod val="20000"/>
                        <a:lumOff val="80000"/>
                      </a:schemeClr>
                    </a:solidFill>
                  </a:tcPr>
                </a:tc>
                <a:tc>
                  <a:txBody>
                    <a:bodyPr/>
                    <a:lstStyle/>
                    <a:p>
                      <a:r>
                        <a:rPr lang="en-US" sz="900" b="0" i="0" dirty="0" err="1" smtClean="0">
                          <a:solidFill>
                            <a:schemeClr val="tx1"/>
                          </a:solidFill>
                          <a:latin typeface="Arial Narrow"/>
                          <a:cs typeface="Arial Narrow"/>
                        </a:rPr>
                        <a:t>Niccolai</a:t>
                      </a:r>
                      <a:endParaRPr lang="en-US" sz="900" b="0" i="0" dirty="0">
                        <a:solidFill>
                          <a:schemeClr val="tx1"/>
                        </a:solidFill>
                        <a:latin typeface="Arial Narrow"/>
                        <a:cs typeface="Arial Narrow"/>
                      </a:endParaRPr>
                    </a:p>
                  </a:txBody>
                  <a:tcPr>
                    <a:solidFill>
                      <a:schemeClr val="tx2">
                        <a:lumMod val="20000"/>
                        <a:lumOff val="80000"/>
                      </a:schemeClr>
                    </a:solidFill>
                  </a:tcPr>
                </a:tc>
                <a:tc>
                  <a:txBody>
                    <a:bodyPr/>
                    <a:lstStyle/>
                    <a:p>
                      <a:pPr algn="ctr"/>
                      <a:r>
                        <a:rPr lang="en-US" sz="900" b="0" i="0" dirty="0" smtClean="0">
                          <a:solidFill>
                            <a:schemeClr val="tx1"/>
                          </a:solidFill>
                          <a:latin typeface="Arial Narrow"/>
                          <a:cs typeface="Arial Narrow"/>
                        </a:rPr>
                        <a:t>A</a:t>
                      </a:r>
                      <a:endParaRPr lang="en-US" sz="900" b="0" i="0" dirty="0">
                        <a:solidFill>
                          <a:schemeClr val="tx1"/>
                        </a:solidFill>
                        <a:latin typeface="Arial Narrow"/>
                        <a:cs typeface="Arial Narrow"/>
                      </a:endParaRPr>
                    </a:p>
                  </a:txBody>
                  <a:tcPr>
                    <a:solidFill>
                      <a:schemeClr val="tx2">
                        <a:lumMod val="20000"/>
                        <a:lumOff val="80000"/>
                      </a:schemeClr>
                    </a:solidFill>
                  </a:tcPr>
                </a:tc>
                <a:tc>
                  <a:txBody>
                    <a:bodyPr/>
                    <a:lstStyle/>
                    <a:p>
                      <a:pPr algn="ctr"/>
                      <a:r>
                        <a:rPr lang="en-US" sz="900" b="0" i="0" dirty="0" smtClean="0">
                          <a:solidFill>
                            <a:schemeClr val="tx1"/>
                          </a:solidFill>
                          <a:latin typeface="Arial Narrow"/>
                          <a:cs typeface="Arial Narrow"/>
                        </a:rPr>
                        <a:t>90</a:t>
                      </a:r>
                      <a:endParaRPr lang="en-US" sz="900" b="0" i="0" dirty="0">
                        <a:solidFill>
                          <a:schemeClr val="tx1"/>
                        </a:solidFill>
                        <a:latin typeface="Arial Narrow"/>
                        <a:cs typeface="Arial Narrow"/>
                      </a:endParaRPr>
                    </a:p>
                  </a:txBody>
                  <a:tcPr>
                    <a:solidFill>
                      <a:schemeClr val="tx2">
                        <a:lumMod val="20000"/>
                        <a:lumOff val="80000"/>
                      </a:schemeClr>
                    </a:solidFill>
                  </a:tcPr>
                </a:tc>
                <a:tc vMerge="1">
                  <a:txBody>
                    <a:bodyPr/>
                    <a:lstStyle/>
                    <a:p>
                      <a:endParaRPr lang="en-US" sz="900" b="0" i="0" dirty="0">
                        <a:solidFill>
                          <a:srgbClr val="0000FF"/>
                        </a:solidFill>
                        <a:latin typeface="Arial Narrow"/>
                        <a:cs typeface="Arial Narrow"/>
                      </a:endParaRPr>
                    </a:p>
                  </a:txBody>
                  <a:tcPr>
                    <a:solidFill>
                      <a:srgbClr val="FFFFFF"/>
                    </a:solidFill>
                  </a:tcPr>
                </a:tc>
                <a:tc vMerge="1">
                  <a:txBody>
                    <a:bodyPr/>
                    <a:lstStyle/>
                    <a:p>
                      <a:endParaRPr lang="en-US" sz="900" b="0" i="0" dirty="0">
                        <a:latin typeface="Arial Narrow"/>
                        <a:cs typeface="Arial Narrow"/>
                      </a:endParaRPr>
                    </a:p>
                  </a:txBody>
                  <a:tcPr>
                    <a:solidFill>
                      <a:srgbClr val="FFFFFF"/>
                    </a:solidFill>
                  </a:tcPr>
                </a:tc>
                <a:tc vMerge="1">
                  <a:txBody>
                    <a:bodyPr/>
                    <a:lstStyle/>
                    <a:p>
                      <a:endParaRPr lang="en-US" sz="900" b="0" i="0" dirty="0">
                        <a:latin typeface="Arial Narrow"/>
                        <a:cs typeface="Arial Narrow"/>
                      </a:endParaRPr>
                    </a:p>
                  </a:txBody>
                  <a:tcPr>
                    <a:solidFill>
                      <a:srgbClr val="FFFFFF"/>
                    </a:solidFill>
                  </a:tcPr>
                </a:tc>
                <a:tc vMerge="1">
                  <a:txBody>
                    <a:bodyPr/>
                    <a:lstStyle/>
                    <a:p>
                      <a:pPr algn="ctr"/>
                      <a:endParaRPr lang="en-US" sz="900" b="0" i="0" dirty="0">
                        <a:solidFill>
                          <a:schemeClr val="tx1"/>
                        </a:solidFill>
                        <a:latin typeface="Arial Narrow"/>
                        <a:cs typeface="Arial Narrow"/>
                      </a:endParaRPr>
                    </a:p>
                  </a:txBody>
                  <a:tcPr>
                    <a:solidFill>
                      <a:srgbClr val="FFFFFF"/>
                    </a:solidFill>
                  </a:tcPr>
                </a:tc>
                <a:tc vMerge="1">
                  <a:txBody>
                    <a:bodyPr/>
                    <a:lstStyle/>
                    <a:p>
                      <a:pPr algn="ctr"/>
                      <a:endParaRPr lang="en-US" sz="900" b="0" i="0" dirty="0">
                        <a:latin typeface="Arial Narrow"/>
                        <a:cs typeface="Arial Narrow"/>
                      </a:endParaRPr>
                    </a:p>
                  </a:txBody>
                  <a:tcPr>
                    <a:solidFill>
                      <a:srgbClr val="FFFFFF"/>
                    </a:solidFill>
                  </a:tcPr>
                </a:tc>
              </a:tr>
              <a:tr h="222161">
                <a:tc>
                  <a:txBody>
                    <a:bodyPr/>
                    <a:lstStyle/>
                    <a:p>
                      <a:r>
                        <a:rPr lang="en-US" sz="900" b="0" i="0" dirty="0" smtClean="0">
                          <a:solidFill>
                            <a:srgbClr val="0000FF"/>
                          </a:solidFill>
                          <a:latin typeface="Arial Narrow"/>
                          <a:cs typeface="Arial Narrow"/>
                        </a:rPr>
                        <a:t>E12-11-003A</a:t>
                      </a:r>
                      <a:endParaRPr lang="en-US" sz="900" b="0" i="0" dirty="0">
                        <a:solidFill>
                          <a:srgbClr val="0000FF"/>
                        </a:solidFill>
                        <a:latin typeface="Arial Narrow"/>
                        <a:cs typeface="Arial Narrow"/>
                      </a:endParaRPr>
                    </a:p>
                  </a:txBody>
                  <a:tcPr horzOverflow="overflow">
                    <a:solidFill>
                      <a:schemeClr val="tx2">
                        <a:lumMod val="20000"/>
                        <a:lumOff val="80000"/>
                      </a:schemeClr>
                    </a:solidFill>
                  </a:tcPr>
                </a:tc>
                <a:tc>
                  <a:txBody>
                    <a:bodyPr/>
                    <a:lstStyle/>
                    <a:p>
                      <a:r>
                        <a:rPr lang="en-US" sz="900" b="0" i="0" dirty="0" smtClean="0">
                          <a:solidFill>
                            <a:schemeClr val="tx1"/>
                          </a:solidFill>
                          <a:latin typeface="Arial Narrow"/>
                          <a:cs typeface="Arial Narrow"/>
                        </a:rPr>
                        <a:t>In medium structure functions, SRC, and the EMC effect</a:t>
                      </a:r>
                      <a:endParaRPr lang="en-US" sz="900" b="0" i="0" dirty="0">
                        <a:solidFill>
                          <a:schemeClr val="tx1"/>
                        </a:solidFill>
                        <a:latin typeface="Arial Narrow"/>
                        <a:cs typeface="Arial Narrow"/>
                      </a:endParaRPr>
                    </a:p>
                  </a:txBody>
                  <a:tcPr>
                    <a:solidFill>
                      <a:schemeClr val="tx2">
                        <a:lumMod val="20000"/>
                        <a:lumOff val="80000"/>
                      </a:schemeClr>
                    </a:solidFill>
                  </a:tcPr>
                </a:tc>
                <a:tc>
                  <a:txBody>
                    <a:bodyPr/>
                    <a:lstStyle/>
                    <a:p>
                      <a:r>
                        <a:rPr lang="en-US" sz="900" b="0" i="0" dirty="0" smtClean="0">
                          <a:solidFill>
                            <a:schemeClr val="tx1"/>
                          </a:solidFill>
                          <a:latin typeface="Arial Narrow"/>
                          <a:cs typeface="Arial Narrow"/>
                        </a:rPr>
                        <a:t>Hen</a:t>
                      </a:r>
                      <a:endParaRPr lang="en-US" sz="900" b="0" i="0" dirty="0">
                        <a:solidFill>
                          <a:schemeClr val="tx1"/>
                        </a:solidFill>
                        <a:latin typeface="Arial Narrow"/>
                        <a:cs typeface="Arial Narrow"/>
                      </a:endParaRPr>
                    </a:p>
                  </a:txBody>
                  <a:tcPr>
                    <a:solidFill>
                      <a:schemeClr val="tx2">
                        <a:lumMod val="20000"/>
                        <a:lumOff val="80000"/>
                      </a:schemeClr>
                    </a:solidFill>
                  </a:tcPr>
                </a:tc>
                <a:tc>
                  <a:txBody>
                    <a:bodyPr/>
                    <a:lstStyle/>
                    <a:p>
                      <a:pPr algn="ctr"/>
                      <a:r>
                        <a:rPr lang="en-US" sz="900" b="0" i="0" dirty="0" smtClean="0">
                          <a:solidFill>
                            <a:schemeClr val="tx1"/>
                          </a:solidFill>
                          <a:latin typeface="Arial Narrow"/>
                          <a:cs typeface="Arial Narrow"/>
                        </a:rPr>
                        <a:t>NR</a:t>
                      </a:r>
                      <a:endParaRPr lang="en-US" sz="900" b="0" i="0" dirty="0">
                        <a:solidFill>
                          <a:schemeClr val="tx1"/>
                        </a:solidFill>
                        <a:latin typeface="Arial Narrow"/>
                        <a:cs typeface="Arial Narrow"/>
                      </a:endParaRPr>
                    </a:p>
                  </a:txBody>
                  <a:tcPr>
                    <a:solidFill>
                      <a:schemeClr val="tx2">
                        <a:lumMod val="20000"/>
                        <a:lumOff val="80000"/>
                      </a:schemeClr>
                    </a:solidFill>
                  </a:tcPr>
                </a:tc>
                <a:tc>
                  <a:txBody>
                    <a:bodyPr/>
                    <a:lstStyle/>
                    <a:p>
                      <a:pPr algn="ctr"/>
                      <a:r>
                        <a:rPr lang="en-US" sz="900" b="0" i="0" dirty="0" smtClean="0">
                          <a:solidFill>
                            <a:schemeClr val="tx1"/>
                          </a:solidFill>
                          <a:latin typeface="Arial Narrow"/>
                          <a:cs typeface="Arial Narrow"/>
                        </a:rPr>
                        <a:t>(90)</a:t>
                      </a:r>
                      <a:endParaRPr lang="en-US" sz="900" b="0" i="0" dirty="0">
                        <a:solidFill>
                          <a:schemeClr val="tx1"/>
                        </a:solidFill>
                        <a:latin typeface="Arial Narrow"/>
                        <a:cs typeface="Arial Narrow"/>
                      </a:endParaRPr>
                    </a:p>
                  </a:txBody>
                  <a:tcPr>
                    <a:solidFill>
                      <a:schemeClr val="tx2">
                        <a:lumMod val="20000"/>
                        <a:lumOff val="80000"/>
                      </a:schemeClr>
                    </a:solidFill>
                  </a:tcPr>
                </a:tc>
                <a:tc vMerge="1">
                  <a:txBody>
                    <a:bodyPr/>
                    <a:lstStyle/>
                    <a:p>
                      <a:pPr algn="ctr"/>
                      <a:endParaRPr lang="en-US" sz="900" b="0" i="0" dirty="0">
                        <a:solidFill>
                          <a:srgbClr val="0000FF"/>
                        </a:solidFill>
                        <a:latin typeface="Arial Narrow"/>
                        <a:cs typeface="Arial Narrow"/>
                      </a:endParaRPr>
                    </a:p>
                  </a:txBody>
                  <a:tcPr>
                    <a:solidFill>
                      <a:schemeClr val="tx2">
                        <a:lumMod val="20000"/>
                        <a:lumOff val="80000"/>
                      </a:schemeClr>
                    </a:solidFill>
                  </a:tcPr>
                </a:tc>
                <a:tc vMerge="1">
                  <a:txBody>
                    <a:bodyPr/>
                    <a:lstStyle/>
                    <a:p>
                      <a:endParaRPr lang="en-US" sz="900" b="0" i="0" dirty="0">
                        <a:latin typeface="Arial Narrow"/>
                        <a:cs typeface="Arial Narrow"/>
                      </a:endParaRPr>
                    </a:p>
                  </a:txBody>
                  <a:tcPr>
                    <a:solidFill>
                      <a:schemeClr val="tx2">
                        <a:lumMod val="20000"/>
                        <a:lumOff val="80000"/>
                      </a:schemeClr>
                    </a:solidFill>
                  </a:tcPr>
                </a:tc>
                <a:tc vMerge="1">
                  <a:txBody>
                    <a:bodyPr/>
                    <a:lstStyle/>
                    <a:p>
                      <a:pPr algn="ctr"/>
                      <a:endParaRPr lang="en-US" sz="900" b="0" i="0" dirty="0" smtClean="0">
                        <a:latin typeface="Arial Narrow"/>
                        <a:cs typeface="Arial Narrow"/>
                      </a:endParaRPr>
                    </a:p>
                  </a:txBody>
                  <a:tcPr>
                    <a:solidFill>
                      <a:schemeClr val="tx2">
                        <a:lumMod val="20000"/>
                        <a:lumOff val="80000"/>
                      </a:schemeClr>
                    </a:solidFill>
                  </a:tcPr>
                </a:tc>
                <a:tc vMerge="1">
                  <a:txBody>
                    <a:bodyPr/>
                    <a:lstStyle/>
                    <a:p>
                      <a:pPr algn="ctr"/>
                      <a:endParaRPr lang="en-US" sz="900" b="0" i="0" dirty="0" smtClean="0">
                        <a:solidFill>
                          <a:schemeClr val="tx1"/>
                        </a:solidFill>
                        <a:latin typeface="Arial Narrow"/>
                        <a:cs typeface="Arial Narrow"/>
                      </a:endParaRPr>
                    </a:p>
                  </a:txBody>
                  <a:tcPr>
                    <a:solidFill>
                      <a:schemeClr val="tx2">
                        <a:lumMod val="20000"/>
                        <a:lumOff val="80000"/>
                      </a:schemeClr>
                    </a:solidFill>
                  </a:tcPr>
                </a:tc>
                <a:tc vMerge="1">
                  <a:txBody>
                    <a:bodyPr/>
                    <a:lstStyle/>
                    <a:p>
                      <a:pPr algn="ctr"/>
                      <a:endParaRPr lang="en-US" sz="900" b="0" i="0" dirty="0">
                        <a:latin typeface="Arial Narrow"/>
                        <a:cs typeface="Arial Narrow"/>
                      </a:endParaRPr>
                    </a:p>
                  </a:txBody>
                  <a:tcPr>
                    <a:solidFill>
                      <a:schemeClr val="tx2">
                        <a:lumMod val="20000"/>
                        <a:lumOff val="80000"/>
                      </a:schemeClr>
                    </a:solidFill>
                  </a:tcPr>
                </a:tc>
              </a:tr>
              <a:tr h="0">
                <a:tc gridSpan="4">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50" b="1" i="0" u="none" strike="noStrike" cap="none" normalizeH="0" baseline="0" dirty="0" smtClean="0">
                          <a:ln>
                            <a:noFill/>
                          </a:ln>
                          <a:solidFill>
                            <a:schemeClr val="tx1"/>
                          </a:solidFill>
                          <a:effectLst/>
                          <a:latin typeface="Arial Narrow"/>
                          <a:cs typeface="Arial Narrow"/>
                        </a:rPr>
                        <a:t>Beam time partial  sum </a:t>
                      </a:r>
                    </a:p>
                  </a:txBody>
                  <a:tcPr horzOverflow="overflow">
                    <a:solidFill>
                      <a:schemeClr val="bg1"/>
                    </a:solidFill>
                  </a:tcPr>
                </a:tc>
                <a:tc hMerge="1">
                  <a:txBody>
                    <a:bodyPr/>
                    <a:lstStyle/>
                    <a:p>
                      <a:endParaRPr lang="en-US" sz="900" b="0" i="0" dirty="0">
                        <a:solidFill>
                          <a:schemeClr val="tx1"/>
                        </a:solidFill>
                        <a:latin typeface="Arial Narrow"/>
                        <a:cs typeface="Arial Narrow"/>
                      </a:endParaRPr>
                    </a:p>
                  </a:txBody>
                  <a:tcPr>
                    <a:solidFill>
                      <a:schemeClr val="bg1"/>
                    </a:solidFill>
                  </a:tcPr>
                </a:tc>
                <a:tc hMerge="1">
                  <a:txBody>
                    <a:bodyPr/>
                    <a:lstStyle/>
                    <a:p>
                      <a:endParaRPr lang="en-US" sz="900" b="0" i="0" dirty="0">
                        <a:solidFill>
                          <a:schemeClr val="tx1"/>
                        </a:solidFill>
                        <a:latin typeface="Arial Narrow"/>
                        <a:cs typeface="Arial Narrow"/>
                      </a:endParaRPr>
                    </a:p>
                  </a:txBody>
                  <a:tcPr>
                    <a:solidFill>
                      <a:schemeClr val="bg1"/>
                    </a:solidFill>
                  </a:tcPr>
                </a:tc>
                <a:tc hMerge="1">
                  <a:txBody>
                    <a:bodyPr/>
                    <a:lstStyle/>
                    <a:p>
                      <a:pPr algn="ctr"/>
                      <a:endParaRPr lang="en-US" sz="900" b="0" i="0" dirty="0">
                        <a:solidFill>
                          <a:schemeClr val="tx1"/>
                        </a:solidFill>
                        <a:latin typeface="Arial Narrow"/>
                        <a:cs typeface="Arial Narrow"/>
                      </a:endParaRPr>
                    </a:p>
                  </a:txBody>
                  <a:tcPr>
                    <a:solidFill>
                      <a:schemeClr val="bg1"/>
                    </a:solidFill>
                  </a:tcPr>
                </a:tc>
                <a:tc>
                  <a:txBody>
                    <a:bodyPr/>
                    <a:lstStyle/>
                    <a:p>
                      <a:pPr algn="ctr"/>
                      <a:r>
                        <a:rPr lang="en-US" sz="1050" b="1" i="0" dirty="0" smtClean="0">
                          <a:solidFill>
                            <a:schemeClr val="tx1"/>
                          </a:solidFill>
                          <a:latin typeface="Arial Narrow"/>
                          <a:cs typeface="Arial Narrow"/>
                        </a:rPr>
                        <a:t>765 (1275)</a:t>
                      </a:r>
                      <a:endParaRPr lang="en-US" sz="1050" b="1" i="0" dirty="0">
                        <a:solidFill>
                          <a:schemeClr val="tx1"/>
                        </a:solidFill>
                        <a:latin typeface="Arial Narrow"/>
                        <a:cs typeface="Arial Narrow"/>
                      </a:endParaRPr>
                    </a:p>
                  </a:txBody>
                  <a:tcPr>
                    <a:solidFill>
                      <a:schemeClr val="bg1"/>
                    </a:solidFill>
                  </a:tcPr>
                </a:tc>
                <a:tc>
                  <a:txBody>
                    <a:bodyPr/>
                    <a:lstStyle/>
                    <a:p>
                      <a:pPr algn="ctr"/>
                      <a:r>
                        <a:rPr lang="en-US" sz="1050" b="1" i="0" dirty="0" smtClean="0">
                          <a:solidFill>
                            <a:srgbClr val="0000FF"/>
                          </a:solidFill>
                          <a:latin typeface="Arial Narrow"/>
                          <a:cs typeface="Arial Narrow"/>
                        </a:rPr>
                        <a:t>229</a:t>
                      </a:r>
                      <a:endParaRPr lang="en-US" sz="1050" b="1" i="0" dirty="0">
                        <a:solidFill>
                          <a:srgbClr val="0000FF"/>
                        </a:solidFill>
                        <a:latin typeface="Arial Narrow"/>
                        <a:cs typeface="Arial Narrow"/>
                      </a:endParaRPr>
                    </a:p>
                  </a:txBody>
                  <a:tcPr>
                    <a:solidFill>
                      <a:schemeClr val="bg1"/>
                    </a:solidFill>
                  </a:tcPr>
                </a:tc>
                <a:tc gridSpan="4">
                  <a:txBody>
                    <a:bodyPr/>
                    <a:lstStyle/>
                    <a:p>
                      <a:endParaRPr lang="en-US" sz="900" b="0" i="0" dirty="0">
                        <a:latin typeface="Arial Narrow"/>
                        <a:cs typeface="Arial Narrow"/>
                      </a:endParaRPr>
                    </a:p>
                  </a:txBody>
                  <a:tcPr>
                    <a:solidFill>
                      <a:schemeClr val="bg1"/>
                    </a:solidFill>
                  </a:tcPr>
                </a:tc>
                <a:tc hMerge="1">
                  <a:txBody>
                    <a:bodyPr/>
                    <a:lstStyle/>
                    <a:p>
                      <a:pPr algn="ctr"/>
                      <a:endParaRPr lang="en-US" sz="900" b="0" i="0" dirty="0">
                        <a:latin typeface="Arial Narrow"/>
                        <a:cs typeface="Arial Narrow"/>
                      </a:endParaRPr>
                    </a:p>
                  </a:txBody>
                  <a:tcPr>
                    <a:solidFill>
                      <a:schemeClr val="bg1"/>
                    </a:solidFill>
                  </a:tcPr>
                </a:tc>
                <a:tc hMerge="1">
                  <a:txBody>
                    <a:bodyPr/>
                    <a:lstStyle/>
                    <a:p>
                      <a:pPr algn="ctr"/>
                      <a:endParaRPr lang="en-US" sz="900" b="0" i="0" dirty="0">
                        <a:solidFill>
                          <a:schemeClr val="tx1"/>
                        </a:solidFill>
                        <a:latin typeface="Arial Narrow"/>
                        <a:cs typeface="Arial Narrow"/>
                      </a:endParaRPr>
                    </a:p>
                  </a:txBody>
                  <a:tcPr>
                    <a:solidFill>
                      <a:schemeClr val="bg1"/>
                    </a:solidFill>
                  </a:tcPr>
                </a:tc>
                <a:tc hMerge="1">
                  <a:txBody>
                    <a:bodyPr/>
                    <a:lstStyle/>
                    <a:p>
                      <a:pPr algn="ctr"/>
                      <a:endParaRPr lang="en-US" sz="900" b="0" i="0" baseline="-25000" dirty="0">
                        <a:latin typeface="Arial Narrow"/>
                        <a:cs typeface="Arial Narrow"/>
                      </a:endParaRPr>
                    </a:p>
                  </a:txBody>
                  <a:tcPr>
                    <a:solidFill>
                      <a:schemeClr val="bg1"/>
                    </a:solidFill>
                  </a:tcPr>
                </a:tc>
              </a:tr>
            </a:tbl>
          </a:graphicData>
        </a:graphic>
      </p:graphicFrame>
      <p:sp>
        <p:nvSpPr>
          <p:cNvPr id="8" name="TextBox 7"/>
          <p:cNvSpPr txBox="1"/>
          <p:nvPr/>
        </p:nvSpPr>
        <p:spPr>
          <a:xfrm>
            <a:off x="0" y="9942"/>
            <a:ext cx="9144000" cy="646331"/>
          </a:xfrm>
          <a:prstGeom prst="rect">
            <a:avLst/>
          </a:prstGeom>
          <a:noFill/>
        </p:spPr>
        <p:txBody>
          <a:bodyPr wrap="square" rtlCol="0">
            <a:spAutoFit/>
          </a:bodyPr>
          <a:lstStyle/>
          <a:p>
            <a:pPr algn="ctr" defTabSz="914400" fontAlgn="base">
              <a:spcBef>
                <a:spcPct val="0"/>
              </a:spcBef>
              <a:spcAft>
                <a:spcPct val="0"/>
              </a:spcAft>
            </a:pPr>
            <a:r>
              <a:rPr lang="en-US" sz="3600" b="1" dirty="0">
                <a:solidFill>
                  <a:srgbClr val="000090"/>
                </a:solidFill>
              </a:rPr>
              <a:t>Hall B CLAS12 experiments – run groups</a:t>
            </a:r>
            <a:r>
              <a:rPr lang="en-US" sz="2800" b="1" dirty="0">
                <a:solidFill>
                  <a:srgbClr val="000090"/>
                </a:solidFill>
              </a:rPr>
              <a:t> </a:t>
            </a:r>
          </a:p>
        </p:txBody>
      </p:sp>
      <p:sp>
        <p:nvSpPr>
          <p:cNvPr id="9" name="TextBox 8"/>
          <p:cNvSpPr txBox="1"/>
          <p:nvPr/>
        </p:nvSpPr>
        <p:spPr>
          <a:xfrm>
            <a:off x="2349500" y="6985000"/>
            <a:ext cx="184666" cy="369332"/>
          </a:xfrm>
          <a:prstGeom prst="rect">
            <a:avLst/>
          </a:prstGeom>
          <a:noFill/>
        </p:spPr>
        <p:txBody>
          <a:bodyPr wrap="none" rtlCol="0">
            <a:spAutoFit/>
          </a:bodyPr>
          <a:lstStyle/>
          <a:p>
            <a:pPr defTabSz="914400" fontAlgn="base">
              <a:spcBef>
                <a:spcPct val="0"/>
              </a:spcBef>
              <a:spcAft>
                <a:spcPct val="0"/>
              </a:spcAft>
            </a:pPr>
            <a:endParaRPr lang="en-US" b="1" dirty="0">
              <a:solidFill>
                <a:prstClr val="black"/>
              </a:solidFill>
              <a:latin typeface="Times New Roman" pitchFamily="-110" charset="0"/>
            </a:endParaRPr>
          </a:p>
        </p:txBody>
      </p:sp>
      <p:sp>
        <p:nvSpPr>
          <p:cNvPr id="5" name="TextBox 4"/>
          <p:cNvSpPr txBox="1"/>
          <p:nvPr/>
        </p:nvSpPr>
        <p:spPr>
          <a:xfrm>
            <a:off x="550339" y="5947229"/>
            <a:ext cx="8202078" cy="461665"/>
          </a:xfrm>
          <a:prstGeom prst="rect">
            <a:avLst/>
          </a:prstGeom>
          <a:noFill/>
          <a:ln>
            <a:solidFill>
              <a:srgbClr val="000090"/>
            </a:solidFill>
          </a:ln>
        </p:spPr>
        <p:txBody>
          <a:bodyPr wrap="square" rtlCol="0">
            <a:spAutoFit/>
          </a:bodyPr>
          <a:lstStyle/>
          <a:p>
            <a:r>
              <a:rPr lang="en-US" sz="1200" b="1" dirty="0" smtClean="0">
                <a:solidFill>
                  <a:srgbClr val="000090"/>
                </a:solidFill>
              </a:rPr>
              <a:t>Experiment </a:t>
            </a:r>
            <a:r>
              <a:rPr lang="en-US" sz="1200" b="1" dirty="0">
                <a:solidFill>
                  <a:srgbClr val="000090"/>
                </a:solidFill>
              </a:rPr>
              <a:t>ending with A or B are run group </a:t>
            </a:r>
            <a:r>
              <a:rPr lang="en-US" sz="1200" b="1" dirty="0" smtClean="0">
                <a:solidFill>
                  <a:srgbClr val="000090"/>
                </a:solidFill>
              </a:rPr>
              <a:t>experiments </a:t>
            </a:r>
            <a:r>
              <a:rPr lang="en-US" sz="1200" b="1" dirty="0">
                <a:solidFill>
                  <a:srgbClr val="000090"/>
                </a:solidFill>
              </a:rPr>
              <a:t>approved by the CLAS collaboration. They are running parallel to the experiments with same experiment number.</a:t>
            </a:r>
            <a:r>
              <a:rPr lang="en-US" sz="1200" b="1" dirty="0" smtClean="0">
                <a:solidFill>
                  <a:srgbClr val="000090"/>
                </a:solidFill>
              </a:rPr>
              <a:t> </a:t>
            </a:r>
            <a:r>
              <a:rPr lang="en-US" sz="1200" b="1" dirty="0" smtClean="0">
                <a:solidFill>
                  <a:srgbClr val="FF0000"/>
                </a:solidFill>
              </a:rPr>
              <a:t>Experiments ending with (a) and (</a:t>
            </a:r>
            <a:r>
              <a:rPr lang="en-US" sz="1200" b="1" dirty="0" err="1" smtClean="0">
                <a:solidFill>
                  <a:srgbClr val="FF0000"/>
                </a:solidFill>
              </a:rPr>
              <a:t>b</a:t>
            </a:r>
            <a:r>
              <a:rPr lang="en-US" sz="1200" b="1" dirty="0" smtClean="0">
                <a:solidFill>
                  <a:srgbClr val="FF0000"/>
                </a:solidFill>
              </a:rPr>
              <a:t>) take data with both run groups. </a:t>
            </a:r>
            <a:endParaRPr lang="en-US" sz="1200" b="1" dirty="0">
              <a:solidFill>
                <a:srgbClr val="FF0000"/>
              </a:solidFill>
            </a:endParaRPr>
          </a:p>
        </p:txBody>
      </p:sp>
      <p:sp>
        <p:nvSpPr>
          <p:cNvPr id="6" name="Date Placeholder 5"/>
          <p:cNvSpPr>
            <a:spLocks noGrp="1"/>
          </p:cNvSpPr>
          <p:nvPr>
            <p:ph type="dt" sz="half" idx="10"/>
          </p:nvPr>
        </p:nvSpPr>
        <p:spPr/>
        <p:txBody>
          <a:bodyPr/>
          <a:lstStyle/>
          <a:p>
            <a:fld id="{AA18B2CE-BC4E-9045-8FB6-4CBB8CFAABC1}" type="datetime1">
              <a:rPr lang="en-US" smtClean="0">
                <a:solidFill>
                  <a:prstClr val="black">
                    <a:tint val="75000"/>
                  </a:prstClr>
                </a:solidFill>
              </a:rPr>
              <a:pPr/>
              <a:t>7/9/15</a:t>
            </a:fld>
            <a:endParaRPr lang="en-US">
              <a:solidFill>
                <a:prstClr val="black">
                  <a:tint val="75000"/>
                </a:prstClr>
              </a:solidFill>
            </a:endParaRPr>
          </a:p>
        </p:txBody>
      </p:sp>
      <p:sp>
        <p:nvSpPr>
          <p:cNvPr id="10" name="Slide Number Placeholder 9"/>
          <p:cNvSpPr>
            <a:spLocks noGrp="1"/>
          </p:cNvSpPr>
          <p:nvPr>
            <p:ph type="sldNum" sz="quarter" idx="12"/>
          </p:nvPr>
        </p:nvSpPr>
        <p:spPr/>
        <p:txBody>
          <a:bodyPr/>
          <a:lstStyle/>
          <a:p>
            <a:fld id="{9E041EDE-50F2-FD49-B156-DFB8E5BC9437}" type="slidenum">
              <a:rPr lang="en-US" smtClean="0">
                <a:solidFill>
                  <a:prstClr val="black">
                    <a:tint val="75000"/>
                  </a:prstClr>
                </a:solidFill>
              </a:rPr>
              <a:pPr/>
              <a:t>3</a:t>
            </a:fld>
            <a:endParaRPr lang="en-US">
              <a:solidFill>
                <a:prstClr val="black">
                  <a:tint val="75000"/>
                </a:prstClr>
              </a:solidFill>
            </a:endParaRPr>
          </a:p>
        </p:txBody>
      </p:sp>
      <p:sp>
        <p:nvSpPr>
          <p:cNvPr id="11" name="Footer Placeholder 10"/>
          <p:cNvSpPr>
            <a:spLocks noGrp="1"/>
          </p:cNvSpPr>
          <p:nvPr>
            <p:ph type="ftr" sz="quarter" idx="11"/>
          </p:nvPr>
        </p:nvSpPr>
        <p:spPr/>
        <p:txBody>
          <a:bodyPr/>
          <a:lstStyle/>
          <a:p>
            <a:r>
              <a:rPr lang="en-US" smtClean="0">
                <a:solidFill>
                  <a:prstClr val="black">
                    <a:tint val="75000"/>
                  </a:prstClr>
                </a:solidFill>
              </a:rPr>
              <a:t>PAC43 meeting 7 July 2015</a:t>
            </a:r>
            <a:endParaRPr lang="en-US">
              <a:solidFill>
                <a:prstClr val="black">
                  <a:tint val="75000"/>
                </a:prstClr>
              </a:solidFill>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7128523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482476173"/>
              </p:ext>
            </p:extLst>
          </p:nvPr>
        </p:nvGraphicFramePr>
        <p:xfrm>
          <a:off x="38555" y="3526111"/>
          <a:ext cx="9074525" cy="2416387"/>
        </p:xfrm>
        <a:graphic>
          <a:graphicData uri="http://schemas.openxmlformats.org/drawingml/2006/table">
            <a:tbl>
              <a:tblPr firstRow="1" bandRow="1">
                <a:tableStyleId>{5940675A-B579-460E-94D1-54222C63F5DA}</a:tableStyleId>
              </a:tblPr>
              <a:tblGrid>
                <a:gridCol w="947762"/>
                <a:gridCol w="2595085"/>
                <a:gridCol w="927100"/>
                <a:gridCol w="561745"/>
                <a:gridCol w="868553"/>
                <a:gridCol w="445056"/>
                <a:gridCol w="850471"/>
                <a:gridCol w="607882"/>
                <a:gridCol w="683866"/>
                <a:gridCol w="587005"/>
              </a:tblGrid>
              <a:tr h="235697">
                <a:tc>
                  <a:txBody>
                    <a:bodyPr/>
                    <a:lstStyle/>
                    <a:p>
                      <a:r>
                        <a:rPr lang="en-US" sz="900" b="0" i="0" dirty="0" smtClean="0">
                          <a:solidFill>
                            <a:schemeClr val="tx1"/>
                          </a:solidFill>
                          <a:latin typeface="Arial Narrow"/>
                          <a:cs typeface="Arial Narrow"/>
                        </a:rPr>
                        <a:t>Proposal</a:t>
                      </a:r>
                      <a:endParaRPr lang="en-US" sz="900" b="0" i="0" dirty="0">
                        <a:solidFill>
                          <a:schemeClr val="tx1"/>
                        </a:solidFill>
                        <a:latin typeface="Arial Narrow"/>
                        <a:cs typeface="Arial Narrow"/>
                      </a:endParaRPr>
                    </a:p>
                  </a:txBody>
                  <a:tcPr horzOverflow="overflow">
                    <a:solidFill>
                      <a:schemeClr val="bg1"/>
                    </a:solidFill>
                  </a:tcPr>
                </a:tc>
                <a:tc>
                  <a:txBody>
                    <a:bodyPr/>
                    <a:lstStyle/>
                    <a:p>
                      <a:r>
                        <a:rPr lang="en-US" sz="900" b="0" i="0" dirty="0" smtClean="0">
                          <a:solidFill>
                            <a:schemeClr val="tx1"/>
                          </a:solidFill>
                          <a:latin typeface="Arial Narrow"/>
                          <a:cs typeface="Arial Narrow"/>
                        </a:rPr>
                        <a:t>Physics</a:t>
                      </a:r>
                      <a:endParaRPr lang="en-US" sz="900" b="0" i="0" dirty="0">
                        <a:solidFill>
                          <a:schemeClr val="tx1"/>
                        </a:solidFill>
                        <a:latin typeface="Arial Narrow"/>
                        <a:cs typeface="Arial Narrow"/>
                      </a:endParaRPr>
                    </a:p>
                  </a:txBody>
                  <a:tcPr>
                    <a:solidFill>
                      <a:schemeClr val="bg1"/>
                    </a:solidFill>
                  </a:tcPr>
                </a:tc>
                <a:tc>
                  <a:txBody>
                    <a:bodyPr/>
                    <a:lstStyle/>
                    <a:p>
                      <a:r>
                        <a:rPr lang="en-US" sz="900" b="0" i="0" dirty="0" smtClean="0">
                          <a:solidFill>
                            <a:schemeClr val="tx1"/>
                          </a:solidFill>
                          <a:latin typeface="Arial Narrow"/>
                          <a:cs typeface="Arial Narrow"/>
                        </a:rPr>
                        <a:t>Contact</a:t>
                      </a:r>
                      <a:endParaRPr lang="en-US" sz="900" b="0" i="0" dirty="0">
                        <a:solidFill>
                          <a:schemeClr val="tx1"/>
                        </a:solidFill>
                        <a:latin typeface="Arial Narrow"/>
                        <a:cs typeface="Arial Narrow"/>
                      </a:endParaRPr>
                    </a:p>
                  </a:txBody>
                  <a:tcPr>
                    <a:solidFill>
                      <a:schemeClr val="bg1"/>
                    </a:solidFill>
                  </a:tcPr>
                </a:tc>
                <a:tc>
                  <a:txBody>
                    <a:bodyPr/>
                    <a:lstStyle/>
                    <a:p>
                      <a:pPr algn="ctr"/>
                      <a:r>
                        <a:rPr lang="en-US" sz="900" b="0" i="0" dirty="0" smtClean="0">
                          <a:solidFill>
                            <a:schemeClr val="tx1"/>
                          </a:solidFill>
                          <a:latin typeface="Arial Narrow"/>
                          <a:cs typeface="Arial Narrow"/>
                        </a:rPr>
                        <a:t>Rating</a:t>
                      </a:r>
                      <a:endParaRPr lang="en-US" sz="900" b="0" i="0" dirty="0">
                        <a:solidFill>
                          <a:schemeClr val="tx1"/>
                        </a:solidFill>
                        <a:latin typeface="Arial Narrow"/>
                        <a:cs typeface="Arial Narrow"/>
                      </a:endParaRPr>
                    </a:p>
                  </a:txBody>
                  <a:tcPr>
                    <a:solidFill>
                      <a:schemeClr val="bg1"/>
                    </a:solidFill>
                  </a:tcPr>
                </a:tc>
                <a:tc>
                  <a:txBody>
                    <a:bodyPr/>
                    <a:lstStyle/>
                    <a:p>
                      <a:pPr algn="ctr"/>
                      <a:r>
                        <a:rPr lang="en-US" sz="900" b="0" i="0" dirty="0" smtClean="0">
                          <a:solidFill>
                            <a:schemeClr val="tx1"/>
                          </a:solidFill>
                          <a:latin typeface="Arial Narrow"/>
                          <a:cs typeface="Arial Narrow"/>
                        </a:rPr>
                        <a:t>Days</a:t>
                      </a:r>
                      <a:endParaRPr lang="en-US" sz="900" b="0" i="0" dirty="0">
                        <a:solidFill>
                          <a:schemeClr val="tx1"/>
                        </a:solidFill>
                        <a:latin typeface="Arial Narrow"/>
                        <a:cs typeface="Arial Narrow"/>
                      </a:endParaRPr>
                    </a:p>
                  </a:txBody>
                  <a:tcPr>
                    <a:solidFill>
                      <a:schemeClr val="bg1"/>
                    </a:solidFill>
                  </a:tcPr>
                </a:tc>
                <a:tc>
                  <a:txBody>
                    <a:bodyPr/>
                    <a:lstStyle/>
                    <a:p>
                      <a:pPr algn="r"/>
                      <a:r>
                        <a:rPr lang="en-US" sz="900" b="0" i="0" dirty="0" smtClean="0">
                          <a:solidFill>
                            <a:schemeClr val="tx1"/>
                          </a:solidFill>
                          <a:latin typeface="Arial Narrow"/>
                          <a:cs typeface="Arial Narrow"/>
                        </a:rPr>
                        <a:t>Group</a:t>
                      </a:r>
                      <a:endParaRPr lang="en-US" sz="900" b="0" i="0" dirty="0">
                        <a:solidFill>
                          <a:schemeClr val="tx1"/>
                        </a:solidFill>
                        <a:latin typeface="Arial Narrow"/>
                        <a:cs typeface="Arial Narrow"/>
                      </a:endParaRPr>
                    </a:p>
                  </a:txBody>
                  <a:tcPr>
                    <a:solidFill>
                      <a:schemeClr val="bg1"/>
                    </a:solidFill>
                  </a:tcPr>
                </a:tc>
                <a:tc>
                  <a:txBody>
                    <a:bodyPr/>
                    <a:lstStyle/>
                    <a:p>
                      <a:pPr algn="ctr"/>
                      <a:r>
                        <a:rPr lang="en-US" sz="900" b="0" i="0" dirty="0" smtClean="0">
                          <a:solidFill>
                            <a:schemeClr val="tx1"/>
                          </a:solidFill>
                          <a:latin typeface="Arial Narrow"/>
                          <a:cs typeface="Arial Narrow"/>
                        </a:rPr>
                        <a:t>Equipment</a:t>
                      </a:r>
                      <a:endParaRPr lang="en-US" sz="900" b="0" i="0" dirty="0">
                        <a:solidFill>
                          <a:schemeClr val="tx1"/>
                        </a:solidFill>
                        <a:latin typeface="Arial Narrow"/>
                        <a:cs typeface="Arial Narrow"/>
                      </a:endParaRPr>
                    </a:p>
                  </a:txBody>
                  <a:tcPr>
                    <a:solidFill>
                      <a:schemeClr val="bg1"/>
                    </a:solidFill>
                  </a:tcPr>
                </a:tc>
                <a:tc>
                  <a:txBody>
                    <a:bodyPr/>
                    <a:lstStyle/>
                    <a:p>
                      <a:pPr algn="ctr"/>
                      <a:r>
                        <a:rPr lang="en-US" sz="900" b="0" i="0" dirty="0" smtClean="0">
                          <a:solidFill>
                            <a:schemeClr val="tx1"/>
                          </a:solidFill>
                          <a:latin typeface="Arial Narrow"/>
                          <a:cs typeface="Arial Narrow"/>
                        </a:rPr>
                        <a:t>Energy</a:t>
                      </a:r>
                      <a:endParaRPr lang="en-US" sz="900" b="0" i="0" dirty="0">
                        <a:solidFill>
                          <a:schemeClr val="tx1"/>
                        </a:solidFill>
                        <a:latin typeface="Arial Narrow"/>
                        <a:cs typeface="Arial Narrow"/>
                      </a:endParaRPr>
                    </a:p>
                  </a:txBody>
                  <a:tcPr>
                    <a:solidFill>
                      <a:schemeClr val="bg1"/>
                    </a:solidFill>
                  </a:tcPr>
                </a:tc>
                <a:tc>
                  <a:txBody>
                    <a:bodyPr/>
                    <a:lstStyle/>
                    <a:p>
                      <a:pPr algn="ctr"/>
                      <a:r>
                        <a:rPr lang="en-US" sz="900" b="0" i="0" dirty="0" smtClean="0">
                          <a:solidFill>
                            <a:schemeClr val="tx1"/>
                          </a:solidFill>
                          <a:latin typeface="Arial Narrow"/>
                          <a:cs typeface="Arial Narrow"/>
                        </a:rPr>
                        <a:t>Group</a:t>
                      </a:r>
                      <a:endParaRPr lang="en-US" sz="900" b="0" i="0" dirty="0">
                        <a:solidFill>
                          <a:schemeClr val="tx1"/>
                        </a:solidFill>
                        <a:latin typeface="Arial Narrow"/>
                        <a:cs typeface="Arial Narrow"/>
                      </a:endParaRPr>
                    </a:p>
                  </a:txBody>
                  <a:tcPr>
                    <a:solidFill>
                      <a:schemeClr val="bg1"/>
                    </a:solidFill>
                  </a:tcPr>
                </a:tc>
                <a:tc>
                  <a:txBody>
                    <a:bodyPr/>
                    <a:lstStyle/>
                    <a:p>
                      <a:pPr algn="ctr"/>
                      <a:r>
                        <a:rPr lang="en-US" sz="900" b="0" i="0" dirty="0" smtClean="0">
                          <a:solidFill>
                            <a:schemeClr val="tx1"/>
                          </a:solidFill>
                          <a:latin typeface="Arial Narrow"/>
                          <a:cs typeface="Arial Narrow"/>
                        </a:rPr>
                        <a:t>Target</a:t>
                      </a:r>
                      <a:endParaRPr lang="en-US" sz="900" b="0" i="0" dirty="0">
                        <a:solidFill>
                          <a:schemeClr val="tx1"/>
                        </a:solidFill>
                        <a:latin typeface="Arial Narrow"/>
                        <a:cs typeface="Arial Narrow"/>
                      </a:endParaRPr>
                    </a:p>
                  </a:txBody>
                  <a:tcPr>
                    <a:solidFill>
                      <a:schemeClr val="bg1"/>
                    </a:solidFill>
                  </a:tcPr>
                </a:tc>
              </a:tr>
              <a:tr h="23569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dirty="0" smtClean="0">
                          <a:ln>
                            <a:noFill/>
                          </a:ln>
                          <a:solidFill>
                            <a:schemeClr val="tx1"/>
                          </a:solidFill>
                          <a:effectLst/>
                          <a:latin typeface="Arial Narrow"/>
                          <a:cs typeface="Arial Narrow"/>
                        </a:rPr>
                        <a:t>C12-11-111</a:t>
                      </a:r>
                    </a:p>
                  </a:txBody>
                  <a:tcPr horzOverflow="overflow">
                    <a:solidFill>
                      <a:schemeClr val="bg2">
                        <a:lumMod val="90000"/>
                      </a:schemeClr>
                    </a:solidFill>
                  </a:tcPr>
                </a:tc>
                <a:tc>
                  <a:txBody>
                    <a:bodyPr/>
                    <a:lstStyle/>
                    <a:p>
                      <a:r>
                        <a:rPr lang="en-US" sz="900" b="0" i="0" dirty="0" smtClean="0">
                          <a:solidFill>
                            <a:schemeClr val="tx1"/>
                          </a:solidFill>
                          <a:latin typeface="Arial Narrow"/>
                          <a:cs typeface="Arial Narrow"/>
                        </a:rPr>
                        <a:t>SIDIS on transverse polarized target </a:t>
                      </a:r>
                      <a:endParaRPr lang="en-US" sz="900" b="0" i="0" dirty="0">
                        <a:solidFill>
                          <a:schemeClr val="tx1"/>
                        </a:solidFill>
                        <a:latin typeface="Arial Narrow"/>
                        <a:cs typeface="Arial Narrow"/>
                      </a:endParaRPr>
                    </a:p>
                  </a:txBody>
                  <a:tcPr>
                    <a:solidFill>
                      <a:schemeClr val="bg2">
                        <a:lumMod val="90000"/>
                      </a:schemeClr>
                    </a:solidFill>
                  </a:tcPr>
                </a:tc>
                <a:tc>
                  <a:txBody>
                    <a:bodyPr/>
                    <a:lstStyle/>
                    <a:p>
                      <a:r>
                        <a:rPr lang="en-US" sz="900" b="0" i="0" dirty="0" err="1" smtClean="0">
                          <a:solidFill>
                            <a:schemeClr val="tx1"/>
                          </a:solidFill>
                          <a:latin typeface="Arial Narrow"/>
                          <a:cs typeface="Arial Narrow"/>
                        </a:rPr>
                        <a:t>Contalbrigo</a:t>
                      </a:r>
                      <a:endParaRPr lang="en-US" sz="900" b="0" i="0" dirty="0">
                        <a:solidFill>
                          <a:schemeClr val="tx1"/>
                        </a:solidFill>
                        <a:latin typeface="Arial Narrow"/>
                        <a:cs typeface="Arial Narrow"/>
                      </a:endParaRPr>
                    </a:p>
                  </a:txBody>
                  <a:tcPr>
                    <a:solidFill>
                      <a:schemeClr val="bg2">
                        <a:lumMod val="90000"/>
                      </a:schemeClr>
                    </a:solidFill>
                  </a:tcPr>
                </a:tc>
                <a:tc>
                  <a:txBody>
                    <a:bodyPr/>
                    <a:lstStyle/>
                    <a:p>
                      <a:pPr algn="ctr"/>
                      <a:r>
                        <a:rPr lang="en-US" sz="900" b="0" i="0" dirty="0" smtClean="0">
                          <a:solidFill>
                            <a:schemeClr val="tx1"/>
                          </a:solidFill>
                          <a:latin typeface="Arial Narrow"/>
                          <a:cs typeface="Arial Narrow"/>
                        </a:rPr>
                        <a:t>A</a:t>
                      </a:r>
                      <a:endParaRPr lang="en-US" sz="900" b="0" i="0" dirty="0">
                        <a:solidFill>
                          <a:schemeClr val="tx1"/>
                        </a:solidFill>
                        <a:latin typeface="Arial Narrow"/>
                        <a:cs typeface="Arial Narrow"/>
                      </a:endParaRPr>
                    </a:p>
                  </a:txBody>
                  <a:tcPr>
                    <a:solidFill>
                      <a:schemeClr val="bg2">
                        <a:lumMod val="90000"/>
                      </a:schemeClr>
                    </a:solidFill>
                  </a:tcPr>
                </a:tc>
                <a:tc>
                  <a:txBody>
                    <a:bodyPr/>
                    <a:lstStyle/>
                    <a:p>
                      <a:pPr algn="ctr"/>
                      <a:r>
                        <a:rPr lang="en-US" sz="900" b="0" i="0" dirty="0" smtClean="0">
                          <a:solidFill>
                            <a:srgbClr val="000000"/>
                          </a:solidFill>
                          <a:latin typeface="Arial Narrow"/>
                          <a:cs typeface="Arial Narrow"/>
                        </a:rPr>
                        <a:t>110</a:t>
                      </a:r>
                      <a:endParaRPr lang="en-US" sz="900" b="0" i="0" dirty="0">
                        <a:solidFill>
                          <a:srgbClr val="000000"/>
                        </a:solidFill>
                        <a:latin typeface="Arial Narrow"/>
                        <a:cs typeface="Arial Narrow"/>
                      </a:endParaRPr>
                    </a:p>
                  </a:txBody>
                  <a:tcPr>
                    <a:solidFill>
                      <a:schemeClr val="bg2">
                        <a:lumMod val="90000"/>
                      </a:schemeClr>
                    </a:solidFill>
                  </a:tcPr>
                </a:tc>
                <a:tc rowSpan="3">
                  <a:txBody>
                    <a:bodyPr/>
                    <a:lstStyle/>
                    <a:p>
                      <a:pPr algn="ctr"/>
                      <a:endParaRPr lang="en-US" sz="900" b="1" i="0" dirty="0" smtClean="0">
                        <a:solidFill>
                          <a:srgbClr val="0000FF"/>
                        </a:solidFill>
                        <a:latin typeface="Arial Narrow"/>
                        <a:cs typeface="Arial Narrow"/>
                      </a:endParaRPr>
                    </a:p>
                    <a:p>
                      <a:pPr algn="ctr"/>
                      <a:endParaRPr lang="en-US" sz="900" b="1" i="0" dirty="0" smtClean="0">
                        <a:solidFill>
                          <a:srgbClr val="0000FF"/>
                        </a:solidFill>
                        <a:latin typeface="Arial Narrow"/>
                        <a:cs typeface="Arial Narrow"/>
                      </a:endParaRPr>
                    </a:p>
                    <a:p>
                      <a:pPr algn="ctr"/>
                      <a:r>
                        <a:rPr lang="en-US" sz="900" b="1" i="0" dirty="0" smtClean="0">
                          <a:solidFill>
                            <a:srgbClr val="0000FF"/>
                          </a:solidFill>
                          <a:latin typeface="Arial Narrow"/>
                          <a:cs typeface="Arial Narrow"/>
                        </a:rPr>
                        <a:t>110</a:t>
                      </a:r>
                      <a:endParaRPr lang="en-US" sz="900" b="1" i="0" dirty="0">
                        <a:solidFill>
                          <a:srgbClr val="0000FF"/>
                        </a:solidFill>
                        <a:latin typeface="Arial Narrow"/>
                        <a:cs typeface="Arial Narrow"/>
                      </a:endParaRPr>
                    </a:p>
                  </a:txBody>
                  <a:tcPr>
                    <a:solidFill>
                      <a:schemeClr val="bg2">
                        <a:lumMod val="90000"/>
                      </a:schemeClr>
                    </a:solidFill>
                  </a:tcPr>
                </a:tc>
                <a:tc rowSpan="3">
                  <a:txBody>
                    <a:bodyPr/>
                    <a:lstStyle/>
                    <a:p>
                      <a:endParaRPr lang="en-US" sz="900" b="0" i="0" dirty="0" smtClean="0">
                        <a:solidFill>
                          <a:srgbClr val="000000"/>
                        </a:solidFill>
                        <a:latin typeface="Arial Narrow"/>
                        <a:cs typeface="Arial Narrow"/>
                      </a:endParaRPr>
                    </a:p>
                    <a:p>
                      <a:endParaRPr lang="en-US" sz="900" b="0" i="0" dirty="0" smtClean="0">
                        <a:solidFill>
                          <a:srgbClr val="000000"/>
                        </a:solidFill>
                        <a:latin typeface="Arial Narrow"/>
                        <a:cs typeface="Arial Narrow"/>
                      </a:endParaRPr>
                    </a:p>
                    <a:p>
                      <a:r>
                        <a:rPr lang="en-US" sz="900" b="0" i="0" dirty="0" smtClean="0">
                          <a:solidFill>
                            <a:srgbClr val="000000"/>
                          </a:solidFill>
                          <a:latin typeface="Arial Narrow"/>
                          <a:cs typeface="Arial Narrow"/>
                        </a:rPr>
                        <a:t>Transverse</a:t>
                      </a:r>
                      <a:r>
                        <a:rPr lang="en-US" sz="900" b="0" i="0" baseline="0" dirty="0" smtClean="0">
                          <a:solidFill>
                            <a:srgbClr val="000000"/>
                          </a:solidFill>
                          <a:latin typeface="Arial Narrow"/>
                          <a:cs typeface="Arial Narrow"/>
                        </a:rPr>
                        <a:t> </a:t>
                      </a:r>
                      <a:r>
                        <a:rPr lang="en-US" sz="900" b="0" i="0" dirty="0" smtClean="0">
                          <a:solidFill>
                            <a:srgbClr val="000000"/>
                          </a:solidFill>
                          <a:latin typeface="Arial Narrow"/>
                          <a:cs typeface="Arial Narrow"/>
                        </a:rPr>
                        <a:t>target</a:t>
                      </a:r>
                      <a:endParaRPr lang="en-US" sz="900" b="0" i="0" dirty="0">
                        <a:solidFill>
                          <a:srgbClr val="000000"/>
                        </a:solidFill>
                        <a:latin typeface="Arial Narrow"/>
                        <a:cs typeface="Arial Narrow"/>
                      </a:endParaRPr>
                    </a:p>
                  </a:txBody>
                  <a:tcPr>
                    <a:solidFill>
                      <a:schemeClr val="bg2">
                        <a:lumMod val="90000"/>
                      </a:schemeClr>
                    </a:solidFill>
                  </a:tcPr>
                </a:tc>
                <a:tc rowSpan="3">
                  <a:txBody>
                    <a:bodyPr/>
                    <a:lstStyle/>
                    <a:p>
                      <a:endParaRPr lang="en-US" sz="900" b="0" i="0" dirty="0" smtClean="0">
                        <a:solidFill>
                          <a:srgbClr val="000000"/>
                        </a:solidFill>
                        <a:latin typeface="Arial Narrow"/>
                        <a:cs typeface="Arial Narrow"/>
                      </a:endParaRPr>
                    </a:p>
                    <a:p>
                      <a:endParaRPr lang="en-US" sz="900" b="0" i="0" dirty="0" smtClean="0">
                        <a:solidFill>
                          <a:srgbClr val="000000"/>
                        </a:solidFill>
                        <a:latin typeface="Arial Narrow"/>
                        <a:cs typeface="Arial Narrow"/>
                      </a:endParaRPr>
                    </a:p>
                    <a:p>
                      <a:r>
                        <a:rPr lang="en-US" sz="900" b="0" i="0" dirty="0" smtClean="0">
                          <a:solidFill>
                            <a:srgbClr val="000000"/>
                          </a:solidFill>
                          <a:latin typeface="Arial Narrow"/>
                          <a:cs typeface="Arial Narrow"/>
                        </a:rPr>
                        <a:t>11</a:t>
                      </a:r>
                      <a:endParaRPr lang="en-US" sz="900" b="0" i="0" dirty="0">
                        <a:solidFill>
                          <a:srgbClr val="000000"/>
                        </a:solidFill>
                        <a:latin typeface="Arial Narrow"/>
                        <a:cs typeface="Arial Narrow"/>
                      </a:endParaRPr>
                    </a:p>
                  </a:txBody>
                  <a:tcPr>
                    <a:solidFill>
                      <a:schemeClr val="bg2">
                        <a:lumMod val="90000"/>
                      </a:schemeClr>
                    </a:solidFill>
                  </a:tcPr>
                </a:tc>
                <a:tc rowSpan="3">
                  <a:txBody>
                    <a:bodyPr/>
                    <a:lstStyle/>
                    <a:p>
                      <a:pPr algn="ctr"/>
                      <a:endParaRPr lang="en-US" sz="900" b="1" i="0" dirty="0" smtClean="0">
                        <a:solidFill>
                          <a:srgbClr val="000000"/>
                        </a:solidFill>
                        <a:latin typeface="Arial Narrow"/>
                        <a:cs typeface="Arial Narrow"/>
                      </a:endParaRPr>
                    </a:p>
                    <a:p>
                      <a:pPr algn="ctr"/>
                      <a:endParaRPr lang="en-US" sz="900" b="1" i="0" dirty="0" smtClean="0">
                        <a:solidFill>
                          <a:srgbClr val="000000"/>
                        </a:solidFill>
                        <a:latin typeface="Arial Narrow"/>
                        <a:cs typeface="Arial Narrow"/>
                      </a:endParaRPr>
                    </a:p>
                    <a:p>
                      <a:pPr algn="ctr"/>
                      <a:r>
                        <a:rPr lang="en-US" sz="900" b="1" i="0" dirty="0" smtClean="0">
                          <a:solidFill>
                            <a:srgbClr val="000000"/>
                          </a:solidFill>
                          <a:latin typeface="Arial Narrow"/>
                          <a:cs typeface="Arial Narrow"/>
                        </a:rPr>
                        <a:t>H</a:t>
                      </a:r>
                      <a:endParaRPr lang="en-US" sz="900" b="1" i="0" dirty="0">
                        <a:solidFill>
                          <a:srgbClr val="000000"/>
                        </a:solidFill>
                        <a:latin typeface="Arial Narrow"/>
                        <a:cs typeface="Arial Narrow"/>
                      </a:endParaRPr>
                    </a:p>
                  </a:txBody>
                  <a:tcPr>
                    <a:solidFill>
                      <a:schemeClr val="bg2">
                        <a:lumMod val="90000"/>
                      </a:schemeClr>
                    </a:solidFill>
                  </a:tcPr>
                </a:tc>
                <a:tc rowSpan="3">
                  <a:txBody>
                    <a:bodyPr/>
                    <a:lstStyle/>
                    <a:p>
                      <a:pPr algn="ctr"/>
                      <a:endParaRPr lang="en-US" sz="900" b="0" i="0" dirty="0" smtClean="0">
                        <a:solidFill>
                          <a:srgbClr val="000000"/>
                        </a:solidFill>
                        <a:latin typeface="Arial Narrow"/>
                        <a:cs typeface="Arial Narrow"/>
                      </a:endParaRPr>
                    </a:p>
                    <a:p>
                      <a:pPr algn="ctr"/>
                      <a:endParaRPr lang="en-US" sz="900" b="0" i="0" dirty="0" smtClean="0">
                        <a:solidFill>
                          <a:srgbClr val="000000"/>
                        </a:solidFill>
                        <a:latin typeface="Arial Narrow"/>
                        <a:cs typeface="Arial Narrow"/>
                      </a:endParaRPr>
                    </a:p>
                    <a:p>
                      <a:pPr algn="ctr"/>
                      <a:r>
                        <a:rPr lang="en-US" sz="900" b="0" i="0" dirty="0" smtClean="0">
                          <a:solidFill>
                            <a:srgbClr val="000000"/>
                          </a:solidFill>
                          <a:latin typeface="Arial Narrow"/>
                          <a:cs typeface="Arial Narrow"/>
                        </a:rPr>
                        <a:t>HD</a:t>
                      </a:r>
                      <a:endParaRPr lang="en-US" sz="900" b="0" i="0" dirty="0">
                        <a:solidFill>
                          <a:srgbClr val="000000"/>
                        </a:solidFill>
                        <a:latin typeface="Arial Narrow"/>
                        <a:cs typeface="Arial Narrow"/>
                      </a:endParaRPr>
                    </a:p>
                  </a:txBody>
                  <a:tcPr>
                    <a:solidFill>
                      <a:schemeClr val="bg2">
                        <a:lumMod val="90000"/>
                      </a:schemeClr>
                    </a:solidFill>
                  </a:tcPr>
                </a:tc>
              </a:tr>
              <a:tr h="235697">
                <a:tc>
                  <a:txBody>
                    <a:bodyPr/>
                    <a:lstStyle/>
                    <a:p>
                      <a:r>
                        <a:rPr lang="en-US" sz="900" b="0" i="0" dirty="0" smtClean="0">
                          <a:solidFill>
                            <a:schemeClr val="tx1"/>
                          </a:solidFill>
                          <a:latin typeface="Arial Narrow"/>
                          <a:cs typeface="Arial Narrow"/>
                        </a:rPr>
                        <a:t>C12-12-009</a:t>
                      </a:r>
                      <a:endParaRPr lang="en-US" sz="900" b="0" i="0" dirty="0">
                        <a:solidFill>
                          <a:schemeClr val="tx1"/>
                        </a:solidFill>
                        <a:latin typeface="Arial Narrow"/>
                        <a:cs typeface="Arial Narrow"/>
                      </a:endParaRPr>
                    </a:p>
                  </a:txBody>
                  <a:tcPr horzOverflow="overflow">
                    <a:solidFill>
                      <a:schemeClr val="bg2">
                        <a:lumMod val="90000"/>
                      </a:schemeClr>
                    </a:solidFill>
                  </a:tcPr>
                </a:tc>
                <a:tc>
                  <a:txBody>
                    <a:bodyPr/>
                    <a:lstStyle/>
                    <a:p>
                      <a:r>
                        <a:rPr lang="en-US" sz="900" b="0" i="0" dirty="0" err="1" smtClean="0">
                          <a:solidFill>
                            <a:schemeClr val="tx1"/>
                          </a:solidFill>
                          <a:latin typeface="Arial Narrow"/>
                          <a:cs typeface="Arial Narrow"/>
                        </a:rPr>
                        <a:t>Transversity</a:t>
                      </a:r>
                      <a:r>
                        <a:rPr lang="en-US" sz="900" b="0" i="0" baseline="0" dirty="0" smtClean="0">
                          <a:solidFill>
                            <a:schemeClr val="tx1"/>
                          </a:solidFill>
                          <a:latin typeface="Arial Narrow"/>
                          <a:cs typeface="Arial Narrow"/>
                        </a:rPr>
                        <a:t> </a:t>
                      </a:r>
                      <a:r>
                        <a:rPr lang="en-US" sz="900" b="0" i="0" baseline="0" dirty="0" err="1" smtClean="0">
                          <a:solidFill>
                            <a:schemeClr val="tx1"/>
                          </a:solidFill>
                          <a:latin typeface="Arial Narrow"/>
                          <a:cs typeface="Arial Narrow"/>
                        </a:rPr>
                        <a:t>w</a:t>
                      </a:r>
                      <a:r>
                        <a:rPr lang="en-US" sz="900" b="0" i="0" baseline="0" dirty="0" smtClean="0">
                          <a:solidFill>
                            <a:schemeClr val="tx1"/>
                          </a:solidFill>
                          <a:latin typeface="Arial Narrow"/>
                          <a:cs typeface="Arial Narrow"/>
                        </a:rPr>
                        <a:t>/ </a:t>
                      </a:r>
                      <a:r>
                        <a:rPr lang="en-US" sz="900" b="0" i="0" baseline="0" dirty="0" err="1" smtClean="0">
                          <a:solidFill>
                            <a:schemeClr val="tx1"/>
                          </a:solidFill>
                          <a:latin typeface="Arial Narrow"/>
                          <a:cs typeface="Arial Narrow"/>
                        </a:rPr>
                        <a:t>di</a:t>
                      </a:r>
                      <a:r>
                        <a:rPr lang="en-US" sz="900" b="0" i="0" baseline="0" dirty="0" smtClean="0">
                          <a:solidFill>
                            <a:schemeClr val="tx1"/>
                          </a:solidFill>
                          <a:latin typeface="Arial Narrow"/>
                          <a:cs typeface="Arial Narrow"/>
                        </a:rPr>
                        <a:t>-hadron on </a:t>
                      </a:r>
                      <a:r>
                        <a:rPr lang="en-US" sz="900" b="0" i="0" baseline="0" dirty="0" err="1" smtClean="0">
                          <a:solidFill>
                            <a:schemeClr val="tx1"/>
                          </a:solidFill>
                          <a:latin typeface="Arial Narrow"/>
                          <a:cs typeface="Arial Narrow"/>
                        </a:rPr>
                        <a:t>transvere</a:t>
                      </a:r>
                      <a:r>
                        <a:rPr lang="en-US" sz="900" b="0" i="0" baseline="0" dirty="0" smtClean="0">
                          <a:solidFill>
                            <a:schemeClr val="tx1"/>
                          </a:solidFill>
                          <a:latin typeface="Arial Narrow"/>
                          <a:cs typeface="Arial Narrow"/>
                        </a:rPr>
                        <a:t> target </a:t>
                      </a:r>
                      <a:endParaRPr lang="en-US" sz="900" b="0" i="0" dirty="0">
                        <a:solidFill>
                          <a:schemeClr val="tx1"/>
                        </a:solidFill>
                        <a:latin typeface="Arial Narrow"/>
                        <a:cs typeface="Arial Narrow"/>
                      </a:endParaRPr>
                    </a:p>
                  </a:txBody>
                  <a:tcPr>
                    <a:solidFill>
                      <a:schemeClr val="bg2">
                        <a:lumMod val="90000"/>
                      </a:schemeClr>
                    </a:solidFill>
                  </a:tcPr>
                </a:tc>
                <a:tc>
                  <a:txBody>
                    <a:bodyPr/>
                    <a:lstStyle/>
                    <a:p>
                      <a:r>
                        <a:rPr lang="en-US" sz="900" b="0" i="0" dirty="0" err="1" smtClean="0">
                          <a:solidFill>
                            <a:schemeClr val="tx1"/>
                          </a:solidFill>
                          <a:latin typeface="Arial Narrow"/>
                          <a:cs typeface="Arial Narrow"/>
                        </a:rPr>
                        <a:t>Avakian</a:t>
                      </a:r>
                      <a:endParaRPr lang="en-US" sz="900" b="0" i="0" dirty="0">
                        <a:solidFill>
                          <a:schemeClr val="tx1"/>
                        </a:solidFill>
                        <a:latin typeface="Arial Narrow"/>
                        <a:cs typeface="Arial Narrow"/>
                      </a:endParaRPr>
                    </a:p>
                  </a:txBody>
                  <a:tcPr>
                    <a:solidFill>
                      <a:schemeClr val="bg2">
                        <a:lumMod val="90000"/>
                      </a:schemeClr>
                    </a:solidFill>
                  </a:tcPr>
                </a:tc>
                <a:tc>
                  <a:txBody>
                    <a:bodyPr/>
                    <a:lstStyle/>
                    <a:p>
                      <a:pPr algn="ctr"/>
                      <a:r>
                        <a:rPr lang="en-US" sz="900" b="0" i="0" dirty="0" smtClean="0">
                          <a:solidFill>
                            <a:schemeClr val="tx1"/>
                          </a:solidFill>
                          <a:latin typeface="Arial Narrow"/>
                          <a:cs typeface="Arial Narrow"/>
                        </a:rPr>
                        <a:t>A</a:t>
                      </a:r>
                      <a:endParaRPr lang="en-US" sz="900" b="0" i="0" dirty="0">
                        <a:solidFill>
                          <a:schemeClr val="tx1"/>
                        </a:solidFill>
                        <a:latin typeface="Arial Narrow"/>
                        <a:cs typeface="Arial Narrow"/>
                      </a:endParaRPr>
                    </a:p>
                  </a:txBody>
                  <a:tcPr>
                    <a:solidFill>
                      <a:schemeClr val="bg2">
                        <a:lumMod val="90000"/>
                      </a:schemeClr>
                    </a:solidFill>
                  </a:tcPr>
                </a:tc>
                <a:tc>
                  <a:txBody>
                    <a:bodyPr/>
                    <a:lstStyle/>
                    <a:p>
                      <a:pPr algn="ctr"/>
                      <a:r>
                        <a:rPr lang="en-US" sz="900" b="0" i="0" dirty="0" smtClean="0">
                          <a:solidFill>
                            <a:srgbClr val="000000"/>
                          </a:solidFill>
                          <a:latin typeface="Arial Narrow"/>
                          <a:cs typeface="Arial Narrow"/>
                        </a:rPr>
                        <a:t>110</a:t>
                      </a:r>
                      <a:endParaRPr lang="en-US" sz="900" b="0" i="0" dirty="0">
                        <a:solidFill>
                          <a:srgbClr val="000000"/>
                        </a:solidFill>
                        <a:latin typeface="Arial Narrow"/>
                        <a:cs typeface="Arial Narrow"/>
                      </a:endParaRPr>
                    </a:p>
                  </a:txBody>
                  <a:tcPr>
                    <a:solidFill>
                      <a:schemeClr val="bg2">
                        <a:lumMod val="90000"/>
                      </a:schemeClr>
                    </a:solidFill>
                  </a:tcPr>
                </a:tc>
                <a:tc vMerge="1">
                  <a:txBody>
                    <a:bodyPr/>
                    <a:lstStyle/>
                    <a:p>
                      <a:pPr algn="r"/>
                      <a:endParaRPr lang="en-US" sz="900" b="0" i="0" dirty="0">
                        <a:solidFill>
                          <a:schemeClr val="tx1"/>
                        </a:solidFill>
                        <a:latin typeface="Arial Narrow"/>
                        <a:cs typeface="Arial Narrow"/>
                      </a:endParaRPr>
                    </a:p>
                  </a:txBody>
                  <a:tcPr>
                    <a:solidFill>
                      <a:schemeClr val="bg1"/>
                    </a:solidFill>
                  </a:tcPr>
                </a:tc>
                <a:tc vMerge="1">
                  <a:txBody>
                    <a:bodyPr/>
                    <a:lstStyle/>
                    <a:p>
                      <a:pPr algn="ctr"/>
                      <a:endParaRPr lang="en-US" sz="900" b="0" i="0" dirty="0">
                        <a:solidFill>
                          <a:schemeClr val="tx1"/>
                        </a:solidFill>
                        <a:latin typeface="Arial Narrow"/>
                        <a:cs typeface="Arial Narrow"/>
                      </a:endParaRPr>
                    </a:p>
                  </a:txBody>
                  <a:tcPr>
                    <a:solidFill>
                      <a:schemeClr val="bg1"/>
                    </a:solidFill>
                  </a:tcPr>
                </a:tc>
                <a:tc vMerge="1">
                  <a:txBody>
                    <a:bodyPr/>
                    <a:lstStyle/>
                    <a:p>
                      <a:endParaRPr lang="en-US"/>
                    </a:p>
                  </a:txBody>
                  <a:tcPr/>
                </a:tc>
                <a:tc vMerge="1">
                  <a:txBody>
                    <a:bodyPr/>
                    <a:lstStyle/>
                    <a:p>
                      <a:endParaRPr lang="en-US"/>
                    </a:p>
                  </a:txBody>
                  <a:tcPr/>
                </a:tc>
                <a:tc vMerge="1">
                  <a:txBody>
                    <a:bodyPr/>
                    <a:lstStyle/>
                    <a:p>
                      <a:endParaRPr lang="en-US"/>
                    </a:p>
                  </a:txBody>
                  <a:tcPr/>
                </a:tc>
              </a:tr>
              <a:tr h="246256">
                <a:tc>
                  <a:txBody>
                    <a:bodyPr/>
                    <a:lstStyle/>
                    <a:p>
                      <a:r>
                        <a:rPr lang="en-US" sz="900" b="0" i="0" dirty="0" smtClean="0">
                          <a:solidFill>
                            <a:schemeClr val="tx1"/>
                          </a:solidFill>
                          <a:latin typeface="Arial Narrow"/>
                          <a:cs typeface="Arial Narrow"/>
                        </a:rPr>
                        <a:t>C12-12-010</a:t>
                      </a:r>
                      <a:endParaRPr lang="en-US" sz="900" b="0" i="0" dirty="0">
                        <a:solidFill>
                          <a:schemeClr val="tx1"/>
                        </a:solidFill>
                        <a:latin typeface="Arial Narrow"/>
                        <a:cs typeface="Arial Narrow"/>
                      </a:endParaRPr>
                    </a:p>
                  </a:txBody>
                  <a:tcPr horzOverflow="overflow">
                    <a:solidFill>
                      <a:schemeClr val="bg2">
                        <a:lumMod val="90000"/>
                      </a:schemeClr>
                    </a:solidFill>
                  </a:tcPr>
                </a:tc>
                <a:tc>
                  <a:txBody>
                    <a:bodyPr/>
                    <a:lstStyle/>
                    <a:p>
                      <a:r>
                        <a:rPr lang="en-US" sz="900" b="0" i="0" dirty="0" smtClean="0">
                          <a:solidFill>
                            <a:schemeClr val="tx1"/>
                          </a:solidFill>
                          <a:latin typeface="Arial Narrow"/>
                          <a:cs typeface="Arial Narrow"/>
                        </a:rPr>
                        <a:t>DVCS with transverse polarized target in CLAS12 </a:t>
                      </a:r>
                      <a:endParaRPr lang="en-US" sz="900" b="0" i="0" dirty="0">
                        <a:solidFill>
                          <a:schemeClr val="tx1"/>
                        </a:solidFill>
                        <a:latin typeface="Arial Narrow"/>
                        <a:cs typeface="Arial Narrow"/>
                      </a:endParaRPr>
                    </a:p>
                  </a:txBody>
                  <a:tcPr>
                    <a:solidFill>
                      <a:schemeClr val="bg2">
                        <a:lumMod val="90000"/>
                      </a:schemeClr>
                    </a:solidFill>
                  </a:tcPr>
                </a:tc>
                <a:tc>
                  <a:txBody>
                    <a:bodyPr/>
                    <a:lstStyle/>
                    <a:p>
                      <a:r>
                        <a:rPr lang="en-US" sz="900" b="0" i="0" dirty="0" err="1" smtClean="0">
                          <a:solidFill>
                            <a:schemeClr val="tx1"/>
                          </a:solidFill>
                          <a:latin typeface="Arial Narrow"/>
                          <a:cs typeface="Arial Narrow"/>
                        </a:rPr>
                        <a:t>Elouadrhriri</a:t>
                      </a:r>
                      <a:endParaRPr lang="en-US" sz="900" b="0" i="0" dirty="0">
                        <a:solidFill>
                          <a:schemeClr val="tx1"/>
                        </a:solidFill>
                        <a:latin typeface="Arial Narrow"/>
                        <a:cs typeface="Arial Narrow"/>
                      </a:endParaRPr>
                    </a:p>
                  </a:txBody>
                  <a:tcPr>
                    <a:solidFill>
                      <a:schemeClr val="bg2">
                        <a:lumMod val="90000"/>
                      </a:schemeClr>
                    </a:solidFill>
                  </a:tcPr>
                </a:tc>
                <a:tc>
                  <a:txBody>
                    <a:bodyPr/>
                    <a:lstStyle/>
                    <a:p>
                      <a:pPr algn="ctr"/>
                      <a:r>
                        <a:rPr lang="en-US" sz="900" b="0" i="0" dirty="0" smtClean="0">
                          <a:solidFill>
                            <a:schemeClr val="tx1"/>
                          </a:solidFill>
                          <a:latin typeface="Arial Narrow"/>
                          <a:cs typeface="Arial Narrow"/>
                        </a:rPr>
                        <a:t>A</a:t>
                      </a:r>
                      <a:endParaRPr lang="en-US" sz="900" b="0" i="0" dirty="0">
                        <a:solidFill>
                          <a:schemeClr val="tx1"/>
                        </a:solidFill>
                        <a:latin typeface="Arial Narrow"/>
                        <a:cs typeface="Arial Narrow"/>
                      </a:endParaRPr>
                    </a:p>
                  </a:txBody>
                  <a:tcPr>
                    <a:solidFill>
                      <a:schemeClr val="bg2">
                        <a:lumMod val="90000"/>
                      </a:schemeClr>
                    </a:solidFill>
                  </a:tcPr>
                </a:tc>
                <a:tc>
                  <a:txBody>
                    <a:bodyPr/>
                    <a:lstStyle/>
                    <a:p>
                      <a:pPr algn="ctr"/>
                      <a:r>
                        <a:rPr lang="en-US" sz="900" b="0" i="0" dirty="0" smtClean="0">
                          <a:solidFill>
                            <a:srgbClr val="000000"/>
                          </a:solidFill>
                          <a:latin typeface="Arial Narrow"/>
                          <a:cs typeface="Arial Narrow"/>
                        </a:rPr>
                        <a:t>110</a:t>
                      </a:r>
                      <a:endParaRPr lang="en-US" sz="900" b="0" i="0" dirty="0">
                        <a:solidFill>
                          <a:srgbClr val="000000"/>
                        </a:solidFill>
                        <a:latin typeface="Arial Narrow"/>
                        <a:cs typeface="Arial Narrow"/>
                      </a:endParaRPr>
                    </a:p>
                  </a:txBody>
                  <a:tcPr>
                    <a:solidFill>
                      <a:schemeClr val="bg2">
                        <a:lumMod val="90000"/>
                      </a:schemeClr>
                    </a:solidFill>
                  </a:tcPr>
                </a:tc>
                <a:tc vMerge="1">
                  <a:txBody>
                    <a:bodyPr/>
                    <a:lstStyle/>
                    <a:p>
                      <a:pPr algn="r"/>
                      <a:endParaRPr lang="en-US" sz="900" b="0" i="0" dirty="0">
                        <a:solidFill>
                          <a:schemeClr val="tx1"/>
                        </a:solidFill>
                        <a:latin typeface="Arial Narrow"/>
                        <a:cs typeface="Arial Narrow"/>
                      </a:endParaRPr>
                    </a:p>
                  </a:txBody>
                  <a:tcPr>
                    <a:solidFill>
                      <a:schemeClr val="bg1"/>
                    </a:solidFill>
                  </a:tcPr>
                </a:tc>
                <a:tc vMerge="1">
                  <a:txBody>
                    <a:bodyPr/>
                    <a:lstStyle/>
                    <a:p>
                      <a:pPr algn="ctr"/>
                      <a:endParaRPr lang="en-US" sz="900" b="0" i="0" dirty="0">
                        <a:solidFill>
                          <a:schemeClr val="tx1"/>
                        </a:solidFill>
                        <a:latin typeface="Arial Narrow"/>
                        <a:cs typeface="Arial Narrow"/>
                      </a:endParaRPr>
                    </a:p>
                  </a:txBody>
                  <a:tcPr>
                    <a:solidFill>
                      <a:schemeClr val="bg1"/>
                    </a:solidFill>
                  </a:tcPr>
                </a:tc>
                <a:tc vMerge="1">
                  <a:txBody>
                    <a:bodyPr/>
                    <a:lstStyle/>
                    <a:p>
                      <a:endParaRPr lang="en-US"/>
                    </a:p>
                  </a:txBody>
                  <a:tcPr/>
                </a:tc>
                <a:tc vMerge="1">
                  <a:txBody>
                    <a:bodyPr/>
                    <a:lstStyle/>
                    <a:p>
                      <a:endParaRPr lang="en-US"/>
                    </a:p>
                  </a:txBody>
                  <a:tcPr/>
                </a:tc>
                <a:tc vMerge="1">
                  <a:txBody>
                    <a:bodyPr/>
                    <a:lstStyle/>
                    <a:p>
                      <a:endParaRPr lang="en-US"/>
                    </a:p>
                  </a:txBody>
                  <a:tcPr/>
                </a:tc>
              </a:tr>
              <a:tr h="220966">
                <a:tc gridSpan="4">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50" b="1" i="0" u="none" strike="noStrike" cap="none" normalizeH="0" baseline="0" dirty="0" smtClean="0">
                          <a:ln>
                            <a:noFill/>
                          </a:ln>
                          <a:solidFill>
                            <a:schemeClr val="tx1"/>
                          </a:solidFill>
                          <a:effectLst/>
                          <a:latin typeface="Arial Narrow"/>
                          <a:cs typeface="Arial Narrow"/>
                        </a:rPr>
                        <a:t>All CLAS12  transverse target proposals</a:t>
                      </a:r>
                    </a:p>
                  </a:txBody>
                  <a:tcPr horzOverflow="overflow">
                    <a:solidFill>
                      <a:srgbClr val="FFFFFF"/>
                    </a:solidFill>
                  </a:tcPr>
                </a:tc>
                <a:tc hMerge="1">
                  <a:txBody>
                    <a:bodyPr/>
                    <a:lstStyle/>
                    <a:p>
                      <a:endParaRPr lang="en-US" sz="900" b="0" i="0" dirty="0">
                        <a:solidFill>
                          <a:schemeClr val="tx1"/>
                        </a:solidFill>
                        <a:latin typeface="Arial Narrow"/>
                        <a:cs typeface="Arial Narrow"/>
                      </a:endParaRPr>
                    </a:p>
                  </a:txBody>
                  <a:tcPr>
                    <a:solidFill>
                      <a:srgbClr val="FFFFFF"/>
                    </a:solidFill>
                  </a:tcPr>
                </a:tc>
                <a:tc hMerge="1">
                  <a:txBody>
                    <a:bodyPr/>
                    <a:lstStyle/>
                    <a:p>
                      <a:endParaRPr lang="en-US" sz="900" b="0" i="0" dirty="0">
                        <a:solidFill>
                          <a:schemeClr val="tx1"/>
                        </a:solidFill>
                        <a:latin typeface="Arial Narrow"/>
                        <a:cs typeface="Arial Narrow"/>
                      </a:endParaRPr>
                    </a:p>
                  </a:txBody>
                  <a:tcPr>
                    <a:solidFill>
                      <a:srgbClr val="FFFFFF"/>
                    </a:solidFill>
                  </a:tcPr>
                </a:tc>
                <a:tc hMerge="1">
                  <a:txBody>
                    <a:bodyPr/>
                    <a:lstStyle/>
                    <a:p>
                      <a:endParaRPr lang="en-US"/>
                    </a:p>
                  </a:txBody>
                  <a:tcPr/>
                </a:tc>
                <a:tc>
                  <a:txBody>
                    <a:bodyPr/>
                    <a:lstStyle/>
                    <a:p>
                      <a:pPr algn="ctr"/>
                      <a:r>
                        <a:rPr lang="en-US" sz="900" b="0" i="0" dirty="0" smtClean="0">
                          <a:solidFill>
                            <a:schemeClr val="tx1"/>
                          </a:solidFill>
                          <a:latin typeface="Arial Narrow"/>
                          <a:cs typeface="Arial Narrow"/>
                        </a:rPr>
                        <a:t>330</a:t>
                      </a:r>
                      <a:endParaRPr lang="en-US" sz="900" b="0" i="0" dirty="0">
                        <a:solidFill>
                          <a:schemeClr val="tx1"/>
                        </a:solidFill>
                        <a:latin typeface="Arial Narrow"/>
                        <a:cs typeface="Arial Narrow"/>
                      </a:endParaRPr>
                    </a:p>
                  </a:txBody>
                  <a:tcPr>
                    <a:solidFill>
                      <a:srgbClr val="FFFFFF"/>
                    </a:solidFill>
                  </a:tcPr>
                </a:tc>
                <a:tc>
                  <a:txBody>
                    <a:bodyPr/>
                    <a:lstStyle/>
                    <a:p>
                      <a:pPr algn="ctr"/>
                      <a:r>
                        <a:rPr lang="en-US" sz="900" b="1" i="0" dirty="0" smtClean="0">
                          <a:solidFill>
                            <a:srgbClr val="0000FF"/>
                          </a:solidFill>
                          <a:latin typeface="Arial Narrow"/>
                          <a:cs typeface="Arial Narrow"/>
                        </a:rPr>
                        <a:t>110</a:t>
                      </a:r>
                      <a:endParaRPr lang="en-US" sz="900" b="1" i="0" dirty="0">
                        <a:solidFill>
                          <a:srgbClr val="0000FF"/>
                        </a:solidFill>
                        <a:latin typeface="Arial Narrow"/>
                        <a:cs typeface="Arial Narrow"/>
                      </a:endParaRPr>
                    </a:p>
                  </a:txBody>
                  <a:tcPr>
                    <a:solidFill>
                      <a:srgbClr val="FFFFFF"/>
                    </a:solidFill>
                  </a:tcPr>
                </a:tc>
                <a:tc gridSpan="4">
                  <a:txBody>
                    <a:bodyPr/>
                    <a:lstStyle/>
                    <a:p>
                      <a:pPr algn="ctr"/>
                      <a:endParaRPr lang="en-US" sz="900" b="1" i="0" dirty="0">
                        <a:solidFill>
                          <a:srgbClr val="0000FF"/>
                        </a:solidFill>
                        <a:latin typeface="Arial Narrow"/>
                        <a:cs typeface="Arial Narrow"/>
                      </a:endParaRPr>
                    </a:p>
                  </a:txBody>
                  <a:tcPr>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22096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dirty="0" smtClean="0">
                          <a:ln>
                            <a:noFill/>
                          </a:ln>
                          <a:solidFill>
                            <a:schemeClr val="tx1"/>
                          </a:solidFill>
                          <a:effectLst/>
                          <a:latin typeface="Arial Narrow"/>
                          <a:cs typeface="Arial Narrow"/>
                        </a:rPr>
                        <a:t>C12-11-006</a:t>
                      </a:r>
                    </a:p>
                  </a:txBody>
                  <a:tcPr horzOverflow="overflow">
                    <a:solidFill>
                      <a:srgbClr val="CCFFCC"/>
                    </a:solidFill>
                  </a:tcPr>
                </a:tc>
                <a:tc>
                  <a:txBody>
                    <a:bodyPr/>
                    <a:lstStyle/>
                    <a:p>
                      <a:r>
                        <a:rPr lang="en-US" sz="900" b="0" i="0" dirty="0" smtClean="0">
                          <a:solidFill>
                            <a:schemeClr val="tx1"/>
                          </a:solidFill>
                          <a:latin typeface="Arial Narrow"/>
                          <a:cs typeface="Arial Narrow"/>
                        </a:rPr>
                        <a:t>Heavy Photon Search at Jefferson Lab (HPS)</a:t>
                      </a:r>
                      <a:endParaRPr lang="en-US" sz="900" b="0" i="0" dirty="0">
                        <a:solidFill>
                          <a:schemeClr val="tx1"/>
                        </a:solidFill>
                        <a:latin typeface="Arial Narrow"/>
                        <a:cs typeface="Arial Narrow"/>
                      </a:endParaRPr>
                    </a:p>
                  </a:txBody>
                  <a:tcPr>
                    <a:solidFill>
                      <a:srgbClr val="CCFFCC"/>
                    </a:solidFill>
                  </a:tcPr>
                </a:tc>
                <a:tc>
                  <a:txBody>
                    <a:bodyPr/>
                    <a:lstStyle/>
                    <a:p>
                      <a:r>
                        <a:rPr lang="en-US" sz="900" b="0" i="0" dirty="0" err="1" smtClean="0">
                          <a:solidFill>
                            <a:schemeClr val="tx1"/>
                          </a:solidFill>
                          <a:latin typeface="Arial Narrow"/>
                          <a:cs typeface="Arial Narrow"/>
                        </a:rPr>
                        <a:t>Jaros</a:t>
                      </a:r>
                      <a:endParaRPr lang="en-US" sz="900" b="0" i="0" dirty="0">
                        <a:solidFill>
                          <a:schemeClr val="tx1"/>
                        </a:solidFill>
                        <a:latin typeface="Arial Narrow"/>
                        <a:cs typeface="Arial Narrow"/>
                      </a:endParaRPr>
                    </a:p>
                  </a:txBody>
                  <a:tcPr>
                    <a:solidFill>
                      <a:srgbClr val="CCFFCC"/>
                    </a:solidFill>
                  </a:tcPr>
                </a:tc>
                <a:tc>
                  <a:txBody>
                    <a:bodyPr/>
                    <a:lstStyle/>
                    <a:p>
                      <a:pPr algn="ctr"/>
                      <a:r>
                        <a:rPr lang="en-US" sz="900" b="0" i="0" dirty="0" smtClean="0">
                          <a:solidFill>
                            <a:schemeClr val="tx1"/>
                          </a:solidFill>
                          <a:latin typeface="Arial Narrow"/>
                          <a:cs typeface="Arial Narrow"/>
                        </a:rPr>
                        <a:t>A</a:t>
                      </a:r>
                      <a:endParaRPr lang="en-US" sz="900" b="0" i="0" dirty="0">
                        <a:solidFill>
                          <a:schemeClr val="tx1"/>
                        </a:solidFill>
                        <a:latin typeface="Arial Narrow"/>
                        <a:cs typeface="Arial Narrow"/>
                      </a:endParaRPr>
                    </a:p>
                  </a:txBody>
                  <a:tcPr>
                    <a:solidFill>
                      <a:srgbClr val="CCFFCC"/>
                    </a:solidFill>
                  </a:tcPr>
                </a:tc>
                <a:tc>
                  <a:txBody>
                    <a:bodyPr/>
                    <a:lstStyle/>
                    <a:p>
                      <a:pPr algn="ctr"/>
                      <a:r>
                        <a:rPr lang="en-US" sz="900" b="0" i="0" dirty="0" smtClean="0">
                          <a:solidFill>
                            <a:schemeClr val="tx1"/>
                          </a:solidFill>
                          <a:latin typeface="Arial Narrow"/>
                          <a:cs typeface="Arial Narrow"/>
                        </a:rPr>
                        <a:t>180</a:t>
                      </a:r>
                      <a:endParaRPr lang="en-US" sz="900" b="0" i="0" dirty="0">
                        <a:solidFill>
                          <a:schemeClr val="tx1"/>
                        </a:solidFill>
                        <a:latin typeface="Arial Narrow"/>
                        <a:cs typeface="Arial Narrow"/>
                      </a:endParaRPr>
                    </a:p>
                  </a:txBody>
                  <a:tcPr>
                    <a:solidFill>
                      <a:srgbClr val="CCFFCC"/>
                    </a:solidFill>
                  </a:tcPr>
                </a:tc>
                <a:tc>
                  <a:txBody>
                    <a:bodyPr/>
                    <a:lstStyle/>
                    <a:p>
                      <a:pPr algn="ctr"/>
                      <a:r>
                        <a:rPr lang="en-US" sz="900" b="1" i="0" dirty="0" smtClean="0">
                          <a:solidFill>
                            <a:srgbClr val="0000FF"/>
                          </a:solidFill>
                          <a:latin typeface="Arial Narrow"/>
                          <a:cs typeface="Arial Narrow"/>
                        </a:rPr>
                        <a:t>180</a:t>
                      </a:r>
                      <a:endParaRPr lang="en-US" sz="900" b="1" i="0" dirty="0">
                        <a:solidFill>
                          <a:srgbClr val="0000FF"/>
                        </a:solidFill>
                        <a:latin typeface="Arial Narrow"/>
                        <a:cs typeface="Arial Narrow"/>
                      </a:endParaRPr>
                    </a:p>
                  </a:txBody>
                  <a:tcPr>
                    <a:solidFill>
                      <a:srgbClr val="CCFFCC"/>
                    </a:solidFill>
                  </a:tcPr>
                </a:tc>
                <a:tc>
                  <a:txBody>
                    <a:bodyPr/>
                    <a:lstStyle/>
                    <a:p>
                      <a:pPr algn="ctr"/>
                      <a:r>
                        <a:rPr lang="en-US" sz="900" b="0" i="0" baseline="0" dirty="0" smtClean="0">
                          <a:solidFill>
                            <a:srgbClr val="000000"/>
                          </a:solidFill>
                          <a:latin typeface="Arial Narrow"/>
                          <a:cs typeface="Arial Narrow"/>
                        </a:rPr>
                        <a:t>Setup in alcove </a:t>
                      </a:r>
                      <a:endParaRPr lang="en-US" sz="900" b="0" i="0" dirty="0">
                        <a:solidFill>
                          <a:srgbClr val="000000"/>
                        </a:solidFill>
                        <a:latin typeface="Arial Narrow"/>
                        <a:cs typeface="Arial Narrow"/>
                      </a:endParaRPr>
                    </a:p>
                  </a:txBody>
                  <a:tcPr>
                    <a:solidFill>
                      <a:srgbClr val="CCFFCC"/>
                    </a:solidFill>
                  </a:tcPr>
                </a:tc>
                <a:tc>
                  <a:txBody>
                    <a:bodyPr/>
                    <a:lstStyle/>
                    <a:p>
                      <a:pPr algn="ctr"/>
                      <a:r>
                        <a:rPr lang="en-US" sz="900" b="0" i="0" dirty="0" smtClean="0">
                          <a:solidFill>
                            <a:srgbClr val="000000"/>
                          </a:solidFill>
                          <a:latin typeface="Arial Narrow"/>
                          <a:cs typeface="Arial Narrow"/>
                        </a:rPr>
                        <a:t>2.2, 6.6</a:t>
                      </a:r>
                      <a:endParaRPr lang="en-US" sz="900" b="0" i="0" dirty="0">
                        <a:solidFill>
                          <a:srgbClr val="000000"/>
                        </a:solidFill>
                        <a:latin typeface="Arial Narrow"/>
                        <a:cs typeface="Arial Narrow"/>
                      </a:endParaRPr>
                    </a:p>
                  </a:txBody>
                  <a:tcPr>
                    <a:solidFill>
                      <a:srgbClr val="CCFFCC"/>
                    </a:solidFill>
                  </a:tcPr>
                </a:tc>
                <a:tc>
                  <a:txBody>
                    <a:bodyPr/>
                    <a:lstStyle/>
                    <a:p>
                      <a:pPr algn="ctr"/>
                      <a:r>
                        <a:rPr lang="en-US" sz="900" b="1" dirty="0" smtClean="0">
                          <a:latin typeface="Arial Narrow"/>
                          <a:cs typeface="Arial Narrow"/>
                        </a:rPr>
                        <a:t>I</a:t>
                      </a:r>
                      <a:endParaRPr lang="en-US" sz="900" b="1" dirty="0">
                        <a:latin typeface="Arial Narrow"/>
                        <a:cs typeface="Arial Narrow"/>
                      </a:endParaRPr>
                    </a:p>
                  </a:txBody>
                  <a:tcPr>
                    <a:solidFill>
                      <a:srgbClr val="CCFFCC"/>
                    </a:solidFill>
                  </a:tcPr>
                </a:tc>
                <a:tc>
                  <a:txBody>
                    <a:bodyPr/>
                    <a:lstStyle/>
                    <a:p>
                      <a:pPr algn="ctr"/>
                      <a:r>
                        <a:rPr lang="en-US" sz="900" b="0" dirty="0" smtClean="0">
                          <a:latin typeface="Arial Narrow"/>
                          <a:cs typeface="Arial Narrow"/>
                        </a:rPr>
                        <a:t>Nuclear</a:t>
                      </a:r>
                      <a:endParaRPr lang="en-US" sz="900" b="0" dirty="0">
                        <a:latin typeface="Arial Narrow"/>
                        <a:cs typeface="Arial Narrow"/>
                      </a:endParaRPr>
                    </a:p>
                  </a:txBody>
                  <a:tcPr>
                    <a:solidFill>
                      <a:srgbClr val="CCFFCC"/>
                    </a:solidFill>
                  </a:tcPr>
                </a:tc>
              </a:tr>
              <a:tr h="22096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dirty="0" smtClean="0">
                          <a:ln>
                            <a:noFill/>
                          </a:ln>
                          <a:solidFill>
                            <a:schemeClr val="tx1"/>
                          </a:solidFill>
                          <a:effectLst/>
                          <a:latin typeface="Arial Narrow"/>
                          <a:cs typeface="Arial Narrow"/>
                        </a:rPr>
                        <a:t>E12-11-106</a:t>
                      </a:r>
                    </a:p>
                  </a:txBody>
                  <a:tcPr horzOverflow="overflow">
                    <a:solidFill>
                      <a:schemeClr val="accent6">
                        <a:lumMod val="20000"/>
                        <a:lumOff val="80000"/>
                      </a:schemeClr>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900" b="0" dirty="0" smtClean="0">
                          <a:latin typeface="Arial Narrow"/>
                          <a:cs typeface="Arial Narrow"/>
                        </a:rPr>
                        <a:t>High Precision Measurement of the Proton Charge Radius</a:t>
                      </a:r>
                      <a:endParaRPr lang="en-US" sz="900" b="0" dirty="0">
                        <a:latin typeface="Arial Narrow"/>
                        <a:cs typeface="Arial Narrow"/>
                      </a:endParaRPr>
                    </a:p>
                  </a:txBody>
                  <a:tcPr>
                    <a:solidFill>
                      <a:schemeClr val="accent6">
                        <a:lumMod val="20000"/>
                        <a:lumOff val="80000"/>
                      </a:schemeClr>
                    </a:solidFill>
                  </a:tcPr>
                </a:tc>
                <a:tc>
                  <a:txBody>
                    <a:bodyPr/>
                    <a:lstStyle/>
                    <a:p>
                      <a:r>
                        <a:rPr lang="en-US" sz="900" b="0" dirty="0" err="1" smtClean="0">
                          <a:latin typeface="Arial Narrow"/>
                          <a:cs typeface="Arial Narrow"/>
                        </a:rPr>
                        <a:t>Gasparian</a:t>
                      </a:r>
                      <a:endParaRPr lang="en-US" sz="900" b="0" dirty="0">
                        <a:latin typeface="Arial Narrow"/>
                        <a:cs typeface="Arial Narrow"/>
                      </a:endParaRPr>
                    </a:p>
                  </a:txBody>
                  <a:tcPr>
                    <a:solidFill>
                      <a:schemeClr val="accent6">
                        <a:lumMod val="20000"/>
                        <a:lumOff val="80000"/>
                      </a:schemeClr>
                    </a:solidFill>
                  </a:tcPr>
                </a:tc>
                <a:tc>
                  <a:txBody>
                    <a:bodyPr/>
                    <a:lstStyle/>
                    <a:p>
                      <a:pPr algn="ctr"/>
                      <a:r>
                        <a:rPr lang="en-US" sz="900" b="0" dirty="0" smtClean="0">
                          <a:latin typeface="Arial Narrow"/>
                          <a:cs typeface="Arial Narrow"/>
                        </a:rPr>
                        <a:t>A</a:t>
                      </a:r>
                      <a:endParaRPr lang="en-US" sz="900" b="0" dirty="0">
                        <a:latin typeface="Arial Narrow"/>
                        <a:cs typeface="Arial Narrow"/>
                      </a:endParaRPr>
                    </a:p>
                  </a:txBody>
                  <a:tcPr>
                    <a:solidFill>
                      <a:schemeClr val="accent6">
                        <a:lumMod val="20000"/>
                        <a:lumOff val="80000"/>
                      </a:schemeClr>
                    </a:solidFill>
                  </a:tcPr>
                </a:tc>
                <a:tc>
                  <a:txBody>
                    <a:bodyPr/>
                    <a:lstStyle/>
                    <a:p>
                      <a:pPr algn="ctr"/>
                      <a:r>
                        <a:rPr lang="en-US" sz="900" b="0" dirty="0" smtClean="0">
                          <a:latin typeface="Arial Narrow"/>
                          <a:cs typeface="Arial Narrow"/>
                        </a:rPr>
                        <a:t>15</a:t>
                      </a:r>
                      <a:endParaRPr lang="en-US" sz="900" b="0" dirty="0">
                        <a:latin typeface="Arial Narrow"/>
                        <a:cs typeface="Arial Narrow"/>
                      </a:endParaRPr>
                    </a:p>
                  </a:txBody>
                  <a:tcPr>
                    <a:solidFill>
                      <a:schemeClr val="accent6">
                        <a:lumMod val="20000"/>
                        <a:lumOff val="80000"/>
                      </a:schemeClr>
                    </a:solidFill>
                  </a:tcPr>
                </a:tc>
                <a:tc>
                  <a:txBody>
                    <a:bodyPr/>
                    <a:lstStyle/>
                    <a:p>
                      <a:pPr algn="ctr"/>
                      <a:r>
                        <a:rPr lang="en-US" sz="900" b="1" dirty="0" smtClean="0">
                          <a:solidFill>
                            <a:srgbClr val="0000FF"/>
                          </a:solidFill>
                          <a:latin typeface="Arial Narrow"/>
                          <a:cs typeface="Arial Narrow"/>
                        </a:rPr>
                        <a:t>15</a:t>
                      </a:r>
                      <a:endParaRPr lang="en-US" sz="900" b="1" dirty="0">
                        <a:solidFill>
                          <a:srgbClr val="0000FF"/>
                        </a:solidFill>
                        <a:latin typeface="Arial Narrow"/>
                        <a:cs typeface="Arial Narrow"/>
                      </a:endParaRPr>
                    </a:p>
                  </a:txBody>
                  <a:tcPr>
                    <a:solidFill>
                      <a:schemeClr val="accent6">
                        <a:lumMod val="20000"/>
                        <a:lumOff val="80000"/>
                      </a:schemeClr>
                    </a:solidFill>
                  </a:tcPr>
                </a:tc>
                <a:tc>
                  <a:txBody>
                    <a:bodyPr/>
                    <a:lstStyle/>
                    <a:p>
                      <a:pPr algn="ctr"/>
                      <a:r>
                        <a:rPr lang="en-US" sz="900" b="0" dirty="0" err="1" smtClean="0">
                          <a:latin typeface="Arial Narrow"/>
                          <a:cs typeface="Arial Narrow"/>
                        </a:rPr>
                        <a:t>Primex</a:t>
                      </a:r>
                      <a:r>
                        <a:rPr lang="en-US" sz="900" b="0" baseline="0" dirty="0" smtClean="0">
                          <a:latin typeface="Arial Narrow"/>
                          <a:cs typeface="Arial Narrow"/>
                        </a:rPr>
                        <a:t> </a:t>
                      </a:r>
                      <a:endParaRPr lang="en-US" sz="900" b="0" dirty="0">
                        <a:latin typeface="Arial Narrow"/>
                        <a:cs typeface="Arial Narrow"/>
                      </a:endParaRPr>
                    </a:p>
                  </a:txBody>
                  <a:tcPr>
                    <a:solidFill>
                      <a:schemeClr val="accent6">
                        <a:lumMod val="20000"/>
                        <a:lumOff val="80000"/>
                      </a:schemeClr>
                    </a:solidFill>
                  </a:tcPr>
                </a:tc>
                <a:tc>
                  <a:txBody>
                    <a:bodyPr/>
                    <a:lstStyle/>
                    <a:p>
                      <a:pPr algn="ctr"/>
                      <a:r>
                        <a:rPr lang="en-US" sz="900" b="0" dirty="0" smtClean="0">
                          <a:latin typeface="Arial Narrow"/>
                          <a:cs typeface="Arial Narrow"/>
                        </a:rPr>
                        <a:t>1.1,</a:t>
                      </a:r>
                      <a:r>
                        <a:rPr lang="en-US" sz="900" b="0" baseline="0" dirty="0" smtClean="0">
                          <a:latin typeface="Arial Narrow"/>
                          <a:cs typeface="Arial Narrow"/>
                        </a:rPr>
                        <a:t> 2.2</a:t>
                      </a:r>
                      <a:endParaRPr lang="en-US" sz="900" b="0" dirty="0">
                        <a:latin typeface="Arial Narrow"/>
                        <a:cs typeface="Arial Narrow"/>
                      </a:endParaRPr>
                    </a:p>
                  </a:txBody>
                  <a:tcPr>
                    <a:solidFill>
                      <a:schemeClr val="accent6">
                        <a:lumMod val="20000"/>
                        <a:lumOff val="80000"/>
                      </a:schemeClr>
                    </a:solidFill>
                  </a:tcPr>
                </a:tc>
                <a:tc>
                  <a:txBody>
                    <a:bodyPr/>
                    <a:lstStyle/>
                    <a:p>
                      <a:pPr algn="ctr"/>
                      <a:r>
                        <a:rPr lang="en-US" sz="900" b="1" dirty="0" smtClean="0">
                          <a:latin typeface="Arial Narrow"/>
                          <a:cs typeface="Arial Narrow"/>
                        </a:rPr>
                        <a:t>J</a:t>
                      </a:r>
                      <a:endParaRPr lang="en-US" sz="900" b="1" dirty="0">
                        <a:latin typeface="Arial Narrow"/>
                        <a:cs typeface="Arial Narrow"/>
                      </a:endParaRPr>
                    </a:p>
                  </a:txBody>
                  <a:tcPr>
                    <a:solidFill>
                      <a:schemeClr val="accent6">
                        <a:lumMod val="20000"/>
                        <a:lumOff val="80000"/>
                      </a:schemeClr>
                    </a:solidFill>
                  </a:tcPr>
                </a:tc>
                <a:tc>
                  <a:txBody>
                    <a:bodyPr/>
                    <a:lstStyle/>
                    <a:p>
                      <a:pPr algn="ctr"/>
                      <a:r>
                        <a:rPr lang="en-US" sz="900" b="0" baseline="0" dirty="0" smtClean="0">
                          <a:latin typeface="Arial Narrow"/>
                          <a:cs typeface="Arial Narrow"/>
                        </a:rPr>
                        <a:t>H2 gas</a:t>
                      </a:r>
                      <a:endParaRPr lang="en-US" sz="900" b="0" dirty="0">
                        <a:latin typeface="Arial Narrow"/>
                        <a:cs typeface="Arial Narrow"/>
                      </a:endParaRPr>
                    </a:p>
                  </a:txBody>
                  <a:tcPr>
                    <a:solidFill>
                      <a:schemeClr val="accent6">
                        <a:lumMod val="20000"/>
                        <a:lumOff val="80000"/>
                      </a:schemeClr>
                    </a:solidFill>
                  </a:tcPr>
                </a:tc>
              </a:tr>
              <a:tr h="250428">
                <a:tc gridSpan="4">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50" b="1" i="0" u="none" strike="noStrike" cap="none" normalizeH="0" baseline="0" dirty="0" smtClean="0">
                          <a:ln>
                            <a:noFill/>
                          </a:ln>
                          <a:solidFill>
                            <a:schemeClr val="tx1"/>
                          </a:solidFill>
                          <a:effectLst/>
                          <a:latin typeface="Arial Narrow"/>
                          <a:cs typeface="Arial Narrow"/>
                        </a:rPr>
                        <a:t>Beam time  request from CLAS12 C1 experiments + non-CLAS12  experiments            </a:t>
                      </a:r>
                      <a:endParaRPr lang="en-US" sz="1050" b="1" i="0" dirty="0">
                        <a:solidFill>
                          <a:schemeClr val="tx1"/>
                        </a:solidFill>
                        <a:latin typeface="Arial Narrow"/>
                        <a:cs typeface="Arial Narrow"/>
                      </a:endParaRPr>
                    </a:p>
                  </a:txBody>
                  <a:tcPr horzOverflow="overflow">
                    <a:lnR w="12700" cap="flat" cmpd="sng" algn="ctr">
                      <a:solidFill>
                        <a:scrgbClr r="0" g="0" b="0"/>
                      </a:solidFill>
                      <a:prstDash val="solid"/>
                      <a:round/>
                      <a:headEnd type="none" w="med" len="med"/>
                      <a:tailEnd type="none" w="med" len="med"/>
                    </a:lnR>
                  </a:tcPr>
                </a:tc>
                <a:tc hMerge="1">
                  <a:txBody>
                    <a:bodyPr/>
                    <a:lstStyle/>
                    <a:p>
                      <a:endParaRPr lang="en-US" sz="900" b="0" dirty="0"/>
                    </a:p>
                  </a:txBody>
                  <a:tcPr/>
                </a:tc>
                <a:tc hMerge="1">
                  <a:txBody>
                    <a:bodyPr/>
                    <a:lstStyle/>
                    <a:p>
                      <a:endParaRPr lang="en-US" sz="900" b="0" dirty="0"/>
                    </a:p>
                  </a:txBody>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US" sz="1050" b="1" i="0" dirty="0" smtClean="0">
                          <a:solidFill>
                            <a:schemeClr val="tx1"/>
                          </a:solidFill>
                          <a:latin typeface="Arial Narrow"/>
                          <a:cs typeface="Arial Narrow"/>
                        </a:rPr>
                        <a:t>525</a:t>
                      </a:r>
                      <a:endParaRPr lang="en-US" sz="1050" b="1" i="0" dirty="0">
                        <a:solidFill>
                          <a:schemeClr val="tx1"/>
                        </a:solidFill>
                        <a:latin typeface="Arial Narrow"/>
                        <a:cs typeface="Arial Narrow"/>
                      </a:endParaRPr>
                    </a:p>
                  </a:txBody>
                  <a:tcPr horzOverflow="overflow">
                    <a:lnL w="12700" cap="flat" cmpd="sng" algn="ctr">
                      <a:solidFill>
                        <a:scrgbClr r="0" g="0" b="0"/>
                      </a:solidFill>
                      <a:prstDash val="solid"/>
                      <a:round/>
                      <a:headEnd type="none" w="med" len="med"/>
                      <a:tailEnd type="none" w="med" len="med"/>
                    </a:lnL>
                  </a:tcPr>
                </a:tc>
                <a:tc>
                  <a:txBody>
                    <a:bodyPr/>
                    <a:lstStyle/>
                    <a:p>
                      <a:pPr algn="ctr"/>
                      <a:r>
                        <a:rPr lang="en-US" sz="1050" b="1" i="0" dirty="0" smtClean="0">
                          <a:solidFill>
                            <a:srgbClr val="0000FF"/>
                          </a:solidFill>
                          <a:latin typeface="Arial Narrow"/>
                          <a:cs typeface="Arial Narrow"/>
                        </a:rPr>
                        <a:t>305</a:t>
                      </a:r>
                    </a:p>
                  </a:txBody>
                  <a:tcPr/>
                </a:tc>
                <a:tc gridSpan="4">
                  <a:txBody>
                    <a:bodyPr/>
                    <a:lstStyle/>
                    <a:p>
                      <a:pPr algn="ctr"/>
                      <a:endParaRPr lang="en-US" sz="1050" b="1" i="0" dirty="0">
                        <a:solidFill>
                          <a:srgbClr val="0000FF"/>
                        </a:solidFill>
                        <a:latin typeface="Arial Narrow"/>
                        <a:cs typeface="Arial Narrow"/>
                      </a:endParaRPr>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50428">
                <a:tc gridSpan="4">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en-US" sz="1050" b="1" i="0" dirty="0" smtClean="0">
                          <a:solidFill>
                            <a:schemeClr val="tx1"/>
                          </a:solidFill>
                          <a:latin typeface="Arial Narrow"/>
                          <a:cs typeface="Arial Narrow"/>
                        </a:rPr>
                        <a:t>Beam time from approved</a:t>
                      </a:r>
                      <a:r>
                        <a:rPr lang="en-US" sz="1050" b="1" i="0" baseline="0" dirty="0" smtClean="0">
                          <a:solidFill>
                            <a:schemeClr val="tx1"/>
                          </a:solidFill>
                          <a:latin typeface="Arial Narrow"/>
                          <a:cs typeface="Arial Narrow"/>
                        </a:rPr>
                        <a:t> CLAS12 experiments (from previous table)</a:t>
                      </a:r>
                      <a:endParaRPr lang="en-US" sz="1050" b="1" i="0" dirty="0">
                        <a:solidFill>
                          <a:schemeClr val="tx1"/>
                        </a:solidFill>
                        <a:latin typeface="Arial Narrow"/>
                        <a:cs typeface="Arial Narrow"/>
                      </a:endParaRPr>
                    </a:p>
                  </a:txBody>
                  <a:tcPr horzOverflow="overflow">
                    <a:lnR w="12700" cap="flat" cmpd="sng" algn="ctr">
                      <a:solidFill>
                        <a:scrgbClr r="0" g="0" b="0"/>
                      </a:solidFill>
                      <a:prstDash val="solid"/>
                      <a:round/>
                      <a:headEnd type="none" w="med" len="med"/>
                      <a:tailEnd type="none" w="med" len="med"/>
                    </a:lnR>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en-US" sz="1050" b="1" i="0" dirty="0" smtClean="0">
                          <a:solidFill>
                            <a:schemeClr val="tx1"/>
                          </a:solidFill>
                          <a:latin typeface="Arial Narrow"/>
                          <a:cs typeface="Arial Narrow"/>
                        </a:rPr>
                        <a:t>1466 (1976)</a:t>
                      </a:r>
                      <a:endParaRPr lang="en-US" sz="1050" b="1" i="0" dirty="0">
                        <a:solidFill>
                          <a:schemeClr val="tx1"/>
                        </a:solidFill>
                        <a:latin typeface="Arial Narrow"/>
                        <a:cs typeface="Arial Narrow"/>
                      </a:endParaRPr>
                    </a:p>
                  </a:txBody>
                  <a:tcPr horzOverflow="overflow">
                    <a:lnL w="12700" cap="flat" cmpd="sng" algn="ctr">
                      <a:solidFill>
                        <a:scrgbClr r="0" g="0" b="0"/>
                      </a:solidFill>
                      <a:prstDash val="solid"/>
                      <a:round/>
                      <a:headEnd type="none" w="med" len="med"/>
                      <a:tailEnd type="none" w="med" len="med"/>
                    </a:lnL>
                  </a:tcPr>
                </a:tc>
                <a:tc>
                  <a:txBody>
                    <a:bodyPr/>
                    <a:lstStyle/>
                    <a:p>
                      <a:pPr algn="ctr"/>
                      <a:r>
                        <a:rPr lang="en-US" sz="1050" b="1" i="0" dirty="0" smtClean="0">
                          <a:solidFill>
                            <a:srgbClr val="0000FF"/>
                          </a:solidFill>
                          <a:latin typeface="Arial Narrow"/>
                          <a:cs typeface="Arial Narrow"/>
                        </a:rPr>
                        <a:t>631</a:t>
                      </a:r>
                    </a:p>
                  </a:txBody>
                  <a:tcPr/>
                </a:tc>
                <a:tc gridSpan="4">
                  <a:txBody>
                    <a:bodyPr/>
                    <a:lstStyle/>
                    <a:p>
                      <a:pPr algn="ctr"/>
                      <a:endParaRPr lang="en-US" sz="1050" b="1" i="0" dirty="0">
                        <a:solidFill>
                          <a:srgbClr val="0000FF"/>
                        </a:solidFill>
                        <a:latin typeface="Arial Narrow"/>
                        <a:cs typeface="Arial Narrow"/>
                      </a:endParaRPr>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50428">
                <a:tc gridSpan="4">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en-US" sz="1050" b="1" i="0" dirty="0" smtClean="0">
                          <a:solidFill>
                            <a:schemeClr val="tx1"/>
                          </a:solidFill>
                          <a:latin typeface="Arial Narrow"/>
                          <a:cs typeface="Arial Narrow"/>
                        </a:rPr>
                        <a:t>TOTAL</a:t>
                      </a:r>
                      <a:r>
                        <a:rPr lang="en-US" sz="1050" b="1" i="0" baseline="0" dirty="0" smtClean="0">
                          <a:solidFill>
                            <a:schemeClr val="tx1"/>
                          </a:solidFill>
                          <a:latin typeface="Arial Narrow"/>
                          <a:cs typeface="Arial Narrow"/>
                        </a:rPr>
                        <a:t> Beam time for all Hall B experiments</a:t>
                      </a:r>
                      <a:endParaRPr lang="en-US" sz="1050" b="1" i="0" dirty="0">
                        <a:solidFill>
                          <a:schemeClr val="tx1"/>
                        </a:solidFill>
                        <a:latin typeface="Arial Narrow"/>
                        <a:cs typeface="Arial Narrow"/>
                      </a:endParaRPr>
                    </a:p>
                  </a:txBody>
                  <a:tcPr horzOverflow="overflow">
                    <a:lnR w="12700" cap="flat" cmpd="sng" algn="ctr">
                      <a:solidFill>
                        <a:scrgbClr r="0" g="0" b="0"/>
                      </a:solidFill>
                      <a:prstDash val="solid"/>
                      <a:round/>
                      <a:headEnd type="none" w="med" len="med"/>
                      <a:tailEnd type="none" w="med" len="med"/>
                    </a:lnR>
                    <a:solidFill>
                      <a:schemeClr val="accent1">
                        <a:lumMod val="40000"/>
                        <a:lumOff val="6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en-US" sz="1050" b="1" i="0" dirty="0" smtClean="0">
                          <a:solidFill>
                            <a:schemeClr val="tx1"/>
                          </a:solidFill>
                          <a:latin typeface="Arial Narrow"/>
                          <a:cs typeface="Arial Narrow"/>
                        </a:rPr>
                        <a:t>1991 (2501)</a:t>
                      </a:r>
                      <a:endParaRPr lang="en-US" sz="1050" b="1" i="0" dirty="0">
                        <a:solidFill>
                          <a:schemeClr val="tx1"/>
                        </a:solidFill>
                        <a:latin typeface="Arial Narrow"/>
                        <a:cs typeface="Arial Narrow"/>
                      </a:endParaRPr>
                    </a:p>
                  </a:txBody>
                  <a:tcPr horzOverflow="overflow">
                    <a:lnL w="12700" cap="flat" cmpd="sng" algn="ctr">
                      <a:solidFill>
                        <a:scrgbClr r="0" g="0" b="0"/>
                      </a:solidFill>
                      <a:prstDash val="solid"/>
                      <a:round/>
                      <a:headEnd type="none" w="med" len="med"/>
                      <a:tailEnd type="none" w="med" len="med"/>
                    </a:lnL>
                    <a:solidFill>
                      <a:schemeClr val="accent1">
                        <a:lumMod val="40000"/>
                        <a:lumOff val="60000"/>
                      </a:schemeClr>
                    </a:solidFill>
                  </a:tcPr>
                </a:tc>
                <a:tc>
                  <a:txBody>
                    <a:bodyPr/>
                    <a:lstStyle/>
                    <a:p>
                      <a:pPr algn="ctr"/>
                      <a:r>
                        <a:rPr lang="en-US" sz="1050" b="1" i="0" dirty="0" smtClean="0">
                          <a:solidFill>
                            <a:srgbClr val="0000FF"/>
                          </a:solidFill>
                          <a:latin typeface="Arial Narrow"/>
                          <a:cs typeface="Arial Narrow"/>
                        </a:rPr>
                        <a:t>936</a:t>
                      </a:r>
                    </a:p>
                  </a:txBody>
                  <a:tcPr>
                    <a:solidFill>
                      <a:schemeClr val="accent1">
                        <a:lumMod val="40000"/>
                        <a:lumOff val="60000"/>
                      </a:schemeClr>
                    </a:solidFill>
                  </a:tcPr>
                </a:tc>
                <a:tc gridSpan="4">
                  <a:txBody>
                    <a:bodyPr/>
                    <a:lstStyle/>
                    <a:p>
                      <a:pPr algn="ctr"/>
                      <a:endParaRPr lang="en-US" sz="1050" b="1" i="0" dirty="0">
                        <a:solidFill>
                          <a:srgbClr val="0000FF"/>
                        </a:solidFill>
                        <a:latin typeface="Arial Narrow"/>
                        <a:cs typeface="Arial Narrow"/>
                      </a:endParaRPr>
                    </a:p>
                  </a:txBody>
                  <a:tcPr>
                    <a:solidFill>
                      <a:schemeClr val="accent1">
                        <a:lumMod val="40000"/>
                        <a:lumOff val="6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
        <p:nvSpPr>
          <p:cNvPr id="8" name="TextBox 7"/>
          <p:cNvSpPr txBox="1"/>
          <p:nvPr/>
        </p:nvSpPr>
        <p:spPr>
          <a:xfrm>
            <a:off x="0" y="76200"/>
            <a:ext cx="9144000" cy="646331"/>
          </a:xfrm>
          <a:prstGeom prst="rect">
            <a:avLst/>
          </a:prstGeom>
          <a:noFill/>
        </p:spPr>
        <p:txBody>
          <a:bodyPr wrap="square" rtlCol="0">
            <a:spAutoFit/>
          </a:bodyPr>
          <a:lstStyle/>
          <a:p>
            <a:pPr algn="ctr"/>
            <a:r>
              <a:rPr lang="en-US" sz="3600" b="1" dirty="0" smtClean="0">
                <a:solidFill>
                  <a:srgbClr val="000090"/>
                </a:solidFill>
                <a:latin typeface="+mn-lt"/>
              </a:rPr>
              <a:t>CLAS12 approved &amp; C1 &amp; non</a:t>
            </a:r>
            <a:r>
              <a:rPr lang="en-US" sz="3600" b="1" dirty="0">
                <a:solidFill>
                  <a:srgbClr val="000090"/>
                </a:solidFill>
                <a:latin typeface="+mn-lt"/>
              </a:rPr>
              <a:t>-CLAS12 </a:t>
            </a:r>
            <a:r>
              <a:rPr lang="en-US" sz="2800" b="1" dirty="0">
                <a:solidFill>
                  <a:srgbClr val="000090"/>
                </a:solidFill>
                <a:latin typeface="+mn-lt"/>
              </a:rPr>
              <a:t> </a:t>
            </a:r>
          </a:p>
        </p:txBody>
      </p:sp>
      <p:graphicFrame>
        <p:nvGraphicFramePr>
          <p:cNvPr id="9" name="Table 8"/>
          <p:cNvGraphicFramePr>
            <a:graphicFrameLocks noGrp="1"/>
          </p:cNvGraphicFramePr>
          <p:nvPr/>
        </p:nvGraphicFramePr>
        <p:xfrm>
          <a:off x="21166" y="1058350"/>
          <a:ext cx="9059332" cy="2308860"/>
        </p:xfrm>
        <a:graphic>
          <a:graphicData uri="http://schemas.openxmlformats.org/drawingml/2006/table">
            <a:tbl>
              <a:tblPr firstRow="1" bandRow="1">
                <a:tableStyleId>{5940675A-B579-460E-94D1-54222C63F5DA}</a:tableStyleId>
              </a:tblPr>
              <a:tblGrid>
                <a:gridCol w="952499"/>
                <a:gridCol w="2627535"/>
                <a:gridCol w="875548"/>
                <a:gridCol w="592669"/>
                <a:gridCol w="857250"/>
                <a:gridCol w="444500"/>
                <a:gridCol w="822764"/>
                <a:gridCol w="616568"/>
                <a:gridCol w="678832"/>
                <a:gridCol w="591167"/>
              </a:tblGrid>
              <a:tr h="21547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dirty="0" smtClean="0">
                          <a:ln>
                            <a:noFill/>
                          </a:ln>
                          <a:solidFill>
                            <a:schemeClr val="tx1"/>
                          </a:solidFill>
                          <a:effectLst/>
                          <a:latin typeface="Arial Narrow"/>
                          <a:cs typeface="Arial Narrow"/>
                        </a:rPr>
                        <a:t>E12</a:t>
                      </a:r>
                      <a:r>
                        <a:rPr kumimoji="0" lang="en-US" sz="900" b="0" i="0" u="none" strike="noStrike" cap="none" normalizeH="0" baseline="0" dirty="0">
                          <a:ln>
                            <a:noFill/>
                          </a:ln>
                          <a:solidFill>
                            <a:schemeClr val="tx1"/>
                          </a:solidFill>
                          <a:effectLst/>
                          <a:latin typeface="Arial Narrow"/>
                          <a:cs typeface="Arial Narrow"/>
                        </a:rPr>
                        <a:t>-06-</a:t>
                      </a:r>
                      <a:r>
                        <a:rPr kumimoji="0" lang="en-US" sz="900" b="0" i="0" u="none" strike="noStrike" cap="none" normalizeH="0" baseline="0" dirty="0" smtClean="0">
                          <a:ln>
                            <a:noFill/>
                          </a:ln>
                          <a:solidFill>
                            <a:schemeClr val="tx1"/>
                          </a:solidFill>
                          <a:effectLst/>
                          <a:latin typeface="Arial Narrow"/>
                          <a:cs typeface="Arial Narrow"/>
                        </a:rPr>
                        <a:t>109</a:t>
                      </a:r>
                      <a:endParaRPr kumimoji="0" lang="en-US" sz="900" b="0" i="0" u="none" strike="noStrike" cap="none" normalizeH="0" baseline="0" dirty="0">
                        <a:ln>
                          <a:noFill/>
                        </a:ln>
                        <a:solidFill>
                          <a:schemeClr val="tx1"/>
                        </a:solidFill>
                        <a:effectLst/>
                        <a:latin typeface="Arial Narrow"/>
                        <a:cs typeface="Arial Narrow"/>
                      </a:endParaRPr>
                    </a:p>
                  </a:txBody>
                  <a:tcPr horzOverflow="overflow">
                    <a:solidFill>
                      <a:srgbClr val="FFFF00">
                        <a:alpha val="50000"/>
                      </a:srgbClr>
                    </a:solidFill>
                  </a:tcPr>
                </a:tc>
                <a:tc>
                  <a:txBody>
                    <a:bodyPr/>
                    <a:lstStyle/>
                    <a:p>
                      <a:r>
                        <a:rPr lang="en-US" sz="900" b="0" i="0" dirty="0" smtClean="0">
                          <a:solidFill>
                            <a:schemeClr val="tx1"/>
                          </a:solidFill>
                          <a:latin typeface="Arial Narrow"/>
                          <a:cs typeface="Arial Narrow"/>
                        </a:rPr>
                        <a:t>Longitudinal Spin Structure of the Nucleon</a:t>
                      </a:r>
                      <a:endParaRPr lang="en-US" sz="900" b="0" i="0" dirty="0">
                        <a:solidFill>
                          <a:schemeClr val="tx1"/>
                        </a:solidFill>
                        <a:latin typeface="Arial Narrow"/>
                        <a:cs typeface="Arial Narrow"/>
                      </a:endParaRPr>
                    </a:p>
                  </a:txBody>
                  <a:tcPr>
                    <a:solidFill>
                      <a:srgbClr val="FFFF00">
                        <a:alpha val="50000"/>
                      </a:srgbClr>
                    </a:solidFill>
                  </a:tcPr>
                </a:tc>
                <a:tc>
                  <a:txBody>
                    <a:bodyPr/>
                    <a:lstStyle/>
                    <a:p>
                      <a:r>
                        <a:rPr lang="en-US" sz="900" b="0" i="0" dirty="0" smtClean="0">
                          <a:solidFill>
                            <a:schemeClr val="tx1"/>
                          </a:solidFill>
                          <a:latin typeface="Arial Narrow"/>
                          <a:cs typeface="Arial Narrow"/>
                        </a:rPr>
                        <a:t>Kuhn</a:t>
                      </a:r>
                      <a:endParaRPr lang="en-US" sz="900" b="0" i="0" dirty="0">
                        <a:solidFill>
                          <a:schemeClr val="tx1"/>
                        </a:solidFill>
                        <a:latin typeface="Arial Narrow"/>
                        <a:cs typeface="Arial Narrow"/>
                      </a:endParaRPr>
                    </a:p>
                  </a:txBody>
                  <a:tcPr>
                    <a:solidFill>
                      <a:srgbClr val="FFFF00">
                        <a:alpha val="50000"/>
                      </a:srgbClr>
                    </a:solidFill>
                  </a:tcPr>
                </a:tc>
                <a:tc>
                  <a:txBody>
                    <a:bodyPr/>
                    <a:lstStyle/>
                    <a:p>
                      <a:pPr algn="ctr"/>
                      <a:r>
                        <a:rPr lang="en-US" sz="900" b="0" i="0" dirty="0" smtClean="0">
                          <a:solidFill>
                            <a:schemeClr val="tx1"/>
                          </a:solidFill>
                          <a:latin typeface="Arial Narrow"/>
                          <a:cs typeface="Arial Narrow"/>
                        </a:rPr>
                        <a:t>A</a:t>
                      </a:r>
                      <a:endParaRPr lang="en-US" sz="900" b="0" i="0" dirty="0">
                        <a:solidFill>
                          <a:schemeClr val="tx1"/>
                        </a:solidFill>
                        <a:latin typeface="Arial Narrow"/>
                        <a:cs typeface="Arial Narrow"/>
                      </a:endParaRPr>
                    </a:p>
                  </a:txBody>
                  <a:tcPr>
                    <a:solidFill>
                      <a:srgbClr val="FFFF00">
                        <a:alpha val="50000"/>
                      </a:srgbClr>
                    </a:solidFill>
                  </a:tcPr>
                </a:tc>
                <a:tc>
                  <a:txBody>
                    <a:bodyPr/>
                    <a:lstStyle/>
                    <a:p>
                      <a:pPr algn="ctr"/>
                      <a:r>
                        <a:rPr lang="en-US" sz="900" b="0" i="0" dirty="0" smtClean="0">
                          <a:solidFill>
                            <a:schemeClr val="tx1"/>
                          </a:solidFill>
                          <a:latin typeface="Arial Narrow"/>
                          <a:cs typeface="Arial Narrow"/>
                        </a:rPr>
                        <a:t>80</a:t>
                      </a:r>
                      <a:endParaRPr lang="en-US" sz="900" b="0" i="0" dirty="0">
                        <a:solidFill>
                          <a:schemeClr val="tx1"/>
                        </a:solidFill>
                        <a:latin typeface="Arial Narrow"/>
                        <a:cs typeface="Arial Narrow"/>
                      </a:endParaRPr>
                    </a:p>
                  </a:txBody>
                  <a:tcPr>
                    <a:solidFill>
                      <a:srgbClr val="FFFF00">
                        <a:alpha val="50000"/>
                      </a:srgbClr>
                    </a:solidFill>
                  </a:tcPr>
                </a:tc>
                <a:tc rowSpan="5">
                  <a:txBody>
                    <a:bodyPr/>
                    <a:lstStyle/>
                    <a:p>
                      <a:pPr algn="ctr"/>
                      <a:endParaRPr lang="en-US" sz="900" b="0" i="0" dirty="0" smtClean="0">
                        <a:solidFill>
                          <a:srgbClr val="0000FF"/>
                        </a:solidFill>
                        <a:latin typeface="Arial Narrow"/>
                        <a:cs typeface="Arial Narrow"/>
                      </a:endParaRPr>
                    </a:p>
                    <a:p>
                      <a:pPr algn="ctr"/>
                      <a:endParaRPr lang="en-US" sz="900" b="0" i="0" dirty="0" smtClean="0">
                        <a:solidFill>
                          <a:srgbClr val="0000FF"/>
                        </a:solidFill>
                        <a:latin typeface="Arial Narrow"/>
                        <a:cs typeface="Arial Narrow"/>
                      </a:endParaRPr>
                    </a:p>
                    <a:p>
                      <a:pPr algn="ctr"/>
                      <a:endParaRPr lang="en-US" sz="900" b="0" i="0" dirty="0" smtClean="0">
                        <a:solidFill>
                          <a:srgbClr val="0000FF"/>
                        </a:solidFill>
                        <a:latin typeface="Arial Narrow"/>
                        <a:cs typeface="Arial Narrow"/>
                      </a:endParaRPr>
                    </a:p>
                    <a:p>
                      <a:pPr algn="ctr"/>
                      <a:r>
                        <a:rPr lang="en-US" sz="900" b="1" i="0" dirty="0" smtClean="0">
                          <a:solidFill>
                            <a:srgbClr val="0000FF"/>
                          </a:solidFill>
                          <a:latin typeface="Arial Narrow"/>
                          <a:cs typeface="Arial Narrow"/>
                        </a:rPr>
                        <a:t>185</a:t>
                      </a:r>
                      <a:endParaRPr lang="en-US" sz="900" b="1" i="0" dirty="0">
                        <a:solidFill>
                          <a:srgbClr val="0000FF"/>
                        </a:solidFill>
                        <a:latin typeface="Arial Narrow"/>
                        <a:cs typeface="Arial Narrow"/>
                      </a:endParaRPr>
                    </a:p>
                  </a:txBody>
                  <a:tcPr>
                    <a:solidFill>
                      <a:srgbClr val="FFFF00">
                        <a:alpha val="50000"/>
                      </a:srgbClr>
                    </a:solidFill>
                  </a:tcPr>
                </a:tc>
                <a:tc rowSpan="5">
                  <a:txBody>
                    <a:bodyPr/>
                    <a:lstStyle/>
                    <a:p>
                      <a:r>
                        <a:rPr lang="en-US" sz="900" b="0" i="0" dirty="0" smtClean="0">
                          <a:latin typeface="Arial Narrow"/>
                          <a:cs typeface="Arial Narrow"/>
                        </a:rPr>
                        <a:t>Polarized target</a:t>
                      </a:r>
                    </a:p>
                    <a:p>
                      <a:r>
                        <a:rPr lang="en-US" sz="900" b="0" i="0" dirty="0" smtClean="0">
                          <a:latin typeface="Arial Narrow"/>
                          <a:cs typeface="Arial Narrow"/>
                        </a:rPr>
                        <a:t>RICH (1 sector)</a:t>
                      </a:r>
                    </a:p>
                    <a:p>
                      <a:r>
                        <a:rPr lang="en-US" sz="900" b="0" i="0" dirty="0" smtClean="0">
                          <a:latin typeface="Arial Narrow"/>
                          <a:cs typeface="Arial Narrow"/>
                        </a:rPr>
                        <a:t>Forward</a:t>
                      </a:r>
                      <a:r>
                        <a:rPr lang="en-US" sz="900" b="0" i="0" baseline="0" dirty="0" smtClean="0">
                          <a:latin typeface="Arial Narrow"/>
                          <a:cs typeface="Arial Narrow"/>
                        </a:rPr>
                        <a:t> tagger</a:t>
                      </a:r>
                      <a:endParaRPr lang="en-US" sz="900" b="0" i="0" dirty="0">
                        <a:latin typeface="Arial Narrow"/>
                        <a:cs typeface="Arial Narrow"/>
                      </a:endParaRPr>
                    </a:p>
                  </a:txBody>
                  <a:tcPr>
                    <a:solidFill>
                      <a:srgbClr val="FFFF00">
                        <a:alpha val="50000"/>
                      </a:srgbClr>
                    </a:solidFill>
                  </a:tcPr>
                </a:tc>
                <a:tc rowSpan="5">
                  <a:txBody>
                    <a:bodyPr/>
                    <a:lstStyle/>
                    <a:p>
                      <a:pPr algn="ctr"/>
                      <a:endParaRPr lang="en-US" sz="900" b="0" i="0" dirty="0" smtClean="0">
                        <a:latin typeface="Arial Narrow"/>
                        <a:cs typeface="Arial Narrow"/>
                      </a:endParaRPr>
                    </a:p>
                    <a:p>
                      <a:pPr algn="ctr"/>
                      <a:endParaRPr lang="en-US" sz="900" b="0" i="0" dirty="0" smtClean="0">
                        <a:latin typeface="Arial Narrow"/>
                        <a:cs typeface="Arial Narrow"/>
                      </a:endParaRPr>
                    </a:p>
                    <a:p>
                      <a:pPr algn="ctr"/>
                      <a:endParaRPr lang="en-US" sz="900" b="0" i="0" dirty="0" smtClean="0">
                        <a:latin typeface="Arial Narrow"/>
                        <a:cs typeface="Arial Narrow"/>
                      </a:endParaRPr>
                    </a:p>
                    <a:p>
                      <a:pPr algn="ctr"/>
                      <a:r>
                        <a:rPr lang="en-US" sz="900" b="0" i="0" dirty="0" smtClean="0">
                          <a:latin typeface="Arial Narrow"/>
                          <a:cs typeface="Arial Narrow"/>
                        </a:rPr>
                        <a:t>11</a:t>
                      </a:r>
                      <a:endParaRPr lang="en-US" sz="900" b="0" i="0" dirty="0">
                        <a:latin typeface="Arial Narrow"/>
                        <a:cs typeface="Arial Narrow"/>
                      </a:endParaRPr>
                    </a:p>
                  </a:txBody>
                  <a:tcPr>
                    <a:solidFill>
                      <a:srgbClr val="FFFF00">
                        <a:alpha val="50000"/>
                      </a:srgbClr>
                    </a:solidFill>
                  </a:tcPr>
                </a:tc>
                <a:tc rowSpan="5">
                  <a:txBody>
                    <a:bodyPr/>
                    <a:lstStyle/>
                    <a:p>
                      <a:pPr algn="ctr"/>
                      <a:endParaRPr lang="en-US" sz="900" b="0" i="0" dirty="0" smtClean="0">
                        <a:solidFill>
                          <a:schemeClr val="tx1"/>
                        </a:solidFill>
                        <a:latin typeface="Arial Narrow"/>
                        <a:cs typeface="Arial Narrow"/>
                      </a:endParaRPr>
                    </a:p>
                    <a:p>
                      <a:pPr algn="ctr"/>
                      <a:endParaRPr lang="en-US" sz="900" b="0" i="0" dirty="0" smtClean="0">
                        <a:solidFill>
                          <a:schemeClr val="tx1"/>
                        </a:solidFill>
                        <a:latin typeface="Arial Narrow"/>
                        <a:cs typeface="Arial Narrow"/>
                      </a:endParaRPr>
                    </a:p>
                    <a:p>
                      <a:pPr algn="ctr"/>
                      <a:endParaRPr lang="en-US" sz="900" b="0" i="0" dirty="0" smtClean="0">
                        <a:solidFill>
                          <a:schemeClr val="tx1"/>
                        </a:solidFill>
                        <a:latin typeface="Arial Narrow"/>
                        <a:cs typeface="Arial Narrow"/>
                      </a:endParaRPr>
                    </a:p>
                    <a:p>
                      <a:pPr algn="ctr"/>
                      <a:r>
                        <a:rPr lang="en-US" sz="900" b="1" i="0" dirty="0" smtClean="0">
                          <a:solidFill>
                            <a:schemeClr val="tx1"/>
                          </a:solidFill>
                          <a:latin typeface="Arial Narrow"/>
                          <a:cs typeface="Arial Narrow"/>
                        </a:rPr>
                        <a:t>C</a:t>
                      </a:r>
                    </a:p>
                    <a:p>
                      <a:pPr algn="ctr"/>
                      <a:endParaRPr lang="en-US" sz="900" b="0" i="0" dirty="0" smtClean="0">
                        <a:solidFill>
                          <a:schemeClr val="tx1"/>
                        </a:solidFill>
                        <a:latin typeface="Arial Narrow"/>
                        <a:cs typeface="Arial Narrow"/>
                      </a:endParaRPr>
                    </a:p>
                    <a:p>
                      <a:pPr algn="ctr"/>
                      <a:r>
                        <a:rPr lang="en-US" sz="900" b="0" i="0" dirty="0" smtClean="0">
                          <a:solidFill>
                            <a:schemeClr val="tx1"/>
                          </a:solidFill>
                          <a:latin typeface="Arial Narrow"/>
                          <a:cs typeface="Arial Narrow"/>
                        </a:rPr>
                        <a:t>S. Kuhn</a:t>
                      </a:r>
                      <a:endParaRPr lang="en-US" sz="900" b="0" i="0" dirty="0">
                        <a:solidFill>
                          <a:schemeClr val="tx1"/>
                        </a:solidFill>
                        <a:latin typeface="Arial Narrow"/>
                        <a:cs typeface="Arial Narrow"/>
                      </a:endParaRPr>
                    </a:p>
                  </a:txBody>
                  <a:tcPr>
                    <a:solidFill>
                      <a:srgbClr val="FFFF00">
                        <a:alpha val="50000"/>
                      </a:srgbClr>
                    </a:solidFill>
                  </a:tcPr>
                </a:tc>
                <a:tc rowSpan="5">
                  <a:txBody>
                    <a:bodyPr/>
                    <a:lstStyle/>
                    <a:p>
                      <a:pPr algn="ctr"/>
                      <a:r>
                        <a:rPr lang="en-US" sz="900" b="0" i="0" dirty="0" smtClean="0">
                          <a:latin typeface="Arial Narrow"/>
                          <a:cs typeface="Arial Narrow"/>
                        </a:rPr>
                        <a:t>NH</a:t>
                      </a:r>
                      <a:r>
                        <a:rPr lang="en-US" sz="900" b="0" i="0" baseline="-25000" dirty="0" smtClean="0">
                          <a:latin typeface="Arial Narrow"/>
                          <a:cs typeface="Arial Narrow"/>
                        </a:rPr>
                        <a:t>3</a:t>
                      </a:r>
                    </a:p>
                    <a:p>
                      <a:pPr algn="ctr"/>
                      <a:r>
                        <a:rPr lang="en-US" sz="900" b="0" i="0" dirty="0" smtClean="0">
                          <a:latin typeface="Arial Narrow"/>
                          <a:cs typeface="Arial Narrow"/>
                        </a:rPr>
                        <a:t>ND</a:t>
                      </a:r>
                      <a:r>
                        <a:rPr lang="en-US" sz="900" b="0" i="0" baseline="-25000" dirty="0" smtClean="0">
                          <a:latin typeface="Arial Narrow"/>
                          <a:cs typeface="Arial Narrow"/>
                        </a:rPr>
                        <a:t>3</a:t>
                      </a:r>
                      <a:endParaRPr lang="en-US" sz="900" b="0" i="0" baseline="-25000" dirty="0">
                        <a:latin typeface="Arial Narrow"/>
                        <a:cs typeface="Arial Narrow"/>
                      </a:endParaRPr>
                    </a:p>
                  </a:txBody>
                  <a:tcPr>
                    <a:solidFill>
                      <a:srgbClr val="FFFF00">
                        <a:alpha val="50000"/>
                      </a:srgbClr>
                    </a:solidFill>
                  </a:tcPr>
                </a:tc>
              </a:tr>
              <a:tr h="21547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dirty="0" smtClean="0">
                          <a:ln>
                            <a:noFill/>
                          </a:ln>
                          <a:solidFill>
                            <a:srgbClr val="FF0000"/>
                          </a:solidFill>
                          <a:effectLst/>
                          <a:latin typeface="Arial Narrow"/>
                          <a:cs typeface="Arial Narrow"/>
                        </a:rPr>
                        <a:t>E12-06- 119(b)</a:t>
                      </a:r>
                    </a:p>
                  </a:txBody>
                  <a:tcPr horzOverflow="overflow">
                    <a:solidFill>
                      <a:srgbClr val="FFFF00">
                        <a:alpha val="50000"/>
                      </a:srgbClr>
                    </a:solidFill>
                  </a:tcPr>
                </a:tc>
                <a:tc>
                  <a:txBody>
                    <a:bodyPr/>
                    <a:lstStyle/>
                    <a:p>
                      <a:r>
                        <a:rPr lang="en-US" sz="900" b="0" i="0" dirty="0" smtClean="0">
                          <a:solidFill>
                            <a:schemeClr val="tx1"/>
                          </a:solidFill>
                          <a:latin typeface="Arial Narrow"/>
                          <a:cs typeface="Arial Narrow"/>
                        </a:rPr>
                        <a:t>DVCS</a:t>
                      </a:r>
                      <a:r>
                        <a:rPr lang="en-US" sz="900" b="0" i="0" baseline="0" dirty="0" smtClean="0">
                          <a:solidFill>
                            <a:schemeClr val="tx1"/>
                          </a:solidFill>
                          <a:latin typeface="Arial Narrow"/>
                          <a:cs typeface="Arial Narrow"/>
                        </a:rPr>
                        <a:t> on longitudinally polarized proton target</a:t>
                      </a:r>
                      <a:endParaRPr lang="en-US" sz="900" b="0" i="0" dirty="0">
                        <a:solidFill>
                          <a:schemeClr val="tx1"/>
                        </a:solidFill>
                        <a:latin typeface="Arial Narrow"/>
                        <a:cs typeface="Arial Narrow"/>
                      </a:endParaRPr>
                    </a:p>
                  </a:txBody>
                  <a:tcPr>
                    <a:solidFill>
                      <a:srgbClr val="FFFF00">
                        <a:alpha val="50000"/>
                      </a:srgbClr>
                    </a:solidFill>
                  </a:tcPr>
                </a:tc>
                <a:tc>
                  <a:txBody>
                    <a:bodyPr/>
                    <a:lstStyle/>
                    <a:p>
                      <a:r>
                        <a:rPr lang="en-US" sz="900" b="0" i="0" dirty="0" err="1" smtClean="0">
                          <a:solidFill>
                            <a:schemeClr val="tx1"/>
                          </a:solidFill>
                          <a:latin typeface="Arial Narrow"/>
                          <a:cs typeface="Arial Narrow"/>
                        </a:rPr>
                        <a:t>Sabatie</a:t>
                      </a:r>
                      <a:endParaRPr lang="en-US" sz="900" b="0" i="0" dirty="0">
                        <a:solidFill>
                          <a:schemeClr val="tx1"/>
                        </a:solidFill>
                        <a:latin typeface="Arial Narrow"/>
                        <a:cs typeface="Arial Narrow"/>
                      </a:endParaRPr>
                    </a:p>
                  </a:txBody>
                  <a:tcPr>
                    <a:solidFill>
                      <a:srgbClr val="FFFF00">
                        <a:alpha val="50000"/>
                      </a:srgbClr>
                    </a:solidFill>
                  </a:tcPr>
                </a:tc>
                <a:tc>
                  <a:txBody>
                    <a:bodyPr/>
                    <a:lstStyle/>
                    <a:p>
                      <a:pPr algn="ctr"/>
                      <a:r>
                        <a:rPr lang="en-US" sz="900" b="0" i="0" dirty="0" smtClean="0">
                          <a:solidFill>
                            <a:schemeClr val="tx1"/>
                          </a:solidFill>
                          <a:latin typeface="Arial Narrow"/>
                          <a:cs typeface="Arial Narrow"/>
                        </a:rPr>
                        <a:t>A</a:t>
                      </a:r>
                      <a:endParaRPr lang="en-US" sz="900" b="0" i="0" dirty="0">
                        <a:solidFill>
                          <a:schemeClr val="tx1"/>
                        </a:solidFill>
                        <a:latin typeface="Arial Narrow"/>
                        <a:cs typeface="Arial Narrow"/>
                      </a:endParaRPr>
                    </a:p>
                  </a:txBody>
                  <a:tcPr>
                    <a:solidFill>
                      <a:srgbClr val="FFFF00">
                        <a:alpha val="50000"/>
                      </a:srgbClr>
                    </a:solidFill>
                  </a:tcPr>
                </a:tc>
                <a:tc>
                  <a:txBody>
                    <a:bodyPr/>
                    <a:lstStyle/>
                    <a:p>
                      <a:pPr algn="ctr"/>
                      <a:r>
                        <a:rPr lang="en-US" sz="900" b="0" i="0" dirty="0" smtClean="0">
                          <a:solidFill>
                            <a:schemeClr val="tx1"/>
                          </a:solidFill>
                          <a:latin typeface="Arial Narrow"/>
                          <a:cs typeface="Arial Narrow"/>
                        </a:rPr>
                        <a:t>120</a:t>
                      </a:r>
                      <a:endParaRPr lang="en-US" sz="900" b="0" i="0" dirty="0">
                        <a:solidFill>
                          <a:schemeClr val="tx1"/>
                        </a:solidFill>
                        <a:latin typeface="Arial Narrow"/>
                        <a:cs typeface="Arial Narrow"/>
                      </a:endParaRPr>
                    </a:p>
                  </a:txBody>
                  <a:tcPr>
                    <a:solidFill>
                      <a:srgbClr val="FFFF00">
                        <a:alpha val="50000"/>
                      </a:srgbClr>
                    </a:solidFill>
                  </a:tcPr>
                </a:tc>
                <a:tc vMerge="1">
                  <a:txBody>
                    <a:bodyPr/>
                    <a:lstStyle/>
                    <a:p>
                      <a:endParaRPr lang="en-US" sz="1000" b="0" dirty="0"/>
                    </a:p>
                  </a:txBody>
                  <a:tcPr>
                    <a:solidFill>
                      <a:schemeClr val="accent6">
                        <a:lumMod val="20000"/>
                        <a:lumOff val="80000"/>
                      </a:schemeClr>
                    </a:solidFill>
                  </a:tcPr>
                </a:tc>
                <a:tc vMerge="1">
                  <a:txBody>
                    <a:bodyPr/>
                    <a:lstStyle/>
                    <a:p>
                      <a:endParaRPr lang="en-US" sz="1000" b="0" dirty="0"/>
                    </a:p>
                  </a:txBody>
                  <a:tcPr>
                    <a:solidFill>
                      <a:schemeClr val="accent6">
                        <a:lumMod val="20000"/>
                        <a:lumOff val="80000"/>
                      </a:schemeClr>
                    </a:solidFill>
                  </a:tcPr>
                </a:tc>
                <a:tc vMerge="1">
                  <a:txBody>
                    <a:bodyPr/>
                    <a:lstStyle/>
                    <a:p>
                      <a:endParaRPr lang="en-US" sz="1000" b="0"/>
                    </a:p>
                  </a:txBody>
                  <a:tcPr>
                    <a:solidFill>
                      <a:schemeClr val="accent6">
                        <a:lumMod val="20000"/>
                        <a:lumOff val="80000"/>
                      </a:schemeClr>
                    </a:solidFill>
                  </a:tcPr>
                </a:tc>
                <a:tc vMerge="1">
                  <a:txBody>
                    <a:bodyPr/>
                    <a:lstStyle/>
                    <a:p>
                      <a:pPr algn="ctr"/>
                      <a:endParaRPr lang="en-US" sz="1000" b="0" dirty="0"/>
                    </a:p>
                  </a:txBody>
                  <a:tcPr>
                    <a:solidFill>
                      <a:schemeClr val="accent6">
                        <a:lumMod val="20000"/>
                        <a:lumOff val="80000"/>
                      </a:schemeClr>
                    </a:solidFill>
                  </a:tcPr>
                </a:tc>
                <a:tc vMerge="1">
                  <a:txBody>
                    <a:bodyPr/>
                    <a:lstStyle/>
                    <a:p>
                      <a:endParaRPr lang="en-US"/>
                    </a:p>
                  </a:txBody>
                  <a:tcPr>
                    <a:solidFill>
                      <a:schemeClr val="accent6">
                        <a:lumMod val="20000"/>
                        <a:lumOff val="80000"/>
                      </a:schemeClr>
                    </a:solidFill>
                  </a:tcPr>
                </a:tc>
              </a:tr>
              <a:tr h="21547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dirty="0" smtClean="0">
                          <a:ln>
                            <a:noFill/>
                          </a:ln>
                          <a:solidFill>
                            <a:schemeClr val="tx1"/>
                          </a:solidFill>
                          <a:effectLst/>
                          <a:latin typeface="Arial Narrow"/>
                          <a:cs typeface="Arial Narrow"/>
                        </a:rPr>
                        <a:t>E12</a:t>
                      </a:r>
                      <a:r>
                        <a:rPr kumimoji="0" lang="en-US" sz="900" b="0" i="0" u="none" strike="noStrike" cap="none" normalizeH="0" baseline="0" dirty="0">
                          <a:ln>
                            <a:noFill/>
                          </a:ln>
                          <a:solidFill>
                            <a:schemeClr val="tx1"/>
                          </a:solidFill>
                          <a:effectLst/>
                          <a:latin typeface="Arial Narrow"/>
                          <a:cs typeface="Arial Narrow"/>
                        </a:rPr>
                        <a:t>-07-107</a:t>
                      </a:r>
                    </a:p>
                  </a:txBody>
                  <a:tcPr horzOverflow="overflow">
                    <a:solidFill>
                      <a:srgbClr val="FFFF00">
                        <a:alpha val="50000"/>
                      </a:srgbClr>
                    </a:solidFill>
                  </a:tcPr>
                </a:tc>
                <a:tc>
                  <a:txBody>
                    <a:bodyPr/>
                    <a:lstStyle/>
                    <a:p>
                      <a:r>
                        <a:rPr lang="en-US" sz="900" b="0" i="0" dirty="0" smtClean="0">
                          <a:solidFill>
                            <a:schemeClr val="tx1"/>
                          </a:solidFill>
                          <a:latin typeface="Arial Narrow"/>
                          <a:cs typeface="Arial Narrow"/>
                        </a:rPr>
                        <a:t>Spin-Orbit</a:t>
                      </a:r>
                      <a:r>
                        <a:rPr lang="en-US" sz="900" b="0" i="0" baseline="0" dirty="0" smtClean="0">
                          <a:solidFill>
                            <a:schemeClr val="tx1"/>
                          </a:solidFill>
                          <a:latin typeface="Arial Narrow"/>
                          <a:cs typeface="Arial Narrow"/>
                        </a:rPr>
                        <a:t> Correl. with Longitudinally polarized target</a:t>
                      </a:r>
                      <a:endParaRPr lang="en-US" sz="900" b="0" i="0" dirty="0">
                        <a:solidFill>
                          <a:schemeClr val="tx1"/>
                        </a:solidFill>
                        <a:latin typeface="Arial Narrow"/>
                        <a:cs typeface="Arial Narrow"/>
                      </a:endParaRPr>
                    </a:p>
                  </a:txBody>
                  <a:tcPr>
                    <a:solidFill>
                      <a:srgbClr val="FFFF00">
                        <a:alpha val="50000"/>
                      </a:srgbClr>
                    </a:solidFill>
                  </a:tcPr>
                </a:tc>
                <a:tc>
                  <a:txBody>
                    <a:bodyPr/>
                    <a:lstStyle/>
                    <a:p>
                      <a:r>
                        <a:rPr lang="en-US" sz="900" b="0" i="0" dirty="0" err="1" smtClean="0">
                          <a:solidFill>
                            <a:schemeClr val="tx1"/>
                          </a:solidFill>
                          <a:latin typeface="Arial Narrow"/>
                          <a:cs typeface="Arial Narrow"/>
                        </a:rPr>
                        <a:t>Avakian</a:t>
                      </a:r>
                      <a:endParaRPr lang="en-US" sz="900" b="0" i="0" dirty="0">
                        <a:solidFill>
                          <a:schemeClr val="tx1"/>
                        </a:solidFill>
                        <a:latin typeface="Arial Narrow"/>
                        <a:cs typeface="Arial Narrow"/>
                      </a:endParaRPr>
                    </a:p>
                  </a:txBody>
                  <a:tcPr>
                    <a:solidFill>
                      <a:srgbClr val="FFFF00">
                        <a:alpha val="50000"/>
                      </a:srgbClr>
                    </a:solidFill>
                  </a:tcPr>
                </a:tc>
                <a:tc>
                  <a:txBody>
                    <a:bodyPr/>
                    <a:lstStyle/>
                    <a:p>
                      <a:pPr algn="ctr"/>
                      <a:r>
                        <a:rPr lang="en-US" sz="900" b="0" i="0" dirty="0" smtClean="0">
                          <a:solidFill>
                            <a:schemeClr val="tx1"/>
                          </a:solidFill>
                          <a:latin typeface="Arial Narrow"/>
                          <a:cs typeface="Arial Narrow"/>
                        </a:rPr>
                        <a:t>A-</a:t>
                      </a:r>
                      <a:endParaRPr lang="en-US" sz="900" b="0" i="0" dirty="0">
                        <a:solidFill>
                          <a:schemeClr val="tx1"/>
                        </a:solidFill>
                        <a:latin typeface="Arial Narrow"/>
                        <a:cs typeface="Arial Narrow"/>
                      </a:endParaRPr>
                    </a:p>
                  </a:txBody>
                  <a:tcPr>
                    <a:solidFill>
                      <a:srgbClr val="FFFF00">
                        <a:alpha val="50000"/>
                      </a:srgbClr>
                    </a:solidFill>
                  </a:tcPr>
                </a:tc>
                <a:tc>
                  <a:txBody>
                    <a:bodyPr/>
                    <a:lstStyle/>
                    <a:p>
                      <a:pPr algn="ctr"/>
                      <a:r>
                        <a:rPr lang="en-US" sz="900" b="0" i="0" dirty="0" smtClean="0">
                          <a:solidFill>
                            <a:schemeClr val="tx1"/>
                          </a:solidFill>
                          <a:latin typeface="Arial Narrow"/>
                          <a:cs typeface="Arial Narrow"/>
                        </a:rPr>
                        <a:t>103</a:t>
                      </a:r>
                      <a:endParaRPr lang="en-US" sz="900" b="0" i="0" dirty="0">
                        <a:solidFill>
                          <a:schemeClr val="tx1"/>
                        </a:solidFill>
                        <a:latin typeface="Arial Narrow"/>
                        <a:cs typeface="Arial Narrow"/>
                      </a:endParaRPr>
                    </a:p>
                  </a:txBody>
                  <a:tcPr>
                    <a:solidFill>
                      <a:srgbClr val="FFFF00">
                        <a:alpha val="50000"/>
                      </a:srgbClr>
                    </a:solidFill>
                  </a:tcPr>
                </a:tc>
                <a:tc vMerge="1">
                  <a:txBody>
                    <a:bodyPr/>
                    <a:lstStyle/>
                    <a:p>
                      <a:endParaRPr lang="en-US" sz="1000" b="0"/>
                    </a:p>
                  </a:txBody>
                  <a:tcPr>
                    <a:solidFill>
                      <a:schemeClr val="accent6">
                        <a:lumMod val="20000"/>
                        <a:lumOff val="80000"/>
                      </a:schemeClr>
                    </a:solidFill>
                  </a:tcPr>
                </a:tc>
                <a:tc vMerge="1">
                  <a:txBody>
                    <a:bodyPr/>
                    <a:lstStyle/>
                    <a:p>
                      <a:endParaRPr lang="en-US" sz="1000" b="0"/>
                    </a:p>
                  </a:txBody>
                  <a:tcPr>
                    <a:solidFill>
                      <a:schemeClr val="accent6">
                        <a:lumMod val="20000"/>
                        <a:lumOff val="80000"/>
                      </a:schemeClr>
                    </a:solidFill>
                  </a:tcPr>
                </a:tc>
                <a:tc vMerge="1">
                  <a:txBody>
                    <a:bodyPr/>
                    <a:lstStyle/>
                    <a:p>
                      <a:endParaRPr lang="en-US" sz="1000" b="0" dirty="0"/>
                    </a:p>
                  </a:txBody>
                  <a:tcPr>
                    <a:solidFill>
                      <a:schemeClr val="accent6">
                        <a:lumMod val="20000"/>
                        <a:lumOff val="80000"/>
                      </a:schemeClr>
                    </a:solidFill>
                  </a:tcPr>
                </a:tc>
                <a:tc vMerge="1">
                  <a:txBody>
                    <a:bodyPr/>
                    <a:lstStyle/>
                    <a:p>
                      <a:pPr algn="ctr"/>
                      <a:endParaRPr lang="en-US" sz="1000" b="0" dirty="0"/>
                    </a:p>
                  </a:txBody>
                  <a:tcPr>
                    <a:solidFill>
                      <a:schemeClr val="accent6">
                        <a:lumMod val="20000"/>
                        <a:lumOff val="80000"/>
                      </a:schemeClr>
                    </a:solidFill>
                  </a:tcPr>
                </a:tc>
                <a:tc vMerge="1">
                  <a:txBody>
                    <a:bodyPr/>
                    <a:lstStyle/>
                    <a:p>
                      <a:endParaRPr lang="en-US"/>
                    </a:p>
                  </a:txBody>
                  <a:tcPr>
                    <a:solidFill>
                      <a:schemeClr val="accent6">
                        <a:lumMod val="20000"/>
                        <a:lumOff val="80000"/>
                      </a:schemeClr>
                    </a:solidFill>
                  </a:tcPr>
                </a:tc>
              </a:tr>
              <a:tr h="21547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dirty="0" smtClean="0">
                          <a:ln>
                            <a:noFill/>
                          </a:ln>
                          <a:solidFill>
                            <a:schemeClr val="tx1"/>
                          </a:solidFill>
                          <a:effectLst/>
                          <a:latin typeface="Arial Narrow"/>
                          <a:cs typeface="Arial Narrow"/>
                        </a:rPr>
                        <a:t>E12-09-007(b)</a:t>
                      </a:r>
                    </a:p>
                  </a:txBody>
                  <a:tcPr horzOverflow="overflow">
                    <a:solidFill>
                      <a:srgbClr val="FFFF00">
                        <a:alpha val="50000"/>
                      </a:srgbClr>
                    </a:solidFill>
                  </a:tcPr>
                </a:tc>
                <a:tc>
                  <a:txBody>
                    <a:bodyPr/>
                    <a:lstStyle/>
                    <a:p>
                      <a:r>
                        <a:rPr lang="en-US" sz="900" b="0" i="0" dirty="0" smtClean="0">
                          <a:solidFill>
                            <a:schemeClr val="tx1"/>
                          </a:solidFill>
                          <a:latin typeface="Arial Narrow"/>
                          <a:cs typeface="Arial Narrow"/>
                        </a:rPr>
                        <a:t>Study of partonic distributions using</a:t>
                      </a:r>
                      <a:r>
                        <a:rPr lang="en-US" sz="900" b="0" i="0" baseline="0" dirty="0" smtClean="0">
                          <a:solidFill>
                            <a:schemeClr val="tx1"/>
                          </a:solidFill>
                          <a:latin typeface="Arial Narrow"/>
                          <a:cs typeface="Arial Narrow"/>
                        </a:rPr>
                        <a:t> SIDIS K  production</a:t>
                      </a:r>
                      <a:endParaRPr lang="en-US" sz="900" b="0" i="0" dirty="0">
                        <a:solidFill>
                          <a:schemeClr val="tx1"/>
                        </a:solidFill>
                        <a:latin typeface="Arial Narrow"/>
                        <a:cs typeface="Arial Narrow"/>
                      </a:endParaRPr>
                    </a:p>
                  </a:txBody>
                  <a:tcPr>
                    <a:solidFill>
                      <a:srgbClr val="FFFF00">
                        <a:alpha val="50000"/>
                      </a:srgbClr>
                    </a:solidFill>
                  </a:tcPr>
                </a:tc>
                <a:tc>
                  <a:txBody>
                    <a:bodyPr/>
                    <a:lstStyle/>
                    <a:p>
                      <a:r>
                        <a:rPr lang="en-US" sz="900" b="0" i="0" dirty="0" err="1" smtClean="0">
                          <a:solidFill>
                            <a:schemeClr val="tx1"/>
                          </a:solidFill>
                          <a:latin typeface="Arial Narrow"/>
                          <a:cs typeface="Arial Narrow"/>
                        </a:rPr>
                        <a:t>Hafidi</a:t>
                      </a:r>
                      <a:endParaRPr lang="en-US" sz="900" b="0" i="0" dirty="0">
                        <a:solidFill>
                          <a:schemeClr val="tx1"/>
                        </a:solidFill>
                        <a:latin typeface="Arial Narrow"/>
                        <a:cs typeface="Arial Narrow"/>
                      </a:endParaRPr>
                    </a:p>
                  </a:txBody>
                  <a:tcPr>
                    <a:solidFill>
                      <a:srgbClr val="FFFF00">
                        <a:alpha val="50000"/>
                      </a:srgbClr>
                    </a:solidFill>
                  </a:tcPr>
                </a:tc>
                <a:tc>
                  <a:txBody>
                    <a:bodyPr/>
                    <a:lstStyle/>
                    <a:p>
                      <a:pPr algn="ctr"/>
                      <a:r>
                        <a:rPr lang="en-US" sz="900" b="0" i="0" dirty="0" smtClean="0">
                          <a:solidFill>
                            <a:schemeClr val="tx1"/>
                          </a:solidFill>
                          <a:latin typeface="Arial Narrow"/>
                          <a:cs typeface="Arial Narrow"/>
                        </a:rPr>
                        <a:t>A-</a:t>
                      </a:r>
                      <a:endParaRPr lang="en-US" sz="900" b="0" i="0" dirty="0">
                        <a:solidFill>
                          <a:schemeClr val="tx1"/>
                        </a:solidFill>
                        <a:latin typeface="Arial Narrow"/>
                        <a:cs typeface="Arial Narrow"/>
                      </a:endParaRPr>
                    </a:p>
                  </a:txBody>
                  <a:tcPr>
                    <a:solidFill>
                      <a:srgbClr val="FFFF00">
                        <a:alpha val="50000"/>
                      </a:srgbClr>
                    </a:solidFill>
                  </a:tcPr>
                </a:tc>
                <a:tc>
                  <a:txBody>
                    <a:bodyPr/>
                    <a:lstStyle/>
                    <a:p>
                      <a:pPr algn="ctr"/>
                      <a:r>
                        <a:rPr lang="en-US" sz="900" b="0" i="0" dirty="0" smtClean="0">
                          <a:solidFill>
                            <a:schemeClr val="tx1"/>
                          </a:solidFill>
                          <a:latin typeface="Arial Narrow"/>
                          <a:cs typeface="Arial Narrow"/>
                        </a:rPr>
                        <a:t>80</a:t>
                      </a:r>
                      <a:endParaRPr lang="en-US" sz="900" b="0" i="0" dirty="0">
                        <a:solidFill>
                          <a:schemeClr val="tx1"/>
                        </a:solidFill>
                        <a:latin typeface="Arial Narrow"/>
                        <a:cs typeface="Arial Narrow"/>
                      </a:endParaRPr>
                    </a:p>
                  </a:txBody>
                  <a:tcPr>
                    <a:solidFill>
                      <a:srgbClr val="FFFF00">
                        <a:alpha val="50000"/>
                      </a:srgbClr>
                    </a:solidFill>
                  </a:tcPr>
                </a:tc>
                <a:tc vMerge="1">
                  <a:txBody>
                    <a:bodyPr/>
                    <a:lstStyle/>
                    <a:p>
                      <a:endParaRPr lang="en-US" sz="900" b="0" i="0" dirty="0">
                        <a:solidFill>
                          <a:srgbClr val="0000FF"/>
                        </a:solidFill>
                        <a:latin typeface="Arial Narrow"/>
                        <a:cs typeface="Arial Narrow"/>
                      </a:endParaRPr>
                    </a:p>
                  </a:txBody>
                  <a:tcPr>
                    <a:solidFill>
                      <a:schemeClr val="accent6">
                        <a:lumMod val="20000"/>
                        <a:lumOff val="80000"/>
                      </a:schemeClr>
                    </a:solidFill>
                  </a:tcPr>
                </a:tc>
                <a:tc vMerge="1">
                  <a:txBody>
                    <a:bodyPr/>
                    <a:lstStyle/>
                    <a:p>
                      <a:endParaRPr lang="en-US" sz="900" b="0" i="0" dirty="0">
                        <a:latin typeface="Arial Narrow"/>
                        <a:cs typeface="Arial Narrow"/>
                      </a:endParaRPr>
                    </a:p>
                  </a:txBody>
                  <a:tcPr>
                    <a:solidFill>
                      <a:schemeClr val="accent6">
                        <a:lumMod val="20000"/>
                        <a:lumOff val="80000"/>
                      </a:schemeClr>
                    </a:solidFill>
                  </a:tcPr>
                </a:tc>
                <a:tc vMerge="1">
                  <a:txBody>
                    <a:bodyPr/>
                    <a:lstStyle/>
                    <a:p>
                      <a:endParaRPr lang="en-US" sz="900" b="0" i="0" dirty="0">
                        <a:latin typeface="Arial Narrow"/>
                        <a:cs typeface="Arial Narrow"/>
                      </a:endParaRPr>
                    </a:p>
                  </a:txBody>
                  <a:tcPr>
                    <a:solidFill>
                      <a:schemeClr val="accent6">
                        <a:lumMod val="20000"/>
                        <a:lumOff val="80000"/>
                      </a:schemeClr>
                    </a:solidFill>
                  </a:tcPr>
                </a:tc>
                <a:tc vMerge="1">
                  <a:txBody>
                    <a:bodyPr/>
                    <a:lstStyle/>
                    <a:p>
                      <a:pPr algn="ctr"/>
                      <a:endParaRPr lang="en-US" sz="900" b="0" i="0" dirty="0">
                        <a:solidFill>
                          <a:schemeClr val="tx1"/>
                        </a:solidFill>
                        <a:latin typeface="Arial Narrow"/>
                        <a:cs typeface="Arial Narrow"/>
                      </a:endParaRPr>
                    </a:p>
                  </a:txBody>
                  <a:tcPr>
                    <a:solidFill>
                      <a:schemeClr val="accent6">
                        <a:lumMod val="20000"/>
                        <a:lumOff val="80000"/>
                      </a:schemeClr>
                    </a:solidFill>
                  </a:tcPr>
                </a:tc>
                <a:tc vMerge="1">
                  <a:txBody>
                    <a:bodyPr/>
                    <a:lstStyle/>
                    <a:p>
                      <a:pPr algn="ctr"/>
                      <a:endParaRPr lang="en-US" sz="900" b="0" i="0" dirty="0">
                        <a:latin typeface="Arial Narrow"/>
                        <a:cs typeface="Arial Narrow"/>
                      </a:endParaRPr>
                    </a:p>
                  </a:txBody>
                  <a:tcPr>
                    <a:solidFill>
                      <a:schemeClr val="accent6">
                        <a:lumMod val="20000"/>
                        <a:lumOff val="80000"/>
                      </a:schemeClr>
                    </a:solidFill>
                  </a:tcPr>
                </a:tc>
              </a:tr>
              <a:tr h="21547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dirty="0" smtClean="0">
                          <a:ln>
                            <a:noFill/>
                          </a:ln>
                          <a:solidFill>
                            <a:schemeClr val="tx1"/>
                          </a:solidFill>
                          <a:effectLst/>
                          <a:latin typeface="Arial Narrow"/>
                          <a:cs typeface="Arial Narrow"/>
                        </a:rPr>
                        <a:t>E12-09-009</a:t>
                      </a:r>
                    </a:p>
                  </a:txBody>
                  <a:tcPr horzOverflow="overflow">
                    <a:solidFill>
                      <a:srgbClr val="FFFF00">
                        <a:alpha val="50000"/>
                      </a:srgbClr>
                    </a:solidFill>
                  </a:tcPr>
                </a:tc>
                <a:tc>
                  <a:txBody>
                    <a:bodyPr/>
                    <a:lstStyle/>
                    <a:p>
                      <a:r>
                        <a:rPr lang="en-US" sz="900" b="0" i="0" dirty="0" smtClean="0">
                          <a:solidFill>
                            <a:schemeClr val="tx1"/>
                          </a:solidFill>
                          <a:latin typeface="Arial Narrow"/>
                          <a:cs typeface="Arial Narrow"/>
                        </a:rPr>
                        <a:t>Spin-Orbit correlations in K production </a:t>
                      </a:r>
                      <a:r>
                        <a:rPr lang="en-US" sz="900" b="0" i="0" dirty="0" err="1" smtClean="0">
                          <a:solidFill>
                            <a:schemeClr val="tx1"/>
                          </a:solidFill>
                          <a:latin typeface="Arial Narrow"/>
                          <a:cs typeface="Arial Narrow"/>
                        </a:rPr>
                        <a:t>w</a:t>
                      </a:r>
                      <a:r>
                        <a:rPr lang="en-US" sz="900" b="0" i="0" dirty="0" smtClean="0">
                          <a:solidFill>
                            <a:schemeClr val="tx1"/>
                          </a:solidFill>
                          <a:latin typeface="Arial Narrow"/>
                          <a:cs typeface="Arial Narrow"/>
                        </a:rPr>
                        <a:t>/ pol. targets</a:t>
                      </a:r>
                      <a:endParaRPr lang="en-US" sz="900" b="0" i="0" dirty="0">
                        <a:solidFill>
                          <a:schemeClr val="tx1"/>
                        </a:solidFill>
                        <a:latin typeface="Arial Narrow"/>
                        <a:cs typeface="Arial Narrow"/>
                      </a:endParaRPr>
                    </a:p>
                  </a:txBody>
                  <a:tcPr>
                    <a:solidFill>
                      <a:srgbClr val="FFFF00">
                        <a:alpha val="50000"/>
                      </a:srgbClr>
                    </a:solidFill>
                  </a:tcPr>
                </a:tc>
                <a:tc>
                  <a:txBody>
                    <a:bodyPr/>
                    <a:lstStyle/>
                    <a:p>
                      <a:r>
                        <a:rPr lang="en-US" sz="900" b="0" i="0" dirty="0" err="1" smtClean="0">
                          <a:solidFill>
                            <a:schemeClr val="tx1"/>
                          </a:solidFill>
                          <a:latin typeface="Arial Narrow"/>
                          <a:cs typeface="Arial Narrow"/>
                        </a:rPr>
                        <a:t>Avakian</a:t>
                      </a:r>
                      <a:endParaRPr lang="en-US" sz="900" b="0" i="0" dirty="0">
                        <a:solidFill>
                          <a:schemeClr val="tx1"/>
                        </a:solidFill>
                        <a:latin typeface="Arial Narrow"/>
                        <a:cs typeface="Arial Narrow"/>
                      </a:endParaRPr>
                    </a:p>
                  </a:txBody>
                  <a:tcPr>
                    <a:solidFill>
                      <a:srgbClr val="FFFF00">
                        <a:alpha val="50000"/>
                      </a:srgbClr>
                    </a:solidFill>
                  </a:tcPr>
                </a:tc>
                <a:tc>
                  <a:txBody>
                    <a:bodyPr/>
                    <a:lstStyle/>
                    <a:p>
                      <a:pPr algn="ctr"/>
                      <a:r>
                        <a:rPr lang="en-US" sz="900" b="0" i="0" dirty="0" smtClean="0">
                          <a:solidFill>
                            <a:schemeClr val="tx1"/>
                          </a:solidFill>
                          <a:latin typeface="Arial Narrow"/>
                          <a:cs typeface="Arial Narrow"/>
                        </a:rPr>
                        <a:t>B+</a:t>
                      </a:r>
                      <a:endParaRPr lang="en-US" sz="900" b="0" i="0" dirty="0">
                        <a:solidFill>
                          <a:schemeClr val="tx1"/>
                        </a:solidFill>
                        <a:latin typeface="Arial Narrow"/>
                        <a:cs typeface="Arial Narrow"/>
                      </a:endParaRPr>
                    </a:p>
                  </a:txBody>
                  <a:tcPr>
                    <a:solidFill>
                      <a:srgbClr val="FFFF00">
                        <a:alpha val="50000"/>
                      </a:srgbClr>
                    </a:solidFill>
                  </a:tcPr>
                </a:tc>
                <a:tc>
                  <a:txBody>
                    <a:bodyPr/>
                    <a:lstStyle/>
                    <a:p>
                      <a:pPr algn="ctr"/>
                      <a:r>
                        <a:rPr lang="en-US" sz="900" b="0" i="0" dirty="0" smtClean="0">
                          <a:solidFill>
                            <a:schemeClr val="tx1"/>
                          </a:solidFill>
                          <a:latin typeface="Arial Narrow"/>
                          <a:cs typeface="Arial Narrow"/>
                        </a:rPr>
                        <a:t>103</a:t>
                      </a:r>
                      <a:endParaRPr lang="en-US" sz="900" b="0" i="0" dirty="0">
                        <a:solidFill>
                          <a:schemeClr val="tx1"/>
                        </a:solidFill>
                        <a:latin typeface="Arial Narrow"/>
                        <a:cs typeface="Arial Narrow"/>
                      </a:endParaRPr>
                    </a:p>
                  </a:txBody>
                  <a:tcPr>
                    <a:solidFill>
                      <a:srgbClr val="FFFF00">
                        <a:alpha val="50000"/>
                      </a:srgbClr>
                    </a:solidFill>
                  </a:tcPr>
                </a:tc>
                <a:tc vMerge="1">
                  <a:txBody>
                    <a:bodyPr/>
                    <a:lstStyle/>
                    <a:p>
                      <a:endParaRPr lang="en-US" sz="900" b="0" i="0" dirty="0">
                        <a:solidFill>
                          <a:srgbClr val="0000FF"/>
                        </a:solidFill>
                        <a:latin typeface="Arial Narrow"/>
                        <a:cs typeface="Arial Narrow"/>
                      </a:endParaRPr>
                    </a:p>
                  </a:txBody>
                  <a:tcPr>
                    <a:solidFill>
                      <a:schemeClr val="accent6">
                        <a:lumMod val="20000"/>
                        <a:lumOff val="80000"/>
                      </a:schemeClr>
                    </a:solidFill>
                  </a:tcPr>
                </a:tc>
                <a:tc vMerge="1">
                  <a:txBody>
                    <a:bodyPr/>
                    <a:lstStyle/>
                    <a:p>
                      <a:endParaRPr lang="en-US" sz="900" b="0" i="0" dirty="0">
                        <a:latin typeface="Arial Narrow"/>
                        <a:cs typeface="Arial Narrow"/>
                      </a:endParaRPr>
                    </a:p>
                  </a:txBody>
                  <a:tcPr>
                    <a:solidFill>
                      <a:schemeClr val="accent6">
                        <a:lumMod val="20000"/>
                        <a:lumOff val="80000"/>
                      </a:schemeClr>
                    </a:solidFill>
                  </a:tcPr>
                </a:tc>
                <a:tc vMerge="1">
                  <a:txBody>
                    <a:bodyPr/>
                    <a:lstStyle/>
                    <a:p>
                      <a:endParaRPr lang="en-US" sz="900" b="0" i="0" dirty="0">
                        <a:latin typeface="Arial Narrow"/>
                        <a:cs typeface="Arial Narrow"/>
                      </a:endParaRPr>
                    </a:p>
                  </a:txBody>
                  <a:tcPr>
                    <a:solidFill>
                      <a:schemeClr val="accent6">
                        <a:lumMod val="20000"/>
                        <a:lumOff val="80000"/>
                      </a:schemeClr>
                    </a:solidFill>
                  </a:tcPr>
                </a:tc>
                <a:tc vMerge="1">
                  <a:txBody>
                    <a:bodyPr/>
                    <a:lstStyle/>
                    <a:p>
                      <a:pPr algn="ctr"/>
                      <a:endParaRPr lang="en-US" sz="900" b="0" i="0" dirty="0">
                        <a:solidFill>
                          <a:schemeClr val="tx1"/>
                        </a:solidFill>
                        <a:latin typeface="Arial Narrow"/>
                        <a:cs typeface="Arial Narrow"/>
                      </a:endParaRPr>
                    </a:p>
                  </a:txBody>
                  <a:tcPr>
                    <a:solidFill>
                      <a:schemeClr val="accent6">
                        <a:lumMod val="20000"/>
                        <a:lumOff val="80000"/>
                      </a:schemeClr>
                    </a:solidFill>
                  </a:tcPr>
                </a:tc>
                <a:tc vMerge="1">
                  <a:txBody>
                    <a:bodyPr/>
                    <a:lstStyle/>
                    <a:p>
                      <a:pPr algn="ctr"/>
                      <a:endParaRPr lang="en-US" sz="900" b="0" i="0" dirty="0">
                        <a:latin typeface="Arial Narrow"/>
                        <a:cs typeface="Arial Narrow"/>
                      </a:endParaRPr>
                    </a:p>
                  </a:txBody>
                  <a:tcPr>
                    <a:solidFill>
                      <a:schemeClr val="accent6">
                        <a:lumMod val="20000"/>
                        <a:lumOff val="80000"/>
                      </a:schemeClr>
                    </a:solidFill>
                  </a:tcPr>
                </a:tc>
              </a:tr>
              <a:tr h="215472">
                <a:tc>
                  <a:txBody>
                    <a:bodyPr/>
                    <a:lstStyle/>
                    <a:p>
                      <a:r>
                        <a:rPr lang="en-US" sz="900" b="0" i="0" dirty="0" smtClean="0">
                          <a:solidFill>
                            <a:schemeClr val="tx1"/>
                          </a:solidFill>
                          <a:latin typeface="Arial Narrow"/>
                          <a:cs typeface="Arial Narrow"/>
                        </a:rPr>
                        <a:t>E12-06-106</a:t>
                      </a:r>
                      <a:endParaRPr lang="en-US" sz="900" b="0" i="0" dirty="0">
                        <a:solidFill>
                          <a:schemeClr val="tx1"/>
                        </a:solidFill>
                        <a:latin typeface="Arial Narrow"/>
                        <a:cs typeface="Arial Narrow"/>
                      </a:endParaRPr>
                    </a:p>
                  </a:txBody>
                  <a:tcPr horzOverflow="overflow">
                    <a:solidFill>
                      <a:schemeClr val="accent2">
                        <a:lumMod val="40000"/>
                        <a:lumOff val="60000"/>
                      </a:schemeClr>
                    </a:solidFill>
                  </a:tcPr>
                </a:tc>
                <a:tc>
                  <a:txBody>
                    <a:bodyPr/>
                    <a:lstStyle/>
                    <a:p>
                      <a:r>
                        <a:rPr lang="en-US" sz="900" b="0" i="0" dirty="0" smtClean="0">
                          <a:solidFill>
                            <a:schemeClr val="tx1"/>
                          </a:solidFill>
                          <a:latin typeface="Arial Narrow"/>
                          <a:cs typeface="Arial Narrow"/>
                        </a:rPr>
                        <a:t>Color transparency</a:t>
                      </a:r>
                      <a:r>
                        <a:rPr lang="en-US" sz="900" b="0" i="0" baseline="0" dirty="0" smtClean="0">
                          <a:solidFill>
                            <a:schemeClr val="tx1"/>
                          </a:solidFill>
                          <a:latin typeface="Arial Narrow"/>
                          <a:cs typeface="Arial Narrow"/>
                        </a:rPr>
                        <a:t> in exclusive vector meson production  </a:t>
                      </a:r>
                      <a:endParaRPr lang="en-US" sz="900" b="0" i="0" dirty="0">
                        <a:solidFill>
                          <a:schemeClr val="tx1"/>
                        </a:solidFill>
                        <a:latin typeface="Arial Narrow"/>
                        <a:cs typeface="Arial Narrow"/>
                      </a:endParaRPr>
                    </a:p>
                  </a:txBody>
                  <a:tcPr>
                    <a:solidFill>
                      <a:schemeClr val="accent2">
                        <a:lumMod val="40000"/>
                        <a:lumOff val="60000"/>
                      </a:schemeClr>
                    </a:solidFill>
                  </a:tcPr>
                </a:tc>
                <a:tc>
                  <a:txBody>
                    <a:bodyPr/>
                    <a:lstStyle/>
                    <a:p>
                      <a:r>
                        <a:rPr lang="en-US" sz="900" b="0" i="0" dirty="0" err="1" smtClean="0">
                          <a:solidFill>
                            <a:schemeClr val="tx1"/>
                          </a:solidFill>
                          <a:latin typeface="Arial Narrow"/>
                          <a:cs typeface="Arial Narrow"/>
                        </a:rPr>
                        <a:t>Hafidi</a:t>
                      </a:r>
                      <a:endParaRPr lang="en-US" sz="900" b="0" i="0" dirty="0">
                        <a:solidFill>
                          <a:schemeClr val="tx1"/>
                        </a:solidFill>
                        <a:latin typeface="Arial Narrow"/>
                        <a:cs typeface="Arial Narrow"/>
                      </a:endParaRPr>
                    </a:p>
                  </a:txBody>
                  <a:tcPr>
                    <a:solidFill>
                      <a:schemeClr val="accent2">
                        <a:lumMod val="40000"/>
                        <a:lumOff val="60000"/>
                      </a:schemeClr>
                    </a:solidFill>
                  </a:tcPr>
                </a:tc>
                <a:tc>
                  <a:txBody>
                    <a:bodyPr/>
                    <a:lstStyle/>
                    <a:p>
                      <a:pPr algn="ctr"/>
                      <a:r>
                        <a:rPr lang="en-US" sz="900" b="0" i="0" dirty="0" smtClean="0">
                          <a:solidFill>
                            <a:schemeClr val="tx1"/>
                          </a:solidFill>
                          <a:latin typeface="Arial Narrow"/>
                          <a:cs typeface="Arial Narrow"/>
                        </a:rPr>
                        <a:t>B+</a:t>
                      </a:r>
                      <a:endParaRPr lang="en-US" sz="900" b="0" i="0" dirty="0">
                        <a:solidFill>
                          <a:schemeClr val="tx1"/>
                        </a:solidFill>
                        <a:latin typeface="Arial Narrow"/>
                        <a:cs typeface="Arial Narrow"/>
                      </a:endParaRPr>
                    </a:p>
                  </a:txBody>
                  <a:tcPr>
                    <a:solidFill>
                      <a:schemeClr val="accent2">
                        <a:lumMod val="40000"/>
                        <a:lumOff val="60000"/>
                      </a:schemeClr>
                    </a:solidFill>
                  </a:tcPr>
                </a:tc>
                <a:tc>
                  <a:txBody>
                    <a:bodyPr/>
                    <a:lstStyle/>
                    <a:p>
                      <a:pPr algn="ctr"/>
                      <a:r>
                        <a:rPr lang="en-US" sz="900" b="0" i="0" dirty="0" smtClean="0">
                          <a:solidFill>
                            <a:schemeClr val="tx1"/>
                          </a:solidFill>
                          <a:latin typeface="Arial Narrow"/>
                          <a:cs typeface="Arial Narrow"/>
                        </a:rPr>
                        <a:t>60</a:t>
                      </a:r>
                      <a:endParaRPr lang="en-US" sz="900" b="0" i="0" dirty="0">
                        <a:solidFill>
                          <a:schemeClr val="tx1"/>
                        </a:solidFill>
                        <a:latin typeface="Arial Narrow"/>
                        <a:cs typeface="Arial Narrow"/>
                      </a:endParaRPr>
                    </a:p>
                  </a:txBody>
                  <a:tcPr>
                    <a:solidFill>
                      <a:schemeClr val="accent2">
                        <a:lumMod val="40000"/>
                        <a:lumOff val="60000"/>
                      </a:schemeClr>
                    </a:solidFill>
                  </a:tcPr>
                </a:tc>
                <a:tc>
                  <a:txBody>
                    <a:bodyPr/>
                    <a:lstStyle/>
                    <a:p>
                      <a:pPr algn="ctr"/>
                      <a:r>
                        <a:rPr lang="en-US" sz="900" b="1" i="0" dirty="0" smtClean="0">
                          <a:solidFill>
                            <a:srgbClr val="0000FF"/>
                          </a:solidFill>
                          <a:latin typeface="Arial Narrow"/>
                          <a:cs typeface="Arial Narrow"/>
                        </a:rPr>
                        <a:t>60</a:t>
                      </a:r>
                      <a:endParaRPr lang="en-US" sz="900" b="1" i="0" dirty="0">
                        <a:solidFill>
                          <a:srgbClr val="0000FF"/>
                        </a:solidFill>
                        <a:latin typeface="Arial Narrow"/>
                        <a:cs typeface="Arial Narrow"/>
                      </a:endParaRPr>
                    </a:p>
                  </a:txBody>
                  <a:tcPr>
                    <a:solidFill>
                      <a:schemeClr val="accent2">
                        <a:lumMod val="40000"/>
                        <a:lumOff val="60000"/>
                      </a:schemeClr>
                    </a:solidFill>
                  </a:tcPr>
                </a:tc>
                <a:tc>
                  <a:txBody>
                    <a:bodyPr/>
                    <a:lstStyle/>
                    <a:p>
                      <a:endParaRPr lang="en-US" sz="900" b="0" i="0" dirty="0">
                        <a:latin typeface="Arial Narrow"/>
                        <a:cs typeface="Arial Narrow"/>
                      </a:endParaRPr>
                    </a:p>
                  </a:txBody>
                  <a:tcPr>
                    <a:solidFill>
                      <a:schemeClr val="accent2">
                        <a:lumMod val="40000"/>
                        <a:lumOff val="60000"/>
                      </a:schemeClr>
                    </a:solidFill>
                  </a:tcPr>
                </a:tc>
                <a:tc>
                  <a:txBody>
                    <a:bodyPr/>
                    <a:lstStyle/>
                    <a:p>
                      <a:pPr algn="ctr"/>
                      <a:r>
                        <a:rPr lang="en-US" sz="900" b="0" i="0" dirty="0" smtClean="0">
                          <a:latin typeface="Arial Narrow"/>
                          <a:cs typeface="Arial Narrow"/>
                        </a:rPr>
                        <a:t>11</a:t>
                      </a:r>
                      <a:endParaRPr lang="en-US" sz="900" b="0" i="0" dirty="0">
                        <a:latin typeface="Arial Narrow"/>
                        <a:cs typeface="Arial Narrow"/>
                      </a:endParaRPr>
                    </a:p>
                  </a:txBody>
                  <a:tcPr>
                    <a:solidFill>
                      <a:schemeClr val="accent2">
                        <a:lumMod val="40000"/>
                        <a:lumOff val="60000"/>
                      </a:schemeClr>
                    </a:solidFill>
                  </a:tcPr>
                </a:tc>
                <a:tc>
                  <a:txBody>
                    <a:bodyPr/>
                    <a:lstStyle/>
                    <a:p>
                      <a:pPr algn="ctr"/>
                      <a:r>
                        <a:rPr lang="en-US" sz="900" b="1" i="0" dirty="0" smtClean="0">
                          <a:solidFill>
                            <a:schemeClr val="tx1"/>
                          </a:solidFill>
                          <a:latin typeface="Arial Narrow"/>
                          <a:cs typeface="Arial Narrow"/>
                        </a:rPr>
                        <a:t>D</a:t>
                      </a:r>
                      <a:endParaRPr lang="en-US" sz="900" b="1" i="0" dirty="0">
                        <a:solidFill>
                          <a:schemeClr val="tx1"/>
                        </a:solidFill>
                        <a:latin typeface="Arial Narrow"/>
                        <a:cs typeface="Arial Narrow"/>
                      </a:endParaRPr>
                    </a:p>
                  </a:txBody>
                  <a:tcPr>
                    <a:solidFill>
                      <a:schemeClr val="accent2">
                        <a:lumMod val="40000"/>
                        <a:lumOff val="60000"/>
                      </a:schemeClr>
                    </a:solidFill>
                  </a:tcPr>
                </a:tc>
                <a:tc>
                  <a:txBody>
                    <a:bodyPr/>
                    <a:lstStyle/>
                    <a:p>
                      <a:pPr algn="ctr"/>
                      <a:endParaRPr lang="en-US" sz="900" b="0" i="0" dirty="0">
                        <a:latin typeface="Arial Narrow"/>
                        <a:cs typeface="Arial Narrow"/>
                      </a:endParaRPr>
                    </a:p>
                  </a:txBody>
                  <a:tcPr>
                    <a:solidFill>
                      <a:schemeClr val="accent2">
                        <a:lumMod val="40000"/>
                        <a:lumOff val="60000"/>
                      </a:schemeClr>
                    </a:solidFill>
                  </a:tcPr>
                </a:tc>
              </a:tr>
              <a:tr h="21547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dirty="0" smtClean="0">
                          <a:ln>
                            <a:noFill/>
                          </a:ln>
                          <a:solidFill>
                            <a:schemeClr val="tx1"/>
                          </a:solidFill>
                          <a:effectLst/>
                          <a:latin typeface="Arial Narrow"/>
                          <a:cs typeface="Arial Narrow"/>
                        </a:rPr>
                        <a:t>E12-06-117</a:t>
                      </a:r>
                    </a:p>
                  </a:txBody>
                  <a:tcPr horzOverflow="overflow">
                    <a:solidFill>
                      <a:schemeClr val="accent6">
                        <a:lumMod val="60000"/>
                        <a:lumOff val="40000"/>
                      </a:schemeClr>
                    </a:solidFill>
                  </a:tcPr>
                </a:tc>
                <a:tc>
                  <a:txBody>
                    <a:bodyPr/>
                    <a:lstStyle/>
                    <a:p>
                      <a:r>
                        <a:rPr lang="en-US" sz="900" b="0" i="0" dirty="0" smtClean="0">
                          <a:solidFill>
                            <a:schemeClr val="tx1"/>
                          </a:solidFill>
                          <a:latin typeface="Arial Narrow"/>
                          <a:cs typeface="Arial Narrow"/>
                        </a:rPr>
                        <a:t>Quark propagation and </a:t>
                      </a:r>
                      <a:r>
                        <a:rPr lang="en-US" sz="900" b="0" i="0" dirty="0" err="1" smtClean="0">
                          <a:solidFill>
                            <a:schemeClr val="tx1"/>
                          </a:solidFill>
                          <a:latin typeface="Arial Narrow"/>
                          <a:cs typeface="Arial Narrow"/>
                        </a:rPr>
                        <a:t>hadron</a:t>
                      </a:r>
                      <a:r>
                        <a:rPr lang="en-US" sz="900" b="0" i="0" dirty="0" smtClean="0">
                          <a:solidFill>
                            <a:schemeClr val="tx1"/>
                          </a:solidFill>
                          <a:latin typeface="Arial Narrow"/>
                          <a:cs typeface="Arial Narrow"/>
                        </a:rPr>
                        <a:t> formation</a:t>
                      </a:r>
                      <a:endParaRPr lang="en-US" sz="900" b="0" i="0" dirty="0">
                        <a:solidFill>
                          <a:schemeClr val="tx1"/>
                        </a:solidFill>
                        <a:latin typeface="Arial Narrow"/>
                        <a:cs typeface="Arial Narrow"/>
                      </a:endParaRPr>
                    </a:p>
                  </a:txBody>
                  <a:tcPr>
                    <a:solidFill>
                      <a:schemeClr val="accent6">
                        <a:lumMod val="60000"/>
                        <a:lumOff val="40000"/>
                      </a:schemeClr>
                    </a:solidFill>
                  </a:tcPr>
                </a:tc>
                <a:tc>
                  <a:txBody>
                    <a:bodyPr/>
                    <a:lstStyle/>
                    <a:p>
                      <a:r>
                        <a:rPr lang="en-US" sz="900" b="0" i="0" dirty="0" smtClean="0">
                          <a:solidFill>
                            <a:schemeClr val="tx1"/>
                          </a:solidFill>
                          <a:latin typeface="Arial Narrow"/>
                          <a:cs typeface="Arial Narrow"/>
                        </a:rPr>
                        <a:t>Brooks</a:t>
                      </a:r>
                      <a:endParaRPr lang="en-US" sz="900" b="0" i="0" dirty="0">
                        <a:solidFill>
                          <a:schemeClr val="tx1"/>
                        </a:solidFill>
                        <a:latin typeface="Arial Narrow"/>
                        <a:cs typeface="Arial Narrow"/>
                      </a:endParaRPr>
                    </a:p>
                  </a:txBody>
                  <a:tcPr>
                    <a:solidFill>
                      <a:schemeClr val="accent6">
                        <a:lumMod val="60000"/>
                        <a:lumOff val="40000"/>
                      </a:schemeClr>
                    </a:solidFill>
                  </a:tcPr>
                </a:tc>
                <a:tc>
                  <a:txBody>
                    <a:bodyPr/>
                    <a:lstStyle/>
                    <a:p>
                      <a:pPr algn="ctr"/>
                      <a:r>
                        <a:rPr lang="en-US" sz="900" b="0" i="0" dirty="0" smtClean="0">
                          <a:solidFill>
                            <a:schemeClr val="tx1"/>
                          </a:solidFill>
                          <a:latin typeface="Arial Narrow"/>
                          <a:cs typeface="Arial Narrow"/>
                        </a:rPr>
                        <a:t>A-</a:t>
                      </a:r>
                      <a:endParaRPr lang="en-US" sz="900" b="0" i="0" dirty="0">
                        <a:solidFill>
                          <a:schemeClr val="tx1"/>
                        </a:solidFill>
                        <a:latin typeface="Arial Narrow"/>
                        <a:cs typeface="Arial Narrow"/>
                      </a:endParaRPr>
                    </a:p>
                  </a:txBody>
                  <a:tcPr>
                    <a:solidFill>
                      <a:schemeClr val="accent6">
                        <a:lumMod val="60000"/>
                        <a:lumOff val="40000"/>
                      </a:schemeClr>
                    </a:solidFill>
                  </a:tcPr>
                </a:tc>
                <a:tc>
                  <a:txBody>
                    <a:bodyPr/>
                    <a:lstStyle/>
                    <a:p>
                      <a:pPr algn="ctr"/>
                      <a:r>
                        <a:rPr lang="en-US" sz="900" b="0" i="0" dirty="0" smtClean="0">
                          <a:solidFill>
                            <a:schemeClr val="tx1"/>
                          </a:solidFill>
                          <a:latin typeface="Arial Narrow"/>
                          <a:cs typeface="Arial Narrow"/>
                        </a:rPr>
                        <a:t>60</a:t>
                      </a:r>
                      <a:endParaRPr lang="en-US" sz="900" b="0" i="0" dirty="0">
                        <a:solidFill>
                          <a:schemeClr val="tx1"/>
                        </a:solidFill>
                        <a:latin typeface="Arial Narrow"/>
                        <a:cs typeface="Arial Narrow"/>
                      </a:endParaRPr>
                    </a:p>
                  </a:txBody>
                  <a:tcPr>
                    <a:solidFill>
                      <a:schemeClr val="accent6">
                        <a:lumMod val="60000"/>
                        <a:lumOff val="40000"/>
                      </a:schemeClr>
                    </a:solidFill>
                  </a:tcPr>
                </a:tc>
                <a:tc>
                  <a:txBody>
                    <a:bodyPr/>
                    <a:lstStyle/>
                    <a:p>
                      <a:pPr algn="ctr"/>
                      <a:r>
                        <a:rPr lang="en-US" sz="900" b="1" i="0" dirty="0" smtClean="0">
                          <a:solidFill>
                            <a:srgbClr val="0000FF"/>
                          </a:solidFill>
                          <a:latin typeface="Arial Narrow"/>
                          <a:cs typeface="Arial Narrow"/>
                        </a:rPr>
                        <a:t>60</a:t>
                      </a:r>
                      <a:endParaRPr lang="en-US" sz="900" b="1" i="0" dirty="0">
                        <a:solidFill>
                          <a:srgbClr val="0000FF"/>
                        </a:solidFill>
                        <a:latin typeface="Arial Narrow"/>
                        <a:cs typeface="Arial Narrow"/>
                      </a:endParaRPr>
                    </a:p>
                  </a:txBody>
                  <a:tcPr>
                    <a:solidFill>
                      <a:schemeClr val="accent6">
                        <a:lumMod val="60000"/>
                        <a:lumOff val="40000"/>
                      </a:schemeClr>
                    </a:solidFill>
                  </a:tcPr>
                </a:tc>
                <a:tc>
                  <a:txBody>
                    <a:bodyPr/>
                    <a:lstStyle/>
                    <a:p>
                      <a:endParaRPr lang="en-US" sz="900" b="0" i="0" dirty="0">
                        <a:latin typeface="Arial Narrow"/>
                        <a:cs typeface="Arial Narrow"/>
                      </a:endParaRPr>
                    </a:p>
                  </a:txBody>
                  <a:tcPr>
                    <a:solidFill>
                      <a:schemeClr val="accent6">
                        <a:lumMod val="60000"/>
                        <a:lumOff val="40000"/>
                      </a:schemeClr>
                    </a:solidFill>
                  </a:tcPr>
                </a:tc>
                <a:tc>
                  <a:txBody>
                    <a:bodyPr/>
                    <a:lstStyle/>
                    <a:p>
                      <a:pPr algn="ctr"/>
                      <a:r>
                        <a:rPr lang="en-US" sz="900" b="0" i="0" dirty="0" smtClean="0">
                          <a:latin typeface="Arial Narrow"/>
                          <a:cs typeface="Arial Narrow"/>
                        </a:rPr>
                        <a:t>11</a:t>
                      </a:r>
                      <a:endParaRPr lang="en-US" sz="900" b="0" i="0" dirty="0">
                        <a:latin typeface="Arial Narrow"/>
                        <a:cs typeface="Arial Narrow"/>
                      </a:endParaRPr>
                    </a:p>
                  </a:txBody>
                  <a:tcPr>
                    <a:solidFill>
                      <a:schemeClr val="accent6">
                        <a:lumMod val="60000"/>
                        <a:lumOff val="40000"/>
                      </a:schemeClr>
                    </a:solidFill>
                  </a:tcPr>
                </a:tc>
                <a:tc>
                  <a:txBody>
                    <a:bodyPr/>
                    <a:lstStyle/>
                    <a:p>
                      <a:pPr algn="ctr"/>
                      <a:r>
                        <a:rPr lang="en-US" sz="900" b="1" i="0" dirty="0" smtClean="0">
                          <a:solidFill>
                            <a:schemeClr val="tx1"/>
                          </a:solidFill>
                          <a:latin typeface="Arial Narrow"/>
                          <a:cs typeface="Arial Narrow"/>
                        </a:rPr>
                        <a:t>E</a:t>
                      </a:r>
                      <a:endParaRPr lang="en-US" sz="900" b="1" i="0" dirty="0">
                        <a:solidFill>
                          <a:schemeClr val="tx1"/>
                        </a:solidFill>
                        <a:latin typeface="Arial Narrow"/>
                        <a:cs typeface="Arial Narrow"/>
                      </a:endParaRPr>
                    </a:p>
                  </a:txBody>
                  <a:tcPr>
                    <a:solidFill>
                      <a:schemeClr val="accent6">
                        <a:lumMod val="60000"/>
                        <a:lumOff val="40000"/>
                      </a:schemeClr>
                    </a:solidFill>
                  </a:tcPr>
                </a:tc>
                <a:tc>
                  <a:txBody>
                    <a:bodyPr/>
                    <a:lstStyle/>
                    <a:p>
                      <a:pPr algn="ctr"/>
                      <a:r>
                        <a:rPr lang="en-US" sz="900" b="0" i="0" dirty="0" smtClean="0">
                          <a:latin typeface="Arial Narrow"/>
                          <a:cs typeface="Arial Narrow"/>
                        </a:rPr>
                        <a:t>Nuclear </a:t>
                      </a:r>
                      <a:endParaRPr lang="en-US" sz="900" b="0" i="0" dirty="0">
                        <a:latin typeface="Arial Narrow"/>
                        <a:cs typeface="Arial Narrow"/>
                      </a:endParaRPr>
                    </a:p>
                  </a:txBody>
                  <a:tcPr>
                    <a:solidFill>
                      <a:schemeClr val="accent6">
                        <a:lumMod val="60000"/>
                        <a:lumOff val="40000"/>
                      </a:schemeClr>
                    </a:solidFill>
                  </a:tcPr>
                </a:tc>
              </a:tr>
              <a:tr h="21547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dirty="0" smtClean="0">
                          <a:ln>
                            <a:noFill/>
                          </a:ln>
                          <a:solidFill>
                            <a:schemeClr val="tx1"/>
                          </a:solidFill>
                          <a:effectLst/>
                          <a:latin typeface="Arial Narrow"/>
                          <a:cs typeface="Arial Narrow"/>
                        </a:rPr>
                        <a:t>E12-06-113</a:t>
                      </a:r>
                    </a:p>
                  </a:txBody>
                  <a:tcPr horzOverflow="overflow">
                    <a:solidFill>
                      <a:schemeClr val="accent4">
                        <a:lumMod val="40000"/>
                        <a:lumOff val="60000"/>
                      </a:schemeClr>
                    </a:solidFill>
                  </a:tcPr>
                </a:tc>
                <a:tc>
                  <a:txBody>
                    <a:bodyPr/>
                    <a:lstStyle/>
                    <a:p>
                      <a:r>
                        <a:rPr lang="en-US" sz="900" b="0" i="0" baseline="0" dirty="0" smtClean="0">
                          <a:solidFill>
                            <a:schemeClr val="tx1"/>
                          </a:solidFill>
                          <a:latin typeface="Arial Narrow"/>
                          <a:cs typeface="Arial Narrow"/>
                        </a:rPr>
                        <a:t>Free  Neutron structure at   large </a:t>
                      </a:r>
                      <a:r>
                        <a:rPr lang="en-US" sz="900" b="0" i="0" baseline="0" dirty="0" err="1" smtClean="0">
                          <a:solidFill>
                            <a:schemeClr val="tx1"/>
                          </a:solidFill>
                          <a:latin typeface="Arial Narrow"/>
                          <a:cs typeface="Arial Narrow"/>
                        </a:rPr>
                        <a:t>x</a:t>
                      </a:r>
                      <a:endParaRPr lang="en-US" sz="900" b="0" i="0" baseline="-25000" dirty="0">
                        <a:solidFill>
                          <a:schemeClr val="tx1"/>
                        </a:solidFill>
                        <a:latin typeface="Arial Narrow"/>
                        <a:cs typeface="Arial Narrow"/>
                      </a:endParaRPr>
                    </a:p>
                  </a:txBody>
                  <a:tcPr>
                    <a:solidFill>
                      <a:schemeClr val="accent4">
                        <a:lumMod val="40000"/>
                        <a:lumOff val="60000"/>
                      </a:schemeClr>
                    </a:solidFill>
                  </a:tcPr>
                </a:tc>
                <a:tc>
                  <a:txBody>
                    <a:bodyPr/>
                    <a:lstStyle/>
                    <a:p>
                      <a:r>
                        <a:rPr lang="en-US" sz="900" b="0" i="0" dirty="0" err="1" smtClean="0">
                          <a:solidFill>
                            <a:schemeClr val="tx1"/>
                          </a:solidFill>
                          <a:latin typeface="Arial Narrow"/>
                          <a:cs typeface="Arial Narrow"/>
                        </a:rPr>
                        <a:t>Bueltman</a:t>
                      </a:r>
                      <a:endParaRPr lang="en-US" sz="900" b="0" i="0" dirty="0">
                        <a:solidFill>
                          <a:schemeClr val="tx1"/>
                        </a:solidFill>
                        <a:latin typeface="Arial Narrow"/>
                        <a:cs typeface="Arial Narrow"/>
                      </a:endParaRPr>
                    </a:p>
                  </a:txBody>
                  <a:tcPr>
                    <a:solidFill>
                      <a:schemeClr val="accent4">
                        <a:lumMod val="40000"/>
                        <a:lumOff val="60000"/>
                      </a:schemeClr>
                    </a:solidFill>
                  </a:tcPr>
                </a:tc>
                <a:tc>
                  <a:txBody>
                    <a:bodyPr/>
                    <a:lstStyle/>
                    <a:p>
                      <a:pPr algn="ctr"/>
                      <a:r>
                        <a:rPr lang="en-US" sz="900" b="0" i="0" dirty="0" smtClean="0">
                          <a:solidFill>
                            <a:schemeClr val="tx1"/>
                          </a:solidFill>
                          <a:latin typeface="Arial Narrow"/>
                          <a:cs typeface="Arial Narrow"/>
                        </a:rPr>
                        <a:t>A</a:t>
                      </a:r>
                      <a:endParaRPr lang="en-US" sz="900" b="0" i="0" dirty="0">
                        <a:solidFill>
                          <a:schemeClr val="tx1"/>
                        </a:solidFill>
                        <a:latin typeface="Arial Narrow"/>
                        <a:cs typeface="Arial Narrow"/>
                      </a:endParaRPr>
                    </a:p>
                  </a:txBody>
                  <a:tcPr>
                    <a:solidFill>
                      <a:schemeClr val="accent4">
                        <a:lumMod val="40000"/>
                        <a:lumOff val="60000"/>
                      </a:schemeClr>
                    </a:solidFill>
                  </a:tcPr>
                </a:tc>
                <a:tc>
                  <a:txBody>
                    <a:bodyPr/>
                    <a:lstStyle/>
                    <a:p>
                      <a:pPr algn="ctr"/>
                      <a:r>
                        <a:rPr lang="en-US" sz="900" b="0" i="0" dirty="0" smtClean="0">
                          <a:solidFill>
                            <a:schemeClr val="tx1"/>
                          </a:solidFill>
                          <a:latin typeface="Arial Narrow"/>
                          <a:cs typeface="Arial Narrow"/>
                        </a:rPr>
                        <a:t>40</a:t>
                      </a:r>
                      <a:endParaRPr lang="en-US" sz="900" b="0" i="0" dirty="0">
                        <a:solidFill>
                          <a:schemeClr val="tx1"/>
                        </a:solidFill>
                        <a:latin typeface="Arial Narrow"/>
                        <a:cs typeface="Arial Narrow"/>
                      </a:endParaRPr>
                    </a:p>
                  </a:txBody>
                  <a:tcPr>
                    <a:solidFill>
                      <a:schemeClr val="accent4">
                        <a:lumMod val="40000"/>
                        <a:lumOff val="60000"/>
                      </a:schemeClr>
                    </a:solidFill>
                  </a:tcPr>
                </a:tc>
                <a:tc>
                  <a:txBody>
                    <a:bodyPr/>
                    <a:lstStyle/>
                    <a:p>
                      <a:pPr algn="ctr"/>
                      <a:r>
                        <a:rPr lang="en-US" sz="900" b="1" i="0" dirty="0" smtClean="0">
                          <a:solidFill>
                            <a:srgbClr val="0000FF"/>
                          </a:solidFill>
                          <a:latin typeface="Arial Narrow"/>
                          <a:cs typeface="Arial Narrow"/>
                        </a:rPr>
                        <a:t>42</a:t>
                      </a:r>
                      <a:endParaRPr lang="en-US" sz="900" b="1" i="0" dirty="0">
                        <a:solidFill>
                          <a:srgbClr val="0000FF"/>
                        </a:solidFill>
                        <a:latin typeface="Arial Narrow"/>
                        <a:cs typeface="Arial Narrow"/>
                      </a:endParaRPr>
                    </a:p>
                  </a:txBody>
                  <a:tcPr>
                    <a:solidFill>
                      <a:schemeClr val="accent4">
                        <a:lumMod val="40000"/>
                        <a:lumOff val="60000"/>
                      </a:schemeClr>
                    </a:solidFill>
                  </a:tcPr>
                </a:tc>
                <a:tc>
                  <a:txBody>
                    <a:bodyPr/>
                    <a:lstStyle/>
                    <a:p>
                      <a:r>
                        <a:rPr lang="en-US" sz="900" b="0" i="0" dirty="0" smtClean="0">
                          <a:latin typeface="Arial Narrow"/>
                          <a:cs typeface="Arial Narrow"/>
                        </a:rPr>
                        <a:t>Radial</a:t>
                      </a:r>
                      <a:r>
                        <a:rPr lang="en-US" sz="900" b="0" i="0" baseline="0" dirty="0" smtClean="0">
                          <a:latin typeface="Arial Narrow"/>
                          <a:cs typeface="Arial Narrow"/>
                        </a:rPr>
                        <a:t> TPC</a:t>
                      </a:r>
                      <a:endParaRPr lang="en-US" sz="900" b="0" i="0" dirty="0">
                        <a:latin typeface="Arial Narrow"/>
                        <a:cs typeface="Arial Narrow"/>
                      </a:endParaRPr>
                    </a:p>
                  </a:txBody>
                  <a:tcPr>
                    <a:solidFill>
                      <a:schemeClr val="accent4">
                        <a:lumMod val="40000"/>
                        <a:lumOff val="60000"/>
                      </a:schemeClr>
                    </a:solidFill>
                  </a:tcPr>
                </a:tc>
                <a:tc>
                  <a:txBody>
                    <a:bodyPr/>
                    <a:lstStyle/>
                    <a:p>
                      <a:pPr algn="ctr"/>
                      <a:r>
                        <a:rPr lang="en-US" sz="900" b="0" i="0" dirty="0" smtClean="0">
                          <a:latin typeface="Arial Narrow"/>
                          <a:cs typeface="Arial Narrow"/>
                        </a:rPr>
                        <a:t>11</a:t>
                      </a:r>
                      <a:endParaRPr lang="en-US" sz="900" b="0" i="0" dirty="0">
                        <a:latin typeface="Arial Narrow"/>
                        <a:cs typeface="Arial Narrow"/>
                      </a:endParaRPr>
                    </a:p>
                  </a:txBody>
                  <a:tcPr>
                    <a:solidFill>
                      <a:schemeClr val="accent4">
                        <a:lumMod val="40000"/>
                        <a:lumOff val="60000"/>
                      </a:schemeClr>
                    </a:solidFill>
                  </a:tcPr>
                </a:tc>
                <a:tc>
                  <a:txBody>
                    <a:bodyPr/>
                    <a:lstStyle/>
                    <a:p>
                      <a:pPr algn="ctr"/>
                      <a:r>
                        <a:rPr lang="en-US" sz="900" b="1" i="0" dirty="0" smtClean="0">
                          <a:solidFill>
                            <a:schemeClr val="tx1"/>
                          </a:solidFill>
                          <a:latin typeface="Arial Narrow"/>
                          <a:cs typeface="Arial Narrow"/>
                        </a:rPr>
                        <a:t>F</a:t>
                      </a:r>
                      <a:endParaRPr lang="en-US" sz="900" b="1" i="0" dirty="0">
                        <a:solidFill>
                          <a:schemeClr val="tx1"/>
                        </a:solidFill>
                        <a:latin typeface="Arial Narrow"/>
                        <a:cs typeface="Arial Narrow"/>
                      </a:endParaRPr>
                    </a:p>
                  </a:txBody>
                  <a:tcPr>
                    <a:solidFill>
                      <a:schemeClr val="accent4">
                        <a:lumMod val="40000"/>
                        <a:lumOff val="60000"/>
                      </a:schemeClr>
                    </a:solidFill>
                  </a:tcPr>
                </a:tc>
                <a:tc>
                  <a:txBody>
                    <a:bodyPr/>
                    <a:lstStyle/>
                    <a:p>
                      <a:pPr algn="ctr"/>
                      <a:r>
                        <a:rPr lang="en-US" sz="900" b="0" i="0" dirty="0" smtClean="0">
                          <a:latin typeface="Arial Narrow"/>
                          <a:cs typeface="Arial Narrow"/>
                        </a:rPr>
                        <a:t>Gas D</a:t>
                      </a:r>
                      <a:r>
                        <a:rPr lang="en-US" sz="900" b="0" i="0" baseline="-25000" dirty="0" smtClean="0">
                          <a:latin typeface="Arial Narrow"/>
                          <a:cs typeface="Arial Narrow"/>
                        </a:rPr>
                        <a:t>2</a:t>
                      </a:r>
                      <a:endParaRPr lang="en-US" sz="900" b="0" i="0" baseline="-25000" dirty="0">
                        <a:latin typeface="Arial Narrow"/>
                        <a:cs typeface="Arial Narrow"/>
                      </a:endParaRPr>
                    </a:p>
                  </a:txBody>
                  <a:tcPr>
                    <a:solidFill>
                      <a:schemeClr val="accent4">
                        <a:lumMod val="40000"/>
                        <a:lumOff val="60000"/>
                      </a:schemeClr>
                    </a:solidFill>
                  </a:tcPr>
                </a:tc>
              </a:tr>
              <a:tr h="21547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dirty="0" smtClean="0">
                          <a:ln>
                            <a:noFill/>
                          </a:ln>
                          <a:solidFill>
                            <a:schemeClr val="tx1"/>
                          </a:solidFill>
                          <a:effectLst/>
                          <a:latin typeface="Arial Narrow"/>
                          <a:cs typeface="Arial Narrow"/>
                        </a:rPr>
                        <a:t>E12-14-001</a:t>
                      </a:r>
                    </a:p>
                  </a:txBody>
                  <a:tcPr horzOverflow="overflow">
                    <a:solidFill>
                      <a:schemeClr val="accent5">
                        <a:lumMod val="20000"/>
                        <a:lumOff val="80000"/>
                      </a:schemeClr>
                    </a:solidFill>
                  </a:tcPr>
                </a:tc>
                <a:tc>
                  <a:txBody>
                    <a:bodyPr/>
                    <a:lstStyle/>
                    <a:p>
                      <a:r>
                        <a:rPr lang="en-US" sz="900" b="0" i="0" baseline="-25000" dirty="0" smtClean="0">
                          <a:solidFill>
                            <a:schemeClr val="tx1"/>
                          </a:solidFill>
                          <a:latin typeface="Arial Narrow"/>
                          <a:cs typeface="Arial Narrow"/>
                        </a:rPr>
                        <a:t> </a:t>
                      </a:r>
                      <a:r>
                        <a:rPr lang="en-US" sz="900" b="0" i="0" baseline="0" dirty="0" smtClean="0">
                          <a:solidFill>
                            <a:schemeClr val="tx1"/>
                          </a:solidFill>
                          <a:latin typeface="Arial Narrow"/>
                          <a:cs typeface="Arial Narrow"/>
                        </a:rPr>
                        <a:t>EMC effect in spin structure functions</a:t>
                      </a:r>
                      <a:endParaRPr lang="en-US" sz="900" b="0" i="0" baseline="-25000" dirty="0">
                        <a:solidFill>
                          <a:schemeClr val="tx1"/>
                        </a:solidFill>
                        <a:latin typeface="Arial Narrow"/>
                        <a:cs typeface="Arial Narrow"/>
                      </a:endParaRPr>
                    </a:p>
                  </a:txBody>
                  <a:tcPr>
                    <a:solidFill>
                      <a:schemeClr val="accent5">
                        <a:lumMod val="20000"/>
                        <a:lumOff val="80000"/>
                      </a:schemeClr>
                    </a:solidFill>
                  </a:tcPr>
                </a:tc>
                <a:tc>
                  <a:txBody>
                    <a:bodyPr/>
                    <a:lstStyle/>
                    <a:p>
                      <a:r>
                        <a:rPr lang="en-US" sz="900" b="0" i="0" dirty="0" smtClean="0">
                          <a:solidFill>
                            <a:schemeClr val="tx1"/>
                          </a:solidFill>
                          <a:latin typeface="Arial Narrow"/>
                          <a:cs typeface="Arial Narrow"/>
                        </a:rPr>
                        <a:t>Brooks</a:t>
                      </a:r>
                      <a:endParaRPr lang="en-US" sz="900" b="0" i="0" dirty="0">
                        <a:solidFill>
                          <a:schemeClr val="tx1"/>
                        </a:solidFill>
                        <a:latin typeface="Arial Narrow"/>
                        <a:cs typeface="Arial Narrow"/>
                      </a:endParaRPr>
                    </a:p>
                  </a:txBody>
                  <a:tcPr>
                    <a:solidFill>
                      <a:schemeClr val="accent5">
                        <a:lumMod val="20000"/>
                        <a:lumOff val="80000"/>
                      </a:schemeClr>
                    </a:solidFill>
                  </a:tcPr>
                </a:tc>
                <a:tc>
                  <a:txBody>
                    <a:bodyPr/>
                    <a:lstStyle/>
                    <a:p>
                      <a:pPr algn="ctr"/>
                      <a:r>
                        <a:rPr lang="en-US" sz="900" b="0" i="0" dirty="0" smtClean="0">
                          <a:solidFill>
                            <a:schemeClr val="tx1"/>
                          </a:solidFill>
                          <a:latin typeface="Arial Narrow"/>
                          <a:cs typeface="Arial Narrow"/>
                        </a:rPr>
                        <a:t>B+</a:t>
                      </a:r>
                      <a:endParaRPr lang="en-US" sz="900" b="0" i="0" dirty="0">
                        <a:solidFill>
                          <a:schemeClr val="tx1"/>
                        </a:solidFill>
                        <a:latin typeface="Arial Narrow"/>
                        <a:cs typeface="Arial Narrow"/>
                      </a:endParaRPr>
                    </a:p>
                  </a:txBody>
                  <a:tcPr>
                    <a:solidFill>
                      <a:schemeClr val="accent5">
                        <a:lumMod val="20000"/>
                        <a:lumOff val="80000"/>
                      </a:schemeClr>
                    </a:solidFill>
                  </a:tcPr>
                </a:tc>
                <a:tc>
                  <a:txBody>
                    <a:bodyPr/>
                    <a:lstStyle/>
                    <a:p>
                      <a:pPr algn="ctr"/>
                      <a:r>
                        <a:rPr lang="en-US" sz="900" b="0" i="0" dirty="0" smtClean="0">
                          <a:solidFill>
                            <a:schemeClr val="tx1"/>
                          </a:solidFill>
                          <a:latin typeface="Arial Narrow"/>
                          <a:cs typeface="Arial Narrow"/>
                        </a:rPr>
                        <a:t>55</a:t>
                      </a:r>
                      <a:endParaRPr lang="en-US" sz="900" b="0" i="0" dirty="0">
                        <a:solidFill>
                          <a:schemeClr val="tx1"/>
                        </a:solidFill>
                        <a:latin typeface="Arial Narrow"/>
                        <a:cs typeface="Arial Narrow"/>
                      </a:endParaRPr>
                    </a:p>
                  </a:txBody>
                  <a:tcPr>
                    <a:solidFill>
                      <a:schemeClr val="accent5">
                        <a:lumMod val="20000"/>
                        <a:lumOff val="80000"/>
                      </a:schemeClr>
                    </a:solidFill>
                  </a:tcPr>
                </a:tc>
                <a:tc>
                  <a:txBody>
                    <a:bodyPr/>
                    <a:lstStyle/>
                    <a:p>
                      <a:pPr algn="ctr"/>
                      <a:r>
                        <a:rPr lang="en-US" sz="900" b="1" i="0" dirty="0" smtClean="0">
                          <a:solidFill>
                            <a:srgbClr val="0000FF"/>
                          </a:solidFill>
                          <a:latin typeface="Arial Narrow"/>
                          <a:cs typeface="Arial Narrow"/>
                        </a:rPr>
                        <a:t>55</a:t>
                      </a:r>
                      <a:endParaRPr lang="en-US" sz="900" b="1" i="0" dirty="0">
                        <a:solidFill>
                          <a:srgbClr val="0000FF"/>
                        </a:solidFill>
                        <a:latin typeface="Arial Narrow"/>
                        <a:cs typeface="Arial Narrow"/>
                      </a:endParaRPr>
                    </a:p>
                  </a:txBody>
                  <a:tcPr>
                    <a:solidFill>
                      <a:schemeClr val="accent5">
                        <a:lumMod val="20000"/>
                        <a:lumOff val="80000"/>
                      </a:schemeClr>
                    </a:solidFill>
                  </a:tcPr>
                </a:tc>
                <a:tc>
                  <a:txBody>
                    <a:bodyPr/>
                    <a:lstStyle/>
                    <a:p>
                      <a:r>
                        <a:rPr lang="en-US" sz="900" b="0" i="0" dirty="0" smtClean="0">
                          <a:solidFill>
                            <a:schemeClr val="tx1"/>
                          </a:solidFill>
                          <a:latin typeface="Arial Narrow"/>
                          <a:cs typeface="Arial Narrow"/>
                        </a:rPr>
                        <a:t>Pol.</a:t>
                      </a:r>
                      <a:r>
                        <a:rPr lang="en-US" sz="900" b="0" i="0" baseline="0" dirty="0" smtClean="0">
                          <a:solidFill>
                            <a:schemeClr val="tx1"/>
                          </a:solidFill>
                          <a:latin typeface="Arial Narrow"/>
                          <a:cs typeface="Arial Narrow"/>
                        </a:rPr>
                        <a:t>  </a:t>
                      </a:r>
                      <a:r>
                        <a:rPr lang="en-US" sz="900" b="0" i="0" dirty="0" err="1" smtClean="0">
                          <a:solidFill>
                            <a:schemeClr val="tx1"/>
                          </a:solidFill>
                          <a:latin typeface="Arial Narrow"/>
                          <a:cs typeface="Arial Narrow"/>
                        </a:rPr>
                        <a:t>LiH</a:t>
                      </a:r>
                      <a:r>
                        <a:rPr lang="en-US" sz="900" b="0" i="0" baseline="0" dirty="0" smtClean="0">
                          <a:solidFill>
                            <a:schemeClr val="tx1"/>
                          </a:solidFill>
                          <a:latin typeface="Arial Narrow"/>
                          <a:cs typeface="Arial Narrow"/>
                        </a:rPr>
                        <a:t> target</a:t>
                      </a:r>
                      <a:endParaRPr lang="en-US" sz="900" b="0" i="0" dirty="0">
                        <a:solidFill>
                          <a:schemeClr val="tx1"/>
                        </a:solidFill>
                        <a:latin typeface="Arial Narrow"/>
                        <a:cs typeface="Arial Narrow"/>
                      </a:endParaRPr>
                    </a:p>
                  </a:txBody>
                  <a:tcPr>
                    <a:solidFill>
                      <a:schemeClr val="accent5">
                        <a:lumMod val="20000"/>
                        <a:lumOff val="80000"/>
                      </a:schemeClr>
                    </a:solidFill>
                  </a:tcPr>
                </a:tc>
                <a:tc>
                  <a:txBody>
                    <a:bodyPr/>
                    <a:lstStyle/>
                    <a:p>
                      <a:pPr algn="ctr"/>
                      <a:r>
                        <a:rPr lang="en-US" sz="900" b="0" i="0" dirty="0" smtClean="0">
                          <a:solidFill>
                            <a:schemeClr val="tx1"/>
                          </a:solidFill>
                          <a:latin typeface="Arial Narrow"/>
                          <a:cs typeface="Arial Narrow"/>
                        </a:rPr>
                        <a:t>11</a:t>
                      </a:r>
                      <a:endParaRPr lang="en-US" sz="900" b="0" i="0" dirty="0">
                        <a:solidFill>
                          <a:schemeClr val="tx1"/>
                        </a:solidFill>
                        <a:latin typeface="Arial Narrow"/>
                        <a:cs typeface="Arial Narrow"/>
                      </a:endParaRPr>
                    </a:p>
                  </a:txBody>
                  <a:tcPr>
                    <a:solidFill>
                      <a:schemeClr val="accent5">
                        <a:lumMod val="20000"/>
                        <a:lumOff val="80000"/>
                      </a:schemeClr>
                    </a:solidFill>
                  </a:tcPr>
                </a:tc>
                <a:tc>
                  <a:txBody>
                    <a:bodyPr/>
                    <a:lstStyle/>
                    <a:p>
                      <a:pPr algn="ctr"/>
                      <a:r>
                        <a:rPr lang="en-US" sz="900" b="1" i="0" dirty="0" smtClean="0">
                          <a:solidFill>
                            <a:schemeClr val="tx1"/>
                          </a:solidFill>
                          <a:latin typeface="Arial Narrow"/>
                          <a:cs typeface="Arial Narrow"/>
                        </a:rPr>
                        <a:t>G</a:t>
                      </a:r>
                      <a:endParaRPr lang="en-US" sz="900" b="1" i="0" dirty="0">
                        <a:solidFill>
                          <a:schemeClr val="tx1"/>
                        </a:solidFill>
                        <a:latin typeface="Arial Narrow"/>
                        <a:cs typeface="Arial Narrow"/>
                      </a:endParaRPr>
                    </a:p>
                  </a:txBody>
                  <a:tcPr>
                    <a:solidFill>
                      <a:schemeClr val="accent5">
                        <a:lumMod val="20000"/>
                        <a:lumOff val="80000"/>
                      </a:schemeClr>
                    </a:solidFill>
                  </a:tcPr>
                </a:tc>
                <a:tc>
                  <a:txBody>
                    <a:bodyPr/>
                    <a:lstStyle/>
                    <a:p>
                      <a:pPr algn="ctr"/>
                      <a:r>
                        <a:rPr lang="en-US" sz="900" b="0" i="0" baseline="-25000" dirty="0" err="1" smtClean="0">
                          <a:solidFill>
                            <a:schemeClr val="tx1"/>
                          </a:solidFill>
                          <a:latin typeface="Arial Narrow"/>
                          <a:cs typeface="Arial Narrow"/>
                        </a:rPr>
                        <a:t>LiH</a:t>
                      </a:r>
                      <a:endParaRPr lang="en-US" sz="900" b="0" i="0" baseline="-25000" dirty="0">
                        <a:solidFill>
                          <a:schemeClr val="tx1"/>
                        </a:solidFill>
                        <a:latin typeface="Arial Narrow"/>
                        <a:cs typeface="Arial Narrow"/>
                      </a:endParaRPr>
                    </a:p>
                  </a:txBody>
                  <a:tcPr>
                    <a:solidFill>
                      <a:schemeClr val="accent5">
                        <a:lumMod val="20000"/>
                        <a:lumOff val="80000"/>
                      </a:schemeClr>
                    </a:solidFill>
                  </a:tcPr>
                </a:tc>
              </a:tr>
              <a:tr h="229837">
                <a:tc gridSpan="4">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50" b="1" i="0" u="none" strike="noStrike" cap="none" normalizeH="0" baseline="0" dirty="0" smtClean="0">
                          <a:ln>
                            <a:noFill/>
                          </a:ln>
                          <a:solidFill>
                            <a:schemeClr val="tx1"/>
                          </a:solidFill>
                          <a:effectLst/>
                          <a:latin typeface="Arial Narrow"/>
                          <a:cs typeface="Arial Narrow"/>
                        </a:rPr>
                        <a:t>TOTAL CLAS12  run time (approved experiments)            </a:t>
                      </a:r>
                      <a:endParaRPr lang="en-US" sz="1050" b="1" i="0" dirty="0">
                        <a:solidFill>
                          <a:schemeClr val="tx1"/>
                        </a:solidFill>
                        <a:latin typeface="Arial Narrow"/>
                        <a:cs typeface="Arial Narrow"/>
                      </a:endParaRPr>
                    </a:p>
                  </a:txBody>
                  <a:tcPr horzOverflow="overflow">
                    <a:lnR w="12700" cap="flat" cmpd="sng" algn="ctr">
                      <a:solidFill>
                        <a:scrgbClr r="0" g="0" b="0"/>
                      </a:solidFill>
                      <a:prstDash val="solid"/>
                      <a:round/>
                      <a:headEnd type="none" w="med" len="med"/>
                      <a:tailEnd type="none" w="med" len="med"/>
                    </a:lnR>
                  </a:tcPr>
                </a:tc>
                <a:tc hMerge="1">
                  <a:txBody>
                    <a:bodyPr/>
                    <a:lstStyle/>
                    <a:p>
                      <a:endParaRPr lang="en-US" sz="900" b="0" dirty="0"/>
                    </a:p>
                  </a:txBody>
                  <a:tcPr/>
                </a:tc>
                <a:tc hMerge="1">
                  <a:txBody>
                    <a:bodyPr/>
                    <a:lstStyle/>
                    <a:p>
                      <a:endParaRPr lang="en-US" sz="900" b="0" dirty="0"/>
                    </a:p>
                  </a:txBody>
                  <a:tcPr/>
                </a:tc>
                <a:tc h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lang="en-US" sz="900" b="1" dirty="0"/>
                    </a:p>
                  </a:txBody>
                  <a:tcPr horzOverflow="overflow">
                    <a:lnL w="3175" cap="flat" cmpd="sng" algn="ctr">
                      <a:solidFill>
                        <a:scrgbClr r="0" g="0" b="0"/>
                      </a:solidFill>
                      <a:prstDash val="solid"/>
                      <a:round/>
                      <a:headEnd type="none" w="med" len="med"/>
                      <a:tailEnd type="none" w="med" len="med"/>
                    </a:ln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en-US" sz="1050" b="1" i="0" dirty="0" smtClean="0">
                          <a:solidFill>
                            <a:schemeClr val="tx1"/>
                          </a:solidFill>
                          <a:latin typeface="Arial Narrow"/>
                          <a:cs typeface="Arial Narrow"/>
                        </a:rPr>
                        <a:t>1466 (1976)</a:t>
                      </a:r>
                      <a:endParaRPr lang="en-US" sz="1050" b="1" i="0" dirty="0">
                        <a:solidFill>
                          <a:schemeClr val="tx1"/>
                        </a:solidFill>
                        <a:latin typeface="Arial Narrow"/>
                        <a:cs typeface="Arial Narrow"/>
                      </a:endParaRPr>
                    </a:p>
                  </a:txBody>
                  <a:tcPr horzOverflow="overflow">
                    <a:lnL w="12700" cap="flat" cmpd="sng" algn="ctr">
                      <a:solidFill>
                        <a:scrgbClr r="0" g="0" b="0"/>
                      </a:solidFill>
                      <a:prstDash val="solid"/>
                      <a:round/>
                      <a:headEnd type="none" w="med" len="med"/>
                      <a:tailEnd type="none" w="med" len="med"/>
                    </a:lnL>
                  </a:tcPr>
                </a:tc>
                <a:tc>
                  <a:txBody>
                    <a:bodyPr/>
                    <a:lstStyle/>
                    <a:p>
                      <a:pPr algn="ctr"/>
                      <a:r>
                        <a:rPr lang="en-US" sz="1050" b="1" i="0" dirty="0" smtClean="0">
                          <a:solidFill>
                            <a:srgbClr val="0000FF"/>
                          </a:solidFill>
                          <a:latin typeface="Arial Narrow"/>
                          <a:cs typeface="Arial Narrow"/>
                        </a:rPr>
                        <a:t>631</a:t>
                      </a:r>
                      <a:endParaRPr lang="en-US" sz="1050" b="1" i="0" dirty="0" smtClean="0">
                        <a:solidFill>
                          <a:srgbClr val="FF0000"/>
                        </a:solidFill>
                        <a:latin typeface="Arial Narrow"/>
                        <a:cs typeface="Arial Narrow"/>
                      </a:endParaRPr>
                    </a:p>
                  </a:txBody>
                  <a:tcPr/>
                </a:tc>
                <a:tc gridSpan="4">
                  <a:txBody>
                    <a:bodyPr/>
                    <a:lstStyle/>
                    <a:p>
                      <a:pPr algn="ctr"/>
                      <a:endParaRPr lang="en-US" sz="900" b="0" i="0" dirty="0">
                        <a:solidFill>
                          <a:srgbClr val="0000FF"/>
                        </a:solidFill>
                        <a:latin typeface="Arial Narrow"/>
                        <a:cs typeface="Arial Narrow"/>
                      </a:endParaRPr>
                    </a:p>
                  </a:txBody>
                  <a:tcPr/>
                </a:tc>
                <a:tc hMerge="1">
                  <a:txBody>
                    <a:bodyPr/>
                    <a:lstStyle/>
                    <a:p>
                      <a:endParaRPr lang="en-US" sz="900" b="0" dirty="0"/>
                    </a:p>
                  </a:txBody>
                  <a:tcPr/>
                </a:tc>
                <a:tc hMerge="1">
                  <a:txBody>
                    <a:bodyPr/>
                    <a:lstStyle/>
                    <a:p>
                      <a:pPr algn="ctr"/>
                      <a:endParaRPr lang="en-US" sz="900" b="1" dirty="0"/>
                    </a:p>
                  </a:txBody>
                  <a:tcPr/>
                </a:tc>
                <a:tc hMerge="1">
                  <a:txBody>
                    <a:bodyPr/>
                    <a:lstStyle/>
                    <a:p>
                      <a:endParaRPr lang="en-US" sz="900" b="0" dirty="0"/>
                    </a:p>
                  </a:txBody>
                  <a:tcPr/>
                </a:tc>
              </a:tr>
            </a:tbl>
          </a:graphicData>
        </a:graphic>
      </p:graphicFrame>
      <p:sp>
        <p:nvSpPr>
          <p:cNvPr id="5" name="Date Placeholder 4"/>
          <p:cNvSpPr>
            <a:spLocks noGrp="1"/>
          </p:cNvSpPr>
          <p:nvPr>
            <p:ph type="dt" sz="half" idx="10"/>
          </p:nvPr>
        </p:nvSpPr>
        <p:spPr/>
        <p:txBody>
          <a:bodyPr/>
          <a:lstStyle/>
          <a:p>
            <a:fld id="{809390C0-2EFB-F242-BE5F-D51F566FBB26}" type="datetime1">
              <a:rPr lang="en-US" smtClean="0">
                <a:solidFill>
                  <a:prstClr val="black">
                    <a:tint val="75000"/>
                  </a:prstClr>
                </a:solidFill>
              </a:rPr>
              <a:pPr/>
              <a:t>7/9/15</a:t>
            </a:fld>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E041EDE-50F2-FD49-B156-DFB8E5BC9437}" type="slidenum">
              <a:rPr lang="en-US" smtClean="0">
                <a:solidFill>
                  <a:prstClr val="black">
                    <a:tint val="75000"/>
                  </a:prstClr>
                </a:solidFill>
              </a:rPr>
              <a:pPr/>
              <a:t>4</a:t>
            </a:fld>
            <a:endParaRPr lang="en-US">
              <a:solidFill>
                <a:prstClr val="black">
                  <a:tint val="75000"/>
                </a:prstClr>
              </a:solidFill>
            </a:endParaRPr>
          </a:p>
        </p:txBody>
      </p:sp>
      <p:sp>
        <p:nvSpPr>
          <p:cNvPr id="10" name="Footer Placeholder 9"/>
          <p:cNvSpPr>
            <a:spLocks noGrp="1"/>
          </p:cNvSpPr>
          <p:nvPr>
            <p:ph type="ftr" sz="quarter" idx="11"/>
          </p:nvPr>
        </p:nvSpPr>
        <p:spPr/>
        <p:txBody>
          <a:bodyPr/>
          <a:lstStyle/>
          <a:p>
            <a:r>
              <a:rPr lang="en-US" smtClean="0">
                <a:solidFill>
                  <a:prstClr val="black">
                    <a:tint val="75000"/>
                  </a:prstClr>
                </a:solidFill>
              </a:rPr>
              <a:t>PAC43 meeting 7 July 2015</a:t>
            </a:r>
            <a:endParaRPr lang="en-US">
              <a:solidFill>
                <a:prstClr val="black">
                  <a:tint val="75000"/>
                </a:prstClr>
              </a:solidFill>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7128523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412913" cy="838200"/>
          </a:xfrm>
        </p:spPr>
        <p:txBody>
          <a:bodyPr>
            <a:normAutofit/>
          </a:bodyPr>
          <a:lstStyle/>
          <a:p>
            <a:pPr algn="l"/>
            <a:r>
              <a:rPr lang="en-US" sz="4000" b="1" dirty="0" smtClean="0">
                <a:solidFill>
                  <a:srgbClr val="000090"/>
                </a:solidFill>
              </a:rPr>
              <a:t>PAC43 – Hall B Proposals and </a:t>
            </a:r>
            <a:r>
              <a:rPr lang="en-US" sz="4000" b="1" dirty="0" err="1" smtClean="0">
                <a:solidFill>
                  <a:srgbClr val="000090"/>
                </a:solidFill>
              </a:rPr>
              <a:t>LOIs</a:t>
            </a:r>
            <a:r>
              <a:rPr lang="en-US" sz="4000" b="1" dirty="0" smtClean="0">
                <a:solidFill>
                  <a:srgbClr val="000090"/>
                </a:solidFill>
              </a:rPr>
              <a:t> </a:t>
            </a:r>
            <a:endParaRPr lang="en-US" sz="4000" b="1" dirty="0">
              <a:solidFill>
                <a:srgbClr val="000090"/>
              </a:solidFill>
            </a:endParaRPr>
          </a:p>
        </p:txBody>
      </p:sp>
      <p:sp>
        <p:nvSpPr>
          <p:cNvPr id="3" name="Content Placeholder 2"/>
          <p:cNvSpPr>
            <a:spLocks noGrp="1"/>
          </p:cNvSpPr>
          <p:nvPr>
            <p:ph idx="1"/>
          </p:nvPr>
        </p:nvSpPr>
        <p:spPr>
          <a:xfrm>
            <a:off x="457200" y="1285376"/>
            <a:ext cx="8229600" cy="4495799"/>
          </a:xfrm>
        </p:spPr>
        <p:txBody>
          <a:bodyPr>
            <a:normAutofit fontScale="92500" lnSpcReduction="10000"/>
          </a:bodyPr>
          <a:lstStyle/>
          <a:p>
            <a:r>
              <a:rPr lang="en-US" sz="2400" dirty="0" smtClean="0">
                <a:solidFill>
                  <a:srgbClr val="000090"/>
                </a:solidFill>
              </a:rPr>
              <a:t>PAC Proposal</a:t>
            </a:r>
            <a:r>
              <a:rPr lang="en-US" sz="2400" b="1" dirty="0" smtClean="0">
                <a:solidFill>
                  <a:srgbClr val="000090"/>
                </a:solidFill>
              </a:rPr>
              <a:t>  </a:t>
            </a:r>
          </a:p>
          <a:p>
            <a:pPr lvl="1"/>
            <a:r>
              <a:rPr lang="en-US" sz="2000" b="1" dirty="0" smtClean="0">
                <a:solidFill>
                  <a:srgbClr val="000090"/>
                </a:solidFill>
              </a:rPr>
              <a:t>P12-15-004: </a:t>
            </a:r>
            <a:r>
              <a:rPr lang="en-US" sz="2000" b="1" i="1" dirty="0" smtClean="0">
                <a:solidFill>
                  <a:srgbClr val="000090"/>
                </a:solidFill>
              </a:rPr>
              <a:t>Deeply virtual Compton scattering on the neutron at 11 GeV with CLAS12 and a longitudinally polarized deuterium target</a:t>
            </a:r>
          </a:p>
          <a:p>
            <a:pPr lvl="1">
              <a:buNone/>
            </a:pPr>
            <a:r>
              <a:rPr lang="en-US" sz="2000" dirty="0" smtClean="0">
                <a:solidFill>
                  <a:srgbClr val="000090"/>
                </a:solidFill>
              </a:rPr>
              <a:t>	(Requested new beam time is 62 days. If PAC approved it can run parallel to E12-06-109 (RG-C) for 63 days.) </a:t>
            </a:r>
          </a:p>
          <a:p>
            <a:pPr>
              <a:buNone/>
            </a:pPr>
            <a:endParaRPr lang="en-US" sz="2400" dirty="0" smtClean="0">
              <a:solidFill>
                <a:srgbClr val="000090"/>
              </a:solidFill>
            </a:endParaRPr>
          </a:p>
          <a:p>
            <a:r>
              <a:rPr lang="en-US" sz="2400" dirty="0" smtClean="0">
                <a:solidFill>
                  <a:srgbClr val="000090"/>
                </a:solidFill>
              </a:rPr>
              <a:t>RG-A experiment</a:t>
            </a:r>
          </a:p>
          <a:p>
            <a:pPr lvl="1"/>
            <a:r>
              <a:rPr lang="en-US" sz="2000" b="1" dirty="0" smtClean="0">
                <a:solidFill>
                  <a:srgbClr val="000090"/>
                </a:solidFill>
              </a:rPr>
              <a:t>E12-11-003A</a:t>
            </a:r>
            <a:r>
              <a:rPr lang="en-US" sz="2000" dirty="0" smtClean="0">
                <a:solidFill>
                  <a:srgbClr val="000090"/>
                </a:solidFill>
              </a:rPr>
              <a:t>:</a:t>
            </a:r>
            <a:r>
              <a:rPr lang="en-US" sz="2000" b="1" i="1" dirty="0" smtClean="0">
                <a:solidFill>
                  <a:srgbClr val="000090"/>
                </a:solidFill>
              </a:rPr>
              <a:t> In medium proton structure  functions, SRC, and the EMC effect. </a:t>
            </a:r>
            <a:r>
              <a:rPr lang="en-US" sz="2000" dirty="0" smtClean="0">
                <a:solidFill>
                  <a:srgbClr val="000090"/>
                </a:solidFill>
              </a:rPr>
              <a:t> (Will run parallel to E12-11-003 for 90 days. Can also run parallel to RG-D, E, F).</a:t>
            </a:r>
          </a:p>
          <a:p>
            <a:pPr lvl="1">
              <a:buNone/>
            </a:pPr>
            <a:endParaRPr lang="en-US" sz="2400" dirty="0" smtClean="0">
              <a:solidFill>
                <a:srgbClr val="000090"/>
              </a:solidFill>
            </a:endParaRPr>
          </a:p>
          <a:p>
            <a:r>
              <a:rPr lang="en-US" sz="2400" dirty="0" smtClean="0">
                <a:solidFill>
                  <a:srgbClr val="000090"/>
                </a:solidFill>
              </a:rPr>
              <a:t>Letter-of-Intent </a:t>
            </a:r>
          </a:p>
          <a:p>
            <a:pPr lvl="1"/>
            <a:r>
              <a:rPr lang="en-US" sz="2000" b="1" dirty="0" smtClean="0">
                <a:solidFill>
                  <a:srgbClr val="000090"/>
                </a:solidFill>
              </a:rPr>
              <a:t>LOI12-15-004</a:t>
            </a:r>
            <a:r>
              <a:rPr lang="en-US" sz="2000" dirty="0" smtClean="0">
                <a:solidFill>
                  <a:srgbClr val="000090"/>
                </a:solidFill>
              </a:rPr>
              <a:t>:</a:t>
            </a:r>
            <a:r>
              <a:rPr lang="en-US" sz="2000" i="1" dirty="0" smtClean="0">
                <a:solidFill>
                  <a:srgbClr val="000090"/>
                </a:solidFill>
              </a:rPr>
              <a:t> </a:t>
            </a:r>
            <a:r>
              <a:rPr lang="en-US" sz="2000" b="1" i="1" dirty="0" smtClean="0">
                <a:solidFill>
                  <a:srgbClr val="000090"/>
                </a:solidFill>
              </a:rPr>
              <a:t>Search for Hybrid Baryons with CLAS12 in Hall B.</a:t>
            </a:r>
            <a:r>
              <a:rPr lang="en-US" sz="2000" dirty="0" smtClean="0">
                <a:solidFill>
                  <a:srgbClr val="000090"/>
                </a:solidFill>
              </a:rPr>
              <a:t> </a:t>
            </a:r>
          </a:p>
        </p:txBody>
      </p:sp>
      <p:sp>
        <p:nvSpPr>
          <p:cNvPr id="4" name="Footer Placeholder 3"/>
          <p:cNvSpPr>
            <a:spLocks noGrp="1"/>
          </p:cNvSpPr>
          <p:nvPr>
            <p:ph type="ftr" sz="quarter" idx="11"/>
          </p:nvPr>
        </p:nvSpPr>
        <p:spPr/>
        <p:txBody>
          <a:bodyPr/>
          <a:lstStyle/>
          <a:p>
            <a:r>
              <a:rPr lang="en-US" smtClean="0">
                <a:solidFill>
                  <a:prstClr val="black">
                    <a:tint val="75000"/>
                  </a:prstClr>
                </a:solidFill>
              </a:rPr>
              <a:t>PAC43 meeting 7 July 2015</a:t>
            </a: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E041EDE-50F2-FD49-B156-DFB8E5BC9437}" type="slidenum">
              <a:rPr lang="en-US" smtClean="0">
                <a:solidFill>
                  <a:prstClr val="black">
                    <a:tint val="75000"/>
                  </a:prstClr>
                </a:solidFill>
              </a:rPr>
              <a:pPr/>
              <a:t>5</a:t>
            </a:fld>
            <a:endParaRPr lang="en-US">
              <a:solidFill>
                <a:prstClr val="black">
                  <a:tint val="75000"/>
                </a:prstClr>
              </a:solidFill>
            </a:endParaRPr>
          </a:p>
        </p:txBody>
      </p:sp>
      <p:sp>
        <p:nvSpPr>
          <p:cNvPr id="6" name="Date Placeholder 5"/>
          <p:cNvSpPr>
            <a:spLocks noGrp="1"/>
          </p:cNvSpPr>
          <p:nvPr>
            <p:ph type="dt" sz="half" idx="10"/>
          </p:nvPr>
        </p:nvSpPr>
        <p:spPr/>
        <p:txBody>
          <a:bodyPr/>
          <a:lstStyle/>
          <a:p>
            <a:fld id="{B3686276-5B99-2D4F-8B42-664059E6F168}" type="datetime1">
              <a:rPr lang="en-US" smtClean="0">
                <a:solidFill>
                  <a:prstClr val="black">
                    <a:tint val="75000"/>
                  </a:prstClr>
                </a:solidFill>
              </a:rPr>
              <a:pPr/>
              <a:t>7/9/15</a:t>
            </a:fld>
            <a:endParaRPr lang="en-US">
              <a:solidFill>
                <a:prstClr val="black">
                  <a:tint val="75000"/>
                </a:prstClr>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 y="10856"/>
            <a:ext cx="7726629" cy="838200"/>
          </a:xfrm>
        </p:spPr>
        <p:txBody>
          <a:bodyPr>
            <a:noAutofit/>
          </a:bodyPr>
          <a:lstStyle/>
          <a:p>
            <a:r>
              <a:rPr lang="en-US" sz="2800" b="1" dirty="0" smtClean="0">
                <a:solidFill>
                  <a:srgbClr val="000090"/>
                </a:solidFill>
              </a:rPr>
              <a:t>E12-11-003A -  In Medium Proton Structure Functions, SRC, and the EMC Effect</a:t>
            </a:r>
            <a:endParaRPr lang="en-US" sz="2800" b="1" dirty="0">
              <a:solidFill>
                <a:srgbClr val="000090"/>
              </a:solidFill>
            </a:endParaRPr>
          </a:p>
        </p:txBody>
      </p:sp>
      <p:sp>
        <p:nvSpPr>
          <p:cNvPr id="4" name="Date Placeholder 3"/>
          <p:cNvSpPr>
            <a:spLocks noGrp="1"/>
          </p:cNvSpPr>
          <p:nvPr>
            <p:ph type="dt" sz="half" idx="10"/>
          </p:nvPr>
        </p:nvSpPr>
        <p:spPr/>
        <p:txBody>
          <a:bodyPr/>
          <a:lstStyle/>
          <a:p>
            <a:fld id="{E130EE59-9D37-6D4D-B477-2AFAB53732B2}" type="datetime1">
              <a:rPr lang="en-US" smtClean="0">
                <a:solidFill>
                  <a:prstClr val="black">
                    <a:tint val="75000"/>
                  </a:prstClr>
                </a:solidFill>
              </a:rPr>
              <a:pPr/>
              <a:t>7/9/15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PAC43 meeting 7 July 2015</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E041EDE-50F2-FD49-B156-DFB8E5BC9437}" type="slidenum">
              <a:rPr lang="en-US" smtClean="0">
                <a:solidFill>
                  <a:prstClr val="black">
                    <a:tint val="75000"/>
                  </a:prstClr>
                </a:solidFill>
              </a:rPr>
              <a:pPr/>
              <a:t>6</a:t>
            </a:fld>
            <a:endParaRPr lang="en-US">
              <a:solidFill>
                <a:prstClr val="black">
                  <a:tint val="75000"/>
                </a:prstClr>
              </a:solidFill>
            </a:endParaRPr>
          </a:p>
        </p:txBody>
      </p:sp>
      <p:pic>
        <p:nvPicPr>
          <p:cNvPr id="11" name="Picture 10"/>
          <p:cNvPicPr/>
          <p:nvPr/>
        </p:nvPicPr>
        <p:blipFill>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5402529" y="1783156"/>
            <a:ext cx="2324100" cy="3421380"/>
          </a:xfrm>
          <a:prstGeom prst="rect">
            <a:avLst/>
          </a:prstGeom>
        </p:spPr>
      </p:pic>
      <p:pic>
        <p:nvPicPr>
          <p:cNvPr id="13" name="Picture 12"/>
          <p:cNvPicPr>
            <a:picLocks noChangeAspect="1"/>
          </p:cNvPicPr>
          <p:nvPr/>
        </p:nvPicPr>
        <p:blipFill>
          <a:blip r:embed="rId3">
            <a:extLst>
              <a:ext uri="{28A0092B-C50C-407E-A947-70E740481C1C}">
                <a14:useLocalDpi xmlns:lc="http://schemas.openxmlformats.org/drawingml/2006/lockedCanvas" xmlns:a14="http://schemas.microsoft.com/office/drawing/2010/main" xmlns:p="http://schemas.openxmlformats.org/presentationml/2006/main" xmlns:r="http://schemas.openxmlformats.org/officeDocument/2006/relationships" xmlns:a="http://schemas.openxmlformats.org/drawingml/2006/main" xmlns="" xmlns:mv="urn:schemas-microsoft-com:mac:vml" xmlns:mc="http://schemas.openxmlformats.org/markup-compatibility/2006" val="0"/>
              </a:ext>
            </a:extLst>
          </a:blip>
          <a:srcRect l="57500" t="51989" r="5694" b="15971"/>
          <a:stretch>
            <a:fillRect/>
          </a:stretch>
        </p:blipFill>
        <p:spPr>
          <a:xfrm>
            <a:off x="7866009" y="10856"/>
            <a:ext cx="1258981" cy="774388"/>
          </a:xfrm>
          <a:prstGeom prst="rect">
            <a:avLst/>
          </a:prstGeom>
          <a:ln w="3175" cap="flat" cmpd="sng" algn="ctr">
            <a:noFill/>
            <a:prstDash val="solid"/>
            <a:round/>
            <a:headEnd type="none" w="med" len="med"/>
            <a:tailEnd type="none" w="med" len="med"/>
          </a:ln>
        </p:spPr>
      </p:pic>
      <p:grpSp>
        <p:nvGrpSpPr>
          <p:cNvPr id="14" name="Group 13"/>
          <p:cNvGrpSpPr/>
          <p:nvPr/>
        </p:nvGrpSpPr>
        <p:grpSpPr>
          <a:xfrm>
            <a:off x="1147459" y="2141993"/>
            <a:ext cx="3251308" cy="2681288"/>
            <a:chOff x="1147459" y="2141993"/>
            <a:chExt cx="3251308" cy="2681288"/>
          </a:xfrm>
        </p:grpSpPr>
        <p:pic>
          <p:nvPicPr>
            <p:cNvPr id="10" name="Picture 10"/>
            <p:cNvPicPr>
              <a:picLocks noChangeAspect="1" noChangeArrowheads="1"/>
            </p:cNvPicPr>
            <p:nvPr/>
          </p:nvPicPr>
          <p:blipFill>
            <a:blip r:embed="rId4">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1147459" y="2141993"/>
              <a:ext cx="3209925" cy="2681288"/>
            </a:xfrm>
            <a:prstGeom prst="rect">
              <a:avLst/>
            </a:prstGeom>
            <a:noFill/>
            <a:ln>
              <a:noFill/>
            </a:ln>
            <a:effectLst/>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blipFill dpi="0" rotWithShape="0">
                    <a:blip/>
                    <a:srcRect/>
                    <a:stretch>
                      <a:fillRect/>
                    </a:stretch>
                  </a:blip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 uri="{AF507438-7753-43e0-B8FC-AC1667EBCBE1}">
                <a14:hiddenEffects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ffectLst>
                    <a:outerShdw blurRad="63500" dist="38099" dir="2700000" algn="ctr" rotWithShape="0">
                      <a:srgbClr val="000000">
                        <a:alpha val="74998"/>
                      </a:srgbClr>
                    </a:outerShdw>
                  </a:effectLst>
                </a14:hiddenEffects>
              </a:ext>
            </a:extLst>
          </p:spPr>
        </p:pic>
        <p:sp>
          <p:nvSpPr>
            <p:cNvPr id="9" name="TextBox 8"/>
            <p:cNvSpPr txBox="1"/>
            <p:nvPr/>
          </p:nvSpPr>
          <p:spPr>
            <a:xfrm>
              <a:off x="3929518" y="4144496"/>
              <a:ext cx="469249" cy="461665"/>
            </a:xfrm>
            <a:prstGeom prst="rect">
              <a:avLst/>
            </a:prstGeom>
            <a:solidFill>
              <a:schemeClr val="bg1"/>
            </a:solidFill>
          </p:spPr>
          <p:txBody>
            <a:bodyPr wrap="none" rtlCol="0">
              <a:spAutoFit/>
            </a:bodyPr>
            <a:lstStyle/>
            <a:p>
              <a:r>
                <a:rPr lang="en-US" sz="2400" b="1" dirty="0" smtClean="0"/>
                <a:t>N</a:t>
              </a:r>
              <a:r>
                <a:rPr lang="en-US" sz="2400" b="1" baseline="-25000" dirty="0" smtClean="0"/>
                <a:t>s</a:t>
              </a:r>
              <a:endParaRPr lang="en-US" sz="2400" b="1" baseline="-25000" dirty="0"/>
            </a:p>
          </p:txBody>
        </p:sp>
        <p:sp>
          <p:nvSpPr>
            <p:cNvPr id="12" name="Rectangle 11"/>
            <p:cNvSpPr/>
            <p:nvPr/>
          </p:nvSpPr>
          <p:spPr>
            <a:xfrm>
              <a:off x="3462752" y="4429068"/>
              <a:ext cx="466766" cy="394213"/>
            </a:xfrm>
            <a:prstGeom prst="rect">
              <a:avLst/>
            </a:prstGeom>
            <a:solidFill>
              <a:srgbClr val="FFFFFF"/>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5" name="TextBox 14"/>
          <p:cNvSpPr txBox="1"/>
          <p:nvPr/>
        </p:nvSpPr>
        <p:spPr>
          <a:xfrm>
            <a:off x="7726629" y="3419501"/>
            <a:ext cx="1095172" cy="707886"/>
          </a:xfrm>
          <a:prstGeom prst="rect">
            <a:avLst/>
          </a:prstGeom>
          <a:noFill/>
        </p:spPr>
        <p:txBody>
          <a:bodyPr wrap="none" rtlCol="0">
            <a:spAutoFit/>
          </a:bodyPr>
          <a:lstStyle/>
          <a:p>
            <a:r>
              <a:rPr lang="en-US" sz="2000" b="1" dirty="0" smtClean="0"/>
              <a:t>Neutron </a:t>
            </a:r>
          </a:p>
          <a:p>
            <a:r>
              <a:rPr lang="en-US" sz="2000" b="1" dirty="0" smtClean="0"/>
              <a:t>detector</a:t>
            </a:r>
            <a:endParaRPr lang="en-US" sz="2000" b="1"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86840" y="0"/>
            <a:ext cx="7696211" cy="838200"/>
          </a:xfrm>
        </p:spPr>
        <p:txBody>
          <a:bodyPr>
            <a:normAutofit fontScale="90000"/>
          </a:bodyPr>
          <a:lstStyle/>
          <a:p>
            <a:r>
              <a:rPr lang="en-US" sz="3600" b="1" dirty="0" smtClean="0">
                <a:solidFill>
                  <a:srgbClr val="000090"/>
                </a:solidFill>
              </a:rPr>
              <a:t>Explore Connection between EMC and SRC</a:t>
            </a:r>
            <a:endParaRPr lang="en-US" sz="3600" b="1" dirty="0">
              <a:solidFill>
                <a:srgbClr val="000090"/>
              </a:solidFill>
            </a:endParaRPr>
          </a:p>
        </p:txBody>
      </p:sp>
      <p:sp>
        <p:nvSpPr>
          <p:cNvPr id="4" name="Date Placeholder 3"/>
          <p:cNvSpPr>
            <a:spLocks noGrp="1"/>
          </p:cNvSpPr>
          <p:nvPr>
            <p:ph type="dt" sz="half" idx="10"/>
          </p:nvPr>
        </p:nvSpPr>
        <p:spPr/>
        <p:txBody>
          <a:bodyPr/>
          <a:lstStyle/>
          <a:p>
            <a:fld id="{2A3AEDF0-688A-0B48-B2FC-7B85275C2983}" type="datetime1">
              <a:rPr lang="en-US" smtClean="0">
                <a:solidFill>
                  <a:prstClr val="black">
                    <a:tint val="75000"/>
                  </a:prstClr>
                </a:solidFill>
              </a:rPr>
              <a:pPr/>
              <a:t>7/9/15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PAC43 meeting 7 July 2015</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E041EDE-50F2-FD49-B156-DFB8E5BC9437}" type="slidenum">
              <a:rPr lang="en-US" smtClean="0">
                <a:solidFill>
                  <a:prstClr val="black">
                    <a:tint val="75000"/>
                  </a:prstClr>
                </a:solidFill>
              </a:rPr>
              <a:pPr/>
              <a:t>7</a:t>
            </a:fld>
            <a:endParaRPr lang="en-US">
              <a:solidFill>
                <a:prstClr val="black">
                  <a:tint val="75000"/>
                </a:prstClr>
              </a:solidFill>
            </a:endParaRPr>
          </a:p>
        </p:txBody>
      </p:sp>
      <p:pic>
        <p:nvPicPr>
          <p:cNvPr id="7" name="Picture 6"/>
          <p:cNvPicPr>
            <a:picLocks noChangeAspect="1"/>
          </p:cNvPicPr>
          <p:nvPr/>
        </p:nvPicPr>
        <p:blipFill>
          <a:blip r:embed="rId3">
            <a:extLst>
              <a:ext uri="{28A0092B-C50C-407E-A947-70E740481C1C}">
                <a14:useLocalDpi xmlns:lc="http://schemas.openxmlformats.org/drawingml/2006/lockedCanvas" xmlns:a14="http://schemas.microsoft.com/office/drawing/2010/main" xmlns:p="http://schemas.openxmlformats.org/presentationml/2006/main" xmlns:r="http://schemas.openxmlformats.org/officeDocument/2006/relationships" xmlns:a="http://schemas.openxmlformats.org/drawingml/2006/main" xmlns="" xmlns:mv="urn:schemas-microsoft-com:mac:vml" xmlns:mc="http://schemas.openxmlformats.org/markup-compatibility/2006" val="0"/>
              </a:ext>
            </a:extLst>
          </a:blip>
          <a:srcRect l="57500" t="51989" r="5694" b="15971"/>
          <a:stretch>
            <a:fillRect/>
          </a:stretch>
        </p:blipFill>
        <p:spPr>
          <a:xfrm>
            <a:off x="7866009" y="10856"/>
            <a:ext cx="1258981" cy="774388"/>
          </a:xfrm>
          <a:prstGeom prst="rect">
            <a:avLst/>
          </a:prstGeom>
          <a:ln w="3175" cap="flat" cmpd="sng" algn="ctr">
            <a:noFill/>
            <a:prstDash val="solid"/>
            <a:round/>
            <a:headEnd type="none" w="med" len="med"/>
            <a:tailEnd type="none" w="med" len="med"/>
          </a:ln>
        </p:spPr>
      </p:pic>
      <p:pic>
        <p:nvPicPr>
          <p:cNvPr id="8" name="Picture 7" descr="EmcSrc"/>
          <p:cNvPicPr>
            <a:picLocks noChangeAspect="1"/>
          </p:cNvPicPr>
          <p:nvPr/>
        </p:nvPicPr>
        <p:blipFill rotWithShape="1">
          <a:blip r:embed="rId4">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t="5518" r="8846"/>
          <a:stretch/>
        </p:blipFill>
        <p:spPr bwMode="auto">
          <a:xfrm>
            <a:off x="4717031" y="911835"/>
            <a:ext cx="3737778" cy="2650890"/>
          </a:xfrm>
          <a:prstGeom prst="rect">
            <a:avLst/>
          </a:prstGeom>
          <a:noFill/>
          <a:ln>
            <a:noFill/>
          </a:ln>
        </p:spPr>
      </p:pic>
      <p:sp>
        <p:nvSpPr>
          <p:cNvPr id="9" name="Text Box 6"/>
          <p:cNvSpPr txBox="1">
            <a:spLocks noChangeArrowheads="1"/>
          </p:cNvSpPr>
          <p:nvPr/>
        </p:nvSpPr>
        <p:spPr bwMode="auto">
          <a:xfrm rot="16200000">
            <a:off x="3389650" y="2131682"/>
            <a:ext cx="2562408" cy="338554"/>
          </a:xfrm>
          <a:prstGeom prst="rect">
            <a:avLst/>
          </a:prstGeom>
          <a:solidFill>
            <a:srgbClr val="CCFFCC"/>
          </a:solidFill>
          <a:ln>
            <a:noFill/>
          </a:ln>
          <a:effectLst/>
          <a:extLst/>
        </p:spPr>
        <p:txBody>
          <a:bodyPr wrap="square">
            <a:spAutoFit/>
          </a:bodyPr>
          <a:lstStyle/>
          <a:p>
            <a:pPr>
              <a:defRPr/>
            </a:pPr>
            <a:r>
              <a:rPr lang="en-US" sz="1600" b="1" dirty="0" smtClean="0">
                <a:solidFill>
                  <a:prstClr val="black"/>
                </a:solidFill>
                <a:cs typeface="Arial" charset="0"/>
              </a:rPr>
              <a:t>EMC </a:t>
            </a:r>
            <a:r>
              <a:rPr lang="en-US" sz="1600" dirty="0" smtClean="0">
                <a:solidFill>
                  <a:prstClr val="black"/>
                </a:solidFill>
                <a:cs typeface="Arial" charset="0"/>
              </a:rPr>
              <a:t> Slopes  </a:t>
            </a:r>
            <a:r>
              <a:rPr lang="en-US" sz="1600" dirty="0">
                <a:solidFill>
                  <a:prstClr val="black"/>
                </a:solidFill>
                <a:cs typeface="Arial" charset="0"/>
              </a:rPr>
              <a:t>0.35 ≤ X</a:t>
            </a:r>
            <a:r>
              <a:rPr lang="en-US" sz="1600" baseline="-25000" dirty="0">
                <a:solidFill>
                  <a:prstClr val="black"/>
                </a:solidFill>
                <a:cs typeface="Arial" charset="0"/>
              </a:rPr>
              <a:t>B </a:t>
            </a:r>
            <a:r>
              <a:rPr lang="en-US" sz="1600" dirty="0">
                <a:solidFill>
                  <a:prstClr val="black"/>
                </a:solidFill>
                <a:cs typeface="Arial" charset="0"/>
              </a:rPr>
              <a:t>≤ 0.7</a:t>
            </a:r>
          </a:p>
        </p:txBody>
      </p:sp>
      <p:sp>
        <p:nvSpPr>
          <p:cNvPr id="11" name="TextBox 10"/>
          <p:cNvSpPr txBox="1"/>
          <p:nvPr/>
        </p:nvSpPr>
        <p:spPr>
          <a:xfrm>
            <a:off x="260010" y="2372487"/>
            <a:ext cx="3774597" cy="3416320"/>
          </a:xfrm>
          <a:prstGeom prst="rect">
            <a:avLst/>
          </a:prstGeom>
          <a:noFill/>
        </p:spPr>
        <p:txBody>
          <a:bodyPr wrap="square" rtlCol="0">
            <a:spAutoFit/>
          </a:bodyPr>
          <a:lstStyle/>
          <a:p>
            <a:r>
              <a:rPr lang="en-US" sz="2400" b="1" dirty="0">
                <a:solidFill>
                  <a:prstClr val="black"/>
                </a:solidFill>
                <a:cs typeface="Chalkboard"/>
              </a:rPr>
              <a:t>       </a:t>
            </a:r>
            <a:r>
              <a:rPr lang="en-US" sz="2400" b="1" dirty="0" smtClean="0">
                <a:solidFill>
                  <a:prstClr val="black"/>
                </a:solidFill>
                <a:cs typeface="Chalkboard"/>
              </a:rPr>
              <a:t> 	Deuteron</a:t>
            </a:r>
            <a:endParaRPr lang="en-US" sz="1000" dirty="0">
              <a:solidFill>
                <a:prstClr val="black"/>
              </a:solidFill>
              <a:cs typeface="Chalkboard"/>
            </a:endParaRPr>
          </a:p>
          <a:p>
            <a:endParaRPr lang="en-US" sz="800" dirty="0">
              <a:solidFill>
                <a:prstClr val="black"/>
              </a:solidFill>
              <a:latin typeface="+mj-lt"/>
              <a:cs typeface="Chalkboard"/>
            </a:endParaRPr>
          </a:p>
          <a:p>
            <a:pPr marL="342900" indent="-342900">
              <a:buFont typeface="Wingdings" charset="2"/>
              <a:buChar char="Ø"/>
            </a:pPr>
            <a:r>
              <a:rPr lang="en-US" sz="2000" dirty="0">
                <a:solidFill>
                  <a:prstClr val="black"/>
                </a:solidFill>
                <a:latin typeface="+mj-lt"/>
                <a:cs typeface="Chalkboard"/>
              </a:rPr>
              <a:t>Is there an “EMC” effect in the deuteron?</a:t>
            </a:r>
          </a:p>
          <a:p>
            <a:pPr marL="171450" indent="-171450">
              <a:buFont typeface="Wingdings" charset="2"/>
              <a:buChar char="Ø"/>
            </a:pPr>
            <a:endParaRPr lang="en-US" sz="800" dirty="0">
              <a:solidFill>
                <a:prstClr val="black"/>
              </a:solidFill>
              <a:latin typeface="Chalkboard"/>
              <a:cs typeface="Chalkboard"/>
            </a:endParaRPr>
          </a:p>
          <a:p>
            <a:pPr marL="342900" indent="-342900">
              <a:buFont typeface="Wingdings" charset="2"/>
              <a:buChar char="Ø"/>
            </a:pPr>
            <a:r>
              <a:rPr lang="en-US" sz="2000" dirty="0">
                <a:solidFill>
                  <a:prstClr val="black"/>
                </a:solidFill>
                <a:latin typeface="+mj-lt"/>
                <a:cs typeface="Chalkboard"/>
              </a:rPr>
              <a:t>Is there a large “EMC” effect in the high-momentum tail of the deuteron?</a:t>
            </a:r>
          </a:p>
          <a:p>
            <a:pPr marL="171450" indent="-171450">
              <a:buFont typeface="Wingdings" charset="2"/>
              <a:buChar char="Ø"/>
            </a:pPr>
            <a:endParaRPr lang="en-US" sz="800" dirty="0">
              <a:solidFill>
                <a:prstClr val="black"/>
              </a:solidFill>
              <a:latin typeface="Chalkboard"/>
              <a:cs typeface="Chalkboard"/>
            </a:endParaRPr>
          </a:p>
          <a:p>
            <a:pPr marL="342900" indent="-342900">
              <a:buFont typeface="Wingdings" charset="2"/>
              <a:buChar char="Ø"/>
            </a:pPr>
            <a:r>
              <a:rPr lang="en-US" sz="2000" dirty="0">
                <a:solidFill>
                  <a:prstClr val="black"/>
                </a:solidFill>
                <a:cs typeface="Chalkboard"/>
              </a:rPr>
              <a:t>Does the structure function F</a:t>
            </a:r>
            <a:r>
              <a:rPr lang="en-US" sz="2000" baseline="-25000" dirty="0">
                <a:solidFill>
                  <a:prstClr val="black"/>
                </a:solidFill>
                <a:cs typeface="Chalkboard"/>
              </a:rPr>
              <a:t>2</a:t>
            </a:r>
            <a:r>
              <a:rPr lang="en-US" sz="2000" dirty="0">
                <a:solidFill>
                  <a:prstClr val="black"/>
                </a:solidFill>
                <a:cs typeface="Chalkboard"/>
              </a:rPr>
              <a:t> depend on nucleon momentum (</a:t>
            </a:r>
            <a:r>
              <a:rPr lang="en-US" sz="2000" dirty="0" err="1">
                <a:solidFill>
                  <a:prstClr val="black"/>
                </a:solidFill>
                <a:cs typeface="Chalkboard"/>
              </a:rPr>
              <a:t>virtuality</a:t>
            </a:r>
            <a:r>
              <a:rPr lang="en-US" sz="2000" dirty="0">
                <a:solidFill>
                  <a:prstClr val="black"/>
                </a:solidFill>
                <a:cs typeface="Chalkboard"/>
              </a:rPr>
              <a:t>)?</a:t>
            </a:r>
          </a:p>
          <a:p>
            <a:endParaRPr lang="en-US" sz="800" dirty="0">
              <a:solidFill>
                <a:prstClr val="black"/>
              </a:solidFill>
              <a:latin typeface="Chalkboard"/>
              <a:cs typeface="Chalkboard"/>
            </a:endParaRPr>
          </a:p>
        </p:txBody>
      </p:sp>
      <p:sp>
        <p:nvSpPr>
          <p:cNvPr id="12" name="TextBox 11"/>
          <p:cNvSpPr txBox="1"/>
          <p:nvPr/>
        </p:nvSpPr>
        <p:spPr>
          <a:xfrm>
            <a:off x="777089" y="1229642"/>
            <a:ext cx="2870199" cy="1015663"/>
          </a:xfrm>
          <a:prstGeom prst="rect">
            <a:avLst/>
          </a:prstGeom>
          <a:solidFill>
            <a:srgbClr val="CCFFCC"/>
          </a:solidFill>
        </p:spPr>
        <p:txBody>
          <a:bodyPr wrap="square" rtlCol="0">
            <a:spAutoFit/>
          </a:bodyPr>
          <a:lstStyle/>
          <a:p>
            <a:r>
              <a:rPr lang="en-US" sz="2000" dirty="0">
                <a:solidFill>
                  <a:prstClr val="black"/>
                </a:solidFill>
                <a:cs typeface="Chalkboard"/>
              </a:rPr>
              <a:t>Are high-momentum nucleons modified in the nucleus (the EMC effect)?</a:t>
            </a:r>
          </a:p>
        </p:txBody>
      </p:sp>
      <p:sp>
        <p:nvSpPr>
          <p:cNvPr id="15" name="Text Box 8"/>
          <p:cNvSpPr txBox="1">
            <a:spLocks noChangeArrowheads="1"/>
          </p:cNvSpPr>
          <p:nvPr/>
        </p:nvSpPr>
        <p:spPr bwMode="auto">
          <a:xfrm>
            <a:off x="5434790" y="3271483"/>
            <a:ext cx="2320166" cy="338554"/>
          </a:xfrm>
          <a:prstGeom prst="rect">
            <a:avLst/>
          </a:prstGeom>
          <a:solidFill>
            <a:srgbClr val="CCFFCC"/>
          </a:solidFill>
          <a:ln>
            <a:noFill/>
          </a:ln>
          <a:effectLst/>
          <a:extLst/>
        </p:spPr>
        <p:txBody>
          <a:bodyPr wrap="square">
            <a:spAutoFit/>
          </a:bodyPr>
          <a:lstStyle/>
          <a:p>
            <a:pPr>
              <a:defRPr/>
            </a:pPr>
            <a:r>
              <a:rPr lang="en-US" sz="1600" b="1" dirty="0" smtClean="0">
                <a:solidFill>
                  <a:prstClr val="black"/>
                </a:solidFill>
                <a:cs typeface="Arial" charset="0"/>
              </a:rPr>
              <a:t>SRC </a:t>
            </a:r>
            <a:r>
              <a:rPr lang="en-US" sz="1400" dirty="0" smtClean="0">
                <a:solidFill>
                  <a:prstClr val="black"/>
                </a:solidFill>
                <a:cs typeface="Arial" charset="0"/>
              </a:rPr>
              <a:t>Scaling </a:t>
            </a:r>
            <a:r>
              <a:rPr lang="en-US" sz="1400" dirty="0">
                <a:solidFill>
                  <a:prstClr val="black"/>
                </a:solidFill>
                <a:cs typeface="Arial" charset="0"/>
              </a:rPr>
              <a:t>factors X</a:t>
            </a:r>
            <a:r>
              <a:rPr lang="en-US" sz="1400" baseline="-25000" dirty="0">
                <a:solidFill>
                  <a:prstClr val="black"/>
                </a:solidFill>
                <a:cs typeface="Arial" charset="0"/>
              </a:rPr>
              <a:t>B </a:t>
            </a:r>
            <a:r>
              <a:rPr lang="en-US" sz="1400" dirty="0">
                <a:solidFill>
                  <a:prstClr val="black"/>
                </a:solidFill>
                <a:cs typeface="Arial" charset="0"/>
              </a:rPr>
              <a:t>≥ 1.4</a:t>
            </a:r>
          </a:p>
        </p:txBody>
      </p:sp>
      <p:sp>
        <p:nvSpPr>
          <p:cNvPr id="16" name="Oval 15"/>
          <p:cNvSpPr>
            <a:spLocks noChangeAspect="1"/>
          </p:cNvSpPr>
          <p:nvPr/>
        </p:nvSpPr>
        <p:spPr>
          <a:xfrm>
            <a:off x="5102520" y="2827696"/>
            <a:ext cx="444212" cy="548640"/>
          </a:xfrm>
          <a:prstGeom prst="ellipse">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pic>
        <p:nvPicPr>
          <p:cNvPr id="17" name="Picture 16" descr="DeuteronEmcBonus.png"/>
          <p:cNvPicPr>
            <a:picLocks noChangeAspect="1"/>
          </p:cNvPicPr>
          <p:nvPr/>
        </p:nvPicPr>
        <p:blipFill>
          <a:blip r:embed="rId5">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b="7952"/>
          <a:stretch>
            <a:fillRect/>
          </a:stretch>
        </p:blipFill>
        <p:spPr>
          <a:xfrm>
            <a:off x="4375771" y="3602986"/>
            <a:ext cx="4191000" cy="2740164"/>
          </a:xfrm>
          <a:prstGeom prst="rect">
            <a:avLst/>
          </a:prstGeom>
        </p:spPr>
      </p:pic>
      <p:sp>
        <p:nvSpPr>
          <p:cNvPr id="14" name="TextBox 13"/>
          <p:cNvSpPr txBox="1"/>
          <p:nvPr/>
        </p:nvSpPr>
        <p:spPr>
          <a:xfrm>
            <a:off x="5358805" y="5210497"/>
            <a:ext cx="1882997" cy="369332"/>
          </a:xfrm>
          <a:prstGeom prst="rect">
            <a:avLst/>
          </a:prstGeom>
          <a:noFill/>
        </p:spPr>
        <p:txBody>
          <a:bodyPr wrap="none" rtlCol="0">
            <a:spAutoFit/>
          </a:bodyPr>
          <a:lstStyle/>
          <a:p>
            <a:r>
              <a:rPr lang="en-US" dirty="0" err="1">
                <a:solidFill>
                  <a:prstClr val="black"/>
                </a:solidFill>
              </a:rPr>
              <a:t>BoNuS</a:t>
            </a:r>
            <a:r>
              <a:rPr lang="en-US" dirty="0">
                <a:solidFill>
                  <a:prstClr val="black"/>
                </a:solidFill>
              </a:rPr>
              <a:t> EMC Effect</a:t>
            </a:r>
          </a:p>
        </p:txBody>
      </p:sp>
      <p:graphicFrame>
        <p:nvGraphicFramePr>
          <p:cNvPr id="70658" name="Object 2"/>
          <p:cNvGraphicFramePr>
            <a:graphicFrameLocks noChangeAspect="1"/>
          </p:cNvGraphicFramePr>
          <p:nvPr/>
        </p:nvGraphicFramePr>
        <p:xfrm>
          <a:off x="2324084" y="5843087"/>
          <a:ext cx="2220913" cy="500063"/>
        </p:xfrm>
        <a:graphic>
          <a:graphicData uri="http://schemas.openxmlformats.org/presentationml/2006/ole">
            <p:oleObj spid="_x0000_s70658" name="Equation" r:id="rId6" imgW="1130300" imgH="241300" progId="">
              <p:embed/>
            </p:oleObj>
          </a:graphicData>
        </a:graphic>
      </p:graphicFrame>
      <p:sp>
        <p:nvSpPr>
          <p:cNvPr id="20" name="TextBox 19"/>
          <p:cNvSpPr txBox="1"/>
          <p:nvPr/>
        </p:nvSpPr>
        <p:spPr>
          <a:xfrm>
            <a:off x="7543887" y="6060666"/>
            <a:ext cx="287258" cy="369332"/>
          </a:xfrm>
          <a:prstGeom prst="rect">
            <a:avLst/>
          </a:prstGeom>
          <a:noFill/>
        </p:spPr>
        <p:txBody>
          <a:bodyPr wrap="none" rtlCol="0">
            <a:spAutoFit/>
          </a:bodyPr>
          <a:lstStyle/>
          <a:p>
            <a:r>
              <a:rPr lang="en-US" dirty="0" err="1" smtClean="0"/>
              <a:t>x</a:t>
            </a:r>
            <a:endParaRPr lang="en-US" dirty="0"/>
          </a:p>
        </p:txBody>
      </p:sp>
      <p:sp>
        <p:nvSpPr>
          <p:cNvPr id="19" name="TextBox 18"/>
          <p:cNvSpPr txBox="1"/>
          <p:nvPr/>
        </p:nvSpPr>
        <p:spPr>
          <a:xfrm>
            <a:off x="5608470" y="5495581"/>
            <a:ext cx="1370062" cy="307777"/>
          </a:xfrm>
          <a:prstGeom prst="rect">
            <a:avLst/>
          </a:prstGeom>
          <a:noFill/>
        </p:spPr>
        <p:txBody>
          <a:bodyPr wrap="none" rtlCol="0">
            <a:spAutoFit/>
          </a:bodyPr>
          <a:lstStyle/>
          <a:p>
            <a:r>
              <a:rPr lang="en-US" sz="1400" dirty="0" smtClean="0"/>
              <a:t>arXiv:1506.0871 </a:t>
            </a:r>
            <a:endParaRPr lang="en-US" sz="14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866009" cy="838200"/>
          </a:xfrm>
        </p:spPr>
        <p:txBody>
          <a:bodyPr>
            <a:normAutofit/>
          </a:bodyPr>
          <a:lstStyle/>
          <a:p>
            <a:r>
              <a:rPr lang="en-US" sz="3200" b="1" dirty="0" smtClean="0">
                <a:solidFill>
                  <a:srgbClr val="000090"/>
                </a:solidFill>
              </a:rPr>
              <a:t>Predicted Dependence of F</a:t>
            </a:r>
            <a:r>
              <a:rPr lang="en-US" sz="3200" b="1" baseline="-25000" dirty="0" smtClean="0">
                <a:solidFill>
                  <a:srgbClr val="000090"/>
                </a:solidFill>
              </a:rPr>
              <a:t>2</a:t>
            </a:r>
            <a:r>
              <a:rPr lang="en-US" sz="3200" b="1" dirty="0" smtClean="0">
                <a:solidFill>
                  <a:srgbClr val="000090"/>
                </a:solidFill>
              </a:rPr>
              <a:t> on Momentum</a:t>
            </a:r>
            <a:endParaRPr lang="en-US" sz="3200" b="1" dirty="0">
              <a:solidFill>
                <a:srgbClr val="000090"/>
              </a:solidFill>
            </a:endParaRPr>
          </a:p>
        </p:txBody>
      </p:sp>
      <p:sp>
        <p:nvSpPr>
          <p:cNvPr id="4" name="Date Placeholder 3"/>
          <p:cNvSpPr>
            <a:spLocks noGrp="1"/>
          </p:cNvSpPr>
          <p:nvPr>
            <p:ph type="dt" sz="half" idx="10"/>
          </p:nvPr>
        </p:nvSpPr>
        <p:spPr/>
        <p:txBody>
          <a:bodyPr/>
          <a:lstStyle/>
          <a:p>
            <a:fld id="{7BB61D95-A591-E64F-AA03-45B24737980E}" type="datetime1">
              <a:rPr lang="en-US" smtClean="0">
                <a:solidFill>
                  <a:prstClr val="black">
                    <a:tint val="75000"/>
                  </a:prstClr>
                </a:solidFill>
              </a:rPr>
              <a:pPr/>
              <a:t>7/9/15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PAC43 meeting 7 July 2015</a:t>
            </a:r>
            <a:endParaRPr lang="en-US">
              <a:solidFill>
                <a:prstClr val="black">
                  <a:tint val="75000"/>
                </a:prstClr>
              </a:solidFill>
            </a:endParaRPr>
          </a:p>
        </p:txBody>
      </p:sp>
      <p:sp>
        <p:nvSpPr>
          <p:cNvPr id="6" name="Slide Number Placeholder 5"/>
          <p:cNvSpPr>
            <a:spLocks noGrp="1"/>
          </p:cNvSpPr>
          <p:nvPr>
            <p:ph type="sldNum" sz="quarter" idx="12"/>
          </p:nvPr>
        </p:nvSpPr>
        <p:spPr>
          <a:xfrm>
            <a:off x="6553200" y="6492875"/>
            <a:ext cx="2133600" cy="365125"/>
          </a:xfrm>
        </p:spPr>
        <p:txBody>
          <a:bodyPr/>
          <a:lstStyle/>
          <a:p>
            <a:fld id="{9E041EDE-50F2-FD49-B156-DFB8E5BC9437}" type="slidenum">
              <a:rPr lang="en-US" smtClean="0">
                <a:solidFill>
                  <a:prstClr val="black">
                    <a:tint val="75000"/>
                  </a:prstClr>
                </a:solidFill>
              </a:rPr>
              <a:pPr/>
              <a:t>8</a:t>
            </a:fld>
            <a:endParaRPr lang="en-US">
              <a:solidFill>
                <a:prstClr val="black">
                  <a:tint val="75000"/>
                </a:prstClr>
              </a:solidFill>
            </a:endParaRPr>
          </a:p>
        </p:txBody>
      </p:sp>
      <p:pic>
        <p:nvPicPr>
          <p:cNvPr id="7" name="Picture 6"/>
          <p:cNvPicPr>
            <a:picLocks noChangeAspect="1"/>
          </p:cNvPicPr>
          <p:nvPr/>
        </p:nvPicPr>
        <p:blipFill>
          <a:blip r:embed="rId3">
            <a:extLst>
              <a:ext uri="{28A0092B-C50C-407E-A947-70E740481C1C}">
                <a14:useLocalDpi xmlns:lc="http://schemas.openxmlformats.org/drawingml/2006/lockedCanvas" xmlns:a14="http://schemas.microsoft.com/office/drawing/2010/main" xmlns:p="http://schemas.openxmlformats.org/presentationml/2006/main" xmlns:r="http://schemas.openxmlformats.org/officeDocument/2006/relationships" xmlns:a="http://schemas.openxmlformats.org/drawingml/2006/main" xmlns="" xmlns:mv="urn:schemas-microsoft-com:mac:vml" xmlns:mc="http://schemas.openxmlformats.org/markup-compatibility/2006" val="0"/>
              </a:ext>
            </a:extLst>
          </a:blip>
          <a:srcRect l="57500" t="51989" r="5694" b="15971"/>
          <a:stretch>
            <a:fillRect/>
          </a:stretch>
        </p:blipFill>
        <p:spPr>
          <a:xfrm>
            <a:off x="7866009" y="10856"/>
            <a:ext cx="1258981" cy="774388"/>
          </a:xfrm>
          <a:prstGeom prst="rect">
            <a:avLst/>
          </a:prstGeom>
          <a:ln w="3175" cap="flat" cmpd="sng" algn="ctr">
            <a:noFill/>
            <a:prstDash val="solid"/>
            <a:round/>
            <a:headEnd type="none" w="med" len="med"/>
            <a:tailEnd type="none" w="med" len="med"/>
          </a:ln>
        </p:spPr>
      </p:pic>
      <p:sp>
        <p:nvSpPr>
          <p:cNvPr id="8" name="TextBox 7"/>
          <p:cNvSpPr txBox="1"/>
          <p:nvPr/>
        </p:nvSpPr>
        <p:spPr>
          <a:xfrm>
            <a:off x="249665" y="2446569"/>
            <a:ext cx="4515690" cy="276999"/>
          </a:xfrm>
          <a:prstGeom prst="rect">
            <a:avLst/>
          </a:prstGeom>
          <a:noFill/>
        </p:spPr>
        <p:txBody>
          <a:bodyPr wrap="square" rtlCol="0">
            <a:spAutoFit/>
          </a:bodyPr>
          <a:lstStyle/>
          <a:p>
            <a:r>
              <a:rPr lang="en-US" sz="1200" dirty="0" err="1">
                <a:solidFill>
                  <a:prstClr val="black"/>
                </a:solidFill>
                <a:latin typeface="Chalkboard"/>
                <a:cs typeface="Chalkboard"/>
              </a:rPr>
              <a:t>Melnitchouk</a:t>
            </a:r>
            <a:r>
              <a:rPr lang="en-US" sz="1200" dirty="0">
                <a:solidFill>
                  <a:prstClr val="black"/>
                </a:solidFill>
                <a:latin typeface="Chalkboard"/>
                <a:cs typeface="Chalkboard"/>
              </a:rPr>
              <a:t>, </a:t>
            </a:r>
            <a:r>
              <a:rPr lang="en-US" sz="1200" dirty="0" err="1">
                <a:solidFill>
                  <a:prstClr val="black"/>
                </a:solidFill>
                <a:latin typeface="Chalkboard"/>
                <a:cs typeface="Chalkboard"/>
              </a:rPr>
              <a:t>Sargsian</a:t>
            </a:r>
            <a:r>
              <a:rPr lang="en-US" sz="1200" dirty="0">
                <a:solidFill>
                  <a:prstClr val="black"/>
                </a:solidFill>
                <a:latin typeface="Chalkboard"/>
                <a:cs typeface="Chalkboard"/>
              </a:rPr>
              <a:t>, </a:t>
            </a:r>
            <a:r>
              <a:rPr lang="en-US" sz="1200" dirty="0" err="1">
                <a:solidFill>
                  <a:prstClr val="black"/>
                </a:solidFill>
                <a:latin typeface="Chalkboard"/>
                <a:cs typeface="Chalkboard"/>
              </a:rPr>
              <a:t>Strikman</a:t>
            </a:r>
            <a:r>
              <a:rPr lang="en-US" sz="1200" dirty="0">
                <a:solidFill>
                  <a:prstClr val="black"/>
                </a:solidFill>
                <a:latin typeface="Chalkboard"/>
                <a:cs typeface="Chalkboard"/>
              </a:rPr>
              <a:t>, Z. Phys. A </a:t>
            </a:r>
            <a:r>
              <a:rPr lang="en-US" sz="1200" b="1" dirty="0">
                <a:solidFill>
                  <a:prstClr val="black"/>
                </a:solidFill>
                <a:latin typeface="Chalkboard"/>
                <a:cs typeface="Chalkboard"/>
              </a:rPr>
              <a:t>359</a:t>
            </a:r>
            <a:r>
              <a:rPr lang="en-US" sz="1200" dirty="0">
                <a:solidFill>
                  <a:prstClr val="black"/>
                </a:solidFill>
                <a:latin typeface="Chalkboard"/>
                <a:cs typeface="Chalkboard"/>
              </a:rPr>
              <a:t>, 99 (1997)</a:t>
            </a:r>
          </a:p>
        </p:txBody>
      </p:sp>
      <p:sp>
        <p:nvSpPr>
          <p:cNvPr id="9" name="TextBox 8"/>
          <p:cNvSpPr txBox="1"/>
          <p:nvPr/>
        </p:nvSpPr>
        <p:spPr>
          <a:xfrm>
            <a:off x="997185" y="920180"/>
            <a:ext cx="3070071" cy="1354217"/>
          </a:xfrm>
          <a:prstGeom prst="rect">
            <a:avLst/>
          </a:prstGeom>
          <a:noFill/>
        </p:spPr>
        <p:txBody>
          <a:bodyPr wrap="none" rtlCol="0">
            <a:spAutoFit/>
          </a:bodyPr>
          <a:lstStyle/>
          <a:p>
            <a:r>
              <a:rPr lang="en-US" sz="2000" dirty="0">
                <a:solidFill>
                  <a:prstClr val="black"/>
                </a:solidFill>
                <a:cs typeface="Chalkboard"/>
              </a:rPr>
              <a:t>Dependence on:</a:t>
            </a:r>
          </a:p>
          <a:p>
            <a:endParaRPr lang="en-US" sz="800" dirty="0">
              <a:solidFill>
                <a:prstClr val="black"/>
              </a:solidFill>
              <a:cs typeface="Chalkboard"/>
            </a:endParaRPr>
          </a:p>
          <a:p>
            <a:pPr marL="285750" indent="-285750">
              <a:buFont typeface="Wingdings" charset="2"/>
              <a:buChar char="Ø"/>
            </a:pPr>
            <a:r>
              <a:rPr lang="en-US" dirty="0">
                <a:solidFill>
                  <a:prstClr val="black"/>
                </a:solidFill>
                <a:cs typeface="Chalkboard"/>
              </a:rPr>
              <a:t>Models</a:t>
            </a:r>
          </a:p>
          <a:p>
            <a:pPr marL="285750" indent="-285750">
              <a:buFont typeface="Wingdings" charset="2"/>
              <a:buChar char="Ø"/>
            </a:pPr>
            <a:r>
              <a:rPr lang="en-US" dirty="0">
                <a:solidFill>
                  <a:prstClr val="black"/>
                </a:solidFill>
                <a:cs typeface="Chalkboard"/>
              </a:rPr>
              <a:t>Nucleon momentum and x</a:t>
            </a:r>
            <a:r>
              <a:rPr lang="en-US" baseline="-25000" dirty="0">
                <a:solidFill>
                  <a:prstClr val="black"/>
                </a:solidFill>
                <a:cs typeface="Chalkboard"/>
              </a:rPr>
              <a:t>B</a:t>
            </a:r>
            <a:endParaRPr lang="en-US" dirty="0">
              <a:solidFill>
                <a:prstClr val="black"/>
              </a:solidFill>
              <a:cs typeface="Chalkboard"/>
            </a:endParaRPr>
          </a:p>
          <a:p>
            <a:pPr marL="285750" indent="-285750">
              <a:buFont typeface="Wingdings" charset="2"/>
              <a:buChar char="Ø"/>
            </a:pPr>
            <a:r>
              <a:rPr lang="en-US" dirty="0">
                <a:solidFill>
                  <a:prstClr val="black"/>
                </a:solidFill>
                <a:cs typeface="Chalkboard"/>
              </a:rPr>
              <a:t>Nucleon momentum, not x</a:t>
            </a:r>
            <a:r>
              <a:rPr lang="en-US" baseline="-25000" dirty="0">
                <a:solidFill>
                  <a:prstClr val="black"/>
                </a:solidFill>
                <a:cs typeface="Chalkboard"/>
              </a:rPr>
              <a:t>B</a:t>
            </a:r>
            <a:endParaRPr lang="en-US" dirty="0">
              <a:solidFill>
                <a:prstClr val="black"/>
              </a:solidFill>
              <a:cs typeface="Chalkboard"/>
            </a:endParaRPr>
          </a:p>
        </p:txBody>
      </p:sp>
      <p:pic>
        <p:nvPicPr>
          <p:cNvPr id="10" name="Picture 9"/>
          <p:cNvPicPr>
            <a:picLocks noChangeAspect="1"/>
          </p:cNvPicPr>
          <p:nvPr/>
        </p:nvPicPr>
        <p:blipFill>
          <a:blip r:embed="rId4"/>
          <a:stretch>
            <a:fillRect/>
          </a:stretch>
        </p:blipFill>
        <p:spPr>
          <a:xfrm>
            <a:off x="587640" y="2749628"/>
            <a:ext cx="3569676" cy="3354903"/>
          </a:xfrm>
          <a:prstGeom prst="rect">
            <a:avLst/>
          </a:prstGeom>
        </p:spPr>
      </p:pic>
      <p:graphicFrame>
        <p:nvGraphicFramePr>
          <p:cNvPr id="11" name="Object 10"/>
          <p:cNvGraphicFramePr>
            <a:graphicFrameLocks noChangeAspect="1"/>
          </p:cNvGraphicFramePr>
          <p:nvPr>
            <p:extLst>
              <p:ext uri="{D42A27DB-BD31-4B8C-83A1-F6EECF244321}">
                <p14:mod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735542979"/>
              </p:ext>
            </p:extLst>
          </p:nvPr>
        </p:nvGraphicFramePr>
        <p:xfrm>
          <a:off x="2036616" y="6104531"/>
          <a:ext cx="1595420" cy="305506"/>
        </p:xfrm>
        <a:graphic>
          <a:graphicData uri="http://schemas.openxmlformats.org/presentationml/2006/ole">
            <p:oleObj spid="_x0000_s71682" name="Equation" r:id="rId5" imgW="1193800" imgH="228600" progId="">
              <p:embed/>
            </p:oleObj>
          </a:graphicData>
        </a:graphic>
      </p:graphicFrame>
      <p:sp>
        <p:nvSpPr>
          <p:cNvPr id="12" name="TextBox 11"/>
          <p:cNvSpPr txBox="1"/>
          <p:nvPr/>
        </p:nvSpPr>
        <p:spPr>
          <a:xfrm>
            <a:off x="3122988" y="3217524"/>
            <a:ext cx="979755" cy="646331"/>
          </a:xfrm>
          <a:prstGeom prst="rect">
            <a:avLst/>
          </a:prstGeom>
          <a:noFill/>
        </p:spPr>
        <p:txBody>
          <a:bodyPr wrap="none" rtlCol="0">
            <a:spAutoFit/>
          </a:bodyPr>
          <a:lstStyle/>
          <a:p>
            <a:r>
              <a:rPr lang="en-US" dirty="0">
                <a:solidFill>
                  <a:prstClr val="black"/>
                </a:solidFill>
              </a:rPr>
              <a:t>Binding/</a:t>
            </a:r>
          </a:p>
          <a:p>
            <a:r>
              <a:rPr lang="en-US" dirty="0">
                <a:solidFill>
                  <a:prstClr val="black"/>
                </a:solidFill>
              </a:rPr>
              <a:t>off shell</a:t>
            </a:r>
          </a:p>
        </p:txBody>
      </p:sp>
      <p:sp>
        <p:nvSpPr>
          <p:cNvPr id="13" name="TextBox 12"/>
          <p:cNvSpPr txBox="1"/>
          <p:nvPr/>
        </p:nvSpPr>
        <p:spPr>
          <a:xfrm>
            <a:off x="2627724" y="4904437"/>
            <a:ext cx="1310650" cy="646331"/>
          </a:xfrm>
          <a:prstGeom prst="rect">
            <a:avLst/>
          </a:prstGeom>
          <a:noFill/>
        </p:spPr>
        <p:txBody>
          <a:bodyPr wrap="none" rtlCol="0">
            <a:spAutoFit/>
          </a:bodyPr>
          <a:lstStyle/>
          <a:p>
            <a:r>
              <a:rPr lang="en-US" dirty="0">
                <a:solidFill>
                  <a:prstClr val="black"/>
                </a:solidFill>
              </a:rPr>
              <a:t>       PLC </a:t>
            </a:r>
          </a:p>
          <a:p>
            <a:r>
              <a:rPr lang="en-US" dirty="0">
                <a:solidFill>
                  <a:prstClr val="black"/>
                </a:solidFill>
              </a:rPr>
              <a:t>suppression</a:t>
            </a:r>
          </a:p>
        </p:txBody>
      </p:sp>
      <p:sp>
        <p:nvSpPr>
          <p:cNvPr id="14" name="TextBox 13"/>
          <p:cNvSpPr txBox="1"/>
          <p:nvPr/>
        </p:nvSpPr>
        <p:spPr>
          <a:xfrm>
            <a:off x="3122988" y="4120866"/>
            <a:ext cx="1059192" cy="369332"/>
          </a:xfrm>
          <a:prstGeom prst="rect">
            <a:avLst/>
          </a:prstGeom>
          <a:noFill/>
        </p:spPr>
        <p:txBody>
          <a:bodyPr wrap="none" rtlCol="0">
            <a:spAutoFit/>
          </a:bodyPr>
          <a:lstStyle/>
          <a:p>
            <a:r>
              <a:rPr lang="en-US" dirty="0">
                <a:solidFill>
                  <a:prstClr val="black"/>
                </a:solidFill>
              </a:rPr>
              <a:t>Rescaling</a:t>
            </a:r>
          </a:p>
        </p:txBody>
      </p:sp>
      <p:sp>
        <p:nvSpPr>
          <p:cNvPr id="15" name="TextBox 14"/>
          <p:cNvSpPr txBox="1"/>
          <p:nvPr/>
        </p:nvSpPr>
        <p:spPr>
          <a:xfrm rot="16200000">
            <a:off x="-49743" y="4468372"/>
            <a:ext cx="1063456" cy="369332"/>
          </a:xfrm>
          <a:prstGeom prst="rect">
            <a:avLst/>
          </a:prstGeom>
          <a:noFill/>
        </p:spPr>
        <p:txBody>
          <a:bodyPr wrap="none" rtlCol="0">
            <a:spAutoFit/>
          </a:bodyPr>
          <a:lstStyle/>
          <a:p>
            <a:r>
              <a:rPr lang="en-US" i="1" dirty="0">
                <a:solidFill>
                  <a:prstClr val="black"/>
                </a:solidFill>
              </a:rPr>
              <a:t>R</a:t>
            </a:r>
            <a:r>
              <a:rPr lang="en-US" dirty="0">
                <a:solidFill>
                  <a:prstClr val="black"/>
                </a:solidFill>
              </a:rPr>
              <a:t> = </a:t>
            </a:r>
            <a:r>
              <a:rPr lang="en-US" i="1" dirty="0">
                <a:solidFill>
                  <a:prstClr val="black"/>
                </a:solidFill>
              </a:rPr>
              <a:t>F</a:t>
            </a:r>
            <a:r>
              <a:rPr lang="en-US" baseline="-25000" dirty="0">
                <a:solidFill>
                  <a:prstClr val="black"/>
                </a:solidFill>
              </a:rPr>
              <a:t>2</a:t>
            </a:r>
            <a:r>
              <a:rPr lang="en-US" dirty="0">
                <a:solidFill>
                  <a:prstClr val="black"/>
                </a:solidFill>
              </a:rPr>
              <a:t>’/</a:t>
            </a:r>
            <a:r>
              <a:rPr lang="en-US" i="1" dirty="0">
                <a:solidFill>
                  <a:prstClr val="black"/>
                </a:solidFill>
              </a:rPr>
              <a:t>F</a:t>
            </a:r>
            <a:r>
              <a:rPr lang="en-US" baseline="-25000" dirty="0">
                <a:solidFill>
                  <a:prstClr val="black"/>
                </a:solidFill>
              </a:rPr>
              <a:t>2</a:t>
            </a:r>
          </a:p>
        </p:txBody>
      </p:sp>
      <p:pic>
        <p:nvPicPr>
          <p:cNvPr id="16" name="Picture 15"/>
          <p:cNvPicPr>
            <a:picLocks noChangeAspect="1"/>
          </p:cNvPicPr>
          <p:nvPr/>
        </p:nvPicPr>
        <p:blipFill>
          <a:blip r:embed="rId6"/>
          <a:stretch>
            <a:fillRect/>
          </a:stretch>
        </p:blipFill>
        <p:spPr>
          <a:xfrm>
            <a:off x="5144817" y="1149150"/>
            <a:ext cx="3133725" cy="2419350"/>
          </a:xfrm>
          <a:prstGeom prst="rect">
            <a:avLst/>
          </a:prstGeom>
        </p:spPr>
      </p:pic>
      <p:sp>
        <p:nvSpPr>
          <p:cNvPr id="17" name="TextBox 16"/>
          <p:cNvSpPr txBox="1"/>
          <p:nvPr/>
        </p:nvSpPr>
        <p:spPr>
          <a:xfrm>
            <a:off x="4667501" y="903285"/>
            <a:ext cx="4326826" cy="276999"/>
          </a:xfrm>
          <a:prstGeom prst="rect">
            <a:avLst/>
          </a:prstGeom>
          <a:noFill/>
        </p:spPr>
        <p:txBody>
          <a:bodyPr wrap="none" rtlCol="0">
            <a:spAutoFit/>
          </a:bodyPr>
          <a:lstStyle/>
          <a:p>
            <a:r>
              <a:rPr lang="en-US" sz="1200" dirty="0" err="1">
                <a:solidFill>
                  <a:prstClr val="black"/>
                </a:solidFill>
                <a:latin typeface="Chalkboard"/>
                <a:cs typeface="Chalkboard"/>
              </a:rPr>
              <a:t>Melnitchouk</a:t>
            </a:r>
            <a:r>
              <a:rPr lang="en-US" sz="1200" dirty="0">
                <a:solidFill>
                  <a:prstClr val="black"/>
                </a:solidFill>
                <a:latin typeface="Chalkboard"/>
                <a:cs typeface="Chalkboard"/>
              </a:rPr>
              <a:t>, </a:t>
            </a:r>
            <a:r>
              <a:rPr lang="en-US" sz="1200" dirty="0" smtClean="0">
                <a:solidFill>
                  <a:prstClr val="black"/>
                </a:solidFill>
                <a:latin typeface="Chalkboard"/>
                <a:cs typeface="Chalkboard"/>
              </a:rPr>
              <a:t>Schreiber</a:t>
            </a:r>
            <a:r>
              <a:rPr lang="en-US" sz="1200" dirty="0">
                <a:solidFill>
                  <a:prstClr val="black"/>
                </a:solidFill>
                <a:latin typeface="Chalkboard"/>
                <a:cs typeface="Chalkboard"/>
              </a:rPr>
              <a:t>, Thomas, Phys. </a:t>
            </a:r>
            <a:r>
              <a:rPr lang="en-US" sz="1200" dirty="0" err="1">
                <a:solidFill>
                  <a:prstClr val="black"/>
                </a:solidFill>
                <a:latin typeface="Chalkboard"/>
                <a:cs typeface="Chalkboard"/>
              </a:rPr>
              <a:t>Lett</a:t>
            </a:r>
            <a:r>
              <a:rPr lang="en-US" sz="1200" dirty="0">
                <a:solidFill>
                  <a:prstClr val="black"/>
                </a:solidFill>
                <a:latin typeface="Chalkboard"/>
                <a:cs typeface="Chalkboard"/>
              </a:rPr>
              <a:t>. B </a:t>
            </a:r>
            <a:r>
              <a:rPr lang="en-US" sz="1200" b="1" dirty="0">
                <a:solidFill>
                  <a:prstClr val="black"/>
                </a:solidFill>
                <a:latin typeface="Chalkboard"/>
                <a:cs typeface="Chalkboard"/>
              </a:rPr>
              <a:t>335</a:t>
            </a:r>
            <a:r>
              <a:rPr lang="en-US" sz="1200" dirty="0">
                <a:solidFill>
                  <a:prstClr val="black"/>
                </a:solidFill>
                <a:latin typeface="Chalkboard"/>
                <a:cs typeface="Chalkboard"/>
              </a:rPr>
              <a:t>, 11 (1994)</a:t>
            </a:r>
          </a:p>
        </p:txBody>
      </p:sp>
      <p:pic>
        <p:nvPicPr>
          <p:cNvPr id="18" name="Picture 17"/>
          <p:cNvPicPr>
            <a:picLocks/>
          </p:cNvPicPr>
          <p:nvPr/>
        </p:nvPicPr>
        <p:blipFill>
          <a:blip r:embed="rId7"/>
          <a:stretch>
            <a:fillRect/>
          </a:stretch>
        </p:blipFill>
        <p:spPr>
          <a:xfrm>
            <a:off x="5340213" y="3852330"/>
            <a:ext cx="2950210" cy="2575560"/>
          </a:xfrm>
          <a:prstGeom prst="rect">
            <a:avLst/>
          </a:prstGeom>
        </p:spPr>
      </p:pic>
      <p:sp>
        <p:nvSpPr>
          <p:cNvPr id="19" name="TextBox 18"/>
          <p:cNvSpPr txBox="1"/>
          <p:nvPr/>
        </p:nvSpPr>
        <p:spPr>
          <a:xfrm>
            <a:off x="5234119" y="3612875"/>
            <a:ext cx="3044423" cy="276999"/>
          </a:xfrm>
          <a:prstGeom prst="rect">
            <a:avLst/>
          </a:prstGeom>
          <a:noFill/>
        </p:spPr>
        <p:txBody>
          <a:bodyPr wrap="none" rtlCol="0">
            <a:spAutoFit/>
          </a:bodyPr>
          <a:lstStyle/>
          <a:p>
            <a:r>
              <a:rPr lang="en-US" sz="1200" dirty="0">
                <a:solidFill>
                  <a:prstClr val="black"/>
                </a:solidFill>
                <a:latin typeface="Chalkboard"/>
                <a:cs typeface="Chalkboard"/>
              </a:rPr>
              <a:t>Gross, </a:t>
            </a:r>
            <a:r>
              <a:rPr lang="en-US" sz="1200" dirty="0" err="1">
                <a:solidFill>
                  <a:prstClr val="black"/>
                </a:solidFill>
                <a:latin typeface="Chalkboard"/>
                <a:cs typeface="Chalkboard"/>
              </a:rPr>
              <a:t>Liuti</a:t>
            </a:r>
            <a:r>
              <a:rPr lang="en-US" sz="1200" dirty="0">
                <a:solidFill>
                  <a:prstClr val="black"/>
                </a:solidFill>
                <a:latin typeface="Chalkboard"/>
                <a:cs typeface="Chalkboard"/>
              </a:rPr>
              <a:t>, Phys. </a:t>
            </a:r>
            <a:r>
              <a:rPr lang="en-US" sz="1200" dirty="0" err="1">
                <a:solidFill>
                  <a:prstClr val="black"/>
                </a:solidFill>
                <a:latin typeface="Chalkboard"/>
                <a:cs typeface="Chalkboard"/>
              </a:rPr>
              <a:t>Lett</a:t>
            </a:r>
            <a:r>
              <a:rPr lang="en-US" sz="1200" dirty="0">
                <a:solidFill>
                  <a:prstClr val="black"/>
                </a:solidFill>
                <a:latin typeface="Chalkboard"/>
                <a:cs typeface="Chalkboard"/>
              </a:rPr>
              <a:t>. B </a:t>
            </a:r>
            <a:r>
              <a:rPr lang="en-US" sz="1200" b="1" dirty="0">
                <a:solidFill>
                  <a:prstClr val="black"/>
                </a:solidFill>
                <a:latin typeface="Chalkboard"/>
                <a:cs typeface="Chalkboard"/>
              </a:rPr>
              <a:t>356</a:t>
            </a:r>
            <a:r>
              <a:rPr lang="en-US" sz="1200" dirty="0">
                <a:solidFill>
                  <a:prstClr val="black"/>
                </a:solidFill>
                <a:latin typeface="Chalkboard"/>
                <a:cs typeface="Chalkboard"/>
              </a:rPr>
              <a:t>, 157 (1995)</a:t>
            </a:r>
          </a:p>
        </p:txBody>
      </p:sp>
      <p:sp>
        <p:nvSpPr>
          <p:cNvPr id="20" name="TextBox 19"/>
          <p:cNvSpPr txBox="1"/>
          <p:nvPr/>
        </p:nvSpPr>
        <p:spPr>
          <a:xfrm>
            <a:off x="6349958" y="6234436"/>
            <a:ext cx="918415" cy="307777"/>
          </a:xfrm>
          <a:prstGeom prst="rect">
            <a:avLst/>
          </a:prstGeom>
          <a:solidFill>
            <a:srgbClr val="FFFFFF"/>
          </a:solidFill>
        </p:spPr>
        <p:txBody>
          <a:bodyPr wrap="none" rtlCol="0">
            <a:spAutoFit/>
          </a:bodyPr>
          <a:lstStyle/>
          <a:p>
            <a:r>
              <a:rPr lang="en-US" sz="1400" i="1" dirty="0">
                <a:solidFill>
                  <a:prstClr val="black"/>
                </a:solidFill>
              </a:rPr>
              <a:t>p</a:t>
            </a:r>
            <a:r>
              <a:rPr lang="en-US" sz="1400" dirty="0">
                <a:solidFill>
                  <a:prstClr val="black"/>
                </a:solidFill>
              </a:rPr>
              <a:t> (MeV/c)</a:t>
            </a:r>
          </a:p>
        </p:txBody>
      </p:sp>
      <p:sp>
        <p:nvSpPr>
          <p:cNvPr id="21" name="TextBox 20"/>
          <p:cNvSpPr txBox="1"/>
          <p:nvPr/>
        </p:nvSpPr>
        <p:spPr>
          <a:xfrm>
            <a:off x="7930268" y="6219721"/>
            <a:ext cx="457652" cy="307777"/>
          </a:xfrm>
          <a:prstGeom prst="rect">
            <a:avLst/>
          </a:prstGeom>
          <a:solidFill>
            <a:srgbClr val="FFFFFF"/>
          </a:solidFill>
        </p:spPr>
        <p:txBody>
          <a:bodyPr wrap="none" rtlCol="0">
            <a:spAutoFit/>
          </a:bodyPr>
          <a:lstStyle/>
          <a:p>
            <a:r>
              <a:rPr lang="en-US" sz="1400" dirty="0">
                <a:solidFill>
                  <a:prstClr val="black"/>
                </a:solidFill>
              </a:rPr>
              <a:t>400</a:t>
            </a:r>
          </a:p>
        </p:txBody>
      </p:sp>
      <p:sp>
        <p:nvSpPr>
          <p:cNvPr id="23" name="TextBox 22"/>
          <p:cNvSpPr txBox="1"/>
          <p:nvPr/>
        </p:nvSpPr>
        <p:spPr>
          <a:xfrm rot="16200000">
            <a:off x="4371793" y="2013497"/>
            <a:ext cx="1063456" cy="369332"/>
          </a:xfrm>
          <a:prstGeom prst="rect">
            <a:avLst/>
          </a:prstGeom>
          <a:solidFill>
            <a:srgbClr val="FFFFFF"/>
          </a:solidFill>
        </p:spPr>
        <p:txBody>
          <a:bodyPr wrap="none" rtlCol="0">
            <a:spAutoFit/>
          </a:bodyPr>
          <a:lstStyle/>
          <a:p>
            <a:r>
              <a:rPr lang="en-US" i="1" dirty="0">
                <a:solidFill>
                  <a:prstClr val="black"/>
                </a:solidFill>
              </a:rPr>
              <a:t>R</a:t>
            </a:r>
            <a:r>
              <a:rPr lang="en-US" dirty="0">
                <a:solidFill>
                  <a:prstClr val="black"/>
                </a:solidFill>
              </a:rPr>
              <a:t> = </a:t>
            </a:r>
            <a:r>
              <a:rPr lang="en-US" i="1" dirty="0">
                <a:solidFill>
                  <a:prstClr val="black"/>
                </a:solidFill>
              </a:rPr>
              <a:t>F</a:t>
            </a:r>
            <a:r>
              <a:rPr lang="en-US" baseline="-25000" dirty="0">
                <a:solidFill>
                  <a:prstClr val="black"/>
                </a:solidFill>
              </a:rPr>
              <a:t>2</a:t>
            </a:r>
            <a:r>
              <a:rPr lang="en-US" dirty="0">
                <a:solidFill>
                  <a:prstClr val="black"/>
                </a:solidFill>
              </a:rPr>
              <a:t>’/</a:t>
            </a:r>
            <a:r>
              <a:rPr lang="en-US" i="1" dirty="0">
                <a:solidFill>
                  <a:prstClr val="black"/>
                </a:solidFill>
              </a:rPr>
              <a:t>F</a:t>
            </a:r>
            <a:r>
              <a:rPr lang="en-US" baseline="-25000" dirty="0">
                <a:solidFill>
                  <a:prstClr val="black"/>
                </a:solidFill>
              </a:rPr>
              <a:t>2</a:t>
            </a:r>
          </a:p>
        </p:txBody>
      </p:sp>
      <p:sp>
        <p:nvSpPr>
          <p:cNvPr id="24" name="TextBox 23"/>
          <p:cNvSpPr txBox="1"/>
          <p:nvPr/>
        </p:nvSpPr>
        <p:spPr>
          <a:xfrm rot="16200000">
            <a:off x="4714324" y="4819436"/>
            <a:ext cx="1063456" cy="369332"/>
          </a:xfrm>
          <a:prstGeom prst="rect">
            <a:avLst/>
          </a:prstGeom>
          <a:solidFill>
            <a:srgbClr val="FFFFFF"/>
          </a:solidFill>
        </p:spPr>
        <p:txBody>
          <a:bodyPr wrap="none" rtlCol="0">
            <a:spAutoFit/>
          </a:bodyPr>
          <a:lstStyle/>
          <a:p>
            <a:r>
              <a:rPr lang="en-US" i="1" dirty="0">
                <a:solidFill>
                  <a:prstClr val="black"/>
                </a:solidFill>
              </a:rPr>
              <a:t>R</a:t>
            </a:r>
            <a:r>
              <a:rPr lang="en-US" dirty="0">
                <a:solidFill>
                  <a:prstClr val="black"/>
                </a:solidFill>
              </a:rPr>
              <a:t> = </a:t>
            </a:r>
            <a:r>
              <a:rPr lang="en-US" i="1" dirty="0">
                <a:solidFill>
                  <a:prstClr val="black"/>
                </a:solidFill>
              </a:rPr>
              <a:t>F</a:t>
            </a:r>
            <a:r>
              <a:rPr lang="en-US" baseline="-25000" dirty="0">
                <a:solidFill>
                  <a:prstClr val="black"/>
                </a:solidFill>
              </a:rPr>
              <a:t>2</a:t>
            </a:r>
            <a:r>
              <a:rPr lang="en-US" dirty="0">
                <a:solidFill>
                  <a:prstClr val="black"/>
                </a:solidFill>
              </a:rPr>
              <a:t>’/</a:t>
            </a:r>
            <a:r>
              <a:rPr lang="en-US" i="1" dirty="0">
                <a:solidFill>
                  <a:prstClr val="black"/>
                </a:solidFill>
              </a:rPr>
              <a:t>F</a:t>
            </a:r>
            <a:r>
              <a:rPr lang="en-US" baseline="-25000" dirty="0">
                <a:solidFill>
                  <a:prstClr val="black"/>
                </a:solidFill>
              </a:rPr>
              <a:t>2</a:t>
            </a:r>
          </a:p>
        </p:txBody>
      </p:sp>
      <p:sp>
        <p:nvSpPr>
          <p:cNvPr id="25" name="TextBox 24"/>
          <p:cNvSpPr txBox="1"/>
          <p:nvPr/>
        </p:nvSpPr>
        <p:spPr>
          <a:xfrm>
            <a:off x="7037246" y="4303096"/>
            <a:ext cx="1657525" cy="338554"/>
          </a:xfrm>
          <a:prstGeom prst="rect">
            <a:avLst/>
          </a:prstGeom>
          <a:noFill/>
        </p:spPr>
        <p:txBody>
          <a:bodyPr wrap="none" rtlCol="0">
            <a:spAutoFit/>
          </a:bodyPr>
          <a:lstStyle/>
          <a:p>
            <a:r>
              <a:rPr lang="en-US" sz="1600" dirty="0">
                <a:solidFill>
                  <a:prstClr val="black"/>
                </a:solidFill>
                <a:cs typeface="Chalkboard"/>
              </a:rPr>
              <a:t>No x-dependence</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normAutofit/>
          </a:bodyPr>
          <a:lstStyle/>
          <a:p>
            <a:r>
              <a:rPr lang="en-US" sz="3600" b="1" dirty="0" smtClean="0">
                <a:solidFill>
                  <a:srgbClr val="000090"/>
                </a:solidFill>
              </a:rPr>
              <a:t>Spectator Tagging</a:t>
            </a:r>
            <a:endParaRPr lang="en-US" sz="3600" b="1" dirty="0">
              <a:solidFill>
                <a:srgbClr val="000090"/>
              </a:solidFill>
            </a:endParaRPr>
          </a:p>
        </p:txBody>
      </p:sp>
      <p:sp>
        <p:nvSpPr>
          <p:cNvPr id="4" name="Date Placeholder 3"/>
          <p:cNvSpPr>
            <a:spLocks noGrp="1"/>
          </p:cNvSpPr>
          <p:nvPr>
            <p:ph type="dt" sz="half" idx="10"/>
          </p:nvPr>
        </p:nvSpPr>
        <p:spPr/>
        <p:txBody>
          <a:bodyPr/>
          <a:lstStyle/>
          <a:p>
            <a:fld id="{F0452BD3-DD2C-5742-B807-CA0B960C4C21}" type="datetime1">
              <a:rPr lang="en-US" smtClean="0">
                <a:solidFill>
                  <a:prstClr val="black">
                    <a:tint val="75000"/>
                  </a:prstClr>
                </a:solidFill>
              </a:rPr>
              <a:pPr/>
              <a:t>7/9/15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PAC43 meeting 7 July 2015</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E041EDE-50F2-FD49-B156-DFB8E5BC9437}" type="slidenum">
              <a:rPr lang="en-US" smtClean="0">
                <a:solidFill>
                  <a:prstClr val="black">
                    <a:tint val="75000"/>
                  </a:prstClr>
                </a:solidFill>
              </a:rPr>
              <a:pPr/>
              <a:t>9</a:t>
            </a:fld>
            <a:endParaRPr lang="en-US">
              <a:solidFill>
                <a:prstClr val="black">
                  <a:tint val="75000"/>
                </a:prstClr>
              </a:solidFill>
            </a:endParaRPr>
          </a:p>
        </p:txBody>
      </p:sp>
      <p:pic>
        <p:nvPicPr>
          <p:cNvPr id="7" name="Picture 6"/>
          <p:cNvPicPr>
            <a:picLocks noChangeAspect="1"/>
          </p:cNvPicPr>
          <p:nvPr/>
        </p:nvPicPr>
        <p:blipFill>
          <a:blip r:embed="rId3">
            <a:extLst>
              <a:ext uri="{28A0092B-C50C-407E-A947-70E740481C1C}">
                <a14:useLocalDpi xmlns:lc="http://schemas.openxmlformats.org/drawingml/2006/lockedCanvas" xmlns:a14="http://schemas.microsoft.com/office/drawing/2010/main" xmlns:p="http://schemas.openxmlformats.org/presentationml/2006/main" xmlns:r="http://schemas.openxmlformats.org/officeDocument/2006/relationships" xmlns:a="http://schemas.openxmlformats.org/drawingml/2006/main" xmlns="" xmlns:mv="urn:schemas-microsoft-com:mac:vml" xmlns:mc="http://schemas.openxmlformats.org/markup-compatibility/2006" val="0"/>
              </a:ext>
            </a:extLst>
          </a:blip>
          <a:srcRect l="57500" t="51989" r="5694" b="15971"/>
          <a:stretch>
            <a:fillRect/>
          </a:stretch>
        </p:blipFill>
        <p:spPr>
          <a:xfrm>
            <a:off x="7866009" y="10856"/>
            <a:ext cx="1258981" cy="774388"/>
          </a:xfrm>
          <a:prstGeom prst="rect">
            <a:avLst/>
          </a:prstGeom>
          <a:ln w="3175" cap="flat" cmpd="sng" algn="ctr">
            <a:noFill/>
            <a:prstDash val="solid"/>
            <a:round/>
            <a:headEnd type="none" w="med" len="med"/>
            <a:tailEnd type="none" w="med" len="med"/>
          </a:ln>
        </p:spPr>
      </p:pic>
      <p:sp>
        <p:nvSpPr>
          <p:cNvPr id="8" name="Rectangle 7"/>
          <p:cNvSpPr/>
          <p:nvPr/>
        </p:nvSpPr>
        <p:spPr>
          <a:xfrm>
            <a:off x="268650" y="848314"/>
            <a:ext cx="8057251" cy="1738937"/>
          </a:xfrm>
          <a:prstGeom prst="rect">
            <a:avLst/>
          </a:prstGeom>
        </p:spPr>
        <p:txBody>
          <a:bodyPr wrap="square">
            <a:spAutoFit/>
          </a:bodyPr>
          <a:lstStyle/>
          <a:p>
            <a:r>
              <a:rPr lang="en-US" sz="2400" dirty="0">
                <a:solidFill>
                  <a:srgbClr val="000090"/>
                </a:solidFill>
                <a:latin typeface="+mj-lt"/>
                <a:cs typeface="Chalkboard"/>
              </a:rPr>
              <a:t>Experimental method</a:t>
            </a:r>
          </a:p>
          <a:p>
            <a:endParaRPr lang="en-US" sz="900" dirty="0">
              <a:solidFill>
                <a:prstClr val="black"/>
              </a:solidFill>
            </a:endParaRPr>
          </a:p>
          <a:p>
            <a:pPr marL="342900" indent="-342900">
              <a:buFont typeface="Wingdings" charset="2"/>
              <a:buChar char="Ø"/>
            </a:pPr>
            <a:r>
              <a:rPr lang="en-US" sz="2000" dirty="0">
                <a:solidFill>
                  <a:srgbClr val="000090"/>
                </a:solidFill>
                <a:latin typeface="+mj-lt"/>
                <a:cs typeface="Chalkboard"/>
              </a:rPr>
              <a:t>Use deuteron as a target in DIS</a:t>
            </a:r>
          </a:p>
          <a:p>
            <a:endParaRPr lang="en-US" sz="1100" dirty="0">
              <a:solidFill>
                <a:srgbClr val="FF0000"/>
              </a:solidFill>
              <a:latin typeface="Chalkboard"/>
              <a:cs typeface="Chalkboard"/>
            </a:endParaRPr>
          </a:p>
          <a:p>
            <a:pPr marL="342900" indent="-342900">
              <a:buFont typeface="Wingdings" charset="2"/>
              <a:buChar char="Ø"/>
            </a:pPr>
            <a:r>
              <a:rPr lang="en-US" sz="2000" dirty="0">
                <a:solidFill>
                  <a:srgbClr val="000090"/>
                </a:solidFill>
                <a:cs typeface="Chalkboard"/>
              </a:rPr>
              <a:t>Tag high-momentum struck</a:t>
            </a:r>
            <a:r>
              <a:rPr lang="en-US" sz="2000" dirty="0" smtClean="0">
                <a:solidFill>
                  <a:srgbClr val="000090"/>
                </a:solidFill>
                <a:cs typeface="Chalkboard"/>
              </a:rPr>
              <a:t> proton </a:t>
            </a:r>
            <a:r>
              <a:rPr lang="en-US" sz="2000" dirty="0">
                <a:solidFill>
                  <a:srgbClr val="000090"/>
                </a:solidFill>
                <a:cs typeface="Chalkboard"/>
              </a:rPr>
              <a:t>with high-momentum backward-recoiling (“spectator”) </a:t>
            </a:r>
            <a:r>
              <a:rPr lang="en-US" sz="2000">
                <a:solidFill>
                  <a:srgbClr val="000090"/>
                </a:solidFill>
                <a:cs typeface="Chalkboard"/>
              </a:rPr>
              <a:t>partner </a:t>
            </a:r>
            <a:r>
              <a:rPr lang="en-US" sz="2000" smtClean="0">
                <a:solidFill>
                  <a:srgbClr val="000090"/>
                </a:solidFill>
                <a:cs typeface="Chalkboard"/>
              </a:rPr>
              <a:t>neutron </a:t>
            </a:r>
            <a:r>
              <a:rPr lang="en-US" sz="2000" dirty="0">
                <a:solidFill>
                  <a:srgbClr val="000090"/>
                </a:solidFill>
                <a:cs typeface="Chalkboard"/>
              </a:rPr>
              <a:t>using </a:t>
            </a:r>
            <a:r>
              <a:rPr lang="en-US" sz="2000" dirty="0" err="1">
                <a:solidFill>
                  <a:srgbClr val="000090"/>
                </a:solidFill>
                <a:cs typeface="Chalkboard"/>
              </a:rPr>
              <a:t>d(e,e’n</a:t>
            </a:r>
            <a:r>
              <a:rPr lang="en-US" sz="2000" baseline="-25000" dirty="0" err="1">
                <a:solidFill>
                  <a:srgbClr val="000090"/>
                </a:solidFill>
                <a:cs typeface="Chalkboard"/>
              </a:rPr>
              <a:t>s</a:t>
            </a:r>
            <a:r>
              <a:rPr lang="en-US" sz="2000" dirty="0">
                <a:solidFill>
                  <a:srgbClr val="000090"/>
                </a:solidFill>
                <a:cs typeface="Chalkboard"/>
              </a:rPr>
              <a:t>)</a:t>
            </a:r>
          </a:p>
        </p:txBody>
      </p:sp>
      <p:sp>
        <p:nvSpPr>
          <p:cNvPr id="10" name="TextBox 9"/>
          <p:cNvSpPr txBox="1"/>
          <p:nvPr/>
        </p:nvSpPr>
        <p:spPr>
          <a:xfrm>
            <a:off x="277909" y="2603948"/>
            <a:ext cx="8069943" cy="707886"/>
          </a:xfrm>
          <a:prstGeom prst="rect">
            <a:avLst/>
          </a:prstGeom>
          <a:solidFill>
            <a:schemeClr val="bg1"/>
          </a:solidFill>
        </p:spPr>
        <p:txBody>
          <a:bodyPr wrap="square" rtlCol="0">
            <a:spAutoFit/>
          </a:bodyPr>
          <a:lstStyle/>
          <a:p>
            <a:pPr marL="342900" indent="-342900">
              <a:buFont typeface="Wingdings" charset="2"/>
              <a:buChar char="Ø"/>
            </a:pPr>
            <a:r>
              <a:rPr lang="en-US" sz="2000" dirty="0">
                <a:solidFill>
                  <a:prstClr val="black"/>
                </a:solidFill>
                <a:cs typeface="Chalkboard"/>
              </a:rPr>
              <a:t>Minimize </a:t>
            </a:r>
            <a:r>
              <a:rPr lang="en-US" sz="2000" dirty="0">
                <a:solidFill>
                  <a:srgbClr val="FF0000"/>
                </a:solidFill>
                <a:cs typeface="Chalkboard"/>
              </a:rPr>
              <a:t>experimental</a:t>
            </a:r>
            <a:r>
              <a:rPr lang="en-US" sz="2000" dirty="0">
                <a:solidFill>
                  <a:prstClr val="black"/>
                </a:solidFill>
                <a:cs typeface="Chalkboard"/>
              </a:rPr>
              <a:t>  and </a:t>
            </a:r>
            <a:r>
              <a:rPr lang="en-US" sz="2000" dirty="0">
                <a:solidFill>
                  <a:srgbClr val="FF0000"/>
                </a:solidFill>
                <a:cs typeface="Chalkboard"/>
              </a:rPr>
              <a:t>theoretical</a:t>
            </a:r>
            <a:r>
              <a:rPr lang="en-US" sz="2000" dirty="0">
                <a:solidFill>
                  <a:prstClr val="black"/>
                </a:solidFill>
                <a:cs typeface="Chalkboard"/>
              </a:rPr>
              <a:t>  uncertainties</a:t>
            </a:r>
            <a:r>
              <a:rPr lang="en-US" sz="2000" dirty="0" smtClean="0">
                <a:solidFill>
                  <a:prstClr val="black"/>
                </a:solidFill>
                <a:cs typeface="Chalkboard"/>
              </a:rPr>
              <a:t> by </a:t>
            </a:r>
            <a:r>
              <a:rPr lang="en-US" sz="2000" dirty="0">
                <a:solidFill>
                  <a:prstClr val="black"/>
                </a:solidFill>
                <a:cs typeface="Chalkboard"/>
              </a:rPr>
              <a:t>measuring </a:t>
            </a:r>
            <a:r>
              <a:rPr lang="en-US" sz="2000" dirty="0">
                <a:solidFill>
                  <a:srgbClr val="000090"/>
                </a:solidFill>
                <a:cs typeface="Chalkboard"/>
              </a:rPr>
              <a:t>cross-section ratios</a:t>
            </a:r>
          </a:p>
        </p:txBody>
      </p:sp>
      <p:graphicFrame>
        <p:nvGraphicFramePr>
          <p:cNvPr id="13" name="Object 12"/>
          <p:cNvGraphicFramePr>
            <a:graphicFrameLocks noChangeAspect="1"/>
          </p:cNvGraphicFramePr>
          <p:nvPr>
            <p:extLst>
              <p:ext uri="{D42A27DB-BD31-4B8C-83A1-F6EECF244321}">
                <p14:mod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834769111"/>
              </p:ext>
            </p:extLst>
          </p:nvPr>
        </p:nvGraphicFramePr>
        <p:xfrm>
          <a:off x="218145" y="3498646"/>
          <a:ext cx="2665482" cy="1146777"/>
        </p:xfrm>
        <a:graphic>
          <a:graphicData uri="http://schemas.openxmlformats.org/presentationml/2006/ole">
            <p:oleObj spid="_x0000_s72706" name="Equation" r:id="rId4" imgW="1092200" imgH="469900" progId="">
              <p:embed/>
            </p:oleObj>
          </a:graphicData>
        </a:graphic>
      </p:graphicFrame>
      <p:graphicFrame>
        <p:nvGraphicFramePr>
          <p:cNvPr id="14" name="Object 13"/>
          <p:cNvGraphicFramePr>
            <a:graphicFrameLocks noChangeAspect="1"/>
          </p:cNvGraphicFramePr>
          <p:nvPr>
            <p:extLst>
              <p:ext uri="{D42A27DB-BD31-4B8C-83A1-F6EECF244321}">
                <p14:mod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954631540"/>
              </p:ext>
            </p:extLst>
          </p:nvPr>
        </p:nvGraphicFramePr>
        <p:xfrm>
          <a:off x="2911038" y="3498645"/>
          <a:ext cx="3100440" cy="1146778"/>
        </p:xfrm>
        <a:graphic>
          <a:graphicData uri="http://schemas.openxmlformats.org/presentationml/2006/ole">
            <p:oleObj spid="_x0000_s72707" name="Equation" r:id="rId5" imgW="1270000" imgH="469900" progId="">
              <p:embed/>
            </p:oleObj>
          </a:graphicData>
        </a:graphic>
      </p:graphicFrame>
      <p:graphicFrame>
        <p:nvGraphicFramePr>
          <p:cNvPr id="15" name="Object 14"/>
          <p:cNvGraphicFramePr>
            <a:graphicFrameLocks noChangeAspect="1"/>
          </p:cNvGraphicFramePr>
          <p:nvPr>
            <p:extLst>
              <p:ext uri="{D42A27DB-BD31-4B8C-83A1-F6EECF244321}">
                <p14:mod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228897500"/>
              </p:ext>
            </p:extLst>
          </p:nvPr>
        </p:nvGraphicFramePr>
        <p:xfrm>
          <a:off x="5984067" y="3532943"/>
          <a:ext cx="2983734" cy="1100795"/>
        </p:xfrm>
        <a:graphic>
          <a:graphicData uri="http://schemas.openxmlformats.org/presentationml/2006/ole">
            <p:oleObj spid="_x0000_s72708" name="Equation" r:id="rId6" imgW="1308100" imgH="469900" progId="">
              <p:embed/>
            </p:oleObj>
          </a:graphicData>
        </a:graphic>
      </p:graphicFrame>
      <p:graphicFrame>
        <p:nvGraphicFramePr>
          <p:cNvPr id="16" name="Object 15"/>
          <p:cNvGraphicFramePr>
            <a:graphicFrameLocks noChangeAspect="1"/>
          </p:cNvGraphicFramePr>
          <p:nvPr>
            <p:extLst>
              <p:ext uri="{D42A27DB-BD31-4B8C-83A1-F6EECF244321}">
                <p14:mod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622302131"/>
              </p:ext>
            </p:extLst>
          </p:nvPr>
        </p:nvGraphicFramePr>
        <p:xfrm>
          <a:off x="218145" y="5887312"/>
          <a:ext cx="2572252" cy="532190"/>
        </p:xfrm>
        <a:graphic>
          <a:graphicData uri="http://schemas.openxmlformats.org/presentationml/2006/ole">
            <p:oleObj spid="_x0000_s72709" name="Equation" r:id="rId7" imgW="1104900" imgH="228600" progId="">
              <p:embed/>
            </p:oleObj>
          </a:graphicData>
        </a:graphic>
      </p:graphicFrame>
      <p:sp>
        <p:nvSpPr>
          <p:cNvPr id="17" name="TextBox 16"/>
          <p:cNvSpPr txBox="1"/>
          <p:nvPr/>
        </p:nvSpPr>
        <p:spPr>
          <a:xfrm>
            <a:off x="2840207" y="5943270"/>
            <a:ext cx="2257674" cy="400110"/>
          </a:xfrm>
          <a:prstGeom prst="rect">
            <a:avLst/>
          </a:prstGeom>
          <a:noFill/>
        </p:spPr>
        <p:txBody>
          <a:bodyPr wrap="none" rtlCol="0">
            <a:spAutoFit/>
          </a:bodyPr>
          <a:lstStyle/>
          <a:p>
            <a:r>
              <a:rPr lang="en-US" sz="2000" dirty="0">
                <a:solidFill>
                  <a:prstClr val="black"/>
                </a:solidFill>
                <a:latin typeface="+mj-lt"/>
                <a:cs typeface="Chalkboard"/>
              </a:rPr>
              <a:t>No EMC is expected</a:t>
            </a:r>
          </a:p>
        </p:txBody>
      </p:sp>
      <p:sp>
        <p:nvSpPr>
          <p:cNvPr id="18" name="TextBox 17"/>
          <p:cNvSpPr txBox="1"/>
          <p:nvPr/>
        </p:nvSpPr>
        <p:spPr>
          <a:xfrm>
            <a:off x="6308651" y="4853408"/>
            <a:ext cx="2082621" cy="369332"/>
          </a:xfrm>
          <a:prstGeom prst="rect">
            <a:avLst/>
          </a:prstGeom>
          <a:noFill/>
        </p:spPr>
        <p:txBody>
          <a:bodyPr wrap="none" rtlCol="0">
            <a:spAutoFit/>
          </a:bodyPr>
          <a:lstStyle/>
          <a:p>
            <a:r>
              <a:rPr lang="en-US" dirty="0">
                <a:solidFill>
                  <a:prstClr val="black"/>
                </a:solidFill>
                <a:cs typeface="Chalkboard"/>
              </a:rPr>
              <a:t>FSI correction factor</a:t>
            </a:r>
          </a:p>
        </p:txBody>
      </p:sp>
      <p:sp>
        <p:nvSpPr>
          <p:cNvPr id="19" name="TextBox 18"/>
          <p:cNvSpPr txBox="1"/>
          <p:nvPr/>
        </p:nvSpPr>
        <p:spPr>
          <a:xfrm>
            <a:off x="257286" y="4850222"/>
            <a:ext cx="3781354" cy="461665"/>
          </a:xfrm>
          <a:prstGeom prst="rect">
            <a:avLst/>
          </a:prstGeom>
          <a:noFill/>
        </p:spPr>
        <p:txBody>
          <a:bodyPr wrap="none" rtlCol="0">
            <a:spAutoFit/>
          </a:bodyPr>
          <a:lstStyle/>
          <a:p>
            <a:r>
              <a:rPr lang="en-US" sz="2400" dirty="0">
                <a:solidFill>
                  <a:prstClr val="black"/>
                </a:solidFill>
                <a:cs typeface="Chalkboard"/>
              </a:rPr>
              <a:t>x’ = x from a moving nucleon</a:t>
            </a:r>
          </a:p>
        </p:txBody>
      </p:sp>
      <p:graphicFrame>
        <p:nvGraphicFramePr>
          <p:cNvPr id="20" name="Object 19"/>
          <p:cNvGraphicFramePr>
            <a:graphicFrameLocks noChangeAspect="1"/>
          </p:cNvGraphicFramePr>
          <p:nvPr>
            <p:extLst>
              <p:ext uri="{D42A27DB-BD31-4B8C-83A1-F6EECF244321}">
                <p14:mod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323514077"/>
              </p:ext>
            </p:extLst>
          </p:nvPr>
        </p:nvGraphicFramePr>
        <p:xfrm>
          <a:off x="6553200" y="5344489"/>
          <a:ext cx="1851025" cy="1087437"/>
        </p:xfrm>
        <a:graphic>
          <a:graphicData uri="http://schemas.openxmlformats.org/presentationml/2006/ole">
            <p:oleObj spid="_x0000_s72710" name="Equation" r:id="rId8" imgW="800100" imgH="469900" progId="">
              <p:embed/>
            </p:oleObj>
          </a:graphicData>
        </a:graphic>
      </p:graphicFrame>
      <p:cxnSp>
        <p:nvCxnSpPr>
          <p:cNvPr id="21" name="Straight Arrow Connector 20"/>
          <p:cNvCxnSpPr/>
          <p:nvPr/>
        </p:nvCxnSpPr>
        <p:spPr>
          <a:xfrm>
            <a:off x="5804750" y="4382588"/>
            <a:ext cx="748450" cy="5251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graphicFrame>
        <p:nvGraphicFramePr>
          <p:cNvPr id="22" name="Object 21"/>
          <p:cNvGraphicFramePr>
            <a:graphicFrameLocks noChangeAspect="1"/>
          </p:cNvGraphicFramePr>
          <p:nvPr>
            <p:extLst>
              <p:ext uri="{D42A27DB-BD31-4B8C-83A1-F6EECF244321}">
                <p14:mod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622254827"/>
              </p:ext>
            </p:extLst>
          </p:nvPr>
        </p:nvGraphicFramePr>
        <p:xfrm>
          <a:off x="308632" y="5277020"/>
          <a:ext cx="1525587" cy="611188"/>
        </p:xfrm>
        <a:graphic>
          <a:graphicData uri="http://schemas.openxmlformats.org/presentationml/2006/ole">
            <p:oleObj spid="_x0000_s72711" name="Equation" r:id="rId9" imgW="635000" imgH="241300" progId="">
              <p:embed/>
            </p:oleObj>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1981</TotalTime>
  <Words>2812</Words>
  <Application>Microsoft Macintosh PowerPoint</Application>
  <PresentationFormat>On-screen Show (4:3)</PresentationFormat>
  <Paragraphs>541</Paragraphs>
  <Slides>17</Slides>
  <Notes>3</Notes>
  <HiddenSlides>0</HiddenSlides>
  <MMClips>0</MMClips>
  <ScaleCrop>false</ScaleCrop>
  <HeadingPairs>
    <vt:vector size="6" baseType="variant">
      <vt:variant>
        <vt:lpstr>Design Template</vt:lpstr>
      </vt:variant>
      <vt:variant>
        <vt:i4>2</vt:i4>
      </vt:variant>
      <vt:variant>
        <vt:lpstr>Embedded OLE Servers</vt:lpstr>
      </vt:variant>
      <vt:variant>
        <vt:i4>1</vt:i4>
      </vt:variant>
      <vt:variant>
        <vt:lpstr>Slide Titles</vt:lpstr>
      </vt:variant>
      <vt:variant>
        <vt:i4>17</vt:i4>
      </vt:variant>
    </vt:vector>
  </HeadingPairs>
  <TitlesOfParts>
    <vt:vector size="20" baseType="lpstr">
      <vt:lpstr>1_Office Theme</vt:lpstr>
      <vt:lpstr>2_Office Theme</vt:lpstr>
      <vt:lpstr>Equation</vt:lpstr>
      <vt:lpstr>Hall B Proposals and Letter of Intent</vt:lpstr>
      <vt:lpstr>Running Hall B experiments</vt:lpstr>
      <vt:lpstr>Slide 3</vt:lpstr>
      <vt:lpstr>Slide 4</vt:lpstr>
      <vt:lpstr>PAC43 – Hall B Proposals and LOIs </vt:lpstr>
      <vt:lpstr>E12-11-003A -  In Medium Proton Structure Functions, SRC, and the EMC Effect</vt:lpstr>
      <vt:lpstr>Explore Connection between EMC and SRC</vt:lpstr>
      <vt:lpstr>Predicted Dependence of F2 on Momentum</vt:lpstr>
      <vt:lpstr>Spectator Tagging</vt:lpstr>
      <vt:lpstr>CLAS12 + BAND</vt:lpstr>
      <vt:lpstr>Expected Results</vt:lpstr>
      <vt:lpstr>E12-11-003A  Conclusions</vt:lpstr>
      <vt:lpstr>CLAS Collaboration review of E12-11-003A</vt:lpstr>
      <vt:lpstr>LOI12-15-004:  Search for Hybrid Baryons</vt:lpstr>
      <vt:lpstr>Identifying HB through electrocouplings</vt:lpstr>
      <vt:lpstr>Excerpt from TAC (Theory)</vt:lpstr>
      <vt:lpstr>Response to TAC Report</vt:lpstr>
    </vt:vector>
  </TitlesOfParts>
  <Company>Jefferson Lab</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Hall B Run Proposals &amp; LOIs</dc:title>
  <dc:creator>Volker Burkert</dc:creator>
  <cp:lastModifiedBy>Volker Burkert</cp:lastModifiedBy>
  <cp:revision>30</cp:revision>
  <cp:lastPrinted>2015-07-06T18:30:41Z</cp:lastPrinted>
  <dcterms:created xsi:type="dcterms:W3CDTF">2015-07-09T11:04:57Z</dcterms:created>
  <dcterms:modified xsi:type="dcterms:W3CDTF">2015-07-09T11:05:21Z</dcterms:modified>
</cp:coreProperties>
</file>