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Lst>
  <p:notesMasterIdLst>
    <p:notesMasterId r:id="rId47"/>
  </p:notesMasterIdLst>
  <p:sldIdLst>
    <p:sldId id="256" r:id="rId2"/>
    <p:sldId id="518" r:id="rId3"/>
    <p:sldId id="721" r:id="rId4"/>
    <p:sldId id="722" r:id="rId5"/>
    <p:sldId id="723" r:id="rId6"/>
    <p:sldId id="724" r:id="rId7"/>
    <p:sldId id="725" r:id="rId8"/>
    <p:sldId id="617" r:id="rId9"/>
    <p:sldId id="748" r:id="rId10"/>
    <p:sldId id="735" r:id="rId11"/>
    <p:sldId id="749" r:id="rId12"/>
    <p:sldId id="523" r:id="rId13"/>
    <p:sldId id="589" r:id="rId14"/>
    <p:sldId id="744" r:id="rId15"/>
    <p:sldId id="574" r:id="rId16"/>
    <p:sldId id="590" r:id="rId17"/>
    <p:sldId id="742" r:id="rId18"/>
    <p:sldId id="569" r:id="rId19"/>
    <p:sldId id="709" r:id="rId20"/>
    <p:sldId id="726" r:id="rId21"/>
    <p:sldId id="743" r:id="rId22"/>
    <p:sldId id="717" r:id="rId23"/>
    <p:sldId id="619" r:id="rId24"/>
    <p:sldId id="620" r:id="rId25"/>
    <p:sldId id="720" r:id="rId26"/>
    <p:sldId id="584" r:id="rId27"/>
    <p:sldId id="400" r:id="rId28"/>
    <p:sldId id="738" r:id="rId29"/>
    <p:sldId id="740" r:id="rId30"/>
    <p:sldId id="739" r:id="rId31"/>
    <p:sldId id="741" r:id="rId32"/>
    <p:sldId id="732" r:id="rId33"/>
    <p:sldId id="727" r:id="rId34"/>
    <p:sldId id="747" r:id="rId35"/>
    <p:sldId id="615" r:id="rId36"/>
    <p:sldId id="638" r:id="rId37"/>
    <p:sldId id="737" r:id="rId38"/>
    <p:sldId id="745" r:id="rId39"/>
    <p:sldId id="746" r:id="rId40"/>
    <p:sldId id="730" r:id="rId41"/>
    <p:sldId id="591" r:id="rId42"/>
    <p:sldId id="636" r:id="rId43"/>
    <p:sldId id="567" r:id="rId44"/>
    <p:sldId id="603" r:id="rId45"/>
    <p:sldId id="733"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433FF"/>
    <a:srgbClr val="FFFFFF"/>
    <a:srgbClr val="0070C0"/>
    <a:srgbClr val="00508C"/>
    <a:srgbClr val="FFFFB7"/>
    <a:srgbClr val="FF4141"/>
    <a:srgbClr val="4141FF"/>
    <a:srgbClr val="CC1D25"/>
    <a:srgbClr val="0000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91" autoAdjust="0"/>
    <p:restoredTop sz="94799" autoAdjust="0"/>
  </p:normalViewPr>
  <p:slideViewPr>
    <p:cSldViewPr snapToGrid="0">
      <p:cViewPr varScale="1">
        <p:scale>
          <a:sx n="41" d="100"/>
          <a:sy n="41" d="100"/>
        </p:scale>
        <p:origin x="66" y="7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538454-8889-4665-8064-DF2CA0B88A75}" type="datetimeFigureOut">
              <a:rPr lang="en-US" smtClean="0"/>
              <a:t>7/7/2015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1480D2-5CDA-445A-AA25-7147CCE1949E}" type="slidenum">
              <a:rPr lang="en-US" smtClean="0"/>
              <a:t>‹#›</a:t>
            </a:fld>
            <a:endParaRPr lang="en-US"/>
          </a:p>
        </p:txBody>
      </p:sp>
    </p:spTree>
    <p:extLst>
      <p:ext uri="{BB962C8B-B14F-4D97-AF65-F5344CB8AC3E}">
        <p14:creationId xmlns:p14="http://schemas.microsoft.com/office/powerpoint/2010/main" val="3837361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1480D2-5CDA-445A-AA25-7147CCE1949E}" type="slidenum">
              <a:rPr lang="en-US" smtClean="0"/>
              <a:t>1</a:t>
            </a:fld>
            <a:endParaRPr lang="en-US"/>
          </a:p>
        </p:txBody>
      </p:sp>
    </p:spTree>
    <p:extLst>
      <p:ext uri="{BB962C8B-B14F-4D97-AF65-F5344CB8AC3E}">
        <p14:creationId xmlns:p14="http://schemas.microsoft.com/office/powerpoint/2010/main" val="784583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1480D2-5CDA-445A-AA25-7147CCE1949E}" type="slidenum">
              <a:rPr lang="en-US" smtClean="0"/>
              <a:t>2</a:t>
            </a:fld>
            <a:endParaRPr lang="en-US"/>
          </a:p>
        </p:txBody>
      </p:sp>
    </p:spTree>
    <p:extLst>
      <p:ext uri="{BB962C8B-B14F-4D97-AF65-F5344CB8AC3E}">
        <p14:creationId xmlns:p14="http://schemas.microsoft.com/office/powerpoint/2010/main" val="62365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1480D2-5CDA-445A-AA25-7147CCE1949E}" type="slidenum">
              <a:rPr lang="en-US" smtClean="0"/>
              <a:t>3</a:t>
            </a:fld>
            <a:endParaRPr lang="en-US"/>
          </a:p>
        </p:txBody>
      </p:sp>
    </p:spTree>
    <p:extLst>
      <p:ext uri="{BB962C8B-B14F-4D97-AF65-F5344CB8AC3E}">
        <p14:creationId xmlns:p14="http://schemas.microsoft.com/office/powerpoint/2010/main" val="2145936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1480D2-5CDA-445A-AA25-7147CCE1949E}" type="slidenum">
              <a:rPr lang="en-US" smtClean="0"/>
              <a:t>24</a:t>
            </a:fld>
            <a:endParaRPr lang="en-US"/>
          </a:p>
        </p:txBody>
      </p:sp>
    </p:spTree>
    <p:extLst>
      <p:ext uri="{BB962C8B-B14F-4D97-AF65-F5344CB8AC3E}">
        <p14:creationId xmlns:p14="http://schemas.microsoft.com/office/powerpoint/2010/main" val="1592884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sz="1800"/>
            </a:lvl1p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600">
                <a:solidFill>
                  <a:srgbClr val="FFFFFF"/>
                </a:solidFill>
              </a:defRPr>
            </a:lvl1pPr>
          </a:lstStyle>
          <a:p>
            <a:r>
              <a:rPr lang="en-US" dirty="0" smtClean="0"/>
              <a:t>03/11/2014</a:t>
            </a:r>
          </a:p>
        </p:txBody>
      </p:sp>
      <p:sp>
        <p:nvSpPr>
          <p:cNvPr id="12" name="Footer Placeholder 4"/>
          <p:cNvSpPr>
            <a:spLocks noGrp="1"/>
          </p:cNvSpPr>
          <p:nvPr>
            <p:ph type="ftr" sz="quarter" idx="3"/>
          </p:nvPr>
        </p:nvSpPr>
        <p:spPr>
          <a:xfrm>
            <a:off x="3686185"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Tensor Spin Observables Workshop 	Elena Long &lt;ellie@jlab.org&gt;</a:t>
            </a:r>
            <a:endParaRPr lang="en-US" dirty="0"/>
          </a:p>
        </p:txBody>
      </p:sp>
    </p:spTree>
    <p:extLst>
      <p:ext uri="{BB962C8B-B14F-4D97-AF65-F5344CB8AC3E}">
        <p14:creationId xmlns:p14="http://schemas.microsoft.com/office/powerpoint/2010/main" val="1021331807"/>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8"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600">
                <a:solidFill>
                  <a:srgbClr val="FFFFFF"/>
                </a:solidFill>
              </a:defRPr>
            </a:lvl1pPr>
          </a:lstStyle>
          <a:p>
            <a:r>
              <a:rPr lang="en-US" dirty="0" smtClean="0"/>
              <a:t>03/11/2014</a:t>
            </a:r>
          </a:p>
        </p:txBody>
      </p:sp>
      <p:sp>
        <p:nvSpPr>
          <p:cNvPr id="9" name="Footer Placeholder 4"/>
          <p:cNvSpPr>
            <a:spLocks noGrp="1"/>
          </p:cNvSpPr>
          <p:nvPr>
            <p:ph type="ftr" sz="quarter" idx="3"/>
          </p:nvPr>
        </p:nvSpPr>
        <p:spPr>
          <a:xfrm>
            <a:off x="3686185"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Tensor Spin Observables Workshop 	Elena Long &lt;ellie@jlab.org&gt;</a:t>
            </a:r>
            <a:endParaRPr lang="en-US" dirty="0"/>
          </a:p>
        </p:txBody>
      </p:sp>
    </p:spTree>
    <p:extLst>
      <p:ext uri="{BB962C8B-B14F-4D97-AF65-F5344CB8AC3E}">
        <p14:creationId xmlns:p14="http://schemas.microsoft.com/office/powerpoint/2010/main" val="582875820"/>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10"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600">
                <a:solidFill>
                  <a:srgbClr val="FFFFFF"/>
                </a:solidFill>
              </a:defRPr>
            </a:lvl1pPr>
          </a:lstStyle>
          <a:p>
            <a:r>
              <a:rPr lang="en-US" dirty="0" smtClean="0"/>
              <a:t>03/11/2014</a:t>
            </a:r>
          </a:p>
        </p:txBody>
      </p:sp>
      <p:sp>
        <p:nvSpPr>
          <p:cNvPr id="11" name="Footer Placeholder 4"/>
          <p:cNvSpPr>
            <a:spLocks noGrp="1"/>
          </p:cNvSpPr>
          <p:nvPr>
            <p:ph type="ftr" sz="quarter" idx="3"/>
          </p:nvPr>
        </p:nvSpPr>
        <p:spPr>
          <a:xfrm>
            <a:off x="3686185"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Tensor Spin Observables Workshop 	Elena Long &lt;ellie@jlab.org&gt;</a:t>
            </a:r>
            <a:endParaRPr lang="en-US" dirty="0"/>
          </a:p>
        </p:txBody>
      </p:sp>
    </p:spTree>
    <p:extLst>
      <p:ext uri="{BB962C8B-B14F-4D97-AF65-F5344CB8AC3E}">
        <p14:creationId xmlns:p14="http://schemas.microsoft.com/office/powerpoint/2010/main" val="610643901"/>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lvl1pPr>
              <a:defRPr sz="1800"/>
            </a:lvl1pPr>
          </a:lstStyle>
          <a:p>
            <a:fld id="{629637A9-119A-49DA-BD12-AAC58B377D80}" type="slidenum">
              <a:rPr lang="en-US" smtClean="0"/>
              <a:pPr/>
              <a:t>‹#›</a:t>
            </a:fld>
            <a:endParaRPr lang="en-US" dirty="0"/>
          </a:p>
        </p:txBody>
      </p:sp>
      <p:sp>
        <p:nvSpPr>
          <p:cNvPr id="8"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600">
                <a:solidFill>
                  <a:srgbClr val="FFFFFF"/>
                </a:solidFill>
              </a:defRPr>
            </a:lvl1pPr>
          </a:lstStyle>
          <a:p>
            <a:r>
              <a:rPr lang="en-US" dirty="0" smtClean="0"/>
              <a:t>03/11/2014</a:t>
            </a:r>
          </a:p>
        </p:txBody>
      </p:sp>
      <p:sp>
        <p:nvSpPr>
          <p:cNvPr id="9" name="Footer Placeholder 4"/>
          <p:cNvSpPr>
            <a:spLocks noGrp="1"/>
          </p:cNvSpPr>
          <p:nvPr>
            <p:ph type="ftr" sz="quarter" idx="3"/>
          </p:nvPr>
        </p:nvSpPr>
        <p:spPr>
          <a:xfrm>
            <a:off x="3686185"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Tensor Spin Observables Workshop 	Elena Long &lt;ellie@jlab.org&gt;</a:t>
            </a:r>
            <a:endParaRPr lang="en-US" dirty="0"/>
          </a:p>
        </p:txBody>
      </p:sp>
    </p:spTree>
    <p:extLst>
      <p:ext uri="{BB962C8B-B14F-4D97-AF65-F5344CB8AC3E}">
        <p14:creationId xmlns:p14="http://schemas.microsoft.com/office/powerpoint/2010/main" val="656513480"/>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600">
                <a:solidFill>
                  <a:srgbClr val="FFFFFF"/>
                </a:solidFill>
              </a:defRPr>
            </a:lvl1pPr>
          </a:lstStyle>
          <a:p>
            <a:r>
              <a:rPr lang="en-US" dirty="0" smtClean="0"/>
              <a:t>03/11/2014</a:t>
            </a:r>
          </a:p>
        </p:txBody>
      </p:sp>
      <p:sp>
        <p:nvSpPr>
          <p:cNvPr id="12" name="Footer Placeholder 4"/>
          <p:cNvSpPr>
            <a:spLocks noGrp="1"/>
          </p:cNvSpPr>
          <p:nvPr>
            <p:ph type="ftr" sz="quarter" idx="3"/>
          </p:nvPr>
        </p:nvSpPr>
        <p:spPr>
          <a:xfrm>
            <a:off x="3686185"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Tensor Spin Observables Workshop 	Elena Long &lt;ellie@jlab.org&gt;</a:t>
            </a:r>
            <a:endParaRPr lang="en-US" dirty="0"/>
          </a:p>
        </p:txBody>
      </p:sp>
    </p:spTree>
    <p:extLst>
      <p:ext uri="{BB962C8B-B14F-4D97-AF65-F5344CB8AC3E}">
        <p14:creationId xmlns:p14="http://schemas.microsoft.com/office/powerpoint/2010/main" val="1128311136"/>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10" name="Date Placeholder 3"/>
          <p:cNvSpPr>
            <a:spLocks noGrp="1"/>
          </p:cNvSpPr>
          <p:nvPr>
            <p:ph type="dt" sz="half" idx="13"/>
          </p:nvPr>
        </p:nvSpPr>
        <p:spPr>
          <a:xfrm>
            <a:off x="1097280" y="6459785"/>
            <a:ext cx="247227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600">
                <a:solidFill>
                  <a:srgbClr val="FFFFFF"/>
                </a:solidFill>
              </a:defRPr>
            </a:lvl1pPr>
          </a:lstStyle>
          <a:p>
            <a:r>
              <a:rPr lang="en-US" dirty="0" smtClean="0"/>
              <a:t>03/11/2014</a:t>
            </a:r>
          </a:p>
        </p:txBody>
      </p:sp>
      <p:sp>
        <p:nvSpPr>
          <p:cNvPr id="11" name="Footer Placeholder 4"/>
          <p:cNvSpPr>
            <a:spLocks noGrp="1"/>
          </p:cNvSpPr>
          <p:nvPr>
            <p:ph type="ftr" sz="quarter" idx="3"/>
          </p:nvPr>
        </p:nvSpPr>
        <p:spPr>
          <a:xfrm>
            <a:off x="3686185"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Tensor Spin Observables Workshop 	Elena Long &lt;ellie@jlab.org&gt;</a:t>
            </a:r>
            <a:endParaRPr lang="en-US" dirty="0"/>
          </a:p>
        </p:txBody>
      </p:sp>
    </p:spTree>
    <p:extLst>
      <p:ext uri="{BB962C8B-B14F-4D97-AF65-F5344CB8AC3E}">
        <p14:creationId xmlns:p14="http://schemas.microsoft.com/office/powerpoint/2010/main" val="2264716043"/>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
        <p:nvSpPr>
          <p:cNvPr id="12" name="Date Placeholder 3"/>
          <p:cNvSpPr>
            <a:spLocks noGrp="1"/>
          </p:cNvSpPr>
          <p:nvPr>
            <p:ph type="dt" sz="half" idx="13"/>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smtClean="0"/>
              <a:t>03/11/2014</a:t>
            </a:r>
          </a:p>
        </p:txBody>
      </p:sp>
      <p:sp>
        <p:nvSpPr>
          <p:cNvPr id="13" name="Footer Placeholder 4"/>
          <p:cNvSpPr>
            <a:spLocks noGrp="1"/>
          </p:cNvSpPr>
          <p:nvPr>
            <p:ph type="ftr" sz="quarter" idx="14"/>
          </p:nvPr>
        </p:nvSpPr>
        <p:spPr>
          <a:xfrm>
            <a:off x="3686185"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Tensor Spin Observables Workshop 	Elena Long &lt;ellie@jlab.org&gt;</a:t>
            </a:r>
            <a:endParaRPr lang="en-US" dirty="0"/>
          </a:p>
        </p:txBody>
      </p:sp>
    </p:spTree>
    <p:extLst>
      <p:ext uri="{BB962C8B-B14F-4D97-AF65-F5344CB8AC3E}">
        <p14:creationId xmlns:p14="http://schemas.microsoft.com/office/powerpoint/2010/main" val="339116870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
        <p:nvSpPr>
          <p:cNvPr id="7"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600">
                <a:solidFill>
                  <a:srgbClr val="FFFFFF"/>
                </a:solidFill>
              </a:defRPr>
            </a:lvl1pPr>
          </a:lstStyle>
          <a:p>
            <a:r>
              <a:rPr lang="en-US" dirty="0" smtClean="0"/>
              <a:t>03/11/2014</a:t>
            </a:r>
          </a:p>
        </p:txBody>
      </p:sp>
      <p:sp>
        <p:nvSpPr>
          <p:cNvPr id="8" name="Footer Placeholder 4"/>
          <p:cNvSpPr>
            <a:spLocks noGrp="1"/>
          </p:cNvSpPr>
          <p:nvPr>
            <p:ph type="ftr" sz="quarter" idx="3"/>
          </p:nvPr>
        </p:nvSpPr>
        <p:spPr>
          <a:xfrm>
            <a:off x="3686185"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Tensor Spin Observables Workshop 	Elena Long &lt;ellie@jlab.org&gt;</a:t>
            </a:r>
            <a:endParaRPr lang="en-US" dirty="0"/>
          </a:p>
        </p:txBody>
      </p:sp>
    </p:spTree>
    <p:extLst>
      <p:ext uri="{BB962C8B-B14F-4D97-AF65-F5344CB8AC3E}">
        <p14:creationId xmlns:p14="http://schemas.microsoft.com/office/powerpoint/2010/main" val="2585038466"/>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8"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600">
                <a:solidFill>
                  <a:srgbClr val="FFFFFF"/>
                </a:solidFill>
              </a:defRPr>
            </a:lvl1pPr>
          </a:lstStyle>
          <a:p>
            <a:r>
              <a:rPr lang="en-US" dirty="0" smtClean="0"/>
              <a:t>03/11/2014</a:t>
            </a:r>
          </a:p>
        </p:txBody>
      </p:sp>
      <p:sp>
        <p:nvSpPr>
          <p:cNvPr id="11" name="Footer Placeholder 4"/>
          <p:cNvSpPr>
            <a:spLocks noGrp="1"/>
          </p:cNvSpPr>
          <p:nvPr>
            <p:ph type="ftr" sz="quarter" idx="3"/>
          </p:nvPr>
        </p:nvSpPr>
        <p:spPr>
          <a:xfrm>
            <a:off x="3686185"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Tensor Spin Observables Workshop 	Elena Long &lt;ellie@jlab.org&gt;</a:t>
            </a:r>
            <a:endParaRPr lang="en-US" dirty="0"/>
          </a:p>
        </p:txBody>
      </p:sp>
    </p:spTree>
    <p:extLst>
      <p:ext uri="{BB962C8B-B14F-4D97-AF65-F5344CB8AC3E}">
        <p14:creationId xmlns:p14="http://schemas.microsoft.com/office/powerpoint/2010/main" val="288679709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r>
              <a:rPr lang="en-US" dirty="0" smtClean="0"/>
              <a:t>03/11/2014</a:t>
            </a:r>
          </a:p>
        </p:txBody>
      </p:sp>
      <p:sp>
        <p:nvSpPr>
          <p:cNvPr id="6" name="Footer Placeholder 5"/>
          <p:cNvSpPr>
            <a:spLocks noGrp="1"/>
          </p:cNvSpPr>
          <p:nvPr>
            <p:ph type="ftr" sz="quarter" idx="11"/>
          </p:nvPr>
        </p:nvSpPr>
        <p:spPr>
          <a:xfrm>
            <a:off x="4247147" y="6459785"/>
            <a:ext cx="5835316" cy="365125"/>
          </a:xfrm>
        </p:spPr>
        <p:txBody>
          <a:bodyPr/>
          <a:lstStyle>
            <a:lvl1pPr algn="l">
              <a:defRPr>
                <a:solidFill>
                  <a:schemeClr val="tx2"/>
                </a:solidFill>
              </a:defRPr>
            </a:lvl1pPr>
          </a:lstStyle>
          <a:p>
            <a:r>
              <a:rPr lang="en-US" dirty="0" smtClean="0"/>
              <a:t>Tensor Spin Observables Workshop 	Elena Long &lt;ellie@jlab.org&gt;</a:t>
            </a:r>
            <a:endParaRPr lang="en-US" dirty="0"/>
          </a:p>
        </p:txBody>
      </p:sp>
      <p:sp>
        <p:nvSpPr>
          <p:cNvPr id="7" name="Slide Number Placeholder 6"/>
          <p:cNvSpPr>
            <a:spLocks noGrp="1"/>
          </p:cNvSpPr>
          <p:nvPr>
            <p:ph type="sldNum" sz="quarter" idx="12"/>
          </p:nvPr>
        </p:nvSpPr>
        <p:spPr>
          <a:xfrm>
            <a:off x="10274968" y="6459785"/>
            <a:ext cx="937515" cy="365125"/>
          </a:xfrm>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52930298"/>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r>
              <a:rPr lang="en-US" dirty="0" smtClean="0"/>
              <a:t>03/11/2014</a:t>
            </a:r>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10" name="Footer Placeholder 4"/>
          <p:cNvSpPr>
            <a:spLocks noGrp="1"/>
          </p:cNvSpPr>
          <p:nvPr>
            <p:ph type="ftr" sz="quarter" idx="3"/>
          </p:nvPr>
        </p:nvSpPr>
        <p:spPr>
          <a:xfrm>
            <a:off x="3686185"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Tensor Spin Observables Workshop 	Elena Long &lt;ellie@jlab.org&gt;</a:t>
            </a:r>
            <a:endParaRPr lang="en-US" dirty="0"/>
          </a:p>
        </p:txBody>
      </p:sp>
    </p:spTree>
    <p:extLst>
      <p:ext uri="{BB962C8B-B14F-4D97-AF65-F5344CB8AC3E}">
        <p14:creationId xmlns:p14="http://schemas.microsoft.com/office/powerpoint/2010/main" val="1249573744"/>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smtClean="0"/>
              <a:t>06/06/2014</a:t>
            </a:r>
            <a:endParaRPr lang="en-US" dirty="0"/>
          </a:p>
        </p:txBody>
      </p:sp>
      <p:sp>
        <p:nvSpPr>
          <p:cNvPr id="5" name="Footer Placeholder 4"/>
          <p:cNvSpPr>
            <a:spLocks noGrp="1"/>
          </p:cNvSpPr>
          <p:nvPr>
            <p:ph type="ftr" sz="quarter" idx="3"/>
          </p:nvPr>
        </p:nvSpPr>
        <p:spPr>
          <a:xfrm>
            <a:off x="3686185"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Joint Hall A/C Collaboration Meeting	Elena Long &lt;ellie@jlab.org&gt;</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80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6952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fade/>
  </p:transition>
  <p:timing>
    <p:tnLst>
      <p:par>
        <p:cTn id="1" dur="indefinite" restart="never" nodeType="tmRoot"/>
      </p:par>
    </p:tnLst>
  </p:timing>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0.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0.png"/><Relationship Id="rId1" Type="http://schemas.openxmlformats.org/officeDocument/2006/relationships/slideLayout" Target="../slideLayouts/slideLayout2.xml"/><Relationship Id="rId4" Type="http://schemas.openxmlformats.org/officeDocument/2006/relationships/image" Target="../media/image431.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49.png"/><Relationship Id="rId7" Type="http://schemas.openxmlformats.org/officeDocument/2006/relationships/image" Target="../media/image106.png"/><Relationship Id="rId2" Type="http://schemas.openxmlformats.org/officeDocument/2006/relationships/image" Target="../media/image410.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49.png"/><Relationship Id="rId7" Type="http://schemas.openxmlformats.org/officeDocument/2006/relationships/image" Target="../media/image106.png"/><Relationship Id="rId2" Type="http://schemas.openxmlformats.org/officeDocument/2006/relationships/image" Target="../media/image410.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107.png"/><Relationship Id="rId7" Type="http://schemas.openxmlformats.org/officeDocument/2006/relationships/image" Target="../media/image106.png"/><Relationship Id="rId2" Type="http://schemas.openxmlformats.org/officeDocument/2006/relationships/image" Target="../media/image470.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60.png"/><Relationship Id="rId10" Type="http://schemas.openxmlformats.org/officeDocument/2006/relationships/image" Target="../media/image59.pn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www.phy.anl.gov/theory/movie-run.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11" Type="http://schemas.openxmlformats.org/officeDocument/2006/relationships/image" Target="../media/image2.gif"/><Relationship Id="rId10" Type="http://schemas.openxmlformats.org/officeDocument/2006/relationships/image" Target="../media/image92.png"/><Relationship Id="rId9"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9.png"/><Relationship Id="rId7" Type="http://schemas.openxmlformats.org/officeDocument/2006/relationships/image" Target="../media/image62.png"/><Relationship Id="rId2" Type="http://schemas.openxmlformats.org/officeDocument/2006/relationships/image" Target="../media/image480.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270.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8" Type="http://schemas.openxmlformats.org/officeDocument/2006/relationships/image" Target="../media/image631.png"/><Relationship Id="rId3" Type="http://schemas.openxmlformats.org/officeDocument/2006/relationships/image" Target="../media/image75.png"/><Relationship Id="rId7" Type="http://schemas.openxmlformats.org/officeDocument/2006/relationships/image" Target="../media/image621.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11.png"/><Relationship Id="rId11" Type="http://schemas.openxmlformats.org/officeDocument/2006/relationships/image" Target="../media/image73.png"/><Relationship Id="rId10" Type="http://schemas.openxmlformats.org/officeDocument/2006/relationships/image" Target="../media/image270.png"/><Relationship Id="rId9"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50.png"/><Relationship Id="rId7" Type="http://schemas.openxmlformats.org/officeDocument/2006/relationships/image" Target="../media/image720.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50.png"/><Relationship Id="rId1" Type="http://schemas.openxmlformats.org/officeDocument/2006/relationships/slideLayout" Target="../slideLayouts/slideLayout2.xml"/><Relationship Id="rId5" Type="http://schemas.openxmlformats.org/officeDocument/2006/relationships/image" Target="../media/image280.pn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0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smtClean="0"/>
              <a:t>PR12-15-005: </a:t>
            </a:r>
            <a:br>
              <a:rPr lang="en-US" sz="6600" dirty="0" smtClean="0"/>
            </a:br>
            <a:r>
              <a:rPr lang="en-US" sz="6600" dirty="0" smtClean="0"/>
              <a:t>Measurement of the Quasi-Elastic and Elastic Deuteron Tensor Asymmetries</a:t>
            </a:r>
            <a:endParaRPr lang="en-US" sz="6600" dirty="0"/>
          </a:p>
        </p:txBody>
      </p:sp>
      <p:sp>
        <p:nvSpPr>
          <p:cNvPr id="3" name="Subtitle 2"/>
          <p:cNvSpPr>
            <a:spLocks noGrp="1"/>
          </p:cNvSpPr>
          <p:nvPr>
            <p:ph type="subTitle" idx="1"/>
          </p:nvPr>
        </p:nvSpPr>
        <p:spPr>
          <a:xfrm>
            <a:off x="1100050" y="4455621"/>
            <a:ext cx="10055630" cy="1848864"/>
          </a:xfrm>
        </p:spPr>
        <p:txBody>
          <a:bodyPr>
            <a:normAutofit fontScale="92500" lnSpcReduction="20000"/>
          </a:bodyPr>
          <a:lstStyle/>
          <a:p>
            <a:r>
              <a:rPr lang="en-US" cap="none" dirty="0" smtClean="0"/>
              <a:t>Elena Long</a:t>
            </a:r>
          </a:p>
          <a:p>
            <a:r>
              <a:rPr lang="en-US" cap="none" dirty="0" smtClean="0"/>
              <a:t>On behalf of Donal </a:t>
            </a:r>
            <a:r>
              <a:rPr lang="en-US" cap="none" dirty="0"/>
              <a:t>Day, Douglas </a:t>
            </a:r>
            <a:r>
              <a:rPr lang="en-US" cap="none" dirty="0" smtClean="0"/>
              <a:t>Higinbotham, </a:t>
            </a:r>
            <a:r>
              <a:rPr lang="en-US" cap="none" dirty="0"/>
              <a:t>Dustin Keller, </a:t>
            </a:r>
            <a:r>
              <a:rPr lang="en-US" cap="none" dirty="0" smtClean="0"/>
              <a:t>Karl Slifer, Patricia Solvignon</a:t>
            </a:r>
          </a:p>
          <a:p>
            <a:r>
              <a:rPr lang="en-US" cap="none" dirty="0" smtClean="0"/>
              <a:t>Jefferson Lab PAC43</a:t>
            </a:r>
          </a:p>
          <a:p>
            <a:r>
              <a:rPr lang="en-US" cap="none" dirty="0" smtClean="0"/>
              <a:t>July 8</a:t>
            </a:r>
            <a:r>
              <a:rPr lang="en-US" cap="none" baseline="30000" dirty="0" smtClean="0"/>
              <a:t>th</a:t>
            </a:r>
            <a:r>
              <a:rPr lang="en-US" cap="none" dirty="0" smtClean="0"/>
              <a:t>, 2015</a:t>
            </a:r>
            <a:endParaRPr lang="en-US" cap="none" dirty="0"/>
          </a:p>
        </p:txBody>
      </p:sp>
      <p:sp>
        <p:nvSpPr>
          <p:cNvPr id="10" name="Slide Number Placeholder 9"/>
          <p:cNvSpPr>
            <a:spLocks noGrp="1"/>
          </p:cNvSpPr>
          <p:nvPr>
            <p:ph type="sldNum" sz="quarter" idx="12"/>
          </p:nvPr>
        </p:nvSpPr>
        <p:spPr/>
        <p:txBody>
          <a:bodyPr/>
          <a:lstStyle/>
          <a:p>
            <a:fld id="{4FAB73BC-B049-4115-A692-8D63A059BFB8}" type="slidenum">
              <a:rPr lang="en-US" smtClean="0"/>
              <a:t>1</a:t>
            </a:fld>
            <a:endParaRPr lang="en-US" dirty="0"/>
          </a:p>
        </p:txBody>
      </p:sp>
      <p:sp>
        <p:nvSpPr>
          <p:cNvPr id="24"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25"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Tree>
    <p:extLst>
      <p:ext uri="{BB962C8B-B14F-4D97-AF65-F5344CB8AC3E}">
        <p14:creationId xmlns:p14="http://schemas.microsoft.com/office/powerpoint/2010/main" val="239892639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793358" y="2332382"/>
            <a:ext cx="1524000" cy="2136588"/>
            <a:chOff x="9793358" y="2332382"/>
            <a:chExt cx="1524000" cy="2136588"/>
          </a:xfrm>
        </p:grpSpPr>
        <p:sp>
          <p:nvSpPr>
            <p:cNvPr id="5" name="Rectangle 4"/>
            <p:cNvSpPr/>
            <p:nvPr/>
          </p:nvSpPr>
          <p:spPr>
            <a:xfrm>
              <a:off x="9793358" y="2332382"/>
              <a:ext cx="1493248" cy="225287"/>
            </a:xfrm>
            <a:prstGeom prst="rect">
              <a:avLst/>
            </a:prstGeom>
            <a:solidFill>
              <a:srgbClr val="92D05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24110" y="3103950"/>
              <a:ext cx="1493248" cy="225287"/>
            </a:xfrm>
            <a:prstGeom prst="rect">
              <a:avLst/>
            </a:prstGeom>
            <a:solidFill>
              <a:srgbClr val="92D05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824110" y="4243683"/>
              <a:ext cx="1493248" cy="225287"/>
            </a:xfrm>
            <a:prstGeom prst="rect">
              <a:avLst/>
            </a:prstGeom>
            <a:solidFill>
              <a:srgbClr val="92D05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9824109" y="5184633"/>
            <a:ext cx="1493248" cy="983671"/>
            <a:chOff x="9824109" y="5184633"/>
            <a:chExt cx="1493248" cy="983671"/>
          </a:xfrm>
        </p:grpSpPr>
        <p:sp>
          <p:nvSpPr>
            <p:cNvPr id="19" name="Rectangle 18"/>
            <p:cNvSpPr/>
            <p:nvPr/>
          </p:nvSpPr>
          <p:spPr>
            <a:xfrm>
              <a:off x="9824109" y="5184633"/>
              <a:ext cx="1493248" cy="225287"/>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824109" y="5943017"/>
              <a:ext cx="1493248" cy="225287"/>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Theoretical Interest</a:t>
            </a:r>
            <a:endParaRPr lang="en-US" dirty="0"/>
          </a:p>
        </p:txBody>
      </p:sp>
      <p:sp>
        <p:nvSpPr>
          <p:cNvPr id="4" name="Slide Number Placeholder 3"/>
          <p:cNvSpPr>
            <a:spLocks noGrp="1"/>
          </p:cNvSpPr>
          <p:nvPr>
            <p:ph type="sldNum" sz="quarter" idx="12"/>
          </p:nvPr>
        </p:nvSpPr>
        <p:spPr/>
        <p:txBody>
          <a:bodyPr/>
          <a:lstStyle/>
          <a:p>
            <a:fld id="{629637A9-119A-49DA-BD12-AAC58B377D80}" type="slidenum">
              <a:rPr lang="en-US" smtClean="0"/>
              <a:pPr/>
              <a:t>10</a:t>
            </a:fld>
            <a:endParaRPr lang="en-US" dirty="0"/>
          </a:p>
        </p:txBody>
      </p:sp>
      <p:sp>
        <p:nvSpPr>
          <p:cNvPr id="7"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8"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755374" y="1752969"/>
                <a:ext cx="10742212" cy="4873119"/>
              </a:xfrm>
            </p:spPr>
            <p:txBody>
              <a:bodyPr>
                <a:normAutofit fontScale="92500" lnSpcReduction="20000"/>
              </a:bodyPr>
              <a:lstStyle/>
              <a:p>
                <a:r>
                  <a:rPr lang="en-US" altLang="en-US" sz="1900" dirty="0" smtClean="0"/>
                  <a:t>“</a:t>
                </a:r>
                <a:r>
                  <a:rPr lang="en-US" sz="1900" dirty="0"/>
                  <a:t>A measurement of Azz will provide important information on whether the </a:t>
                </a:r>
                <a:r>
                  <a:rPr lang="en-US" sz="1900" dirty="0" smtClean="0"/>
                  <a:t>deuteron </a:t>
                </a:r>
                <a:r>
                  <a:rPr lang="en-US" sz="1900" dirty="0"/>
                  <a:t>wavefunction is hard or soft, as well as on </a:t>
                </a:r>
                <a:r>
                  <a:rPr lang="en-US" sz="1900" dirty="0" smtClean="0"/>
                  <a:t>relativistic</a:t>
                </a:r>
                <a:r>
                  <a:rPr lang="en-US" sz="1900" dirty="0"/>
                  <a:t> </a:t>
                </a:r>
                <a:r>
                  <a:rPr lang="en-US" sz="1900" dirty="0" smtClean="0"/>
                  <a:t>effects</a:t>
                </a:r>
                <a:r>
                  <a:rPr lang="en-US" sz="1900" dirty="0"/>
                  <a:t>. These are important for the progress of our understanding </a:t>
                </a:r>
                <a:r>
                  <a:rPr lang="en-US" sz="1900" dirty="0" smtClean="0"/>
                  <a:t>of the</a:t>
                </a:r>
                <a:r>
                  <a:rPr lang="en-US" sz="1900" dirty="0"/>
                  <a:t> </a:t>
                </a:r>
                <a:r>
                  <a:rPr lang="en-US" sz="1900" dirty="0" smtClean="0"/>
                  <a:t>short-range </a:t>
                </a:r>
                <a:r>
                  <a:rPr lang="en-US" sz="1900" dirty="0"/>
                  <a:t>dynamics of nuclear </a:t>
                </a:r>
                <a:r>
                  <a:rPr lang="en-US" sz="1900" dirty="0" smtClean="0"/>
                  <a:t>interactions, </a:t>
                </a:r>
                <a:r>
                  <a:rPr lang="en-US" sz="1900" dirty="0"/>
                  <a:t>which have </a:t>
                </a:r>
                <a:r>
                  <a:rPr lang="en-US" sz="1900" dirty="0" smtClean="0"/>
                  <a:t>relevance </a:t>
                </a:r>
                <a:r>
                  <a:rPr lang="en-US" sz="1900" dirty="0"/>
                  <a:t>ranging </a:t>
                </a:r>
                <a:r>
                  <a:rPr lang="en-US" sz="1900" dirty="0" smtClean="0"/>
                  <a:t>from </a:t>
                </a:r>
                <a:r>
                  <a:rPr lang="en-US" sz="1900" dirty="0"/>
                  <a:t>short-range correlations in nuclei to the equations of state of neutron </a:t>
                </a:r>
                <a:r>
                  <a:rPr lang="en-US" sz="1900" dirty="0" smtClean="0"/>
                  <a:t>stars</a:t>
                </a:r>
                <a:r>
                  <a:rPr lang="en-US" sz="1900" dirty="0" smtClean="0"/>
                  <a:t>.”</a:t>
                </a:r>
                <a:r>
                  <a:rPr lang="en-US" sz="1900" dirty="0" smtClean="0"/>
                  <a:t>				</a:t>
                </a:r>
                <a:r>
                  <a:rPr lang="en-US" sz="1900" dirty="0" smtClean="0"/>
                  <a:t>			- </a:t>
                </a:r>
                <a:r>
                  <a:rPr lang="en-US" sz="1900" dirty="0" smtClean="0"/>
                  <a:t>M. Sargsian</a:t>
                </a:r>
              </a:p>
              <a:p>
                <a:r>
                  <a:rPr lang="en-US" sz="1900" dirty="0" smtClean="0"/>
                  <a:t>“</a:t>
                </a:r>
                <a14:m>
                  <m:oMath xmlns:m="http://schemas.openxmlformats.org/officeDocument/2006/math">
                    <m:sSub>
                      <m:sSubPr>
                        <m:ctrlPr>
                          <a:rPr lang="en-US" sz="1900" i="1" smtClean="0">
                            <a:latin typeface="Cambria Math" panose="02040503050406030204" pitchFamily="18" charset="0"/>
                          </a:rPr>
                        </m:ctrlPr>
                      </m:sSubPr>
                      <m:e>
                        <m:r>
                          <a:rPr lang="en-US" sz="1900" b="0" i="1" smtClean="0">
                            <a:latin typeface="Cambria Math" panose="02040503050406030204" pitchFamily="18" charset="0"/>
                          </a:rPr>
                          <m:t>𝐴</m:t>
                        </m:r>
                      </m:e>
                      <m:sub>
                        <m:r>
                          <a:rPr lang="en-US" sz="1900" b="0" i="1" smtClean="0">
                            <a:latin typeface="Cambria Math" panose="02040503050406030204" pitchFamily="18" charset="0"/>
                          </a:rPr>
                          <m:t>𝑧𝑧</m:t>
                        </m:r>
                      </m:sub>
                    </m:sSub>
                  </m:oMath>
                </a14:m>
                <a:r>
                  <a:rPr lang="en-US" sz="1900" dirty="0" smtClean="0"/>
                  <a:t> is a unique method to measure the ratio of </a:t>
                </a:r>
                <a:r>
                  <a:rPr lang="en-US" sz="1900" i="1" dirty="0" smtClean="0"/>
                  <a:t>S-</a:t>
                </a:r>
                <a:r>
                  <a:rPr lang="en-US" sz="1900" dirty="0" smtClean="0"/>
                  <a:t> and </a:t>
                </a:r>
                <a:r>
                  <a:rPr lang="en-US" sz="1900" i="1" dirty="0" smtClean="0"/>
                  <a:t>D</a:t>
                </a:r>
                <a:r>
                  <a:rPr lang="en-US" sz="1900" dirty="0" smtClean="0"/>
                  <a:t>-waves in the deuteron at short distances and hence test the spin structure of short-range correlations. It is also the most sensitive observable to test different approaches to the description of relativistic dynamics.”	</a:t>
                </a:r>
                <a:r>
                  <a:rPr lang="en-US" sz="1900" dirty="0" smtClean="0"/>
                  <a:t>			</a:t>
                </a:r>
                <a:r>
                  <a:rPr lang="en-US" sz="1900" dirty="0" smtClean="0"/>
                  <a:t>	</a:t>
                </a:r>
                <a:r>
                  <a:rPr lang="en-US" sz="1900" dirty="0" smtClean="0"/>
                  <a:t>	– </a:t>
                </a:r>
                <a:r>
                  <a:rPr lang="en-US" sz="1900" dirty="0" smtClean="0"/>
                  <a:t>M. </a:t>
                </a:r>
                <a:r>
                  <a:rPr lang="en-US" sz="1900" dirty="0" smtClean="0"/>
                  <a:t>Strikman</a:t>
                </a:r>
              </a:p>
              <a:p>
                <a:r>
                  <a:rPr lang="en-US" sz="1900" dirty="0"/>
                  <a:t>“What interests me most in this proposal is that it can teach us about the nature of the nucleon-nucleon force at short distances and with an observable sensitive to non-nucleonic contributions there is also room for surprising results. Additionally, on the theory side, this measurement would also provide an incentive for additional calculations and studies on top of the testing of various existing models, which is always a good thing.”</a:t>
                </a:r>
                <a:br>
                  <a:rPr lang="en-US" sz="1900" dirty="0"/>
                </a:br>
                <a:r>
                  <a:rPr lang="en-US" sz="1900" dirty="0"/>
                  <a:t>							</a:t>
                </a:r>
                <a:r>
                  <a:rPr lang="en-US" sz="1900" dirty="0" smtClean="0"/>
                  <a:t>			-</a:t>
                </a:r>
                <a:r>
                  <a:rPr lang="en-US" sz="1900" dirty="0"/>
                  <a:t>W. </a:t>
                </a:r>
                <a:r>
                  <a:rPr lang="en-US" sz="1900" dirty="0" smtClean="0"/>
                  <a:t>Cosyn</a:t>
                </a:r>
                <a:endParaRPr lang="en-US" sz="1900" dirty="0" smtClean="0"/>
              </a:p>
              <a:p>
                <a:r>
                  <a:rPr lang="en-US" sz="1900" dirty="0" smtClean="0"/>
                  <a:t>“Previous low </a:t>
                </a:r>
                <a14:m>
                  <m:oMath xmlns:m="http://schemas.openxmlformats.org/officeDocument/2006/math">
                    <m:sSup>
                      <m:sSupPr>
                        <m:ctrlPr>
                          <a:rPr lang="en-US" sz="1900" i="1" smtClean="0">
                            <a:latin typeface="Cambria Math" panose="02040503050406030204" pitchFamily="18" charset="0"/>
                          </a:rPr>
                        </m:ctrlPr>
                      </m:sSupPr>
                      <m:e>
                        <m:r>
                          <a:rPr lang="en-US" sz="1900" b="0" i="1" smtClean="0">
                            <a:latin typeface="Cambria Math" panose="02040503050406030204" pitchFamily="18" charset="0"/>
                          </a:rPr>
                          <m:t>𝑄</m:t>
                        </m:r>
                      </m:e>
                      <m:sup>
                        <m:r>
                          <a:rPr lang="en-US" sz="1900" b="0" i="1" smtClean="0">
                            <a:latin typeface="Cambria Math" panose="02040503050406030204" pitchFamily="18" charset="0"/>
                          </a:rPr>
                          <m:t>2</m:t>
                        </m:r>
                      </m:sup>
                    </m:sSup>
                  </m:oMath>
                </a14:m>
                <a:r>
                  <a:rPr lang="en-US" sz="1900" dirty="0" smtClean="0"/>
                  <a:t> measurements seemed to indicate that the asymmetries are far less sensitive to reaction mechanisms than the cross sections; so while the new calculations are not yet available, it is clear that the asymmetries will produce unique constraints on our understanding of the deuteron.”</a:t>
                </a:r>
                <a:br>
                  <a:rPr lang="en-US" sz="1900" dirty="0" smtClean="0"/>
                </a:br>
                <a:r>
                  <a:rPr lang="en-US" sz="1900" dirty="0" smtClean="0"/>
                  <a:t>						</a:t>
                </a:r>
                <a:r>
                  <a:rPr lang="en-US" sz="1900" dirty="0" smtClean="0"/>
                  <a:t>		</a:t>
                </a:r>
                <a:r>
                  <a:rPr lang="en-US" sz="1900" dirty="0" smtClean="0"/>
                  <a:t>	</a:t>
                </a:r>
                <a:r>
                  <a:rPr lang="en-US" sz="1900" dirty="0" smtClean="0"/>
                  <a:t>	- </a:t>
                </a:r>
                <a:r>
                  <a:rPr lang="en-US" sz="1900" dirty="0" smtClean="0"/>
                  <a:t>W. Van </a:t>
                </a:r>
                <a:r>
                  <a:rPr lang="en-US" sz="1900" dirty="0" err="1" smtClean="0"/>
                  <a:t>Orden</a:t>
                </a:r>
                <a:endParaRPr lang="en-US" sz="1900" dirty="0" smtClean="0"/>
              </a:p>
              <a:p>
                <a:r>
                  <a:rPr lang="en-US" sz="1900" dirty="0" smtClean="0"/>
                  <a:t>“This proposal really challenges theorists to better understand the meaning of nuclear wave functions in a situation that demands a relativistic treatment. I plan on working to understand this reaction during the upcoming summer.”</a:t>
                </a:r>
                <a:r>
                  <a:rPr lang="en-US" sz="1900" dirty="0"/>
                  <a:t>	</a:t>
                </a:r>
                <a:r>
                  <a:rPr lang="en-US" sz="1900" dirty="0" smtClean="0"/>
                  <a:t>				</a:t>
                </a:r>
                <a:r>
                  <a:rPr lang="en-US" sz="1900" dirty="0" smtClean="0"/>
                  <a:t>			</a:t>
                </a:r>
                <a:r>
                  <a:rPr lang="en-US" sz="1900" dirty="0" smtClean="0"/>
                  <a:t>	- G. A. </a:t>
                </a:r>
                <a:r>
                  <a:rPr lang="en-US" sz="1900" dirty="0" smtClean="0"/>
                  <a:t>Miller</a:t>
                </a:r>
                <a:endParaRPr lang="en-US" sz="1900"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755374" y="1752969"/>
                <a:ext cx="10742212" cy="4873119"/>
              </a:xfrm>
              <a:blipFill rotWithShape="0">
                <a:blip r:embed="rId2"/>
                <a:stretch>
                  <a:fillRect l="-511" t="-2128" r="-1249"/>
                </a:stretch>
              </a:blipFill>
            </p:spPr>
            <p:txBody>
              <a:bodyPr/>
              <a:lstStyle/>
              <a:p>
                <a:r>
                  <a:rPr lang="en-US">
                    <a:noFill/>
                  </a:rPr>
                  <a:t> </a:t>
                </a:r>
              </a:p>
            </p:txBody>
          </p:sp>
        </mc:Fallback>
      </mc:AlternateContent>
    </p:spTree>
    <p:extLst>
      <p:ext uri="{BB962C8B-B14F-4D97-AF65-F5344CB8AC3E}">
        <p14:creationId xmlns:p14="http://schemas.microsoft.com/office/powerpoint/2010/main" val="2529647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4711" y="1821363"/>
            <a:ext cx="4695599" cy="4155367"/>
          </a:xfrm>
        </p:spPr>
        <p:txBody>
          <a:bodyPr>
            <a:noAutofit/>
          </a:bodyPr>
          <a:lstStyle/>
          <a:p>
            <a:r>
              <a:rPr lang="en-US" sz="1800" dirty="0" smtClean="0"/>
              <a:t>Physics accessible with a tensor polarized target:</a:t>
            </a:r>
          </a:p>
          <a:p>
            <a:pPr lvl="2"/>
            <a:r>
              <a:rPr lang="en-US" sz="1600" dirty="0"/>
              <a:t>Deuteron wave function </a:t>
            </a:r>
          </a:p>
          <a:p>
            <a:pPr lvl="2"/>
            <a:r>
              <a:rPr lang="en-US" sz="1600" dirty="0"/>
              <a:t>Close-Kumano Sum Rule</a:t>
            </a:r>
          </a:p>
          <a:p>
            <a:pPr lvl="2"/>
            <a:r>
              <a:rPr lang="en-US" sz="1600" dirty="0"/>
              <a:t>Orbital Angular Momentum </a:t>
            </a:r>
            <a:br>
              <a:rPr lang="en-US" sz="1600" dirty="0"/>
            </a:br>
            <a:r>
              <a:rPr lang="en-US" sz="1600" dirty="0"/>
              <a:t>&amp; Spin </a:t>
            </a:r>
            <a:r>
              <a:rPr lang="en-US" sz="1600" dirty="0" smtClean="0"/>
              <a:t>Crisis</a:t>
            </a:r>
          </a:p>
          <a:p>
            <a:pPr lvl="2"/>
            <a:r>
              <a:rPr lang="en-US" sz="1600" dirty="0" err="1" smtClean="0"/>
              <a:t>Gravitomagnetic</a:t>
            </a:r>
            <a:r>
              <a:rPr lang="en-US" sz="1600" dirty="0" smtClean="0"/>
              <a:t> Form Factors</a:t>
            </a:r>
            <a:endParaRPr lang="en-US" sz="1600" dirty="0"/>
          </a:p>
          <a:p>
            <a:pPr lvl="2"/>
            <a:r>
              <a:rPr lang="en-US" sz="1600" dirty="0"/>
              <a:t>6-Quark, Hidden Color</a:t>
            </a:r>
          </a:p>
          <a:p>
            <a:pPr lvl="2"/>
            <a:r>
              <a:rPr lang="en-US" sz="1600" dirty="0" err="1"/>
              <a:t>Pionic</a:t>
            </a:r>
            <a:r>
              <a:rPr lang="en-US" sz="1600" dirty="0"/>
              <a:t> </a:t>
            </a:r>
            <a:r>
              <a:rPr lang="en-US" sz="1600" dirty="0" smtClean="0"/>
              <a:t>Effects</a:t>
            </a:r>
          </a:p>
          <a:p>
            <a:pPr lvl="2"/>
            <a:r>
              <a:rPr lang="en-US" sz="1600" dirty="0" smtClean="0"/>
              <a:t>Polarized </a:t>
            </a:r>
            <a:r>
              <a:rPr lang="en-US" sz="1600" dirty="0"/>
              <a:t>Sea Quarks</a:t>
            </a:r>
          </a:p>
          <a:p>
            <a:pPr lvl="2"/>
            <a:r>
              <a:rPr lang="en-US" sz="1600" dirty="0"/>
              <a:t>Short Range Correlations and p-n Dominance</a:t>
            </a:r>
          </a:p>
          <a:p>
            <a:pPr lvl="2"/>
            <a:r>
              <a:rPr lang="en-US" sz="1600" dirty="0"/>
              <a:t>Differentiate Light Cone and Virtual Nucleon Models</a:t>
            </a:r>
          </a:p>
          <a:p>
            <a:pPr lvl="2"/>
            <a:r>
              <a:rPr lang="en-US" sz="1600" dirty="0"/>
              <a:t>Final State Interactions</a:t>
            </a:r>
          </a:p>
          <a:p>
            <a:pPr lvl="2"/>
            <a:r>
              <a:rPr lang="en-US" sz="1600" dirty="0" err="1"/>
              <a:t>Gluonic</a:t>
            </a:r>
            <a:r>
              <a:rPr lang="en-US" sz="1600" dirty="0"/>
              <a:t> Effects</a:t>
            </a:r>
          </a:p>
          <a:p>
            <a:pPr lvl="2"/>
            <a:r>
              <a:rPr lang="en-US" sz="1600" dirty="0" smtClean="0"/>
              <a:t>…and more!</a:t>
            </a:r>
            <a:endParaRPr lang="en-US" sz="1600" dirty="0"/>
          </a:p>
          <a:p>
            <a:endParaRPr lang="en-US" sz="1400" dirty="0" smtClean="0"/>
          </a:p>
          <a:p>
            <a:pPr lvl="1"/>
            <a:endParaRPr lang="en-US" sz="1200" dirty="0" smtClean="0"/>
          </a:p>
        </p:txBody>
      </p:sp>
      <p:sp>
        <p:nvSpPr>
          <p:cNvPr id="2" name="Title 1"/>
          <p:cNvSpPr>
            <a:spLocks noGrp="1"/>
          </p:cNvSpPr>
          <p:nvPr>
            <p:ph type="title"/>
          </p:nvPr>
        </p:nvSpPr>
        <p:spPr/>
        <p:txBody>
          <a:bodyPr/>
          <a:lstStyle/>
          <a:p>
            <a:r>
              <a:rPr lang="en-US" dirty="0" smtClean="0"/>
              <a:t>Part of a Growing Tensor Program</a:t>
            </a:r>
            <a:endParaRPr lang="en-US" dirty="0"/>
          </a:p>
        </p:txBody>
      </p:sp>
      <p:sp>
        <p:nvSpPr>
          <p:cNvPr id="4" name="Slide Number Placeholder 3"/>
          <p:cNvSpPr>
            <a:spLocks noGrp="1"/>
          </p:cNvSpPr>
          <p:nvPr>
            <p:ph type="sldNum" sz="quarter" idx="12"/>
          </p:nvPr>
        </p:nvSpPr>
        <p:spPr/>
        <p:txBody>
          <a:bodyPr/>
          <a:lstStyle/>
          <a:p>
            <a:fld id="{629637A9-119A-49DA-BD12-AAC58B377D80}" type="slidenum">
              <a:rPr lang="en-US" smtClean="0"/>
              <a:pPr/>
              <a:t>11</a:t>
            </a:fld>
            <a:endParaRPr lang="en-US" dirty="0"/>
          </a:p>
        </p:txBody>
      </p:sp>
      <p:sp>
        <p:nvSpPr>
          <p:cNvPr id="7"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8"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35" y="3013637"/>
            <a:ext cx="3857876" cy="3086100"/>
          </a:xfrm>
          <a:prstGeom prst="rect">
            <a:avLst/>
          </a:prstGeom>
        </p:spPr>
      </p:pic>
      <p:pic>
        <p:nvPicPr>
          <p:cNvPr id="6" name="Picture 5"/>
          <p:cNvPicPr>
            <a:picLocks noChangeAspect="1"/>
          </p:cNvPicPr>
          <p:nvPr/>
        </p:nvPicPr>
        <p:blipFill rotWithShape="1">
          <a:blip r:embed="rId3"/>
          <a:srcRect l="32482" t="2219" r="33194" b="136"/>
          <a:stretch/>
        </p:blipFill>
        <p:spPr>
          <a:xfrm>
            <a:off x="9180814" y="1879295"/>
            <a:ext cx="2751312" cy="4400466"/>
          </a:xfrm>
          <a:prstGeom prst="rect">
            <a:avLst/>
          </a:prstGeom>
        </p:spPr>
      </p:pic>
      <mc:AlternateContent xmlns:mc="http://schemas.openxmlformats.org/markup-compatibility/2006">
        <mc:Choice xmlns:a14="http://schemas.microsoft.com/office/drawing/2010/main" Requires="a14">
          <p:sp>
            <p:nvSpPr>
              <p:cNvPr id="15" name="Content Placeholder 2"/>
              <p:cNvSpPr txBox="1">
                <a:spLocks/>
              </p:cNvSpPr>
              <p:nvPr/>
            </p:nvSpPr>
            <p:spPr>
              <a:xfrm>
                <a:off x="54041" y="1821364"/>
                <a:ext cx="4558748" cy="157332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900" dirty="0" smtClean="0"/>
                  <a:t>Growing tensor program</a:t>
                </a:r>
              </a:p>
              <a:p>
                <a:pPr lvl="1"/>
                <a:r>
                  <a:rPr lang="en-US" sz="1700" dirty="0" smtClean="0"/>
                  <a:t>DIS </a:t>
                </a:r>
                <a14:m>
                  <m:oMath xmlns:m="http://schemas.openxmlformats.org/officeDocument/2006/math">
                    <m:sSub>
                      <m:sSubPr>
                        <m:ctrlPr>
                          <a:rPr lang="en-US" sz="1700" i="1" smtClean="0">
                            <a:latin typeface="Cambria Math" panose="02040503050406030204" pitchFamily="18" charset="0"/>
                          </a:rPr>
                        </m:ctrlPr>
                      </m:sSubPr>
                      <m:e>
                        <m:r>
                          <a:rPr lang="en-US" sz="1700" i="1" smtClean="0">
                            <a:latin typeface="Cambria Math" panose="02040503050406030204" pitchFamily="18" charset="0"/>
                          </a:rPr>
                          <m:t>𝑏</m:t>
                        </m:r>
                      </m:e>
                      <m:sub>
                        <m:r>
                          <a:rPr lang="en-US" sz="1700" i="1" smtClean="0">
                            <a:latin typeface="Cambria Math" panose="02040503050406030204" pitchFamily="18" charset="0"/>
                          </a:rPr>
                          <m:t>1</m:t>
                        </m:r>
                      </m:sub>
                    </m:sSub>
                  </m:oMath>
                </a14:m>
                <a:r>
                  <a:rPr lang="en-US" sz="1700" dirty="0" smtClean="0"/>
                  <a:t> already approved (E12-13-011</a:t>
                </a:r>
                <a:r>
                  <a:rPr lang="en-US" sz="1700" dirty="0" smtClean="0"/>
                  <a:t>)</a:t>
                </a:r>
                <a:endParaRPr lang="en-US" sz="1700" dirty="0" smtClean="0"/>
              </a:p>
              <a:p>
                <a:pPr lvl="1"/>
                <a:r>
                  <a:rPr lang="en-US" sz="1700" dirty="0" smtClean="0"/>
                  <a:t>Exotic gluon states </a:t>
                </a:r>
                <a:r>
                  <a:rPr lang="en-US" sz="1700" dirty="0" smtClean="0"/>
                  <a:t>through </a:t>
                </a:r>
                <a14:m>
                  <m:oMath xmlns:m="http://schemas.openxmlformats.org/officeDocument/2006/math">
                    <m:r>
                      <a:rPr lang="en-US" sz="1700" i="1" smtClean="0">
                        <a:latin typeface="Cambria Math" panose="02040503050406030204" pitchFamily="18" charset="0"/>
                        <a:ea typeface="Cambria Math" panose="02040503050406030204" pitchFamily="18" charset="0"/>
                      </a:rPr>
                      <m:t>∆</m:t>
                    </m:r>
                  </m:oMath>
                </a14:m>
                <a:r>
                  <a:rPr lang="en-US" sz="1700" dirty="0" smtClean="0"/>
                  <a:t> (LOI12-14-001)</a:t>
                </a:r>
              </a:p>
            </p:txBody>
          </p:sp>
        </mc:Choice>
        <mc:Fallback>
          <p:sp>
            <p:nvSpPr>
              <p:cNvPr id="15" name="Content Placeholder 2"/>
              <p:cNvSpPr txBox="1">
                <a:spLocks noRot="1" noChangeAspect="1" noMove="1" noResize="1" noEditPoints="1" noAdjustHandles="1" noChangeArrowheads="1" noChangeShapeType="1" noTextEdit="1"/>
              </p:cNvSpPr>
              <p:nvPr/>
            </p:nvSpPr>
            <p:spPr>
              <a:xfrm>
                <a:off x="54041" y="1821364"/>
                <a:ext cx="4558748" cy="1573327"/>
              </a:xfrm>
              <a:prstGeom prst="rect">
                <a:avLst/>
              </a:prstGeom>
              <a:blipFill rotWithShape="0">
                <a:blip r:embed="rId4"/>
                <a:stretch>
                  <a:fillRect l="-1337" t="-3876"/>
                </a:stretch>
              </a:blipFill>
            </p:spPr>
            <p:txBody>
              <a:bodyPr/>
              <a:lstStyle/>
              <a:p>
                <a:r>
                  <a:rPr lang="en-US">
                    <a:noFill/>
                  </a:rPr>
                  <a:t> </a:t>
                </a:r>
              </a:p>
            </p:txBody>
          </p:sp>
        </mc:Fallback>
      </mc:AlternateContent>
    </p:spTree>
    <p:extLst>
      <p:ext uri="{BB962C8B-B14F-4D97-AF65-F5344CB8AC3E}">
        <p14:creationId xmlns:p14="http://schemas.microsoft.com/office/powerpoint/2010/main" val="293758621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a:t> </a:t>
                </a:r>
                <a:br>
                  <a:rPr lang="en-US" dirty="0"/>
                </a:b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𝑧𝑧</m:t>
                        </m:r>
                      </m:sub>
                    </m:sSub>
                  </m:oMath>
                </a14:m>
                <a:r>
                  <a:rPr lang="en-US" dirty="0" smtClean="0"/>
                  <a:t> Experimental Set-Up</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b="-2310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12</a:t>
            </a:fld>
            <a:endParaRPr lang="en-US" dirty="0"/>
          </a:p>
        </p:txBody>
      </p:sp>
      <p:grpSp>
        <p:nvGrpSpPr>
          <p:cNvPr id="49" name="Group 48"/>
          <p:cNvGrpSpPr/>
          <p:nvPr/>
        </p:nvGrpSpPr>
        <p:grpSpPr>
          <a:xfrm>
            <a:off x="-45292" y="3590441"/>
            <a:ext cx="6620829" cy="2535509"/>
            <a:chOff x="1891348" y="2151412"/>
            <a:chExt cx="7508483" cy="2875444"/>
          </a:xfrm>
        </p:grpSpPr>
        <p:grpSp>
          <p:nvGrpSpPr>
            <p:cNvPr id="50" name="Group 49"/>
            <p:cNvGrpSpPr/>
            <p:nvPr/>
          </p:nvGrpSpPr>
          <p:grpSpPr>
            <a:xfrm>
              <a:off x="1891348" y="2151412"/>
              <a:ext cx="7508483" cy="2875444"/>
              <a:chOff x="1891348" y="2151412"/>
              <a:chExt cx="7508483" cy="2875444"/>
            </a:xfrm>
          </p:grpSpPr>
          <p:sp>
            <p:nvSpPr>
              <p:cNvPr id="52" name="TextBox 23"/>
              <p:cNvSpPr txBox="1">
                <a:spLocks noChangeArrowheads="1"/>
              </p:cNvSpPr>
              <p:nvPr/>
            </p:nvSpPr>
            <p:spPr bwMode="auto">
              <a:xfrm rot="19265500">
                <a:off x="7476699" y="2204707"/>
                <a:ext cx="836517" cy="41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defRPr/>
                </a:pPr>
                <a:r>
                  <a:rPr lang="en-US" sz="1800" dirty="0">
                    <a:latin typeface="+mn-lt"/>
                  </a:rPr>
                  <a:t>SHMS</a:t>
                </a:r>
                <a:endParaRPr lang="en-US" sz="1800" baseline="30000" dirty="0">
                  <a:latin typeface="+mn-lt"/>
                </a:endParaRPr>
              </a:p>
            </p:txBody>
          </p:sp>
          <p:grpSp>
            <p:nvGrpSpPr>
              <p:cNvPr id="53" name="Group 52"/>
              <p:cNvGrpSpPr/>
              <p:nvPr/>
            </p:nvGrpSpPr>
            <p:grpSpPr>
              <a:xfrm>
                <a:off x="1891348" y="2151412"/>
                <a:ext cx="7508483" cy="2875444"/>
                <a:chOff x="1891348" y="2151412"/>
                <a:chExt cx="7508483" cy="2875444"/>
              </a:xfrm>
            </p:grpSpPr>
            <p:cxnSp>
              <p:nvCxnSpPr>
                <p:cNvPr id="54" name="Straight Connector 53"/>
                <p:cNvCxnSpPr>
                  <a:endCxn id="55" idx="3"/>
                </p:cNvCxnSpPr>
                <p:nvPr/>
              </p:nvCxnSpPr>
              <p:spPr>
                <a:xfrm>
                  <a:off x="6280420" y="3638224"/>
                  <a:ext cx="2437961" cy="1388632"/>
                </a:xfrm>
                <a:prstGeom prst="line">
                  <a:avLst/>
                </a:prstGeom>
              </p:spPr>
              <p:style>
                <a:lnRef idx="1">
                  <a:schemeClr val="dk1"/>
                </a:lnRef>
                <a:fillRef idx="0">
                  <a:schemeClr val="dk1"/>
                </a:fillRef>
                <a:effectRef idx="0">
                  <a:schemeClr val="dk1"/>
                </a:effectRef>
                <a:fontRef idx="minor">
                  <a:schemeClr val="tx1"/>
                </a:fontRef>
              </p:style>
            </p:cxnSp>
            <p:sp>
              <p:nvSpPr>
                <p:cNvPr id="55" name="Rectangle 22"/>
                <p:cNvSpPr>
                  <a:spLocks noChangeArrowheads="1"/>
                </p:cNvSpPr>
                <p:nvPr/>
              </p:nvSpPr>
              <p:spPr bwMode="auto">
                <a:xfrm rot="1830035">
                  <a:off x="7533292" y="4494333"/>
                  <a:ext cx="1273177" cy="418848"/>
                </a:xfrm>
                <a:prstGeom prst="rect">
                  <a:avLst/>
                </a:prstGeom>
                <a:solidFill>
                  <a:schemeClr val="bg1"/>
                </a:solidFill>
                <a:ln w="9525">
                  <a:solidFill>
                    <a:srgbClr val="000000"/>
                  </a:solidFill>
                  <a:round/>
                  <a:headEnd/>
                  <a:tailEnd/>
                </a:ln>
                <a:extLst/>
              </p:spPr>
              <p:txBody>
                <a:bodyPr wrap="square">
                  <a:spAutoFit/>
                </a:bodyPr>
                <a:lstStyle>
                  <a:lvl1pPr>
                    <a:defRPr>
                      <a:solidFill>
                        <a:schemeClr val="tx1"/>
                      </a:solidFill>
                      <a:latin typeface="Corbel" panose="020B0503020204020204" pitchFamily="34" charset="0"/>
                    </a:defRPr>
                  </a:lvl1pPr>
                  <a:lvl2pPr marL="37931725" indent="-37474525">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endParaRPr lang="en-US">
                    <a:solidFill>
                      <a:srgbClr val="000000"/>
                    </a:solidFill>
                    <a:latin typeface="Chalkboard"/>
                    <a:ea typeface="MS PGothic" panose="020B0600070205080204" pitchFamily="34" charset="-128"/>
                  </a:endParaRPr>
                </a:p>
              </p:txBody>
            </p:sp>
            <p:cxnSp>
              <p:nvCxnSpPr>
                <p:cNvPr id="56" name="Straight Connector 55"/>
                <p:cNvCxnSpPr>
                  <a:endCxn id="52" idx="3"/>
                </p:cNvCxnSpPr>
                <p:nvPr/>
              </p:nvCxnSpPr>
              <p:spPr>
                <a:xfrm flipV="1">
                  <a:off x="6289383" y="2151412"/>
                  <a:ext cx="1931043" cy="146888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6"/>
                <p:cNvCxnSpPr>
                  <a:cxnSpLocks noChangeShapeType="1"/>
                </p:cNvCxnSpPr>
                <p:nvPr/>
              </p:nvCxnSpPr>
              <p:spPr bwMode="auto">
                <a:xfrm>
                  <a:off x="2906236" y="3602237"/>
                  <a:ext cx="6440487" cy="0"/>
                </a:xfrm>
                <a:prstGeom prst="line">
                  <a:avLst/>
                </a:prstGeom>
                <a:noFill/>
                <a:ln w="9525">
                  <a:solidFill>
                    <a:schemeClr val="bg2">
                      <a:lumMod val="10000"/>
                    </a:schemeClr>
                  </a:solidFill>
                  <a:round/>
                  <a:headEnd/>
                  <a:tailEnd/>
                </a:ln>
                <a:extLst>
                  <a:ext uri="{909E8E84-426E-40DD-AFC4-6F175D3DCCD1}">
                    <a14:hiddenFill xmlns:a14="http://schemas.microsoft.com/office/drawing/2010/main">
                      <a:noFill/>
                    </a14:hiddenFill>
                  </a:ext>
                </a:extLst>
              </p:spPr>
            </p:cxnSp>
            <p:sp>
              <p:nvSpPr>
                <p:cNvPr id="58" name="TextBox 25"/>
                <p:cNvSpPr txBox="1">
                  <a:spLocks noChangeArrowheads="1"/>
                </p:cNvSpPr>
                <p:nvPr/>
              </p:nvSpPr>
              <p:spPr bwMode="auto">
                <a:xfrm>
                  <a:off x="5332909" y="2310969"/>
                  <a:ext cx="1705481" cy="104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smtClean="0">
                      <a:latin typeface="+mn-lt"/>
                    </a:rPr>
                    <a:t>Longitudinally</a:t>
                  </a:r>
                </a:p>
                <a:p>
                  <a:pPr algn="ctr">
                    <a:defRPr/>
                  </a:pPr>
                  <a:r>
                    <a:rPr lang="en-US" sz="1800" dirty="0" smtClean="0">
                      <a:latin typeface="+mn-lt"/>
                    </a:rPr>
                    <a:t>Polarized</a:t>
                  </a:r>
                  <a:endParaRPr lang="en-US" sz="1800" dirty="0">
                    <a:latin typeface="+mn-lt"/>
                  </a:endParaRPr>
                </a:p>
                <a:p>
                  <a:pPr algn="ctr">
                    <a:defRPr/>
                  </a:pPr>
                  <a:r>
                    <a:rPr lang="en-US" sz="1800" dirty="0">
                      <a:latin typeface="+mn-lt"/>
                    </a:rPr>
                    <a:t>Target</a:t>
                  </a:r>
                </a:p>
              </p:txBody>
            </p:sp>
            <p:sp>
              <p:nvSpPr>
                <p:cNvPr id="59" name="TextBox 26"/>
                <p:cNvSpPr txBox="1">
                  <a:spLocks noChangeArrowheads="1"/>
                </p:cNvSpPr>
                <p:nvPr/>
              </p:nvSpPr>
              <p:spPr bwMode="auto">
                <a:xfrm rot="1904859">
                  <a:off x="7786688" y="4441924"/>
                  <a:ext cx="716534" cy="41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defRPr/>
                  </a:pPr>
                  <a:r>
                    <a:rPr lang="en-US" sz="1800" dirty="0">
                      <a:latin typeface="+mn-lt"/>
                    </a:rPr>
                    <a:t>HMS</a:t>
                  </a:r>
                  <a:endParaRPr lang="en-US" sz="1800" baseline="30000" dirty="0">
                    <a:latin typeface="+mn-lt"/>
                  </a:endParaRPr>
                </a:p>
              </p:txBody>
            </p:sp>
            <p:sp>
              <p:nvSpPr>
                <p:cNvPr id="60" name="Rectangle 29"/>
                <p:cNvSpPr>
                  <a:spLocks noChangeArrowheads="1"/>
                </p:cNvSpPr>
                <p:nvPr/>
              </p:nvSpPr>
              <p:spPr bwMode="auto">
                <a:xfrm>
                  <a:off x="4029076" y="3426854"/>
                  <a:ext cx="209408" cy="418807"/>
                </a:xfrm>
                <a:prstGeom prst="rect">
                  <a:avLst/>
                </a:prstGeom>
                <a:solidFill>
                  <a:srgbClr val="30ACE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defTabSz="912813">
                    <a:defRPr>
                      <a:solidFill>
                        <a:schemeClr val="tx1"/>
                      </a:solidFill>
                      <a:latin typeface="Corbel" panose="020B0503020204020204" pitchFamily="34" charset="0"/>
                    </a:defRPr>
                  </a:lvl1pPr>
                  <a:lvl2pPr marL="37931725" indent="-37474525" defTabSz="912813">
                    <a:defRPr>
                      <a:solidFill>
                        <a:schemeClr val="tx1"/>
                      </a:solidFill>
                      <a:latin typeface="Corbel" panose="020B0503020204020204" pitchFamily="34" charset="0"/>
                    </a:defRPr>
                  </a:lvl2pPr>
                  <a:lvl3pPr marL="1143000" indent="-228600" defTabSz="912813">
                    <a:defRPr>
                      <a:solidFill>
                        <a:schemeClr val="tx1"/>
                      </a:solidFill>
                      <a:latin typeface="Corbel" panose="020B0503020204020204" pitchFamily="34" charset="0"/>
                    </a:defRPr>
                  </a:lvl3pPr>
                  <a:lvl4pPr marL="1600200" indent="-228600" defTabSz="912813">
                    <a:defRPr>
                      <a:solidFill>
                        <a:schemeClr val="tx1"/>
                      </a:solidFill>
                      <a:latin typeface="Corbel" panose="020B0503020204020204" pitchFamily="34" charset="0"/>
                    </a:defRPr>
                  </a:lvl4pPr>
                  <a:lvl5pPr marL="2057400" indent="-228600" defTabSz="912813">
                    <a:defRPr>
                      <a:solidFill>
                        <a:schemeClr val="tx1"/>
                      </a:solidFill>
                      <a:latin typeface="Corbel" panose="020B0503020204020204" pitchFamily="34" charset="0"/>
                    </a:defRPr>
                  </a:lvl5pPr>
                  <a:lvl6pPr marL="2514600" indent="-228600" defTabSz="912813" fontAlgn="base">
                    <a:spcBef>
                      <a:spcPct val="0"/>
                    </a:spcBef>
                    <a:spcAft>
                      <a:spcPct val="0"/>
                    </a:spcAft>
                    <a:defRPr>
                      <a:solidFill>
                        <a:schemeClr val="tx1"/>
                      </a:solidFill>
                      <a:latin typeface="Corbel" panose="020B0503020204020204" pitchFamily="34" charset="0"/>
                    </a:defRPr>
                  </a:lvl6pPr>
                  <a:lvl7pPr marL="2971800" indent="-228600" defTabSz="912813" fontAlgn="base">
                    <a:spcBef>
                      <a:spcPct val="0"/>
                    </a:spcBef>
                    <a:spcAft>
                      <a:spcPct val="0"/>
                    </a:spcAft>
                    <a:defRPr>
                      <a:solidFill>
                        <a:schemeClr val="tx1"/>
                      </a:solidFill>
                      <a:latin typeface="Corbel" panose="020B0503020204020204" pitchFamily="34" charset="0"/>
                    </a:defRPr>
                  </a:lvl7pPr>
                  <a:lvl8pPr marL="3429000" indent="-228600" defTabSz="912813" fontAlgn="base">
                    <a:spcBef>
                      <a:spcPct val="0"/>
                    </a:spcBef>
                    <a:spcAft>
                      <a:spcPct val="0"/>
                    </a:spcAft>
                    <a:defRPr>
                      <a:solidFill>
                        <a:schemeClr val="tx1"/>
                      </a:solidFill>
                      <a:latin typeface="Corbel" panose="020B0503020204020204" pitchFamily="34" charset="0"/>
                    </a:defRPr>
                  </a:lvl8pPr>
                  <a:lvl9pPr marL="3886200" indent="-228600" defTabSz="912813" fontAlgn="base">
                    <a:spcBef>
                      <a:spcPct val="0"/>
                    </a:spcBef>
                    <a:spcAft>
                      <a:spcPct val="0"/>
                    </a:spcAft>
                    <a:defRPr>
                      <a:solidFill>
                        <a:schemeClr val="tx1"/>
                      </a:solidFill>
                      <a:latin typeface="Corbel" panose="020B0503020204020204" pitchFamily="34" charset="0"/>
                    </a:defRPr>
                  </a:lvl9pPr>
                </a:lstStyle>
                <a:p>
                  <a:pPr eaLnBrk="1" hangingPunct="1"/>
                  <a:endParaRPr lang="en-US">
                    <a:solidFill>
                      <a:srgbClr val="000000"/>
                    </a:solidFill>
                    <a:latin typeface="Chalkboard"/>
                    <a:ea typeface="MS PGothic" panose="020B0600070205080204" pitchFamily="34" charset="-128"/>
                  </a:endParaRPr>
                </a:p>
              </p:txBody>
            </p:sp>
            <p:sp>
              <p:nvSpPr>
                <p:cNvPr id="61" name="TextBox 30"/>
                <p:cNvSpPr txBox="1">
                  <a:spLocks noChangeArrowheads="1"/>
                </p:cNvSpPr>
                <p:nvPr/>
              </p:nvSpPr>
              <p:spPr bwMode="auto">
                <a:xfrm>
                  <a:off x="3716825" y="2731529"/>
                  <a:ext cx="881674" cy="73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a:latin typeface="+mn-lt"/>
                    </a:rPr>
                    <a:t>Slow</a:t>
                  </a:r>
                </a:p>
                <a:p>
                  <a:pPr>
                    <a:defRPr/>
                  </a:pPr>
                  <a:r>
                    <a:rPr lang="en-US" sz="1800" dirty="0">
                      <a:latin typeface="+mn-lt"/>
                    </a:rPr>
                    <a:t>Raster</a:t>
                  </a:r>
                </a:p>
              </p:txBody>
            </p:sp>
            <p:sp>
              <p:nvSpPr>
                <p:cNvPr id="62" name="Oval 23"/>
                <p:cNvSpPr>
                  <a:spLocks noChangeArrowheads="1"/>
                </p:cNvSpPr>
                <p:nvPr/>
              </p:nvSpPr>
              <p:spPr bwMode="auto">
                <a:xfrm>
                  <a:off x="5962640" y="3320923"/>
                  <a:ext cx="590249" cy="588980"/>
                </a:xfrm>
                <a:prstGeom prst="ellipse">
                  <a:avLst/>
                </a:prstGeom>
                <a:solidFill>
                  <a:srgbClr val="FFFFFF"/>
                </a:solidFill>
                <a:ln w="9525">
                  <a:solidFill>
                    <a:srgbClr val="000000"/>
                  </a:solidFill>
                  <a:round/>
                  <a:headEnd/>
                  <a:tailEnd/>
                </a:ln>
              </p:spPr>
              <p:txBody>
                <a:bodyPr wrap="square">
                  <a:spAutoFit/>
                </a:bodyPr>
                <a:lstStyle>
                  <a:lvl1pPr>
                    <a:defRPr>
                      <a:solidFill>
                        <a:schemeClr val="tx1"/>
                      </a:solidFill>
                      <a:latin typeface="Corbel" panose="020B0503020204020204" pitchFamily="34" charset="0"/>
                    </a:defRPr>
                  </a:lvl1pPr>
                  <a:lvl2pPr marL="37931725" indent="-37474525">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endParaRPr lang="en-US">
                    <a:solidFill>
                      <a:srgbClr val="000000"/>
                    </a:solidFill>
                    <a:latin typeface="Chalkboard"/>
                    <a:ea typeface="MS PGothic" panose="020B0600070205080204" pitchFamily="34" charset="-128"/>
                  </a:endParaRPr>
                </a:p>
              </p:txBody>
            </p:sp>
            <p:sp>
              <p:nvSpPr>
                <p:cNvPr id="63" name="Rectangle 29"/>
                <p:cNvSpPr>
                  <a:spLocks noChangeArrowheads="1"/>
                </p:cNvSpPr>
                <p:nvPr/>
              </p:nvSpPr>
              <p:spPr bwMode="auto">
                <a:xfrm>
                  <a:off x="3403601" y="3433202"/>
                  <a:ext cx="209408" cy="41880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defTabSz="912813">
                    <a:defRPr>
                      <a:solidFill>
                        <a:schemeClr val="tx1"/>
                      </a:solidFill>
                      <a:latin typeface="Corbel" panose="020B0503020204020204" pitchFamily="34" charset="0"/>
                    </a:defRPr>
                  </a:lvl1pPr>
                  <a:lvl2pPr marL="37931725" indent="-37474525" defTabSz="912813">
                    <a:defRPr>
                      <a:solidFill>
                        <a:schemeClr val="tx1"/>
                      </a:solidFill>
                      <a:latin typeface="Corbel" panose="020B0503020204020204" pitchFamily="34" charset="0"/>
                    </a:defRPr>
                  </a:lvl2pPr>
                  <a:lvl3pPr marL="1143000" indent="-228600" defTabSz="912813">
                    <a:defRPr>
                      <a:solidFill>
                        <a:schemeClr val="tx1"/>
                      </a:solidFill>
                      <a:latin typeface="Corbel" panose="020B0503020204020204" pitchFamily="34" charset="0"/>
                    </a:defRPr>
                  </a:lvl3pPr>
                  <a:lvl4pPr marL="1600200" indent="-228600" defTabSz="912813">
                    <a:defRPr>
                      <a:solidFill>
                        <a:schemeClr val="tx1"/>
                      </a:solidFill>
                      <a:latin typeface="Corbel" panose="020B0503020204020204" pitchFamily="34" charset="0"/>
                    </a:defRPr>
                  </a:lvl4pPr>
                  <a:lvl5pPr marL="2057400" indent="-228600" defTabSz="912813">
                    <a:defRPr>
                      <a:solidFill>
                        <a:schemeClr val="tx1"/>
                      </a:solidFill>
                      <a:latin typeface="Corbel" panose="020B0503020204020204" pitchFamily="34" charset="0"/>
                    </a:defRPr>
                  </a:lvl5pPr>
                  <a:lvl6pPr marL="2514600" indent="-228600" defTabSz="912813" fontAlgn="base">
                    <a:spcBef>
                      <a:spcPct val="0"/>
                    </a:spcBef>
                    <a:spcAft>
                      <a:spcPct val="0"/>
                    </a:spcAft>
                    <a:defRPr>
                      <a:solidFill>
                        <a:schemeClr val="tx1"/>
                      </a:solidFill>
                      <a:latin typeface="Corbel" panose="020B0503020204020204" pitchFamily="34" charset="0"/>
                    </a:defRPr>
                  </a:lvl6pPr>
                  <a:lvl7pPr marL="2971800" indent="-228600" defTabSz="912813" fontAlgn="base">
                    <a:spcBef>
                      <a:spcPct val="0"/>
                    </a:spcBef>
                    <a:spcAft>
                      <a:spcPct val="0"/>
                    </a:spcAft>
                    <a:defRPr>
                      <a:solidFill>
                        <a:schemeClr val="tx1"/>
                      </a:solidFill>
                      <a:latin typeface="Corbel" panose="020B0503020204020204" pitchFamily="34" charset="0"/>
                    </a:defRPr>
                  </a:lvl7pPr>
                  <a:lvl8pPr marL="3429000" indent="-228600" defTabSz="912813" fontAlgn="base">
                    <a:spcBef>
                      <a:spcPct val="0"/>
                    </a:spcBef>
                    <a:spcAft>
                      <a:spcPct val="0"/>
                    </a:spcAft>
                    <a:defRPr>
                      <a:solidFill>
                        <a:schemeClr val="tx1"/>
                      </a:solidFill>
                      <a:latin typeface="Corbel" panose="020B0503020204020204" pitchFamily="34" charset="0"/>
                    </a:defRPr>
                  </a:lvl8pPr>
                  <a:lvl9pPr marL="3886200" indent="-228600" defTabSz="912813" fontAlgn="base">
                    <a:spcBef>
                      <a:spcPct val="0"/>
                    </a:spcBef>
                    <a:spcAft>
                      <a:spcPct val="0"/>
                    </a:spcAft>
                    <a:defRPr>
                      <a:solidFill>
                        <a:schemeClr val="tx1"/>
                      </a:solidFill>
                      <a:latin typeface="Corbel" panose="020B0503020204020204" pitchFamily="34" charset="0"/>
                    </a:defRPr>
                  </a:lvl9pPr>
                </a:lstStyle>
                <a:p>
                  <a:pPr eaLnBrk="1" hangingPunct="1"/>
                  <a:endParaRPr lang="en-US">
                    <a:solidFill>
                      <a:srgbClr val="000000"/>
                    </a:solidFill>
                    <a:latin typeface="Chalkboard"/>
                    <a:ea typeface="MS PGothic" panose="020B0600070205080204" pitchFamily="34" charset="-128"/>
                  </a:endParaRPr>
                </a:p>
              </p:txBody>
            </p:sp>
            <p:sp>
              <p:nvSpPr>
                <p:cNvPr id="64" name="TextBox 30"/>
                <p:cNvSpPr txBox="1">
                  <a:spLocks noChangeArrowheads="1"/>
                </p:cNvSpPr>
                <p:nvPr/>
              </p:nvSpPr>
              <p:spPr bwMode="auto">
                <a:xfrm>
                  <a:off x="3091353" y="3777690"/>
                  <a:ext cx="881674" cy="73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a:latin typeface="+mn-lt"/>
                    </a:rPr>
                    <a:t>Fast</a:t>
                  </a:r>
                </a:p>
                <a:p>
                  <a:pPr>
                    <a:defRPr/>
                  </a:pPr>
                  <a:r>
                    <a:rPr lang="en-US" sz="1800" dirty="0">
                      <a:latin typeface="+mn-lt"/>
                    </a:rPr>
                    <a:t>Raster</a:t>
                  </a:r>
                </a:p>
              </p:txBody>
            </p:sp>
            <p:sp>
              <p:nvSpPr>
                <p:cNvPr id="65" name="Rectangle 29"/>
                <p:cNvSpPr>
                  <a:spLocks noChangeArrowheads="1"/>
                </p:cNvSpPr>
                <p:nvPr/>
              </p:nvSpPr>
              <p:spPr bwMode="auto">
                <a:xfrm>
                  <a:off x="7429502" y="3437966"/>
                  <a:ext cx="725487" cy="418807"/>
                </a:xfrm>
                <a:prstGeom prst="rect">
                  <a:avLst/>
                </a:prstGeom>
                <a:solidFill>
                  <a:schemeClr val="accent6">
                    <a:lumMod val="75000"/>
                  </a:schemeClr>
                </a:solidFill>
                <a:ln>
                  <a:noFill/>
                </a:ln>
                <a:extLst/>
              </p:spPr>
              <p:txBody>
                <a:bodyPr lIns="91401" tIns="45702" rIns="91401" bIns="45702">
                  <a:spAutoFit/>
                </a:bodyPr>
                <a:lstStyle>
                  <a:lvl1pPr defTabSz="912813">
                    <a:defRPr sz="2000">
                      <a:solidFill>
                        <a:srgbClr val="000000"/>
                      </a:solidFill>
                      <a:latin typeface="Chalkboard" charset="0"/>
                      <a:ea typeface="ＭＳ Ｐゴシック" panose="020B0600070205080204" pitchFamily="34" charset="-128"/>
                    </a:defRPr>
                  </a:lvl1pPr>
                  <a:lvl2pPr marL="37931725" indent="-37474525" defTabSz="912813">
                    <a:defRPr sz="2000">
                      <a:solidFill>
                        <a:srgbClr val="000000"/>
                      </a:solidFill>
                      <a:latin typeface="Chalkboard" charset="0"/>
                      <a:ea typeface="ＭＳ Ｐゴシック" panose="020B0600070205080204" pitchFamily="34" charset="-128"/>
                    </a:defRPr>
                  </a:lvl2pPr>
                  <a:lvl3pPr defTabSz="912813">
                    <a:defRPr sz="2000">
                      <a:solidFill>
                        <a:srgbClr val="000000"/>
                      </a:solidFill>
                      <a:latin typeface="Chalkboard" charset="0"/>
                      <a:ea typeface="ＭＳ Ｐゴシック" panose="020B0600070205080204" pitchFamily="34" charset="-128"/>
                    </a:defRPr>
                  </a:lvl3pPr>
                  <a:lvl4pPr defTabSz="912813">
                    <a:defRPr sz="2000">
                      <a:solidFill>
                        <a:srgbClr val="000000"/>
                      </a:solidFill>
                      <a:latin typeface="Chalkboard" charset="0"/>
                      <a:ea typeface="ＭＳ Ｐゴシック" panose="020B0600070205080204" pitchFamily="34" charset="-128"/>
                    </a:defRPr>
                  </a:lvl4pPr>
                  <a:lvl5pPr defTabSz="912813">
                    <a:defRPr sz="2000">
                      <a:solidFill>
                        <a:srgbClr val="000000"/>
                      </a:solidFill>
                      <a:latin typeface="Chalkboard" charset="0"/>
                      <a:ea typeface="ＭＳ Ｐゴシック" panose="020B0600070205080204" pitchFamily="34" charset="-128"/>
                    </a:defRPr>
                  </a:lvl5pPr>
                  <a:lvl6pPr marL="2284413" indent="1588" defTabSz="912813"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defTabSz="912813"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defTabSz="912813"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defTabSz="912813"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defRPr/>
                  </a:pPr>
                  <a:endParaRPr lang="en-US" sz="1800"/>
                </a:p>
              </p:txBody>
            </p:sp>
            <p:sp>
              <p:nvSpPr>
                <p:cNvPr id="66" name="TextBox 30"/>
                <p:cNvSpPr txBox="1">
                  <a:spLocks noChangeArrowheads="1"/>
                </p:cNvSpPr>
                <p:nvPr/>
              </p:nvSpPr>
              <p:spPr bwMode="auto">
                <a:xfrm>
                  <a:off x="7435668" y="3042679"/>
                  <a:ext cx="727442" cy="41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err="1">
                      <a:latin typeface="+mn-lt"/>
                    </a:rPr>
                    <a:t>Lumi</a:t>
                  </a:r>
                  <a:endParaRPr lang="en-US" sz="1800" dirty="0">
                    <a:latin typeface="+mn-lt"/>
                  </a:endParaRPr>
                </a:p>
              </p:txBody>
            </p:sp>
            <p:sp>
              <p:nvSpPr>
                <p:cNvPr id="67" name="Right Bracket 66"/>
                <p:cNvSpPr/>
                <p:nvPr/>
              </p:nvSpPr>
              <p:spPr>
                <a:xfrm>
                  <a:off x="8729663" y="3494088"/>
                  <a:ext cx="285750" cy="252412"/>
                </a:xfrm>
                <a:prstGeom prst="rightBracket">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600"/>
                </a:p>
              </p:txBody>
            </p:sp>
            <p:sp>
              <p:nvSpPr>
                <p:cNvPr id="68" name="TextBox 30"/>
                <p:cNvSpPr txBox="1">
                  <a:spLocks noChangeArrowheads="1"/>
                </p:cNvSpPr>
                <p:nvPr/>
              </p:nvSpPr>
              <p:spPr bwMode="auto">
                <a:xfrm>
                  <a:off x="8364288" y="2805112"/>
                  <a:ext cx="1035543" cy="73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a:latin typeface="+mn-lt"/>
                    </a:rPr>
                    <a:t>Faraday</a:t>
                  </a:r>
                  <a:br>
                    <a:rPr lang="en-US" sz="1800" dirty="0">
                      <a:latin typeface="+mn-lt"/>
                    </a:rPr>
                  </a:br>
                  <a:r>
                    <a:rPr lang="en-US" sz="1800" dirty="0">
                      <a:latin typeface="+mn-lt"/>
                    </a:rPr>
                    <a:t>Cup</a:t>
                  </a:r>
                </a:p>
              </p:txBody>
            </p:sp>
            <p:sp>
              <p:nvSpPr>
                <p:cNvPr id="69" name="TextBox 30"/>
                <p:cNvSpPr txBox="1">
                  <a:spLocks noChangeArrowheads="1"/>
                </p:cNvSpPr>
                <p:nvPr/>
              </p:nvSpPr>
              <p:spPr bwMode="auto">
                <a:xfrm>
                  <a:off x="1891348" y="2965429"/>
                  <a:ext cx="1494167" cy="73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smtClean="0">
                      <a:latin typeface="+mn-lt"/>
                    </a:rPr>
                    <a:t>Unpolarized</a:t>
                  </a:r>
                </a:p>
                <a:p>
                  <a:pPr algn="ctr">
                    <a:defRPr/>
                  </a:pPr>
                  <a:r>
                    <a:rPr lang="en-US" sz="1800" dirty="0" smtClean="0">
                      <a:latin typeface="+mn-lt"/>
                    </a:rPr>
                    <a:t>Beam</a:t>
                  </a:r>
                  <a:endParaRPr lang="en-US" sz="1800" dirty="0">
                    <a:latin typeface="+mn-lt"/>
                  </a:endParaRPr>
                </a:p>
              </p:txBody>
            </p:sp>
          </p:grpSp>
        </p:grpSp>
        <p:sp>
          <p:nvSpPr>
            <p:cNvPr id="51" name="Rectangle 21"/>
            <p:cNvSpPr>
              <a:spLocks noChangeArrowheads="1"/>
            </p:cNvSpPr>
            <p:nvPr/>
          </p:nvSpPr>
          <p:spPr bwMode="auto">
            <a:xfrm rot="19194947">
              <a:off x="7400683" y="2213067"/>
              <a:ext cx="988552" cy="418848"/>
            </a:xfrm>
            <a:prstGeom prst="rect">
              <a:avLst/>
            </a:prstGeom>
            <a:solidFill>
              <a:schemeClr val="bg1"/>
            </a:solidFill>
            <a:ln w="9525">
              <a:solidFill>
                <a:srgbClr val="000000"/>
              </a:solidFill>
              <a:round/>
              <a:headEnd/>
              <a:tailEnd/>
            </a:ln>
            <a:extLst/>
          </p:spPr>
          <p:txBody>
            <a:bodyPr wrap="square">
              <a:spAutoFit/>
            </a:bodyPr>
            <a:lstStyle>
              <a:lvl1pPr>
                <a:defRPr>
                  <a:solidFill>
                    <a:schemeClr val="tx1"/>
                  </a:solidFill>
                  <a:latin typeface="Corbel" panose="020B0503020204020204" pitchFamily="34" charset="0"/>
                </a:defRPr>
              </a:lvl1pPr>
              <a:lvl2pPr marL="37931725" indent="-37474525">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r>
                <a:rPr lang="en-US" dirty="0" smtClean="0">
                  <a:solidFill>
                    <a:srgbClr val="000000"/>
                  </a:solidFill>
                  <a:latin typeface="Chalkboard"/>
                  <a:ea typeface="MS PGothic" panose="020B0600070205080204" pitchFamily="34" charset="-128"/>
                </a:rPr>
                <a:t>SHMS</a:t>
              </a:r>
              <a:endParaRPr lang="en-US" dirty="0">
                <a:solidFill>
                  <a:srgbClr val="000000"/>
                </a:solidFill>
                <a:latin typeface="Chalkboard"/>
                <a:ea typeface="MS PGothic" panose="020B0600070205080204" pitchFamily="34" charset="-128"/>
              </a:endParaRPr>
            </a:p>
          </p:txBody>
        </p:sp>
      </p:grpSp>
      <mc:AlternateContent xmlns:mc="http://schemas.openxmlformats.org/markup-compatibility/2006">
        <mc:Choice xmlns:a14="http://schemas.microsoft.com/office/drawing/2010/main" Requires="a14">
          <p:sp>
            <p:nvSpPr>
              <p:cNvPr id="32" name="Content Placeholder 31"/>
              <p:cNvSpPr>
                <a:spLocks noGrp="1"/>
              </p:cNvSpPr>
              <p:nvPr>
                <p:ph idx="1"/>
              </p:nvPr>
            </p:nvSpPr>
            <p:spPr>
              <a:xfrm>
                <a:off x="1081380" y="1895868"/>
                <a:ext cx="4986995" cy="4023360"/>
              </a:xfrm>
            </p:spPr>
            <p:txBody>
              <a:bodyPr>
                <a:normAutofit/>
              </a:bodyPr>
              <a:lstStyle/>
              <a:p>
                <a:pPr lvl="1"/>
                <a:r>
                  <a:rPr lang="en-US" sz="2400" dirty="0" smtClean="0"/>
                  <a:t>Hall C with HMS &amp; SHMS</a:t>
                </a:r>
              </a:p>
              <a:p>
                <a:pPr lvl="1"/>
                <a:r>
                  <a:rPr lang="en-US" sz="2400" dirty="0" smtClean="0"/>
                  <a:t>Identical equipment </a:t>
                </a:r>
                <a:r>
                  <a:rPr lang="en-US" sz="2400" dirty="0" smtClean="0"/>
                  <a:t>and technique as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1</m:t>
                        </m:r>
                      </m:sub>
                    </m:sSub>
                  </m:oMath>
                </a14:m>
                <a:r>
                  <a:rPr lang="en-US" sz="2400" dirty="0" smtClean="0"/>
                  <a:t> (E12-13-011</a:t>
                </a:r>
                <a:r>
                  <a:rPr lang="en-US" sz="2400" dirty="0" smtClean="0"/>
                  <a:t>)</a:t>
                </a:r>
                <a:endParaRPr lang="en-US" sz="2400" dirty="0" smtClean="0"/>
              </a:p>
            </p:txBody>
          </p:sp>
        </mc:Choice>
        <mc:Fallback>
          <p:sp>
            <p:nvSpPr>
              <p:cNvPr id="32" name="Content Placeholder 31"/>
              <p:cNvSpPr>
                <a:spLocks noGrp="1" noRot="1" noChangeAspect="1" noMove="1" noResize="1" noEditPoints="1" noAdjustHandles="1" noChangeArrowheads="1" noChangeShapeType="1" noTextEdit="1"/>
              </p:cNvSpPr>
              <p:nvPr>
                <p:ph idx="1"/>
              </p:nvPr>
            </p:nvSpPr>
            <p:spPr>
              <a:xfrm>
                <a:off x="1081380" y="1895868"/>
                <a:ext cx="4986995" cy="4023360"/>
              </a:xfrm>
              <a:blipFill rotWithShape="0">
                <a:blip r:embed="rId3"/>
                <a:stretch>
                  <a:fillRect t="-2273"/>
                </a:stretch>
              </a:blipFill>
            </p:spPr>
            <p:txBody>
              <a:bodyPr/>
              <a:lstStyle/>
              <a:p>
                <a:r>
                  <a:rPr lang="en-US">
                    <a:noFill/>
                  </a:rPr>
                  <a:t> </a:t>
                </a:r>
              </a:p>
            </p:txBody>
          </p:sp>
        </mc:Fallback>
      </mc:AlternateContent>
      <p:pic>
        <p:nvPicPr>
          <p:cNvPr id="7" name="Picture 5" descr="Screen shot 2011-08-21 at 9.20.42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45404" y="1992030"/>
            <a:ext cx="5249461" cy="398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
          <p:cNvPicPr>
            <a:picLocks noChangeAspect="1"/>
          </p:cNvPicPr>
          <p:nvPr/>
        </p:nvPicPr>
        <p:blipFill>
          <a:blip r:embed="rId5">
            <a:extLst>
              <a:ext uri="{28A0092B-C50C-407E-A947-70E740481C1C}">
                <a14:useLocalDpi xmlns:a14="http://schemas.microsoft.com/office/drawing/2010/main" val="0"/>
              </a:ext>
            </a:extLst>
          </a:blip>
          <a:srcRect t="43497" b="35854"/>
          <a:stretch>
            <a:fillRect/>
          </a:stretch>
        </p:blipFill>
        <p:spPr bwMode="auto">
          <a:xfrm>
            <a:off x="7342909" y="142320"/>
            <a:ext cx="5468178" cy="112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35"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Tree>
    <p:extLst>
      <p:ext uri="{BB962C8B-B14F-4D97-AF65-F5344CB8AC3E}">
        <p14:creationId xmlns:p14="http://schemas.microsoft.com/office/powerpoint/2010/main" val="173574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fade">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xEl>
                                              <p:pRg st="1" end="1"/>
                                            </p:txEl>
                                          </p:spTgt>
                                        </p:tgtEl>
                                        <p:attrNameLst>
                                          <p:attrName>style.visibility</p:attrName>
                                        </p:attrNameLst>
                                      </p:cBhvr>
                                      <p:to>
                                        <p:strVal val="visible"/>
                                      </p:to>
                                    </p:set>
                                    <p:animEffect transition="in" filter="fade">
                                      <p:cBhvr>
                                        <p:cTn id="22" dur="500"/>
                                        <p:tgtEl>
                                          <p:spTgt spid="3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Status Update</a:t>
            </a:r>
            <a:endParaRPr lang="en-US" dirty="0"/>
          </a:p>
        </p:txBody>
      </p:sp>
      <p:sp>
        <p:nvSpPr>
          <p:cNvPr id="3" name="Content Placeholder 2"/>
          <p:cNvSpPr>
            <a:spLocks noGrp="1"/>
          </p:cNvSpPr>
          <p:nvPr>
            <p:ph idx="1"/>
          </p:nvPr>
        </p:nvSpPr>
        <p:spPr>
          <a:xfrm>
            <a:off x="-21413" y="1798179"/>
            <a:ext cx="5083743" cy="1883076"/>
          </a:xfrm>
        </p:spPr>
        <p:txBody>
          <a:bodyPr>
            <a:normAutofit/>
          </a:bodyPr>
          <a:lstStyle/>
          <a:p>
            <a:pPr lvl="1"/>
            <a:r>
              <a:rPr lang="en-US" sz="2400" dirty="0" smtClean="0"/>
              <a:t>Results from UVA are promising, preliminary </a:t>
            </a:r>
            <a:r>
              <a:rPr lang="en-US" sz="2400" dirty="0" err="1" smtClean="0"/>
              <a:t>Pzz</a:t>
            </a:r>
            <a:r>
              <a:rPr lang="en-US" sz="2400" dirty="0" smtClean="0"/>
              <a:t>=30% recently achieved with full analysis in progress</a:t>
            </a:r>
          </a:p>
          <a:p>
            <a:pPr lvl="1"/>
            <a:endParaRPr lang="en-US" sz="2000" dirty="0" smtClean="0"/>
          </a:p>
          <a:p>
            <a:pPr lvl="1"/>
            <a:endParaRPr lang="en-US" sz="2000" dirty="0" smtClean="0"/>
          </a:p>
          <a:p>
            <a:pPr lvl="1"/>
            <a:endParaRPr lang="en-US" sz="2000" dirty="0"/>
          </a:p>
        </p:txBody>
      </p:sp>
      <p:sp>
        <p:nvSpPr>
          <p:cNvPr id="4" name="Slide Number Placeholder 3"/>
          <p:cNvSpPr>
            <a:spLocks noGrp="1"/>
          </p:cNvSpPr>
          <p:nvPr>
            <p:ph type="sldNum" sz="quarter" idx="12"/>
          </p:nvPr>
        </p:nvSpPr>
        <p:spPr/>
        <p:txBody>
          <a:bodyPr/>
          <a:lstStyle/>
          <a:p>
            <a:fld id="{629637A9-119A-49DA-BD12-AAC58B377D80}" type="slidenum">
              <a:rPr lang="en-US" smtClean="0"/>
              <a:pPr/>
              <a:t>13</a:t>
            </a:fld>
            <a:endParaRPr lang="en-US" dirty="0"/>
          </a:p>
        </p:txBody>
      </p:sp>
      <p:sp>
        <p:nvSpPr>
          <p:cNvPr id="15" name="Content Placeholder 2"/>
          <p:cNvSpPr txBox="1">
            <a:spLocks/>
          </p:cNvSpPr>
          <p:nvPr/>
        </p:nvSpPr>
        <p:spPr>
          <a:xfrm>
            <a:off x="5407650" y="1781522"/>
            <a:ext cx="3484560" cy="355715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sz="2400" dirty="0"/>
              <a:t>UNH </a:t>
            </a:r>
            <a:r>
              <a:rPr lang="en-US" sz="2400" dirty="0" smtClean="0"/>
              <a:t>target lab is nearing complete, successfully tested magnet &amp; NMR, first He fridge cool-down and proton TE scheduled for end of July</a:t>
            </a:r>
            <a:endParaRPr 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2739" y="3084829"/>
            <a:ext cx="2897864" cy="219925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38" y="4289891"/>
            <a:ext cx="3695662" cy="210049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04" y="2867249"/>
            <a:ext cx="2279594" cy="3039459"/>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3043" t="4404" r="14022" b="36192"/>
          <a:stretch/>
        </p:blipFill>
        <p:spPr>
          <a:xfrm>
            <a:off x="9237530" y="2012903"/>
            <a:ext cx="2751439" cy="198521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5392" y="4081670"/>
            <a:ext cx="2922683" cy="219201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2050352" y="5408691"/>
            <a:ext cx="3425040" cy="954107"/>
          </a:xfrm>
          <a:prstGeom prst="rect">
            <a:avLst/>
          </a:prstGeom>
        </p:spPr>
        <p:txBody>
          <a:bodyPr wrap="none">
            <a:spAutoFit/>
          </a:bodyPr>
          <a:lstStyle/>
          <a:p>
            <a:pPr algn="r"/>
            <a:r>
              <a:rPr lang="en-US" sz="1400" dirty="0" smtClean="0"/>
              <a:t>D Keller, </a:t>
            </a:r>
            <a:r>
              <a:rPr lang="en-US" sz="1400" dirty="0" err="1" smtClean="0"/>
              <a:t>PoS</a:t>
            </a:r>
            <a:r>
              <a:rPr lang="en-US" sz="1400" dirty="0" smtClean="0"/>
              <a:t>(PSTP 2013) 010</a:t>
            </a:r>
          </a:p>
          <a:p>
            <a:pPr algn="r"/>
            <a:r>
              <a:rPr lang="en-US" sz="1400" dirty="0" smtClean="0"/>
              <a:t>D </a:t>
            </a:r>
            <a:r>
              <a:rPr lang="en-US" sz="1400" dirty="0"/>
              <a:t>Keller, </a:t>
            </a:r>
            <a:r>
              <a:rPr lang="en-US" sz="1400" dirty="0" err="1"/>
              <a:t>HiX</a:t>
            </a:r>
            <a:r>
              <a:rPr lang="en-US" sz="1400" dirty="0"/>
              <a:t> Workshop (2014</a:t>
            </a:r>
            <a:r>
              <a:rPr lang="en-US" sz="1400" dirty="0" smtClean="0"/>
              <a:t>)</a:t>
            </a:r>
          </a:p>
          <a:p>
            <a:pPr algn="r"/>
            <a:r>
              <a:rPr lang="en-US" sz="1400" dirty="0" smtClean="0"/>
              <a:t>D Keller, J.</a:t>
            </a:r>
            <a:r>
              <a:rPr lang="en-US" sz="1400" dirty="0" err="1" smtClean="0"/>
              <a:t>Phys</a:t>
            </a:r>
            <a:r>
              <a:rPr lang="en-US" sz="1400" dirty="0" smtClean="0"/>
              <a:t>.:</a:t>
            </a:r>
            <a:r>
              <a:rPr lang="en-US" sz="1400" dirty="0" err="1" smtClean="0"/>
              <a:t>Conf.Ser</a:t>
            </a:r>
            <a:r>
              <a:rPr lang="en-US" sz="1400" dirty="0" smtClean="0"/>
              <a:t>. </a:t>
            </a:r>
            <a:r>
              <a:rPr lang="en-US" sz="1400" b="1" dirty="0" smtClean="0"/>
              <a:t>543</a:t>
            </a:r>
            <a:r>
              <a:rPr lang="en-US" sz="1400" dirty="0" smtClean="0"/>
              <a:t>, 012015 (2014</a:t>
            </a:r>
          </a:p>
          <a:p>
            <a:pPr algn="r"/>
            <a:r>
              <a:rPr lang="en-US" sz="1400" dirty="0" smtClean="0"/>
              <a:t>UVA Tensor Enhancement on Butanol (2014)</a:t>
            </a:r>
            <a:endParaRPr lang="en-US" sz="1400" dirty="0"/>
          </a:p>
        </p:txBody>
      </p:sp>
      <p:sp>
        <p:nvSpPr>
          <p:cNvPr id="13"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14"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
        <p:nvSpPr>
          <p:cNvPr id="9" name="Rectangle 8"/>
          <p:cNvSpPr/>
          <p:nvPr/>
        </p:nvSpPr>
        <p:spPr>
          <a:xfrm>
            <a:off x="8161360" y="-5736"/>
            <a:ext cx="4050570" cy="1754326"/>
          </a:xfrm>
          <a:prstGeom prst="rect">
            <a:avLst/>
          </a:prstGeom>
        </p:spPr>
        <p:txBody>
          <a:bodyPr wrap="square">
            <a:spAutoFit/>
          </a:bodyPr>
          <a:lstStyle/>
          <a:p>
            <a:pPr lvl="1"/>
            <a:r>
              <a:rPr lang="en-US" dirty="0"/>
              <a:t>Techniques in R&amp;D:</a:t>
            </a:r>
          </a:p>
          <a:p>
            <a:pPr lvl="2"/>
            <a:r>
              <a:rPr lang="en-US" dirty="0" smtClean="0"/>
              <a:t>1) Selective </a:t>
            </a:r>
            <a:r>
              <a:rPr lang="en-US" dirty="0"/>
              <a:t>Semi-Saturation</a:t>
            </a:r>
          </a:p>
          <a:p>
            <a:pPr lvl="2"/>
            <a:r>
              <a:rPr lang="en-US" dirty="0" smtClean="0"/>
              <a:t>2) Time </a:t>
            </a:r>
            <a:r>
              <a:rPr lang="en-US" dirty="0"/>
              <a:t>Dependence of </a:t>
            </a:r>
            <a:r>
              <a:rPr lang="en-US" dirty="0" smtClean="0"/>
              <a:t>Sample </a:t>
            </a:r>
          </a:p>
          <a:p>
            <a:pPr lvl="2"/>
            <a:r>
              <a:rPr lang="en-US" dirty="0" smtClean="0"/>
              <a:t>     Rotation</a:t>
            </a:r>
            <a:endParaRPr lang="en-US" dirty="0"/>
          </a:p>
          <a:p>
            <a:pPr lvl="2"/>
            <a:r>
              <a:rPr lang="en-US" dirty="0" smtClean="0"/>
              <a:t>3) Material </a:t>
            </a:r>
            <a:r>
              <a:rPr lang="en-US" dirty="0"/>
              <a:t>Crystallization</a:t>
            </a:r>
          </a:p>
          <a:p>
            <a:pPr lvl="2"/>
            <a:r>
              <a:rPr lang="en-US" dirty="0" smtClean="0"/>
              <a:t>4) Alternative </a:t>
            </a:r>
            <a:r>
              <a:rPr lang="en-US" dirty="0"/>
              <a:t>Materials</a:t>
            </a:r>
          </a:p>
        </p:txBody>
      </p:sp>
    </p:spTree>
    <p:extLst>
      <p:ext uri="{BB962C8B-B14F-4D97-AF65-F5344CB8AC3E}">
        <p14:creationId xmlns:p14="http://schemas.microsoft.com/office/powerpoint/2010/main" val="1957093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P spid="12"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Status Update</a:t>
            </a:r>
            <a:endParaRPr lang="en-US" dirty="0"/>
          </a:p>
        </p:txBody>
      </p:sp>
      <p:sp>
        <p:nvSpPr>
          <p:cNvPr id="4" name="Slide Number Placeholder 3"/>
          <p:cNvSpPr>
            <a:spLocks noGrp="1"/>
          </p:cNvSpPr>
          <p:nvPr>
            <p:ph type="sldNum" sz="quarter" idx="12"/>
          </p:nvPr>
        </p:nvSpPr>
        <p:spPr/>
        <p:txBody>
          <a:bodyPr/>
          <a:lstStyle/>
          <a:p>
            <a:fld id="{629637A9-119A-49DA-BD12-AAC58B377D80}" type="slidenum">
              <a:rPr lang="en-US" smtClean="0"/>
              <a:pPr/>
              <a:t>14</a:t>
            </a:fld>
            <a:endParaRPr lang="en-US" dirty="0"/>
          </a:p>
        </p:txBody>
      </p:sp>
      <mc:AlternateContent xmlns:mc="http://schemas.openxmlformats.org/markup-compatibility/2006" xmlns:a14="http://schemas.microsoft.com/office/drawing/2010/main">
        <mc:Choice Requires="a14">
          <p:sp>
            <p:nvSpPr>
              <p:cNvPr id="42" name="Content Placeholder 2"/>
              <p:cNvSpPr>
                <a:spLocks noGrp="1"/>
              </p:cNvSpPr>
              <p:nvPr>
                <p:ph idx="1"/>
              </p:nvPr>
            </p:nvSpPr>
            <p:spPr>
              <a:xfrm>
                <a:off x="1166195" y="1751611"/>
                <a:ext cx="8123583" cy="3439793"/>
              </a:xfrm>
            </p:spPr>
            <p:txBody>
              <a:bodyPr>
                <a:normAutofit/>
              </a:bodyPr>
              <a:lstStyle/>
              <a:p>
                <a:r>
                  <a:rPr lang="en-US" sz="2200" dirty="0" smtClean="0"/>
                  <a:t>Progress made on measuring </a:t>
                </a:r>
                <a:r>
                  <a:rPr lang="en-US" sz="2400" dirty="0"/>
                  <a:t> </a:t>
                </a: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𝑃</m:t>
                        </m:r>
                      </m:e>
                      <m:sub>
                        <m:r>
                          <a:rPr lang="en-US" sz="2400" i="1">
                            <a:latin typeface="Cambria Math" panose="02040503050406030204" pitchFamily="18" charset="0"/>
                            <a:ea typeface="Cambria Math" panose="02040503050406030204" pitchFamily="18" charset="0"/>
                          </a:rPr>
                          <m:t>𝑧𝑧</m:t>
                        </m:r>
                      </m:sub>
                    </m:sSub>
                  </m:oMath>
                </a14:m>
                <a:r>
                  <a:rPr lang="en-US" sz="2200" dirty="0" smtClean="0"/>
                  <a:t> through NMR line-shape analysis</a:t>
                </a:r>
              </a:p>
              <a:p>
                <a:r>
                  <a:rPr lang="en-US" sz="2000" dirty="0" smtClean="0"/>
                  <a:t>Solid-state NMR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𝑃</m:t>
                        </m:r>
                      </m:e>
                      <m:sub>
                        <m:r>
                          <a:rPr lang="en-US" sz="2000" i="1">
                            <a:latin typeface="Cambria Math" panose="02040503050406030204" pitchFamily="18" charset="0"/>
                            <a:ea typeface="Cambria Math" panose="02040503050406030204" pitchFamily="18" charset="0"/>
                          </a:rPr>
                          <m:t>𝑧𝑧</m:t>
                        </m:r>
                      </m:sub>
                    </m:sSub>
                  </m:oMath>
                </a14:m>
                <a:r>
                  <a:rPr lang="en-US" sz="2000" dirty="0" smtClean="0"/>
                  <a:t> can be confirmed with elastic scattering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20</m:t>
                        </m:r>
                      </m:sub>
                    </m:sSub>
                  </m:oMath>
                </a14:m>
                <a:r>
                  <a:rPr lang="en-US" sz="2000" dirty="0" smtClean="0"/>
                  <a:t>)</a:t>
                </a:r>
                <a:endParaRPr lang="en-US" sz="2000" dirty="0"/>
              </a:p>
              <a:p>
                <a:pPr lvl="1"/>
                <a:endParaRPr lang="en-US" dirty="0"/>
              </a:p>
              <a:p>
                <a:pPr lvl="1"/>
                <a:endParaRPr lang="en-US" dirty="0"/>
              </a:p>
            </p:txBody>
          </p:sp>
        </mc:Choice>
        <mc:Fallback xmlns="">
          <p:sp>
            <p:nvSpPr>
              <p:cNvPr id="42" name="Content Placeholder 2"/>
              <p:cNvSpPr>
                <a:spLocks noGrp="1" noRot="1" noChangeAspect="1" noMove="1" noResize="1" noEditPoints="1" noAdjustHandles="1" noChangeArrowheads="1" noChangeShapeType="1" noTextEdit="1"/>
              </p:cNvSpPr>
              <p:nvPr>
                <p:ph idx="1"/>
              </p:nvPr>
            </p:nvSpPr>
            <p:spPr>
              <a:xfrm>
                <a:off x="1166195" y="1751611"/>
                <a:ext cx="8123583" cy="3439793"/>
              </a:xfrm>
              <a:blipFill rotWithShape="0">
                <a:blip r:embed="rId2"/>
                <a:stretch>
                  <a:fillRect l="-975" t="-1416"/>
                </a:stretch>
              </a:blipFill>
            </p:spPr>
            <p:txBody>
              <a:bodyPr/>
              <a:lstStyle/>
              <a:p>
                <a:r>
                  <a:rPr lang="en-US">
                    <a:noFill/>
                  </a:rPr>
                  <a:t> </a:t>
                </a:r>
              </a:p>
            </p:txBody>
          </p:sp>
        </mc:Fallback>
      </mc:AlternateContent>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84" y="2823953"/>
            <a:ext cx="8982965" cy="314038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32830"/>
          <a:stretch/>
        </p:blipFill>
        <p:spPr>
          <a:xfrm>
            <a:off x="8987043" y="52524"/>
            <a:ext cx="3138854" cy="15812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9845" y="2493889"/>
            <a:ext cx="2850385" cy="3800514"/>
          </a:xfrm>
          <a:prstGeom prst="rect">
            <a:avLst/>
          </a:prstGeom>
        </p:spPr>
      </p:pic>
      <p:sp>
        <p:nvSpPr>
          <p:cNvPr id="41"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43"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
        <p:nvSpPr>
          <p:cNvPr id="10" name="Rectangle 9"/>
          <p:cNvSpPr/>
          <p:nvPr/>
        </p:nvSpPr>
        <p:spPr>
          <a:xfrm>
            <a:off x="0" y="4487"/>
            <a:ext cx="3425040" cy="954107"/>
          </a:xfrm>
          <a:prstGeom prst="rect">
            <a:avLst/>
          </a:prstGeom>
        </p:spPr>
        <p:txBody>
          <a:bodyPr wrap="none">
            <a:spAutoFit/>
          </a:bodyPr>
          <a:lstStyle/>
          <a:p>
            <a:r>
              <a:rPr lang="en-US" sz="1400" dirty="0" smtClean="0"/>
              <a:t>D Keller, </a:t>
            </a:r>
            <a:r>
              <a:rPr lang="en-US" sz="1400" dirty="0" err="1" smtClean="0"/>
              <a:t>PoS</a:t>
            </a:r>
            <a:r>
              <a:rPr lang="en-US" sz="1400" dirty="0" smtClean="0"/>
              <a:t>(PSTP 2013) 010</a:t>
            </a:r>
          </a:p>
          <a:p>
            <a:r>
              <a:rPr lang="en-US" sz="1400" dirty="0" smtClean="0"/>
              <a:t>D </a:t>
            </a:r>
            <a:r>
              <a:rPr lang="en-US" sz="1400" dirty="0"/>
              <a:t>Keller, </a:t>
            </a:r>
            <a:r>
              <a:rPr lang="en-US" sz="1400" dirty="0" err="1"/>
              <a:t>HiX</a:t>
            </a:r>
            <a:r>
              <a:rPr lang="en-US" sz="1400" dirty="0"/>
              <a:t> Workshop (2014</a:t>
            </a:r>
            <a:r>
              <a:rPr lang="en-US" sz="1400" dirty="0" smtClean="0"/>
              <a:t>)</a:t>
            </a:r>
          </a:p>
          <a:p>
            <a:r>
              <a:rPr lang="en-US" sz="1400" dirty="0" smtClean="0"/>
              <a:t>D Keller, J.</a:t>
            </a:r>
            <a:r>
              <a:rPr lang="en-US" sz="1400" dirty="0" err="1" smtClean="0"/>
              <a:t>Phys</a:t>
            </a:r>
            <a:r>
              <a:rPr lang="en-US" sz="1400" dirty="0" smtClean="0"/>
              <a:t>.:</a:t>
            </a:r>
            <a:r>
              <a:rPr lang="en-US" sz="1400" dirty="0" err="1" smtClean="0"/>
              <a:t>Conf.Ser</a:t>
            </a:r>
            <a:r>
              <a:rPr lang="en-US" sz="1400" dirty="0" smtClean="0"/>
              <a:t>. </a:t>
            </a:r>
            <a:r>
              <a:rPr lang="en-US" sz="1400" b="1" dirty="0" smtClean="0"/>
              <a:t>543</a:t>
            </a:r>
            <a:r>
              <a:rPr lang="en-US" sz="1400" dirty="0" smtClean="0"/>
              <a:t>, 012015 (2014</a:t>
            </a:r>
          </a:p>
          <a:p>
            <a:r>
              <a:rPr lang="en-US" sz="1400" dirty="0" smtClean="0"/>
              <a:t>UVA Tensor Enhancement on Butanol (2014)</a:t>
            </a:r>
            <a:endParaRPr lang="en-US" sz="1400" dirty="0"/>
          </a:p>
        </p:txBody>
      </p:sp>
    </p:spTree>
    <p:extLst>
      <p:ext uri="{BB962C8B-B14F-4D97-AF65-F5344CB8AC3E}">
        <p14:creationId xmlns:p14="http://schemas.microsoft.com/office/powerpoint/2010/main" val="3841922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xEl>
                                              <p:pRg st="1" end="1"/>
                                            </p:txEl>
                                          </p:spTgt>
                                        </p:tgtEl>
                                        <p:attrNameLst>
                                          <p:attrName>style.visibility</p:attrName>
                                        </p:attrNameLst>
                                      </p:cBhvr>
                                      <p:to>
                                        <p:strVal val="visible"/>
                                      </p:to>
                                    </p:set>
                                    <p:animEffect transition="in" filter="fade">
                                      <p:cBhvr>
                                        <p:cTn id="7" dur="500"/>
                                        <p:tgtEl>
                                          <p:spTgt spid="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smtClean="0"/>
                  <a:t>Elastic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20</m:t>
                        </m:r>
                      </m:sub>
                    </m:sSub>
                  </m:oMath>
                </a14:m>
                <a:r>
                  <a:rPr lang="en-US" dirty="0" smtClean="0"/>
                  <a:t> - Calibration &amp; Measurement</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727" b="-2310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15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7489" y="1763864"/>
            <a:ext cx="6215992" cy="4545708"/>
          </a:xfrm>
          <a:prstGeom prst="rect">
            <a:avLst/>
          </a:prstGeom>
        </p:spPr>
      </p:pic>
      <mc:AlternateContent xmlns:mc="http://schemas.openxmlformats.org/markup-compatibility/2006" xmlns:a14="http://schemas.microsoft.com/office/drawing/2010/main">
        <mc:Choice Requires="a14">
          <p:sp>
            <p:nvSpPr>
              <p:cNvPr id="16" name="Content Placeholder 2"/>
              <p:cNvSpPr>
                <a:spLocks noGrp="1"/>
              </p:cNvSpPr>
              <p:nvPr>
                <p:ph idx="1"/>
              </p:nvPr>
            </p:nvSpPr>
            <p:spPr>
              <a:xfrm>
                <a:off x="1097280" y="2124026"/>
                <a:ext cx="4574650" cy="4023360"/>
              </a:xfrm>
            </p:spPr>
            <p:txBody>
              <a:bodyPr/>
              <a:lstStyle/>
              <a:p>
                <a:r>
                  <a:rPr lang="en-US" dirty="0" smtClean="0"/>
                  <a:t>Simultaneous measurement of the elastic tensor analyzing power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20</m:t>
                        </m:r>
                      </m:sub>
                    </m:sSub>
                  </m:oMath>
                </a14:m>
                <a:endParaRPr lang="en-US" dirty="0" smtClean="0"/>
              </a:p>
              <a:p>
                <a:r>
                  <a:rPr lang="en-US" dirty="0" smtClean="0"/>
                  <a:t>At low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oMath>
                </a14:m>
                <a:r>
                  <a:rPr lang="en-US" dirty="0" smtClean="0"/>
                  <a:t>,</a:t>
                </a:r>
                <a:endParaRPr lang="en-US" dirty="0"/>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20</m:t>
                        </m:r>
                      </m:sub>
                    </m:sSub>
                  </m:oMath>
                </a14:m>
                <a:r>
                  <a:rPr lang="en-US" dirty="0" smtClean="0"/>
                  <a:t> well known </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𝑧𝑧</m:t>
                        </m:r>
                      </m:sub>
                    </m:sSub>
                  </m:oMath>
                </a14:m>
                <a:r>
                  <a:rPr lang="en-US" dirty="0" smtClean="0"/>
                  <a:t> can be extracted from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20</m:t>
                        </m:r>
                      </m:sub>
                    </m:sSub>
                  </m:oMath>
                </a14:m>
                <a:endParaRPr lang="en-US" dirty="0" smtClean="0"/>
              </a:p>
              <a:p>
                <a:pPr lvl="1"/>
                <a:r>
                  <a:rPr lang="en-US" dirty="0" smtClean="0"/>
                  <a:t>Completely independent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𝑧𝑧</m:t>
                        </m:r>
                      </m:sub>
                    </m:sSub>
                  </m:oMath>
                </a14:m>
                <a:r>
                  <a:rPr lang="en-US" dirty="0" smtClean="0"/>
                  <a:t> measurement from NMR line-shape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𝑧𝑧</m:t>
                        </m:r>
                      </m:sub>
                    </m:sSub>
                  </m:oMath>
                </a14:m>
                <a:endParaRPr lang="en-US" i="1" dirty="0" smtClean="0">
                  <a:latin typeface="Cambria Math" panose="02040503050406030204" pitchFamily="18" charset="0"/>
                </a:endParaRP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20</m:t>
                        </m:r>
                      </m:sub>
                    </m:sSub>
                  </m:oMath>
                </a14:m>
                <a:r>
                  <a:rPr lang="en-US" dirty="0" smtClean="0"/>
                  <a:t> in the largest and highest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oMath>
                </a14:m>
                <a:r>
                  <a:rPr lang="en-US" dirty="0" smtClean="0"/>
                  <a:t> range ever done in a single experiment</a:t>
                </a:r>
              </a:p>
              <a:p>
                <a:pPr lvl="1"/>
                <a:r>
                  <a:rPr lang="en-US" dirty="0" smtClean="0"/>
                  <a:t>Import cross-check of Hall C high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oMath>
                </a14:m>
                <a:r>
                  <a:rPr lang="en-US" dirty="0" smtClean="0"/>
                  <a:t> data</a:t>
                </a:r>
              </a:p>
            </p:txBody>
          </p:sp>
        </mc:Choice>
        <mc:Fallback xmlns="">
          <p:sp>
            <p:nvSpPr>
              <p:cNvPr id="16" name="Content Placeholder 2"/>
              <p:cNvSpPr>
                <a:spLocks noGrp="1" noRot="1" noChangeAspect="1" noMove="1" noResize="1" noEditPoints="1" noAdjustHandles="1" noChangeArrowheads="1" noChangeShapeType="1" noTextEdit="1"/>
              </p:cNvSpPr>
              <p:nvPr>
                <p:ph idx="1"/>
              </p:nvPr>
            </p:nvSpPr>
            <p:spPr>
              <a:xfrm>
                <a:off x="1097280" y="2124026"/>
                <a:ext cx="4574650" cy="4023360"/>
              </a:xfrm>
              <a:blipFill rotWithShape="0">
                <a:blip r:embed="rId4"/>
                <a:stretch>
                  <a:fillRect l="-1333" t="-1515" r="-400"/>
                </a:stretch>
              </a:blipFill>
            </p:spPr>
            <p:txBody>
              <a:bodyPr/>
              <a:lstStyle/>
              <a:p>
                <a:r>
                  <a:rPr lang="en-US">
                    <a:noFill/>
                  </a:rPr>
                  <a:t> </a:t>
                </a:r>
              </a:p>
            </p:txBody>
          </p:sp>
        </mc:Fallback>
      </mc:AlternateContent>
      <p:sp>
        <p:nvSpPr>
          <p:cNvPr id="10"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11"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
        <p:nvSpPr>
          <p:cNvPr id="3" name="Down Arrow 2"/>
          <p:cNvSpPr/>
          <p:nvPr/>
        </p:nvSpPr>
        <p:spPr>
          <a:xfrm>
            <a:off x="6639339" y="2491411"/>
            <a:ext cx="278296" cy="3710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7063194" y="2491411"/>
            <a:ext cx="4477425" cy="371061"/>
            <a:chOff x="7063194" y="2491411"/>
            <a:chExt cx="4477425" cy="371061"/>
          </a:xfrm>
        </p:grpSpPr>
        <p:sp>
          <p:nvSpPr>
            <p:cNvPr id="12" name="Down Arrow 11"/>
            <p:cNvSpPr/>
            <p:nvPr/>
          </p:nvSpPr>
          <p:spPr>
            <a:xfrm>
              <a:off x="7063194" y="2491411"/>
              <a:ext cx="278296" cy="371061"/>
            </a:xfrm>
            <a:prstGeom prst="downArrow">
              <a:avLst/>
            </a:prstGeom>
            <a:solidFill>
              <a:srgbClr val="FF00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8163125" y="2491411"/>
              <a:ext cx="278296" cy="371061"/>
            </a:xfrm>
            <a:prstGeom prst="downArrow">
              <a:avLst/>
            </a:prstGeom>
            <a:solidFill>
              <a:srgbClr val="FF00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10409581" y="2491411"/>
              <a:ext cx="278296" cy="371061"/>
            </a:xfrm>
            <a:prstGeom prst="downArrow">
              <a:avLst/>
            </a:prstGeom>
            <a:solidFill>
              <a:srgbClr val="FF00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11262323" y="2491411"/>
              <a:ext cx="278296" cy="371061"/>
            </a:xfrm>
            <a:prstGeom prst="downArrow">
              <a:avLst/>
            </a:prstGeom>
            <a:solidFill>
              <a:srgbClr val="FF00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6692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fade">
                                      <p:cBhvr>
                                        <p:cTn id="15" dur="500"/>
                                        <p:tgtEl>
                                          <p:spTgt spid="16">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fade">
                                      <p:cBhvr>
                                        <p:cTn id="18" dur="500"/>
                                        <p:tgtEl>
                                          <p:spTgt spid="16">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xEl>
                                              <p:pRg st="4" end="4"/>
                                            </p:txEl>
                                          </p:spTgt>
                                        </p:tgtEl>
                                        <p:attrNameLst>
                                          <p:attrName>style.visibility</p:attrName>
                                        </p:attrNameLst>
                                      </p:cBhvr>
                                      <p:to>
                                        <p:strVal val="visible"/>
                                      </p:to>
                                    </p:set>
                                    <p:animEffect transition="in" filter="fade">
                                      <p:cBhvr>
                                        <p:cTn id="24" dur="500"/>
                                        <p:tgtEl>
                                          <p:spTgt spid="16">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xEl>
                                              <p:pRg st="5" end="5"/>
                                            </p:txEl>
                                          </p:spTgt>
                                        </p:tgtEl>
                                        <p:attrNameLst>
                                          <p:attrName>style.visibility</p:attrName>
                                        </p:attrNameLst>
                                      </p:cBhvr>
                                      <p:to>
                                        <p:strVal val="visible"/>
                                      </p:to>
                                    </p:set>
                                    <p:animEffect transition="in" filter="fade">
                                      <p:cBhvr>
                                        <p:cTn id="29" dur="500"/>
                                        <p:tgtEl>
                                          <p:spTgt spid="16">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xEl>
                                              <p:pRg st="6" end="6"/>
                                            </p:txEl>
                                          </p:spTgt>
                                        </p:tgtEl>
                                        <p:attrNameLst>
                                          <p:attrName>style.visibility</p:attrName>
                                        </p:attrNameLst>
                                      </p:cBhvr>
                                      <p:to>
                                        <p:strVal val="visible"/>
                                      </p:to>
                                    </p:set>
                                    <p:animEffect transition="in" filter="fade">
                                      <p:cBhvr>
                                        <p:cTn id="32" dur="500"/>
                                        <p:tgtEl>
                                          <p:spTgt spid="16">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srcRect l="2347" t="16259" r="1221" b="22981"/>
          <a:stretch/>
        </p:blipFill>
        <p:spPr>
          <a:xfrm>
            <a:off x="914902" y="2205833"/>
            <a:ext cx="10686093" cy="3785478"/>
          </a:xfrm>
          <a:prstGeom prst="rect">
            <a:avLst/>
          </a:prstGeom>
        </p:spPr>
      </p:pic>
      <p:sp>
        <p:nvSpPr>
          <p:cNvPr id="2" name="Title 1"/>
          <p:cNvSpPr>
            <a:spLocks noGrp="1"/>
          </p:cNvSpPr>
          <p:nvPr>
            <p:ph type="title"/>
          </p:nvPr>
        </p:nvSpPr>
        <p:spPr/>
        <p:txBody>
          <a:bodyPr/>
          <a:lstStyle/>
          <a:p>
            <a:r>
              <a:rPr lang="en-US" dirty="0" smtClean="0"/>
              <a:t>Kinematics</a:t>
            </a:r>
            <a:endParaRPr lang="en-US" dirty="0"/>
          </a:p>
        </p:txBody>
      </p:sp>
      <p:sp>
        <p:nvSpPr>
          <p:cNvPr id="4" name="Slide Number Placeholder 3"/>
          <p:cNvSpPr>
            <a:spLocks noGrp="1"/>
          </p:cNvSpPr>
          <p:nvPr>
            <p:ph type="sldNum" sz="quarter" idx="12"/>
          </p:nvPr>
        </p:nvSpPr>
        <p:spPr/>
        <p:txBody>
          <a:bodyPr/>
          <a:lstStyle/>
          <a:p>
            <a:fld id="{629637A9-119A-49DA-BD12-AAC58B377D80}" type="slidenum">
              <a:rPr lang="en-US" smtClean="0"/>
              <a:pPr/>
              <a:t>16</a:t>
            </a:fld>
            <a:endParaRPr lang="en-US" dirty="0"/>
          </a:p>
        </p:txBody>
      </p:sp>
      <p:sp>
        <p:nvSpPr>
          <p:cNvPr id="11"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12"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mc:AlternateContent xmlns:mc="http://schemas.openxmlformats.org/markup-compatibility/2006" xmlns:a14="http://schemas.microsoft.com/office/drawing/2010/main">
        <mc:Choice Requires="a14">
          <p:sp>
            <p:nvSpPr>
              <p:cNvPr id="13" name="Content Placeholder 2"/>
              <p:cNvSpPr>
                <a:spLocks noGrp="1"/>
              </p:cNvSpPr>
              <p:nvPr>
                <p:ph idx="1"/>
              </p:nvPr>
            </p:nvSpPr>
            <p:spPr>
              <a:xfrm>
                <a:off x="1046923" y="1737359"/>
                <a:ext cx="3317760" cy="1840730"/>
              </a:xfrm>
            </p:spPr>
            <p:txBody>
              <a:bodyPr anchor="ctr">
                <a:normAutofit fontScale="77500" lnSpcReduction="20000"/>
              </a:bodyPr>
              <a:lstStyle/>
              <a:p>
                <a14:m>
                  <m:oMath xmlns:m="http://schemas.openxmlformats.org/officeDocument/2006/math">
                    <m:sSub>
                      <m:sSubPr>
                        <m:ctrlPr>
                          <a:rPr lang="en-US" sz="3000" i="1" smtClean="0">
                            <a:latin typeface="Cambria Math" panose="02040503050406030204" pitchFamily="18" charset="0"/>
                            <a:ea typeface="Cambria Math" panose="02040503050406030204" pitchFamily="18" charset="0"/>
                          </a:rPr>
                        </m:ctrlPr>
                      </m:sSubPr>
                      <m:e>
                        <m:r>
                          <a:rPr lang="en-US" sz="3000" i="1" smtClean="0">
                            <a:latin typeface="Cambria Math" panose="02040503050406030204" pitchFamily="18" charset="0"/>
                            <a:ea typeface="Cambria Math" panose="02040503050406030204" pitchFamily="18" charset="0"/>
                          </a:rPr>
                          <m:t>ℒ</m:t>
                        </m:r>
                      </m:e>
                      <m:sub>
                        <m:r>
                          <a:rPr lang="en-US" sz="3000" b="0" i="1" smtClean="0">
                            <a:latin typeface="Cambria Math" panose="02040503050406030204" pitchFamily="18" charset="0"/>
                            <a:ea typeface="Cambria Math" panose="02040503050406030204" pitchFamily="18" charset="0"/>
                          </a:rPr>
                          <m:t>𝐷</m:t>
                        </m:r>
                      </m:sub>
                    </m:sSub>
                    <m:r>
                      <a:rPr lang="en-US" sz="3000" b="0" i="1" smtClean="0">
                        <a:latin typeface="Cambria Math" panose="02040503050406030204" pitchFamily="18" charset="0"/>
                        <a:ea typeface="Cambria Math" panose="02040503050406030204" pitchFamily="18" charset="0"/>
                      </a:rPr>
                      <m:t>=1.2×</m:t>
                    </m:r>
                    <m:sSup>
                      <m:sSupPr>
                        <m:ctrlPr>
                          <a:rPr lang="en-US" sz="3000" b="0" i="1" smtClean="0">
                            <a:latin typeface="Cambria Math" panose="02040503050406030204" pitchFamily="18" charset="0"/>
                            <a:ea typeface="Cambria Math" panose="02040503050406030204" pitchFamily="18" charset="0"/>
                          </a:rPr>
                        </m:ctrlPr>
                      </m:sSupPr>
                      <m:e>
                        <m:r>
                          <a:rPr lang="en-US" sz="3000" b="0" i="1" smtClean="0">
                            <a:latin typeface="Cambria Math" panose="02040503050406030204" pitchFamily="18" charset="0"/>
                            <a:ea typeface="Cambria Math" panose="02040503050406030204" pitchFamily="18" charset="0"/>
                          </a:rPr>
                          <m:t>10</m:t>
                        </m:r>
                      </m:e>
                      <m:sup>
                        <m:r>
                          <a:rPr lang="en-US" sz="3000" b="0" i="1" smtClean="0">
                            <a:latin typeface="Cambria Math" panose="02040503050406030204" pitchFamily="18" charset="0"/>
                            <a:ea typeface="Cambria Math" panose="02040503050406030204" pitchFamily="18" charset="0"/>
                          </a:rPr>
                          <m:t>35</m:t>
                        </m:r>
                      </m:sup>
                    </m:sSup>
                    <m:r>
                      <a:rPr lang="en-US" sz="3000" b="0" i="1" smtClean="0">
                        <a:latin typeface="Cambria Math" panose="02040503050406030204" pitchFamily="18" charset="0"/>
                        <a:ea typeface="Cambria Math" panose="02040503050406030204" pitchFamily="18" charset="0"/>
                      </a:rPr>
                      <m:t> </m:t>
                    </m:r>
                    <m:sSup>
                      <m:sSupPr>
                        <m:ctrlPr>
                          <a:rPr lang="en-US" sz="3000" b="0" i="1" smtClean="0">
                            <a:latin typeface="Cambria Math" panose="02040503050406030204" pitchFamily="18" charset="0"/>
                            <a:ea typeface="Cambria Math" panose="02040503050406030204" pitchFamily="18" charset="0"/>
                          </a:rPr>
                        </m:ctrlPr>
                      </m:sSupPr>
                      <m:e>
                        <m:r>
                          <m:rPr>
                            <m:sty m:val="p"/>
                          </m:rPr>
                          <a:rPr lang="en-US" sz="3000" b="0" i="0" smtClean="0">
                            <a:latin typeface="Cambria Math" panose="02040503050406030204" pitchFamily="18" charset="0"/>
                            <a:ea typeface="Cambria Math" panose="02040503050406030204" pitchFamily="18" charset="0"/>
                          </a:rPr>
                          <m:t>cm</m:t>
                        </m:r>
                      </m:e>
                      <m:sup>
                        <m:r>
                          <a:rPr lang="en-US" sz="3000" b="0" i="1" smtClean="0">
                            <a:latin typeface="Cambria Math" panose="02040503050406030204" pitchFamily="18" charset="0"/>
                            <a:ea typeface="Cambria Math" panose="02040503050406030204" pitchFamily="18" charset="0"/>
                          </a:rPr>
                          <m:t>−2</m:t>
                        </m:r>
                      </m:sup>
                    </m:sSup>
                    <m:sSup>
                      <m:sSupPr>
                        <m:ctrlPr>
                          <a:rPr lang="en-US" sz="3000" b="0" i="1" smtClean="0">
                            <a:latin typeface="Cambria Math" panose="02040503050406030204" pitchFamily="18" charset="0"/>
                            <a:ea typeface="Cambria Math" panose="02040503050406030204" pitchFamily="18" charset="0"/>
                          </a:rPr>
                        </m:ctrlPr>
                      </m:sSupPr>
                      <m:e>
                        <m:r>
                          <m:rPr>
                            <m:sty m:val="p"/>
                          </m:rPr>
                          <a:rPr lang="en-US" sz="3000" b="0" i="0" smtClean="0">
                            <a:latin typeface="Cambria Math" panose="02040503050406030204" pitchFamily="18" charset="0"/>
                            <a:ea typeface="Cambria Math" panose="02040503050406030204" pitchFamily="18" charset="0"/>
                          </a:rPr>
                          <m:t>s</m:t>
                        </m:r>
                      </m:e>
                      <m:sup>
                        <m:r>
                          <a:rPr lang="en-US" sz="3000" b="0" i="1" smtClean="0">
                            <a:latin typeface="Cambria Math" panose="02040503050406030204" pitchFamily="18" charset="0"/>
                            <a:ea typeface="Cambria Math" panose="02040503050406030204" pitchFamily="18" charset="0"/>
                          </a:rPr>
                          <m:t>−1</m:t>
                        </m:r>
                      </m:sup>
                    </m:sSup>
                  </m:oMath>
                </a14:m>
                <a:endParaRPr lang="en-US" sz="3000" b="0" i="1" dirty="0" smtClean="0">
                  <a:latin typeface="Cambria Math" panose="02040503050406030204" pitchFamily="18" charset="0"/>
                  <a:ea typeface="Cambria Math" panose="02040503050406030204" pitchFamily="18" charset="0"/>
                </a:endParaRPr>
              </a:p>
              <a:p>
                <a14:m>
                  <m:oMath xmlns:m="http://schemas.openxmlformats.org/officeDocument/2006/math">
                    <m:r>
                      <a:rPr lang="en-US" sz="3000" i="1">
                        <a:latin typeface="Cambria Math" panose="02040503050406030204" pitchFamily="18" charset="0"/>
                      </a:rPr>
                      <m:t>𝐼</m:t>
                    </m:r>
                    <m:r>
                      <a:rPr lang="en-US" sz="3000" i="1">
                        <a:latin typeface="Cambria Math" panose="02040503050406030204" pitchFamily="18" charset="0"/>
                      </a:rPr>
                      <m:t>=80 </m:t>
                    </m:r>
                    <m:r>
                      <m:rPr>
                        <m:sty m:val="p"/>
                      </m:rPr>
                      <a:rPr lang="en-US" sz="3000">
                        <a:latin typeface="Cambria Math" panose="02040503050406030204" pitchFamily="18" charset="0"/>
                      </a:rPr>
                      <m:t>nA</m:t>
                    </m:r>
                  </m:oMath>
                </a14:m>
                <a:endParaRPr lang="en-US" sz="3000" dirty="0"/>
              </a:p>
              <a:p>
                <a:pPr lvl="1"/>
                <a:r>
                  <a:rPr lang="en-US" sz="2800" dirty="0"/>
                  <a:t>Similar to SANE, </a:t>
                </a:r>
                <a:r>
                  <a:rPr lang="en-US" sz="2800" dirty="0" smtClean="0"/>
                  <a:t/>
                </a:r>
                <a:br>
                  <a:rPr lang="en-US" sz="2800" dirty="0" smtClean="0"/>
                </a:br>
                <a:r>
                  <a:rPr lang="en-US" sz="2800" dirty="0" smtClean="0"/>
                  <a:t>RSS</a:t>
                </a:r>
                <a:r>
                  <a:rPr lang="en-US" sz="2800" dirty="0"/>
                  <a:t>, and GEN</a:t>
                </a:r>
              </a:p>
              <a:p>
                <a:endParaRPr lang="en-US" sz="3000" dirty="0" smtClean="0"/>
              </a:p>
            </p:txBody>
          </p:sp>
        </mc:Choice>
        <mc:Fallback xmlns="">
          <p:sp>
            <p:nvSpPr>
              <p:cNvPr id="13" name="Content Placeholder 2"/>
              <p:cNvSpPr>
                <a:spLocks noGrp="1" noRot="1" noChangeAspect="1" noMove="1" noResize="1" noEditPoints="1" noAdjustHandles="1" noChangeArrowheads="1" noChangeShapeType="1" noTextEdit="1"/>
              </p:cNvSpPr>
              <p:nvPr>
                <p:ph idx="1"/>
              </p:nvPr>
            </p:nvSpPr>
            <p:spPr>
              <a:xfrm>
                <a:off x="1046923" y="1737359"/>
                <a:ext cx="3317760" cy="1840730"/>
              </a:xfrm>
              <a:blipFill rotWithShape="0">
                <a:blip r:embed="rId3"/>
                <a:stretch>
                  <a:fillRect l="-5515" t="-331" r="-551"/>
                </a:stretch>
              </a:blipFill>
            </p:spPr>
            <p:txBody>
              <a:bodyPr/>
              <a:lstStyle/>
              <a:p>
                <a:r>
                  <a:rPr lang="en-US">
                    <a:noFill/>
                  </a:rPr>
                  <a:t> </a:t>
                </a:r>
              </a:p>
            </p:txBody>
          </p:sp>
        </mc:Fallback>
      </mc:AlternateContent>
    </p:spTree>
    <p:extLst>
      <p:ext uri="{BB962C8B-B14F-4D97-AF65-F5344CB8AC3E}">
        <p14:creationId xmlns:p14="http://schemas.microsoft.com/office/powerpoint/2010/main" val="2729872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6" y="1954697"/>
            <a:ext cx="6109252" cy="435398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6" y="1954696"/>
            <a:ext cx="6109252" cy="4353982"/>
          </a:xfrm>
          <a:prstGeom prst="rect">
            <a:avLst/>
          </a:prstGeom>
        </p:spPr>
      </p:pic>
      <p:sp>
        <p:nvSpPr>
          <p:cNvPr id="2" name="Title 1"/>
          <p:cNvSpPr>
            <a:spLocks noGrp="1"/>
          </p:cNvSpPr>
          <p:nvPr>
            <p:ph type="title"/>
          </p:nvPr>
        </p:nvSpPr>
        <p:spPr/>
        <p:txBody>
          <a:bodyPr/>
          <a:lstStyle/>
          <a:p>
            <a:r>
              <a:rPr lang="en-US" dirty="0" smtClean="0"/>
              <a:t>Kinematics</a:t>
            </a:r>
            <a:endParaRPr lang="en-US" dirty="0"/>
          </a:p>
        </p:txBody>
      </p:sp>
      <p:sp>
        <p:nvSpPr>
          <p:cNvPr id="4" name="Slide Number Placeholder 3"/>
          <p:cNvSpPr>
            <a:spLocks noGrp="1"/>
          </p:cNvSpPr>
          <p:nvPr>
            <p:ph type="sldNum" sz="quarter" idx="12"/>
          </p:nvPr>
        </p:nvSpPr>
        <p:spPr/>
        <p:txBody>
          <a:bodyPr/>
          <a:lstStyle/>
          <a:p>
            <a:fld id="{629637A9-119A-49DA-BD12-AAC58B377D80}" type="slidenum">
              <a:rPr lang="en-US" smtClean="0"/>
              <a:pPr/>
              <a:t>17</a:t>
            </a:fld>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67" y="1954695"/>
            <a:ext cx="6109253" cy="4353982"/>
          </a:xfrm>
          <a:prstGeom prst="rect">
            <a:avLst/>
          </a:prstGeom>
        </p:spPr>
      </p:pic>
      <p:sp>
        <p:nvSpPr>
          <p:cNvPr id="11"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12"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grpSp>
        <p:nvGrpSpPr>
          <p:cNvPr id="5" name="Group 4"/>
          <p:cNvGrpSpPr/>
          <p:nvPr/>
        </p:nvGrpSpPr>
        <p:grpSpPr>
          <a:xfrm>
            <a:off x="2980747" y="2835965"/>
            <a:ext cx="1953716" cy="1847159"/>
            <a:chOff x="2980747" y="2835965"/>
            <a:chExt cx="1953716" cy="1847159"/>
          </a:xfrm>
        </p:grpSpPr>
        <p:sp>
          <p:nvSpPr>
            <p:cNvPr id="3" name="TextBox 2"/>
            <p:cNvSpPr txBox="1"/>
            <p:nvPr/>
          </p:nvSpPr>
          <p:spPr>
            <a:xfrm>
              <a:off x="2980747" y="2835965"/>
              <a:ext cx="912429" cy="369332"/>
            </a:xfrm>
            <a:prstGeom prst="rect">
              <a:avLst/>
            </a:prstGeom>
            <a:solidFill>
              <a:schemeClr val="bg1">
                <a:alpha val="30000"/>
              </a:schemeClr>
            </a:solidFill>
          </p:spPr>
          <p:txBody>
            <a:bodyPr wrap="none" rtlCol="0">
              <a:spAutoFit/>
            </a:bodyPr>
            <a:lstStyle/>
            <a:p>
              <a:r>
                <a:rPr lang="en-US" dirty="0" smtClean="0"/>
                <a:t>25 Days</a:t>
              </a:r>
              <a:endParaRPr lang="en-US" dirty="0"/>
            </a:p>
          </p:txBody>
        </p:sp>
        <p:sp>
          <p:nvSpPr>
            <p:cNvPr id="13" name="TextBox 12"/>
            <p:cNvSpPr txBox="1"/>
            <p:nvPr/>
          </p:nvSpPr>
          <p:spPr>
            <a:xfrm>
              <a:off x="4022034" y="4313792"/>
              <a:ext cx="912429" cy="369332"/>
            </a:xfrm>
            <a:prstGeom prst="rect">
              <a:avLst/>
            </a:prstGeom>
            <a:solidFill>
              <a:schemeClr val="bg1">
                <a:alpha val="30000"/>
              </a:schemeClr>
            </a:solidFill>
          </p:spPr>
          <p:txBody>
            <a:bodyPr wrap="none" rtlCol="0">
              <a:spAutoFit/>
            </a:bodyPr>
            <a:lstStyle/>
            <a:p>
              <a:r>
                <a:rPr lang="en-US" dirty="0" smtClean="0"/>
                <a:t>25 Days</a:t>
              </a:r>
              <a:endParaRPr lang="en-US" dirty="0"/>
            </a:p>
          </p:txBody>
        </p:sp>
      </p:grpSp>
      <p:grpSp>
        <p:nvGrpSpPr>
          <p:cNvPr id="7" name="Group 6"/>
          <p:cNvGrpSpPr/>
          <p:nvPr/>
        </p:nvGrpSpPr>
        <p:grpSpPr>
          <a:xfrm>
            <a:off x="3828371" y="3739831"/>
            <a:ext cx="962570" cy="1388119"/>
            <a:chOff x="3828371" y="3739831"/>
            <a:chExt cx="962570" cy="1388119"/>
          </a:xfrm>
        </p:grpSpPr>
        <p:sp>
          <p:nvSpPr>
            <p:cNvPr id="15" name="TextBox 14"/>
            <p:cNvSpPr txBox="1"/>
            <p:nvPr/>
          </p:nvSpPr>
          <p:spPr>
            <a:xfrm>
              <a:off x="3995530" y="3739831"/>
              <a:ext cx="795411" cy="369332"/>
            </a:xfrm>
            <a:prstGeom prst="rect">
              <a:avLst/>
            </a:prstGeom>
            <a:solidFill>
              <a:schemeClr val="bg1">
                <a:alpha val="30000"/>
              </a:schemeClr>
            </a:solidFill>
          </p:spPr>
          <p:txBody>
            <a:bodyPr wrap="none" rtlCol="0">
              <a:spAutoFit/>
            </a:bodyPr>
            <a:lstStyle/>
            <a:p>
              <a:r>
                <a:rPr lang="en-US" dirty="0" smtClean="0"/>
                <a:t>8 Days</a:t>
              </a:r>
              <a:endParaRPr lang="en-US" dirty="0"/>
            </a:p>
          </p:txBody>
        </p:sp>
        <p:sp>
          <p:nvSpPr>
            <p:cNvPr id="17" name="TextBox 16"/>
            <p:cNvSpPr txBox="1"/>
            <p:nvPr/>
          </p:nvSpPr>
          <p:spPr>
            <a:xfrm>
              <a:off x="3828371" y="4758618"/>
              <a:ext cx="795411" cy="369332"/>
            </a:xfrm>
            <a:prstGeom prst="rect">
              <a:avLst/>
            </a:prstGeom>
            <a:solidFill>
              <a:schemeClr val="bg1">
                <a:alpha val="30000"/>
              </a:schemeClr>
            </a:solidFill>
          </p:spPr>
          <p:txBody>
            <a:bodyPr wrap="none" rtlCol="0">
              <a:spAutoFit/>
            </a:bodyPr>
            <a:lstStyle/>
            <a:p>
              <a:r>
                <a:rPr lang="en-US" dirty="0" smtClean="0"/>
                <a:t>8 Days</a:t>
              </a:r>
              <a:endParaRPr lang="en-US" dirty="0"/>
            </a:p>
          </p:txBody>
        </p:sp>
      </p:grpSp>
      <p:sp>
        <p:nvSpPr>
          <p:cNvPr id="18" name="TextBox 17"/>
          <p:cNvSpPr txBox="1"/>
          <p:nvPr/>
        </p:nvSpPr>
        <p:spPr>
          <a:xfrm>
            <a:off x="4147914" y="5154455"/>
            <a:ext cx="707758" cy="369332"/>
          </a:xfrm>
          <a:prstGeom prst="rect">
            <a:avLst/>
          </a:prstGeom>
          <a:solidFill>
            <a:schemeClr val="bg1">
              <a:alpha val="30000"/>
            </a:schemeClr>
          </a:solidFill>
        </p:spPr>
        <p:txBody>
          <a:bodyPr wrap="none" rtlCol="0">
            <a:spAutoFit/>
          </a:bodyPr>
          <a:lstStyle/>
          <a:p>
            <a:r>
              <a:rPr lang="en-US" dirty="0" smtClean="0"/>
              <a:t>1 Day</a:t>
            </a:r>
            <a:endParaRPr lang="en-US" dirty="0"/>
          </a:p>
        </p:txBody>
      </p:sp>
      <p:grpSp>
        <p:nvGrpSpPr>
          <p:cNvPr id="8" name="Group 7"/>
          <p:cNvGrpSpPr/>
          <p:nvPr/>
        </p:nvGrpSpPr>
        <p:grpSpPr>
          <a:xfrm>
            <a:off x="6236152" y="2313382"/>
            <a:ext cx="5902832" cy="3714336"/>
            <a:chOff x="6236152" y="2313382"/>
            <a:chExt cx="5902832" cy="3714336"/>
          </a:xfrm>
        </p:grpSpPr>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0867"/>
            <a:stretch/>
          </p:blipFill>
          <p:spPr>
            <a:xfrm>
              <a:off x="6679096" y="2457338"/>
              <a:ext cx="5459888" cy="3570380"/>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r="91837"/>
            <a:stretch/>
          </p:blipFill>
          <p:spPr>
            <a:xfrm>
              <a:off x="6236152" y="2313382"/>
              <a:ext cx="500036" cy="3570380"/>
            </a:xfrm>
            <a:prstGeom prst="rect">
              <a:avLst/>
            </a:prstGeom>
          </p:spPr>
        </p:pic>
      </p:grpSp>
    </p:spTree>
    <p:extLst>
      <p:ext uri="{BB962C8B-B14F-4D97-AF65-F5344CB8AC3E}">
        <p14:creationId xmlns:p14="http://schemas.microsoft.com/office/powerpoint/2010/main" val="2509777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500"/>
                            </p:stCondLst>
                            <p:childTnLst>
                              <p:par>
                                <p:cTn id="24" presetID="10" presetClass="exit" presetSubtype="0" fill="hold" nodeType="after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29637A9-119A-49DA-BD12-AAC58B377D80}" type="slidenum">
              <a:rPr lang="en-US" smtClean="0"/>
              <a:pPr/>
              <a:t>18</a:t>
            </a:fld>
            <a:endParaRPr lang="en-US" dirty="0"/>
          </a:p>
        </p:txBody>
      </p:sp>
      <mc:AlternateContent xmlns:mc="http://schemas.openxmlformats.org/markup-compatibility/2006" xmlns:a14="http://schemas.microsoft.com/office/drawing/2010/main">
        <mc:Choice Requires="a14">
          <p:sp>
            <p:nvSpPr>
              <p:cNvPr id="7" name="Title 1"/>
              <p:cNvSpPr>
                <a:spLocks noGrp="1"/>
              </p:cNvSpPr>
              <p:nvPr>
                <p:ph type="title"/>
              </p:nvPr>
            </p:nvSpPr>
            <p:spPr>
              <a:xfrm>
                <a:off x="1097280" y="286603"/>
                <a:ext cx="10058400" cy="1450757"/>
              </a:xfrm>
            </p:spPr>
            <p:txBody>
              <a:bodyPr>
                <a:normAutofit/>
              </a:bodyPr>
              <a:lstStyle/>
              <a:p>
                <a:r>
                  <a:rPr lang="en-US" dirty="0" smtClean="0"/>
                  <a:t> </a:t>
                </a:r>
                <a:br>
                  <a:rPr lang="en-US" dirty="0" smtClean="0"/>
                </a:b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oMath>
                </a14:m>
                <a:r>
                  <a:rPr lang="en-US" dirty="0" smtClean="0"/>
                  <a:t> for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r>
                      <a:rPr lang="en-US" b="0" i="1" smtClean="0">
                        <a:latin typeface="Cambria Math" panose="02040503050406030204" pitchFamily="18" charset="0"/>
                      </a:rPr>
                      <m:t>&gt;1 </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GeV</m:t>
                        </m:r>
                      </m:e>
                      <m:sup>
                        <m:r>
                          <a:rPr lang="en-US" b="0" i="1" smtClean="0">
                            <a:latin typeface="Cambria Math" panose="02040503050406030204" pitchFamily="18" charset="0"/>
                          </a:rPr>
                          <m:t>2</m:t>
                        </m:r>
                      </m:sup>
                    </m:sSup>
                  </m:oMath>
                </a14:m>
                <a:r>
                  <a:rPr lang="en-US" dirty="0" smtClean="0"/>
                  <a:t> with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𝑃</m:t>
                        </m:r>
                      </m:e>
                      <m:sub>
                        <m:r>
                          <a:rPr lang="en-US" i="1">
                            <a:latin typeface="Cambria Math" panose="02040503050406030204" pitchFamily="18" charset="0"/>
                          </a:rPr>
                          <m:t>𝑧𝑧</m:t>
                        </m:r>
                      </m:sub>
                    </m:sSub>
                    <m:r>
                      <a:rPr lang="en-US" b="0" i="1" smtClean="0">
                        <a:latin typeface="Cambria Math" panose="02040503050406030204" pitchFamily="18" charset="0"/>
                      </a:rPr>
                      <m:t>=30%</m:t>
                    </m:r>
                  </m:oMath>
                </a14:m>
                <a:endParaRPr lang="en-US" dirty="0"/>
              </a:p>
            </p:txBody>
          </p:sp>
        </mc:Choice>
        <mc:Fallback xmlns="">
          <p:sp>
            <p:nvSpPr>
              <p:cNvPr id="7" name="Title 1"/>
              <p:cNvSpPr>
                <a:spLocks noGrp="1" noRot="1" noChangeAspect="1" noMove="1" noResize="1" noEditPoints="1" noAdjustHandles="1" noChangeArrowheads="1" noChangeShapeType="1" noTextEdit="1"/>
              </p:cNvSpPr>
              <p:nvPr>
                <p:ph type="title"/>
              </p:nvPr>
            </p:nvSpPr>
            <p:spPr>
              <a:xfrm>
                <a:off x="1097280" y="286603"/>
                <a:ext cx="10058400" cy="1450757"/>
              </a:xfrm>
              <a:blipFill rotWithShape="0">
                <a:blip r:embed="rId2"/>
                <a:stretch>
                  <a:fillRect b="-23109"/>
                </a:stretch>
              </a:blipFill>
            </p:spPr>
            <p:txBody>
              <a:bodyPr/>
              <a:lstStyle/>
              <a:p>
                <a:r>
                  <a:rPr lang="en-US">
                    <a:noFill/>
                  </a:rPr>
                  <a:t> </a:t>
                </a:r>
              </a:p>
            </p:txBody>
          </p:sp>
        </mc:Fallback>
      </mc:AlternateContent>
      <p:grpSp>
        <p:nvGrpSpPr>
          <p:cNvPr id="14" name="Group 13"/>
          <p:cNvGrpSpPr/>
          <p:nvPr/>
        </p:nvGrpSpPr>
        <p:grpSpPr>
          <a:xfrm>
            <a:off x="108486" y="2430685"/>
            <a:ext cx="12019239" cy="3177855"/>
            <a:chOff x="-66625" y="2789499"/>
            <a:chExt cx="10311911" cy="272644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5" y="2789499"/>
              <a:ext cx="3886322" cy="272644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4398"/>
            <a:stretch/>
          </p:blipFill>
          <p:spPr>
            <a:xfrm>
              <a:off x="3709334" y="2789499"/>
              <a:ext cx="3326761" cy="2726442"/>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4181"/>
            <a:stretch/>
          </p:blipFill>
          <p:spPr>
            <a:xfrm>
              <a:off x="6910086" y="2789499"/>
              <a:ext cx="3335200" cy="2726442"/>
            </a:xfrm>
            <a:prstGeom prst="rect">
              <a:avLst/>
            </a:prstGeom>
          </p:spPr>
        </p:pic>
      </p:grpSp>
      <mc:AlternateContent xmlns:mc="http://schemas.openxmlformats.org/markup-compatibility/2006" xmlns:a14="http://schemas.microsoft.com/office/drawing/2010/main">
        <mc:Choice Requires="a14">
          <p:sp>
            <p:nvSpPr>
              <p:cNvPr id="15" name="TextBox 14"/>
              <p:cNvSpPr txBox="1"/>
              <p:nvPr/>
            </p:nvSpPr>
            <p:spPr>
              <a:xfrm>
                <a:off x="1748856" y="2084236"/>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=1.5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1748856" y="2084236"/>
                <a:ext cx="1654427" cy="307777"/>
              </a:xfrm>
              <a:prstGeom prst="rect">
                <a:avLst/>
              </a:prstGeom>
              <a:blipFill rotWithShape="0">
                <a:blip r:embed="rId6"/>
                <a:stretch>
                  <a:fillRect l="-4428" t="-4000" r="-1107"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687450" y="2084236"/>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=1.8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5687450" y="2084236"/>
                <a:ext cx="1654427" cy="307777"/>
              </a:xfrm>
              <a:prstGeom prst="rect">
                <a:avLst/>
              </a:prstGeom>
              <a:blipFill rotWithShape="0">
                <a:blip r:embed="rId7"/>
                <a:stretch>
                  <a:fillRect l="-4428" t="-4000" r="-1107"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9505618" y="2084235"/>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=2.9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9505618" y="2084235"/>
                <a:ext cx="1654427" cy="307777"/>
              </a:xfrm>
              <a:prstGeom prst="rect">
                <a:avLst/>
              </a:prstGeom>
              <a:blipFill rotWithShape="0">
                <a:blip r:embed="rId8"/>
                <a:stretch>
                  <a:fillRect l="-4412" t="-4000" r="-1103" b="-28000"/>
                </a:stretch>
              </a:blipFill>
            </p:spPr>
            <p:txBody>
              <a:bodyPr/>
              <a:lstStyle/>
              <a:p>
                <a:r>
                  <a:rPr lang="en-US">
                    <a:noFill/>
                  </a:rPr>
                  <a:t> </a:t>
                </a:r>
              </a:p>
            </p:txBody>
          </p:sp>
        </mc:Fallback>
      </mc:AlternateContent>
      <p:sp>
        <p:nvSpPr>
          <p:cNvPr id="21" name="TextBox 20"/>
          <p:cNvSpPr txBox="1"/>
          <p:nvPr/>
        </p:nvSpPr>
        <p:spPr>
          <a:xfrm>
            <a:off x="0" y="5815684"/>
            <a:ext cx="1641411" cy="523220"/>
          </a:xfrm>
          <a:prstGeom prst="rect">
            <a:avLst/>
          </a:prstGeom>
          <a:noFill/>
        </p:spPr>
        <p:txBody>
          <a:bodyPr wrap="none" rtlCol="0">
            <a:spAutoFit/>
          </a:bodyPr>
          <a:lstStyle/>
          <a:p>
            <a:r>
              <a:rPr lang="en-US" sz="1400" dirty="0" smtClean="0"/>
              <a:t>Solid = Quasi-elastic</a:t>
            </a:r>
          </a:p>
          <a:p>
            <a:r>
              <a:rPr lang="en-US" sz="1400" dirty="0" smtClean="0"/>
              <a:t>Open </a:t>
            </a:r>
            <a:r>
              <a:rPr lang="en-US" sz="1400" dirty="0" smtClean="0"/>
              <a:t>= Elastic</a:t>
            </a:r>
            <a:endParaRPr lang="en-US" sz="1400" dirty="0"/>
          </a:p>
        </p:txBody>
      </p:sp>
      <p:sp>
        <p:nvSpPr>
          <p:cNvPr id="24"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25"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
        <p:nvSpPr>
          <p:cNvPr id="19" name="TextBox 18"/>
          <p:cNvSpPr txBox="1"/>
          <p:nvPr/>
        </p:nvSpPr>
        <p:spPr>
          <a:xfrm>
            <a:off x="9219952" y="6050144"/>
            <a:ext cx="2969274" cy="307777"/>
          </a:xfrm>
          <a:prstGeom prst="rect">
            <a:avLst/>
          </a:prstGeom>
          <a:noFill/>
        </p:spPr>
        <p:txBody>
          <a:bodyPr wrap="none" rtlCol="0">
            <a:spAutoFit/>
          </a:bodyPr>
          <a:lstStyle/>
          <a:p>
            <a:r>
              <a:rPr lang="en-US" sz="1400" dirty="0" smtClean="0"/>
              <a:t>LL Frankfurt, </a:t>
            </a:r>
            <a:r>
              <a:rPr lang="en-US" sz="1400" i="1" dirty="0" smtClean="0"/>
              <a:t>et al</a:t>
            </a:r>
            <a:r>
              <a:rPr lang="en-US" sz="1400" dirty="0" smtClean="0"/>
              <a:t>, PRC </a:t>
            </a:r>
            <a:r>
              <a:rPr lang="en-US" sz="1400" b="1" dirty="0" smtClean="0"/>
              <a:t>48</a:t>
            </a:r>
            <a:r>
              <a:rPr lang="en-US" sz="1400" dirty="0" smtClean="0"/>
              <a:t> 2451 (1993)</a:t>
            </a:r>
            <a:endParaRPr lang="en-US" sz="1400" b="1" dirty="0"/>
          </a:p>
        </p:txBody>
      </p:sp>
    </p:spTree>
    <p:extLst>
      <p:ext uri="{BB962C8B-B14F-4D97-AF65-F5344CB8AC3E}">
        <p14:creationId xmlns:p14="http://schemas.microsoft.com/office/powerpoint/2010/main" val="289864652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29637A9-119A-49DA-BD12-AAC58B377D80}" type="slidenum">
              <a:rPr lang="en-US" smtClean="0"/>
              <a:pPr/>
              <a:t>19</a:t>
            </a:fld>
            <a:endParaRPr lang="en-US" dirty="0"/>
          </a:p>
        </p:txBody>
      </p:sp>
      <mc:AlternateContent xmlns:mc="http://schemas.openxmlformats.org/markup-compatibility/2006" xmlns:a14="http://schemas.microsoft.com/office/drawing/2010/main">
        <mc:Choice Requires="a14">
          <p:sp>
            <p:nvSpPr>
              <p:cNvPr id="7" name="Title 1"/>
              <p:cNvSpPr>
                <a:spLocks noGrp="1"/>
              </p:cNvSpPr>
              <p:nvPr>
                <p:ph type="title"/>
              </p:nvPr>
            </p:nvSpPr>
            <p:spPr>
              <a:xfrm>
                <a:off x="1097280" y="286603"/>
                <a:ext cx="10058400" cy="1450757"/>
              </a:xfrm>
            </p:spPr>
            <p:txBody>
              <a:bodyPr>
                <a:normAutofit/>
              </a:bodyPr>
              <a:lstStyle/>
              <a:p>
                <a:r>
                  <a:rPr lang="en-US" dirty="0" smtClean="0"/>
                  <a:t> </a:t>
                </a:r>
                <a:br>
                  <a:rPr lang="en-US" dirty="0" smtClean="0"/>
                </a:b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oMath>
                </a14:m>
                <a:r>
                  <a:rPr lang="en-US" dirty="0" smtClean="0"/>
                  <a:t> for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r>
                      <a:rPr lang="en-US" b="0" i="1" smtClean="0">
                        <a:latin typeface="Cambria Math" panose="02040503050406030204" pitchFamily="18" charset="0"/>
                      </a:rPr>
                      <m:t>&lt;1 </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GeV</m:t>
                        </m:r>
                      </m:e>
                      <m:sup>
                        <m:r>
                          <a:rPr lang="en-US" b="0" i="1" smtClean="0">
                            <a:latin typeface="Cambria Math" panose="02040503050406030204" pitchFamily="18" charset="0"/>
                          </a:rPr>
                          <m:t>2</m:t>
                        </m:r>
                      </m:sup>
                    </m:sSup>
                  </m:oMath>
                </a14:m>
                <a:r>
                  <a:rPr lang="en-US" dirty="0" smtClean="0"/>
                  <a:t>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𝑧𝑧</m:t>
                        </m:r>
                      </m:sub>
                    </m:sSub>
                    <m:r>
                      <a:rPr lang="en-US" i="1">
                        <a:latin typeface="Cambria Math" panose="02040503050406030204" pitchFamily="18" charset="0"/>
                      </a:rPr>
                      <m:t>=30%</m:t>
                    </m:r>
                  </m:oMath>
                </a14:m>
                <a:endParaRPr lang="en-US" dirty="0"/>
              </a:p>
            </p:txBody>
          </p:sp>
        </mc:Choice>
        <mc:Fallback xmlns="">
          <p:sp>
            <p:nvSpPr>
              <p:cNvPr id="7" name="Title 1"/>
              <p:cNvSpPr>
                <a:spLocks noGrp="1" noRot="1" noChangeAspect="1" noMove="1" noResize="1" noEditPoints="1" noAdjustHandles="1" noChangeArrowheads="1" noChangeShapeType="1" noTextEdit="1"/>
              </p:cNvSpPr>
              <p:nvPr>
                <p:ph type="title"/>
              </p:nvPr>
            </p:nvSpPr>
            <p:spPr>
              <a:xfrm>
                <a:off x="1097280" y="286603"/>
                <a:ext cx="10058400" cy="1450757"/>
              </a:xfrm>
              <a:blipFill rotWithShape="0">
                <a:blip r:embed="rId2"/>
                <a:stretch>
                  <a:fillRect b="-23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748856" y="2084236"/>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=0.7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1748856" y="2084236"/>
                <a:ext cx="1654427" cy="307777"/>
              </a:xfrm>
              <a:prstGeom prst="rect">
                <a:avLst/>
              </a:prstGeom>
              <a:blipFill rotWithShape="0">
                <a:blip r:embed="rId3"/>
                <a:stretch>
                  <a:fillRect l="-4428" t="-4000" r="-1107"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687450" y="2084236"/>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=0.3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5687450" y="2084236"/>
                <a:ext cx="1654427" cy="307777"/>
              </a:xfrm>
              <a:prstGeom prst="rect">
                <a:avLst/>
              </a:prstGeom>
              <a:blipFill rotWithShape="0">
                <a:blip r:embed="rId4"/>
                <a:stretch>
                  <a:fillRect l="-4428" t="-4000" r="-1107"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9505618" y="2084235"/>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=0.2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9505618" y="2084235"/>
                <a:ext cx="1654427" cy="307777"/>
              </a:xfrm>
              <a:prstGeom prst="rect">
                <a:avLst/>
              </a:prstGeom>
              <a:blipFill rotWithShape="0">
                <a:blip r:embed="rId5"/>
                <a:stretch>
                  <a:fillRect l="-4412" t="-4000" r="-1103" b="-28000"/>
                </a:stretch>
              </a:blipFill>
            </p:spPr>
            <p:txBody>
              <a:bodyPr/>
              <a:lstStyle/>
              <a:p>
                <a:r>
                  <a:rPr lang="en-US">
                    <a:noFill/>
                  </a:rPr>
                  <a:t> </a:t>
                </a:r>
              </a:p>
            </p:txBody>
          </p:sp>
        </mc:Fallback>
      </mc:AlternateContent>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18" y="2435221"/>
            <a:ext cx="12012685" cy="3173320"/>
          </a:xfrm>
          <a:prstGeom prst="rect">
            <a:avLst/>
          </a:prstGeom>
        </p:spPr>
      </p:pic>
      <p:sp>
        <p:nvSpPr>
          <p:cNvPr id="3" name="TextBox 2"/>
          <p:cNvSpPr txBox="1"/>
          <p:nvPr/>
        </p:nvSpPr>
        <p:spPr>
          <a:xfrm>
            <a:off x="5823546" y="5894162"/>
            <a:ext cx="3373680" cy="369332"/>
          </a:xfrm>
          <a:prstGeom prst="rect">
            <a:avLst/>
          </a:prstGeom>
          <a:noFill/>
        </p:spPr>
        <p:txBody>
          <a:bodyPr wrap="none" rtlCol="0">
            <a:spAutoFit/>
          </a:bodyPr>
          <a:lstStyle/>
          <a:p>
            <a:r>
              <a:rPr lang="en-US" dirty="0" smtClean="0"/>
              <a:t>* More calculation coming soon…</a:t>
            </a:r>
            <a:endParaRPr lang="en-US" dirty="0"/>
          </a:p>
        </p:txBody>
      </p:sp>
      <p:sp>
        <p:nvSpPr>
          <p:cNvPr id="23"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24"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
        <p:nvSpPr>
          <p:cNvPr id="12" name="TextBox 11"/>
          <p:cNvSpPr txBox="1"/>
          <p:nvPr/>
        </p:nvSpPr>
        <p:spPr>
          <a:xfrm>
            <a:off x="0" y="5815684"/>
            <a:ext cx="1641411" cy="523220"/>
          </a:xfrm>
          <a:prstGeom prst="rect">
            <a:avLst/>
          </a:prstGeom>
          <a:noFill/>
        </p:spPr>
        <p:txBody>
          <a:bodyPr wrap="none" rtlCol="0">
            <a:spAutoFit/>
          </a:bodyPr>
          <a:lstStyle/>
          <a:p>
            <a:r>
              <a:rPr lang="en-US" sz="1400" dirty="0" smtClean="0"/>
              <a:t>Solid = Quasi-elastic</a:t>
            </a:r>
          </a:p>
          <a:p>
            <a:r>
              <a:rPr lang="en-US" sz="1400" dirty="0" smtClean="0"/>
              <a:t>Open </a:t>
            </a:r>
            <a:r>
              <a:rPr lang="en-US" sz="1400" dirty="0" smtClean="0"/>
              <a:t>= </a:t>
            </a:r>
            <a:r>
              <a:rPr lang="en-US" sz="1400" dirty="0" smtClean="0"/>
              <a:t>Elastic</a:t>
            </a:r>
            <a:endParaRPr lang="en-US" sz="1400" dirty="0"/>
          </a:p>
        </p:txBody>
      </p:sp>
    </p:spTree>
    <p:extLst>
      <p:ext uri="{BB962C8B-B14F-4D97-AF65-F5344CB8AC3E}">
        <p14:creationId xmlns:p14="http://schemas.microsoft.com/office/powerpoint/2010/main" val="92271091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Deuteron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874444"/>
                <a:ext cx="5714337" cy="4727903"/>
              </a:xfrm>
            </p:spPr>
            <p:txBody>
              <a:bodyPr>
                <a:normAutofit/>
              </a:bodyPr>
              <a:lstStyle/>
              <a:p>
                <a:r>
                  <a:rPr lang="en-US" sz="2400" dirty="0" smtClean="0"/>
                  <a:t>Simplest composite nuclear system</a:t>
                </a:r>
              </a:p>
              <a:p>
                <a:r>
                  <a:rPr lang="en-US" sz="2400" dirty="0" smtClean="0"/>
                  <a:t>However, understanding of deuteron at short distances remains unsatisfying</a:t>
                </a:r>
              </a:p>
              <a:p>
                <a:pPr lvl="1"/>
                <a:r>
                  <a:rPr lang="en-US" sz="2000" dirty="0" smtClean="0"/>
                  <a:t>A well-constrained theoretical model is necessary for understanding tensor interactions underlying short-range correlations and </a:t>
                </a:r>
                <a:r>
                  <a:rPr lang="en-US" sz="2000" i="1" dirty="0" err="1" smtClean="0"/>
                  <a:t>pn</a:t>
                </a:r>
                <a:r>
                  <a:rPr lang="en-US" sz="2000" dirty="0" smtClean="0"/>
                  <a:t>-dominance</a:t>
                </a:r>
              </a:p>
              <a:p>
                <a:r>
                  <a:rPr lang="en-US" sz="2400" dirty="0" smtClean="0"/>
                  <a:t>Short-range deuteron structure can be probed using choice in kinematics (</a:t>
                </a:r>
                <a14:m>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&gt;1</m:t>
                    </m:r>
                  </m:oMath>
                </a14:m>
                <a:r>
                  <a:rPr lang="en-US" sz="2400" dirty="0" smtClean="0"/>
                  <a:t>) and by enhancing the </a:t>
                </a:r>
                <a:r>
                  <a:rPr lang="en-US" sz="2400" i="1" dirty="0" smtClean="0"/>
                  <a:t>D</a:t>
                </a:r>
                <a:r>
                  <a:rPr lang="en-US" sz="2400" dirty="0" smtClean="0"/>
                  <a:t>-state through tensor polarization</a:t>
                </a:r>
              </a:p>
              <a:p>
                <a:pPr lvl="1"/>
                <a:r>
                  <a:rPr lang="en-US" sz="2000" dirty="0" smtClean="0"/>
                  <a:t>This proposal uses a combination of both techniques</a:t>
                </a:r>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874444"/>
                <a:ext cx="5714337" cy="4727903"/>
              </a:xfrm>
              <a:blipFill rotWithShape="0">
                <a:blip r:embed="rId3"/>
                <a:stretch>
                  <a:fillRect l="-1601" t="-1804" r="-373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2</a:t>
            </a:fld>
            <a:endParaRPr lang="en-US" dirty="0"/>
          </a:p>
        </p:txBody>
      </p:sp>
      <p:sp>
        <p:nvSpPr>
          <p:cNvPr id="40" name="TextBox 39"/>
          <p:cNvSpPr txBox="1"/>
          <p:nvPr/>
        </p:nvSpPr>
        <p:spPr>
          <a:xfrm>
            <a:off x="9583597" y="6014924"/>
            <a:ext cx="2603853" cy="307777"/>
          </a:xfrm>
          <a:prstGeom prst="rect">
            <a:avLst/>
          </a:prstGeom>
          <a:noFill/>
        </p:spPr>
        <p:txBody>
          <a:bodyPr wrap="none" rtlCol="0">
            <a:spAutoFit/>
          </a:bodyPr>
          <a:lstStyle/>
          <a:p>
            <a:pPr algn="r"/>
            <a:r>
              <a:rPr lang="en-US" sz="1400" dirty="0" smtClean="0"/>
              <a:t>J Forest, </a:t>
            </a:r>
            <a:r>
              <a:rPr lang="en-US" sz="1400" i="1" dirty="0" smtClean="0"/>
              <a:t>et al</a:t>
            </a:r>
            <a:r>
              <a:rPr lang="en-US" sz="1400" dirty="0" smtClean="0"/>
              <a:t>, PRC</a:t>
            </a:r>
            <a:r>
              <a:rPr lang="en-US" sz="1400" b="1" dirty="0" smtClean="0"/>
              <a:t> 54</a:t>
            </a:r>
            <a:r>
              <a:rPr lang="en-US" sz="1400" dirty="0" smtClean="0"/>
              <a:t> 646 (1996)</a:t>
            </a:r>
            <a:endParaRPr lang="en-US" sz="1400" dirty="0">
              <a:solidFill>
                <a:schemeClr val="accent2">
                  <a:lumMod val="60000"/>
                  <a:lumOff val="40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4013" y="2717094"/>
            <a:ext cx="4432890" cy="2152859"/>
          </a:xfrm>
          <a:prstGeom prst="rect">
            <a:avLst/>
          </a:prstGeom>
        </p:spPr>
      </p:pic>
      <p:sp>
        <p:nvSpPr>
          <p:cNvPr id="12"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13"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Tree>
    <p:extLst>
      <p:ext uri="{BB962C8B-B14F-4D97-AF65-F5344CB8AC3E}">
        <p14:creationId xmlns:p14="http://schemas.microsoft.com/office/powerpoint/2010/main" val="1395735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Systematics</a:t>
            </a:r>
            <a:endParaRPr lang="en-US" dirty="0"/>
          </a:p>
        </p:txBody>
      </p:sp>
      <p:sp>
        <p:nvSpPr>
          <p:cNvPr id="4" name="Slide Number Placeholder 3"/>
          <p:cNvSpPr>
            <a:spLocks noGrp="1"/>
          </p:cNvSpPr>
          <p:nvPr>
            <p:ph type="sldNum" sz="quarter" idx="12"/>
          </p:nvPr>
        </p:nvSpPr>
        <p:spPr/>
        <p:txBody>
          <a:bodyPr/>
          <a:lstStyle/>
          <a:p>
            <a:fld id="{629637A9-119A-49DA-BD12-AAC58B377D80}" type="slidenum">
              <a:rPr lang="en-US" smtClean="0"/>
              <a:pPr/>
              <a:t>20</a:t>
            </a:fld>
            <a:endParaRPr lang="en-US" dirty="0"/>
          </a:p>
        </p:txBody>
      </p:sp>
      <p:sp>
        <p:nvSpPr>
          <p:cNvPr id="8"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9"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pic>
        <p:nvPicPr>
          <p:cNvPr id="3" name="Picture 2"/>
          <p:cNvPicPr>
            <a:picLocks noChangeAspect="1"/>
          </p:cNvPicPr>
          <p:nvPr/>
        </p:nvPicPr>
        <p:blipFill rotWithShape="1">
          <a:blip r:embed="rId2"/>
          <a:srcRect l="1365" t="18237" r="980" b="13666"/>
          <a:stretch/>
        </p:blipFill>
        <p:spPr>
          <a:xfrm>
            <a:off x="300834" y="1737360"/>
            <a:ext cx="11651291" cy="4567905"/>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8834760" y="286603"/>
                <a:ext cx="3117365" cy="1200329"/>
              </a:xfrm>
              <a:prstGeom prst="rect">
                <a:avLst/>
              </a:prstGeom>
              <a:noFill/>
            </p:spPr>
            <p:txBody>
              <a:bodyPr wrap="square" rtlCol="0">
                <a:spAutoFit/>
              </a:bodyPr>
              <a:lstStyle/>
              <a:p>
                <a:r>
                  <a:rPr lang="en-US" sz="2400" dirty="0" smtClean="0"/>
                  <a:t>More than 10x less sensitive to systematics than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1</m:t>
                        </m:r>
                      </m:sub>
                    </m:sSub>
                  </m:oMath>
                </a14:m>
                <a:endParaRPr lang="en-US"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8834760" y="286603"/>
                <a:ext cx="3117365" cy="1200329"/>
              </a:xfrm>
              <a:prstGeom prst="rect">
                <a:avLst/>
              </a:prstGeom>
              <a:blipFill rotWithShape="0">
                <a:blip r:embed="rId3"/>
                <a:stretch>
                  <a:fillRect l="-2930" t="-4061" r="-3906" b="-10660"/>
                </a:stretch>
              </a:blipFill>
            </p:spPr>
            <p:txBody>
              <a:bodyPr/>
              <a:lstStyle/>
              <a:p>
                <a:r>
                  <a:rPr lang="en-US">
                    <a:noFill/>
                  </a:rPr>
                  <a:t> </a:t>
                </a:r>
              </a:p>
            </p:txBody>
          </p:sp>
        </mc:Fallback>
      </mc:AlternateContent>
    </p:spTree>
    <p:extLst>
      <p:ext uri="{BB962C8B-B14F-4D97-AF65-F5344CB8AC3E}">
        <p14:creationId xmlns:p14="http://schemas.microsoft.com/office/powerpoint/2010/main" val="484085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Overhead</a:t>
            </a:r>
            <a:endParaRPr lang="en-US" dirty="0"/>
          </a:p>
        </p:txBody>
      </p:sp>
      <p:sp>
        <p:nvSpPr>
          <p:cNvPr id="4" name="Slide Number Placeholder 3"/>
          <p:cNvSpPr>
            <a:spLocks noGrp="1"/>
          </p:cNvSpPr>
          <p:nvPr>
            <p:ph type="sldNum" sz="quarter" idx="12"/>
          </p:nvPr>
        </p:nvSpPr>
        <p:spPr/>
        <p:txBody>
          <a:bodyPr/>
          <a:lstStyle/>
          <a:p>
            <a:fld id="{629637A9-119A-49DA-BD12-AAC58B377D80}" type="slidenum">
              <a:rPr lang="en-US" smtClean="0"/>
              <a:pPr/>
              <a:t>21</a:t>
            </a:fld>
            <a:endParaRPr lang="en-US" dirty="0"/>
          </a:p>
        </p:txBody>
      </p:sp>
      <p:sp>
        <p:nvSpPr>
          <p:cNvPr id="9"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10"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pic>
        <p:nvPicPr>
          <p:cNvPr id="7" name="Content Placeholder 6"/>
          <p:cNvPicPr>
            <a:picLocks noGrp="1" noChangeAspect="1"/>
          </p:cNvPicPr>
          <p:nvPr>
            <p:ph idx="1"/>
          </p:nvPr>
        </p:nvPicPr>
        <p:blipFill rotWithShape="1">
          <a:blip r:embed="rId2"/>
          <a:srcRect l="1422" t="1872" r="4118" b="19599"/>
          <a:stretch/>
        </p:blipFill>
        <p:spPr>
          <a:xfrm>
            <a:off x="1151373" y="1764895"/>
            <a:ext cx="9758902" cy="4561338"/>
          </a:xfrm>
          <a:prstGeom prst="rect">
            <a:avLst/>
          </a:prstGeom>
        </p:spPr>
      </p:pic>
    </p:spTree>
    <p:extLst>
      <p:ext uri="{BB962C8B-B14F-4D97-AF65-F5344CB8AC3E}">
        <p14:creationId xmlns:p14="http://schemas.microsoft.com/office/powerpoint/2010/main" val="67997669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and Opportunities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097279" y="1737360"/>
                <a:ext cx="10058401" cy="4587239"/>
              </a:xfrm>
            </p:spPr>
            <p:txBody>
              <a:bodyPr anchor="ctr">
                <a:normAutofit/>
              </a:bodyPr>
              <a:lstStyle/>
              <a:p>
                <a:pPr lvl="1"/>
                <a:r>
                  <a:rPr lang="en-US" sz="2800" dirty="0"/>
                  <a:t>Tensor polarized target in development with dedication from multiple labs</a:t>
                </a:r>
              </a:p>
              <a:p>
                <a:pPr lvl="1"/>
                <a:r>
                  <a:rPr lang="en-US" sz="2800" dirty="0"/>
                  <a:t>Stray SHMS fields will have negligible effect on target</a:t>
                </a:r>
              </a:p>
              <a:p>
                <a:pPr lvl="1"/>
                <a:r>
                  <a:rPr lang="en-US" sz="2800" dirty="0"/>
                  <a:t>Data recoverable in rare event of target material </a:t>
                </a:r>
                <a:r>
                  <a:rPr lang="en-US" sz="2800" dirty="0" smtClean="0"/>
                  <a:t>shifting</a:t>
                </a:r>
              </a:p>
              <a:p>
                <a:pPr marL="201168" lvl="1" indent="0">
                  <a:buNone/>
                </a:pPr>
                <a:endParaRPr lang="en-US" sz="2800" dirty="0"/>
              </a:p>
              <a:p>
                <a:pPr lvl="1"/>
                <a:r>
                  <a:rPr lang="en-US" sz="2800" dirty="0" smtClean="0"/>
                  <a:t>Very </a:t>
                </a:r>
                <a:r>
                  <a:rPr lang="en-US" sz="2800" dirty="0" smtClean="0"/>
                  <a:t>large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𝐴</m:t>
                        </m:r>
                      </m:e>
                      <m:sub>
                        <m:r>
                          <a:rPr lang="en-US" sz="2800" b="0" i="1" smtClean="0">
                            <a:latin typeface="Cambria Math" panose="02040503050406030204" pitchFamily="18" charset="0"/>
                          </a:rPr>
                          <m:t>𝑧𝑧</m:t>
                        </m:r>
                      </m:sub>
                    </m:sSub>
                  </m:oMath>
                </a14:m>
                <a:r>
                  <a:rPr lang="en-US" sz="2800" dirty="0" smtClean="0"/>
                  <a:t> </a:t>
                </a:r>
                <a:r>
                  <a:rPr lang="en-US" sz="2800" dirty="0"/>
                  <a:t>asymmetry (10-120%) </a:t>
                </a:r>
                <a:endParaRPr lang="en-US" sz="2800" dirty="0" smtClean="0"/>
              </a:p>
              <a:p>
                <a:pPr lvl="1"/>
                <a:r>
                  <a:rPr lang="en-US" sz="2800" dirty="0"/>
                  <a:t>Identical equipment </a:t>
                </a:r>
                <a:r>
                  <a:rPr lang="en-US" sz="2800" dirty="0" smtClean="0"/>
                  <a:t>and technique as </a:t>
                </a:r>
                <a14:m>
                  <m:oMath xmlns:m="http://schemas.openxmlformats.org/officeDocument/2006/math">
                    <m:sSub>
                      <m:sSubPr>
                        <m:ctrlPr>
                          <a:rPr lang="en-US" sz="2800" i="1">
                            <a:latin typeface="Cambria Math" panose="02040503050406030204" pitchFamily="18" charset="0"/>
                          </a:rPr>
                        </m:ctrlPr>
                      </m:sSubPr>
                      <m:e>
                        <m:r>
                          <a:rPr lang="en-US" sz="2800" b="0" i="1">
                            <a:latin typeface="Cambria Math" panose="02040503050406030204" pitchFamily="18" charset="0"/>
                          </a:rPr>
                          <m:t>𝑏</m:t>
                        </m:r>
                      </m:e>
                      <m:sub>
                        <m:r>
                          <a:rPr lang="en-US" sz="2800" b="0" i="1">
                            <a:latin typeface="Cambria Math" panose="02040503050406030204" pitchFamily="18" charset="0"/>
                          </a:rPr>
                          <m:t>1</m:t>
                        </m:r>
                      </m:sub>
                    </m:sSub>
                  </m:oMath>
                </a14:m>
                <a:endParaRPr lang="en-US" sz="2800" b="0" dirty="0" smtClean="0"/>
              </a:p>
              <a:p>
                <a:pPr lvl="1"/>
                <a:r>
                  <a:rPr lang="en-US" sz="2800" dirty="0" smtClean="0"/>
                  <a:t>More than an order of magnitude less dependent on </a:t>
                </a:r>
                <a:r>
                  <a:rPr lang="en-US" sz="2800" dirty="0"/>
                  <a:t>systematics than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i="1">
                            <a:latin typeface="Cambria Math" panose="02040503050406030204" pitchFamily="18" charset="0"/>
                          </a:rPr>
                          <m:t>1</m:t>
                        </m:r>
                      </m:sub>
                    </m:sSub>
                  </m:oMath>
                </a14:m>
                <a:endParaRPr lang="en-US" sz="2800" dirty="0" smtClean="0"/>
              </a:p>
              <a:p>
                <a:pPr lvl="2"/>
                <a:r>
                  <a:rPr lang="en-US" sz="2400" dirty="0" smtClean="0"/>
                  <a:t>Perfect testing ground for fully understanding and controlling </a:t>
                </a:r>
                <a:r>
                  <a:rPr lang="en-US" sz="2400" dirty="0" smtClean="0"/>
                  <a:t>systematics</a:t>
                </a:r>
                <a:endParaRPr lang="en-US" sz="2400"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097279" y="1737360"/>
                <a:ext cx="10058401" cy="4587239"/>
              </a:xfrm>
              <a:blipFill rotWithShape="0">
                <a:blip r:embed="rId2"/>
                <a:stretch>
                  <a:fillRect l="-182" t="-399" b="-119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22</a:t>
            </a:fld>
            <a:endParaRPr lang="en-US" dirty="0"/>
          </a:p>
        </p:txBody>
      </p:sp>
      <p:sp>
        <p:nvSpPr>
          <p:cNvPr id="9"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10"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cxnSp>
        <p:nvCxnSpPr>
          <p:cNvPr id="11" name="Straight Connector 10"/>
          <p:cNvCxnSpPr/>
          <p:nvPr/>
        </p:nvCxnSpPr>
        <p:spPr>
          <a:xfrm>
            <a:off x="1187355" y="3821376"/>
            <a:ext cx="99683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2097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29637A9-119A-49DA-BD12-AAC58B377D80}" type="slidenum">
              <a:rPr lang="en-US" smtClean="0"/>
              <a:pPr/>
              <a:t>23</a:t>
            </a:fld>
            <a:endParaRPr lang="en-US" dirty="0"/>
          </a:p>
        </p:txBody>
      </p:sp>
      <p:sp>
        <p:nvSpPr>
          <p:cNvPr id="69" name="Title 1"/>
          <p:cNvSpPr>
            <a:spLocks noGrp="1"/>
          </p:cNvSpPr>
          <p:nvPr>
            <p:ph type="title"/>
          </p:nvPr>
        </p:nvSpPr>
        <p:spPr>
          <a:xfrm>
            <a:off x="1097280" y="286603"/>
            <a:ext cx="10058400" cy="1450757"/>
          </a:xfrm>
        </p:spPr>
        <p:txBody>
          <a:bodyPr/>
          <a:lstStyle/>
          <a:p>
            <a:r>
              <a:rPr lang="en-US" dirty="0" smtClean="0"/>
              <a:t>Summary</a:t>
            </a:r>
            <a:endParaRPr lang="en-US" dirty="0"/>
          </a:p>
        </p:txBody>
      </p:sp>
      <mc:AlternateContent xmlns:mc="http://schemas.openxmlformats.org/markup-compatibility/2006" xmlns:a14="http://schemas.microsoft.com/office/drawing/2010/main">
        <mc:Choice Requires="a14">
          <p:sp>
            <p:nvSpPr>
              <p:cNvPr id="2" name="Rectangle 1"/>
              <p:cNvSpPr/>
              <p:nvPr/>
            </p:nvSpPr>
            <p:spPr>
              <a:xfrm>
                <a:off x="5827594" y="1747752"/>
                <a:ext cx="6364406" cy="4093428"/>
              </a:xfrm>
              <a:prstGeom prst="rect">
                <a:avLst/>
              </a:prstGeom>
            </p:spPr>
            <p:txBody>
              <a:bodyPr wrap="square">
                <a:spAutoFit/>
              </a:bodyPr>
              <a:lstStyle/>
              <a:p>
                <a:pPr algn="ctr"/>
                <a:r>
                  <a:rPr lang="en-US" sz="2000" b="1" dirty="0" smtClean="0"/>
                  <a:t>Beam Request: 34 PAC Days</a:t>
                </a:r>
              </a:p>
              <a:p>
                <a:pPr algn="ctr"/>
                <a:r>
                  <a:rPr lang="en-US" sz="2000" dirty="0" smtClean="0"/>
                  <a:t>1 PAC Day @ 2.2 GeV, 8 @ 6.6 GeV, 25 @ 8.8 GeV, </a:t>
                </a:r>
                <a:br>
                  <a:rPr lang="en-US" sz="2000" dirty="0" smtClean="0"/>
                </a:br>
                <a:r>
                  <a:rPr lang="en-US" sz="2000" dirty="0" smtClean="0"/>
                  <a:t>+ 10.3 Overhead Days</a:t>
                </a:r>
              </a:p>
              <a:p>
                <a:pPr algn="ctr"/>
                <a:endParaRPr lang="en-US" sz="2000" dirty="0" smtClean="0"/>
              </a:p>
              <a:p>
                <a:pPr algn="ctr"/>
                <a:r>
                  <a:rPr lang="en-US" sz="2000" b="1" dirty="0" smtClean="0"/>
                  <a:t>First measurement of QE </a:t>
                </a:r>
                <a14:m>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𝑨</m:t>
                        </m:r>
                      </m:e>
                      <m:sub>
                        <m:r>
                          <a:rPr lang="en-US" sz="2000" b="1" i="1" smtClean="0">
                            <a:latin typeface="Cambria Math" panose="02040503050406030204" pitchFamily="18" charset="0"/>
                          </a:rPr>
                          <m:t>𝒛𝒛</m:t>
                        </m:r>
                      </m:sub>
                    </m:sSub>
                  </m:oMath>
                </a14:m>
                <a:r>
                  <a:rPr lang="en-US" sz="2000" b="1" dirty="0" smtClean="0"/>
                  <a:t> will give insight into:</a:t>
                </a:r>
              </a:p>
              <a:p>
                <a:pPr marL="285750" indent="-285750" algn="ctr">
                  <a:buFont typeface="Arial" panose="020B0604020202020204" pitchFamily="34" charset="0"/>
                  <a:buChar char="•"/>
                </a:pPr>
                <a:r>
                  <a:rPr lang="en-US" sz="2000" dirty="0" smtClean="0"/>
                  <a:t>Relativistic LC </a:t>
                </a:r>
                <a:r>
                  <a:rPr lang="en-US" sz="2000" dirty="0"/>
                  <a:t>and VN </a:t>
                </a:r>
                <a:r>
                  <a:rPr lang="en-US" sz="2000" dirty="0" smtClean="0"/>
                  <a:t>models</a:t>
                </a:r>
                <a:r>
                  <a:rPr lang="en-US" sz="2000" baseline="30000" dirty="0" smtClean="0"/>
                  <a:t>[1,2]</a:t>
                </a:r>
                <a:endParaRPr lang="en-US" sz="2000" baseline="30000" dirty="0"/>
              </a:p>
              <a:p>
                <a:pPr marL="285750" indent="-285750" algn="ctr">
                  <a:buFont typeface="Arial" panose="020B0604020202020204" pitchFamily="34" charset="0"/>
                  <a:buChar char="•"/>
                </a:pPr>
                <a:r>
                  <a:rPr lang="en-US" sz="2000" dirty="0" smtClean="0"/>
                  <a:t>Hard or soft NN potentials</a:t>
                </a:r>
                <a:r>
                  <a:rPr lang="en-US" sz="2000" baseline="30000" dirty="0" smtClean="0"/>
                  <a:t>[4]</a:t>
                </a:r>
                <a:endParaRPr lang="en-US" sz="2000" dirty="0" smtClean="0"/>
              </a:p>
              <a:p>
                <a:pPr marL="285750" indent="-285750" algn="ctr">
                  <a:buFont typeface="Arial" panose="020B0604020202020204" pitchFamily="34" charset="0"/>
                  <a:buChar char="•"/>
                </a:pPr>
                <a:r>
                  <a:rPr lang="en-US" sz="2000" dirty="0"/>
                  <a:t>SRCs &amp; </a:t>
                </a:r>
                <a:r>
                  <a:rPr lang="en-US" sz="2000" dirty="0" err="1"/>
                  <a:t>pn</a:t>
                </a:r>
                <a:r>
                  <a:rPr lang="en-US" sz="2000" dirty="0"/>
                  <a:t> dominance</a:t>
                </a:r>
                <a:r>
                  <a:rPr lang="en-US" sz="2000" baseline="30000" dirty="0"/>
                  <a:t>[3]</a:t>
                </a:r>
                <a:r>
                  <a:rPr lang="en-US" sz="2000" dirty="0"/>
                  <a:t> </a:t>
                </a:r>
              </a:p>
              <a:p>
                <a:pPr marL="285750" indent="-285750" algn="ctr">
                  <a:buFont typeface="Arial" panose="020B0604020202020204" pitchFamily="34" charset="0"/>
                  <a:buChar char="•"/>
                </a:pPr>
                <a:r>
                  <a:rPr lang="en-US" sz="2000" dirty="0" smtClean="0"/>
                  <a:t>Final </a:t>
                </a:r>
                <a:r>
                  <a:rPr lang="en-US" sz="2000" dirty="0"/>
                  <a:t>state interaction </a:t>
                </a:r>
                <a:r>
                  <a:rPr lang="en-US" sz="2000" dirty="0" smtClean="0"/>
                  <a:t>models</a:t>
                </a:r>
                <a:r>
                  <a:rPr lang="en-US" sz="2000" baseline="30000" dirty="0" smtClean="0"/>
                  <a:t>[5]</a:t>
                </a:r>
                <a:br>
                  <a:rPr lang="en-US" sz="2000" baseline="30000" dirty="0" smtClean="0"/>
                </a:br>
                <a:endParaRPr lang="en-US" sz="2000" dirty="0" smtClean="0"/>
              </a:p>
              <a:p>
                <a:pPr algn="ctr"/>
                <a:r>
                  <a:rPr lang="en-US" sz="2000" b="1" dirty="0" smtClean="0"/>
                  <a:t>Bonus:</a:t>
                </a:r>
                <a:r>
                  <a:rPr lang="en-US" sz="2000" dirty="0" smtClean="0"/>
                  <a:t>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20</m:t>
                        </m:r>
                      </m:sub>
                    </m:sSub>
                  </m:oMath>
                </a14:m>
                <a:r>
                  <a:rPr lang="en-US" sz="2000" dirty="0" smtClean="0"/>
                  <a:t> for largest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𝑄</m:t>
                        </m:r>
                      </m:e>
                      <m:sup>
                        <m:r>
                          <a:rPr lang="en-US" sz="2000" i="1">
                            <a:latin typeface="Cambria Math" panose="02040503050406030204" pitchFamily="18" charset="0"/>
                          </a:rPr>
                          <m:t>2</m:t>
                        </m:r>
                      </m:sup>
                    </m:sSup>
                  </m:oMath>
                </a14:m>
                <a:r>
                  <a:rPr lang="en-US" sz="2000" dirty="0" smtClean="0"/>
                  <a:t> range ever measured in a single experiment, region of systematic discrepancy, highest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𝑄</m:t>
                        </m:r>
                      </m:e>
                      <m:sup>
                        <m:r>
                          <a:rPr lang="en-US" sz="2000" i="1">
                            <a:latin typeface="Cambria Math" panose="02040503050406030204" pitchFamily="18" charset="0"/>
                          </a:rPr>
                          <m:t>2</m:t>
                        </m:r>
                      </m:sup>
                    </m:sSup>
                  </m:oMath>
                </a14:m>
                <a:r>
                  <a:rPr lang="en-US" sz="2000" dirty="0" smtClean="0"/>
                  <a:t> measured</a:t>
                </a:r>
                <a:endParaRPr lang="en-US" sz="2000" dirty="0"/>
              </a:p>
            </p:txBody>
          </p:sp>
        </mc:Choice>
        <mc:Fallback xmlns="">
          <p:sp>
            <p:nvSpPr>
              <p:cNvPr id="2" name="Rectangle 1"/>
              <p:cNvSpPr>
                <a:spLocks noRot="1" noChangeAspect="1" noMove="1" noResize="1" noEditPoints="1" noAdjustHandles="1" noChangeArrowheads="1" noChangeShapeType="1" noTextEdit="1"/>
              </p:cNvSpPr>
              <p:nvPr/>
            </p:nvSpPr>
            <p:spPr>
              <a:xfrm>
                <a:off x="5827594" y="1747752"/>
                <a:ext cx="6364406" cy="4093428"/>
              </a:xfrm>
              <a:prstGeom prst="rect">
                <a:avLst/>
              </a:prstGeom>
              <a:blipFill rotWithShape="0">
                <a:blip r:embed="rId2"/>
                <a:stretch>
                  <a:fillRect t="-894" b="-1788"/>
                </a:stretch>
              </a:blipFill>
            </p:spPr>
            <p:txBody>
              <a:bodyPr/>
              <a:lstStyle/>
              <a:p>
                <a:r>
                  <a:rPr lang="en-US">
                    <a:noFill/>
                  </a:rPr>
                  <a:t> </a:t>
                </a:r>
              </a:p>
            </p:txBody>
          </p:sp>
        </mc:Fallback>
      </mc:AlternateContent>
      <p:sp>
        <p:nvSpPr>
          <p:cNvPr id="3" name="Rectangle 2"/>
          <p:cNvSpPr/>
          <p:nvPr/>
        </p:nvSpPr>
        <p:spPr>
          <a:xfrm>
            <a:off x="8619058" y="5807239"/>
            <a:ext cx="3678959" cy="523220"/>
          </a:xfrm>
          <a:prstGeom prst="rect">
            <a:avLst/>
          </a:prstGeom>
        </p:spPr>
        <p:txBody>
          <a:bodyPr wrap="square">
            <a:spAutoFit/>
          </a:bodyPr>
          <a:lstStyle/>
          <a:p>
            <a:r>
              <a:rPr lang="en-US" sz="1400" baseline="30000" dirty="0" smtClean="0"/>
              <a:t>[4]</a:t>
            </a:r>
            <a:r>
              <a:rPr lang="en-US" sz="1400" dirty="0" smtClean="0"/>
              <a:t> </a:t>
            </a:r>
            <a:r>
              <a:rPr lang="en-US" sz="1400" dirty="0"/>
              <a:t>L Frankfurt, M Strikman, Phys. Rept. </a:t>
            </a:r>
            <a:r>
              <a:rPr lang="en-US" sz="1400" b="1" dirty="0"/>
              <a:t>160, </a:t>
            </a:r>
            <a:r>
              <a:rPr lang="en-US" sz="1400" dirty="0"/>
              <a:t>235</a:t>
            </a:r>
            <a:endParaRPr lang="en-US" sz="1400" baseline="30000" dirty="0"/>
          </a:p>
          <a:p>
            <a:r>
              <a:rPr lang="en-US" sz="1400" baseline="30000" dirty="0" smtClean="0"/>
              <a:t>[5]</a:t>
            </a:r>
            <a:r>
              <a:rPr lang="en-US" sz="1400" dirty="0" smtClean="0"/>
              <a:t> </a:t>
            </a:r>
            <a:r>
              <a:rPr lang="en-US" sz="1400" dirty="0"/>
              <a:t>W Cosyn, M Sargsian, arXiv:1407.1653</a:t>
            </a:r>
          </a:p>
        </p:txBody>
      </p:sp>
      <p:sp>
        <p:nvSpPr>
          <p:cNvPr id="19" name="Rectangle 18"/>
          <p:cNvSpPr/>
          <p:nvPr/>
        </p:nvSpPr>
        <p:spPr>
          <a:xfrm>
            <a:off x="4435309" y="6033590"/>
            <a:ext cx="4451383" cy="307777"/>
          </a:xfrm>
          <a:prstGeom prst="rect">
            <a:avLst/>
          </a:prstGeom>
        </p:spPr>
        <p:txBody>
          <a:bodyPr wrap="square">
            <a:spAutoFit/>
          </a:bodyPr>
          <a:lstStyle/>
          <a:p>
            <a:r>
              <a:rPr lang="en-US" sz="1400" baseline="30000" dirty="0" smtClean="0"/>
              <a:t>[3]</a:t>
            </a:r>
            <a:r>
              <a:rPr lang="en-US" sz="1400" dirty="0" smtClean="0"/>
              <a:t> J Arrington </a:t>
            </a:r>
            <a:r>
              <a:rPr lang="en-US" sz="1400" i="1" dirty="0" smtClean="0"/>
              <a:t>et al</a:t>
            </a:r>
            <a:r>
              <a:rPr lang="en-US" sz="1400" dirty="0" smtClean="0"/>
              <a:t>, </a:t>
            </a:r>
            <a:r>
              <a:rPr lang="en-US" sz="1400" dirty="0" err="1" smtClean="0"/>
              <a:t>Prog</a:t>
            </a:r>
            <a:r>
              <a:rPr lang="en-US" sz="1400" dirty="0" smtClean="0"/>
              <a:t>. Part. </a:t>
            </a:r>
            <a:r>
              <a:rPr lang="en-US" sz="1400" dirty="0" err="1" smtClean="0"/>
              <a:t>Nucl</a:t>
            </a:r>
            <a:r>
              <a:rPr lang="en-US" sz="1400" dirty="0" smtClean="0"/>
              <a:t>. Phys. </a:t>
            </a:r>
            <a:r>
              <a:rPr lang="en-US" sz="1400" b="1" dirty="0" smtClean="0"/>
              <a:t>67,</a:t>
            </a:r>
            <a:r>
              <a:rPr lang="en-US" sz="1400" dirty="0" smtClean="0"/>
              <a:t> 898 (2012)</a:t>
            </a:r>
          </a:p>
        </p:txBody>
      </p:sp>
      <p:sp>
        <p:nvSpPr>
          <p:cNvPr id="20" name="TextBox 19"/>
          <p:cNvSpPr txBox="1"/>
          <p:nvPr/>
        </p:nvSpPr>
        <p:spPr>
          <a:xfrm>
            <a:off x="0" y="5868694"/>
            <a:ext cx="4597734" cy="738664"/>
          </a:xfrm>
          <a:prstGeom prst="rect">
            <a:avLst/>
          </a:prstGeom>
          <a:noFill/>
        </p:spPr>
        <p:txBody>
          <a:bodyPr wrap="none" rtlCol="0">
            <a:spAutoFit/>
          </a:bodyPr>
          <a:lstStyle/>
          <a:p>
            <a:r>
              <a:rPr lang="en-US" sz="1400" baseline="30000" dirty="0" smtClean="0"/>
              <a:t>[1]</a:t>
            </a:r>
            <a:r>
              <a:rPr lang="en-US" sz="1400" dirty="0" smtClean="0"/>
              <a:t> E. Long, </a:t>
            </a:r>
            <a:r>
              <a:rPr lang="en-US" sz="1400" i="1" dirty="0" smtClean="0"/>
              <a:t>et al</a:t>
            </a:r>
            <a:r>
              <a:rPr lang="en-US" sz="1400" dirty="0" smtClean="0"/>
              <a:t>, JLab PR12-15-005</a:t>
            </a:r>
          </a:p>
          <a:p>
            <a:r>
              <a:rPr lang="en-US" sz="1400" baseline="30000" dirty="0" smtClean="0"/>
              <a:t>[2]</a:t>
            </a:r>
            <a:r>
              <a:rPr lang="en-US" sz="1400" dirty="0" smtClean="0"/>
              <a:t> Sargsian</a:t>
            </a:r>
            <a:r>
              <a:rPr lang="en-US" sz="1400" dirty="0"/>
              <a:t>, </a:t>
            </a:r>
            <a:r>
              <a:rPr lang="en-US" sz="1400" dirty="0" smtClean="0"/>
              <a:t>Strikman</a:t>
            </a:r>
            <a:r>
              <a:rPr lang="en-US" sz="1400" dirty="0"/>
              <a:t>, J. Phys.: Conf. Ser. </a:t>
            </a:r>
            <a:r>
              <a:rPr lang="en-US" sz="1400" b="1" dirty="0"/>
              <a:t>543</a:t>
            </a:r>
            <a:r>
              <a:rPr lang="en-US" sz="1400" dirty="0"/>
              <a:t>, 012099 (2014)</a:t>
            </a:r>
            <a:endParaRPr lang="en-US" sz="1400" dirty="0">
              <a:solidFill>
                <a:srgbClr val="000000"/>
              </a:solidFill>
              <a:ea typeface="MS PGothic" panose="020B0600070205080204" pitchFamily="34" charset="-128"/>
            </a:endParaRPr>
          </a:p>
          <a:p>
            <a:endParaRPr lang="en-US" sz="1400" dirty="0"/>
          </a:p>
        </p:txBody>
      </p:sp>
      <p:sp>
        <p:nvSpPr>
          <p:cNvPr id="14"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15"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0" y="1883187"/>
            <a:ext cx="5956782" cy="4178968"/>
          </a:xfrm>
          <a:prstGeom prst="rect">
            <a:avLst/>
          </a:prstGeom>
        </p:spPr>
      </p:pic>
    </p:spTree>
    <p:extLst>
      <p:ext uri="{BB962C8B-B14F-4D97-AF65-F5344CB8AC3E}">
        <p14:creationId xmlns:p14="http://schemas.microsoft.com/office/powerpoint/2010/main" val="107883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500"/>
                                        <p:tgtEl>
                                          <p:spTgt spid="2">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xEl>
                                              <p:pRg st="0" end="0"/>
                                            </p:txEl>
                                          </p:spTgt>
                                        </p:tgtEl>
                                        <p:attrNameLst>
                                          <p:attrName>style.visibility</p:attrName>
                                        </p:attrNameLst>
                                      </p:cBhvr>
                                      <p:to>
                                        <p:strVal val="visible"/>
                                      </p:to>
                                    </p:set>
                                    <p:animEffect transition="in" filter="fade">
                                      <p:cBhvr>
                                        <p:cTn id="38" dur="500"/>
                                        <p:tgtEl>
                                          <p:spTgt spid="1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Effect transition="in" filter="fade">
                                      <p:cBhvr>
                                        <p:cTn id="43" dur="500"/>
                                        <p:tgtEl>
                                          <p:spTgt spid="2">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 end="1"/>
                                            </p:txEl>
                                          </p:spTgt>
                                        </p:tgtEl>
                                        <p:attrNameLst>
                                          <p:attrName>style.visibility</p:attrName>
                                        </p:attrNameLst>
                                      </p:cBhvr>
                                      <p:to>
                                        <p:strVal val="visible"/>
                                      </p:to>
                                    </p:set>
                                    <p:animEffect transition="in" filter="fade">
                                      <p:cBhvr>
                                        <p:cTn id="46" dur="500"/>
                                        <p:tgtEl>
                                          <p:spTgt spid="3">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animEffect transition="in" filter="fade">
                                      <p:cBhvr>
                                        <p:cTn id="5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29637A9-119A-49DA-BD12-AAC58B377D80}" type="slidenum">
              <a:rPr lang="en-US" smtClean="0"/>
              <a:pPr/>
              <a:t>24</a:t>
            </a:fld>
            <a:endParaRPr lang="en-US" dirty="0"/>
          </a:p>
        </p:txBody>
      </p:sp>
      <p:sp>
        <p:nvSpPr>
          <p:cNvPr id="69" name="Title 1"/>
          <p:cNvSpPr>
            <a:spLocks noGrp="1"/>
          </p:cNvSpPr>
          <p:nvPr>
            <p:ph type="title"/>
          </p:nvPr>
        </p:nvSpPr>
        <p:spPr>
          <a:xfrm>
            <a:off x="1097280" y="286603"/>
            <a:ext cx="10058400" cy="1450757"/>
          </a:xfrm>
        </p:spPr>
        <p:txBody>
          <a:bodyPr/>
          <a:lstStyle/>
          <a:p>
            <a:r>
              <a:rPr lang="en-US" dirty="0" smtClean="0"/>
              <a:t>Summary</a:t>
            </a:r>
            <a:endParaRPr lang="en-US" dirty="0"/>
          </a:p>
        </p:txBody>
      </p:sp>
      <p:sp>
        <p:nvSpPr>
          <p:cNvPr id="2" name="Rectangle 1"/>
          <p:cNvSpPr/>
          <p:nvPr/>
        </p:nvSpPr>
        <p:spPr>
          <a:xfrm>
            <a:off x="5970807" y="1946532"/>
            <a:ext cx="6101924" cy="4154984"/>
          </a:xfrm>
          <a:prstGeom prst="rect">
            <a:avLst/>
          </a:prstGeom>
        </p:spPr>
        <p:txBody>
          <a:bodyPr wrap="square">
            <a:spAutoFit/>
          </a:bodyPr>
          <a:lstStyle/>
          <a:p>
            <a:pPr algn="ctr"/>
            <a:endParaRPr lang="en-US" sz="2400" dirty="0"/>
          </a:p>
          <a:p>
            <a:pPr algn="ctr"/>
            <a:r>
              <a:rPr lang="en-US" sz="2400" b="1" dirty="0"/>
              <a:t>“The measurement proposed here arises from a well-developed context, presents a clear objective, and enjoys strong theory support. It would further explore the nature of short-range </a:t>
            </a:r>
            <a:r>
              <a:rPr lang="en-US" sz="2400" b="1" i="1" dirty="0" err="1"/>
              <a:t>pn</a:t>
            </a:r>
            <a:r>
              <a:rPr lang="en-US" sz="2400" b="1" dirty="0"/>
              <a:t> correlations in nuclei, the discovery of which has been one of the most important results of the JLab 6 </a:t>
            </a:r>
            <a:r>
              <a:rPr lang="en-US" sz="2400" b="1" dirty="0" err="1"/>
              <a:t>GeV</a:t>
            </a:r>
            <a:r>
              <a:rPr lang="en-US" sz="2400" b="1" dirty="0"/>
              <a:t> nuclear program.”</a:t>
            </a:r>
          </a:p>
          <a:p>
            <a:pPr algn="r"/>
            <a:r>
              <a:rPr lang="en-US" sz="2400" dirty="0" smtClean="0"/>
              <a:t>-</a:t>
            </a:r>
            <a:r>
              <a:rPr lang="en-US" sz="2400" dirty="0"/>
              <a:t>JLab </a:t>
            </a:r>
            <a:r>
              <a:rPr lang="en-US" sz="2400" dirty="0" smtClean="0"/>
              <a:t>PAC42 &amp; PAC43 </a:t>
            </a:r>
            <a:r>
              <a:rPr lang="en-US" sz="2400" dirty="0"/>
              <a:t>Theory </a:t>
            </a:r>
            <a:r>
              <a:rPr lang="en-US" sz="2400" dirty="0" smtClean="0"/>
              <a:t>TACs</a:t>
            </a:r>
          </a:p>
          <a:p>
            <a:pPr algn="r"/>
            <a:r>
              <a:rPr lang="en-US" sz="2400" dirty="0" smtClean="0"/>
              <a:t>(C. Weiss, R. </a:t>
            </a:r>
            <a:r>
              <a:rPr lang="en-US" sz="2400" dirty="0" err="1" smtClean="0"/>
              <a:t>Schiavilla</a:t>
            </a:r>
            <a:r>
              <a:rPr lang="en-US" sz="2400" dirty="0" smtClean="0"/>
              <a:t>, J.W. Van </a:t>
            </a:r>
            <a:r>
              <a:rPr lang="en-US" sz="2400" dirty="0" err="1" smtClean="0"/>
              <a:t>Orden</a:t>
            </a:r>
            <a:r>
              <a:rPr lang="en-US" sz="2400" dirty="0" smtClean="0"/>
              <a:t>)</a:t>
            </a:r>
            <a:endParaRPr lang="en-US" sz="2400" dirty="0"/>
          </a:p>
          <a:p>
            <a:pPr algn="ctr"/>
            <a:endParaRPr lang="en-US" sz="2400" dirty="0"/>
          </a:p>
        </p:txBody>
      </p:sp>
      <p:sp>
        <p:nvSpPr>
          <p:cNvPr id="19" name="TextBox 18"/>
          <p:cNvSpPr txBox="1"/>
          <p:nvPr/>
        </p:nvSpPr>
        <p:spPr>
          <a:xfrm>
            <a:off x="177800" y="5868694"/>
            <a:ext cx="4357283" cy="738664"/>
          </a:xfrm>
          <a:prstGeom prst="rect">
            <a:avLst/>
          </a:prstGeom>
          <a:noFill/>
        </p:spPr>
        <p:txBody>
          <a:bodyPr wrap="none" rtlCol="0">
            <a:spAutoFit/>
          </a:bodyPr>
          <a:lstStyle/>
          <a:p>
            <a:r>
              <a:rPr lang="en-US" sz="1400" dirty="0" smtClean="0"/>
              <a:t>E. Long, </a:t>
            </a:r>
            <a:r>
              <a:rPr lang="en-US" sz="1400" i="1" dirty="0" smtClean="0"/>
              <a:t>et al</a:t>
            </a:r>
            <a:r>
              <a:rPr lang="en-US" sz="1400" dirty="0" smtClean="0"/>
              <a:t>, JLab PR12-15-005</a:t>
            </a:r>
          </a:p>
          <a:p>
            <a:r>
              <a:rPr lang="en-US" sz="1400" dirty="0" smtClean="0"/>
              <a:t>Sargsian</a:t>
            </a:r>
            <a:r>
              <a:rPr lang="en-US" sz="1400" dirty="0"/>
              <a:t>, </a:t>
            </a:r>
            <a:r>
              <a:rPr lang="en-US" sz="1400" dirty="0" smtClean="0"/>
              <a:t>Strikman</a:t>
            </a:r>
            <a:r>
              <a:rPr lang="en-US" sz="1400" dirty="0"/>
              <a:t>, J. Phys.: Conf. Ser. </a:t>
            </a:r>
            <a:r>
              <a:rPr lang="en-US" sz="1400" b="1" dirty="0"/>
              <a:t>543</a:t>
            </a:r>
            <a:r>
              <a:rPr lang="en-US" sz="1400" dirty="0"/>
              <a:t>, 012099 (2014)</a:t>
            </a:r>
            <a:endParaRPr lang="en-US" sz="1400" dirty="0">
              <a:solidFill>
                <a:srgbClr val="000000"/>
              </a:solidFill>
              <a:ea typeface="MS PGothic" panose="020B0600070205080204" pitchFamily="34" charset="-128"/>
            </a:endParaRPr>
          </a:p>
          <a:p>
            <a:endParaRPr lang="en-US" sz="14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0" y="1883187"/>
            <a:ext cx="5956782" cy="4178968"/>
          </a:xfrm>
          <a:prstGeom prst="rect">
            <a:avLst/>
          </a:prstGeom>
        </p:spPr>
      </p:pic>
      <p:sp>
        <p:nvSpPr>
          <p:cNvPr id="12"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13"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Tree>
    <p:extLst>
      <p:ext uri="{BB962C8B-B14F-4D97-AF65-F5344CB8AC3E}">
        <p14:creationId xmlns:p14="http://schemas.microsoft.com/office/powerpoint/2010/main" val="415578193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smtClean="0"/>
                  <a:t>Tensor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oMath>
                </a14:m>
                <a:r>
                  <a:rPr lang="en-US" dirty="0" smtClean="0"/>
                  <a:t> Collaboration</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727" b="-23109"/>
                </a:stretch>
              </a:blipFill>
            </p:spPr>
            <p:txBody>
              <a:bodyPr/>
              <a:lstStyle/>
              <a:p>
                <a:r>
                  <a:rPr lang="en-US">
                    <a:noFill/>
                  </a:rPr>
                  <a:t> </a:t>
                </a:r>
              </a:p>
            </p:txBody>
          </p:sp>
        </mc:Fallback>
      </mc:AlternateContent>
      <p:sp>
        <p:nvSpPr>
          <p:cNvPr id="3" name="Content Placeholder 2"/>
          <p:cNvSpPr>
            <a:spLocks noGrp="1"/>
          </p:cNvSpPr>
          <p:nvPr>
            <p:ph idx="1"/>
          </p:nvPr>
        </p:nvSpPr>
        <p:spPr>
          <a:xfrm>
            <a:off x="238537" y="1845733"/>
            <a:ext cx="3868541" cy="4475553"/>
          </a:xfrm>
        </p:spPr>
        <p:txBody>
          <a:bodyPr>
            <a:normAutofit fontScale="92500" lnSpcReduction="10000"/>
          </a:bodyPr>
          <a:lstStyle/>
          <a:p>
            <a:pPr marL="0" indent="0" algn="ctr">
              <a:buNone/>
            </a:pPr>
            <a:r>
              <a:rPr lang="en-US" dirty="0" smtClean="0"/>
              <a:t>A. </a:t>
            </a:r>
            <a:r>
              <a:rPr lang="en-US" dirty="0" err="1" smtClean="0"/>
              <a:t>Camsonne</a:t>
            </a:r>
            <a:r>
              <a:rPr lang="en-US" dirty="0" smtClean="0"/>
              <a:t>, J.P. Chen, S. Covrig Dusa, D. Gaskell, </a:t>
            </a:r>
            <a:br>
              <a:rPr lang="en-US" dirty="0" smtClean="0"/>
            </a:br>
            <a:r>
              <a:rPr lang="en-US" i="1" dirty="0" smtClean="0"/>
              <a:t>D. Higinbotham</a:t>
            </a:r>
            <a:r>
              <a:rPr lang="en-US" dirty="0" smtClean="0"/>
              <a:t>, C. Keith, P. </a:t>
            </a:r>
            <a:r>
              <a:rPr lang="en-US" dirty="0" err="1" smtClean="0"/>
              <a:t>Nadel-Turonski</a:t>
            </a:r>
            <a:r>
              <a:rPr lang="en-US" dirty="0" smtClean="0"/>
              <a:t/>
            </a:r>
            <a:br>
              <a:rPr lang="en-US" dirty="0" smtClean="0"/>
            </a:br>
            <a:r>
              <a:rPr lang="en-US" b="1" dirty="0" smtClean="0"/>
              <a:t>Jefferson Lab</a:t>
            </a:r>
          </a:p>
          <a:p>
            <a:pPr marL="0" indent="0" algn="ctr">
              <a:buNone/>
            </a:pPr>
            <a:r>
              <a:rPr lang="en-US" dirty="0" smtClean="0"/>
              <a:t>T. Badman, M. Holtrop, S. Li, </a:t>
            </a:r>
            <a:r>
              <a:rPr lang="en-US" i="1" dirty="0" smtClean="0"/>
              <a:t>E. Long</a:t>
            </a:r>
            <a:r>
              <a:rPr lang="en-US" dirty="0" smtClean="0"/>
              <a:t>, K. McCarty, C. Meditz, M. O’Meara, P. </a:t>
            </a:r>
            <a:r>
              <a:rPr lang="en-US" dirty="0" err="1" smtClean="0"/>
              <a:t>Paremuzyan</a:t>
            </a:r>
            <a:r>
              <a:rPr lang="en-US" dirty="0" smtClean="0"/>
              <a:t>, </a:t>
            </a:r>
            <a:br>
              <a:rPr lang="en-US" dirty="0" smtClean="0"/>
            </a:br>
            <a:r>
              <a:rPr lang="en-US" dirty="0" smtClean="0"/>
              <a:t>S. Santiesteban, </a:t>
            </a:r>
            <a:r>
              <a:rPr lang="en-US" i="1" dirty="0" smtClean="0"/>
              <a:t>K. Slifer</a:t>
            </a:r>
            <a:r>
              <a:rPr lang="en-US" dirty="0" smtClean="0"/>
              <a:t>, </a:t>
            </a:r>
            <a:r>
              <a:rPr lang="en-US" i="1" dirty="0" smtClean="0"/>
              <a:t>P. Solvignon</a:t>
            </a:r>
            <a:r>
              <a:rPr lang="en-US" dirty="0" smtClean="0"/>
              <a:t>, B. Yale, R. Zielinski</a:t>
            </a:r>
            <a:r>
              <a:rPr lang="en-US" dirty="0"/>
              <a:t/>
            </a:r>
            <a:br>
              <a:rPr lang="en-US" dirty="0"/>
            </a:br>
            <a:r>
              <a:rPr lang="en-US" b="1" dirty="0" smtClean="0"/>
              <a:t>University of New Hampshire</a:t>
            </a:r>
          </a:p>
          <a:p>
            <a:pPr marL="0" indent="0" algn="ctr">
              <a:buNone/>
            </a:pPr>
            <a:r>
              <a:rPr lang="en-US" dirty="0" smtClean="0"/>
              <a:t>D. Crabb, </a:t>
            </a:r>
            <a:r>
              <a:rPr lang="en-US" i="1" dirty="0" smtClean="0"/>
              <a:t>D. Day</a:t>
            </a:r>
            <a:r>
              <a:rPr lang="en-US" dirty="0" smtClean="0"/>
              <a:t>, </a:t>
            </a:r>
            <a:r>
              <a:rPr lang="en-US" i="1" dirty="0" smtClean="0"/>
              <a:t>D. Keller</a:t>
            </a:r>
            <a:r>
              <a:rPr lang="en-US" dirty="0" smtClean="0"/>
              <a:t>, S. Liuti, O.A. Rondon, V. </a:t>
            </a:r>
            <a:r>
              <a:rPr lang="en-US" dirty="0" err="1" smtClean="0"/>
              <a:t>Sulkowsky</a:t>
            </a:r>
            <a:r>
              <a:rPr lang="en-US" dirty="0" smtClean="0"/>
              <a:t>, J. Zhang</a:t>
            </a:r>
            <a:r>
              <a:rPr lang="en-US" dirty="0"/>
              <a:t/>
            </a:r>
            <a:br>
              <a:rPr lang="en-US" dirty="0"/>
            </a:br>
            <a:r>
              <a:rPr lang="en-US" b="1" dirty="0" smtClean="0"/>
              <a:t>University of Virginia</a:t>
            </a:r>
          </a:p>
          <a:p>
            <a:pPr marL="0" indent="0" algn="ctr">
              <a:buNone/>
            </a:pPr>
            <a:r>
              <a:rPr lang="en-US" dirty="0" smtClean="0"/>
              <a:t>Z. Ye</a:t>
            </a:r>
            <a:r>
              <a:rPr lang="en-US" dirty="0"/>
              <a:t/>
            </a:r>
            <a:br>
              <a:rPr lang="en-US" dirty="0"/>
            </a:br>
            <a:r>
              <a:rPr lang="en-US" b="1" dirty="0" smtClean="0"/>
              <a:t>Duke University</a:t>
            </a:r>
            <a:endParaRPr lang="en-US" dirty="0" smtClean="0"/>
          </a:p>
        </p:txBody>
      </p:sp>
      <p:sp>
        <p:nvSpPr>
          <p:cNvPr id="4" name="Slide Number Placeholder 3"/>
          <p:cNvSpPr>
            <a:spLocks noGrp="1"/>
          </p:cNvSpPr>
          <p:nvPr>
            <p:ph type="sldNum" sz="quarter" idx="12"/>
          </p:nvPr>
        </p:nvSpPr>
        <p:spPr/>
        <p:txBody>
          <a:bodyPr/>
          <a:lstStyle/>
          <a:p>
            <a:fld id="{629637A9-119A-49DA-BD12-AAC58B377D80}" type="slidenum">
              <a:rPr lang="en-US" smtClean="0"/>
              <a:pPr/>
              <a:t>25</a:t>
            </a:fld>
            <a:endParaRPr lang="en-US" dirty="0"/>
          </a:p>
        </p:txBody>
      </p:sp>
      <p:sp>
        <p:nvSpPr>
          <p:cNvPr id="7" name="Content Placeholder 2"/>
          <p:cNvSpPr txBox="1">
            <a:spLocks/>
          </p:cNvSpPr>
          <p:nvPr/>
        </p:nvSpPr>
        <p:spPr>
          <a:xfrm>
            <a:off x="4224762" y="1845732"/>
            <a:ext cx="4081669" cy="4475553"/>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dirty="0"/>
              <a:t>W. U. Boeglin, M. Sargsian, P. Markowitz</a:t>
            </a:r>
            <a:br>
              <a:rPr lang="en-US" dirty="0"/>
            </a:br>
            <a:r>
              <a:rPr lang="en-US" b="1" dirty="0"/>
              <a:t>Florida International University</a:t>
            </a:r>
            <a:endParaRPr lang="en-US" dirty="0"/>
          </a:p>
          <a:p>
            <a:pPr marL="0" indent="0" algn="ctr">
              <a:buFont typeface="Calibri" panose="020F0502020204030204" pitchFamily="34" charset="0"/>
              <a:buNone/>
            </a:pPr>
            <a:r>
              <a:rPr lang="en-US" dirty="0" smtClean="0"/>
              <a:t>W. Cosyn</a:t>
            </a:r>
            <a:br>
              <a:rPr lang="en-US" dirty="0" smtClean="0"/>
            </a:br>
            <a:r>
              <a:rPr lang="en-US" b="1" dirty="0" smtClean="0"/>
              <a:t>Ghent University</a:t>
            </a:r>
            <a:endParaRPr lang="en-US" dirty="0" smtClean="0"/>
          </a:p>
          <a:p>
            <a:pPr marL="0" indent="0" algn="ctr">
              <a:buFont typeface="Calibri" panose="020F0502020204030204" pitchFamily="34" charset="0"/>
              <a:buNone/>
            </a:pPr>
            <a:r>
              <a:rPr lang="en-US" dirty="0" smtClean="0"/>
              <a:t>B. </a:t>
            </a:r>
            <a:r>
              <a:rPr lang="en-US" dirty="0" err="1" smtClean="0"/>
              <a:t>Dongwi</a:t>
            </a:r>
            <a:r>
              <a:rPr lang="en-US" dirty="0" smtClean="0"/>
              <a:t>, N. Kalantarians, M. </a:t>
            </a:r>
            <a:r>
              <a:rPr lang="en-US" dirty="0" err="1" smtClean="0"/>
              <a:t>Kole</a:t>
            </a:r>
            <a:r>
              <a:rPr lang="en-US" dirty="0" smtClean="0"/>
              <a:t>, A. </a:t>
            </a:r>
            <a:r>
              <a:rPr lang="en-US" dirty="0" err="1" smtClean="0"/>
              <a:t>Liyanage</a:t>
            </a:r>
            <a:r>
              <a:rPr lang="en-US" dirty="0" smtClean="0"/>
              <a:t>, J. </a:t>
            </a:r>
            <a:r>
              <a:rPr lang="en-US" dirty="0" err="1" smtClean="0"/>
              <a:t>Nazeer</a:t>
            </a:r>
            <a:r>
              <a:rPr lang="en-US" dirty="0" smtClean="0"/>
              <a:t/>
            </a:r>
            <a:br>
              <a:rPr lang="en-US" dirty="0" smtClean="0"/>
            </a:br>
            <a:r>
              <a:rPr lang="en-US" b="1" dirty="0" smtClean="0"/>
              <a:t>Hampton University</a:t>
            </a:r>
            <a:endParaRPr lang="en-US" dirty="0" smtClean="0"/>
          </a:p>
          <a:p>
            <a:pPr marL="0" indent="0" algn="ctr">
              <a:buFont typeface="Calibri" panose="020F0502020204030204" pitchFamily="34" charset="0"/>
              <a:buNone/>
            </a:pPr>
            <a:r>
              <a:rPr lang="en-US" dirty="0" smtClean="0"/>
              <a:t>J. </a:t>
            </a:r>
            <a:r>
              <a:rPr lang="en-US" dirty="0" err="1" smtClean="0"/>
              <a:t>Bericic</a:t>
            </a:r>
            <a:r>
              <a:rPr lang="en-US" dirty="0" smtClean="0"/>
              <a:t>, T. </a:t>
            </a:r>
            <a:r>
              <a:rPr lang="en-US" dirty="0" err="1" smtClean="0"/>
              <a:t>Brecelj</a:t>
            </a:r>
            <a:r>
              <a:rPr lang="en-US" dirty="0" smtClean="0"/>
              <a:t>, S. Sirca, S. </a:t>
            </a:r>
            <a:r>
              <a:rPr lang="en-US" dirty="0" err="1" smtClean="0"/>
              <a:t>Stajner</a:t>
            </a:r>
            <a:r>
              <a:rPr lang="en-US" dirty="0" smtClean="0"/>
              <a:t/>
            </a:r>
            <a:br>
              <a:rPr lang="en-US" dirty="0" smtClean="0"/>
            </a:br>
            <a:r>
              <a:rPr lang="en-US" b="1" dirty="0" err="1" smtClean="0"/>
              <a:t>Jozef</a:t>
            </a:r>
            <a:r>
              <a:rPr lang="en-US" b="1" dirty="0" smtClean="0"/>
              <a:t> Stefan Institute and University of </a:t>
            </a:r>
            <a:r>
              <a:rPr lang="en-US" b="1" dirty="0" err="1" smtClean="0"/>
              <a:t>Ljublijana</a:t>
            </a:r>
            <a:endParaRPr lang="en-US" dirty="0" smtClean="0"/>
          </a:p>
          <a:p>
            <a:pPr marL="0" indent="0" algn="ctr">
              <a:buFont typeface="Calibri" panose="020F0502020204030204" pitchFamily="34" charset="0"/>
              <a:buNone/>
            </a:pPr>
            <a:r>
              <a:rPr lang="en-US" dirty="0" smtClean="0"/>
              <a:t>B. </a:t>
            </a:r>
            <a:r>
              <a:rPr lang="en-US" dirty="0" err="1" smtClean="0"/>
              <a:t>Bertozzi</a:t>
            </a:r>
            <a:r>
              <a:rPr lang="en-US" dirty="0" smtClean="0"/>
              <a:t>, S. Gilad</a:t>
            </a:r>
            <a:br>
              <a:rPr lang="en-US" dirty="0" smtClean="0"/>
            </a:br>
            <a:r>
              <a:rPr lang="en-US" b="1" dirty="0" smtClean="0"/>
              <a:t>MIT</a:t>
            </a:r>
            <a:endParaRPr lang="en-US" dirty="0" smtClean="0"/>
          </a:p>
          <a:p>
            <a:pPr marL="0" indent="0" algn="ctr">
              <a:buFont typeface="Calibri" panose="020F0502020204030204" pitchFamily="34" charset="0"/>
              <a:buNone/>
            </a:pPr>
            <a:r>
              <a:rPr lang="en-US" dirty="0" smtClean="0"/>
              <a:t>K. Adhikari</a:t>
            </a:r>
            <a:br>
              <a:rPr lang="en-US" dirty="0" smtClean="0"/>
            </a:br>
            <a:r>
              <a:rPr lang="en-US" b="1" dirty="0" smtClean="0"/>
              <a:t>Mississippi State University</a:t>
            </a:r>
          </a:p>
          <a:p>
            <a:pPr marL="0" indent="0" algn="ctr">
              <a:buFont typeface="Calibri" panose="020F0502020204030204" pitchFamily="34" charset="0"/>
              <a:buNone/>
            </a:pPr>
            <a:r>
              <a:rPr lang="en-US" dirty="0" smtClean="0"/>
              <a:t>A. </a:t>
            </a:r>
            <a:r>
              <a:rPr lang="en-US" dirty="0" err="1" smtClean="0"/>
              <a:t>Ahmidouch</a:t>
            </a:r>
            <a:r>
              <a:rPr lang="en-US" dirty="0" smtClean="0"/>
              <a:t>, S. </a:t>
            </a:r>
            <a:r>
              <a:rPr lang="en-US" dirty="0" err="1" smtClean="0"/>
              <a:t>Danagoulian</a:t>
            </a:r>
            <a:r>
              <a:rPr lang="en-US" dirty="0" smtClean="0"/>
              <a:t/>
            </a:r>
            <a:br>
              <a:rPr lang="en-US" dirty="0" smtClean="0"/>
            </a:br>
            <a:r>
              <a:rPr lang="en-US" b="1" dirty="0" smtClean="0"/>
              <a:t>North Carolina A&amp;T State University</a:t>
            </a:r>
            <a:endParaRPr lang="en-US" dirty="0" smtClean="0"/>
          </a:p>
        </p:txBody>
      </p:sp>
      <p:sp>
        <p:nvSpPr>
          <p:cNvPr id="8" name="Content Placeholder 2"/>
          <p:cNvSpPr txBox="1">
            <a:spLocks/>
          </p:cNvSpPr>
          <p:nvPr/>
        </p:nvSpPr>
        <p:spPr>
          <a:xfrm>
            <a:off x="8132566" y="1845732"/>
            <a:ext cx="4059434" cy="4475553"/>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dirty="0"/>
              <a:t>K.J. Park</a:t>
            </a:r>
            <a:br>
              <a:rPr lang="en-US" dirty="0"/>
            </a:br>
            <a:r>
              <a:rPr lang="en-US" b="1" dirty="0"/>
              <a:t>Old Dominion University</a:t>
            </a:r>
            <a:endParaRPr lang="en-US" dirty="0"/>
          </a:p>
          <a:p>
            <a:pPr marL="0" indent="0" algn="ctr">
              <a:buFont typeface="Calibri" panose="020F0502020204030204" pitchFamily="34" charset="0"/>
              <a:buNone/>
            </a:pPr>
            <a:r>
              <a:rPr lang="en-US" dirty="0" smtClean="0"/>
              <a:t>M. Strikman</a:t>
            </a:r>
            <a:br>
              <a:rPr lang="en-US" dirty="0" smtClean="0"/>
            </a:br>
            <a:r>
              <a:rPr lang="en-US" b="1" dirty="0" smtClean="0"/>
              <a:t>Pennsylvania State University</a:t>
            </a:r>
            <a:endParaRPr lang="en-US" dirty="0" smtClean="0"/>
          </a:p>
          <a:p>
            <a:pPr marL="0" indent="0" algn="ctr">
              <a:buFont typeface="Calibri" panose="020F0502020204030204" pitchFamily="34" charset="0"/>
              <a:buNone/>
            </a:pPr>
            <a:r>
              <a:rPr lang="en-US" dirty="0" smtClean="0"/>
              <a:t>R. Gilman</a:t>
            </a:r>
            <a:r>
              <a:rPr lang="en-US" b="1" dirty="0"/>
              <a:t/>
            </a:r>
            <a:br>
              <a:rPr lang="en-US" b="1" dirty="0"/>
            </a:br>
            <a:r>
              <a:rPr lang="en-US" b="1" dirty="0" smtClean="0"/>
              <a:t>Rutgers University</a:t>
            </a:r>
            <a:endParaRPr lang="en-US" dirty="0" smtClean="0"/>
          </a:p>
          <a:p>
            <a:pPr marL="0" indent="0" algn="ctr">
              <a:buFont typeface="Calibri" panose="020F0502020204030204" pitchFamily="34" charset="0"/>
              <a:buNone/>
            </a:pPr>
            <a:r>
              <a:rPr lang="en-US" dirty="0" smtClean="0"/>
              <a:t>M. </a:t>
            </a:r>
            <a:r>
              <a:rPr lang="en-US" dirty="0" err="1" smtClean="0"/>
              <a:t>Elaasar</a:t>
            </a:r>
            <a:r>
              <a:rPr lang="en-US" dirty="0" smtClean="0"/>
              <a:t/>
            </a:r>
            <a:br>
              <a:rPr lang="en-US" dirty="0" smtClean="0"/>
            </a:br>
            <a:r>
              <a:rPr lang="en-US" b="1" dirty="0" smtClean="0"/>
              <a:t>Southern University</a:t>
            </a:r>
          </a:p>
          <a:p>
            <a:pPr marL="0" indent="0" algn="ctr">
              <a:buFont typeface="Calibri" panose="020F0502020204030204" pitchFamily="34" charset="0"/>
              <a:buNone/>
            </a:pPr>
            <a:r>
              <a:rPr lang="en-US" dirty="0" smtClean="0"/>
              <a:t>W. van </a:t>
            </a:r>
            <a:r>
              <a:rPr lang="en-US" dirty="0" err="1" smtClean="0"/>
              <a:t>Oers</a:t>
            </a:r>
            <a:r>
              <a:rPr lang="en-US" dirty="0" smtClean="0"/>
              <a:t/>
            </a:r>
            <a:br>
              <a:rPr lang="en-US" dirty="0" smtClean="0"/>
            </a:br>
            <a:r>
              <a:rPr lang="en-US" b="1" dirty="0" smtClean="0"/>
              <a:t>University of Manitoba</a:t>
            </a:r>
          </a:p>
          <a:p>
            <a:pPr marL="0" indent="0" algn="ctr">
              <a:buFont typeface="Calibri" panose="020F0502020204030204" pitchFamily="34" charset="0"/>
              <a:buNone/>
            </a:pPr>
            <a:r>
              <a:rPr lang="en-US" dirty="0" smtClean="0"/>
              <a:t>G.A. Miller</a:t>
            </a:r>
            <a:br>
              <a:rPr lang="en-US" dirty="0" smtClean="0"/>
            </a:br>
            <a:r>
              <a:rPr lang="en-US" b="1" dirty="0" smtClean="0"/>
              <a:t>University of Washington</a:t>
            </a:r>
            <a:endParaRPr lang="en-US" dirty="0" smtClean="0"/>
          </a:p>
          <a:p>
            <a:pPr marL="0" indent="0" algn="ctr">
              <a:buFont typeface="Calibri" panose="020F0502020204030204" pitchFamily="34" charset="0"/>
              <a:buNone/>
            </a:pPr>
            <a:r>
              <a:rPr lang="en-US" dirty="0" smtClean="0"/>
              <a:t>D. </a:t>
            </a:r>
            <a:r>
              <a:rPr lang="en-US" dirty="0" err="1" smtClean="0"/>
              <a:t>Androic</a:t>
            </a:r>
            <a:r>
              <a:rPr lang="en-US" dirty="0" smtClean="0"/>
              <a:t/>
            </a:r>
            <a:br>
              <a:rPr lang="en-US" dirty="0" smtClean="0"/>
            </a:br>
            <a:r>
              <a:rPr lang="en-US" b="1" dirty="0" smtClean="0"/>
              <a:t>University of Zagreb</a:t>
            </a:r>
            <a:endParaRPr lang="en-US" dirty="0" smtClean="0"/>
          </a:p>
        </p:txBody>
      </p:sp>
      <p:sp>
        <p:nvSpPr>
          <p:cNvPr id="9"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10"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Tree>
    <p:extLst>
      <p:ext uri="{BB962C8B-B14F-4D97-AF65-F5344CB8AC3E}">
        <p14:creationId xmlns:p14="http://schemas.microsoft.com/office/powerpoint/2010/main" val="215278814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26</a:t>
            </a:fld>
            <a:endParaRPr lang="en-US" dirty="0"/>
          </a:p>
        </p:txBody>
      </p:sp>
      <p:sp>
        <p:nvSpPr>
          <p:cNvPr id="7"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8"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Tree>
    <p:extLst>
      <p:ext uri="{BB962C8B-B14F-4D97-AF65-F5344CB8AC3E}">
        <p14:creationId xmlns:p14="http://schemas.microsoft.com/office/powerpoint/2010/main" val="157171870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Backup Slides</a:t>
            </a:r>
            <a:endParaRPr lang="en-US" dirty="0"/>
          </a:p>
        </p:txBody>
      </p:sp>
      <p:sp>
        <p:nvSpPr>
          <p:cNvPr id="3" name="Subtitle 2"/>
          <p:cNvSpPr>
            <a:spLocks noGrp="1"/>
          </p:cNvSpPr>
          <p:nvPr>
            <p:ph type="subTitle" idx="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27</a:t>
            </a:fld>
            <a:endParaRPr lang="en-US" dirty="0"/>
          </a:p>
        </p:txBody>
      </p:sp>
    </p:spTree>
    <p:extLst>
      <p:ext uri="{BB962C8B-B14F-4D97-AF65-F5344CB8AC3E}">
        <p14:creationId xmlns:p14="http://schemas.microsoft.com/office/powerpoint/2010/main" val="2321959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29637A9-119A-49DA-BD12-AAC58B377D80}" type="slidenum">
              <a:rPr lang="en-US" smtClean="0"/>
              <a:pPr/>
              <a:t>28</a:t>
            </a:fld>
            <a:endParaRPr lang="en-US" dirty="0"/>
          </a:p>
        </p:txBody>
      </p:sp>
      <mc:AlternateContent xmlns:mc="http://schemas.openxmlformats.org/markup-compatibility/2006" xmlns:a14="http://schemas.microsoft.com/office/drawing/2010/main">
        <mc:Choice Requires="a14">
          <p:sp>
            <p:nvSpPr>
              <p:cNvPr id="7" name="Title 1"/>
              <p:cNvSpPr>
                <a:spLocks noGrp="1"/>
              </p:cNvSpPr>
              <p:nvPr>
                <p:ph type="title"/>
              </p:nvPr>
            </p:nvSpPr>
            <p:spPr>
              <a:xfrm>
                <a:off x="1097280" y="286603"/>
                <a:ext cx="10058400" cy="1450757"/>
              </a:xfrm>
            </p:spPr>
            <p:txBody>
              <a:bodyPr>
                <a:normAutofit/>
              </a:bodyPr>
              <a:lstStyle/>
              <a:p>
                <a:r>
                  <a:rPr lang="en-US" dirty="0" smtClean="0"/>
                  <a:t> </a:t>
                </a:r>
                <a:br>
                  <a:rPr lang="en-US" dirty="0" smtClean="0"/>
                </a:b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oMath>
                </a14:m>
                <a:r>
                  <a:rPr lang="en-US" dirty="0" smtClean="0"/>
                  <a:t> for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r>
                      <a:rPr lang="en-US" b="0" i="1" smtClean="0">
                        <a:latin typeface="Cambria Math" panose="02040503050406030204" pitchFamily="18" charset="0"/>
                      </a:rPr>
                      <m:t>&gt;1 </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GeV</m:t>
                        </m:r>
                      </m:e>
                      <m:sup>
                        <m:r>
                          <a:rPr lang="en-US" b="0" i="1" smtClean="0">
                            <a:latin typeface="Cambria Math" panose="02040503050406030204" pitchFamily="18" charset="0"/>
                          </a:rPr>
                          <m:t>2</m:t>
                        </m:r>
                      </m:sup>
                    </m:sSup>
                  </m:oMath>
                </a14:m>
                <a:r>
                  <a:rPr lang="en-US" dirty="0" smtClean="0"/>
                  <a:t> with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𝑃</m:t>
                        </m:r>
                      </m:e>
                      <m:sub>
                        <m:r>
                          <a:rPr lang="en-US" i="1">
                            <a:latin typeface="Cambria Math" panose="02040503050406030204" pitchFamily="18" charset="0"/>
                          </a:rPr>
                          <m:t>𝑧𝑧</m:t>
                        </m:r>
                      </m:sub>
                    </m:sSub>
                    <m:r>
                      <a:rPr lang="en-US" b="0" i="1" smtClean="0">
                        <a:latin typeface="Cambria Math" panose="02040503050406030204" pitchFamily="18" charset="0"/>
                      </a:rPr>
                      <m:t>=30%</m:t>
                    </m:r>
                  </m:oMath>
                </a14:m>
                <a:endParaRPr lang="en-US" dirty="0"/>
              </a:p>
            </p:txBody>
          </p:sp>
        </mc:Choice>
        <mc:Fallback xmlns="">
          <p:sp>
            <p:nvSpPr>
              <p:cNvPr id="7" name="Title 1"/>
              <p:cNvSpPr>
                <a:spLocks noGrp="1" noRot="1" noChangeAspect="1" noMove="1" noResize="1" noEditPoints="1" noAdjustHandles="1" noChangeArrowheads="1" noChangeShapeType="1" noTextEdit="1"/>
              </p:cNvSpPr>
              <p:nvPr>
                <p:ph type="title"/>
              </p:nvPr>
            </p:nvSpPr>
            <p:spPr>
              <a:xfrm>
                <a:off x="1097280" y="286603"/>
                <a:ext cx="10058400" cy="1450757"/>
              </a:xfrm>
              <a:blipFill rotWithShape="0">
                <a:blip r:embed="rId2"/>
                <a:stretch>
                  <a:fillRect b="-23109"/>
                </a:stretch>
              </a:blipFill>
            </p:spPr>
            <p:txBody>
              <a:bodyPr/>
              <a:lstStyle/>
              <a:p>
                <a:r>
                  <a:rPr lang="en-US">
                    <a:noFill/>
                  </a:rPr>
                  <a:t> </a:t>
                </a:r>
              </a:p>
            </p:txBody>
          </p:sp>
        </mc:Fallback>
      </mc:AlternateContent>
      <p:grpSp>
        <p:nvGrpSpPr>
          <p:cNvPr id="14" name="Group 13"/>
          <p:cNvGrpSpPr/>
          <p:nvPr/>
        </p:nvGrpSpPr>
        <p:grpSpPr>
          <a:xfrm>
            <a:off x="108486" y="2430685"/>
            <a:ext cx="12019239" cy="3177855"/>
            <a:chOff x="-66625" y="2789499"/>
            <a:chExt cx="10311911" cy="272644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5" y="2789499"/>
              <a:ext cx="3886322" cy="272644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4398"/>
            <a:stretch/>
          </p:blipFill>
          <p:spPr>
            <a:xfrm>
              <a:off x="3709334" y="2789499"/>
              <a:ext cx="3326761" cy="2726442"/>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4181"/>
            <a:stretch/>
          </p:blipFill>
          <p:spPr>
            <a:xfrm>
              <a:off x="6910086" y="2789499"/>
              <a:ext cx="3335200" cy="2726442"/>
            </a:xfrm>
            <a:prstGeom prst="rect">
              <a:avLst/>
            </a:prstGeom>
          </p:spPr>
        </p:pic>
      </p:grpSp>
      <mc:AlternateContent xmlns:mc="http://schemas.openxmlformats.org/markup-compatibility/2006" xmlns:a14="http://schemas.microsoft.com/office/drawing/2010/main">
        <mc:Choice Requires="a14">
          <p:sp>
            <p:nvSpPr>
              <p:cNvPr id="15" name="TextBox 14"/>
              <p:cNvSpPr txBox="1"/>
              <p:nvPr/>
            </p:nvSpPr>
            <p:spPr>
              <a:xfrm>
                <a:off x="1748856" y="2084236"/>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=1.5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1748856" y="2084236"/>
                <a:ext cx="1654427" cy="307777"/>
              </a:xfrm>
              <a:prstGeom prst="rect">
                <a:avLst/>
              </a:prstGeom>
              <a:blipFill rotWithShape="0">
                <a:blip r:embed="rId6"/>
                <a:stretch>
                  <a:fillRect l="-4428" t="-4000" r="-1107"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687450" y="2084236"/>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=1.8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5687450" y="2084236"/>
                <a:ext cx="1654427" cy="307777"/>
              </a:xfrm>
              <a:prstGeom prst="rect">
                <a:avLst/>
              </a:prstGeom>
              <a:blipFill rotWithShape="0">
                <a:blip r:embed="rId7"/>
                <a:stretch>
                  <a:fillRect l="-4428" t="-4000" r="-1107"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9505618" y="2084235"/>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=2.9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9505618" y="2084235"/>
                <a:ext cx="1654427" cy="307777"/>
              </a:xfrm>
              <a:prstGeom prst="rect">
                <a:avLst/>
              </a:prstGeom>
              <a:blipFill rotWithShape="0">
                <a:blip r:embed="rId8"/>
                <a:stretch>
                  <a:fillRect l="-4412" t="-4000" r="-1103" b="-28000"/>
                </a:stretch>
              </a:blipFill>
            </p:spPr>
            <p:txBody>
              <a:bodyPr/>
              <a:lstStyle/>
              <a:p>
                <a:r>
                  <a:rPr lang="en-US">
                    <a:noFill/>
                  </a:rPr>
                  <a:t> </a:t>
                </a:r>
              </a:p>
            </p:txBody>
          </p:sp>
        </mc:Fallback>
      </mc:AlternateContent>
      <p:sp>
        <p:nvSpPr>
          <p:cNvPr id="21" name="TextBox 20"/>
          <p:cNvSpPr txBox="1"/>
          <p:nvPr/>
        </p:nvSpPr>
        <p:spPr>
          <a:xfrm>
            <a:off x="0" y="6027718"/>
            <a:ext cx="2492414" cy="307777"/>
          </a:xfrm>
          <a:prstGeom prst="rect">
            <a:avLst/>
          </a:prstGeom>
          <a:noFill/>
        </p:spPr>
        <p:txBody>
          <a:bodyPr wrap="none" rtlCol="0">
            <a:spAutoFit/>
          </a:bodyPr>
          <a:lstStyle/>
          <a:p>
            <a:r>
              <a:rPr lang="en-US" sz="1400" dirty="0" smtClean="0"/>
              <a:t>E. Long, </a:t>
            </a:r>
            <a:r>
              <a:rPr lang="en-US" sz="1400" i="1" dirty="0" smtClean="0"/>
              <a:t>et al</a:t>
            </a:r>
            <a:r>
              <a:rPr lang="en-US" sz="1400" dirty="0" smtClean="0"/>
              <a:t>, JLab PR12-15-005</a:t>
            </a:r>
            <a:endParaRPr lang="en-US" sz="1400" dirty="0"/>
          </a:p>
        </p:txBody>
      </p:sp>
      <p:sp>
        <p:nvSpPr>
          <p:cNvPr id="24"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25"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Tree>
    <p:extLst>
      <p:ext uri="{BB962C8B-B14F-4D97-AF65-F5344CB8AC3E}">
        <p14:creationId xmlns:p14="http://schemas.microsoft.com/office/powerpoint/2010/main" val="388024126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29637A9-119A-49DA-BD12-AAC58B377D80}" type="slidenum">
              <a:rPr lang="en-US" smtClean="0"/>
              <a:pPr/>
              <a:t>29</a:t>
            </a:fld>
            <a:endParaRPr lang="en-US" dirty="0"/>
          </a:p>
        </p:txBody>
      </p:sp>
      <mc:AlternateContent xmlns:mc="http://schemas.openxmlformats.org/markup-compatibility/2006" xmlns:a14="http://schemas.microsoft.com/office/drawing/2010/main">
        <mc:Choice Requires="a14">
          <p:sp>
            <p:nvSpPr>
              <p:cNvPr id="7" name="Title 1"/>
              <p:cNvSpPr>
                <a:spLocks noGrp="1"/>
              </p:cNvSpPr>
              <p:nvPr>
                <p:ph type="title"/>
              </p:nvPr>
            </p:nvSpPr>
            <p:spPr>
              <a:xfrm>
                <a:off x="1097280" y="286603"/>
                <a:ext cx="10058400" cy="1450757"/>
              </a:xfrm>
            </p:spPr>
            <p:txBody>
              <a:bodyPr>
                <a:normAutofit/>
              </a:bodyPr>
              <a:lstStyle/>
              <a:p>
                <a:r>
                  <a:rPr lang="en-US" dirty="0" smtClean="0"/>
                  <a:t> </a:t>
                </a:r>
                <a:br>
                  <a:rPr lang="en-US" dirty="0" smtClean="0"/>
                </a:b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oMath>
                </a14:m>
                <a:r>
                  <a:rPr lang="en-US" dirty="0" smtClean="0"/>
                  <a:t> for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r>
                      <a:rPr lang="en-US" b="0" i="1" smtClean="0">
                        <a:latin typeface="Cambria Math" panose="02040503050406030204" pitchFamily="18" charset="0"/>
                      </a:rPr>
                      <m:t>&gt;1 </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GeV</m:t>
                        </m:r>
                      </m:e>
                      <m:sup>
                        <m:r>
                          <a:rPr lang="en-US" b="0" i="1" smtClean="0">
                            <a:latin typeface="Cambria Math" panose="02040503050406030204" pitchFamily="18" charset="0"/>
                          </a:rPr>
                          <m:t>2</m:t>
                        </m:r>
                      </m:sup>
                    </m:sSup>
                  </m:oMath>
                </a14:m>
                <a:r>
                  <a:rPr lang="en-US" dirty="0" smtClean="0"/>
                  <a:t> with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𝑃</m:t>
                        </m:r>
                      </m:e>
                      <m:sub>
                        <m:r>
                          <a:rPr lang="en-US" i="1">
                            <a:latin typeface="Cambria Math" panose="02040503050406030204" pitchFamily="18" charset="0"/>
                          </a:rPr>
                          <m:t>𝑧𝑧</m:t>
                        </m:r>
                      </m:sub>
                    </m:sSub>
                    <m:r>
                      <a:rPr lang="en-US" b="0" i="1" smtClean="0">
                        <a:latin typeface="Cambria Math" panose="02040503050406030204" pitchFamily="18" charset="0"/>
                      </a:rPr>
                      <m:t>=20%</m:t>
                    </m:r>
                  </m:oMath>
                </a14:m>
                <a:endParaRPr lang="en-US" dirty="0"/>
              </a:p>
            </p:txBody>
          </p:sp>
        </mc:Choice>
        <mc:Fallback xmlns="">
          <p:sp>
            <p:nvSpPr>
              <p:cNvPr id="7" name="Title 1"/>
              <p:cNvSpPr>
                <a:spLocks noGrp="1" noRot="1" noChangeAspect="1" noMove="1" noResize="1" noEditPoints="1" noAdjustHandles="1" noChangeArrowheads="1" noChangeShapeType="1" noTextEdit="1"/>
              </p:cNvSpPr>
              <p:nvPr>
                <p:ph type="title"/>
              </p:nvPr>
            </p:nvSpPr>
            <p:spPr>
              <a:xfrm>
                <a:off x="1097280" y="286603"/>
                <a:ext cx="10058400" cy="1450757"/>
              </a:xfrm>
              <a:blipFill rotWithShape="0">
                <a:blip r:embed="rId2"/>
                <a:stretch>
                  <a:fillRect b="-23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748856" y="2084236"/>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=1.5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1748856" y="2084236"/>
                <a:ext cx="1654427" cy="307777"/>
              </a:xfrm>
              <a:prstGeom prst="rect">
                <a:avLst/>
              </a:prstGeom>
              <a:blipFill rotWithShape="0">
                <a:blip r:embed="rId6"/>
                <a:stretch>
                  <a:fillRect l="-4428" t="-4000" r="-1107"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687450" y="2084236"/>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=1.8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5687450" y="2084236"/>
                <a:ext cx="1654427" cy="307777"/>
              </a:xfrm>
              <a:prstGeom prst="rect">
                <a:avLst/>
              </a:prstGeom>
              <a:blipFill rotWithShape="0">
                <a:blip r:embed="rId7"/>
                <a:stretch>
                  <a:fillRect l="-4428" t="-4000" r="-1107"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9505618" y="2084235"/>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=2.9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9505618" y="2084235"/>
                <a:ext cx="1654427" cy="307777"/>
              </a:xfrm>
              <a:prstGeom prst="rect">
                <a:avLst/>
              </a:prstGeom>
              <a:blipFill rotWithShape="0">
                <a:blip r:embed="rId8"/>
                <a:stretch>
                  <a:fillRect l="-4412" t="-4000" r="-1103" b="-28000"/>
                </a:stretch>
              </a:blipFill>
            </p:spPr>
            <p:txBody>
              <a:bodyPr/>
              <a:lstStyle/>
              <a:p>
                <a:r>
                  <a:rPr lang="en-US">
                    <a:noFill/>
                  </a:rPr>
                  <a:t> </a:t>
                </a:r>
              </a:p>
            </p:txBody>
          </p:sp>
        </mc:Fallback>
      </mc:AlternateContent>
      <p:sp>
        <p:nvSpPr>
          <p:cNvPr id="21" name="TextBox 20"/>
          <p:cNvSpPr txBox="1"/>
          <p:nvPr/>
        </p:nvSpPr>
        <p:spPr>
          <a:xfrm>
            <a:off x="0" y="6027718"/>
            <a:ext cx="2492414" cy="307777"/>
          </a:xfrm>
          <a:prstGeom prst="rect">
            <a:avLst/>
          </a:prstGeom>
          <a:noFill/>
        </p:spPr>
        <p:txBody>
          <a:bodyPr wrap="none" rtlCol="0">
            <a:spAutoFit/>
          </a:bodyPr>
          <a:lstStyle/>
          <a:p>
            <a:r>
              <a:rPr lang="en-US" sz="1400" dirty="0" smtClean="0"/>
              <a:t>E. Long, </a:t>
            </a:r>
            <a:r>
              <a:rPr lang="en-US" sz="1400" i="1" dirty="0" smtClean="0"/>
              <a:t>et al</a:t>
            </a:r>
            <a:r>
              <a:rPr lang="en-US" sz="1400" dirty="0" smtClean="0"/>
              <a:t>, JLab PR12-15-005</a:t>
            </a:r>
            <a:endParaRPr lang="en-US" sz="1400" dirty="0"/>
          </a:p>
        </p:txBody>
      </p:sp>
      <p:grpSp>
        <p:nvGrpSpPr>
          <p:cNvPr id="19" name="Group 18"/>
          <p:cNvGrpSpPr/>
          <p:nvPr/>
        </p:nvGrpSpPr>
        <p:grpSpPr>
          <a:xfrm>
            <a:off x="101098" y="2430043"/>
            <a:ext cx="12027277" cy="3178497"/>
            <a:chOff x="101098" y="2430043"/>
            <a:chExt cx="12027277" cy="3178497"/>
          </a:xfrm>
        </p:grpSpPr>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98" y="2430043"/>
              <a:ext cx="4530691" cy="3178497"/>
            </a:xfrm>
            <a:prstGeom prst="rect">
              <a:avLst/>
            </a:prstGeom>
          </p:spPr>
        </p:pic>
        <p:pic>
          <p:nvPicPr>
            <p:cNvPr id="22" name="Picture 21"/>
            <p:cNvPicPr>
              <a:picLocks noChangeAspect="1"/>
            </p:cNvPicPr>
            <p:nvPr/>
          </p:nvPicPr>
          <p:blipFill rotWithShape="1">
            <a:blip r:embed="rId10">
              <a:extLst>
                <a:ext uri="{28A0092B-C50C-407E-A947-70E740481C1C}">
                  <a14:useLocalDpi xmlns:a14="http://schemas.microsoft.com/office/drawing/2010/main" val="0"/>
                </a:ext>
              </a:extLst>
            </a:blip>
            <a:srcRect l="14212"/>
            <a:stretch/>
          </p:blipFill>
          <p:spPr>
            <a:xfrm>
              <a:off x="8241589" y="2430043"/>
              <a:ext cx="3886786" cy="3178497"/>
            </a:xfrm>
            <a:prstGeom prst="rect">
              <a:avLst/>
            </a:prstGeom>
          </p:spPr>
        </p:pic>
        <p:pic>
          <p:nvPicPr>
            <p:cNvPr id="23" name="Picture 22"/>
            <p:cNvPicPr>
              <a:picLocks noChangeAspect="1"/>
            </p:cNvPicPr>
            <p:nvPr/>
          </p:nvPicPr>
          <p:blipFill rotWithShape="1">
            <a:blip r:embed="rId11">
              <a:extLst>
                <a:ext uri="{28A0092B-C50C-407E-A947-70E740481C1C}">
                  <a14:useLocalDpi xmlns:a14="http://schemas.microsoft.com/office/drawing/2010/main" val="0"/>
                </a:ext>
              </a:extLst>
            </a:blip>
            <a:srcRect l="15002"/>
            <a:stretch/>
          </p:blipFill>
          <p:spPr>
            <a:xfrm>
              <a:off x="4540935" y="2430043"/>
              <a:ext cx="3851004" cy="3178497"/>
            </a:xfrm>
            <a:prstGeom prst="rect">
              <a:avLst/>
            </a:prstGeom>
          </p:spPr>
        </p:pic>
      </p:grpSp>
      <p:sp>
        <p:nvSpPr>
          <p:cNvPr id="24"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25"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Tree>
    <p:extLst>
      <p:ext uri="{BB962C8B-B14F-4D97-AF65-F5344CB8AC3E}">
        <p14:creationId xmlns:p14="http://schemas.microsoft.com/office/powerpoint/2010/main" val="178196263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Tensor Polarization</a:t>
            </a:r>
            <a:endParaRPr lang="en-US" dirty="0"/>
          </a:p>
        </p:txBody>
      </p:sp>
      <p:sp>
        <p:nvSpPr>
          <p:cNvPr id="3" name="Content Placeholder 2"/>
          <p:cNvSpPr>
            <a:spLocks noGrp="1"/>
          </p:cNvSpPr>
          <p:nvPr>
            <p:ph idx="1"/>
          </p:nvPr>
        </p:nvSpPr>
        <p:spPr>
          <a:xfrm>
            <a:off x="1097280" y="1845734"/>
            <a:ext cx="10058400" cy="4491566"/>
          </a:xfrm>
        </p:spPr>
        <p:txBody>
          <a:bodyPr>
            <a:normAutofit/>
          </a:bodyPr>
          <a:lstStyle/>
          <a:p>
            <a:r>
              <a:rPr lang="en-US" dirty="0" smtClean="0"/>
              <a:t>For tensor polarization, need spin-1 particles</a:t>
            </a:r>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629637A9-119A-49DA-BD12-AAC58B377D80}" type="slidenum">
              <a:rPr lang="en-US" smtClean="0"/>
              <a:pPr/>
              <a:t>3</a:t>
            </a:fld>
            <a:endParaRPr lang="en-US" dirty="0"/>
          </a:p>
        </p:txBody>
      </p:sp>
      <p:grpSp>
        <p:nvGrpSpPr>
          <p:cNvPr id="30" name="Group 29"/>
          <p:cNvGrpSpPr/>
          <p:nvPr/>
        </p:nvGrpSpPr>
        <p:grpSpPr>
          <a:xfrm>
            <a:off x="3719504" y="2591068"/>
            <a:ext cx="1699326" cy="1529024"/>
            <a:chOff x="2345029" y="2529000"/>
            <a:chExt cx="1628685" cy="1465461"/>
          </a:xfrm>
        </p:grpSpPr>
        <p:grpSp>
          <p:nvGrpSpPr>
            <p:cNvPr id="15" name="Group 14"/>
            <p:cNvGrpSpPr/>
            <p:nvPr/>
          </p:nvGrpSpPr>
          <p:grpSpPr>
            <a:xfrm>
              <a:off x="2485815" y="3041306"/>
              <a:ext cx="1487899" cy="953155"/>
              <a:chOff x="3767087" y="4861841"/>
              <a:chExt cx="1487899" cy="953155"/>
            </a:xfrm>
          </p:grpSpPr>
          <p:grpSp>
            <p:nvGrpSpPr>
              <p:cNvPr id="16" name="Group 15"/>
              <p:cNvGrpSpPr/>
              <p:nvPr/>
            </p:nvGrpSpPr>
            <p:grpSpPr>
              <a:xfrm>
                <a:off x="3767087" y="5005137"/>
                <a:ext cx="549419" cy="676615"/>
                <a:chOff x="3767087" y="4548375"/>
                <a:chExt cx="549419" cy="1133377"/>
              </a:xfrm>
            </p:grpSpPr>
            <p:sp>
              <p:nvSpPr>
                <p:cNvPr id="19" name="Oval 18"/>
                <p:cNvSpPr/>
                <p:nvPr/>
              </p:nvSpPr>
              <p:spPr>
                <a:xfrm>
                  <a:off x="3767087" y="4548375"/>
                  <a:ext cx="549419" cy="13079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V="1">
                  <a:off x="3767087" y="4625789"/>
                  <a:ext cx="549419" cy="981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767087" y="4625789"/>
                  <a:ext cx="549419" cy="1018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767087" y="5550957"/>
                  <a:ext cx="549419" cy="13079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4380487" y="4861841"/>
                <a:ext cx="874499" cy="353979"/>
              </a:xfrm>
              <a:prstGeom prst="rect">
                <a:avLst/>
              </a:prstGeom>
              <a:noFill/>
            </p:spPr>
            <p:txBody>
              <a:bodyPr wrap="none" rtlCol="0">
                <a:spAutoFit/>
              </a:bodyPr>
              <a:lstStyle/>
              <a:p>
                <a:pPr algn="ctr"/>
                <a:r>
                  <a:rPr lang="en-US" i="1" dirty="0" smtClean="0"/>
                  <a:t>m </a:t>
                </a:r>
                <a:r>
                  <a:rPr lang="en-US" dirty="0" smtClean="0"/>
                  <a:t>= +½ </a:t>
                </a:r>
                <a:endParaRPr lang="en-US" dirty="0"/>
              </a:p>
            </p:txBody>
          </p:sp>
          <p:sp>
            <p:nvSpPr>
              <p:cNvPr id="18" name="TextBox 17"/>
              <p:cNvSpPr txBox="1"/>
              <p:nvPr/>
            </p:nvSpPr>
            <p:spPr>
              <a:xfrm>
                <a:off x="4396747" y="5461017"/>
                <a:ext cx="831481" cy="353979"/>
              </a:xfrm>
              <a:prstGeom prst="rect">
                <a:avLst/>
              </a:prstGeom>
              <a:noFill/>
            </p:spPr>
            <p:txBody>
              <a:bodyPr wrap="none" rtlCol="0">
                <a:spAutoFit/>
              </a:bodyPr>
              <a:lstStyle/>
              <a:p>
                <a:pPr algn="ctr"/>
                <a:r>
                  <a:rPr lang="en-US" i="1" dirty="0" smtClean="0"/>
                  <a:t>m </a:t>
                </a:r>
                <a:r>
                  <a:rPr lang="en-US" dirty="0" smtClean="0"/>
                  <a:t>= -½ </a:t>
                </a:r>
                <a:endParaRPr lang="en-US" dirty="0"/>
              </a:p>
            </p:txBody>
          </p:sp>
        </p:grpSp>
        <p:sp>
          <p:nvSpPr>
            <p:cNvPr id="28" name="TextBox 27"/>
            <p:cNvSpPr txBox="1"/>
            <p:nvPr/>
          </p:nvSpPr>
          <p:spPr>
            <a:xfrm>
              <a:off x="2345029" y="2529000"/>
              <a:ext cx="830989" cy="619462"/>
            </a:xfrm>
            <a:prstGeom prst="rect">
              <a:avLst/>
            </a:prstGeom>
            <a:noFill/>
          </p:spPr>
          <p:txBody>
            <a:bodyPr wrap="none" rtlCol="0">
              <a:spAutoFit/>
            </a:bodyPr>
            <a:lstStyle/>
            <a:p>
              <a:pPr algn="ctr"/>
              <a:r>
                <a:rPr lang="en-US" dirty="0" smtClean="0"/>
                <a:t>Spin-½</a:t>
              </a:r>
            </a:p>
            <a:p>
              <a:pPr algn="ctr"/>
              <a:r>
                <a:rPr lang="en-US" dirty="0" smtClean="0"/>
                <a:t>System</a:t>
              </a:r>
              <a:endParaRPr lang="en-US" dirty="0"/>
            </a:p>
          </p:txBody>
        </p:sp>
      </p:grpSp>
      <p:sp>
        <p:nvSpPr>
          <p:cNvPr id="38" name="TextBox 37"/>
          <p:cNvSpPr txBox="1"/>
          <p:nvPr/>
        </p:nvSpPr>
        <p:spPr>
          <a:xfrm>
            <a:off x="-18750" y="6024272"/>
            <a:ext cx="6062365" cy="307777"/>
          </a:xfrm>
          <a:prstGeom prst="rect">
            <a:avLst/>
          </a:prstGeom>
          <a:noFill/>
        </p:spPr>
        <p:txBody>
          <a:bodyPr wrap="none" rtlCol="0">
            <a:spAutoFit/>
          </a:bodyPr>
          <a:lstStyle/>
          <a:p>
            <a:r>
              <a:rPr lang="en-US" sz="1400" dirty="0" smtClean="0"/>
              <a:t>Animations by SC Pieper, </a:t>
            </a:r>
            <a:r>
              <a:rPr lang="en-US" sz="1400" i="1" dirty="0" smtClean="0"/>
              <a:t>et al</a:t>
            </a:r>
            <a:r>
              <a:rPr lang="en-US" sz="1400" dirty="0"/>
              <a:t>, </a:t>
            </a:r>
            <a:r>
              <a:rPr lang="en-US" sz="1400" dirty="0">
                <a:solidFill>
                  <a:schemeClr val="accent2">
                    <a:lumMod val="60000"/>
                    <a:lumOff val="40000"/>
                  </a:schemeClr>
                </a:solidFill>
                <a:hlinkClick r:id="rId3"/>
              </a:rPr>
              <a:t>http://www.phy.anl.gov/theory/movie-run.html</a:t>
            </a:r>
            <a:r>
              <a:rPr lang="en-US" sz="1400" dirty="0">
                <a:solidFill>
                  <a:schemeClr val="accent2">
                    <a:lumMod val="60000"/>
                    <a:lumOff val="40000"/>
                  </a:schemeClr>
                </a:solidFill>
              </a:rPr>
              <a:t> </a:t>
            </a:r>
          </a:p>
        </p:txBody>
      </p:sp>
      <p:grpSp>
        <p:nvGrpSpPr>
          <p:cNvPr id="36" name="Group 35"/>
          <p:cNvGrpSpPr/>
          <p:nvPr/>
        </p:nvGrpSpPr>
        <p:grpSpPr>
          <a:xfrm>
            <a:off x="6573391" y="2182412"/>
            <a:ext cx="1660738" cy="2247060"/>
            <a:chOff x="4349069" y="2182413"/>
            <a:chExt cx="1566984" cy="2120206"/>
          </a:xfrm>
        </p:grpSpPr>
        <p:grpSp>
          <p:nvGrpSpPr>
            <p:cNvPr id="31" name="Group 30"/>
            <p:cNvGrpSpPr/>
            <p:nvPr/>
          </p:nvGrpSpPr>
          <p:grpSpPr>
            <a:xfrm>
              <a:off x="4483405" y="2738766"/>
              <a:ext cx="1432648" cy="1563853"/>
              <a:chOff x="4483400" y="2738767"/>
              <a:chExt cx="1432650" cy="1563854"/>
            </a:xfrm>
          </p:grpSpPr>
          <p:sp>
            <p:nvSpPr>
              <p:cNvPr id="11" name="Oval 10"/>
              <p:cNvSpPr/>
              <p:nvPr/>
            </p:nvSpPr>
            <p:spPr>
              <a:xfrm>
                <a:off x="4485974" y="2844363"/>
                <a:ext cx="549419" cy="1581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cxnSp>
            <p:nvCxnSpPr>
              <p:cNvPr id="12" name="Straight Arrow Connector 11"/>
              <p:cNvCxnSpPr/>
              <p:nvPr/>
            </p:nvCxnSpPr>
            <p:spPr>
              <a:xfrm flipV="1">
                <a:off x="4485974" y="2937962"/>
                <a:ext cx="549419" cy="1186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485974" y="2937962"/>
                <a:ext cx="549419" cy="1231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485974" y="4056560"/>
                <a:ext cx="549419" cy="1581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TextBox 9"/>
              <p:cNvSpPr txBox="1"/>
              <p:nvPr/>
            </p:nvSpPr>
            <p:spPr>
              <a:xfrm>
                <a:off x="5162516" y="3954139"/>
                <a:ext cx="732358" cy="348482"/>
              </a:xfrm>
              <a:prstGeom prst="rect">
                <a:avLst/>
              </a:prstGeom>
              <a:noFill/>
            </p:spPr>
            <p:txBody>
              <a:bodyPr wrap="none" rtlCol="0">
                <a:spAutoFit/>
              </a:bodyPr>
              <a:lstStyle/>
              <a:p>
                <a:pPr algn="r"/>
                <a:r>
                  <a:rPr lang="en-US" dirty="0"/>
                  <a:t>m = -1</a:t>
                </a:r>
              </a:p>
            </p:txBody>
          </p:sp>
          <p:sp>
            <p:nvSpPr>
              <p:cNvPr id="25" name="Rectangle 24"/>
              <p:cNvSpPr/>
              <p:nvPr/>
            </p:nvSpPr>
            <p:spPr>
              <a:xfrm>
                <a:off x="4695821" y="3544748"/>
                <a:ext cx="128588" cy="74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3" name="Oval 22"/>
              <p:cNvSpPr/>
              <p:nvPr/>
            </p:nvSpPr>
            <p:spPr>
              <a:xfrm>
                <a:off x="4483400" y="3463983"/>
                <a:ext cx="549419" cy="1581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6" name="TextBox 25"/>
              <p:cNvSpPr txBox="1"/>
              <p:nvPr/>
            </p:nvSpPr>
            <p:spPr>
              <a:xfrm>
                <a:off x="5141342" y="2738767"/>
                <a:ext cx="774708" cy="348482"/>
              </a:xfrm>
              <a:prstGeom prst="rect">
                <a:avLst/>
              </a:prstGeom>
              <a:noFill/>
            </p:spPr>
            <p:txBody>
              <a:bodyPr wrap="none" rtlCol="0">
                <a:spAutoFit/>
              </a:bodyPr>
              <a:lstStyle/>
              <a:p>
                <a:pPr algn="r"/>
                <a:r>
                  <a:rPr lang="en-US" dirty="0"/>
                  <a:t>m = +1</a:t>
                </a:r>
              </a:p>
            </p:txBody>
          </p:sp>
          <p:sp>
            <p:nvSpPr>
              <p:cNvPr id="27" name="TextBox 26"/>
              <p:cNvSpPr txBox="1"/>
              <p:nvPr/>
            </p:nvSpPr>
            <p:spPr>
              <a:xfrm>
                <a:off x="5195797" y="3363810"/>
                <a:ext cx="665806" cy="348482"/>
              </a:xfrm>
              <a:prstGeom prst="rect">
                <a:avLst/>
              </a:prstGeom>
              <a:noFill/>
            </p:spPr>
            <p:txBody>
              <a:bodyPr wrap="none" rtlCol="0">
                <a:spAutoFit/>
              </a:bodyPr>
              <a:lstStyle/>
              <a:p>
                <a:pPr algn="r"/>
                <a:r>
                  <a:rPr lang="en-US" dirty="0"/>
                  <a:t>m = 0</a:t>
                </a:r>
              </a:p>
            </p:txBody>
          </p:sp>
        </p:grpSp>
        <p:sp>
          <p:nvSpPr>
            <p:cNvPr id="29" name="TextBox 28"/>
            <p:cNvSpPr txBox="1"/>
            <p:nvPr/>
          </p:nvSpPr>
          <p:spPr>
            <a:xfrm>
              <a:off x="4349069" y="2182413"/>
              <a:ext cx="818085" cy="609843"/>
            </a:xfrm>
            <a:prstGeom prst="rect">
              <a:avLst/>
            </a:prstGeom>
            <a:noFill/>
          </p:spPr>
          <p:txBody>
            <a:bodyPr wrap="none" rtlCol="0">
              <a:spAutoFit/>
            </a:bodyPr>
            <a:lstStyle/>
            <a:p>
              <a:pPr algn="r"/>
              <a:r>
                <a:rPr lang="en-US" dirty="0"/>
                <a:t>Spin-1</a:t>
              </a:r>
            </a:p>
            <a:p>
              <a:pPr algn="r"/>
              <a:r>
                <a:rPr lang="en-US" dirty="0"/>
                <a:t>System</a:t>
              </a:r>
            </a:p>
          </p:txBody>
        </p:sp>
      </p:grpSp>
      <p:grpSp>
        <p:nvGrpSpPr>
          <p:cNvPr id="37" name="Group 36"/>
          <p:cNvGrpSpPr/>
          <p:nvPr/>
        </p:nvGrpSpPr>
        <p:grpSpPr>
          <a:xfrm>
            <a:off x="2908105" y="4884477"/>
            <a:ext cx="2161489" cy="1319364"/>
            <a:chOff x="677503" y="1003042"/>
            <a:chExt cx="2669123" cy="1629221"/>
          </a:xfrm>
        </p:grpSpPr>
        <mc:AlternateContent xmlns:mc="http://schemas.openxmlformats.org/markup-compatibility/2006" xmlns:a14="http://schemas.microsoft.com/office/drawing/2010/main">
          <mc:Choice Requires="a14">
            <p:sp>
              <p:nvSpPr>
                <p:cNvPr id="39" name="TextBox 38"/>
                <p:cNvSpPr txBox="1"/>
                <p:nvPr/>
              </p:nvSpPr>
              <p:spPr>
                <a:xfrm>
                  <a:off x="677503" y="1003042"/>
                  <a:ext cx="2669123" cy="380060"/>
                </a:xfrm>
                <a:prstGeom prst="rect">
                  <a:avLst/>
                </a:prstGeom>
                <a:noFill/>
              </p:spPr>
              <p:txBody>
                <a:bodyPr wrap="none" lIns="0" tIns="0" rIns="0" bIns="0" rtlCol="0">
                  <a:spAutoFit/>
                </a:bodyPr>
                <a:lstStyle/>
                <a:p>
                  <a:r>
                    <a:rPr lang="en-US" sz="2000" dirty="0" smtClean="0"/>
                    <a:t>Vector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𝑧</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m:t>
                          </m:r>
                        </m:sub>
                      </m:sSub>
                    </m:oMath>
                  </a14:m>
                  <a:endParaRPr lang="en-US" sz="2000" dirty="0"/>
                </a:p>
              </p:txBody>
            </p:sp>
          </mc:Choice>
          <mc:Fallback xmlns="">
            <p:sp>
              <p:nvSpPr>
                <p:cNvPr id="42" name="TextBox 41"/>
                <p:cNvSpPr txBox="1">
                  <a:spLocks noRot="1" noChangeAspect="1" noMove="1" noResize="1" noEditPoints="1" noAdjustHandles="1" noChangeArrowheads="1" noChangeShapeType="1" noTextEdit="1"/>
                </p:cNvSpPr>
                <p:nvPr/>
              </p:nvSpPr>
              <p:spPr>
                <a:xfrm>
                  <a:off x="677503" y="1003042"/>
                  <a:ext cx="3022366" cy="430887"/>
                </a:xfrm>
                <a:prstGeom prst="rect">
                  <a:avLst/>
                </a:prstGeom>
                <a:blipFill rotWithShape="0">
                  <a:blip r:embed="rId8"/>
                  <a:stretch>
                    <a:fillRect l="-7258" t="-23944" b="-49296"/>
                  </a:stretch>
                </a:blipFill>
              </p:spPr>
              <p:txBody>
                <a:bodyPr/>
                <a:lstStyle/>
                <a:p>
                  <a:r>
                    <a:rPr lang="en-US">
                      <a:noFill/>
                    </a:rPr>
                    <a:t> </a:t>
                  </a:r>
                </a:p>
              </p:txBody>
            </p:sp>
          </mc:Fallback>
        </mc:AlternateContent>
        <p:grpSp>
          <p:nvGrpSpPr>
            <p:cNvPr id="43" name="Group 42"/>
            <p:cNvGrpSpPr/>
            <p:nvPr/>
          </p:nvGrpSpPr>
          <p:grpSpPr>
            <a:xfrm>
              <a:off x="1050622" y="1264050"/>
              <a:ext cx="1914639" cy="1368213"/>
              <a:chOff x="1063874" y="1264050"/>
              <a:chExt cx="1914639" cy="1368213"/>
            </a:xfrm>
          </p:grpSpPr>
          <p:sp>
            <p:nvSpPr>
              <p:cNvPr id="44" name="TextBox 43"/>
              <p:cNvSpPr txBox="1"/>
              <p:nvPr/>
            </p:nvSpPr>
            <p:spPr>
              <a:xfrm>
                <a:off x="1815879" y="1264050"/>
                <a:ext cx="548710" cy="1368213"/>
              </a:xfrm>
              <a:prstGeom prst="rect">
                <a:avLst/>
              </a:prstGeom>
              <a:noFill/>
            </p:spPr>
            <p:txBody>
              <a:bodyPr wrap="none" rtlCol="0">
                <a:spAutoFit/>
              </a:bodyPr>
              <a:lstStyle/>
              <a:p>
                <a:r>
                  <a:rPr lang="en-US" sz="6600" dirty="0" smtClean="0"/>
                  <a:t>-</a:t>
                </a:r>
                <a:endParaRPr lang="en-US" sz="6600" dirty="0"/>
              </a:p>
            </p:txBody>
          </p:sp>
          <p:grpSp>
            <p:nvGrpSpPr>
              <p:cNvPr id="45" name="Group 44"/>
              <p:cNvGrpSpPr/>
              <p:nvPr/>
            </p:nvGrpSpPr>
            <p:grpSpPr>
              <a:xfrm>
                <a:off x="1063874" y="1683892"/>
                <a:ext cx="705707" cy="669979"/>
                <a:chOff x="-74520" y="1810707"/>
                <a:chExt cx="1512748" cy="1436161"/>
              </a:xfrm>
            </p:grpSpPr>
            <p:pic>
              <p:nvPicPr>
                <p:cNvPr id="50" name="Picture 49"/>
                <p:cNvPicPr>
                  <a:picLocks noChangeAspect="1"/>
                </p:cNvPicPr>
                <p:nvPr/>
              </p:nvPicPr>
              <p:blipFill rotWithShape="1">
                <a:blip r:embed="rId9">
                  <a:extLst>
                    <a:ext uri="{28A0092B-C50C-407E-A947-70E740481C1C}">
                      <a14:useLocalDpi xmlns:a14="http://schemas.microsoft.com/office/drawing/2010/main" val="0"/>
                    </a:ext>
                  </a:extLst>
                </a:blip>
                <a:srcRect r="54059"/>
                <a:stretch/>
              </p:blipFill>
              <p:spPr>
                <a:xfrm rot="2249605">
                  <a:off x="-74520" y="1810707"/>
                  <a:ext cx="1346657" cy="1423596"/>
                </a:xfrm>
                <a:prstGeom prst="rect">
                  <a:avLst/>
                </a:prstGeom>
              </p:spPr>
            </p:pic>
            <p:sp>
              <p:nvSpPr>
                <p:cNvPr id="51" name="Up Arrow 50"/>
                <p:cNvSpPr/>
                <p:nvPr/>
              </p:nvSpPr>
              <p:spPr>
                <a:xfrm>
                  <a:off x="1183527" y="1843945"/>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Up Arrow 51"/>
                <p:cNvSpPr/>
                <p:nvPr/>
              </p:nvSpPr>
              <p:spPr>
                <a:xfrm>
                  <a:off x="1175448" y="2628392"/>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46" name="Group 45"/>
              <p:cNvGrpSpPr/>
              <p:nvPr/>
            </p:nvGrpSpPr>
            <p:grpSpPr>
              <a:xfrm>
                <a:off x="2272806" y="1683571"/>
                <a:ext cx="705707" cy="669979"/>
                <a:chOff x="2163443" y="1822630"/>
                <a:chExt cx="1512748" cy="1436161"/>
              </a:xfrm>
            </p:grpSpPr>
            <p:pic>
              <p:nvPicPr>
                <p:cNvPr id="47" name="Picture 46"/>
                <p:cNvPicPr>
                  <a:picLocks noChangeAspect="1"/>
                </p:cNvPicPr>
                <p:nvPr/>
              </p:nvPicPr>
              <p:blipFill rotWithShape="1">
                <a:blip r:embed="rId9">
                  <a:extLst>
                    <a:ext uri="{28A0092B-C50C-407E-A947-70E740481C1C}">
                      <a14:useLocalDpi xmlns:a14="http://schemas.microsoft.com/office/drawing/2010/main" val="0"/>
                    </a:ext>
                  </a:extLst>
                </a:blip>
                <a:srcRect r="54059"/>
                <a:stretch/>
              </p:blipFill>
              <p:spPr>
                <a:xfrm rot="2249605">
                  <a:off x="2163443" y="1822630"/>
                  <a:ext cx="1346657" cy="1423596"/>
                </a:xfrm>
                <a:prstGeom prst="rect">
                  <a:avLst/>
                </a:prstGeom>
              </p:spPr>
            </p:pic>
            <p:sp>
              <p:nvSpPr>
                <p:cNvPr id="48" name="Up Arrow 47"/>
                <p:cNvSpPr/>
                <p:nvPr/>
              </p:nvSpPr>
              <p:spPr>
                <a:xfrm rot="10800000">
                  <a:off x="3421490" y="1855868"/>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 name="Up Arrow 48"/>
                <p:cNvSpPr/>
                <p:nvPr/>
              </p:nvSpPr>
              <p:spPr>
                <a:xfrm rot="10800000">
                  <a:off x="3413411" y="2640315"/>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grpSp>
      <p:grpSp>
        <p:nvGrpSpPr>
          <p:cNvPr id="53" name="Group 52"/>
          <p:cNvGrpSpPr/>
          <p:nvPr/>
        </p:nvGrpSpPr>
        <p:grpSpPr>
          <a:xfrm>
            <a:off x="6615601" y="4889900"/>
            <a:ext cx="3134310" cy="1176669"/>
            <a:chOff x="59180" y="2558177"/>
            <a:chExt cx="3870414" cy="1453014"/>
          </a:xfrm>
        </p:grpSpPr>
        <mc:AlternateContent xmlns:mc="http://schemas.openxmlformats.org/markup-compatibility/2006" xmlns:a14="http://schemas.microsoft.com/office/drawing/2010/main">
          <mc:Choice Requires="a14">
            <p:sp>
              <p:nvSpPr>
                <p:cNvPr id="54" name="TextBox 53"/>
                <p:cNvSpPr txBox="1"/>
                <p:nvPr/>
              </p:nvSpPr>
              <p:spPr>
                <a:xfrm>
                  <a:off x="59180" y="2558177"/>
                  <a:ext cx="3795205" cy="380060"/>
                </a:xfrm>
                <a:prstGeom prst="rect">
                  <a:avLst/>
                </a:prstGeom>
                <a:noFill/>
              </p:spPr>
              <p:txBody>
                <a:bodyPr wrap="none" lIns="0" tIns="0" rIns="0" bIns="0" rtlCol="0">
                  <a:spAutoFit/>
                </a:bodyPr>
                <a:lstStyle/>
                <a:p>
                  <a:r>
                    <a:rPr lang="en-US" sz="2000" dirty="0" smtClean="0"/>
                    <a:t>Tensor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𝑧𝑧</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m:t>
                          </m:r>
                          <m:r>
                            <a:rPr lang="en-US" sz="2000" b="0" i="1" smtClean="0">
                              <a:latin typeface="Cambria Math" panose="02040503050406030204" pitchFamily="18" charset="0"/>
                            </a:rPr>
                            <m:t>𝑝</m:t>
                          </m:r>
                        </m:e>
                        <m:sub>
                          <m:r>
                            <a:rPr lang="en-US" sz="2000" b="0" i="1" smtClean="0">
                              <a:latin typeface="Cambria Math" panose="02040503050406030204" pitchFamily="18" charset="0"/>
                            </a:rPr>
                            <m:t>+</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m:t>
                          </m:r>
                        </m:sub>
                      </m:sSub>
                      <m:r>
                        <a:rPr lang="en-US" sz="2000" b="0" i="1" smtClean="0">
                          <a:latin typeface="Cambria Math" panose="02040503050406030204" pitchFamily="18" charset="0"/>
                        </a:rPr>
                        <m:t>)−2</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0</m:t>
                          </m:r>
                        </m:sub>
                      </m:sSub>
                    </m:oMath>
                  </a14:m>
                  <a:endParaRPr lang="en-US" sz="2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59180" y="2558177"/>
                  <a:ext cx="4300921" cy="430887"/>
                </a:xfrm>
                <a:prstGeom prst="rect">
                  <a:avLst/>
                </a:prstGeom>
                <a:blipFill rotWithShape="0">
                  <a:blip r:embed="rId10"/>
                  <a:stretch>
                    <a:fillRect l="-5106" t="-24286" b="-51429"/>
                  </a:stretch>
                </a:blipFill>
              </p:spPr>
              <p:txBody>
                <a:bodyPr/>
                <a:lstStyle/>
                <a:p>
                  <a:r>
                    <a:rPr lang="en-US">
                      <a:noFill/>
                    </a:rPr>
                    <a:t> </a:t>
                  </a:r>
                </a:p>
              </p:txBody>
            </p:sp>
          </mc:Fallback>
        </mc:AlternateContent>
        <p:grpSp>
          <p:nvGrpSpPr>
            <p:cNvPr id="55" name="Group 54"/>
            <p:cNvGrpSpPr/>
            <p:nvPr/>
          </p:nvGrpSpPr>
          <p:grpSpPr>
            <a:xfrm>
              <a:off x="190155" y="2985031"/>
              <a:ext cx="3739439" cy="1026160"/>
              <a:chOff x="-101389" y="3223567"/>
              <a:chExt cx="3739439" cy="1026160"/>
            </a:xfrm>
          </p:grpSpPr>
          <p:sp>
            <p:nvSpPr>
              <p:cNvPr id="56" name="TextBox 55"/>
              <p:cNvSpPr txBox="1"/>
              <p:nvPr/>
            </p:nvSpPr>
            <p:spPr>
              <a:xfrm>
                <a:off x="-101389" y="3223567"/>
                <a:ext cx="3062642" cy="1026160"/>
              </a:xfrm>
              <a:prstGeom prst="rect">
                <a:avLst/>
              </a:prstGeom>
              <a:noFill/>
            </p:spPr>
            <p:txBody>
              <a:bodyPr wrap="none" rtlCol="0">
                <a:spAutoFit/>
              </a:bodyPr>
              <a:lstStyle/>
              <a:p>
                <a:r>
                  <a:rPr lang="en-US" sz="4800" dirty="0" smtClean="0"/>
                  <a:t>(    +    )-2</a:t>
                </a:r>
                <a:endParaRPr lang="en-US" sz="4800" dirty="0"/>
              </a:p>
            </p:txBody>
          </p:sp>
          <p:grpSp>
            <p:nvGrpSpPr>
              <p:cNvPr id="57" name="Group 56"/>
              <p:cNvGrpSpPr/>
              <p:nvPr/>
            </p:nvGrpSpPr>
            <p:grpSpPr>
              <a:xfrm>
                <a:off x="2843109" y="3460365"/>
                <a:ext cx="794941" cy="664117"/>
                <a:chOff x="4366236" y="4184062"/>
                <a:chExt cx="1704028" cy="1423596"/>
              </a:xfrm>
            </p:grpSpPr>
            <p:pic>
              <p:nvPicPr>
                <p:cNvPr id="66" name="Picture 65"/>
                <p:cNvPicPr>
                  <a:picLocks noChangeAspect="1"/>
                </p:cNvPicPr>
                <p:nvPr/>
              </p:nvPicPr>
              <p:blipFill rotWithShape="1">
                <a:blip r:embed="rId9">
                  <a:extLst>
                    <a:ext uri="{28A0092B-C50C-407E-A947-70E740481C1C}">
                      <a14:useLocalDpi xmlns:a14="http://schemas.microsoft.com/office/drawing/2010/main" val="0"/>
                    </a:ext>
                  </a:extLst>
                </a:blip>
                <a:srcRect l="54080" r="8840"/>
                <a:stretch/>
              </p:blipFill>
              <p:spPr>
                <a:xfrm rot="2249605">
                  <a:off x="4366236" y="4184062"/>
                  <a:ext cx="1086903" cy="1423596"/>
                </a:xfrm>
                <a:prstGeom prst="rect">
                  <a:avLst/>
                </a:prstGeom>
              </p:spPr>
            </p:pic>
            <p:sp>
              <p:nvSpPr>
                <p:cNvPr id="67" name="Up Arrow 66"/>
                <p:cNvSpPr/>
                <p:nvPr/>
              </p:nvSpPr>
              <p:spPr>
                <a:xfrm>
                  <a:off x="5519419" y="4543476"/>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 name="Up Arrow 67"/>
                <p:cNvSpPr/>
                <p:nvPr/>
              </p:nvSpPr>
              <p:spPr>
                <a:xfrm rot="10800000">
                  <a:off x="5815563" y="4543476"/>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8" name="Group 57"/>
              <p:cNvGrpSpPr/>
              <p:nvPr/>
            </p:nvGrpSpPr>
            <p:grpSpPr>
              <a:xfrm>
                <a:off x="181450" y="3449606"/>
                <a:ext cx="705707" cy="669979"/>
                <a:chOff x="-74520" y="1810707"/>
                <a:chExt cx="1512748" cy="1436161"/>
              </a:xfrm>
            </p:grpSpPr>
            <p:pic>
              <p:nvPicPr>
                <p:cNvPr id="63" name="Picture 62"/>
                <p:cNvPicPr>
                  <a:picLocks noChangeAspect="1"/>
                </p:cNvPicPr>
                <p:nvPr/>
              </p:nvPicPr>
              <p:blipFill rotWithShape="1">
                <a:blip r:embed="rId9">
                  <a:extLst>
                    <a:ext uri="{28A0092B-C50C-407E-A947-70E740481C1C}">
                      <a14:useLocalDpi xmlns:a14="http://schemas.microsoft.com/office/drawing/2010/main" val="0"/>
                    </a:ext>
                  </a:extLst>
                </a:blip>
                <a:srcRect r="54059"/>
                <a:stretch/>
              </p:blipFill>
              <p:spPr>
                <a:xfrm rot="2249605">
                  <a:off x="-74520" y="1810707"/>
                  <a:ext cx="1346657" cy="1423596"/>
                </a:xfrm>
                <a:prstGeom prst="rect">
                  <a:avLst/>
                </a:prstGeom>
              </p:spPr>
            </p:pic>
            <p:sp>
              <p:nvSpPr>
                <p:cNvPr id="64" name="Up Arrow 63"/>
                <p:cNvSpPr/>
                <p:nvPr/>
              </p:nvSpPr>
              <p:spPr>
                <a:xfrm>
                  <a:off x="1183527" y="1843945"/>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 name="Up Arrow 64"/>
                <p:cNvSpPr/>
                <p:nvPr/>
              </p:nvSpPr>
              <p:spPr>
                <a:xfrm>
                  <a:off x="1175448" y="2628392"/>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9" name="Group 58"/>
              <p:cNvGrpSpPr/>
              <p:nvPr/>
            </p:nvGrpSpPr>
            <p:grpSpPr>
              <a:xfrm>
                <a:off x="1275570" y="3444859"/>
                <a:ext cx="705707" cy="669979"/>
                <a:chOff x="2163443" y="1822630"/>
                <a:chExt cx="1512748" cy="1436161"/>
              </a:xfrm>
            </p:grpSpPr>
            <p:pic>
              <p:nvPicPr>
                <p:cNvPr id="60" name="Picture 59"/>
                <p:cNvPicPr>
                  <a:picLocks noChangeAspect="1"/>
                </p:cNvPicPr>
                <p:nvPr/>
              </p:nvPicPr>
              <p:blipFill rotWithShape="1">
                <a:blip r:embed="rId9">
                  <a:extLst>
                    <a:ext uri="{28A0092B-C50C-407E-A947-70E740481C1C}">
                      <a14:useLocalDpi xmlns:a14="http://schemas.microsoft.com/office/drawing/2010/main" val="0"/>
                    </a:ext>
                  </a:extLst>
                </a:blip>
                <a:srcRect r="54059"/>
                <a:stretch/>
              </p:blipFill>
              <p:spPr>
                <a:xfrm rot="2249605">
                  <a:off x="2163443" y="1822630"/>
                  <a:ext cx="1346657" cy="1423596"/>
                </a:xfrm>
                <a:prstGeom prst="rect">
                  <a:avLst/>
                </a:prstGeom>
              </p:spPr>
            </p:pic>
            <p:sp>
              <p:nvSpPr>
                <p:cNvPr id="61" name="Up Arrow 60"/>
                <p:cNvSpPr/>
                <p:nvPr/>
              </p:nvSpPr>
              <p:spPr>
                <a:xfrm rot="10800000">
                  <a:off x="3421490" y="1855868"/>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Up Arrow 61"/>
                <p:cNvSpPr/>
                <p:nvPr/>
              </p:nvSpPr>
              <p:spPr>
                <a:xfrm rot="10800000">
                  <a:off x="3413411" y="2640315"/>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grpSp>
      <p:sp>
        <p:nvSpPr>
          <p:cNvPr id="76" name="TextBox 75"/>
          <p:cNvSpPr txBox="1"/>
          <p:nvPr/>
        </p:nvSpPr>
        <p:spPr>
          <a:xfrm>
            <a:off x="8993111" y="2843990"/>
            <a:ext cx="2719060" cy="1477328"/>
          </a:xfrm>
          <a:prstGeom prst="rect">
            <a:avLst/>
          </a:prstGeom>
          <a:noFill/>
        </p:spPr>
        <p:txBody>
          <a:bodyPr wrap="square" rtlCol="0">
            <a:spAutoFit/>
          </a:bodyPr>
          <a:lstStyle/>
          <a:p>
            <a:pPr algn="ctr"/>
            <a:r>
              <a:rPr lang="en-US" dirty="0" smtClean="0"/>
              <a:t>Development of a high luminosity, high tensor polarized target has promise as a novel probe of nuclear physics</a:t>
            </a:r>
            <a:endParaRPr lang="en-US" dirty="0"/>
          </a:p>
        </p:txBody>
      </p:sp>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91962" y="2255364"/>
            <a:ext cx="5045408" cy="2522705"/>
          </a:xfrm>
          <a:prstGeom prst="rect">
            <a:avLst/>
          </a:prstGeom>
        </p:spPr>
      </p:pic>
      <p:sp>
        <p:nvSpPr>
          <p:cNvPr id="69"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70"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Tree>
    <p:extLst>
      <p:ext uri="{BB962C8B-B14F-4D97-AF65-F5344CB8AC3E}">
        <p14:creationId xmlns:p14="http://schemas.microsoft.com/office/powerpoint/2010/main" val="44534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fade">
                                      <p:cBhvr>
                                        <p:cTn id="3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7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29637A9-119A-49DA-BD12-AAC58B377D80}" type="slidenum">
              <a:rPr lang="en-US" smtClean="0"/>
              <a:pPr/>
              <a:t>30</a:t>
            </a:fld>
            <a:endParaRPr lang="en-US" dirty="0"/>
          </a:p>
        </p:txBody>
      </p:sp>
      <mc:AlternateContent xmlns:mc="http://schemas.openxmlformats.org/markup-compatibility/2006" xmlns:a14="http://schemas.microsoft.com/office/drawing/2010/main">
        <mc:Choice Requires="a14">
          <p:sp>
            <p:nvSpPr>
              <p:cNvPr id="7" name="Title 1"/>
              <p:cNvSpPr>
                <a:spLocks noGrp="1"/>
              </p:cNvSpPr>
              <p:nvPr>
                <p:ph type="title"/>
              </p:nvPr>
            </p:nvSpPr>
            <p:spPr>
              <a:xfrm>
                <a:off x="1097280" y="286603"/>
                <a:ext cx="10058400" cy="1450757"/>
              </a:xfrm>
            </p:spPr>
            <p:txBody>
              <a:bodyPr>
                <a:normAutofit/>
              </a:bodyPr>
              <a:lstStyle/>
              <a:p>
                <a:r>
                  <a:rPr lang="en-US" dirty="0" smtClean="0"/>
                  <a:t> </a:t>
                </a:r>
                <a:br>
                  <a:rPr lang="en-US" dirty="0" smtClean="0"/>
                </a:b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oMath>
                </a14:m>
                <a:r>
                  <a:rPr lang="en-US" dirty="0" smtClean="0"/>
                  <a:t> for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r>
                      <a:rPr lang="en-US" b="0" i="1" smtClean="0">
                        <a:latin typeface="Cambria Math" panose="02040503050406030204" pitchFamily="18" charset="0"/>
                      </a:rPr>
                      <m:t>&lt;1 </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GeV</m:t>
                        </m:r>
                      </m:e>
                      <m:sup>
                        <m:r>
                          <a:rPr lang="en-US" b="0" i="1" smtClean="0">
                            <a:latin typeface="Cambria Math" panose="02040503050406030204" pitchFamily="18" charset="0"/>
                          </a:rPr>
                          <m:t>2</m:t>
                        </m:r>
                      </m:sup>
                    </m:sSup>
                  </m:oMath>
                </a14:m>
                <a:r>
                  <a:rPr lang="en-US" dirty="0" smtClean="0"/>
                  <a:t>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𝑧𝑧</m:t>
                        </m:r>
                      </m:sub>
                    </m:sSub>
                    <m:r>
                      <a:rPr lang="en-US" i="1">
                        <a:latin typeface="Cambria Math" panose="02040503050406030204" pitchFamily="18" charset="0"/>
                      </a:rPr>
                      <m:t>=30%</m:t>
                    </m:r>
                  </m:oMath>
                </a14:m>
                <a:endParaRPr lang="en-US" dirty="0"/>
              </a:p>
            </p:txBody>
          </p:sp>
        </mc:Choice>
        <mc:Fallback xmlns="">
          <p:sp>
            <p:nvSpPr>
              <p:cNvPr id="7" name="Title 1"/>
              <p:cNvSpPr>
                <a:spLocks noGrp="1" noRot="1" noChangeAspect="1" noMove="1" noResize="1" noEditPoints="1" noAdjustHandles="1" noChangeArrowheads="1" noChangeShapeType="1" noTextEdit="1"/>
              </p:cNvSpPr>
              <p:nvPr>
                <p:ph type="title"/>
              </p:nvPr>
            </p:nvSpPr>
            <p:spPr>
              <a:xfrm>
                <a:off x="1097280" y="286603"/>
                <a:ext cx="10058400" cy="1450757"/>
              </a:xfrm>
              <a:blipFill rotWithShape="0">
                <a:blip r:embed="rId2"/>
                <a:stretch>
                  <a:fillRect b="-23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748856" y="2084236"/>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=0.7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1748856" y="2084236"/>
                <a:ext cx="1654427" cy="307777"/>
              </a:xfrm>
              <a:prstGeom prst="rect">
                <a:avLst/>
              </a:prstGeom>
              <a:blipFill rotWithShape="0">
                <a:blip r:embed="rId3"/>
                <a:stretch>
                  <a:fillRect l="-4428" t="-4000" r="-1107"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687450" y="2084236"/>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=0.3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5687450" y="2084236"/>
                <a:ext cx="1654427" cy="307777"/>
              </a:xfrm>
              <a:prstGeom prst="rect">
                <a:avLst/>
              </a:prstGeom>
              <a:blipFill rotWithShape="0">
                <a:blip r:embed="rId4"/>
                <a:stretch>
                  <a:fillRect l="-4428" t="-4000" r="-1107"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9505618" y="2084235"/>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=0.2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9505618" y="2084235"/>
                <a:ext cx="1654427" cy="307777"/>
              </a:xfrm>
              <a:prstGeom prst="rect">
                <a:avLst/>
              </a:prstGeom>
              <a:blipFill rotWithShape="0">
                <a:blip r:embed="rId5"/>
                <a:stretch>
                  <a:fillRect l="-4412" t="-4000" r="-1103" b="-28000"/>
                </a:stretch>
              </a:blipFill>
            </p:spPr>
            <p:txBody>
              <a:bodyPr/>
              <a:lstStyle/>
              <a:p>
                <a:r>
                  <a:rPr lang="en-US">
                    <a:noFill/>
                  </a:rPr>
                  <a:t> </a:t>
                </a:r>
              </a:p>
            </p:txBody>
          </p:sp>
        </mc:Fallback>
      </mc:AlternateContent>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18" y="2435221"/>
            <a:ext cx="12012685" cy="3173320"/>
          </a:xfrm>
          <a:prstGeom prst="rect">
            <a:avLst/>
          </a:prstGeom>
        </p:spPr>
      </p:pic>
      <p:sp>
        <p:nvSpPr>
          <p:cNvPr id="3" name="TextBox 2"/>
          <p:cNvSpPr txBox="1"/>
          <p:nvPr/>
        </p:nvSpPr>
        <p:spPr>
          <a:xfrm>
            <a:off x="5823546" y="5894162"/>
            <a:ext cx="4022320" cy="369332"/>
          </a:xfrm>
          <a:prstGeom prst="rect">
            <a:avLst/>
          </a:prstGeom>
          <a:noFill/>
        </p:spPr>
        <p:txBody>
          <a:bodyPr wrap="none" rtlCol="0">
            <a:spAutoFit/>
          </a:bodyPr>
          <a:lstStyle/>
          <a:p>
            <a:r>
              <a:rPr lang="en-US" dirty="0" smtClean="0"/>
              <a:t>* More model predictions coming soon…</a:t>
            </a:r>
            <a:endParaRPr lang="en-US" dirty="0"/>
          </a:p>
        </p:txBody>
      </p:sp>
      <p:sp>
        <p:nvSpPr>
          <p:cNvPr id="20" name="TextBox 19"/>
          <p:cNvSpPr txBox="1"/>
          <p:nvPr/>
        </p:nvSpPr>
        <p:spPr>
          <a:xfrm>
            <a:off x="0" y="6027718"/>
            <a:ext cx="2492414" cy="307777"/>
          </a:xfrm>
          <a:prstGeom prst="rect">
            <a:avLst/>
          </a:prstGeom>
          <a:noFill/>
        </p:spPr>
        <p:txBody>
          <a:bodyPr wrap="none" rtlCol="0">
            <a:spAutoFit/>
          </a:bodyPr>
          <a:lstStyle/>
          <a:p>
            <a:r>
              <a:rPr lang="en-US" sz="1400" dirty="0" smtClean="0"/>
              <a:t>E. Long, </a:t>
            </a:r>
            <a:r>
              <a:rPr lang="en-US" sz="1400" i="1" dirty="0" smtClean="0"/>
              <a:t>et al</a:t>
            </a:r>
            <a:r>
              <a:rPr lang="en-US" sz="1400" dirty="0" smtClean="0"/>
              <a:t>, JLab PR12-15-005</a:t>
            </a:r>
            <a:endParaRPr lang="en-US" sz="1400" dirty="0"/>
          </a:p>
        </p:txBody>
      </p:sp>
      <p:sp>
        <p:nvSpPr>
          <p:cNvPr id="23"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24"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Tree>
    <p:extLst>
      <p:ext uri="{BB962C8B-B14F-4D97-AF65-F5344CB8AC3E}">
        <p14:creationId xmlns:p14="http://schemas.microsoft.com/office/powerpoint/2010/main" val="4015961507"/>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29637A9-119A-49DA-BD12-AAC58B377D80}" type="slidenum">
              <a:rPr lang="en-US" smtClean="0"/>
              <a:pPr/>
              <a:t>31</a:t>
            </a:fld>
            <a:endParaRPr lang="en-US" dirty="0"/>
          </a:p>
        </p:txBody>
      </p:sp>
      <mc:AlternateContent xmlns:mc="http://schemas.openxmlformats.org/markup-compatibility/2006" xmlns:a14="http://schemas.microsoft.com/office/drawing/2010/main">
        <mc:Choice Requires="a14">
          <p:sp>
            <p:nvSpPr>
              <p:cNvPr id="7" name="Title 1"/>
              <p:cNvSpPr>
                <a:spLocks noGrp="1"/>
              </p:cNvSpPr>
              <p:nvPr>
                <p:ph type="title"/>
              </p:nvPr>
            </p:nvSpPr>
            <p:spPr>
              <a:xfrm>
                <a:off x="1097280" y="286603"/>
                <a:ext cx="10058400" cy="1450757"/>
              </a:xfrm>
            </p:spPr>
            <p:txBody>
              <a:bodyPr>
                <a:normAutofit/>
              </a:bodyPr>
              <a:lstStyle/>
              <a:p>
                <a:r>
                  <a:rPr lang="en-US" dirty="0" smtClean="0"/>
                  <a:t> </a:t>
                </a:r>
                <a:br>
                  <a:rPr lang="en-US" dirty="0" smtClean="0"/>
                </a:b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oMath>
                </a14:m>
                <a:r>
                  <a:rPr lang="en-US" dirty="0" smtClean="0"/>
                  <a:t> for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r>
                      <a:rPr lang="en-US" b="0" i="1" smtClean="0">
                        <a:latin typeface="Cambria Math" panose="02040503050406030204" pitchFamily="18" charset="0"/>
                      </a:rPr>
                      <m:t>&lt;1 </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GeV</m:t>
                        </m:r>
                      </m:e>
                      <m:sup>
                        <m:r>
                          <a:rPr lang="en-US" b="0" i="1" smtClean="0">
                            <a:latin typeface="Cambria Math" panose="02040503050406030204" pitchFamily="18" charset="0"/>
                          </a:rPr>
                          <m:t>2</m:t>
                        </m:r>
                      </m:sup>
                    </m:sSup>
                  </m:oMath>
                </a14:m>
                <a:r>
                  <a:rPr lang="en-US" dirty="0" smtClean="0"/>
                  <a:t>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𝑧𝑧</m:t>
                        </m:r>
                      </m:sub>
                    </m:sSub>
                    <m:r>
                      <a:rPr lang="en-US" i="1">
                        <a:latin typeface="Cambria Math" panose="02040503050406030204" pitchFamily="18" charset="0"/>
                      </a:rPr>
                      <m:t>=</m:t>
                    </m:r>
                    <m:r>
                      <a:rPr lang="en-US" b="0" i="1" smtClean="0">
                        <a:latin typeface="Cambria Math" panose="02040503050406030204" pitchFamily="18" charset="0"/>
                      </a:rPr>
                      <m:t>2</m:t>
                    </m:r>
                    <m:r>
                      <a:rPr lang="en-US" i="1">
                        <a:latin typeface="Cambria Math" panose="02040503050406030204" pitchFamily="18" charset="0"/>
                      </a:rPr>
                      <m:t>0%</m:t>
                    </m:r>
                  </m:oMath>
                </a14:m>
                <a:endParaRPr lang="en-US" dirty="0"/>
              </a:p>
            </p:txBody>
          </p:sp>
        </mc:Choice>
        <mc:Fallback xmlns="">
          <p:sp>
            <p:nvSpPr>
              <p:cNvPr id="7" name="Title 1"/>
              <p:cNvSpPr>
                <a:spLocks noGrp="1" noRot="1" noChangeAspect="1" noMove="1" noResize="1" noEditPoints="1" noAdjustHandles="1" noChangeArrowheads="1" noChangeShapeType="1" noTextEdit="1"/>
              </p:cNvSpPr>
              <p:nvPr>
                <p:ph type="title"/>
              </p:nvPr>
            </p:nvSpPr>
            <p:spPr>
              <a:xfrm>
                <a:off x="1097280" y="286603"/>
                <a:ext cx="10058400" cy="1450757"/>
              </a:xfrm>
              <a:blipFill rotWithShape="0">
                <a:blip r:embed="rId2"/>
                <a:stretch>
                  <a:fillRect b="-23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748856" y="2084236"/>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=0.7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1748856" y="2084236"/>
                <a:ext cx="1654427" cy="307777"/>
              </a:xfrm>
              <a:prstGeom prst="rect">
                <a:avLst/>
              </a:prstGeom>
              <a:blipFill rotWithShape="0">
                <a:blip r:embed="rId3"/>
                <a:stretch>
                  <a:fillRect l="-4428" t="-4000" r="-1107"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687450" y="2084236"/>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=0.3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5687450" y="2084236"/>
                <a:ext cx="1654427" cy="307777"/>
              </a:xfrm>
              <a:prstGeom prst="rect">
                <a:avLst/>
              </a:prstGeom>
              <a:blipFill rotWithShape="0">
                <a:blip r:embed="rId4"/>
                <a:stretch>
                  <a:fillRect l="-4428" t="-4000" r="-1107"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9505618" y="2084235"/>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=0.2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9505618" y="2084235"/>
                <a:ext cx="1654427" cy="307777"/>
              </a:xfrm>
              <a:prstGeom prst="rect">
                <a:avLst/>
              </a:prstGeom>
              <a:blipFill rotWithShape="0">
                <a:blip r:embed="rId5"/>
                <a:stretch>
                  <a:fillRect l="-4412" t="-4000" r="-1103" b="-28000"/>
                </a:stretch>
              </a:blipFill>
            </p:spPr>
            <p:txBody>
              <a:bodyPr/>
              <a:lstStyle/>
              <a:p>
                <a:r>
                  <a:rPr lang="en-US">
                    <a:noFill/>
                  </a:rPr>
                  <a:t> </a:t>
                </a:r>
              </a:p>
            </p:txBody>
          </p:sp>
        </mc:Fallback>
      </mc:AlternateContent>
      <p:sp>
        <p:nvSpPr>
          <p:cNvPr id="3" name="TextBox 2"/>
          <p:cNvSpPr txBox="1"/>
          <p:nvPr/>
        </p:nvSpPr>
        <p:spPr>
          <a:xfrm>
            <a:off x="5823546" y="5894162"/>
            <a:ext cx="4022320" cy="369332"/>
          </a:xfrm>
          <a:prstGeom prst="rect">
            <a:avLst/>
          </a:prstGeom>
          <a:noFill/>
        </p:spPr>
        <p:txBody>
          <a:bodyPr wrap="none" rtlCol="0">
            <a:spAutoFit/>
          </a:bodyPr>
          <a:lstStyle/>
          <a:p>
            <a:r>
              <a:rPr lang="en-US" dirty="0" smtClean="0"/>
              <a:t>* More model predictions coming soon…</a:t>
            </a:r>
            <a:endParaRPr lang="en-US" dirty="0"/>
          </a:p>
        </p:txBody>
      </p:sp>
      <p:sp>
        <p:nvSpPr>
          <p:cNvPr id="20" name="TextBox 19"/>
          <p:cNvSpPr txBox="1"/>
          <p:nvPr/>
        </p:nvSpPr>
        <p:spPr>
          <a:xfrm>
            <a:off x="0" y="6027718"/>
            <a:ext cx="2492414" cy="307777"/>
          </a:xfrm>
          <a:prstGeom prst="rect">
            <a:avLst/>
          </a:prstGeom>
          <a:noFill/>
        </p:spPr>
        <p:txBody>
          <a:bodyPr wrap="none" rtlCol="0">
            <a:spAutoFit/>
          </a:bodyPr>
          <a:lstStyle/>
          <a:p>
            <a:r>
              <a:rPr lang="en-US" sz="1400" dirty="0" smtClean="0"/>
              <a:t>E. Long, </a:t>
            </a:r>
            <a:r>
              <a:rPr lang="en-US" sz="1400" i="1" dirty="0" smtClean="0"/>
              <a:t>et al</a:t>
            </a:r>
            <a:r>
              <a:rPr lang="en-US" sz="1400" dirty="0" smtClean="0"/>
              <a:t>, JLab PR12-15-005</a:t>
            </a:r>
            <a:endParaRPr lang="en-US" sz="1400" dirty="0"/>
          </a:p>
        </p:txBody>
      </p:sp>
      <p:grpSp>
        <p:nvGrpSpPr>
          <p:cNvPr id="19" name="Group 18"/>
          <p:cNvGrpSpPr/>
          <p:nvPr/>
        </p:nvGrpSpPr>
        <p:grpSpPr>
          <a:xfrm>
            <a:off x="106017" y="2435142"/>
            <a:ext cx="12012685" cy="3176280"/>
            <a:chOff x="-167554" y="2347882"/>
            <a:chExt cx="13025430" cy="3444060"/>
          </a:xfrm>
        </p:grpSpPr>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554" y="2347882"/>
              <a:ext cx="4909229" cy="3444060"/>
            </a:xfrm>
            <a:prstGeom prst="rect">
              <a:avLst/>
            </a:prstGeom>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4519"/>
            <a:stretch/>
          </p:blipFill>
          <p:spPr>
            <a:xfrm>
              <a:off x="8661418" y="2347882"/>
              <a:ext cx="4196458" cy="3444060"/>
            </a:xfrm>
            <a:prstGeom prst="rect">
              <a:avLst/>
            </a:prstGeom>
          </p:spPr>
        </p:pic>
        <p:pic>
          <p:nvPicPr>
            <p:cNvPr id="23" name="Picture 22"/>
            <p:cNvPicPr>
              <a:picLocks noChangeAspect="1"/>
            </p:cNvPicPr>
            <p:nvPr/>
          </p:nvPicPr>
          <p:blipFill rotWithShape="1">
            <a:blip r:embed="rId8">
              <a:extLst>
                <a:ext uri="{28A0092B-C50C-407E-A947-70E740481C1C}">
                  <a14:useLocalDpi xmlns:a14="http://schemas.microsoft.com/office/drawing/2010/main" val="0"/>
                </a:ext>
              </a:extLst>
            </a:blip>
            <a:srcRect l="14666"/>
            <a:stretch/>
          </p:blipFill>
          <p:spPr>
            <a:xfrm>
              <a:off x="4615134" y="2347882"/>
              <a:ext cx="4189239" cy="3444060"/>
            </a:xfrm>
            <a:prstGeom prst="rect">
              <a:avLst/>
            </a:prstGeom>
          </p:spPr>
        </p:pic>
      </p:grpSp>
      <p:sp>
        <p:nvSpPr>
          <p:cNvPr id="24"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25"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Tree>
    <p:extLst>
      <p:ext uri="{BB962C8B-B14F-4D97-AF65-F5344CB8AC3E}">
        <p14:creationId xmlns:p14="http://schemas.microsoft.com/office/powerpoint/2010/main" val="162207700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Polarization Cycle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Each polarization cycle is an independent measurement of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oMath>
                </a14:m>
                <a:endParaRPr lang="en-US" dirty="0" smtClean="0"/>
              </a:p>
              <a:p>
                <a:pPr lvl="1"/>
                <a:r>
                  <a:rPr lang="en-US" sz="2000" dirty="0" smtClean="0"/>
                  <a:t>Annealing and target motion only at the start of a new cycle</a:t>
                </a:r>
              </a:p>
              <a:p>
                <a:pPr lvl="1"/>
                <a:r>
                  <a:rPr lang="en-US" sz="2000" dirty="0" smtClean="0"/>
                  <a:t>Any issues from annealing or material shifts will be isolated to a single cycle</a:t>
                </a:r>
              </a:p>
              <a:p>
                <a:pPr lvl="2"/>
                <a:r>
                  <a:rPr lang="en-US" sz="2000" dirty="0" smtClean="0"/>
                  <a:t>Dilution/packing fraction runs at the beginning and end of each cycle can recover data surrounding a material shift event</a:t>
                </a:r>
              </a:p>
              <a:p>
                <a:pPr lvl="1"/>
                <a:r>
                  <a:rPr lang="en-US" sz="2000" dirty="0" smtClean="0"/>
                  <a:t>Doubled the number of cycles for the lowest </a:t>
                </a: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oMath>
                </a14:m>
                <a:r>
                  <a:rPr lang="en-US" sz="2000" dirty="0" smtClean="0"/>
                  <a:t> measurement</a:t>
                </a:r>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606" t="-166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32</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346" y="3949779"/>
            <a:ext cx="9798268" cy="2330634"/>
          </a:xfrm>
          <a:prstGeom prst="rect">
            <a:avLst/>
          </a:prstGeom>
        </p:spPr>
      </p:pic>
      <p:sp>
        <p:nvSpPr>
          <p:cNvPr id="9"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10"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Tree>
    <p:extLst>
      <p:ext uri="{BB962C8B-B14F-4D97-AF65-F5344CB8AC3E}">
        <p14:creationId xmlns:p14="http://schemas.microsoft.com/office/powerpoint/2010/main" val="2563985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Magnet and Horizontal Bender</a:t>
            </a:r>
            <a:endParaRPr lang="en-US" dirty="0"/>
          </a:p>
        </p:txBody>
      </p:sp>
      <p:sp>
        <p:nvSpPr>
          <p:cNvPr id="4" name="Slide Number Placeholder 3"/>
          <p:cNvSpPr>
            <a:spLocks noGrp="1"/>
          </p:cNvSpPr>
          <p:nvPr>
            <p:ph type="sldNum" sz="quarter" idx="12"/>
          </p:nvPr>
        </p:nvSpPr>
        <p:spPr/>
        <p:txBody>
          <a:bodyPr/>
          <a:lstStyle/>
          <a:p>
            <a:fld id="{629637A9-119A-49DA-BD12-AAC58B377D80}" type="slidenum">
              <a:rPr lang="en-US" smtClean="0"/>
              <a:pPr/>
              <a:t>33</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8200" r="71399" b="4168"/>
          <a:stretch/>
        </p:blipFill>
        <p:spPr>
          <a:xfrm>
            <a:off x="8362121" y="1845734"/>
            <a:ext cx="3798033" cy="4460928"/>
          </a:xfrm>
          <a:prstGeom prst="rect">
            <a:avLst/>
          </a:prstGeom>
        </p:spPr>
      </p:pic>
      <p:sp>
        <p:nvSpPr>
          <p:cNvPr id="8" name="TextBox 7"/>
          <p:cNvSpPr txBox="1"/>
          <p:nvPr/>
        </p:nvSpPr>
        <p:spPr>
          <a:xfrm>
            <a:off x="7365854" y="1942589"/>
            <a:ext cx="1992533" cy="923330"/>
          </a:xfrm>
          <a:prstGeom prst="rect">
            <a:avLst/>
          </a:prstGeom>
          <a:noFill/>
        </p:spPr>
        <p:txBody>
          <a:bodyPr wrap="none" rtlCol="0">
            <a:spAutoFit/>
          </a:bodyPr>
          <a:lstStyle/>
          <a:p>
            <a:pPr algn="ctr"/>
            <a:r>
              <a:rPr lang="en-US" dirty="0" smtClean="0"/>
              <a:t>1.75m from center </a:t>
            </a:r>
          </a:p>
          <a:p>
            <a:pPr algn="ctr"/>
            <a:r>
              <a:rPr lang="en-US" dirty="0" smtClean="0"/>
              <a:t>of target to </a:t>
            </a:r>
          </a:p>
          <a:p>
            <a:pPr algn="ctr"/>
            <a:r>
              <a:rPr lang="en-US" dirty="0" smtClean="0"/>
              <a:t>3T HB </a:t>
            </a:r>
            <a:endParaRPr lang="en-US"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2662" r="3611"/>
          <a:stretch/>
        </p:blipFill>
        <p:spPr>
          <a:xfrm>
            <a:off x="2354085" y="3155199"/>
            <a:ext cx="5330469" cy="3134780"/>
          </a:xfrm>
          <a:prstGeom prst="rect">
            <a:avLst/>
          </a:prstGeom>
        </p:spPr>
      </p:pic>
      <p:sp>
        <p:nvSpPr>
          <p:cNvPr id="11" name="Rectangle 10"/>
          <p:cNvSpPr/>
          <p:nvPr/>
        </p:nvSpPr>
        <p:spPr>
          <a:xfrm>
            <a:off x="6282275" y="5238979"/>
            <a:ext cx="1369749" cy="141603"/>
          </a:xfrm>
          <a:prstGeom prst="rect">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1743839"/>
            <a:ext cx="5840083" cy="4023360"/>
          </a:xfrm>
        </p:spPr>
        <p:txBody>
          <a:bodyPr/>
          <a:lstStyle/>
          <a:p>
            <a:pPr lvl="1"/>
            <a:r>
              <a:rPr lang="en-US" dirty="0" smtClean="0"/>
              <a:t>TOSCA results</a:t>
            </a:r>
            <a:r>
              <a:rPr lang="en-US" baseline="30000" dirty="0" smtClean="0"/>
              <a:t>[1]</a:t>
            </a:r>
            <a:r>
              <a:rPr lang="en-US" dirty="0" smtClean="0"/>
              <a:t> indicate &lt;5 G on target material from HB</a:t>
            </a:r>
          </a:p>
          <a:p>
            <a:pPr lvl="1"/>
            <a:r>
              <a:rPr lang="en-US" dirty="0" smtClean="0"/>
              <a:t>~0.2 G/cm gradient on target</a:t>
            </a:r>
          </a:p>
          <a:p>
            <a:pPr lvl="1"/>
            <a:r>
              <a:rPr lang="en-US" dirty="0" smtClean="0"/>
              <a:t>Maximum 12ppm effect on target material</a:t>
            </a:r>
          </a:p>
          <a:p>
            <a:pPr lvl="2"/>
            <a:r>
              <a:rPr lang="en-US" sz="1800" dirty="0" smtClean="0"/>
              <a:t>Well within required 100ppm target field stability</a:t>
            </a:r>
          </a:p>
          <a:p>
            <a:endParaRPr lang="en-US" dirty="0" smtClean="0"/>
          </a:p>
        </p:txBody>
      </p:sp>
      <p:sp>
        <p:nvSpPr>
          <p:cNvPr id="15"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16"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
        <p:nvSpPr>
          <p:cNvPr id="19" name="Rectangle 18"/>
          <p:cNvSpPr/>
          <p:nvPr/>
        </p:nvSpPr>
        <p:spPr>
          <a:xfrm>
            <a:off x="0" y="6064462"/>
            <a:ext cx="2903231" cy="307777"/>
          </a:xfrm>
          <a:prstGeom prst="rect">
            <a:avLst/>
          </a:prstGeom>
        </p:spPr>
        <p:txBody>
          <a:bodyPr wrap="none">
            <a:spAutoFit/>
          </a:bodyPr>
          <a:lstStyle/>
          <a:p>
            <a:r>
              <a:rPr lang="en-US" sz="1400" baseline="30000" dirty="0" smtClean="0"/>
              <a:t>[1]</a:t>
            </a:r>
            <a:r>
              <a:rPr lang="en-US" sz="1400" dirty="0" smtClean="0"/>
              <a:t> MH Moore, </a:t>
            </a:r>
            <a:r>
              <a:rPr lang="en-US" sz="1400" i="1" dirty="0" smtClean="0"/>
              <a:t>et al</a:t>
            </a:r>
            <a:r>
              <a:rPr lang="en-US" sz="1400" dirty="0" smtClean="0"/>
              <a:t>, arXiv:1406.7856</a:t>
            </a:r>
            <a:endParaRPr lang="en-US" sz="1400" dirty="0"/>
          </a:p>
        </p:txBody>
      </p:sp>
      <p:grpSp>
        <p:nvGrpSpPr>
          <p:cNvPr id="21" name="Group 20"/>
          <p:cNvGrpSpPr/>
          <p:nvPr/>
        </p:nvGrpSpPr>
        <p:grpSpPr>
          <a:xfrm>
            <a:off x="46056" y="5196957"/>
            <a:ext cx="2511614" cy="584775"/>
            <a:chOff x="46056" y="5196957"/>
            <a:chExt cx="2511614" cy="584775"/>
          </a:xfrm>
        </p:grpSpPr>
        <p:sp>
          <p:nvSpPr>
            <p:cNvPr id="5" name="TextBox 4"/>
            <p:cNvSpPr txBox="1"/>
            <p:nvPr/>
          </p:nvSpPr>
          <p:spPr>
            <a:xfrm>
              <a:off x="46056" y="5196957"/>
              <a:ext cx="2095125" cy="584775"/>
            </a:xfrm>
            <a:prstGeom prst="rect">
              <a:avLst/>
            </a:prstGeom>
            <a:noFill/>
          </p:spPr>
          <p:txBody>
            <a:bodyPr wrap="none" rtlCol="0">
              <a:spAutoFit/>
            </a:bodyPr>
            <a:lstStyle/>
            <a:p>
              <a:pPr algn="ctr"/>
              <a:r>
                <a:rPr lang="en-US" sz="1600" dirty="0" smtClean="0">
                  <a:solidFill>
                    <a:schemeClr val="accent1"/>
                  </a:solidFill>
                </a:rPr>
                <a:t>Typical Strength</a:t>
              </a:r>
            </a:p>
            <a:p>
              <a:pPr algn="ctr"/>
              <a:r>
                <a:rPr lang="en-US" sz="1600" dirty="0" smtClean="0">
                  <a:solidFill>
                    <a:schemeClr val="accent1"/>
                  </a:solidFill>
                </a:rPr>
                <a:t>of Refrigerator Magnet</a:t>
              </a:r>
              <a:endParaRPr lang="en-US" sz="1600" dirty="0">
                <a:solidFill>
                  <a:schemeClr val="accent1"/>
                </a:solidFill>
              </a:endParaRPr>
            </a:p>
          </p:txBody>
        </p:sp>
        <p:cxnSp>
          <p:nvCxnSpPr>
            <p:cNvPr id="20" name="Straight Arrow Connector 19"/>
            <p:cNvCxnSpPr/>
            <p:nvPr/>
          </p:nvCxnSpPr>
          <p:spPr>
            <a:xfrm>
              <a:off x="1948070" y="5462840"/>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3751815"/>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Magnet and Horizontal Bender</a:t>
            </a:r>
            <a:endParaRPr lang="en-US" dirty="0"/>
          </a:p>
        </p:txBody>
      </p:sp>
      <p:sp>
        <p:nvSpPr>
          <p:cNvPr id="4" name="Slide Number Placeholder 3"/>
          <p:cNvSpPr>
            <a:spLocks noGrp="1"/>
          </p:cNvSpPr>
          <p:nvPr>
            <p:ph type="sldNum" sz="quarter" idx="12"/>
          </p:nvPr>
        </p:nvSpPr>
        <p:spPr/>
        <p:txBody>
          <a:bodyPr/>
          <a:lstStyle/>
          <a:p>
            <a:fld id="{629637A9-119A-49DA-BD12-AAC58B377D80}" type="slidenum">
              <a:rPr lang="en-US" smtClean="0"/>
              <a:pPr/>
              <a:t>34</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8200" r="71399" b="4168"/>
          <a:stretch/>
        </p:blipFill>
        <p:spPr>
          <a:xfrm>
            <a:off x="8362121" y="1845734"/>
            <a:ext cx="3798033" cy="4460928"/>
          </a:xfrm>
          <a:prstGeom prst="rect">
            <a:avLst/>
          </a:prstGeom>
        </p:spPr>
      </p:pic>
      <p:sp>
        <p:nvSpPr>
          <p:cNvPr id="8" name="TextBox 7"/>
          <p:cNvSpPr txBox="1"/>
          <p:nvPr/>
        </p:nvSpPr>
        <p:spPr>
          <a:xfrm>
            <a:off x="7365854" y="1942589"/>
            <a:ext cx="1992533" cy="923330"/>
          </a:xfrm>
          <a:prstGeom prst="rect">
            <a:avLst/>
          </a:prstGeom>
          <a:noFill/>
        </p:spPr>
        <p:txBody>
          <a:bodyPr wrap="none" rtlCol="0">
            <a:spAutoFit/>
          </a:bodyPr>
          <a:lstStyle/>
          <a:p>
            <a:pPr algn="ctr"/>
            <a:r>
              <a:rPr lang="en-US" dirty="0" smtClean="0"/>
              <a:t>1.75m from center </a:t>
            </a:r>
          </a:p>
          <a:p>
            <a:pPr algn="ctr"/>
            <a:r>
              <a:rPr lang="en-US" dirty="0" smtClean="0"/>
              <a:t>of target to </a:t>
            </a:r>
          </a:p>
          <a:p>
            <a:pPr algn="ctr"/>
            <a:r>
              <a:rPr lang="en-US" dirty="0" smtClean="0"/>
              <a:t>3T HB </a:t>
            </a:r>
            <a:endParaRPr lang="en-US"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2662" r="3611"/>
          <a:stretch/>
        </p:blipFill>
        <p:spPr>
          <a:xfrm>
            <a:off x="2354085" y="3155199"/>
            <a:ext cx="5330469" cy="3134780"/>
          </a:xfrm>
          <a:prstGeom prst="rect">
            <a:avLst/>
          </a:prstGeom>
        </p:spPr>
      </p:pic>
      <p:sp>
        <p:nvSpPr>
          <p:cNvPr id="11" name="Rectangle 10"/>
          <p:cNvSpPr/>
          <p:nvPr/>
        </p:nvSpPr>
        <p:spPr>
          <a:xfrm>
            <a:off x="6282275" y="5238979"/>
            <a:ext cx="1369749" cy="141603"/>
          </a:xfrm>
          <a:prstGeom prst="rect">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346271" y="3014369"/>
            <a:ext cx="5383694" cy="3296965"/>
            <a:chOff x="0" y="2483127"/>
            <a:chExt cx="6277037" cy="3844047"/>
          </a:xfrm>
        </p:grpSpPr>
        <p:sp>
          <p:nvSpPr>
            <p:cNvPr id="12" name="Rectangle 11"/>
            <p:cNvSpPr/>
            <p:nvPr/>
          </p:nvSpPr>
          <p:spPr>
            <a:xfrm>
              <a:off x="0" y="2483127"/>
              <a:ext cx="6277037" cy="382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2147" r="3092"/>
            <a:stretch/>
          </p:blipFill>
          <p:spPr>
            <a:xfrm>
              <a:off x="62058" y="2514916"/>
              <a:ext cx="6214979" cy="3812258"/>
            </a:xfrm>
            <a:prstGeom prst="rect">
              <a:avLst/>
            </a:prstGeom>
          </p:spPr>
        </p:pic>
      </p:grpSp>
      <p:sp>
        <p:nvSpPr>
          <p:cNvPr id="3" name="Content Placeholder 2"/>
          <p:cNvSpPr>
            <a:spLocks noGrp="1"/>
          </p:cNvSpPr>
          <p:nvPr>
            <p:ph idx="1"/>
          </p:nvPr>
        </p:nvSpPr>
        <p:spPr>
          <a:xfrm>
            <a:off x="0" y="1743839"/>
            <a:ext cx="5840083" cy="4023360"/>
          </a:xfrm>
        </p:spPr>
        <p:txBody>
          <a:bodyPr/>
          <a:lstStyle/>
          <a:p>
            <a:pPr lvl="1"/>
            <a:r>
              <a:rPr lang="en-US" dirty="0" smtClean="0"/>
              <a:t>TOSCA results</a:t>
            </a:r>
            <a:r>
              <a:rPr lang="en-US" baseline="30000" dirty="0" smtClean="0"/>
              <a:t>[1]</a:t>
            </a:r>
            <a:r>
              <a:rPr lang="en-US" dirty="0" smtClean="0"/>
              <a:t> indicate &lt;5 G on target material from HB</a:t>
            </a:r>
          </a:p>
          <a:p>
            <a:pPr lvl="1"/>
            <a:r>
              <a:rPr lang="en-US" dirty="0" smtClean="0"/>
              <a:t>~0.2 G/cm gradient on target</a:t>
            </a:r>
          </a:p>
          <a:p>
            <a:pPr lvl="1"/>
            <a:r>
              <a:rPr lang="en-US" dirty="0" smtClean="0"/>
              <a:t>Maximum 12ppm effect on target material</a:t>
            </a:r>
          </a:p>
          <a:p>
            <a:pPr lvl="2"/>
            <a:r>
              <a:rPr lang="en-US" sz="1800" dirty="0" smtClean="0"/>
              <a:t>Well within required 100ppm target field </a:t>
            </a:r>
            <a:r>
              <a:rPr lang="en-US" sz="1800" dirty="0" smtClean="0"/>
              <a:t>uniformity</a:t>
            </a:r>
            <a:endParaRPr lang="en-US" sz="1800" dirty="0" smtClean="0"/>
          </a:p>
          <a:p>
            <a:endParaRPr lang="en-US" dirty="0" smtClean="0"/>
          </a:p>
        </p:txBody>
      </p:sp>
      <p:sp>
        <p:nvSpPr>
          <p:cNvPr id="15"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16"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
        <p:nvSpPr>
          <p:cNvPr id="19" name="Rectangle 18"/>
          <p:cNvSpPr/>
          <p:nvPr/>
        </p:nvSpPr>
        <p:spPr>
          <a:xfrm>
            <a:off x="0" y="6064462"/>
            <a:ext cx="2903231" cy="307777"/>
          </a:xfrm>
          <a:prstGeom prst="rect">
            <a:avLst/>
          </a:prstGeom>
        </p:spPr>
        <p:txBody>
          <a:bodyPr wrap="none">
            <a:spAutoFit/>
          </a:bodyPr>
          <a:lstStyle/>
          <a:p>
            <a:r>
              <a:rPr lang="en-US" sz="1400" baseline="30000" dirty="0" smtClean="0"/>
              <a:t>[1]</a:t>
            </a:r>
            <a:r>
              <a:rPr lang="en-US" sz="1400" dirty="0" smtClean="0"/>
              <a:t> MH Moore, </a:t>
            </a:r>
            <a:r>
              <a:rPr lang="en-US" sz="1400" i="1" dirty="0" smtClean="0"/>
              <a:t>et al</a:t>
            </a:r>
            <a:r>
              <a:rPr lang="en-US" sz="1400" dirty="0" smtClean="0"/>
              <a:t>, arXiv:1406.7856</a:t>
            </a:r>
            <a:endParaRPr lang="en-US" sz="1400" dirty="0"/>
          </a:p>
        </p:txBody>
      </p:sp>
      <p:grpSp>
        <p:nvGrpSpPr>
          <p:cNvPr id="21" name="Group 20"/>
          <p:cNvGrpSpPr/>
          <p:nvPr/>
        </p:nvGrpSpPr>
        <p:grpSpPr>
          <a:xfrm>
            <a:off x="46056" y="5196957"/>
            <a:ext cx="2511614" cy="584775"/>
            <a:chOff x="46056" y="5196957"/>
            <a:chExt cx="2511614" cy="584775"/>
          </a:xfrm>
        </p:grpSpPr>
        <p:sp>
          <p:nvSpPr>
            <p:cNvPr id="5" name="TextBox 4"/>
            <p:cNvSpPr txBox="1"/>
            <p:nvPr/>
          </p:nvSpPr>
          <p:spPr>
            <a:xfrm>
              <a:off x="46056" y="5196957"/>
              <a:ext cx="2095125" cy="584775"/>
            </a:xfrm>
            <a:prstGeom prst="rect">
              <a:avLst/>
            </a:prstGeom>
            <a:noFill/>
          </p:spPr>
          <p:txBody>
            <a:bodyPr wrap="none" rtlCol="0">
              <a:spAutoFit/>
            </a:bodyPr>
            <a:lstStyle/>
            <a:p>
              <a:pPr algn="ctr"/>
              <a:r>
                <a:rPr lang="en-US" sz="1600" dirty="0" smtClean="0">
                  <a:solidFill>
                    <a:schemeClr val="accent1"/>
                  </a:solidFill>
                </a:rPr>
                <a:t>Typical Strength</a:t>
              </a:r>
            </a:p>
            <a:p>
              <a:pPr algn="ctr"/>
              <a:r>
                <a:rPr lang="en-US" sz="1600" dirty="0" smtClean="0">
                  <a:solidFill>
                    <a:schemeClr val="accent1"/>
                  </a:solidFill>
                </a:rPr>
                <a:t>of Refrigerator Magnet</a:t>
              </a:r>
              <a:endParaRPr lang="en-US" sz="1600" dirty="0">
                <a:solidFill>
                  <a:schemeClr val="accent1"/>
                </a:solidFill>
              </a:endParaRPr>
            </a:p>
          </p:txBody>
        </p:sp>
        <p:cxnSp>
          <p:nvCxnSpPr>
            <p:cNvPr id="20" name="Straight Arrow Connector 19"/>
            <p:cNvCxnSpPr/>
            <p:nvPr/>
          </p:nvCxnSpPr>
          <p:spPr>
            <a:xfrm>
              <a:off x="1948070" y="5462840"/>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9001908"/>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Tensor Polarized Target</a:t>
            </a:r>
            <a:endParaRPr lang="en-US" dirty="0"/>
          </a:p>
        </p:txBody>
      </p:sp>
      <p:sp>
        <p:nvSpPr>
          <p:cNvPr id="4" name="Slide Number Placeholder 3"/>
          <p:cNvSpPr>
            <a:spLocks noGrp="1"/>
          </p:cNvSpPr>
          <p:nvPr>
            <p:ph type="sldNum" sz="quarter" idx="12"/>
          </p:nvPr>
        </p:nvSpPr>
        <p:spPr/>
        <p:txBody>
          <a:bodyPr/>
          <a:lstStyle/>
          <a:p>
            <a:fld id="{629637A9-119A-49DA-BD12-AAC58B377D80}" type="slidenum">
              <a:rPr lang="en-US" smtClean="0"/>
              <a:pPr/>
              <a:t>35</a:t>
            </a:fld>
            <a:endParaRPr lang="en-US" dirty="0"/>
          </a:p>
        </p:txBody>
      </p:sp>
      <p:grpSp>
        <p:nvGrpSpPr>
          <p:cNvPr id="18" name="Group 17"/>
          <p:cNvGrpSpPr/>
          <p:nvPr/>
        </p:nvGrpSpPr>
        <p:grpSpPr>
          <a:xfrm>
            <a:off x="8441026" y="1814517"/>
            <a:ext cx="4508500" cy="4389437"/>
            <a:chOff x="8250526" y="1776417"/>
            <a:chExt cx="4508500" cy="4389437"/>
          </a:xfrm>
        </p:grpSpPr>
        <p:grpSp>
          <p:nvGrpSpPr>
            <p:cNvPr id="14" name="Group 13"/>
            <p:cNvGrpSpPr/>
            <p:nvPr/>
          </p:nvGrpSpPr>
          <p:grpSpPr>
            <a:xfrm>
              <a:off x="8250526" y="1776417"/>
              <a:ext cx="4508500" cy="4389437"/>
              <a:chOff x="7943121" y="1910123"/>
              <a:chExt cx="4508500" cy="4389437"/>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l="3770" t="5856" r="1266" b="441"/>
              <a:stretch>
                <a:fillRect/>
              </a:stretch>
            </p:blipFill>
            <p:spPr bwMode="auto">
              <a:xfrm>
                <a:off x="7943121" y="1910123"/>
                <a:ext cx="45085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1417300" y="2726200"/>
                <a:ext cx="876300" cy="1096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070820" y="3492500"/>
                <a:ext cx="714780" cy="20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5"/>
            <p:cNvPicPr>
              <a:picLocks noChangeAspect="1"/>
            </p:cNvPicPr>
            <p:nvPr/>
          </p:nvPicPr>
          <p:blipFill rotWithShape="1">
            <a:blip r:embed="rId2">
              <a:extLst>
                <a:ext uri="{28A0092B-C50C-407E-A947-70E740481C1C}">
                  <a14:useLocalDpi xmlns:a14="http://schemas.microsoft.com/office/drawing/2010/main" val="0"/>
                </a:ext>
              </a:extLst>
            </a:blip>
            <a:srcRect l="71865" t="39149" r="6467" b="54616"/>
            <a:stretch/>
          </p:blipFill>
          <p:spPr bwMode="auto">
            <a:xfrm>
              <a:off x="10556470" y="2623888"/>
              <a:ext cx="1028701" cy="29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0458" y="5887"/>
            <a:ext cx="2308632" cy="173147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2707908" y="2954087"/>
            <a:ext cx="5502393" cy="3107656"/>
            <a:chOff x="3237712" y="3206394"/>
            <a:chExt cx="4934821" cy="2787101"/>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45842"/>
            <a:stretch/>
          </p:blipFill>
          <p:spPr>
            <a:xfrm>
              <a:off x="3237712" y="3396894"/>
              <a:ext cx="4934821" cy="2596601"/>
            </a:xfrm>
            <a:prstGeom prst="rect">
              <a:avLst/>
            </a:prstGeom>
          </p:spPr>
        </p:pic>
        <p:sp>
          <p:nvSpPr>
            <p:cNvPr id="16" name="TextBox 15"/>
            <p:cNvSpPr txBox="1"/>
            <p:nvPr/>
          </p:nvSpPr>
          <p:spPr>
            <a:xfrm>
              <a:off x="4093670" y="3206394"/>
              <a:ext cx="3637147" cy="331235"/>
            </a:xfrm>
            <a:prstGeom prst="rect">
              <a:avLst/>
            </a:prstGeom>
            <a:noFill/>
          </p:spPr>
          <p:txBody>
            <a:bodyPr wrap="none" rtlCol="0">
              <a:spAutoFit/>
            </a:bodyPr>
            <a:lstStyle/>
            <a:p>
              <a:r>
                <a:rPr lang="en-US" dirty="0" smtClean="0"/>
                <a:t>Tensor Polarization by Vector Polarization</a:t>
              </a:r>
              <a:endParaRPr lang="en-US" dirty="0"/>
            </a:p>
          </p:txBody>
        </p:sp>
      </p:grpSp>
      <mc:AlternateContent xmlns:mc="http://schemas.openxmlformats.org/markup-compatibility/2006" xmlns:a14="http://schemas.microsoft.com/office/drawing/2010/main">
        <mc:Choice Requires="a14">
          <p:sp>
            <p:nvSpPr>
              <p:cNvPr id="20" name="Content Placeholder 2"/>
              <p:cNvSpPr txBox="1">
                <a:spLocks/>
              </p:cNvSpPr>
              <p:nvPr/>
            </p:nvSpPr>
            <p:spPr>
              <a:xfrm>
                <a:off x="0" y="1910123"/>
                <a:ext cx="5459105" cy="3439793"/>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sz="2000" dirty="0" smtClean="0"/>
                  <a:t>Dynamic Nuclear Polarization of ND</a:t>
                </a:r>
                <a:r>
                  <a:rPr lang="en-US" sz="2000" baseline="-25000" dirty="0" smtClean="0"/>
                  <a:t>3</a:t>
                </a:r>
                <a:endParaRPr lang="en-US" sz="2000" baseline="-25000" dirty="0"/>
              </a:p>
              <a:p>
                <a:pPr lvl="1"/>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rPr>
                          <m:t>𝑃</m:t>
                        </m:r>
                      </m:e>
                      <m:sub>
                        <m:r>
                          <a:rPr lang="en-US" sz="2000" i="1" smtClean="0">
                            <a:latin typeface="Cambria Math" panose="02040503050406030204" pitchFamily="18" charset="0"/>
                          </a:rPr>
                          <m:t>𝑧𝑧</m:t>
                        </m:r>
                      </m:sub>
                    </m:sSub>
                    <m:r>
                      <a:rPr lang="en-US" sz="2000" i="1" smtClean="0">
                        <a:latin typeface="Cambria Math" panose="02040503050406030204" pitchFamily="18" charset="0"/>
                      </a:rPr>
                      <m:t> </m:t>
                    </m:r>
                    <m:r>
                      <a:rPr lang="en-US" sz="2000" i="1" smtClean="0">
                        <a:latin typeface="Cambria Math" panose="02040503050406030204" pitchFamily="18" charset="0"/>
                        <a:ea typeface="Cambria Math" panose="02040503050406030204" pitchFamily="18" charset="0"/>
                      </a:rPr>
                      <m:t>~ 30%</m:t>
                    </m:r>
                  </m:oMath>
                </a14:m>
                <a:endParaRPr lang="en-US" sz="4000" dirty="0" smtClean="0"/>
              </a:p>
              <a:p>
                <a:pPr lvl="1"/>
                <a:r>
                  <a:rPr lang="en-US" sz="2000" dirty="0" smtClean="0"/>
                  <a:t>5 </a:t>
                </a:r>
                <a:r>
                  <a:rPr lang="en-US" sz="2000" dirty="0"/>
                  <a:t>Tesla at 1 K</a:t>
                </a:r>
              </a:p>
              <a:p>
                <a:pPr lvl="1"/>
                <a:r>
                  <a:rPr lang="en-US" sz="2000" dirty="0"/>
                  <a:t>3cm Target Length</a:t>
                </a:r>
              </a:p>
              <a:p>
                <a:pPr lvl="1"/>
                <a14:m>
                  <m:oMath xmlns:m="http://schemas.openxmlformats.org/officeDocument/2006/math">
                    <m:sSub>
                      <m:sSubPr>
                        <m:ctrlPr>
                          <a:rPr lang="en-US" sz="2000" i="1">
                            <a:latin typeface="Cambria Math" panose="02040503050406030204" pitchFamily="18" charset="0"/>
                          </a:rPr>
                        </m:ctrlPr>
                      </m:sSubPr>
                      <m:e>
                        <m:r>
                          <a:rPr lang="en-US" sz="2000" i="1" smtClean="0">
                            <a:latin typeface="Cambria Math" panose="02040503050406030204" pitchFamily="18" charset="0"/>
                          </a:rPr>
                          <m:t>𝑝</m:t>
                        </m:r>
                      </m:e>
                      <m:sub>
                        <m:r>
                          <a:rPr lang="en-US" sz="2000" i="1" smtClean="0">
                            <a:latin typeface="Cambria Math" panose="02040503050406030204" pitchFamily="18" charset="0"/>
                          </a:rPr>
                          <m:t>𝑓</m:t>
                        </m:r>
                      </m:sub>
                    </m:sSub>
                    <m:r>
                      <a:rPr lang="en-US" sz="2000" i="1">
                        <a:latin typeface="Cambria Math" panose="02040503050406030204" pitchFamily="18" charset="0"/>
                      </a:rPr>
                      <m:t> </m:t>
                    </m:r>
                    <m:r>
                      <a:rPr lang="en-US" sz="2000" i="1">
                        <a:latin typeface="Cambria Math" panose="02040503050406030204" pitchFamily="18" charset="0"/>
                        <a:ea typeface="Cambria Math" panose="02040503050406030204" pitchFamily="18" charset="0"/>
                      </a:rPr>
                      <m:t>~ </m:t>
                    </m:r>
                    <m:r>
                      <a:rPr lang="en-US" sz="2000" i="1" smtClean="0">
                        <a:latin typeface="Cambria Math" panose="02040503050406030204" pitchFamily="18" charset="0"/>
                        <a:ea typeface="Cambria Math" panose="02040503050406030204" pitchFamily="18" charset="0"/>
                      </a:rPr>
                      <m:t>0.65</m:t>
                    </m:r>
                  </m:oMath>
                </a14:m>
                <a:endParaRPr lang="en-US" sz="2000" dirty="0" smtClean="0"/>
              </a:p>
              <a:p>
                <a:pPr lvl="1"/>
                <a14:m>
                  <m:oMath xmlns:m="http://schemas.openxmlformats.org/officeDocument/2006/math">
                    <m:sSub>
                      <m:sSubPr>
                        <m:ctrlPr>
                          <a:rPr lang="en-US" sz="2000" i="1">
                            <a:latin typeface="Cambria Math" panose="02040503050406030204" pitchFamily="18" charset="0"/>
                          </a:rPr>
                        </m:ctrlPr>
                      </m:sSubPr>
                      <m:e>
                        <m:r>
                          <a:rPr lang="en-US" sz="2000" i="1" smtClean="0">
                            <a:latin typeface="Cambria Math" panose="02040503050406030204" pitchFamily="18" charset="0"/>
                          </a:rPr>
                          <m:t>𝑓</m:t>
                        </m:r>
                      </m:e>
                      <m:sub>
                        <m:r>
                          <a:rPr lang="en-US" sz="2000" i="1" smtClean="0">
                            <a:latin typeface="Cambria Math" panose="02040503050406030204" pitchFamily="18" charset="0"/>
                          </a:rPr>
                          <m:t>𝑑𝑖𝑙</m:t>
                        </m:r>
                      </m:sub>
                    </m:sSub>
                    <m:r>
                      <a:rPr lang="en-US" sz="2000" i="1">
                        <a:latin typeface="Cambria Math" panose="02040503050406030204" pitchFamily="18" charset="0"/>
                      </a:rPr>
                      <m:t> </m:t>
                    </m:r>
                    <m:r>
                      <a:rPr lang="en-US" sz="2000" i="1">
                        <a:latin typeface="Cambria Math" panose="02040503050406030204" pitchFamily="18" charset="0"/>
                        <a:ea typeface="Cambria Math" panose="02040503050406030204" pitchFamily="18" charset="0"/>
                      </a:rPr>
                      <m:t>~ </m:t>
                    </m:r>
                    <m:r>
                      <a:rPr lang="en-US" sz="2000" i="1" smtClean="0">
                        <a:latin typeface="Cambria Math" panose="02040503050406030204" pitchFamily="18" charset="0"/>
                        <a:ea typeface="Cambria Math" panose="02040503050406030204" pitchFamily="18" charset="0"/>
                      </a:rPr>
                      <m:t>0.27</m:t>
                    </m:r>
                  </m:oMath>
                </a14:m>
                <a:endParaRPr lang="en-US" sz="2000" dirty="0"/>
              </a:p>
              <a:p>
                <a:pPr lvl="1"/>
                <a:r>
                  <a:rPr lang="en-US" dirty="0"/>
                  <a:t>UVA Techniques in R&amp;D:</a:t>
                </a:r>
              </a:p>
              <a:p>
                <a:pPr lvl="2"/>
                <a:r>
                  <a:rPr lang="en-US" dirty="0"/>
                  <a:t>Selective Semi-Saturation</a:t>
                </a:r>
              </a:p>
              <a:p>
                <a:pPr lvl="2"/>
                <a:r>
                  <a:rPr lang="en-US" dirty="0"/>
                  <a:t>Time Dependence of Sample</a:t>
                </a:r>
                <a:br>
                  <a:rPr lang="en-US" dirty="0"/>
                </a:br>
                <a:r>
                  <a:rPr lang="en-US" dirty="0"/>
                  <a:t>Rotation</a:t>
                </a:r>
              </a:p>
              <a:p>
                <a:pPr lvl="2"/>
                <a:r>
                  <a:rPr lang="en-US" dirty="0"/>
                  <a:t>Material Crystallization</a:t>
                </a:r>
              </a:p>
              <a:p>
                <a:pPr lvl="2"/>
                <a:r>
                  <a:rPr lang="en-US" dirty="0"/>
                  <a:t>Alternative </a:t>
                </a:r>
                <a:r>
                  <a:rPr lang="en-US" dirty="0" smtClean="0"/>
                  <a:t>Materials</a:t>
                </a:r>
                <a:endParaRPr lang="en-US" dirty="0"/>
              </a:p>
              <a:p>
                <a:pPr lvl="1"/>
                <a:endParaRPr lang="en-US" dirty="0"/>
              </a:p>
              <a:p>
                <a:pPr lvl="1"/>
                <a:endParaRPr lang="en-US" dirty="0"/>
              </a:p>
            </p:txBody>
          </p:sp>
        </mc:Choice>
        <mc:Fallback xmlns="">
          <p:sp>
            <p:nvSpPr>
              <p:cNvPr id="20" name="Content Placeholder 2"/>
              <p:cNvSpPr txBox="1">
                <a:spLocks noRot="1" noChangeAspect="1" noMove="1" noResize="1" noEditPoints="1" noAdjustHandles="1" noChangeArrowheads="1" noChangeShapeType="1" noTextEdit="1"/>
              </p:cNvSpPr>
              <p:nvPr/>
            </p:nvSpPr>
            <p:spPr>
              <a:xfrm>
                <a:off x="0" y="1910123"/>
                <a:ext cx="5459105" cy="3439793"/>
              </a:xfrm>
              <a:prstGeom prst="rect">
                <a:avLst/>
              </a:prstGeom>
              <a:blipFill rotWithShape="0">
                <a:blip r:embed="rId5"/>
                <a:stretch>
                  <a:fillRect t="-2478"/>
                </a:stretch>
              </a:blipFill>
            </p:spPr>
            <p:txBody>
              <a:bodyPr/>
              <a:lstStyle/>
              <a:p>
                <a:r>
                  <a:rPr lang="en-US">
                    <a:noFill/>
                  </a:rPr>
                  <a:t> </a:t>
                </a:r>
              </a:p>
            </p:txBody>
          </p:sp>
        </mc:Fallback>
      </mc:AlternateContent>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2863" t="6231" r="6227" b="15237"/>
          <a:stretch/>
        </p:blipFill>
        <p:spPr>
          <a:xfrm>
            <a:off x="7678222" y="35169"/>
            <a:ext cx="2084984" cy="1670538"/>
          </a:xfrm>
          <a:prstGeom prst="rect">
            <a:avLst/>
          </a:prstGeom>
        </p:spPr>
      </p:pic>
      <p:sp>
        <p:nvSpPr>
          <p:cNvPr id="21"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22"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cxnSp>
        <p:nvCxnSpPr>
          <p:cNvPr id="5" name="Straight Connector 4"/>
          <p:cNvCxnSpPr/>
          <p:nvPr/>
        </p:nvCxnSpPr>
        <p:spPr>
          <a:xfrm>
            <a:off x="545912" y="4339987"/>
            <a:ext cx="178785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526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fade">
                                      <p:cBhvr>
                                        <p:cTn id="7" dur="500"/>
                                        <p:tgtEl>
                                          <p:spTgt spid="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fade">
                                      <p:cBhvr>
                                        <p:cTn id="12" dur="500"/>
                                        <p:tgtEl>
                                          <p:spTgt spid="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3" end="3"/>
                                            </p:txEl>
                                          </p:spTgt>
                                        </p:tgtEl>
                                        <p:attrNameLst>
                                          <p:attrName>style.visibility</p:attrName>
                                        </p:attrNameLst>
                                      </p:cBhvr>
                                      <p:to>
                                        <p:strVal val="visible"/>
                                      </p:to>
                                    </p:set>
                                    <p:animEffect transition="in" filter="fade">
                                      <p:cBhvr>
                                        <p:cTn id="17" dur="500"/>
                                        <p:tgtEl>
                                          <p:spTgt spid="2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4" end="4"/>
                                            </p:txEl>
                                          </p:spTgt>
                                        </p:tgtEl>
                                        <p:attrNameLst>
                                          <p:attrName>style.visibility</p:attrName>
                                        </p:attrNameLst>
                                      </p:cBhvr>
                                      <p:to>
                                        <p:strVal val="visible"/>
                                      </p:to>
                                    </p:set>
                                    <p:animEffect transition="in" filter="fade">
                                      <p:cBhvr>
                                        <p:cTn id="22" dur="500"/>
                                        <p:tgtEl>
                                          <p:spTgt spid="2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5" end="5"/>
                                            </p:txEl>
                                          </p:spTgt>
                                        </p:tgtEl>
                                        <p:attrNameLst>
                                          <p:attrName>style.visibility</p:attrName>
                                        </p:attrNameLst>
                                      </p:cBhvr>
                                      <p:to>
                                        <p:strVal val="visible"/>
                                      </p:to>
                                    </p:set>
                                    <p:animEffect transition="in" filter="fade">
                                      <p:cBhvr>
                                        <p:cTn id="27" dur="500"/>
                                        <p:tgtEl>
                                          <p:spTgt spid="2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xEl>
                                              <p:pRg st="6" end="6"/>
                                            </p:txEl>
                                          </p:spTgt>
                                        </p:tgtEl>
                                        <p:attrNameLst>
                                          <p:attrName>style.visibility</p:attrName>
                                        </p:attrNameLst>
                                      </p:cBhvr>
                                      <p:to>
                                        <p:strVal val="visible"/>
                                      </p:to>
                                    </p:set>
                                    <p:animEffect transition="in" filter="fade">
                                      <p:cBhvr>
                                        <p:cTn id="37" dur="500"/>
                                        <p:tgtEl>
                                          <p:spTgt spid="2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xEl>
                                              <p:pRg st="7" end="7"/>
                                            </p:txEl>
                                          </p:spTgt>
                                        </p:tgtEl>
                                        <p:attrNameLst>
                                          <p:attrName>style.visibility</p:attrName>
                                        </p:attrNameLst>
                                      </p:cBhvr>
                                      <p:to>
                                        <p:strVal val="visible"/>
                                      </p:to>
                                    </p:set>
                                    <p:animEffect transition="in" filter="fade">
                                      <p:cBhvr>
                                        <p:cTn id="42" dur="500"/>
                                        <p:tgtEl>
                                          <p:spTgt spid="2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xEl>
                                              <p:pRg st="8" end="8"/>
                                            </p:txEl>
                                          </p:spTgt>
                                        </p:tgtEl>
                                        <p:attrNameLst>
                                          <p:attrName>style.visibility</p:attrName>
                                        </p:attrNameLst>
                                      </p:cBhvr>
                                      <p:to>
                                        <p:strVal val="visible"/>
                                      </p:to>
                                    </p:set>
                                    <p:animEffect transition="in" filter="fade">
                                      <p:cBhvr>
                                        <p:cTn id="47" dur="500"/>
                                        <p:tgtEl>
                                          <p:spTgt spid="2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xEl>
                                              <p:pRg st="9" end="9"/>
                                            </p:txEl>
                                          </p:spTgt>
                                        </p:tgtEl>
                                        <p:attrNameLst>
                                          <p:attrName>style.visibility</p:attrName>
                                        </p:attrNameLst>
                                      </p:cBhvr>
                                      <p:to>
                                        <p:strVal val="visible"/>
                                      </p:to>
                                    </p:set>
                                    <p:animEffect transition="in" filter="fade">
                                      <p:cBhvr>
                                        <p:cTn id="52" dur="500"/>
                                        <p:tgtEl>
                                          <p:spTgt spid="2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
                                            <p:txEl>
                                              <p:pRg st="10" end="10"/>
                                            </p:txEl>
                                          </p:spTgt>
                                        </p:tgtEl>
                                        <p:attrNameLst>
                                          <p:attrName>style.visibility</p:attrName>
                                        </p:attrNameLst>
                                      </p:cBhvr>
                                      <p:to>
                                        <p:strVal val="visible"/>
                                      </p:to>
                                    </p:set>
                                    <p:animEffect transition="in" filter="fade">
                                      <p:cBhvr>
                                        <p:cTn id="57" dur="500"/>
                                        <p:tgtEl>
                                          <p:spTgt spid="20">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47218" t="45858" r="1035" b="10135"/>
          <a:stretch/>
        </p:blipFill>
        <p:spPr>
          <a:xfrm>
            <a:off x="3391998" y="3873345"/>
            <a:ext cx="4909960" cy="2344644"/>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7056" b="7758"/>
          <a:stretch/>
        </p:blipFill>
        <p:spPr>
          <a:xfrm rot="10800000" flipH="1">
            <a:off x="2857500" y="3756658"/>
            <a:ext cx="6082416" cy="2288531"/>
          </a:xfrm>
          <a:prstGeom prst="rect">
            <a:avLst/>
          </a:prstGeom>
        </p:spPr>
      </p:pic>
      <p:sp>
        <p:nvSpPr>
          <p:cNvPr id="2" name="Title 1"/>
          <p:cNvSpPr>
            <a:spLocks noGrp="1"/>
          </p:cNvSpPr>
          <p:nvPr>
            <p:ph type="title"/>
          </p:nvPr>
        </p:nvSpPr>
        <p:spPr/>
        <p:txBody>
          <a:bodyPr/>
          <a:lstStyle/>
          <a:p>
            <a:r>
              <a:rPr lang="en-US" dirty="0"/>
              <a:t>Tensor Polarized Target</a:t>
            </a:r>
          </a:p>
        </p:txBody>
      </p:sp>
      <p:sp>
        <p:nvSpPr>
          <p:cNvPr id="4" name="Slide Number Placeholder 3"/>
          <p:cNvSpPr>
            <a:spLocks noGrp="1"/>
          </p:cNvSpPr>
          <p:nvPr>
            <p:ph type="sldNum" sz="quarter" idx="12"/>
          </p:nvPr>
        </p:nvSpPr>
        <p:spPr/>
        <p:txBody>
          <a:bodyPr/>
          <a:lstStyle/>
          <a:p>
            <a:fld id="{629637A9-119A-49DA-BD12-AAC58B377D80}" type="slidenum">
              <a:rPr lang="en-US" smtClean="0"/>
              <a:pPr/>
              <a:t>36</a:t>
            </a:fld>
            <a:endParaRPr lang="en-US" dirty="0"/>
          </a:p>
        </p:txBody>
      </p:sp>
      <p:sp>
        <p:nvSpPr>
          <p:cNvPr id="13" name="Rectangle 12"/>
          <p:cNvSpPr/>
          <p:nvPr/>
        </p:nvSpPr>
        <p:spPr>
          <a:xfrm>
            <a:off x="8767023" y="5819987"/>
            <a:ext cx="3424977" cy="523220"/>
          </a:xfrm>
          <a:prstGeom prst="rect">
            <a:avLst/>
          </a:prstGeom>
        </p:spPr>
        <p:txBody>
          <a:bodyPr wrap="none">
            <a:spAutoFit/>
          </a:bodyPr>
          <a:lstStyle/>
          <a:p>
            <a:pPr algn="r"/>
            <a:r>
              <a:rPr lang="en-US" sz="1400" dirty="0" smtClean="0"/>
              <a:t>D Keller, </a:t>
            </a:r>
            <a:r>
              <a:rPr lang="en-US" sz="1400" dirty="0" err="1" smtClean="0"/>
              <a:t>HiX</a:t>
            </a:r>
            <a:r>
              <a:rPr lang="en-US" sz="1400" dirty="0" smtClean="0"/>
              <a:t> Workshop (2014)</a:t>
            </a:r>
          </a:p>
          <a:p>
            <a:pPr algn="r"/>
            <a:r>
              <a:rPr lang="en-US" sz="1400" dirty="0" smtClean="0"/>
              <a:t>UVA Tensor Enhancement on Butanol (2014)</a:t>
            </a:r>
            <a:endParaRPr lang="en-US" sz="14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115" t="39479" r="51986" b="7248"/>
          <a:stretch/>
        </p:blipFill>
        <p:spPr>
          <a:xfrm>
            <a:off x="8263858" y="1941056"/>
            <a:ext cx="4018453" cy="2738334"/>
          </a:xfrm>
          <a:prstGeom prst="rect">
            <a:avLst/>
          </a:prstGeom>
        </p:spPr>
      </p:pic>
      <p:sp>
        <p:nvSpPr>
          <p:cNvPr id="14" name="TextBox 13"/>
          <p:cNvSpPr txBox="1"/>
          <p:nvPr/>
        </p:nvSpPr>
        <p:spPr>
          <a:xfrm>
            <a:off x="4089861" y="3154185"/>
            <a:ext cx="3463257" cy="369332"/>
          </a:xfrm>
          <a:prstGeom prst="rect">
            <a:avLst/>
          </a:prstGeom>
          <a:noFill/>
        </p:spPr>
        <p:txBody>
          <a:bodyPr wrap="none" rtlCol="0">
            <a:spAutoFit/>
          </a:bodyPr>
          <a:lstStyle/>
          <a:p>
            <a:pPr algn="ctr"/>
            <a:r>
              <a:rPr lang="en-US" dirty="0" smtClean="0"/>
              <a:t>RF Saturation Tensor Enhancement</a:t>
            </a:r>
            <a:endParaRPr lang="en-US" dirty="0"/>
          </a:p>
        </p:txBody>
      </p:sp>
      <p:grpSp>
        <p:nvGrpSpPr>
          <p:cNvPr id="19" name="Group 18"/>
          <p:cNvGrpSpPr/>
          <p:nvPr/>
        </p:nvGrpSpPr>
        <p:grpSpPr>
          <a:xfrm>
            <a:off x="5002212" y="5689600"/>
            <a:ext cx="1666524" cy="608812"/>
            <a:chOff x="4735512" y="5727700"/>
            <a:chExt cx="1666524" cy="608812"/>
          </a:xfrm>
        </p:grpSpPr>
        <p:cxnSp>
          <p:nvCxnSpPr>
            <p:cNvPr id="9" name="Straight Connector 8"/>
            <p:cNvCxnSpPr/>
            <p:nvPr/>
          </p:nvCxnSpPr>
          <p:spPr>
            <a:xfrm>
              <a:off x="5108575" y="5727700"/>
              <a:ext cx="0" cy="463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032500" y="5727700"/>
              <a:ext cx="0" cy="463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4735512" y="6121068"/>
                  <a:ext cx="7400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𝜐</m:t>
                            </m:r>
                          </m:e>
                          <m:sub>
                            <m:r>
                              <a:rPr lang="en-US" sz="1400" b="0" i="1" smtClean="0">
                                <a:latin typeface="Cambria Math" panose="02040503050406030204" pitchFamily="18" charset="0"/>
                              </a:rPr>
                              <m:t>𝐷</m:t>
                            </m:r>
                          </m:sub>
                        </m:sSub>
                        <m:r>
                          <a:rPr lang="en-US" sz="1400" b="0" i="1" smtClean="0">
                            <a:latin typeface="Cambria Math" panose="02040503050406030204" pitchFamily="18" charset="0"/>
                          </a:rPr>
                          <m:t>−3</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𝜐</m:t>
                            </m:r>
                          </m:e>
                          <m:sub>
                            <m:r>
                              <a:rPr lang="en-US" sz="1400" b="0" i="1" smtClean="0">
                                <a:latin typeface="Cambria Math" panose="02040503050406030204" pitchFamily="18" charset="0"/>
                              </a:rPr>
                              <m:t>𝐷</m:t>
                            </m:r>
                          </m:sub>
                        </m:sSub>
                      </m:oMath>
                    </m:oMathPara>
                  </a14:m>
                  <a:endParaRPr lang="en-US" sz="1400" dirty="0"/>
                </a:p>
              </p:txBody>
            </p:sp>
          </mc:Choice>
          <mc:Fallback xmlns="">
            <p:sp>
              <p:nvSpPr>
                <p:cNvPr id="17" name="TextBox 16"/>
                <p:cNvSpPr txBox="1">
                  <a:spLocks noRot="1" noChangeAspect="1" noMove="1" noResize="1" noEditPoints="1" noAdjustHandles="1" noChangeArrowheads="1" noChangeShapeType="1" noTextEdit="1"/>
                </p:cNvSpPr>
                <p:nvPr/>
              </p:nvSpPr>
              <p:spPr>
                <a:xfrm>
                  <a:off x="4735512" y="6121068"/>
                  <a:ext cx="740011" cy="215444"/>
                </a:xfrm>
                <a:prstGeom prst="rect">
                  <a:avLst/>
                </a:prstGeom>
                <a:blipFill rotWithShape="0">
                  <a:blip r:embed="rId6"/>
                  <a:stretch>
                    <a:fillRect l="-3306" r="-826"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662025" y="6106338"/>
                  <a:ext cx="7400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𝜐</m:t>
                            </m:r>
                          </m:e>
                          <m:sub>
                            <m:r>
                              <a:rPr lang="en-US" sz="1400" b="0" i="1" smtClean="0">
                                <a:latin typeface="Cambria Math" panose="02040503050406030204" pitchFamily="18" charset="0"/>
                              </a:rPr>
                              <m:t>𝐷</m:t>
                            </m:r>
                          </m:sub>
                        </m:sSub>
                        <m:r>
                          <a:rPr lang="en-US" sz="1400" b="0" i="1" smtClean="0">
                            <a:latin typeface="Cambria Math" panose="02040503050406030204" pitchFamily="18" charset="0"/>
                          </a:rPr>
                          <m:t>+3</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𝜐</m:t>
                            </m:r>
                          </m:e>
                          <m:sub>
                            <m:r>
                              <a:rPr lang="en-US" sz="1400" b="0" i="1" smtClean="0">
                                <a:latin typeface="Cambria Math" panose="02040503050406030204" pitchFamily="18" charset="0"/>
                              </a:rPr>
                              <m:t>𝐷</m:t>
                            </m:r>
                          </m:sub>
                        </m:sSub>
                      </m:oMath>
                    </m:oMathPara>
                  </a14:m>
                  <a:endParaRPr lang="en-US" sz="1400" dirty="0"/>
                </a:p>
              </p:txBody>
            </p:sp>
          </mc:Choice>
          <mc:Fallback xmlns="">
            <p:sp>
              <p:nvSpPr>
                <p:cNvPr id="18" name="TextBox 17"/>
                <p:cNvSpPr txBox="1">
                  <a:spLocks noRot="1" noChangeAspect="1" noMove="1" noResize="1" noEditPoints="1" noAdjustHandles="1" noChangeArrowheads="1" noChangeShapeType="1" noTextEdit="1"/>
                </p:cNvSpPr>
                <p:nvPr/>
              </p:nvSpPr>
              <p:spPr>
                <a:xfrm>
                  <a:off x="5662025" y="6106338"/>
                  <a:ext cx="740011" cy="215444"/>
                </a:xfrm>
                <a:prstGeom prst="rect">
                  <a:avLst/>
                </a:prstGeom>
                <a:blipFill rotWithShape="0">
                  <a:blip r:embed="rId7"/>
                  <a:stretch>
                    <a:fillRect l="-3306" r="-826" b="-11111"/>
                  </a:stretch>
                </a:blipFill>
              </p:spPr>
              <p:txBody>
                <a:bodyPr/>
                <a:lstStyle/>
                <a:p>
                  <a:r>
                    <a:rPr lang="en-US">
                      <a:noFill/>
                    </a:rPr>
                    <a:t> </a:t>
                  </a:r>
                </a:p>
              </p:txBody>
            </p:sp>
          </mc:Fallback>
        </mc:AlternateContent>
      </p:grpSp>
      <p:grpSp>
        <p:nvGrpSpPr>
          <p:cNvPr id="38" name="Group 37"/>
          <p:cNvGrpSpPr/>
          <p:nvPr/>
        </p:nvGrpSpPr>
        <p:grpSpPr>
          <a:xfrm>
            <a:off x="2287239" y="3457494"/>
            <a:ext cx="6055345" cy="2407067"/>
            <a:chOff x="2020539" y="3495594"/>
            <a:chExt cx="6055345" cy="2407067"/>
          </a:xfrm>
        </p:grpSpPr>
        <p:grpSp>
          <p:nvGrpSpPr>
            <p:cNvPr id="37" name="Group 36"/>
            <p:cNvGrpSpPr/>
            <p:nvPr/>
          </p:nvGrpSpPr>
          <p:grpSpPr>
            <a:xfrm>
              <a:off x="3132918" y="3495594"/>
              <a:ext cx="4942966" cy="360819"/>
              <a:chOff x="3132918" y="3495594"/>
              <a:chExt cx="4942966" cy="360819"/>
            </a:xfrm>
          </p:grpSpPr>
          <p:sp>
            <p:nvSpPr>
              <p:cNvPr id="20" name="TextBox 19"/>
              <p:cNvSpPr txBox="1"/>
              <p:nvPr/>
            </p:nvSpPr>
            <p:spPr>
              <a:xfrm>
                <a:off x="3132918" y="3579414"/>
                <a:ext cx="458780" cy="276999"/>
              </a:xfrm>
              <a:prstGeom prst="rect">
                <a:avLst/>
              </a:prstGeom>
              <a:noFill/>
            </p:spPr>
            <p:txBody>
              <a:bodyPr wrap="none" rtlCol="0">
                <a:spAutoFit/>
              </a:bodyPr>
              <a:lstStyle/>
              <a:p>
                <a:r>
                  <a:rPr lang="en-US" sz="1200" dirty="0" smtClean="0"/>
                  <a:t>32.4</a:t>
                </a:r>
                <a:endParaRPr lang="en-US" sz="1200" dirty="0"/>
              </a:p>
            </p:txBody>
          </p:sp>
          <p:sp>
            <p:nvSpPr>
              <p:cNvPr id="21" name="TextBox 20"/>
              <p:cNvSpPr txBox="1"/>
              <p:nvPr/>
            </p:nvSpPr>
            <p:spPr>
              <a:xfrm>
                <a:off x="3896743" y="3579414"/>
                <a:ext cx="458780" cy="276999"/>
              </a:xfrm>
              <a:prstGeom prst="rect">
                <a:avLst/>
              </a:prstGeom>
              <a:noFill/>
            </p:spPr>
            <p:txBody>
              <a:bodyPr wrap="none" rtlCol="0">
                <a:spAutoFit/>
              </a:bodyPr>
              <a:lstStyle/>
              <a:p>
                <a:r>
                  <a:rPr lang="en-US" sz="1200" dirty="0" smtClean="0"/>
                  <a:t>32.5</a:t>
                </a:r>
                <a:endParaRPr lang="en-US" sz="1200" dirty="0"/>
              </a:p>
            </p:txBody>
          </p:sp>
          <p:sp>
            <p:nvSpPr>
              <p:cNvPr id="22" name="TextBox 21"/>
              <p:cNvSpPr txBox="1"/>
              <p:nvPr/>
            </p:nvSpPr>
            <p:spPr>
              <a:xfrm>
                <a:off x="4654763" y="3579414"/>
                <a:ext cx="458780" cy="276999"/>
              </a:xfrm>
              <a:prstGeom prst="rect">
                <a:avLst/>
              </a:prstGeom>
              <a:noFill/>
            </p:spPr>
            <p:txBody>
              <a:bodyPr wrap="none" rtlCol="0">
                <a:spAutoFit/>
              </a:bodyPr>
              <a:lstStyle/>
              <a:p>
                <a:r>
                  <a:rPr lang="en-US" sz="1200" dirty="0" smtClean="0"/>
                  <a:t>32.6</a:t>
                </a:r>
                <a:endParaRPr lang="en-US" sz="1200" dirty="0"/>
              </a:p>
            </p:txBody>
          </p:sp>
          <p:sp>
            <p:nvSpPr>
              <p:cNvPr id="23" name="TextBox 22"/>
              <p:cNvSpPr txBox="1"/>
              <p:nvPr/>
            </p:nvSpPr>
            <p:spPr>
              <a:xfrm>
                <a:off x="5442440" y="3579414"/>
                <a:ext cx="458780" cy="276999"/>
              </a:xfrm>
              <a:prstGeom prst="rect">
                <a:avLst/>
              </a:prstGeom>
              <a:noFill/>
            </p:spPr>
            <p:txBody>
              <a:bodyPr wrap="none" rtlCol="0">
                <a:spAutoFit/>
              </a:bodyPr>
              <a:lstStyle/>
              <a:p>
                <a:r>
                  <a:rPr lang="en-US" sz="1200" dirty="0" smtClean="0"/>
                  <a:t>32.7</a:t>
                </a:r>
                <a:endParaRPr lang="en-US" sz="1200" dirty="0"/>
              </a:p>
            </p:txBody>
          </p:sp>
          <p:sp>
            <p:nvSpPr>
              <p:cNvPr id="24" name="TextBox 23"/>
              <p:cNvSpPr txBox="1"/>
              <p:nvPr/>
            </p:nvSpPr>
            <p:spPr>
              <a:xfrm>
                <a:off x="6190497" y="3579414"/>
                <a:ext cx="458780" cy="276999"/>
              </a:xfrm>
              <a:prstGeom prst="rect">
                <a:avLst/>
              </a:prstGeom>
              <a:noFill/>
            </p:spPr>
            <p:txBody>
              <a:bodyPr wrap="none" rtlCol="0">
                <a:spAutoFit/>
              </a:bodyPr>
              <a:lstStyle/>
              <a:p>
                <a:r>
                  <a:rPr lang="en-US" sz="1200" dirty="0" smtClean="0"/>
                  <a:t>32.8</a:t>
                </a:r>
                <a:endParaRPr lang="en-US" sz="1200" dirty="0"/>
              </a:p>
            </p:txBody>
          </p:sp>
          <p:sp>
            <p:nvSpPr>
              <p:cNvPr id="25" name="TextBox 24"/>
              <p:cNvSpPr txBox="1"/>
              <p:nvPr/>
            </p:nvSpPr>
            <p:spPr>
              <a:xfrm>
                <a:off x="6985458" y="3579414"/>
                <a:ext cx="458780" cy="276999"/>
              </a:xfrm>
              <a:prstGeom prst="rect">
                <a:avLst/>
              </a:prstGeom>
              <a:noFill/>
            </p:spPr>
            <p:txBody>
              <a:bodyPr wrap="none" rtlCol="0">
                <a:spAutoFit/>
              </a:bodyPr>
              <a:lstStyle/>
              <a:p>
                <a:r>
                  <a:rPr lang="en-US" sz="1200" dirty="0" smtClean="0"/>
                  <a:t>32.9</a:t>
                </a:r>
                <a:endParaRPr lang="en-US" sz="1200" dirty="0"/>
              </a:p>
            </p:txBody>
          </p:sp>
          <p:sp>
            <p:nvSpPr>
              <p:cNvPr id="27" name="TextBox 26"/>
              <p:cNvSpPr txBox="1"/>
              <p:nvPr/>
            </p:nvSpPr>
            <p:spPr>
              <a:xfrm>
                <a:off x="7602678" y="3495594"/>
                <a:ext cx="473206" cy="276999"/>
              </a:xfrm>
              <a:prstGeom prst="rect">
                <a:avLst/>
              </a:prstGeom>
              <a:noFill/>
            </p:spPr>
            <p:txBody>
              <a:bodyPr wrap="none" rtlCol="0">
                <a:spAutoFit/>
              </a:bodyPr>
              <a:lstStyle/>
              <a:p>
                <a:r>
                  <a:rPr lang="en-US" sz="1200" dirty="0" smtClean="0"/>
                  <a:t>MHz</a:t>
                </a:r>
                <a:endParaRPr lang="en-US" sz="1200" dirty="0"/>
              </a:p>
            </p:txBody>
          </p:sp>
        </p:grpSp>
        <p:grpSp>
          <p:nvGrpSpPr>
            <p:cNvPr id="36" name="Group 35"/>
            <p:cNvGrpSpPr/>
            <p:nvPr/>
          </p:nvGrpSpPr>
          <p:grpSpPr>
            <a:xfrm>
              <a:off x="2020539" y="3961770"/>
              <a:ext cx="634693" cy="1940891"/>
              <a:chOff x="2020539" y="3961770"/>
              <a:chExt cx="634693" cy="1940891"/>
            </a:xfrm>
          </p:grpSpPr>
          <mc:AlternateContent xmlns:mc="http://schemas.openxmlformats.org/markup-compatibility/2006" xmlns:a14="http://schemas.microsoft.com/office/drawing/2010/main">
            <mc:Choice Requires="a14">
              <p:sp>
                <p:nvSpPr>
                  <p:cNvPr id="29" name="TextBox 28"/>
                  <p:cNvSpPr txBox="1"/>
                  <p:nvPr/>
                </p:nvSpPr>
                <p:spPr>
                  <a:xfrm rot="16200000">
                    <a:off x="1906790" y="5416757"/>
                    <a:ext cx="412164" cy="184666"/>
                  </a:xfrm>
                  <a:prstGeom prst="rect">
                    <a:avLst/>
                  </a:prstGeom>
                  <a:noFill/>
                </p:spPr>
                <p:txBody>
                  <a:bodyPr wrap="none" lIns="0" tIns="0" rIns="0" bIns="0" rtlCol="0">
                    <a:spAutoFit/>
                  </a:bodyPr>
                  <a:lstStyle/>
                  <a:p>
                    <a14:m>
                      <m:oMath xmlns:m="http://schemas.openxmlformats.org/officeDocument/2006/math">
                        <m:r>
                          <a:rPr lang="en-US" sz="1200" b="0" i="1" smtClean="0">
                            <a:latin typeface="Cambria Math" panose="02040503050406030204" pitchFamily="18" charset="0"/>
                          </a:rPr>
                          <m:t>𝑘</m:t>
                        </m:r>
                        <m:r>
                          <a:rPr lang="en-US" sz="1200" b="0" i="1" smtClean="0">
                            <a:latin typeface="Cambria Math" panose="02040503050406030204" pitchFamily="18" charset="0"/>
                            <a:ea typeface="Cambria Math" panose="02040503050406030204" pitchFamily="18" charset="0"/>
                          </a:rPr>
                          <m:t>∙</m:t>
                        </m:r>
                      </m:oMath>
                    </a14:m>
                    <a:r>
                      <a:rPr lang="en-US" sz="1200" dirty="0" smtClean="0"/>
                      <a:t> mV</a:t>
                    </a:r>
                    <a:endParaRPr lang="en-US" sz="1200" dirty="0"/>
                  </a:p>
                </p:txBody>
              </p:sp>
            </mc:Choice>
            <mc:Fallback xmlns="">
              <p:sp>
                <p:nvSpPr>
                  <p:cNvPr id="29" name="TextBox 28"/>
                  <p:cNvSpPr txBox="1">
                    <a:spLocks noRot="1" noChangeAspect="1" noMove="1" noResize="1" noEditPoints="1" noAdjustHandles="1" noChangeArrowheads="1" noChangeShapeType="1" noTextEdit="1"/>
                  </p:cNvSpPr>
                  <p:nvPr/>
                </p:nvSpPr>
                <p:spPr>
                  <a:xfrm rot="16200000">
                    <a:off x="1906790" y="5416757"/>
                    <a:ext cx="412164" cy="184666"/>
                  </a:xfrm>
                  <a:prstGeom prst="rect">
                    <a:avLst/>
                  </a:prstGeom>
                  <a:blipFill rotWithShape="0">
                    <a:blip r:embed="rId8"/>
                    <a:stretch>
                      <a:fillRect l="-26667" t="-22388" r="-53333" b="-14925"/>
                    </a:stretch>
                  </a:blipFill>
                </p:spPr>
                <p:txBody>
                  <a:bodyPr/>
                  <a:lstStyle/>
                  <a:p>
                    <a:r>
                      <a:rPr lang="en-US">
                        <a:noFill/>
                      </a:rPr>
                      <a:t> </a:t>
                    </a:r>
                  </a:p>
                </p:txBody>
              </p:sp>
            </mc:Fallback>
          </mc:AlternateContent>
          <p:grpSp>
            <p:nvGrpSpPr>
              <p:cNvPr id="35" name="Group 34"/>
              <p:cNvGrpSpPr/>
              <p:nvPr/>
            </p:nvGrpSpPr>
            <p:grpSpPr>
              <a:xfrm>
                <a:off x="2228512" y="3961770"/>
                <a:ext cx="426720" cy="1940891"/>
                <a:chOff x="2220892" y="3961770"/>
                <a:chExt cx="426720" cy="1940891"/>
              </a:xfrm>
            </p:grpSpPr>
            <p:sp>
              <p:nvSpPr>
                <p:cNvPr id="30" name="TextBox 29"/>
                <p:cNvSpPr txBox="1"/>
                <p:nvPr/>
              </p:nvSpPr>
              <p:spPr>
                <a:xfrm>
                  <a:off x="2220892" y="3961770"/>
                  <a:ext cx="426720" cy="276999"/>
                </a:xfrm>
                <a:prstGeom prst="rect">
                  <a:avLst/>
                </a:prstGeom>
                <a:noFill/>
              </p:spPr>
              <p:txBody>
                <a:bodyPr wrap="none" rtlCol="0">
                  <a:spAutoFit/>
                </a:bodyPr>
                <a:lstStyle/>
                <a:p>
                  <a:r>
                    <a:rPr lang="en-US" sz="1200" dirty="0" smtClean="0"/>
                    <a:t>-0.4</a:t>
                  </a:r>
                  <a:endParaRPr lang="en-US" sz="1200" dirty="0"/>
                </a:p>
              </p:txBody>
            </p:sp>
            <p:sp>
              <p:nvSpPr>
                <p:cNvPr id="31" name="TextBox 30"/>
                <p:cNvSpPr txBox="1"/>
                <p:nvPr/>
              </p:nvSpPr>
              <p:spPr>
                <a:xfrm>
                  <a:off x="2220892" y="4378205"/>
                  <a:ext cx="426720" cy="276999"/>
                </a:xfrm>
                <a:prstGeom prst="rect">
                  <a:avLst/>
                </a:prstGeom>
                <a:noFill/>
              </p:spPr>
              <p:txBody>
                <a:bodyPr wrap="none" rtlCol="0">
                  <a:spAutoFit/>
                </a:bodyPr>
                <a:lstStyle/>
                <a:p>
                  <a:r>
                    <a:rPr lang="en-US" sz="1200" dirty="0" smtClean="0"/>
                    <a:t>-0.3</a:t>
                  </a:r>
                  <a:endParaRPr lang="en-US" sz="1200" dirty="0"/>
                </a:p>
              </p:txBody>
            </p:sp>
            <p:sp>
              <p:nvSpPr>
                <p:cNvPr id="32" name="TextBox 31"/>
                <p:cNvSpPr txBox="1"/>
                <p:nvPr/>
              </p:nvSpPr>
              <p:spPr>
                <a:xfrm>
                  <a:off x="2220892" y="4794024"/>
                  <a:ext cx="426720" cy="276999"/>
                </a:xfrm>
                <a:prstGeom prst="rect">
                  <a:avLst/>
                </a:prstGeom>
                <a:noFill/>
              </p:spPr>
              <p:txBody>
                <a:bodyPr wrap="none" rtlCol="0">
                  <a:spAutoFit/>
                </a:bodyPr>
                <a:lstStyle/>
                <a:p>
                  <a:r>
                    <a:rPr lang="en-US" sz="1200" dirty="0" smtClean="0"/>
                    <a:t>-0.2</a:t>
                  </a:r>
                  <a:endParaRPr lang="en-US" sz="1200" dirty="0"/>
                </a:p>
              </p:txBody>
            </p:sp>
            <p:sp>
              <p:nvSpPr>
                <p:cNvPr id="33" name="TextBox 32"/>
                <p:cNvSpPr txBox="1"/>
                <p:nvPr/>
              </p:nvSpPr>
              <p:spPr>
                <a:xfrm>
                  <a:off x="2220892" y="5209843"/>
                  <a:ext cx="426720" cy="276999"/>
                </a:xfrm>
                <a:prstGeom prst="rect">
                  <a:avLst/>
                </a:prstGeom>
                <a:noFill/>
              </p:spPr>
              <p:txBody>
                <a:bodyPr wrap="none" rtlCol="0">
                  <a:spAutoFit/>
                </a:bodyPr>
                <a:lstStyle/>
                <a:p>
                  <a:r>
                    <a:rPr lang="en-US" sz="1200" dirty="0" smtClean="0"/>
                    <a:t>-0.1</a:t>
                  </a:r>
                  <a:endParaRPr lang="en-US" sz="1200" dirty="0"/>
                </a:p>
              </p:txBody>
            </p:sp>
            <p:sp>
              <p:nvSpPr>
                <p:cNvPr id="34" name="TextBox 33"/>
                <p:cNvSpPr txBox="1"/>
                <p:nvPr/>
              </p:nvSpPr>
              <p:spPr>
                <a:xfrm>
                  <a:off x="2243752" y="5625662"/>
                  <a:ext cx="380232" cy="276999"/>
                </a:xfrm>
                <a:prstGeom prst="rect">
                  <a:avLst/>
                </a:prstGeom>
                <a:noFill/>
              </p:spPr>
              <p:txBody>
                <a:bodyPr wrap="none" rtlCol="0">
                  <a:spAutoFit/>
                </a:bodyPr>
                <a:lstStyle/>
                <a:p>
                  <a:r>
                    <a:rPr lang="en-US" sz="1200" dirty="0" smtClean="0"/>
                    <a:t>0.0</a:t>
                  </a:r>
                  <a:endParaRPr lang="en-US" sz="1200" dirty="0"/>
                </a:p>
              </p:txBody>
            </p:sp>
          </p:grpSp>
        </p:grpSp>
      </p:grpSp>
      <p:pic>
        <p:nvPicPr>
          <p:cNvPr id="39"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900458" y="5887"/>
            <a:ext cx="2308632" cy="173147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5231287" y="3485804"/>
            <a:ext cx="1558795" cy="1824438"/>
            <a:chOff x="5231287" y="3485804"/>
            <a:chExt cx="1558795" cy="1824438"/>
          </a:xfrm>
        </p:grpSpPr>
        <p:sp>
          <p:nvSpPr>
            <p:cNvPr id="7" name="Down Arrow 6"/>
            <p:cNvSpPr/>
            <p:nvPr/>
          </p:nvSpPr>
          <p:spPr>
            <a:xfrm>
              <a:off x="5231287" y="3485804"/>
              <a:ext cx="242820" cy="5212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wn Arrow 39"/>
            <p:cNvSpPr/>
            <p:nvPr/>
          </p:nvSpPr>
          <p:spPr>
            <a:xfrm>
              <a:off x="6547262" y="4788993"/>
              <a:ext cx="242820" cy="5212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2" name="Content Placeholder 2"/>
              <p:cNvSpPr>
                <a:spLocks noGrp="1"/>
              </p:cNvSpPr>
              <p:nvPr>
                <p:ph idx="1"/>
              </p:nvPr>
            </p:nvSpPr>
            <p:spPr>
              <a:xfrm>
                <a:off x="0" y="1910123"/>
                <a:ext cx="5459105" cy="3439793"/>
              </a:xfrm>
            </p:spPr>
            <p:txBody>
              <a:bodyPr>
                <a:normAutofit fontScale="92500" lnSpcReduction="10000"/>
              </a:bodyPr>
              <a:lstStyle/>
              <a:p>
                <a:pPr lvl="1"/>
                <a:r>
                  <a:rPr lang="en-US" sz="2000" dirty="0" smtClean="0"/>
                  <a:t>Dynamic Nuclear Polarization of ND</a:t>
                </a:r>
                <a:r>
                  <a:rPr lang="en-US" sz="2000" baseline="-25000" dirty="0" smtClean="0"/>
                  <a:t>3</a:t>
                </a:r>
                <a:endParaRPr lang="en-US" sz="2000" baseline="-25000" dirty="0"/>
              </a:p>
              <a:p>
                <a:pPr lvl="1"/>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𝑧𝑧</m:t>
                        </m:r>
                      </m:sub>
                    </m:sSub>
                    <m:r>
                      <a:rPr lang="en-US" sz="2000" b="0" i="1" smtClean="0">
                        <a:latin typeface="Cambria Math" panose="02040503050406030204" pitchFamily="18" charset="0"/>
                      </a:rPr>
                      <m:t> </m:t>
                    </m:r>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 30%</m:t>
                    </m:r>
                  </m:oMath>
                </a14:m>
                <a:endParaRPr lang="en-US" sz="4000" dirty="0" smtClean="0"/>
              </a:p>
              <a:p>
                <a:pPr lvl="1"/>
                <a:r>
                  <a:rPr lang="en-US" sz="2000" dirty="0" smtClean="0"/>
                  <a:t>5 </a:t>
                </a:r>
                <a:r>
                  <a:rPr lang="en-US" sz="2000" dirty="0"/>
                  <a:t>Tesla at 1 K</a:t>
                </a:r>
              </a:p>
              <a:p>
                <a:pPr lvl="1"/>
                <a:r>
                  <a:rPr lang="en-US" sz="2000" dirty="0"/>
                  <a:t>3cm Target Length</a:t>
                </a:r>
              </a:p>
              <a:p>
                <a:pPr lvl="1"/>
                <a14:m>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𝑓</m:t>
                        </m:r>
                      </m:sub>
                    </m:sSub>
                    <m:r>
                      <a:rPr lang="en-US" sz="2000" i="1">
                        <a:latin typeface="Cambria Math" panose="02040503050406030204" pitchFamily="18" charset="0"/>
                      </a:rPr>
                      <m:t> </m:t>
                    </m:r>
                    <m:r>
                      <a:rPr lang="en-US" sz="2000" i="1">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0.65</m:t>
                    </m:r>
                  </m:oMath>
                </a14:m>
                <a:endParaRPr lang="en-US" sz="2000" dirty="0" smtClean="0"/>
              </a:p>
              <a:p>
                <a:pPr lvl="1"/>
                <a14:m>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𝑑𝑖𝑙</m:t>
                        </m:r>
                      </m:sub>
                    </m:sSub>
                    <m:r>
                      <a:rPr lang="en-US" sz="2000" i="1">
                        <a:latin typeface="Cambria Math" panose="02040503050406030204" pitchFamily="18" charset="0"/>
                      </a:rPr>
                      <m:t> </m:t>
                    </m:r>
                    <m:r>
                      <a:rPr lang="en-US" sz="2000" i="1">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0.27</m:t>
                    </m:r>
                  </m:oMath>
                </a14:m>
                <a:endParaRPr lang="en-US" sz="2000" dirty="0"/>
              </a:p>
              <a:p>
                <a:pPr lvl="1"/>
                <a:r>
                  <a:rPr lang="en-US" dirty="0"/>
                  <a:t>UVA Techniques in R&amp;D:</a:t>
                </a:r>
              </a:p>
              <a:p>
                <a:pPr lvl="2"/>
                <a:r>
                  <a:rPr lang="en-US" dirty="0"/>
                  <a:t>Selective Semi-Saturation</a:t>
                </a:r>
              </a:p>
              <a:p>
                <a:pPr lvl="2"/>
                <a:r>
                  <a:rPr lang="en-US" dirty="0"/>
                  <a:t>Time Dependence of Sample</a:t>
                </a:r>
                <a:br>
                  <a:rPr lang="en-US" dirty="0"/>
                </a:br>
                <a:r>
                  <a:rPr lang="en-US" dirty="0"/>
                  <a:t>Rotation</a:t>
                </a:r>
              </a:p>
              <a:p>
                <a:pPr lvl="2"/>
                <a:r>
                  <a:rPr lang="en-US" dirty="0"/>
                  <a:t>Material Crystallization</a:t>
                </a:r>
              </a:p>
              <a:p>
                <a:pPr lvl="2"/>
                <a:r>
                  <a:rPr lang="en-US" dirty="0"/>
                  <a:t>Alternative </a:t>
                </a:r>
                <a:r>
                  <a:rPr lang="en-US" dirty="0" smtClean="0"/>
                  <a:t>Materials</a:t>
                </a:r>
                <a:endParaRPr lang="en-US" dirty="0"/>
              </a:p>
              <a:p>
                <a:pPr lvl="1"/>
                <a:endParaRPr lang="en-US" dirty="0"/>
              </a:p>
              <a:p>
                <a:pPr lvl="1"/>
                <a:endParaRPr lang="en-US" dirty="0"/>
              </a:p>
            </p:txBody>
          </p:sp>
        </mc:Choice>
        <mc:Fallback xmlns="">
          <p:sp>
            <p:nvSpPr>
              <p:cNvPr id="42" name="Content Placeholder 2"/>
              <p:cNvSpPr>
                <a:spLocks noGrp="1" noRot="1" noChangeAspect="1" noMove="1" noResize="1" noEditPoints="1" noAdjustHandles="1" noChangeArrowheads="1" noChangeShapeType="1" noTextEdit="1"/>
              </p:cNvSpPr>
              <p:nvPr>
                <p:ph idx="1"/>
              </p:nvPr>
            </p:nvSpPr>
            <p:spPr>
              <a:xfrm>
                <a:off x="0" y="1910123"/>
                <a:ext cx="5459105" cy="3439793"/>
              </a:xfrm>
              <a:blipFill rotWithShape="0">
                <a:blip r:embed="rId10"/>
                <a:stretch>
                  <a:fillRect t="-2478"/>
                </a:stretch>
              </a:blipFill>
            </p:spPr>
            <p:txBody>
              <a:bodyPr/>
              <a:lstStyle/>
              <a:p>
                <a:r>
                  <a:rPr lang="en-US">
                    <a:noFill/>
                  </a:rPr>
                  <a:t> </a:t>
                </a:r>
              </a:p>
            </p:txBody>
          </p:sp>
        </mc:Fallback>
      </mc:AlternateContent>
      <p:sp>
        <p:nvSpPr>
          <p:cNvPr id="41"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43"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pic>
        <p:nvPicPr>
          <p:cNvPr id="44" name="Picture 43"/>
          <p:cNvPicPr>
            <a:picLocks noChangeAspect="1"/>
          </p:cNvPicPr>
          <p:nvPr/>
        </p:nvPicPr>
        <p:blipFill rotWithShape="1">
          <a:blip r:embed="rId11">
            <a:extLst>
              <a:ext uri="{28A0092B-C50C-407E-A947-70E740481C1C}">
                <a14:useLocalDpi xmlns:a14="http://schemas.microsoft.com/office/drawing/2010/main" val="0"/>
              </a:ext>
            </a:extLst>
          </a:blip>
          <a:srcRect l="12863" t="6231" r="6227" b="15237"/>
          <a:stretch/>
        </p:blipFill>
        <p:spPr>
          <a:xfrm>
            <a:off x="7678222" y="35169"/>
            <a:ext cx="2084984" cy="1670538"/>
          </a:xfrm>
          <a:prstGeom prst="rect">
            <a:avLst/>
          </a:prstGeom>
        </p:spPr>
      </p:pic>
    </p:spTree>
    <p:extLst>
      <p:ext uri="{BB962C8B-B14F-4D97-AF65-F5344CB8AC3E}">
        <p14:creationId xmlns:p14="http://schemas.microsoft.com/office/powerpoint/2010/main" val="1829407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fade">
                                      <p:cBhvr>
                                        <p:cTn id="32" dur="500"/>
                                        <p:tgtEl>
                                          <p:spTgt spid="13">
                                            <p:txEl>
                                              <p:pRg st="1" end="1"/>
                                            </p:txEl>
                                          </p:spTgt>
                                        </p:tgtEl>
                                      </p:cBhvr>
                                    </p:animEffect>
                                  </p:childTnLst>
                                </p:cTn>
                              </p:par>
                              <p:par>
                                <p:cTn id="33" presetID="10" presetClass="exit" presetSubtype="0" fill="hold" nodeType="withEffect">
                                  <p:stCondLst>
                                    <p:cond delay="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Development in Progress</a:t>
            </a:r>
            <a:endParaRPr lang="en-US" dirty="0"/>
          </a:p>
        </p:txBody>
      </p:sp>
      <p:sp>
        <p:nvSpPr>
          <p:cNvPr id="4" name="Slide Number Placeholder 3"/>
          <p:cNvSpPr>
            <a:spLocks noGrp="1"/>
          </p:cNvSpPr>
          <p:nvPr>
            <p:ph type="sldNum" sz="quarter" idx="12"/>
          </p:nvPr>
        </p:nvSpPr>
        <p:spPr/>
        <p:txBody>
          <a:bodyPr/>
          <a:lstStyle/>
          <a:p>
            <a:fld id="{629637A9-119A-49DA-BD12-AAC58B377D80}" type="slidenum">
              <a:rPr lang="en-US" smtClean="0"/>
              <a:pPr/>
              <a:t>37</a:t>
            </a:fld>
            <a:endParaRPr lang="en-US" dirty="0"/>
          </a:p>
        </p:txBody>
      </p:sp>
      <mc:AlternateContent xmlns:mc="http://schemas.openxmlformats.org/markup-compatibility/2006">
        <mc:Choice xmlns:a14="http://schemas.microsoft.com/office/drawing/2010/main" Requires="a14">
          <p:sp>
            <p:nvSpPr>
              <p:cNvPr id="42" name="Content Placeholder 2"/>
              <p:cNvSpPr>
                <a:spLocks noGrp="1"/>
              </p:cNvSpPr>
              <p:nvPr>
                <p:ph idx="1"/>
              </p:nvPr>
            </p:nvSpPr>
            <p:spPr>
              <a:xfrm>
                <a:off x="1166195" y="1751611"/>
                <a:ext cx="8123583" cy="3439793"/>
              </a:xfrm>
            </p:spPr>
            <p:txBody>
              <a:bodyPr>
                <a:normAutofit/>
              </a:bodyPr>
              <a:lstStyle/>
              <a:p>
                <a:r>
                  <a:rPr lang="en-US" sz="2200" dirty="0" smtClean="0"/>
                  <a:t>Selective Semi-Saturation</a:t>
                </a:r>
              </a:p>
              <a:p>
                <a:pPr lvl="1"/>
                <a:r>
                  <a:rPr lang="en-US" sz="2000" dirty="0" smtClean="0"/>
                  <a:t>Fitting measurements only minimally dependent on </a:t>
                </a:r>
                <a:r>
                  <a:rPr lang="en-US" sz="2000" dirty="0" smtClean="0"/>
                  <a:t>relaxation rates</a:t>
                </a:r>
                <a:endParaRPr lang="en-US" sz="2000" dirty="0" smtClean="0"/>
              </a:p>
              <a:p>
                <a:pPr lvl="1"/>
                <a:r>
                  <a:rPr lang="en-US" sz="2000" dirty="0" smtClean="0"/>
                  <a:t>Tensor enhancement unrelated to area lost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𝑃</m:t>
                        </m:r>
                      </m:e>
                      <m:sub>
                        <m:r>
                          <a:rPr lang="en-US" sz="2000" b="0" i="1" smtClean="0">
                            <a:latin typeface="Cambria Math" panose="02040503050406030204" pitchFamily="18" charset="0"/>
                            <a:ea typeface="Cambria Math" panose="02040503050406030204" pitchFamily="18" charset="0"/>
                          </a:rPr>
                          <m:t>𝑧𝑧</m:t>
                        </m:r>
                      </m:sub>
                    </m:sSub>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−3∆</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𝑃</m:t>
                        </m:r>
                      </m:e>
                      <m:sub>
                        <m:r>
                          <a:rPr lang="en-US" sz="2000" b="0" i="1" smtClean="0">
                            <a:latin typeface="Cambria Math" panose="02040503050406030204" pitchFamily="18" charset="0"/>
                            <a:ea typeface="Cambria Math" panose="02040503050406030204" pitchFamily="18" charset="0"/>
                          </a:rPr>
                          <m:t>𝑧</m:t>
                        </m:r>
                      </m:sub>
                    </m:sSub>
                  </m:oMath>
                </a14:m>
                <a:r>
                  <a:rPr lang="en-US" sz="2000" dirty="0" smtClean="0"/>
                  <a:t>)</a:t>
                </a:r>
              </a:p>
              <a:p>
                <a:pPr lvl="1"/>
                <a:r>
                  <a:rPr lang="en-US" sz="2000" dirty="0" smtClean="0"/>
                  <a:t>Spin diffusion can help spread enhancement</a:t>
                </a:r>
              </a:p>
              <a:p>
                <a:pPr lvl="1"/>
                <a:r>
                  <a:rPr lang="en-US" sz="2000" dirty="0" smtClean="0"/>
                  <a:t>Solid-state NMR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𝑃</m:t>
                        </m:r>
                      </m:e>
                      <m:sub>
                        <m:r>
                          <a:rPr lang="en-US" sz="2000" i="1">
                            <a:latin typeface="Cambria Math" panose="02040503050406030204" pitchFamily="18" charset="0"/>
                            <a:ea typeface="Cambria Math" panose="02040503050406030204" pitchFamily="18" charset="0"/>
                          </a:rPr>
                          <m:t>𝑧𝑧</m:t>
                        </m:r>
                      </m:sub>
                    </m:sSub>
                  </m:oMath>
                </a14:m>
                <a:r>
                  <a:rPr lang="en-US" sz="2000" dirty="0" smtClean="0"/>
                  <a:t> can be confirmed with elastic scattering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20</m:t>
                        </m:r>
                      </m:sub>
                    </m:sSub>
                  </m:oMath>
                </a14:m>
                <a:r>
                  <a:rPr lang="en-US" sz="2000" dirty="0" smtClean="0"/>
                  <a:t>)</a:t>
                </a:r>
                <a:endParaRPr lang="en-US" sz="2000" dirty="0"/>
              </a:p>
              <a:p>
                <a:pPr lvl="1"/>
                <a:endParaRPr lang="en-US" dirty="0"/>
              </a:p>
              <a:p>
                <a:pPr lvl="1"/>
                <a:endParaRPr lang="en-US" dirty="0"/>
              </a:p>
            </p:txBody>
          </p:sp>
        </mc:Choice>
        <mc:Fallback>
          <p:sp>
            <p:nvSpPr>
              <p:cNvPr id="42" name="Content Placeholder 2"/>
              <p:cNvSpPr>
                <a:spLocks noGrp="1" noRot="1" noChangeAspect="1" noMove="1" noResize="1" noEditPoints="1" noAdjustHandles="1" noChangeArrowheads="1" noChangeShapeType="1" noTextEdit="1"/>
              </p:cNvSpPr>
              <p:nvPr>
                <p:ph idx="1"/>
              </p:nvPr>
            </p:nvSpPr>
            <p:spPr>
              <a:xfrm>
                <a:off x="1166195" y="1751611"/>
                <a:ext cx="8123583" cy="3439793"/>
              </a:xfrm>
              <a:blipFill rotWithShape="0">
                <a:blip r:embed="rId2"/>
                <a:stretch>
                  <a:fillRect l="-975" t="-2124"/>
                </a:stretch>
              </a:blipFill>
            </p:spPr>
            <p:txBody>
              <a:bodyPr/>
              <a:lstStyle/>
              <a:p>
                <a:r>
                  <a:rPr lang="en-US">
                    <a:noFill/>
                  </a:rPr>
                  <a:t> </a:t>
                </a:r>
              </a:p>
            </p:txBody>
          </p:sp>
        </mc:Fallback>
      </mc:AlternateContent>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40" y="3533205"/>
            <a:ext cx="7974127" cy="278770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32830"/>
          <a:stretch/>
        </p:blipFill>
        <p:spPr>
          <a:xfrm>
            <a:off x="8987043" y="52524"/>
            <a:ext cx="3138854" cy="15812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9845" y="2493889"/>
            <a:ext cx="2850385" cy="3800514"/>
          </a:xfrm>
          <a:prstGeom prst="rect">
            <a:avLst/>
          </a:prstGeom>
        </p:spPr>
      </p:pic>
      <p:sp>
        <p:nvSpPr>
          <p:cNvPr id="41"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43"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Tree>
    <p:extLst>
      <p:ext uri="{BB962C8B-B14F-4D97-AF65-F5344CB8AC3E}">
        <p14:creationId xmlns:p14="http://schemas.microsoft.com/office/powerpoint/2010/main" val="3649744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fade">
                                      <p:cBhvr>
                                        <p:cTn id="7" dur="500"/>
                                        <p:tgtEl>
                                          <p:spTgt spid="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xEl>
                                              <p:pRg st="1" end="1"/>
                                            </p:txEl>
                                          </p:spTgt>
                                        </p:tgtEl>
                                        <p:attrNameLst>
                                          <p:attrName>style.visibility</p:attrName>
                                        </p:attrNameLst>
                                      </p:cBhvr>
                                      <p:to>
                                        <p:strVal val="visible"/>
                                      </p:to>
                                    </p:set>
                                    <p:animEffect transition="in" filter="fade">
                                      <p:cBhvr>
                                        <p:cTn id="17" dur="500"/>
                                        <p:tgtEl>
                                          <p:spTgt spid="4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xEl>
                                              <p:pRg st="2" end="2"/>
                                            </p:txEl>
                                          </p:spTgt>
                                        </p:tgtEl>
                                        <p:attrNameLst>
                                          <p:attrName>style.visibility</p:attrName>
                                        </p:attrNameLst>
                                      </p:cBhvr>
                                      <p:to>
                                        <p:strVal val="visible"/>
                                      </p:to>
                                    </p:set>
                                    <p:animEffect transition="in" filter="fade">
                                      <p:cBhvr>
                                        <p:cTn id="22" dur="500"/>
                                        <p:tgtEl>
                                          <p:spTgt spid="4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
                                            <p:txEl>
                                              <p:pRg st="3" end="3"/>
                                            </p:txEl>
                                          </p:spTgt>
                                        </p:tgtEl>
                                        <p:attrNameLst>
                                          <p:attrName>style.visibility</p:attrName>
                                        </p:attrNameLst>
                                      </p:cBhvr>
                                      <p:to>
                                        <p:strVal val="visible"/>
                                      </p:to>
                                    </p:set>
                                    <p:animEffect transition="in" filter="fade">
                                      <p:cBhvr>
                                        <p:cTn id="27" dur="500"/>
                                        <p:tgtEl>
                                          <p:spTgt spid="4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
                                            <p:txEl>
                                              <p:pRg st="4" end="4"/>
                                            </p:txEl>
                                          </p:spTgt>
                                        </p:tgtEl>
                                        <p:attrNameLst>
                                          <p:attrName>style.visibility</p:attrName>
                                        </p:attrNameLst>
                                      </p:cBhvr>
                                      <p:to>
                                        <p:strVal val="visible"/>
                                      </p:to>
                                    </p:set>
                                    <p:animEffect transition="in" filter="fade">
                                      <p:cBhvr>
                                        <p:cTn id="32" dur="500"/>
                                        <p:tgtEl>
                                          <p:spTgt spid="4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Magnet and Horizontal Bender</a:t>
            </a:r>
            <a:endParaRPr lang="en-US" dirty="0"/>
          </a:p>
        </p:txBody>
      </p:sp>
      <p:sp>
        <p:nvSpPr>
          <p:cNvPr id="4" name="Slide Number Placeholder 3"/>
          <p:cNvSpPr>
            <a:spLocks noGrp="1"/>
          </p:cNvSpPr>
          <p:nvPr>
            <p:ph type="sldNum" sz="quarter" idx="12"/>
          </p:nvPr>
        </p:nvSpPr>
        <p:spPr/>
        <p:txBody>
          <a:bodyPr/>
          <a:lstStyle/>
          <a:p>
            <a:fld id="{629637A9-119A-49DA-BD12-AAC58B377D80}" type="slidenum">
              <a:rPr lang="en-US" smtClean="0"/>
              <a:pPr/>
              <a:t>38</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8200" r="71399" b="4168"/>
          <a:stretch/>
        </p:blipFill>
        <p:spPr>
          <a:xfrm>
            <a:off x="8362121" y="1845734"/>
            <a:ext cx="3798033" cy="4460928"/>
          </a:xfrm>
          <a:prstGeom prst="rect">
            <a:avLst/>
          </a:prstGeom>
        </p:spPr>
      </p:pic>
      <p:sp>
        <p:nvSpPr>
          <p:cNvPr id="8" name="TextBox 7"/>
          <p:cNvSpPr txBox="1"/>
          <p:nvPr/>
        </p:nvSpPr>
        <p:spPr>
          <a:xfrm>
            <a:off x="7365854" y="1942589"/>
            <a:ext cx="1992533" cy="923330"/>
          </a:xfrm>
          <a:prstGeom prst="rect">
            <a:avLst/>
          </a:prstGeom>
          <a:noFill/>
        </p:spPr>
        <p:txBody>
          <a:bodyPr wrap="none" rtlCol="0">
            <a:spAutoFit/>
          </a:bodyPr>
          <a:lstStyle/>
          <a:p>
            <a:pPr algn="ctr"/>
            <a:r>
              <a:rPr lang="en-US" dirty="0" smtClean="0"/>
              <a:t>1.75m from center </a:t>
            </a:r>
          </a:p>
          <a:p>
            <a:pPr algn="ctr"/>
            <a:r>
              <a:rPr lang="en-US" dirty="0" smtClean="0"/>
              <a:t>of target to </a:t>
            </a:r>
          </a:p>
          <a:p>
            <a:pPr algn="ctr"/>
            <a:r>
              <a:rPr lang="en-US" dirty="0" smtClean="0"/>
              <a:t>3T HB </a:t>
            </a:r>
            <a:endParaRPr lang="en-US"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2662" r="3611"/>
          <a:stretch/>
        </p:blipFill>
        <p:spPr>
          <a:xfrm>
            <a:off x="2354085" y="3155199"/>
            <a:ext cx="5330469" cy="3134780"/>
          </a:xfrm>
          <a:prstGeom prst="rect">
            <a:avLst/>
          </a:prstGeom>
        </p:spPr>
      </p:pic>
      <p:sp>
        <p:nvSpPr>
          <p:cNvPr id="11" name="Rectangle 10"/>
          <p:cNvSpPr/>
          <p:nvPr/>
        </p:nvSpPr>
        <p:spPr>
          <a:xfrm>
            <a:off x="6282275" y="5238979"/>
            <a:ext cx="1369749" cy="141603"/>
          </a:xfrm>
          <a:prstGeom prst="rect">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346271" y="3014369"/>
            <a:ext cx="5383694" cy="3296965"/>
            <a:chOff x="0" y="2483127"/>
            <a:chExt cx="6277037" cy="3844047"/>
          </a:xfrm>
        </p:grpSpPr>
        <p:sp>
          <p:nvSpPr>
            <p:cNvPr id="12" name="Rectangle 11"/>
            <p:cNvSpPr/>
            <p:nvPr/>
          </p:nvSpPr>
          <p:spPr>
            <a:xfrm>
              <a:off x="0" y="2483127"/>
              <a:ext cx="6277037" cy="382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2147" r="3092"/>
            <a:stretch/>
          </p:blipFill>
          <p:spPr>
            <a:xfrm>
              <a:off x="62058" y="2514916"/>
              <a:ext cx="6214979" cy="3812258"/>
            </a:xfrm>
            <a:prstGeom prst="rect">
              <a:avLst/>
            </a:prstGeom>
          </p:spPr>
        </p:pic>
      </p:grpSp>
      <p:sp>
        <p:nvSpPr>
          <p:cNvPr id="3" name="Content Placeholder 2"/>
          <p:cNvSpPr>
            <a:spLocks noGrp="1"/>
          </p:cNvSpPr>
          <p:nvPr>
            <p:ph idx="1"/>
          </p:nvPr>
        </p:nvSpPr>
        <p:spPr>
          <a:xfrm>
            <a:off x="0" y="1743839"/>
            <a:ext cx="5840083" cy="4023360"/>
          </a:xfrm>
        </p:spPr>
        <p:txBody>
          <a:bodyPr/>
          <a:lstStyle/>
          <a:p>
            <a:pPr lvl="1"/>
            <a:r>
              <a:rPr lang="en-US" dirty="0" smtClean="0"/>
              <a:t>TOSCA results</a:t>
            </a:r>
            <a:r>
              <a:rPr lang="en-US" baseline="30000" dirty="0" smtClean="0"/>
              <a:t>[1]</a:t>
            </a:r>
            <a:r>
              <a:rPr lang="en-US" dirty="0" smtClean="0"/>
              <a:t> indicate &lt;5 G on target material from HB</a:t>
            </a:r>
          </a:p>
          <a:p>
            <a:pPr lvl="1"/>
            <a:r>
              <a:rPr lang="en-US" dirty="0" smtClean="0"/>
              <a:t>~0.2 G/cm gradient on target</a:t>
            </a:r>
          </a:p>
          <a:p>
            <a:pPr lvl="1"/>
            <a:r>
              <a:rPr lang="en-US" dirty="0" smtClean="0"/>
              <a:t>Maximum 12ppm effect on target material</a:t>
            </a:r>
          </a:p>
          <a:p>
            <a:pPr lvl="2"/>
            <a:r>
              <a:rPr lang="en-US" sz="1800" dirty="0" smtClean="0"/>
              <a:t>Well within required 100ppm target field stability</a:t>
            </a:r>
          </a:p>
          <a:p>
            <a:endParaRPr lang="en-US" dirty="0" smtClean="0"/>
          </a:p>
        </p:txBody>
      </p:sp>
      <p:sp>
        <p:nvSpPr>
          <p:cNvPr id="15"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16"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
        <p:nvSpPr>
          <p:cNvPr id="19" name="Rectangle 18"/>
          <p:cNvSpPr/>
          <p:nvPr/>
        </p:nvSpPr>
        <p:spPr>
          <a:xfrm>
            <a:off x="0" y="6064462"/>
            <a:ext cx="2903231" cy="307777"/>
          </a:xfrm>
          <a:prstGeom prst="rect">
            <a:avLst/>
          </a:prstGeom>
        </p:spPr>
        <p:txBody>
          <a:bodyPr wrap="none">
            <a:spAutoFit/>
          </a:bodyPr>
          <a:lstStyle/>
          <a:p>
            <a:r>
              <a:rPr lang="en-US" sz="1400" baseline="30000" dirty="0" smtClean="0"/>
              <a:t>[1]</a:t>
            </a:r>
            <a:r>
              <a:rPr lang="en-US" sz="1400" dirty="0" smtClean="0"/>
              <a:t> MH Moore, </a:t>
            </a:r>
            <a:r>
              <a:rPr lang="en-US" sz="1400" i="1" dirty="0" smtClean="0"/>
              <a:t>et al</a:t>
            </a:r>
            <a:r>
              <a:rPr lang="en-US" sz="1400" dirty="0" smtClean="0"/>
              <a:t>, arXiv:1406.7856</a:t>
            </a:r>
            <a:endParaRPr lang="en-US" sz="1400" dirty="0"/>
          </a:p>
        </p:txBody>
      </p:sp>
      <p:grpSp>
        <p:nvGrpSpPr>
          <p:cNvPr id="21" name="Group 20"/>
          <p:cNvGrpSpPr/>
          <p:nvPr/>
        </p:nvGrpSpPr>
        <p:grpSpPr>
          <a:xfrm>
            <a:off x="46056" y="5196957"/>
            <a:ext cx="2511614" cy="584775"/>
            <a:chOff x="46056" y="5196957"/>
            <a:chExt cx="2511614" cy="584775"/>
          </a:xfrm>
        </p:grpSpPr>
        <p:sp>
          <p:nvSpPr>
            <p:cNvPr id="5" name="TextBox 4"/>
            <p:cNvSpPr txBox="1"/>
            <p:nvPr/>
          </p:nvSpPr>
          <p:spPr>
            <a:xfrm>
              <a:off x="46056" y="5196957"/>
              <a:ext cx="2095125" cy="584775"/>
            </a:xfrm>
            <a:prstGeom prst="rect">
              <a:avLst/>
            </a:prstGeom>
            <a:noFill/>
          </p:spPr>
          <p:txBody>
            <a:bodyPr wrap="none" rtlCol="0">
              <a:spAutoFit/>
            </a:bodyPr>
            <a:lstStyle/>
            <a:p>
              <a:pPr algn="ctr"/>
              <a:r>
                <a:rPr lang="en-US" sz="1600" dirty="0" smtClean="0">
                  <a:solidFill>
                    <a:schemeClr val="accent1"/>
                  </a:solidFill>
                </a:rPr>
                <a:t>Typical Strength</a:t>
              </a:r>
            </a:p>
            <a:p>
              <a:pPr algn="ctr"/>
              <a:r>
                <a:rPr lang="en-US" sz="1600" dirty="0" smtClean="0">
                  <a:solidFill>
                    <a:schemeClr val="accent1"/>
                  </a:solidFill>
                </a:rPr>
                <a:t>of Refrigerator Magnet</a:t>
              </a:r>
              <a:endParaRPr lang="en-US" sz="1600" dirty="0">
                <a:solidFill>
                  <a:schemeClr val="accent1"/>
                </a:solidFill>
              </a:endParaRPr>
            </a:p>
          </p:txBody>
        </p:sp>
        <p:cxnSp>
          <p:nvCxnSpPr>
            <p:cNvPr id="20" name="Straight Arrow Connector 19"/>
            <p:cNvCxnSpPr/>
            <p:nvPr/>
          </p:nvCxnSpPr>
          <p:spPr>
            <a:xfrm>
              <a:off x="1948070" y="5462840"/>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82346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Magnet and Horizontal Bender</a:t>
            </a:r>
            <a:endParaRPr lang="en-US" dirty="0"/>
          </a:p>
        </p:txBody>
      </p:sp>
      <p:sp>
        <p:nvSpPr>
          <p:cNvPr id="4" name="Slide Number Placeholder 3"/>
          <p:cNvSpPr>
            <a:spLocks noGrp="1"/>
          </p:cNvSpPr>
          <p:nvPr>
            <p:ph type="sldNum" sz="quarter" idx="12"/>
          </p:nvPr>
        </p:nvSpPr>
        <p:spPr/>
        <p:txBody>
          <a:bodyPr/>
          <a:lstStyle/>
          <a:p>
            <a:fld id="{629637A9-119A-49DA-BD12-AAC58B377D80}" type="slidenum">
              <a:rPr lang="en-US" smtClean="0"/>
              <a:pPr/>
              <a:t>39</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8200" r="71399" b="4168"/>
          <a:stretch/>
        </p:blipFill>
        <p:spPr>
          <a:xfrm>
            <a:off x="8362121" y="1845734"/>
            <a:ext cx="3798033" cy="4460928"/>
          </a:xfrm>
          <a:prstGeom prst="rect">
            <a:avLst/>
          </a:prstGeom>
        </p:spPr>
      </p:pic>
      <p:sp>
        <p:nvSpPr>
          <p:cNvPr id="8" name="TextBox 7"/>
          <p:cNvSpPr txBox="1"/>
          <p:nvPr/>
        </p:nvSpPr>
        <p:spPr>
          <a:xfrm>
            <a:off x="7365854" y="1942589"/>
            <a:ext cx="1992533" cy="923330"/>
          </a:xfrm>
          <a:prstGeom prst="rect">
            <a:avLst/>
          </a:prstGeom>
          <a:noFill/>
        </p:spPr>
        <p:txBody>
          <a:bodyPr wrap="none" rtlCol="0">
            <a:spAutoFit/>
          </a:bodyPr>
          <a:lstStyle/>
          <a:p>
            <a:pPr algn="ctr"/>
            <a:r>
              <a:rPr lang="en-US" dirty="0" smtClean="0"/>
              <a:t>1.75m from center </a:t>
            </a:r>
          </a:p>
          <a:p>
            <a:pPr algn="ctr"/>
            <a:r>
              <a:rPr lang="en-US" dirty="0" smtClean="0"/>
              <a:t>of target to </a:t>
            </a:r>
          </a:p>
          <a:p>
            <a:pPr algn="ctr"/>
            <a:r>
              <a:rPr lang="en-US" dirty="0" smtClean="0"/>
              <a:t>3T HB </a:t>
            </a:r>
            <a:endParaRPr lang="en-US" dirty="0"/>
          </a:p>
        </p:txBody>
      </p:sp>
      <p:sp>
        <p:nvSpPr>
          <p:cNvPr id="3" name="Content Placeholder 2"/>
          <p:cNvSpPr>
            <a:spLocks noGrp="1"/>
          </p:cNvSpPr>
          <p:nvPr>
            <p:ph idx="1"/>
          </p:nvPr>
        </p:nvSpPr>
        <p:spPr>
          <a:xfrm>
            <a:off x="1232457" y="1743839"/>
            <a:ext cx="7365854" cy="4023360"/>
          </a:xfrm>
        </p:spPr>
        <p:txBody>
          <a:bodyPr/>
          <a:lstStyle/>
          <a:p>
            <a:r>
              <a:rPr lang="en-US" dirty="0" smtClean="0"/>
              <a:t>Hall A g2p had similar configuration</a:t>
            </a:r>
          </a:p>
          <a:p>
            <a:pPr lvl="1"/>
            <a:r>
              <a:rPr lang="en-US" dirty="0" smtClean="0"/>
              <a:t>1.5T septa placed 1.58m from center of solid NH</a:t>
            </a:r>
            <a:r>
              <a:rPr lang="en-US" baseline="-25000" dirty="0" smtClean="0"/>
              <a:t>3</a:t>
            </a:r>
            <a:r>
              <a:rPr lang="en-US" dirty="0" smtClean="0"/>
              <a:t> target</a:t>
            </a:r>
          </a:p>
          <a:p>
            <a:r>
              <a:rPr lang="en-US" dirty="0" smtClean="0"/>
              <a:t>TOSCA study agreed very well with field mapping</a:t>
            </a:r>
          </a:p>
          <a:p>
            <a:pPr lvl="1"/>
            <a:r>
              <a:rPr lang="en-US" dirty="0" smtClean="0"/>
              <a:t>Septa was shown to have negligible coupling on the target magnet</a:t>
            </a:r>
          </a:p>
          <a:p>
            <a:r>
              <a:rPr lang="en-US" dirty="0" smtClean="0"/>
              <a:t>Even during a catastrophic failure of the septa, the target field maintained a &lt;100ppm stability</a:t>
            </a:r>
          </a:p>
          <a:p>
            <a:endParaRPr lang="en-US" dirty="0" smtClean="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42" y="4007308"/>
            <a:ext cx="8227478" cy="2304005"/>
          </a:xfrm>
          <a:prstGeom prst="rect">
            <a:avLst/>
          </a:prstGeom>
        </p:spPr>
      </p:pic>
      <p:sp>
        <p:nvSpPr>
          <p:cNvPr id="15"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16"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Tree>
    <p:extLst>
      <p:ext uri="{BB962C8B-B14F-4D97-AF65-F5344CB8AC3E}">
        <p14:creationId xmlns:p14="http://schemas.microsoft.com/office/powerpoint/2010/main" val="2084755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482689" y="1763010"/>
            <a:ext cx="4948161" cy="4536909"/>
            <a:chOff x="6482689" y="1763010"/>
            <a:chExt cx="4948161" cy="4536909"/>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2224" b="6499"/>
            <a:stretch/>
          </p:blipFill>
          <p:spPr>
            <a:xfrm>
              <a:off x="6482689" y="1763010"/>
              <a:ext cx="4948161" cy="4240225"/>
            </a:xfrm>
            <a:prstGeom prst="rect">
              <a:avLst/>
            </a:prstGeom>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46567" t="94188" r="32543" b="-464"/>
            <a:stretch/>
          </p:blipFill>
          <p:spPr>
            <a:xfrm>
              <a:off x="7785513" y="6008371"/>
              <a:ext cx="1033671" cy="291548"/>
            </a:xfrm>
            <a:prstGeom prst="rect">
              <a:avLst/>
            </a:prstGeom>
          </p:spPr>
        </p:pic>
      </p:grpSp>
      <p:sp>
        <p:nvSpPr>
          <p:cNvPr id="2" name="Title 1"/>
          <p:cNvSpPr>
            <a:spLocks noGrp="1"/>
          </p:cNvSpPr>
          <p:nvPr>
            <p:ph type="title"/>
          </p:nvPr>
        </p:nvSpPr>
        <p:spPr/>
        <p:txBody>
          <a:bodyPr/>
          <a:lstStyle/>
          <a:p>
            <a:r>
              <a:rPr lang="en-US" dirty="0"/>
              <a:t>Deuteron </a:t>
            </a:r>
            <a:r>
              <a:rPr lang="en-US" dirty="0" smtClean="0"/>
              <a:t>Wavefunction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752970"/>
                <a:ext cx="4453612" cy="4468666"/>
              </a:xfrm>
            </p:spPr>
            <p:txBody>
              <a:bodyPr>
                <a:noAutofit/>
              </a:bodyPr>
              <a:lstStyle/>
              <a:p>
                <a:r>
                  <a:rPr lang="en-US" dirty="0" smtClean="0"/>
                  <a:t>Is the deuteron wavefunction hard or soft?</a:t>
                </a:r>
              </a:p>
              <a:p>
                <a:pPr lvl="1"/>
                <a:r>
                  <a:rPr lang="en-US" dirty="0" smtClean="0"/>
                  <a:t>AV18 is an example of a moderate-hard WF</a:t>
                </a:r>
              </a:p>
              <a:p>
                <a:pPr lvl="1"/>
                <a:r>
                  <a:rPr lang="en-US" dirty="0" err="1" smtClean="0"/>
                  <a:t>CDBonn</a:t>
                </a:r>
                <a:r>
                  <a:rPr lang="en-US" dirty="0" smtClean="0"/>
                  <a:t> is an example of a soft WF</a:t>
                </a:r>
              </a:p>
              <a:p>
                <a:r>
                  <a:rPr lang="en-US" dirty="0" smtClean="0"/>
                  <a:t>Unpolarized deuterons need to be probed at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&gt;400</m:t>
                    </m:r>
                    <m:r>
                      <a:rPr lang="en-US" b="0" i="0" smtClean="0">
                        <a:latin typeface="Cambria Math" panose="02040503050406030204" pitchFamily="18" charset="0"/>
                      </a:rPr>
                      <m:t> </m:t>
                    </m:r>
                    <m:r>
                      <m:rPr>
                        <m:sty m:val="p"/>
                      </m:rPr>
                      <a:rPr lang="en-US" b="0" i="0" smtClean="0">
                        <a:latin typeface="Cambria Math" panose="02040503050406030204" pitchFamily="18" charset="0"/>
                      </a:rPr>
                      <m:t>MeV</m:t>
                    </m:r>
                  </m:oMath>
                </a14:m>
                <a:r>
                  <a:rPr lang="en-US" dirty="0" smtClean="0"/>
                  <a:t> to distinguish between hard and soft WFs</a:t>
                </a:r>
              </a:p>
              <a:p>
                <a:pPr lvl="1"/>
                <a:r>
                  <a:rPr lang="en-US" dirty="0" smtClean="0"/>
                  <a:t>Not practical</a:t>
                </a:r>
              </a:p>
              <a:p>
                <a:r>
                  <a:rPr lang="en-US" dirty="0" smtClean="0"/>
                  <a:t>Currently no unambiguous experimental evidence for which is more valid</a:t>
                </a:r>
              </a:p>
              <a:p>
                <a:r>
                  <a:rPr lang="en-US" dirty="0" smtClean="0"/>
                  <a:t>Tensor polarization enhances the </a:t>
                </a:r>
                <a:r>
                  <a:rPr lang="en-US" i="1" dirty="0" smtClean="0"/>
                  <a:t>D</a:t>
                </a:r>
                <a:r>
                  <a:rPr lang="en-US" dirty="0" smtClean="0"/>
                  <a:t>-state, allowing hard and soft WFs to </a:t>
                </a:r>
                <a:r>
                  <a:rPr lang="en-US" dirty="0"/>
                  <a:t>be </a:t>
                </a:r>
                <a:r>
                  <a:rPr lang="en-US" dirty="0" smtClean="0"/>
                  <a:t>distinguished at lower momenta</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752970"/>
                <a:ext cx="4453612" cy="4468666"/>
              </a:xfrm>
              <a:blipFill rotWithShape="0">
                <a:blip r:embed="rId3"/>
                <a:stretch>
                  <a:fillRect l="-1368" t="-1501" r="-396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4</a:t>
            </a:fld>
            <a:endParaRPr lang="en-US" dirty="0"/>
          </a:p>
        </p:txBody>
      </p:sp>
      <p:grpSp>
        <p:nvGrpSpPr>
          <p:cNvPr id="20" name="Group 19"/>
          <p:cNvGrpSpPr/>
          <p:nvPr/>
        </p:nvGrpSpPr>
        <p:grpSpPr>
          <a:xfrm>
            <a:off x="5630404" y="1737360"/>
            <a:ext cx="6473871" cy="4599864"/>
            <a:chOff x="5630404" y="1737360"/>
            <a:chExt cx="6473871" cy="4599864"/>
          </a:xfrm>
        </p:grpSpPr>
        <p:grpSp>
          <p:nvGrpSpPr>
            <p:cNvPr id="18" name="Group 17"/>
            <p:cNvGrpSpPr/>
            <p:nvPr/>
          </p:nvGrpSpPr>
          <p:grpSpPr>
            <a:xfrm>
              <a:off x="5630404" y="1737360"/>
              <a:ext cx="6473871" cy="4577040"/>
              <a:chOff x="5630404" y="1737360"/>
              <a:chExt cx="6473871" cy="4577040"/>
            </a:xfrm>
          </p:grpSpPr>
          <p:grpSp>
            <p:nvGrpSpPr>
              <p:cNvPr id="17" name="Group 16"/>
              <p:cNvGrpSpPr/>
              <p:nvPr/>
            </p:nvGrpSpPr>
            <p:grpSpPr>
              <a:xfrm>
                <a:off x="5630404" y="1737360"/>
                <a:ext cx="6473871" cy="4577040"/>
                <a:chOff x="5630404" y="1737360"/>
                <a:chExt cx="6473871" cy="4577040"/>
              </a:xfrm>
            </p:grpSpPr>
            <p:sp>
              <p:nvSpPr>
                <p:cNvPr id="16" name="Rectangle 15"/>
                <p:cNvSpPr/>
                <p:nvPr/>
              </p:nvSpPr>
              <p:spPr>
                <a:xfrm>
                  <a:off x="6033716" y="1763010"/>
                  <a:ext cx="5944368" cy="4551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5630404" y="1737360"/>
                  <a:ext cx="6473871" cy="4577040"/>
                  <a:chOff x="5630404" y="1737360"/>
                  <a:chExt cx="6473871" cy="4577040"/>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1394" b="13127"/>
                  <a:stretch/>
                </p:blipFill>
                <p:spPr>
                  <a:xfrm>
                    <a:off x="6126480" y="1737360"/>
                    <a:ext cx="5977795" cy="4085147"/>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10333275" y="5883513"/>
                        <a:ext cx="164480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𝑘</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m:t>
                              </m:r>
                              <m:r>
                                <a:rPr lang="en-US" sz="2800" b="0" i="1" smtClean="0">
                                  <a:latin typeface="Cambria Math" panose="02040503050406030204" pitchFamily="18" charset="0"/>
                                </a:rPr>
                                <m:t>𝑘</m:t>
                              </m:r>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𝑘</m:t>
                                  </m:r>
                                </m:e>
                                <m:sub>
                                  <m:r>
                                    <a:rPr lang="en-US" sz="2800" b="0" i="1" smtClean="0">
                                      <a:latin typeface="Cambria Math" panose="02040503050406030204" pitchFamily="18" charset="0"/>
                                    </a:rPr>
                                    <m:t>𝐹</m:t>
                                  </m:r>
                                </m:sub>
                              </m:sSub>
                            </m:oMath>
                          </m:oMathPara>
                        </a14:m>
                        <a:endParaRPr lang="en-US" sz="2800" dirty="0"/>
                      </a:p>
                    </p:txBody>
                  </p:sp>
                </mc:Choice>
                <mc:Fallback xmlns="">
                  <p:sp>
                    <p:nvSpPr>
                      <p:cNvPr id="9" name="TextBox 8"/>
                      <p:cNvSpPr txBox="1">
                        <a:spLocks noRot="1" noChangeAspect="1" noMove="1" noResize="1" noEditPoints="1" noAdjustHandles="1" noChangeArrowheads="1" noChangeShapeType="1" noTextEdit="1"/>
                      </p:cNvSpPr>
                      <p:nvPr/>
                    </p:nvSpPr>
                    <p:spPr>
                      <a:xfrm>
                        <a:off x="10333275" y="5883513"/>
                        <a:ext cx="1644809" cy="43088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rot="16200000">
                        <a:off x="5037421" y="2728599"/>
                        <a:ext cx="1668790" cy="4828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latin typeface="Cambria Math" panose="02040503050406030204" pitchFamily="18" charset="0"/>
                                    </a:rPr>
                                  </m:ctrlPr>
                                </m:sSupPr>
                                <m:e>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𝑘</m:t>
                                      </m:r>
                                    </m:e>
                                    <m:sup>
                                      <m:r>
                                        <a:rPr lang="en-US" sz="2800" b="0" i="1" smtClean="0">
                                          <a:latin typeface="Cambria Math" panose="02040503050406030204" pitchFamily="18" charset="0"/>
                                        </a:rPr>
                                        <m:t>′</m:t>
                                      </m:r>
                                    </m:sup>
                                  </m:sSup>
                                </m:e>
                                <m:sup>
                                  <m:r>
                                    <a:rPr lang="en-US" sz="2800" b="0" i="1" smtClean="0">
                                      <a:latin typeface="Cambria Math" panose="02040503050406030204" pitchFamily="18" charset="0"/>
                                    </a:rPr>
                                    <m:t>4</m:t>
                                  </m:r>
                                </m:sup>
                              </m:sSup>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rPr>
                                <m:t>𝑛</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𝑘</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m:t>
                              </m:r>
                            </m:oMath>
                          </m:oMathPara>
                        </a14:m>
                        <a:endParaRPr lang="en-US" sz="2800" dirty="0"/>
                      </a:p>
                    </p:txBody>
                  </p:sp>
                </mc:Choice>
                <mc:Fallback xmlns="">
                  <p:sp>
                    <p:nvSpPr>
                      <p:cNvPr id="10" name="TextBox 9"/>
                      <p:cNvSpPr txBox="1">
                        <a:spLocks noRot="1" noChangeAspect="1" noMove="1" noResize="1" noEditPoints="1" noAdjustHandles="1" noChangeArrowheads="1" noChangeShapeType="1" noTextEdit="1"/>
                      </p:cNvSpPr>
                      <p:nvPr/>
                    </p:nvSpPr>
                    <p:spPr>
                      <a:xfrm rot="16200000">
                        <a:off x="5037421" y="2728599"/>
                        <a:ext cx="1668790" cy="482824"/>
                      </a:xfrm>
                      <a:prstGeom prst="rect">
                        <a:avLst/>
                      </a:prstGeom>
                      <a:blipFill rotWithShape="0">
                        <a:blip r:embed="rId6"/>
                        <a:stretch>
                          <a:fillRect/>
                        </a:stretch>
                      </a:blipFill>
                    </p:spPr>
                    <p:txBody>
                      <a:bodyPr/>
                      <a:lstStyle/>
                      <a:p>
                        <a:r>
                          <a:rPr lang="en-US">
                            <a:noFill/>
                          </a:rPr>
                          <a:t> </a:t>
                        </a:r>
                      </a:p>
                    </p:txBody>
                  </p:sp>
                </mc:Fallback>
              </mc:AlternateContent>
            </p:grpSp>
          </p:grpSp>
          <p:sp>
            <p:nvSpPr>
              <p:cNvPr id="12" name="Rectangle 11"/>
              <p:cNvSpPr/>
              <p:nvPr/>
            </p:nvSpPr>
            <p:spPr>
              <a:xfrm>
                <a:off x="9978886" y="1798366"/>
                <a:ext cx="1789043" cy="3582017"/>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6294464" y="5967892"/>
              <a:ext cx="2982098" cy="369332"/>
            </a:xfrm>
            <a:prstGeom prst="rect">
              <a:avLst/>
            </a:prstGeom>
          </p:spPr>
          <p:txBody>
            <a:bodyPr wrap="none">
              <a:spAutoFit/>
            </a:bodyPr>
            <a:lstStyle/>
            <a:p>
              <a:r>
                <a:rPr lang="en-US" dirty="0" smtClean="0"/>
                <a:t>O. Hen, </a:t>
              </a:r>
              <a:r>
                <a:rPr lang="en-US" i="1" dirty="0" smtClean="0"/>
                <a:t>et al</a:t>
              </a:r>
              <a:r>
                <a:rPr lang="en-US" dirty="0" smtClean="0"/>
                <a:t>, arXiv:1407.8175</a:t>
              </a:r>
              <a:endParaRPr lang="en-US" dirty="0"/>
            </a:p>
          </p:txBody>
        </p:sp>
      </p:grpSp>
      <p:sp>
        <p:nvSpPr>
          <p:cNvPr id="21"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22"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grpSp>
        <p:nvGrpSpPr>
          <p:cNvPr id="7" name="Group 6"/>
          <p:cNvGrpSpPr/>
          <p:nvPr/>
        </p:nvGrpSpPr>
        <p:grpSpPr>
          <a:xfrm>
            <a:off x="9047089" y="3187128"/>
            <a:ext cx="2190734" cy="568591"/>
            <a:chOff x="9047089" y="3187128"/>
            <a:chExt cx="2190734" cy="568591"/>
          </a:xfrm>
        </p:grpSpPr>
        <p:sp>
          <p:nvSpPr>
            <p:cNvPr id="5" name="Oval 4"/>
            <p:cNvSpPr/>
            <p:nvPr/>
          </p:nvSpPr>
          <p:spPr>
            <a:xfrm>
              <a:off x="9048791" y="3248024"/>
              <a:ext cx="133172" cy="133172"/>
            </a:xfrm>
            <a:prstGeom prst="ellipse">
              <a:avLst/>
            </a:prstGeom>
            <a:solidFill>
              <a:srgbClr val="0433FF"/>
            </a:solidFill>
            <a:ln>
              <a:solidFill>
                <a:srgbClr val="04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047089" y="3530261"/>
              <a:ext cx="133172" cy="133172"/>
            </a:xfrm>
            <a:prstGeom prst="ellipse">
              <a:avLst/>
            </a:prstGeom>
            <a:solidFill>
              <a:schemeClr val="bg1"/>
            </a:solidFill>
            <a:ln>
              <a:solidFill>
                <a:srgbClr val="04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p:cNvSpPr txBox="1"/>
                <p:nvPr/>
              </p:nvSpPr>
              <p:spPr>
                <a:xfrm>
                  <a:off x="9258114" y="3187128"/>
                  <a:ext cx="1979709"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d>
                          <m:dPr>
                            <m:ctrlPr>
                              <a:rPr lang="en-US" b="0" i="1" smtClean="0">
                                <a:latin typeface="Cambria Math" panose="02040503050406030204" pitchFamily="18" charset="0"/>
                              </a:rPr>
                            </m:ctrlPr>
                          </m:dPr>
                          <m:e>
                            <m:r>
                              <a:rPr lang="en-US" b="0" i="1" smtClean="0">
                                <a:latin typeface="Cambria Math" panose="02040503050406030204" pitchFamily="18" charset="0"/>
                              </a:rPr>
                              <m:t>𝑒</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r>
                              <a:rPr lang="en-US" b="0" i="1" smtClean="0">
                                <a:latin typeface="Cambria Math" panose="02040503050406030204" pitchFamily="18" charset="0"/>
                              </a:rPr>
                              <m:t>𝑝</m:t>
                            </m:r>
                          </m:e>
                        </m:d>
                        <m:r>
                          <a:rPr lang="en-US" b="0" i="1" smtClean="0">
                            <a:latin typeface="Cambria Math" panose="02040503050406030204" pitchFamily="18" charset="0"/>
                          </a:rPr>
                          <m:t> </m:t>
                        </m:r>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𝑛𝑞</m:t>
                            </m:r>
                          </m:sub>
                        </m:sSub>
                        <m:r>
                          <a:rPr lang="en-US" b="0" i="1" smtClean="0">
                            <a:latin typeface="Cambria Math" panose="02040503050406030204" pitchFamily="18" charset="0"/>
                          </a:rPr>
                          <m:t>=35</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9258114" y="3187128"/>
                  <a:ext cx="1979709" cy="298415"/>
                </a:xfrm>
                <a:prstGeom prst="rect">
                  <a:avLst/>
                </a:prstGeom>
                <a:blipFill rotWithShape="0">
                  <a:blip r:embed="rId7"/>
                  <a:stretch>
                    <a:fillRect l="-2469" r="-2469" b="-20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9273025" y="3457304"/>
                  <a:ext cx="1038233"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𝑛𝑞</m:t>
                            </m:r>
                          </m:sub>
                        </m:sSub>
                        <m:r>
                          <a:rPr lang="en-US" b="0" i="1" smtClean="0">
                            <a:latin typeface="Cambria Math" panose="02040503050406030204" pitchFamily="18" charset="0"/>
                          </a:rPr>
                          <m:t>=45</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5" name="TextBox 24"/>
                <p:cNvSpPr txBox="1">
                  <a:spLocks noRot="1" noChangeAspect="1" noMove="1" noResize="1" noEditPoints="1" noAdjustHandles="1" noChangeArrowheads="1" noChangeShapeType="1" noTextEdit="1"/>
                </p:cNvSpPr>
                <p:nvPr/>
              </p:nvSpPr>
              <p:spPr>
                <a:xfrm>
                  <a:off x="9273025" y="3457304"/>
                  <a:ext cx="1038233" cy="298415"/>
                </a:xfrm>
                <a:prstGeom prst="rect">
                  <a:avLst/>
                </a:prstGeom>
                <a:blipFill rotWithShape="0">
                  <a:blip r:embed="rId8"/>
                  <a:stretch>
                    <a:fillRect l="-4706" r="-5294" b="-20408"/>
                  </a:stretch>
                </a:blipFill>
              </p:spPr>
              <p:txBody>
                <a:bodyPr/>
                <a:lstStyle/>
                <a:p>
                  <a:r>
                    <a:rPr lang="en-US">
                      <a:noFill/>
                    </a:rPr>
                    <a:t> </a:t>
                  </a:r>
                </a:p>
              </p:txBody>
            </p:sp>
          </mc:Fallback>
        </mc:AlternateContent>
      </p:grpSp>
    </p:spTree>
    <p:extLst>
      <p:ext uri="{BB962C8B-B14F-4D97-AF65-F5344CB8AC3E}">
        <p14:creationId xmlns:p14="http://schemas.microsoft.com/office/powerpoint/2010/main" val="1314731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2"/>
          <a:srcRect l="1403" t="44480" r="73623" b="8494"/>
          <a:stretch/>
        </p:blipFill>
        <p:spPr>
          <a:xfrm>
            <a:off x="9679" y="3539906"/>
            <a:ext cx="4143273" cy="2564139"/>
          </a:xfrm>
          <a:prstGeom prst="rect">
            <a:avLst/>
          </a:prstGeom>
        </p:spPr>
      </p:pic>
      <p:sp>
        <p:nvSpPr>
          <p:cNvPr id="2" name="Title 1"/>
          <p:cNvSpPr>
            <a:spLocks noGrp="1"/>
          </p:cNvSpPr>
          <p:nvPr>
            <p:ph type="title"/>
          </p:nvPr>
        </p:nvSpPr>
        <p:spPr/>
        <p:txBody>
          <a:bodyPr/>
          <a:lstStyle/>
          <a:p>
            <a:r>
              <a:rPr lang="en-US" dirty="0" smtClean="0"/>
              <a:t>Diluting Asymmetries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23092" y="1845734"/>
                <a:ext cx="2873131" cy="4023360"/>
              </a:xfrm>
            </p:spPr>
            <p:txBody>
              <a:bodyPr/>
              <a:lstStyle/>
              <a:p>
                <a:r>
                  <a:rPr lang="en-US" dirty="0" smtClean="0"/>
                  <a:t>With an unpolarized beam and a longitudinally polarized target, </a:t>
                </a:r>
              </a:p>
              <a:p>
                <a:pPr lvl="1"/>
                <a14:m>
                  <m:oMath xmlns:m="http://schemas.openxmlformats.org/officeDocument/2006/math">
                    <m:r>
                      <a:rPr lang="en-US" b="0" i="1" smtClean="0">
                        <a:latin typeface="Cambria Math" panose="02040503050406030204" pitchFamily="18" charset="0"/>
                      </a:rPr>
                      <m:t>h</m:t>
                    </m:r>
                    <m:r>
                      <a:rPr lang="en-US" b="0" i="1" smtClean="0">
                        <a:latin typeface="Cambria Math" panose="02040503050406030204" pitchFamily="18" charset="0"/>
                      </a:rPr>
                      <m:t>=0</m:t>
                    </m:r>
                  </m:oMath>
                </a14:m>
                <a:endParaRPr lang="en-US" b="0" i="1" dirty="0" smtClean="0">
                  <a:latin typeface="Cambria Math" panose="02040503050406030204" pitchFamily="18" charset="0"/>
                </a:endParaRP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rPr>
                          <m:t>𝑑</m:t>
                        </m:r>
                      </m:sub>
                    </m:sSub>
                    <m:r>
                      <a:rPr lang="en-US" i="1">
                        <a:latin typeface="Cambria Math" panose="02040503050406030204" pitchFamily="18" charset="0"/>
                      </a:rPr>
                      <m:t>=0</m:t>
                    </m:r>
                  </m:oMath>
                </a14:m>
                <a:endParaRPr lang="en-US" i="1" dirty="0" smtClean="0">
                  <a:latin typeface="Cambria Math" panose="02040503050406030204" pitchFamily="18" charset="0"/>
                </a:endParaRPr>
              </a:p>
              <a:p>
                <a:pPr lvl="1"/>
                <a14:m>
                  <m:oMath xmlns:m="http://schemas.openxmlformats.org/officeDocument/2006/math">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sin</m:t>
                        </m:r>
                      </m:fName>
                      <m:e>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rPr>
                              <m:t>𝑑</m:t>
                            </m:r>
                          </m:sub>
                        </m:sSub>
                      </m:e>
                    </m:func>
                    <m:r>
                      <a:rPr lang="en-US" b="0" i="1" smtClean="0">
                        <a:latin typeface="Cambria Math" panose="02040503050406030204" pitchFamily="18" charset="0"/>
                      </a:rPr>
                      <m:t>=0</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23092" y="1845734"/>
                <a:ext cx="2873131" cy="4023360"/>
              </a:xfrm>
              <a:blipFill rotWithShape="0">
                <a:blip r:embed="rId3"/>
                <a:stretch>
                  <a:fillRect l="-2119" t="-1667" r="-572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40</a:t>
            </a:fld>
            <a:endParaRPr lang="en-US" dirty="0"/>
          </a:p>
        </p:txBody>
      </p:sp>
      <p:pic>
        <p:nvPicPr>
          <p:cNvPr id="7" name="Picture 6"/>
          <p:cNvPicPr>
            <a:picLocks noChangeAspect="1"/>
          </p:cNvPicPr>
          <p:nvPr/>
        </p:nvPicPr>
        <p:blipFill rotWithShape="1">
          <a:blip r:embed="rId4"/>
          <a:srcRect l="3144" t="55747" r="65792" b="38638"/>
          <a:stretch/>
        </p:blipFill>
        <p:spPr>
          <a:xfrm>
            <a:off x="3211483" y="1831641"/>
            <a:ext cx="7992208" cy="474784"/>
          </a:xfrm>
          <a:prstGeom prst="rect">
            <a:avLst/>
          </a:prstGeom>
        </p:spPr>
      </p:pic>
      <p:pic>
        <p:nvPicPr>
          <p:cNvPr id="8" name="Picture 7"/>
          <p:cNvPicPr>
            <a:picLocks noChangeAspect="1"/>
          </p:cNvPicPr>
          <p:nvPr/>
        </p:nvPicPr>
        <p:blipFill rotWithShape="1">
          <a:blip r:embed="rId4"/>
          <a:srcRect l="3144" t="55747" r="65792" b="38638"/>
          <a:stretch/>
        </p:blipFill>
        <p:spPr>
          <a:xfrm>
            <a:off x="3211483" y="2453452"/>
            <a:ext cx="7992208" cy="474784"/>
          </a:xfrm>
          <a:prstGeom prst="rect">
            <a:avLst/>
          </a:prstGeom>
        </p:spPr>
      </p:pic>
      <p:grpSp>
        <p:nvGrpSpPr>
          <p:cNvPr id="12" name="Group 11"/>
          <p:cNvGrpSpPr/>
          <p:nvPr/>
        </p:nvGrpSpPr>
        <p:grpSpPr>
          <a:xfrm>
            <a:off x="8608997" y="2513447"/>
            <a:ext cx="560482" cy="697861"/>
            <a:chOff x="8617789" y="2803585"/>
            <a:chExt cx="560482" cy="697861"/>
          </a:xfrm>
        </p:grpSpPr>
        <p:cxnSp>
          <p:nvCxnSpPr>
            <p:cNvPr id="10" name="Straight Arrow Connector 9"/>
            <p:cNvCxnSpPr/>
            <p:nvPr/>
          </p:nvCxnSpPr>
          <p:spPr>
            <a:xfrm>
              <a:off x="8617789" y="2803585"/>
              <a:ext cx="33643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876585" y="3132114"/>
              <a:ext cx="301686" cy="369332"/>
            </a:xfrm>
            <a:prstGeom prst="rect">
              <a:avLst/>
            </a:prstGeom>
            <a:noFill/>
          </p:spPr>
          <p:txBody>
            <a:bodyPr wrap="none" rtlCol="0">
              <a:spAutoFit/>
            </a:bodyPr>
            <a:lstStyle/>
            <a:p>
              <a:r>
                <a:rPr lang="en-US" dirty="0" smtClean="0">
                  <a:solidFill>
                    <a:srgbClr val="FF0000"/>
                  </a:solidFill>
                </a:rPr>
                <a:t>0</a:t>
              </a:r>
              <a:endParaRPr lang="en-US" dirty="0">
                <a:solidFill>
                  <a:srgbClr val="FF0000"/>
                </a:solidFill>
              </a:endParaRPr>
            </a:p>
          </p:txBody>
        </p:sp>
      </p:grpSp>
      <p:grpSp>
        <p:nvGrpSpPr>
          <p:cNvPr id="16" name="Group 15"/>
          <p:cNvGrpSpPr/>
          <p:nvPr/>
        </p:nvGrpSpPr>
        <p:grpSpPr>
          <a:xfrm>
            <a:off x="6745924" y="2513447"/>
            <a:ext cx="560482" cy="697861"/>
            <a:chOff x="8617789" y="2803585"/>
            <a:chExt cx="560482" cy="697861"/>
          </a:xfrm>
        </p:grpSpPr>
        <p:cxnSp>
          <p:nvCxnSpPr>
            <p:cNvPr id="17" name="Straight Arrow Connector 16"/>
            <p:cNvCxnSpPr/>
            <p:nvPr/>
          </p:nvCxnSpPr>
          <p:spPr>
            <a:xfrm>
              <a:off x="8617789" y="2803585"/>
              <a:ext cx="33643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876585" y="3132114"/>
              <a:ext cx="301686" cy="369332"/>
            </a:xfrm>
            <a:prstGeom prst="rect">
              <a:avLst/>
            </a:prstGeom>
            <a:noFill/>
          </p:spPr>
          <p:txBody>
            <a:bodyPr wrap="none" rtlCol="0">
              <a:spAutoFit/>
            </a:bodyPr>
            <a:lstStyle/>
            <a:p>
              <a:r>
                <a:rPr lang="en-US" dirty="0" smtClean="0">
                  <a:solidFill>
                    <a:srgbClr val="FF0000"/>
                  </a:solidFill>
                </a:rPr>
                <a:t>0</a:t>
              </a:r>
              <a:endParaRPr lang="en-US" dirty="0">
                <a:solidFill>
                  <a:srgbClr val="FF0000"/>
                </a:solidFill>
              </a:endParaRPr>
            </a:p>
          </p:txBody>
        </p:sp>
      </p:grpSp>
      <p:grpSp>
        <p:nvGrpSpPr>
          <p:cNvPr id="19" name="Group 18"/>
          <p:cNvGrpSpPr/>
          <p:nvPr/>
        </p:nvGrpSpPr>
        <p:grpSpPr>
          <a:xfrm>
            <a:off x="10559267" y="2513447"/>
            <a:ext cx="560482" cy="697861"/>
            <a:chOff x="8617789" y="2803585"/>
            <a:chExt cx="560482" cy="697861"/>
          </a:xfrm>
        </p:grpSpPr>
        <p:cxnSp>
          <p:nvCxnSpPr>
            <p:cNvPr id="20" name="Straight Arrow Connector 19"/>
            <p:cNvCxnSpPr/>
            <p:nvPr/>
          </p:nvCxnSpPr>
          <p:spPr>
            <a:xfrm>
              <a:off x="8617789" y="2803585"/>
              <a:ext cx="33643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876585" y="3132114"/>
              <a:ext cx="301686" cy="369332"/>
            </a:xfrm>
            <a:prstGeom prst="rect">
              <a:avLst/>
            </a:prstGeom>
            <a:noFill/>
          </p:spPr>
          <p:txBody>
            <a:bodyPr wrap="none" rtlCol="0">
              <a:spAutoFit/>
            </a:bodyPr>
            <a:lstStyle/>
            <a:p>
              <a:r>
                <a:rPr lang="en-US" dirty="0" smtClean="0">
                  <a:solidFill>
                    <a:srgbClr val="FF0000"/>
                  </a:solidFill>
                </a:rPr>
                <a:t>0</a:t>
              </a:r>
              <a:endParaRPr lang="en-US" dirty="0">
                <a:solidFill>
                  <a:srgbClr val="FF0000"/>
                </a:solidFill>
              </a:endParaRPr>
            </a:p>
          </p:txBody>
        </p:sp>
      </p:grpSp>
      <p:pic>
        <p:nvPicPr>
          <p:cNvPr id="22" name="Picture 21"/>
          <p:cNvPicPr>
            <a:picLocks noChangeAspect="1"/>
          </p:cNvPicPr>
          <p:nvPr/>
        </p:nvPicPr>
        <p:blipFill rotWithShape="1">
          <a:blip r:embed="rId5"/>
          <a:srcRect l="2854" t="39829" r="70122" b="42221"/>
          <a:stretch/>
        </p:blipFill>
        <p:spPr>
          <a:xfrm>
            <a:off x="4763033" y="3117168"/>
            <a:ext cx="5825468" cy="1271672"/>
          </a:xfrm>
          <a:prstGeom prst="rect">
            <a:avLst/>
          </a:prstGeom>
        </p:spPr>
      </p:pic>
      <p:grpSp>
        <p:nvGrpSpPr>
          <p:cNvPr id="23" name="Group 22"/>
          <p:cNvGrpSpPr/>
          <p:nvPr/>
        </p:nvGrpSpPr>
        <p:grpSpPr>
          <a:xfrm>
            <a:off x="7675767" y="3886632"/>
            <a:ext cx="795205" cy="670402"/>
            <a:chOff x="8383066" y="2831044"/>
            <a:chExt cx="795205" cy="670402"/>
          </a:xfrm>
        </p:grpSpPr>
        <p:cxnSp>
          <p:nvCxnSpPr>
            <p:cNvPr id="24" name="Straight Arrow Connector 23"/>
            <p:cNvCxnSpPr/>
            <p:nvPr/>
          </p:nvCxnSpPr>
          <p:spPr>
            <a:xfrm>
              <a:off x="8383066" y="2831044"/>
              <a:ext cx="571153" cy="4297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876585" y="3132114"/>
              <a:ext cx="301686" cy="369332"/>
            </a:xfrm>
            <a:prstGeom prst="rect">
              <a:avLst/>
            </a:prstGeom>
            <a:noFill/>
          </p:spPr>
          <p:txBody>
            <a:bodyPr wrap="none" rtlCol="0">
              <a:spAutoFit/>
            </a:bodyPr>
            <a:lstStyle/>
            <a:p>
              <a:r>
                <a:rPr lang="en-US" dirty="0" smtClean="0">
                  <a:solidFill>
                    <a:srgbClr val="FF0000"/>
                  </a:solidFill>
                </a:rPr>
                <a:t>0</a:t>
              </a:r>
              <a:endParaRPr lang="en-US" dirty="0">
                <a:solidFill>
                  <a:srgbClr val="FF0000"/>
                </a:solidFill>
              </a:endParaRPr>
            </a:p>
          </p:txBody>
        </p:sp>
      </p:grpSp>
      <p:grpSp>
        <p:nvGrpSpPr>
          <p:cNvPr id="27" name="Group 26"/>
          <p:cNvGrpSpPr/>
          <p:nvPr/>
        </p:nvGrpSpPr>
        <p:grpSpPr>
          <a:xfrm>
            <a:off x="4763033" y="3188771"/>
            <a:ext cx="560482" cy="697861"/>
            <a:chOff x="8617789" y="2803585"/>
            <a:chExt cx="560482" cy="697861"/>
          </a:xfrm>
        </p:grpSpPr>
        <p:cxnSp>
          <p:nvCxnSpPr>
            <p:cNvPr id="28" name="Straight Arrow Connector 27"/>
            <p:cNvCxnSpPr/>
            <p:nvPr/>
          </p:nvCxnSpPr>
          <p:spPr>
            <a:xfrm>
              <a:off x="8617789" y="2803585"/>
              <a:ext cx="33643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876585" y="3132114"/>
              <a:ext cx="301686" cy="369332"/>
            </a:xfrm>
            <a:prstGeom prst="rect">
              <a:avLst/>
            </a:prstGeom>
            <a:noFill/>
          </p:spPr>
          <p:txBody>
            <a:bodyPr wrap="none" rtlCol="0">
              <a:spAutoFit/>
            </a:bodyPr>
            <a:lstStyle/>
            <a:p>
              <a:r>
                <a:rPr lang="en-US" dirty="0" smtClean="0">
                  <a:solidFill>
                    <a:srgbClr val="FF0000"/>
                  </a:solidFill>
                </a:rPr>
                <a:t>0</a:t>
              </a:r>
              <a:endParaRPr lang="en-US" dirty="0">
                <a:solidFill>
                  <a:srgbClr val="FF0000"/>
                </a:solidFill>
              </a:endParaRPr>
            </a:p>
          </p:txBody>
        </p:sp>
      </p:grpSp>
      <p:pic>
        <p:nvPicPr>
          <p:cNvPr id="30" name="Picture 29"/>
          <p:cNvPicPr>
            <a:picLocks noChangeAspect="1"/>
          </p:cNvPicPr>
          <p:nvPr/>
        </p:nvPicPr>
        <p:blipFill rotWithShape="1">
          <a:blip r:embed="rId6"/>
          <a:srcRect l="1517" t="67692" r="60346" b="18034"/>
          <a:stretch/>
        </p:blipFill>
        <p:spPr>
          <a:xfrm>
            <a:off x="3988778" y="4491026"/>
            <a:ext cx="8194430" cy="1008019"/>
          </a:xfrm>
          <a:prstGeom prst="rect">
            <a:avLst/>
          </a:prstGeom>
        </p:spPr>
      </p:pic>
      <p:grpSp>
        <p:nvGrpSpPr>
          <p:cNvPr id="32" name="Group 31"/>
          <p:cNvGrpSpPr/>
          <p:nvPr/>
        </p:nvGrpSpPr>
        <p:grpSpPr>
          <a:xfrm>
            <a:off x="6380933" y="5060708"/>
            <a:ext cx="795205" cy="670402"/>
            <a:chOff x="8383066" y="2831044"/>
            <a:chExt cx="795205" cy="670402"/>
          </a:xfrm>
        </p:grpSpPr>
        <p:cxnSp>
          <p:nvCxnSpPr>
            <p:cNvPr id="33" name="Straight Arrow Connector 32"/>
            <p:cNvCxnSpPr/>
            <p:nvPr/>
          </p:nvCxnSpPr>
          <p:spPr>
            <a:xfrm>
              <a:off x="8383066" y="2831044"/>
              <a:ext cx="571153" cy="4297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876585" y="3132114"/>
              <a:ext cx="301686" cy="369332"/>
            </a:xfrm>
            <a:prstGeom prst="rect">
              <a:avLst/>
            </a:prstGeom>
            <a:noFill/>
          </p:spPr>
          <p:txBody>
            <a:bodyPr wrap="none" rtlCol="0">
              <a:spAutoFit/>
            </a:bodyPr>
            <a:lstStyle/>
            <a:p>
              <a:r>
                <a:rPr lang="en-US" dirty="0" smtClean="0">
                  <a:solidFill>
                    <a:srgbClr val="FF0000"/>
                  </a:solidFill>
                </a:rPr>
                <a:t>0</a:t>
              </a:r>
              <a:endParaRPr lang="en-US" dirty="0">
                <a:solidFill>
                  <a:srgbClr val="FF0000"/>
                </a:solidFill>
              </a:endParaRPr>
            </a:p>
          </p:txBody>
        </p:sp>
      </p:grpSp>
      <p:grpSp>
        <p:nvGrpSpPr>
          <p:cNvPr id="35" name="Group 34"/>
          <p:cNvGrpSpPr/>
          <p:nvPr/>
        </p:nvGrpSpPr>
        <p:grpSpPr>
          <a:xfrm>
            <a:off x="4022067" y="4491026"/>
            <a:ext cx="560482" cy="697861"/>
            <a:chOff x="8617789" y="2803585"/>
            <a:chExt cx="560482" cy="697861"/>
          </a:xfrm>
        </p:grpSpPr>
        <p:cxnSp>
          <p:nvCxnSpPr>
            <p:cNvPr id="36" name="Straight Arrow Connector 35"/>
            <p:cNvCxnSpPr/>
            <p:nvPr/>
          </p:nvCxnSpPr>
          <p:spPr>
            <a:xfrm>
              <a:off x="8617789" y="2803585"/>
              <a:ext cx="33643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876585" y="3132114"/>
              <a:ext cx="301686" cy="369332"/>
            </a:xfrm>
            <a:prstGeom prst="rect">
              <a:avLst/>
            </a:prstGeom>
            <a:noFill/>
          </p:spPr>
          <p:txBody>
            <a:bodyPr wrap="none" rtlCol="0">
              <a:spAutoFit/>
            </a:bodyPr>
            <a:lstStyle/>
            <a:p>
              <a:r>
                <a:rPr lang="en-US" dirty="0" smtClean="0">
                  <a:solidFill>
                    <a:srgbClr val="FF0000"/>
                  </a:solidFill>
                </a:rPr>
                <a:t>0</a:t>
              </a:r>
              <a:endParaRPr lang="en-US" dirty="0">
                <a:solidFill>
                  <a:srgbClr val="FF0000"/>
                </a:solidFill>
              </a:endParaRPr>
            </a:p>
          </p:txBody>
        </p:sp>
      </p:grpSp>
      <mc:AlternateContent xmlns:mc="http://schemas.openxmlformats.org/markup-compatibility/2006" xmlns:a14="http://schemas.microsoft.com/office/drawing/2010/main">
        <mc:Choice Requires="a14">
          <p:sp>
            <p:nvSpPr>
              <p:cNvPr id="38" name="TextBox 37"/>
              <p:cNvSpPr txBox="1"/>
              <p:nvPr/>
            </p:nvSpPr>
            <p:spPr>
              <a:xfrm>
                <a:off x="4190282" y="5672096"/>
                <a:ext cx="6305316" cy="5558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𝜎</m:t>
                      </m:r>
                      <m:r>
                        <a:rPr lang="en-US" sz="3200" b="0" i="1" smtClean="0">
                          <a:latin typeface="Cambria Math" panose="02040503050406030204" pitchFamily="18" charset="0"/>
                          <a:ea typeface="Cambria Math" panose="02040503050406030204" pitchFamily="18" charset="0"/>
                        </a:rPr>
                        <m:t>=</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𝜎</m:t>
                          </m:r>
                        </m:e>
                        <m:sub>
                          <m:r>
                            <a:rPr lang="en-US" sz="3200" b="0" i="1" smtClean="0">
                              <a:latin typeface="Cambria Math" panose="02040503050406030204" pitchFamily="18" charset="0"/>
                              <a:ea typeface="Cambria Math" panose="02040503050406030204" pitchFamily="18" charset="0"/>
                            </a:rPr>
                            <m:t>0</m:t>
                          </m:r>
                        </m:sub>
                      </m:sSub>
                      <m:d>
                        <m:dPr>
                          <m:begChr m:val="["/>
                          <m:endChr m:val="]"/>
                          <m:ctrlPr>
                            <a:rPr lang="en-US" sz="3200" b="0" i="1" smtClean="0">
                              <a:latin typeface="Cambria Math" panose="02040503050406030204" pitchFamily="18" charset="0"/>
                              <a:ea typeface="Cambria Math" panose="02040503050406030204" pitchFamily="18" charset="0"/>
                            </a:rPr>
                          </m:ctrlPr>
                        </m:dPr>
                        <m:e>
                          <m:r>
                            <a:rPr lang="en-US" sz="3200" b="0" i="1" smtClean="0">
                              <a:latin typeface="Cambria Math" panose="02040503050406030204" pitchFamily="18" charset="0"/>
                              <a:ea typeface="Cambria Math" panose="02040503050406030204" pitchFamily="18" charset="0"/>
                            </a:rPr>
                            <m:t>1+</m:t>
                          </m:r>
                          <m:sSubSup>
                            <m:sSubSupPr>
                              <m:ctrlPr>
                                <a:rPr lang="en-US" sz="3200" b="0" i="1" smtClean="0">
                                  <a:latin typeface="Cambria Math" panose="02040503050406030204" pitchFamily="18" charset="0"/>
                                  <a:ea typeface="Cambria Math" panose="02040503050406030204" pitchFamily="18" charset="0"/>
                                </a:rPr>
                              </m:ctrlPr>
                            </m:sSubSupPr>
                            <m:e>
                              <m:r>
                                <a:rPr lang="en-US" sz="3200" b="0" i="1" smtClean="0">
                                  <a:latin typeface="Cambria Math" panose="02040503050406030204" pitchFamily="18" charset="0"/>
                                  <a:ea typeface="Cambria Math" panose="02040503050406030204" pitchFamily="18" charset="0"/>
                                </a:rPr>
                                <m:t>𝑃</m:t>
                              </m:r>
                            </m:e>
                            <m:sub>
                              <m:r>
                                <a:rPr lang="en-US" sz="3200" b="0" i="1" smtClean="0">
                                  <a:latin typeface="Cambria Math" panose="02040503050406030204" pitchFamily="18" charset="0"/>
                                  <a:ea typeface="Cambria Math" panose="02040503050406030204" pitchFamily="18" charset="0"/>
                                </a:rPr>
                                <m:t>2</m:t>
                              </m:r>
                            </m:sub>
                            <m:sup>
                              <m:r>
                                <a:rPr lang="en-US" sz="3200" b="0" i="1" smtClean="0">
                                  <a:latin typeface="Cambria Math" panose="02040503050406030204" pitchFamily="18" charset="0"/>
                                  <a:ea typeface="Cambria Math" panose="02040503050406030204" pitchFamily="18" charset="0"/>
                                </a:rPr>
                                <m:t>𝑑</m:t>
                              </m:r>
                            </m:sup>
                          </m:sSubSup>
                          <m:sSubSup>
                            <m:sSubSupPr>
                              <m:ctrlPr>
                                <a:rPr lang="en-US" sz="3200" b="0" i="1" smtClean="0">
                                  <a:latin typeface="Cambria Math" panose="02040503050406030204" pitchFamily="18" charset="0"/>
                                  <a:ea typeface="Cambria Math" panose="02040503050406030204" pitchFamily="18" charset="0"/>
                                </a:rPr>
                              </m:ctrlPr>
                            </m:sSubSupPr>
                            <m:e>
                              <m:r>
                                <a:rPr lang="en-US" sz="3200" b="0" i="1" smtClean="0">
                                  <a:latin typeface="Cambria Math" panose="02040503050406030204" pitchFamily="18" charset="0"/>
                                  <a:ea typeface="Cambria Math" panose="02040503050406030204" pitchFamily="18" charset="0"/>
                                </a:rPr>
                                <m:t>𝛼</m:t>
                              </m:r>
                            </m:e>
                            <m:sub>
                              <m:r>
                                <a:rPr lang="en-US" sz="3200" b="0" i="1" smtClean="0">
                                  <a:latin typeface="Cambria Math" panose="02040503050406030204" pitchFamily="18" charset="0"/>
                                  <a:ea typeface="Cambria Math" panose="02040503050406030204" pitchFamily="18" charset="0"/>
                                </a:rPr>
                                <m:t>𝑑</m:t>
                              </m:r>
                            </m:sub>
                            <m:sup>
                              <m:r>
                                <a:rPr lang="en-US" sz="3200" b="0" i="1" smtClean="0">
                                  <a:latin typeface="Cambria Math" panose="02040503050406030204" pitchFamily="18" charset="0"/>
                                  <a:ea typeface="Cambria Math" panose="02040503050406030204" pitchFamily="18" charset="0"/>
                                </a:rPr>
                                <m:t>𝑇</m:t>
                              </m:r>
                            </m:sup>
                          </m:sSubSup>
                        </m:e>
                      </m:d>
                      <m:r>
                        <a:rPr lang="en-US" sz="3200" b="0" i="1" smtClean="0">
                          <a:latin typeface="Cambria Math" panose="02040503050406030204" pitchFamily="18" charset="0"/>
                          <a:ea typeface="Cambria Math" panose="02040503050406030204" pitchFamily="18" charset="0"/>
                        </a:rPr>
                        <m:t>=</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𝜎</m:t>
                          </m:r>
                        </m:e>
                        <m:sub>
                          <m:r>
                            <a:rPr lang="en-US" sz="3200" b="0" i="1" smtClean="0">
                              <a:latin typeface="Cambria Math" panose="02040503050406030204" pitchFamily="18" charset="0"/>
                              <a:ea typeface="Cambria Math" panose="02040503050406030204" pitchFamily="18" charset="0"/>
                            </a:rPr>
                            <m:t>0</m:t>
                          </m:r>
                        </m:sub>
                      </m:sSub>
                      <m:d>
                        <m:dPr>
                          <m:begChr m:val="["/>
                          <m:endChr m:val="]"/>
                          <m:ctrlPr>
                            <a:rPr lang="en-US" sz="3200" b="0" i="1" smtClean="0">
                              <a:latin typeface="Cambria Math" panose="02040503050406030204" pitchFamily="18" charset="0"/>
                              <a:ea typeface="Cambria Math" panose="02040503050406030204" pitchFamily="18" charset="0"/>
                            </a:rPr>
                          </m:ctrlPr>
                        </m:dPr>
                        <m:e>
                          <m:r>
                            <a:rPr lang="en-US" sz="3200" b="0" i="1" smtClean="0">
                              <a:latin typeface="Cambria Math" panose="02040503050406030204" pitchFamily="18" charset="0"/>
                              <a:ea typeface="Cambria Math" panose="02040503050406030204" pitchFamily="18" charset="0"/>
                            </a:rPr>
                            <m:t>1+</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𝑃</m:t>
                              </m:r>
                            </m:e>
                            <m:sub>
                              <m:r>
                                <a:rPr lang="en-US" sz="3200" b="0" i="1" smtClean="0">
                                  <a:latin typeface="Cambria Math" panose="02040503050406030204" pitchFamily="18" charset="0"/>
                                  <a:ea typeface="Cambria Math" panose="02040503050406030204" pitchFamily="18" charset="0"/>
                                </a:rPr>
                                <m:t>𝑧𝑧</m:t>
                              </m:r>
                            </m:sub>
                          </m:sSub>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𝐴</m:t>
                              </m:r>
                            </m:e>
                            <m:sub>
                              <m:r>
                                <a:rPr lang="en-US" sz="3200" b="0" i="1" smtClean="0">
                                  <a:latin typeface="Cambria Math" panose="02040503050406030204" pitchFamily="18" charset="0"/>
                                  <a:ea typeface="Cambria Math" panose="02040503050406030204" pitchFamily="18" charset="0"/>
                                </a:rPr>
                                <m:t>𝑧𝑧</m:t>
                              </m:r>
                            </m:sub>
                          </m:sSub>
                        </m:e>
                      </m:d>
                    </m:oMath>
                  </m:oMathPara>
                </a14:m>
                <a:endParaRPr lang="en-US" sz="3200" dirty="0"/>
              </a:p>
            </p:txBody>
          </p:sp>
        </mc:Choice>
        <mc:Fallback xmlns="">
          <p:sp>
            <p:nvSpPr>
              <p:cNvPr id="38" name="TextBox 37"/>
              <p:cNvSpPr txBox="1">
                <a:spLocks noRot="1" noChangeAspect="1" noMove="1" noResize="1" noEditPoints="1" noAdjustHandles="1" noChangeArrowheads="1" noChangeShapeType="1" noTextEdit="1"/>
              </p:cNvSpPr>
              <p:nvPr/>
            </p:nvSpPr>
            <p:spPr>
              <a:xfrm>
                <a:off x="4190282" y="5672096"/>
                <a:ext cx="6305316" cy="555858"/>
              </a:xfrm>
              <a:prstGeom prst="rect">
                <a:avLst/>
              </a:prstGeom>
              <a:blipFill rotWithShape="0">
                <a:blip r:embed="rId7"/>
                <a:stretch>
                  <a:fillRect/>
                </a:stretch>
              </a:blipFill>
            </p:spPr>
            <p:txBody>
              <a:bodyPr/>
              <a:lstStyle/>
              <a:p>
                <a:r>
                  <a:rPr lang="en-US">
                    <a:noFill/>
                  </a:rPr>
                  <a:t> </a:t>
                </a:r>
              </a:p>
            </p:txBody>
          </p:sp>
        </mc:Fallback>
      </mc:AlternateContent>
      <p:sp>
        <p:nvSpPr>
          <p:cNvPr id="39" name="TextBox 38"/>
          <p:cNvSpPr txBox="1"/>
          <p:nvPr/>
        </p:nvSpPr>
        <p:spPr>
          <a:xfrm>
            <a:off x="1957" y="6053328"/>
            <a:ext cx="3157275" cy="307777"/>
          </a:xfrm>
          <a:prstGeom prst="rect">
            <a:avLst/>
          </a:prstGeom>
          <a:noFill/>
        </p:spPr>
        <p:txBody>
          <a:bodyPr wrap="none" rtlCol="0">
            <a:spAutoFit/>
          </a:bodyPr>
          <a:lstStyle/>
          <a:p>
            <a:r>
              <a:rPr lang="en-US" sz="1400" dirty="0" smtClean="0"/>
              <a:t>W </a:t>
            </a:r>
            <a:r>
              <a:rPr lang="en-US" sz="1400" dirty="0" err="1" smtClean="0"/>
              <a:t>Leidemann</a:t>
            </a:r>
            <a:r>
              <a:rPr lang="en-US" sz="1400" dirty="0" smtClean="0"/>
              <a:t>, </a:t>
            </a:r>
            <a:r>
              <a:rPr lang="en-US" sz="1400" i="1" dirty="0" smtClean="0"/>
              <a:t>et al</a:t>
            </a:r>
            <a:r>
              <a:rPr lang="en-US" sz="1400" dirty="0" smtClean="0"/>
              <a:t>, PRC </a:t>
            </a:r>
            <a:r>
              <a:rPr lang="en-US" sz="1400" b="1" dirty="0" smtClean="0"/>
              <a:t>43</a:t>
            </a:r>
            <a:r>
              <a:rPr lang="en-US" sz="1400" dirty="0" smtClean="0"/>
              <a:t>, 1022 (1991)</a:t>
            </a:r>
            <a:endParaRPr lang="en-US" sz="1400" dirty="0">
              <a:solidFill>
                <a:srgbClr val="000000"/>
              </a:solidFill>
              <a:ea typeface="MS PGothic" panose="020B0600070205080204" pitchFamily="34" charset="-128"/>
            </a:endParaRPr>
          </a:p>
        </p:txBody>
      </p:sp>
    </p:spTree>
    <p:extLst>
      <p:ext uri="{BB962C8B-B14F-4D97-AF65-F5344CB8AC3E}">
        <p14:creationId xmlns:p14="http://schemas.microsoft.com/office/powerpoint/2010/main" val="628870933"/>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7552" t="1446" r="13253" b="1539"/>
          <a:stretch/>
        </p:blipFill>
        <p:spPr>
          <a:xfrm>
            <a:off x="5836243" y="1981695"/>
            <a:ext cx="5979084" cy="4118044"/>
          </a:xfrm>
          <a:prstGeom prst="rect">
            <a:avLst/>
          </a:prstGeom>
        </p:spPr>
      </p:pic>
      <p:grpSp>
        <p:nvGrpSpPr>
          <p:cNvPr id="5" name="Group 4"/>
          <p:cNvGrpSpPr/>
          <p:nvPr/>
        </p:nvGrpSpPr>
        <p:grpSpPr>
          <a:xfrm>
            <a:off x="996593" y="2717053"/>
            <a:ext cx="5257800" cy="572247"/>
            <a:chOff x="996593" y="2717053"/>
            <a:chExt cx="5257800" cy="572247"/>
          </a:xfrm>
        </p:grpSpPr>
        <p:sp>
          <p:nvSpPr>
            <p:cNvPr id="8" name="Rectangle 7"/>
            <p:cNvSpPr/>
            <p:nvPr/>
          </p:nvSpPr>
          <p:spPr>
            <a:xfrm>
              <a:off x="3460393" y="2717053"/>
              <a:ext cx="2794000" cy="292847"/>
            </a:xfrm>
            <a:prstGeom prst="rect">
              <a:avLst/>
            </a:prstGeom>
            <a:solidFill>
              <a:srgbClr val="FFFF0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96593" y="3009900"/>
              <a:ext cx="1924407" cy="279400"/>
            </a:xfrm>
            <a:prstGeom prst="rect">
              <a:avLst/>
            </a:prstGeom>
            <a:solidFill>
              <a:srgbClr val="FFFF0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Dilution Factor</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39801" y="1845734"/>
                <a:ext cx="5365392" cy="4389966"/>
              </a:xfrm>
            </p:spPr>
            <p:txBody>
              <a:bodyPr anchor="ctr">
                <a:normAutofit/>
              </a:bodyPr>
              <a:lstStyle/>
              <a:p>
                <a:r>
                  <a:rPr lang="en-US" dirty="0" smtClean="0"/>
                  <a:t>“…the background from interaction with nuclei increases as </a:t>
                </a:r>
                <a14:m>
                  <m:oMath xmlns:m="http://schemas.openxmlformats.org/officeDocument/2006/math">
                    <m:r>
                      <a:rPr lang="en-US"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oMath>
                </a14:m>
                <a:r>
                  <a:rPr lang="en-US" dirty="0" smtClean="0"/>
                  <a:t> increases. For example, for a D</a:t>
                </a:r>
                <a:r>
                  <a:rPr lang="en-US" baseline="30000" dirty="0" smtClean="0"/>
                  <a:t>12</a:t>
                </a:r>
                <a:r>
                  <a:rPr lang="en-US" dirty="0" smtClean="0"/>
                  <a:t>C target the ratio of the cross sections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𝐴</m:t>
                        </m:r>
                      </m:sub>
                    </m:sSub>
                  </m:oMath>
                </a14:m>
                <a:r>
                  <a:rPr lang="en-US" dirty="0" smtClean="0"/>
                  <a:t> for A=</a:t>
                </a:r>
                <a:r>
                  <a:rPr lang="en-US" baseline="30000" dirty="0" smtClean="0"/>
                  <a:t>12</a:t>
                </a:r>
                <a:r>
                  <a:rPr lang="en-US" dirty="0" smtClean="0"/>
                  <a:t>C and A=D is of the order of 40 for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~1.3</m:t>
                    </m:r>
                  </m:oMath>
                </a14:m>
                <a:r>
                  <a:rPr lang="en-US" dirty="0" smtClean="0"/>
                  <a:t> and increases with </a:t>
                </a:r>
                <a14:m>
                  <m:oMath xmlns:m="http://schemas.openxmlformats.org/officeDocument/2006/math">
                    <m:r>
                      <a:rPr lang="en-US" b="0" i="1" smtClean="0">
                        <a:latin typeface="Cambria Math" panose="02040503050406030204" pitchFamily="18" charset="0"/>
                      </a:rPr>
                      <m:t>𝑥</m:t>
                    </m:r>
                  </m:oMath>
                </a14:m>
                <a:r>
                  <a:rPr lang="en-US" dirty="0" smtClean="0"/>
                  <a:t>.”</a:t>
                </a:r>
                <a:br>
                  <a:rPr lang="en-US" dirty="0" smtClean="0"/>
                </a:br>
                <a:r>
                  <a:rPr lang="en-US" dirty="0" smtClean="0"/>
                  <a:t>      - </a:t>
                </a:r>
                <a:r>
                  <a:rPr lang="en-US" dirty="0"/>
                  <a:t>L.L. Frankfurt, M.I. </a:t>
                </a:r>
                <a:r>
                  <a:rPr lang="en-US" dirty="0" err="1"/>
                  <a:t>Strikman</a:t>
                </a:r>
                <a:r>
                  <a:rPr lang="en-US" dirty="0"/>
                  <a:t>, </a:t>
                </a:r>
                <a:r>
                  <a:rPr lang="en-US" dirty="0" smtClean="0"/>
                  <a:t/>
                </a:r>
                <a:br>
                  <a:rPr lang="en-US" dirty="0" smtClean="0"/>
                </a:br>
                <a:r>
                  <a:rPr lang="en-US" dirty="0" smtClean="0"/>
                  <a:t>        Phys</a:t>
                </a:r>
                <a:r>
                  <a:rPr lang="en-US" dirty="0"/>
                  <a:t>. Rept. </a:t>
                </a:r>
                <a:r>
                  <a:rPr lang="en-US" b="1" dirty="0"/>
                  <a:t>160</a:t>
                </a:r>
                <a:r>
                  <a:rPr lang="en-US" dirty="0"/>
                  <a:t> (1988) </a:t>
                </a:r>
                <a:r>
                  <a:rPr lang="en-US" dirty="0" smtClean="0"/>
                  <a:t>235</a:t>
                </a:r>
                <a:br>
                  <a:rPr lang="en-US" dirty="0" smtClean="0"/>
                </a:br>
                <a:endParaRPr lang="en-US" dirty="0" smtClean="0"/>
              </a:p>
              <a:p>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𝑑𝑖𝑙</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ℒ</m:t>
                            </m:r>
                          </m:e>
                          <m:sub>
                            <m:r>
                              <m:rPr>
                                <m:sty m:val="p"/>
                              </m:rPr>
                              <a:rPr lang="en-US" sz="2800" b="0" i="0" smtClean="0">
                                <a:latin typeface="Cambria Math" panose="02040503050406030204" pitchFamily="18" charset="0"/>
                              </a:rPr>
                              <m:t>D</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𝜎</m:t>
                            </m:r>
                          </m:e>
                          <m:sub>
                            <m:r>
                              <m:rPr>
                                <m:sty m:val="p"/>
                              </m:rPr>
                              <a:rPr lang="en-US" sz="2800" b="0" i="0" smtClean="0">
                                <a:latin typeface="Cambria Math" panose="02040503050406030204" pitchFamily="18" charset="0"/>
                              </a:rPr>
                              <m:t>D</m:t>
                            </m:r>
                          </m:sub>
                        </m:sSub>
                      </m:num>
                      <m:den>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ℒ</m:t>
                            </m:r>
                          </m:e>
                          <m:sub>
                            <m:r>
                              <m:rPr>
                                <m:sty m:val="p"/>
                              </m:rPr>
                              <a:rPr lang="en-US" sz="2800" b="0" i="0" smtClean="0">
                                <a:latin typeface="Cambria Math" panose="02040503050406030204" pitchFamily="18" charset="0"/>
                              </a:rPr>
                              <m:t>N</m:t>
                            </m:r>
                          </m:sub>
                        </m:sSub>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𝜎</m:t>
                            </m:r>
                          </m:e>
                          <m:sub>
                            <m:r>
                              <m:rPr>
                                <m:sty m:val="p"/>
                              </m:rPr>
                              <a:rPr lang="en-US" sz="2800" b="0" i="0" smtClean="0">
                                <a:latin typeface="Cambria Math" panose="02040503050406030204" pitchFamily="18" charset="0"/>
                              </a:rPr>
                              <m:t>N</m:t>
                            </m:r>
                          </m:sub>
                        </m:sSub>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ℒ</m:t>
                            </m:r>
                          </m:e>
                          <m:sub>
                            <m:r>
                              <m:rPr>
                                <m:sty m:val="p"/>
                              </m:rPr>
                              <a:rPr lang="en-US" sz="2800" b="0" i="0" smtClean="0">
                                <a:latin typeface="Cambria Math" panose="02040503050406030204" pitchFamily="18" charset="0"/>
                              </a:rPr>
                              <m:t>He</m:t>
                            </m:r>
                          </m:sub>
                        </m:sSub>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𝜎</m:t>
                            </m:r>
                          </m:e>
                          <m:sub>
                            <m:r>
                              <m:rPr>
                                <m:sty m:val="p"/>
                              </m:rPr>
                              <a:rPr lang="en-US" sz="2800" b="0" i="0" smtClean="0">
                                <a:latin typeface="Cambria Math" panose="02040503050406030204" pitchFamily="18" charset="0"/>
                              </a:rPr>
                              <m:t>He</m:t>
                            </m:r>
                          </m:sub>
                        </m:sSub>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ℒ</m:t>
                            </m:r>
                          </m:e>
                          <m:sub>
                            <m:r>
                              <m:rPr>
                                <m:sty m:val="p"/>
                              </m:rPr>
                              <a:rPr lang="en-US" sz="2800" i="0">
                                <a:latin typeface="Cambria Math" panose="02040503050406030204" pitchFamily="18" charset="0"/>
                              </a:rPr>
                              <m:t>D</m:t>
                            </m:r>
                          </m:sub>
                        </m:sSub>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𝜎</m:t>
                            </m:r>
                          </m:e>
                          <m:sub>
                            <m:r>
                              <m:rPr>
                                <m:sty m:val="p"/>
                              </m:rPr>
                              <a:rPr lang="en-US" sz="2800" i="0">
                                <a:latin typeface="Cambria Math" panose="02040503050406030204" pitchFamily="18" charset="0"/>
                              </a:rPr>
                              <m:t>D</m:t>
                            </m:r>
                          </m:sub>
                        </m:sSub>
                        <m:r>
                          <a:rPr lang="en-US" sz="2800" b="0" i="1" smtClean="0">
                            <a:latin typeface="Cambria Math" panose="02040503050406030204" pitchFamily="18" charset="0"/>
                          </a:rPr>
                          <m:t>+</m:t>
                        </m:r>
                        <m:nary>
                          <m:naryPr>
                            <m:chr m:val="∑"/>
                            <m:subHide m:val="on"/>
                            <m:supHide m:val="on"/>
                            <m:ctrlPr>
                              <a:rPr lang="en-US" sz="2800" b="0" i="1" smtClean="0">
                                <a:latin typeface="Cambria Math" panose="02040503050406030204" pitchFamily="18" charset="0"/>
                              </a:rPr>
                            </m:ctrlPr>
                          </m:naryPr>
                          <m:sub/>
                          <m:sup/>
                          <m:e>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ℒ</m:t>
                                </m:r>
                              </m:e>
                              <m:sub>
                                <m:r>
                                  <m:rPr>
                                    <m:sty m:val="p"/>
                                  </m:rPr>
                                  <a:rPr lang="en-US" sz="2800" b="0" i="0" smtClean="0">
                                    <a:latin typeface="Cambria Math" panose="02040503050406030204" pitchFamily="18" charset="0"/>
                                  </a:rPr>
                                  <m:t>A</m:t>
                                </m:r>
                              </m:sub>
                            </m:sSub>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𝜎</m:t>
                                </m:r>
                              </m:e>
                              <m:sub>
                                <m:r>
                                  <m:rPr>
                                    <m:sty m:val="p"/>
                                  </m:rPr>
                                  <a:rPr lang="en-US" sz="2800" b="0" i="0" smtClean="0">
                                    <a:latin typeface="Cambria Math" panose="02040503050406030204" pitchFamily="18" charset="0"/>
                                  </a:rPr>
                                  <m:t>A</m:t>
                                </m:r>
                              </m:sub>
                            </m:sSub>
                          </m:e>
                        </m:nary>
                      </m:den>
                    </m:f>
                  </m:oMath>
                </a14:m>
                <a:endParaRPr lang="en-US" sz="2800" dirty="0" smtClean="0"/>
              </a:p>
              <a:p>
                <a:r>
                  <a:rPr lang="en-US" dirty="0" smtClean="0"/>
                  <a:t/>
                </a:r>
                <a:br>
                  <a:rPr lang="en-US" dirty="0" smtClean="0"/>
                </a:br>
                <a:r>
                  <a:rPr lang="en-US" dirty="0" smtClean="0"/>
                  <a:t>With the 12 </a:t>
                </a:r>
                <a:r>
                  <a:rPr lang="en-US" dirty="0" err="1" smtClean="0"/>
                  <a:t>GeV</a:t>
                </a:r>
                <a:r>
                  <a:rPr lang="en-US" dirty="0" smtClean="0"/>
                  <a:t> upgrade and the new SHMS, this measurement becomes possible even with the low dilution factor at high </a:t>
                </a:r>
                <a14:m>
                  <m:oMath xmlns:m="http://schemas.openxmlformats.org/officeDocument/2006/math">
                    <m:r>
                      <a:rPr lang="en-US" b="0" i="1" smtClean="0">
                        <a:latin typeface="Cambria Math" panose="02040503050406030204" pitchFamily="18" charset="0"/>
                      </a:rPr>
                      <m:t>𝑥</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39801" y="1845734"/>
                <a:ext cx="5365392" cy="4389966"/>
              </a:xfrm>
              <a:blipFill rotWithShape="0">
                <a:blip r:embed="rId3"/>
                <a:stretch>
                  <a:fillRect l="-1136" t="-972" r="-3295" b="-194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41</a:t>
            </a:fld>
            <a:endParaRPr lang="en-US" dirty="0"/>
          </a:p>
        </p:txBody>
      </p:sp>
    </p:spTree>
    <p:extLst>
      <p:ext uri="{BB962C8B-B14F-4D97-AF65-F5344CB8AC3E}">
        <p14:creationId xmlns:p14="http://schemas.microsoft.com/office/powerpoint/2010/main" val="2222732815"/>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Connection to</a:t>
            </a:r>
            <a:br>
              <a:rPr lang="en-US" dirty="0" smtClean="0"/>
            </a:br>
            <a:r>
              <a:rPr lang="en-US" dirty="0" smtClean="0"/>
              <a:t>Short Range Correlations</a:t>
            </a:r>
            <a:endParaRPr lang="en-US" dirty="0"/>
          </a:p>
        </p:txBody>
      </p:sp>
      <p:sp>
        <p:nvSpPr>
          <p:cNvPr id="3" name="Content Placeholder 2"/>
          <p:cNvSpPr>
            <a:spLocks noGrp="1"/>
          </p:cNvSpPr>
          <p:nvPr>
            <p:ph idx="1"/>
          </p:nvPr>
        </p:nvSpPr>
        <p:spPr>
          <a:xfrm>
            <a:off x="7770276" y="153482"/>
            <a:ext cx="3926542" cy="1533691"/>
          </a:xfrm>
        </p:spPr>
        <p:txBody>
          <a:bodyPr>
            <a:normAutofit/>
          </a:bodyPr>
          <a:lstStyle/>
          <a:p>
            <a:r>
              <a:rPr lang="en-US" sz="2400" dirty="0" smtClean="0"/>
              <a:t>Short range correlations caused by tensor force – why not probe it through tensor polarization?</a:t>
            </a:r>
            <a:endParaRPr lang="en-US" sz="2400" dirty="0"/>
          </a:p>
        </p:txBody>
      </p:sp>
      <p:sp>
        <p:nvSpPr>
          <p:cNvPr id="46" name="TextBox 45"/>
          <p:cNvSpPr txBox="1"/>
          <p:nvPr/>
        </p:nvSpPr>
        <p:spPr>
          <a:xfrm>
            <a:off x="0" y="6014484"/>
            <a:ext cx="4867743" cy="646331"/>
          </a:xfrm>
          <a:prstGeom prst="rect">
            <a:avLst/>
          </a:prstGeom>
          <a:noFill/>
        </p:spPr>
        <p:txBody>
          <a:bodyPr wrap="none" rtlCol="0">
            <a:spAutoFit/>
          </a:bodyPr>
          <a:lstStyle/>
          <a:p>
            <a:r>
              <a:rPr lang="en-US" dirty="0" smtClean="0"/>
              <a:t>N. </a:t>
            </a:r>
            <a:r>
              <a:rPr lang="en-US" dirty="0" err="1" smtClean="0"/>
              <a:t>Fomin</a:t>
            </a:r>
            <a:r>
              <a:rPr lang="en-US" dirty="0" smtClean="0"/>
              <a:t> et al., Phys. Rev. </a:t>
            </a:r>
            <a:r>
              <a:rPr lang="en-US" dirty="0" err="1" smtClean="0"/>
              <a:t>Lett</a:t>
            </a:r>
            <a:r>
              <a:rPr lang="en-US" dirty="0" smtClean="0"/>
              <a:t>. </a:t>
            </a:r>
            <a:r>
              <a:rPr lang="en-US" b="1" dirty="0" smtClean="0"/>
              <a:t>108</a:t>
            </a:r>
            <a:r>
              <a:rPr lang="en-US" dirty="0" smtClean="0"/>
              <a:t> (2012) 092505</a:t>
            </a:r>
            <a:endParaRPr lang="en-US" dirty="0"/>
          </a:p>
          <a:p>
            <a:endParaRPr lang="en-US" dirty="0"/>
          </a:p>
        </p:txBody>
      </p:sp>
      <p:grpSp>
        <p:nvGrpSpPr>
          <p:cNvPr id="12" name="Group 11"/>
          <p:cNvGrpSpPr/>
          <p:nvPr/>
        </p:nvGrpSpPr>
        <p:grpSpPr>
          <a:xfrm>
            <a:off x="6257110" y="1833922"/>
            <a:ext cx="5574030" cy="3903753"/>
            <a:chOff x="406400" y="2083839"/>
            <a:chExt cx="5067300" cy="3903753"/>
          </a:xfrm>
        </p:grpSpPr>
        <p:sp>
          <p:nvSpPr>
            <p:cNvPr id="13" name="Rectangle 12"/>
            <p:cNvSpPr/>
            <p:nvPr/>
          </p:nvSpPr>
          <p:spPr>
            <a:xfrm>
              <a:off x="406400" y="2083839"/>
              <a:ext cx="5067300" cy="390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327" y="2092432"/>
              <a:ext cx="3971392" cy="3835911"/>
            </a:xfrm>
            <a:prstGeom prst="rect">
              <a:avLst/>
            </a:prstGeom>
          </p:spPr>
        </p:pic>
      </p:grpSp>
      <p:sp>
        <p:nvSpPr>
          <p:cNvPr id="15" name="TextBox 14"/>
          <p:cNvSpPr txBox="1"/>
          <p:nvPr/>
        </p:nvSpPr>
        <p:spPr>
          <a:xfrm>
            <a:off x="6421381" y="6014484"/>
            <a:ext cx="5770619" cy="369332"/>
          </a:xfrm>
          <a:prstGeom prst="rect">
            <a:avLst/>
          </a:prstGeom>
          <a:noFill/>
        </p:spPr>
        <p:txBody>
          <a:bodyPr wrap="none" rtlCol="0">
            <a:spAutoFit/>
          </a:bodyPr>
          <a:lstStyle/>
          <a:p>
            <a:r>
              <a:rPr lang="en-US" dirty="0" smtClean="0"/>
              <a:t>L.L. Frankfurt</a:t>
            </a:r>
            <a:r>
              <a:rPr lang="en-US" dirty="0"/>
              <a:t> et al</a:t>
            </a:r>
            <a:r>
              <a:rPr lang="en-US" dirty="0" smtClean="0"/>
              <a:t>., Int. J. Mod. Phys. A23 (2008) 2991-3055</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803" y="1748243"/>
            <a:ext cx="5036867" cy="4276583"/>
          </a:xfrm>
          <a:prstGeom prst="rect">
            <a:avLst/>
          </a:prstGeom>
        </p:spPr>
      </p:pic>
    </p:spTree>
    <p:extLst>
      <p:ext uri="{BB962C8B-B14F-4D97-AF65-F5344CB8AC3E}">
        <p14:creationId xmlns:p14="http://schemas.microsoft.com/office/powerpoint/2010/main" val="1630490399"/>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Rates for D(</a:t>
            </a:r>
            <a:r>
              <a:rPr lang="en-US" dirty="0" err="1" smtClean="0"/>
              <a:t>e,e</a:t>
            </a:r>
            <a:r>
              <a:rPr lang="en-US" dirty="0" smtClean="0"/>
              <a:t>’)X</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737360"/>
                <a:ext cx="6067805" cy="4317752"/>
              </a:xfrm>
            </p:spPr>
            <p:txBody>
              <a:bodyPr anchor="ctr">
                <a:norm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m:rPr>
                            <m:sty m:val="p"/>
                          </m:rPr>
                          <a:rPr lang="en-US" b="0" i="0" smtClean="0">
                            <a:latin typeface="Cambria Math" panose="02040503050406030204" pitchFamily="18" charset="0"/>
                          </a:rPr>
                          <m:t>Pol</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𝒜</m:t>
                    </m:r>
                    <m:d>
                      <m:dPr>
                        <m:begChr m:val="["/>
                        <m:endChr m:val="]"/>
                        <m:ctrlPr>
                          <a:rPr lang="en-US" b="0"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rPr>
                              <m:t>He</m:t>
                            </m:r>
                          </m:sub>
                        </m:sSub>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m:rPr>
                                <m:sty m:val="p"/>
                              </m:rPr>
                              <a:rPr lang="en-US">
                                <a:latin typeface="Cambria Math" panose="02040503050406030204" pitchFamily="18" charset="0"/>
                              </a:rPr>
                              <m:t>He</m:t>
                            </m:r>
                          </m:sub>
                          <m:sup>
                            <m:r>
                              <a:rPr lang="en-US" i="1">
                                <a:latin typeface="Cambria Math" panose="02040503050406030204" pitchFamily="18" charset="0"/>
                              </a:rPr>
                              <m:t>𝑢</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rPr>
                              <m:t>N</m:t>
                            </m:r>
                          </m:sub>
                        </m:sSub>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m:rPr>
                                <m:sty m:val="p"/>
                              </m:rPr>
                              <a:rPr lang="en-US">
                                <a:latin typeface="Cambria Math" panose="02040503050406030204" pitchFamily="18" charset="0"/>
                              </a:rPr>
                              <m:t>N</m:t>
                            </m:r>
                          </m:sub>
                          <m:sup>
                            <m:r>
                              <a:rPr lang="en-US" i="1">
                                <a:latin typeface="Cambria Math" panose="02040503050406030204" pitchFamily="18" charset="0"/>
                              </a:rPr>
                              <m:t>𝑢</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rPr>
                              <m:t>D</m:t>
                            </m:r>
                          </m:sub>
                        </m:sSub>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m:rPr>
                                <m:sty m:val="p"/>
                              </m:rPr>
                              <a:rPr lang="en-US">
                                <a:latin typeface="Cambria Math" panose="02040503050406030204" pitchFamily="18" charset="0"/>
                              </a:rPr>
                              <m:t>D</m:t>
                            </m:r>
                          </m:sub>
                          <m:sup>
                            <m:r>
                              <a:rPr lang="en-US" i="1">
                                <a:latin typeface="Cambria Math" panose="02040503050406030204" pitchFamily="18" charset="0"/>
                              </a:rPr>
                              <m:t>𝑢</m:t>
                            </m:r>
                          </m:sup>
                        </m:sSubSup>
                        <m:d>
                          <m:dPr>
                            <m:ctrlPr>
                              <a:rPr lang="en-US" i="1" smtClean="0">
                                <a:latin typeface="Cambria Math" panose="02040503050406030204" pitchFamily="18" charset="0"/>
                              </a:rPr>
                            </m:ctrlPr>
                          </m:dPr>
                          <m:e>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𝑧𝑧</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e>
                        </m:d>
                      </m:e>
                    </m:d>
                  </m:oMath>
                </a14:m>
                <a:endParaRPr lang="en-US" dirty="0" smtClean="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m:rPr>
                            <m:sty m:val="p"/>
                          </m:rPr>
                          <a:rPr lang="en-US" b="0" i="0" smtClean="0">
                            <a:latin typeface="Cambria Math" panose="02040503050406030204" pitchFamily="18" charset="0"/>
                          </a:rPr>
                          <m:t>Unpol</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𝒜</m:t>
                    </m:r>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rPr>
                              <m:t>He</m:t>
                            </m:r>
                          </m:sub>
                        </m:sSub>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m:rPr>
                                <m:sty m:val="p"/>
                              </m:rPr>
                              <a:rPr lang="en-US">
                                <a:latin typeface="Cambria Math" panose="02040503050406030204" pitchFamily="18" charset="0"/>
                              </a:rPr>
                              <m:t>He</m:t>
                            </m:r>
                          </m:sub>
                          <m:sup>
                            <m:r>
                              <a:rPr lang="en-US" i="1">
                                <a:latin typeface="Cambria Math" panose="02040503050406030204" pitchFamily="18" charset="0"/>
                              </a:rPr>
                              <m:t>𝑢</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rPr>
                              <m:t>N</m:t>
                            </m:r>
                          </m:sub>
                        </m:sSub>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m:rPr>
                                <m:sty m:val="p"/>
                              </m:rPr>
                              <a:rPr lang="en-US">
                                <a:latin typeface="Cambria Math" panose="02040503050406030204" pitchFamily="18" charset="0"/>
                              </a:rPr>
                              <m:t>N</m:t>
                            </m:r>
                          </m:sub>
                          <m:sup>
                            <m:r>
                              <a:rPr lang="en-US" i="1">
                                <a:latin typeface="Cambria Math" panose="02040503050406030204" pitchFamily="18" charset="0"/>
                              </a:rPr>
                              <m:t>𝑢</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rPr>
                              <m:t>D</m:t>
                            </m:r>
                          </m:sub>
                        </m:sSub>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m:rPr>
                                <m:sty m:val="p"/>
                              </m:rPr>
                              <a:rPr lang="en-US">
                                <a:latin typeface="Cambria Math" panose="02040503050406030204" pitchFamily="18" charset="0"/>
                              </a:rPr>
                              <m:t>D</m:t>
                            </m:r>
                          </m:sub>
                          <m:sup>
                            <m:r>
                              <a:rPr lang="en-US" i="1">
                                <a:latin typeface="Cambria Math" panose="02040503050406030204" pitchFamily="18" charset="0"/>
                              </a:rPr>
                              <m:t>𝑢</m:t>
                            </m:r>
                          </m:sup>
                        </m:sSubSup>
                      </m:e>
                    </m:d>
                  </m:oMath>
                </a14:m>
                <a:endParaRPr lang="en-US" dirty="0" smtClean="0"/>
              </a:p>
              <a:p>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𝑅𝑡</m:t>
                    </m:r>
                  </m:oMath>
                </a14:m>
                <a:endParaRPr lang="en-US" dirty="0" smtClean="0"/>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𝑑𝑖𝑙</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𝑧𝑧</m:t>
                            </m:r>
                          </m:sub>
                        </m:sSub>
                      </m:den>
                    </m:f>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m:rPr>
                                    <m:sty m:val="p"/>
                                  </m:rPr>
                                  <a:rPr lang="en-US" b="0" i="0" smtClean="0">
                                    <a:latin typeface="Cambria Math" panose="02040503050406030204" pitchFamily="18" charset="0"/>
                                  </a:rPr>
                                  <m:t>Pol</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m:rPr>
                                    <m:sty m:val="p"/>
                                  </m:rPr>
                                  <a:rPr lang="en-US" b="0" i="0" smtClean="0">
                                    <a:latin typeface="Cambria Math" panose="02040503050406030204" pitchFamily="18" charset="0"/>
                                  </a:rPr>
                                  <m:t>Unpol</m:t>
                                </m:r>
                              </m:sub>
                            </m:sSub>
                          </m:den>
                        </m:f>
                        <m:r>
                          <a:rPr lang="en-US" b="0" i="1" smtClean="0">
                            <a:latin typeface="Cambria Math" panose="02040503050406030204" pitchFamily="18" charset="0"/>
                          </a:rPr>
                          <m:t>−1</m:t>
                        </m:r>
                      </m:e>
                    </m:d>
                  </m:oMath>
                </a14:m>
                <a:endParaRPr lang="en-US" dirty="0"/>
              </a:p>
              <a:p>
                <a14:m>
                  <m:oMath xmlns:m="http://schemas.openxmlformats.org/officeDocument/2006/math">
                    <m:r>
                      <a:rPr lang="en-US" i="1" smtClean="0">
                        <a:latin typeface="Cambria Math" panose="02040503050406030204" pitchFamily="18" charset="0"/>
                        <a:ea typeface="Cambria Math" panose="02040503050406030204" pitchFamily="18" charset="0"/>
                      </a:rPr>
                      <m:t>𝛿</m:t>
                    </m:r>
                    <m:sSubSup>
                      <m:sSubSupPr>
                        <m:ctrlPr>
                          <a:rPr lang="en-US"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𝑧𝑧</m:t>
                        </m:r>
                      </m:sub>
                      <m:sup>
                        <m:r>
                          <m:rPr>
                            <m:sty m:val="p"/>
                          </m:rPr>
                          <a:rPr lang="en-US" b="0" i="0" smtClean="0">
                            <a:latin typeface="Cambria Math" panose="02040503050406030204" pitchFamily="18" charset="0"/>
                            <a:ea typeface="Cambria Math" panose="02040503050406030204" pitchFamily="18" charset="0"/>
                          </a:rPr>
                          <m:t>stat</m:t>
                        </m:r>
                      </m:sup>
                    </m:sSub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num>
                      <m:den>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𝑑𝑖𝑙</m:t>
                            </m:r>
                          </m:sub>
                        </m:sSub>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𝑧𝑧</m:t>
                            </m:r>
                          </m:sub>
                        </m:sSub>
                      </m:den>
                    </m:f>
                    <m:rad>
                      <m:radPr>
                        <m:degHide m:val="on"/>
                        <m:ctrlPr>
                          <a:rPr lang="en-US" i="1" smtClean="0">
                            <a:latin typeface="Cambria Math" panose="02040503050406030204" pitchFamily="18" charset="0"/>
                          </a:rPr>
                        </m:ctrlPr>
                      </m:radPr>
                      <m:deg/>
                      <m:e>
                        <m:sSup>
                          <m:sSupPr>
                            <m:ctrlPr>
                              <a:rPr lang="en-US" i="1" smtClean="0">
                                <a:latin typeface="Cambria Math" panose="02040503050406030204" pitchFamily="18" charset="0"/>
                              </a:rPr>
                            </m:ctrlPr>
                          </m:sSupPr>
                          <m:e>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m:rPr>
                                            <m:sty m:val="p"/>
                                          </m:rPr>
                                          <a:rPr lang="en-US" b="0" i="0" smtClean="0">
                                            <a:latin typeface="Cambria Math" panose="02040503050406030204" pitchFamily="18" charset="0"/>
                                          </a:rPr>
                                          <m:t>Unpol</m:t>
                                        </m:r>
                                      </m:sub>
                                    </m:sSub>
                                  </m:den>
                                </m:f>
                                <m:rad>
                                  <m:radPr>
                                    <m:degHide m:val="on"/>
                                    <m:ctrlPr>
                                      <a:rPr lang="en-US" i="1" smtClean="0">
                                        <a:latin typeface="Cambria Math" panose="02040503050406030204" pitchFamily="18" charset="0"/>
                                      </a:rPr>
                                    </m:ctrlPr>
                                  </m:radPr>
                                  <m:deg/>
                                  <m:e>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m:rPr>
                                            <m:sty m:val="p"/>
                                          </m:rPr>
                                          <a:rPr lang="en-US" b="0" i="0" smtClean="0">
                                            <a:latin typeface="Cambria Math" panose="02040503050406030204" pitchFamily="18" charset="0"/>
                                          </a:rPr>
                                          <m:t>Pol</m:t>
                                        </m:r>
                                      </m:sub>
                                    </m:sSub>
                                  </m:e>
                                </m:rad>
                              </m:e>
                            </m:d>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𝑁</m:t>
                                        </m:r>
                                      </m:e>
                                      <m:sub>
                                        <m:r>
                                          <m:rPr>
                                            <m:sty m:val="p"/>
                                          </m:rPr>
                                          <a:rPr lang="en-US" b="0" i="0" smtClean="0">
                                            <a:latin typeface="Cambria Math" panose="02040503050406030204" pitchFamily="18" charset="0"/>
                                          </a:rPr>
                                          <m:t>P</m:t>
                                        </m:r>
                                        <m:r>
                                          <m:rPr>
                                            <m:sty m:val="p"/>
                                          </m:rPr>
                                          <a:rPr lang="en-US">
                                            <a:latin typeface="Cambria Math" panose="02040503050406030204" pitchFamily="18" charset="0"/>
                                          </a:rPr>
                                          <m:t>ol</m:t>
                                        </m:r>
                                      </m:sub>
                                    </m:sSub>
                                  </m:num>
                                  <m:den>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𝑁</m:t>
                                        </m:r>
                                      </m:e>
                                      <m:sub>
                                        <m:r>
                                          <m:rPr>
                                            <m:sty m:val="p"/>
                                          </m:rPr>
                                          <a:rPr lang="en-US" b="0" i="0" smtClean="0">
                                            <a:latin typeface="Cambria Math" panose="02040503050406030204" pitchFamily="18" charset="0"/>
                                          </a:rPr>
                                          <m:t>Unpol</m:t>
                                        </m:r>
                                      </m:sub>
                                      <m:sup>
                                        <m:r>
                                          <a:rPr lang="en-US" b="0" i="1" smtClean="0">
                                            <a:latin typeface="Cambria Math" panose="02040503050406030204" pitchFamily="18" charset="0"/>
                                          </a:rPr>
                                          <m:t>2</m:t>
                                        </m:r>
                                      </m:sup>
                                    </m:sSubSup>
                                  </m:den>
                                </m:f>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𝑁</m:t>
                                        </m:r>
                                      </m:e>
                                      <m:sub>
                                        <m:r>
                                          <m:rPr>
                                            <m:sty m:val="p"/>
                                          </m:rPr>
                                          <a:rPr lang="en-US" b="0" i="0" smtClean="0">
                                            <a:latin typeface="Cambria Math" panose="02040503050406030204" pitchFamily="18" charset="0"/>
                                          </a:rPr>
                                          <m:t>Unp</m:t>
                                        </m:r>
                                        <m:r>
                                          <m:rPr>
                                            <m:sty m:val="p"/>
                                          </m:rPr>
                                          <a:rPr lang="en-US">
                                            <a:latin typeface="Cambria Math" panose="02040503050406030204" pitchFamily="18" charset="0"/>
                                          </a:rPr>
                                          <m:t>ol</m:t>
                                        </m:r>
                                      </m:sub>
                                    </m:sSub>
                                  </m:e>
                                </m:rad>
                              </m:e>
                            </m:d>
                          </m:e>
                          <m:sup>
                            <m:r>
                              <a:rPr lang="en-US" i="1">
                                <a:latin typeface="Cambria Math" panose="02040503050406030204" pitchFamily="18" charset="0"/>
                              </a:rPr>
                              <m:t>2</m:t>
                            </m:r>
                          </m:sup>
                        </m:sSup>
                      </m:e>
                    </m:rad>
                  </m:oMath>
                </a14:m>
                <a:endParaRPr lang="en-US" dirty="0" smtClean="0"/>
              </a:p>
              <a:p>
                <a:pPr lvl="1"/>
                <a:r>
                  <a:rPr lang="en-US" sz="2200" dirty="0" smtClean="0"/>
                  <a:t>Used combination of P. </a:t>
                </a:r>
                <a:r>
                  <a:rPr lang="en-US" sz="2200" dirty="0" err="1" smtClean="0"/>
                  <a:t>Bosted</a:t>
                </a:r>
                <a:r>
                  <a:rPr lang="en-US" sz="2200" dirty="0" smtClean="0"/>
                  <a:t> and M. Sargsian code to calculate unpolarized cross sections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737360"/>
                <a:ext cx="6067805" cy="4317752"/>
              </a:xfrm>
              <a:blipFill rotWithShape="0">
                <a:blip r:embed="rId2"/>
                <a:stretch>
                  <a:fillRect l="-251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43</a:t>
            </a:fld>
            <a:endParaRPr lang="en-US" dirty="0"/>
          </a:p>
        </p:txBody>
      </p:sp>
      <p:sp>
        <p:nvSpPr>
          <p:cNvPr id="7" name="TextBox 6"/>
          <p:cNvSpPr txBox="1"/>
          <p:nvPr/>
        </p:nvSpPr>
        <p:spPr>
          <a:xfrm>
            <a:off x="-5008" y="5968778"/>
            <a:ext cx="5148508" cy="369332"/>
          </a:xfrm>
          <a:prstGeom prst="rect">
            <a:avLst/>
          </a:prstGeom>
          <a:noFill/>
        </p:spPr>
        <p:txBody>
          <a:bodyPr wrap="square" rtlCol="0">
            <a:spAutoFit/>
          </a:bodyPr>
          <a:lstStyle/>
          <a:p>
            <a:r>
              <a:rPr lang="en-US" dirty="0" smtClean="0"/>
              <a:t>E. Long, Technical Note, JLAB-TN-13-029 </a:t>
            </a:r>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5092701" y="465011"/>
                <a:ext cx="2138680" cy="1525739"/>
              </a:xfrm>
              <a:prstGeom prst="rect">
                <a:avLst/>
              </a:prstGeom>
              <a:noFill/>
            </p:spPr>
            <p:txBody>
              <a:bodyPr wrap="square" rtlCol="0">
                <a:spAutoFit/>
              </a:bodyPr>
              <a:lstStyle/>
              <a:p>
                <a:r>
                  <a:rPr lang="en-US" dirty="0" smtClean="0"/>
                  <a:t>Assumptions:</a:t>
                </a: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𝑧𝑧</m:t>
                          </m:r>
                        </m:sub>
                      </m:sSub>
                      <m:r>
                        <a:rPr lang="en-US" b="0" i="1" smtClean="0">
                          <a:latin typeface="Cambria Math" panose="02040503050406030204" pitchFamily="18" charset="0"/>
                        </a:rPr>
                        <m:t>=30%</m:t>
                      </m:r>
                    </m:oMath>
                  </m:oMathPara>
                </a14:m>
                <a:endParaRPr lang="en-US" b="0" dirty="0" smtClean="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𝑓</m:t>
                          </m:r>
                        </m:sub>
                      </m:sSub>
                      <m:r>
                        <a:rPr lang="en-US" b="0" i="1" smtClean="0">
                          <a:latin typeface="Cambria Math" panose="02040503050406030204" pitchFamily="18" charset="0"/>
                        </a:rPr>
                        <m:t>=65%</m:t>
                      </m:r>
                    </m:oMath>
                  </m:oMathPara>
                </a14:m>
                <a:endParaRPr lang="en-US" b="0" dirty="0" smtClean="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m:rPr>
                              <m:sty m:val="p"/>
                            </m:rPr>
                            <a:rPr lang="en-US" b="0" i="0" smtClean="0">
                              <a:latin typeface="Cambria Math" panose="02040503050406030204" pitchFamily="18" charset="0"/>
                            </a:rPr>
                            <m:t>tgt</m:t>
                          </m:r>
                        </m:sub>
                      </m:sSub>
                      <m:r>
                        <a:rPr lang="en-US" b="0" i="1" smtClean="0">
                          <a:latin typeface="Cambria Math" panose="02040503050406030204" pitchFamily="18" charset="0"/>
                        </a:rPr>
                        <m:t>=3 </m:t>
                      </m:r>
                      <m:r>
                        <m:rPr>
                          <m:sty m:val="p"/>
                        </m:rPr>
                        <a:rPr lang="en-US" b="0" i="0" smtClean="0">
                          <a:latin typeface="Cambria Math" panose="02040503050406030204" pitchFamily="18" charset="0"/>
                        </a:rPr>
                        <m:t>cm</m:t>
                      </m:r>
                    </m:oMath>
                  </m:oMathPara>
                </a14:m>
                <a:endParaRPr lang="en-US" b="0" dirty="0" smtClean="0"/>
              </a:p>
              <a:p>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5092701" y="465011"/>
                <a:ext cx="2138680" cy="1525739"/>
              </a:xfrm>
              <a:prstGeom prst="rect">
                <a:avLst/>
              </a:prstGeom>
              <a:blipFill rotWithShape="0">
                <a:blip r:embed="rId3"/>
                <a:stretch>
                  <a:fillRect l="-2279" t="-1992"/>
                </a:stretch>
              </a:blipFill>
            </p:spPr>
            <p:txBody>
              <a:bodyPr/>
              <a:lstStyle/>
              <a:p>
                <a:r>
                  <a:rPr lang="en-US">
                    <a:noFill/>
                  </a:rPr>
                  <a:t> </a:t>
                </a:r>
              </a:p>
            </p:txBody>
          </p:sp>
        </mc:Fallback>
      </mc:AlternateContent>
      <p:sp>
        <p:nvSpPr>
          <p:cNvPr id="13" name="TextBox 12"/>
          <p:cNvSpPr txBox="1"/>
          <p:nvPr/>
        </p:nvSpPr>
        <p:spPr>
          <a:xfrm>
            <a:off x="7241285" y="558316"/>
            <a:ext cx="4950715" cy="1477328"/>
          </a:xfrm>
          <a:prstGeom prst="rect">
            <a:avLst/>
          </a:prstGeom>
          <a:noFill/>
        </p:spPr>
        <p:txBody>
          <a:bodyPr wrap="square" rtlCol="0">
            <a:spAutoFit/>
          </a:bodyPr>
          <a:lstStyle/>
          <a:p>
            <a:r>
              <a:rPr lang="en-US" dirty="0"/>
              <a:t>P.E. </a:t>
            </a:r>
            <a:r>
              <a:rPr lang="en-US" dirty="0" err="1"/>
              <a:t>Bosted</a:t>
            </a:r>
            <a:r>
              <a:rPr lang="en-US" dirty="0"/>
              <a:t>, V. </a:t>
            </a:r>
            <a:r>
              <a:rPr lang="en-US" dirty="0" err="1"/>
              <a:t>Mamyan</a:t>
            </a:r>
            <a:r>
              <a:rPr lang="en-US" dirty="0"/>
              <a:t>, arXiv:1203.2262</a:t>
            </a:r>
          </a:p>
          <a:p>
            <a:r>
              <a:rPr lang="en-US" dirty="0"/>
              <a:t>M. Sargsian, Private Communication</a:t>
            </a:r>
          </a:p>
          <a:p>
            <a:r>
              <a:rPr lang="en-US" dirty="0"/>
              <a:t>N. </a:t>
            </a:r>
            <a:r>
              <a:rPr lang="en-US" dirty="0" err="1"/>
              <a:t>Fomin</a:t>
            </a:r>
            <a:r>
              <a:rPr lang="en-US" dirty="0"/>
              <a:t>, et al., Phys. Rev. </a:t>
            </a:r>
            <a:r>
              <a:rPr lang="en-US" dirty="0" err="1"/>
              <a:t>Lett</a:t>
            </a:r>
            <a:r>
              <a:rPr lang="en-US" dirty="0"/>
              <a:t>. 108 (2012) 092502</a:t>
            </a:r>
          </a:p>
          <a:p>
            <a:r>
              <a:rPr lang="en-US" dirty="0"/>
              <a:t>N. </a:t>
            </a:r>
            <a:r>
              <a:rPr lang="en-US" dirty="0" err="1"/>
              <a:t>Fomin</a:t>
            </a:r>
            <a:r>
              <a:rPr lang="en-US" dirty="0"/>
              <a:t>, et al., Phys. Rev. </a:t>
            </a:r>
            <a:r>
              <a:rPr lang="en-US" dirty="0" err="1"/>
              <a:t>Lett</a:t>
            </a:r>
            <a:r>
              <a:rPr lang="en-US" dirty="0"/>
              <a:t>. 105 (2010) 212502</a:t>
            </a:r>
          </a:p>
          <a:p>
            <a:endParaRPr lang="en-US" dirty="0"/>
          </a:p>
        </p:txBody>
      </p:sp>
      <p:grpSp>
        <p:nvGrpSpPr>
          <p:cNvPr id="5" name="Group 4"/>
          <p:cNvGrpSpPr/>
          <p:nvPr/>
        </p:nvGrpSpPr>
        <p:grpSpPr>
          <a:xfrm>
            <a:off x="7231381" y="2112425"/>
            <a:ext cx="4884212" cy="3993323"/>
            <a:chOff x="7241285" y="1798198"/>
            <a:chExt cx="4884212" cy="3993323"/>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1285" y="1798198"/>
              <a:ext cx="4884212" cy="3993323"/>
            </a:xfrm>
            <a:prstGeom prst="rect">
              <a:avLst/>
            </a:prstGeom>
          </p:spPr>
        </p:pic>
        <mc:AlternateContent xmlns:mc="http://schemas.openxmlformats.org/markup-compatibility/2006" xmlns:a14="http://schemas.microsoft.com/office/drawing/2010/main">
          <mc:Choice Requires="a14">
            <p:sp>
              <p:nvSpPr>
                <p:cNvPr id="16" name="Content Placeholder 2"/>
                <p:cNvSpPr txBox="1">
                  <a:spLocks/>
                </p:cNvSpPr>
                <p:nvPr/>
              </p:nvSpPr>
              <p:spPr>
                <a:xfrm>
                  <a:off x="8250187" y="1933792"/>
                  <a:ext cx="2621013" cy="300650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smtClean="0"/>
                    <a:t>Compared with data similar to </a:t>
                  </a:r>
                  <a:r>
                    <a:rPr lang="en-US" dirty="0" err="1" smtClean="0"/>
                    <a:t>Azz</a:t>
                  </a:r>
                  <a:r>
                    <a:rPr lang="en-US" dirty="0" smtClean="0"/>
                    <a:t> range</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pPr lvl="1"/>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𝐸</m:t>
                          </m:r>
                        </m:e>
                        <m:sub>
                          <m:r>
                            <a:rPr lang="en-US" i="1" smtClean="0">
                              <a:latin typeface="Cambria Math" panose="02040503050406030204" pitchFamily="18" charset="0"/>
                            </a:rPr>
                            <m:t>0</m:t>
                          </m:r>
                        </m:sub>
                      </m:sSub>
                      <m:r>
                        <a:rPr lang="en-US" i="1" smtClean="0">
                          <a:latin typeface="Cambria Math" panose="02040503050406030204" pitchFamily="18" charset="0"/>
                        </a:rPr>
                        <m:t>=5.766 </m:t>
                      </m:r>
                      <m:r>
                        <m:rPr>
                          <m:sty m:val="p"/>
                        </m:rPr>
                        <a:rPr lang="en-US" smtClean="0">
                          <a:latin typeface="Cambria Math" panose="02040503050406030204" pitchFamily="18" charset="0"/>
                        </a:rPr>
                        <m:t>GeV</m:t>
                      </m:r>
                    </m:oMath>
                  </a14:m>
                  <a:endParaRPr lang="en-US" dirty="0" smtClean="0"/>
                </a:p>
                <a:p>
                  <a:pPr lvl="1"/>
                  <a14:m>
                    <m:oMath xmlns:m="http://schemas.openxmlformats.org/officeDocument/2006/math">
                      <m:r>
                        <a:rPr lang="en-US" i="1" smtClean="0">
                          <a:latin typeface="Cambria Math" panose="02040503050406030204" pitchFamily="18" charset="0"/>
                        </a:rPr>
                        <m:t>𝐸</m:t>
                      </m:r>
                      <m:r>
                        <a:rPr lang="en-US" i="1" smtClean="0">
                          <a:latin typeface="Cambria Math" panose="02040503050406030204" pitchFamily="18" charset="0"/>
                        </a:rPr>
                        <m:t>′=4.8 </m:t>
                      </m:r>
                      <m:r>
                        <m:rPr>
                          <m:sty m:val="p"/>
                        </m:rPr>
                        <a:rPr lang="en-US">
                          <a:latin typeface="Cambria Math" panose="02040503050406030204" pitchFamily="18" charset="0"/>
                        </a:rPr>
                        <m:t>GeV</m:t>
                      </m:r>
                    </m:oMath>
                  </a14:m>
                  <a:endParaRPr lang="en-US" dirty="0" smtClean="0"/>
                </a:p>
                <a:p>
                  <a:pPr lvl="1"/>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i="1" smtClean="0">
                              <a:latin typeface="Cambria Math" panose="02040503050406030204" pitchFamily="18" charset="0"/>
                            </a:rPr>
                            <m:t>𝑒</m:t>
                          </m:r>
                          <m:r>
                            <a:rPr lang="en-US" i="1" smtClean="0">
                              <a:latin typeface="Cambria Math" panose="02040503050406030204" pitchFamily="18" charset="0"/>
                            </a:rPr>
                            <m:t>′</m:t>
                          </m:r>
                        </m:sub>
                      </m:sSub>
                      <m:r>
                        <a:rPr lang="en-US" i="1" smtClean="0">
                          <a:latin typeface="Cambria Math" panose="02040503050406030204" pitchFamily="18" charset="0"/>
                        </a:rPr>
                        <m:t>=</m:t>
                      </m:r>
                      <m:sSup>
                        <m:sSupPr>
                          <m:ctrlPr>
                            <a:rPr lang="en-US" i="1" smtClean="0">
                              <a:latin typeface="Cambria Math" panose="02040503050406030204" pitchFamily="18" charset="0"/>
                            </a:rPr>
                          </m:ctrlPr>
                        </m:sSupPr>
                        <m:e>
                          <m:r>
                            <a:rPr lang="en-US" i="1" smtClean="0">
                              <a:latin typeface="Cambria Math" panose="02040503050406030204" pitchFamily="18" charset="0"/>
                            </a:rPr>
                            <m:t>18.0</m:t>
                          </m:r>
                        </m:e>
                        <m:sup>
                          <m:r>
                            <a:rPr lang="en-US" i="1">
                              <a:latin typeface="Cambria Math" panose="02040503050406030204" pitchFamily="18" charset="0"/>
                              <a:ea typeface="Cambria Math" panose="02040503050406030204" pitchFamily="18" charset="0"/>
                            </a:rPr>
                            <m:t>∘</m:t>
                          </m:r>
                        </m:sup>
                      </m:sSup>
                    </m:oMath>
                  </a14:m>
                  <a:endParaRPr lang="en-US" dirty="0"/>
                </a:p>
              </p:txBody>
            </p:sp>
          </mc:Choice>
          <mc:Fallback xmlns="">
            <p:sp>
              <p:nvSpPr>
                <p:cNvPr id="16" name="Content Placeholder 2"/>
                <p:cNvSpPr txBox="1">
                  <a:spLocks noRot="1" noChangeAspect="1" noMove="1" noResize="1" noEditPoints="1" noAdjustHandles="1" noChangeArrowheads="1" noChangeShapeType="1" noTextEdit="1"/>
                </p:cNvSpPr>
                <p:nvPr/>
              </p:nvSpPr>
              <p:spPr>
                <a:xfrm>
                  <a:off x="8250187" y="1933792"/>
                  <a:ext cx="2621013" cy="3006508"/>
                </a:xfrm>
                <a:prstGeom prst="rect">
                  <a:avLst/>
                </a:prstGeom>
                <a:blipFill rotWithShape="0">
                  <a:blip r:embed="rId5"/>
                  <a:stretch>
                    <a:fillRect l="-2558" t="-2231" b="-1623"/>
                  </a:stretch>
                </a:blipFill>
              </p:spPr>
              <p:txBody>
                <a:bodyPr/>
                <a:lstStyle/>
                <a:p>
                  <a:r>
                    <a:rPr lang="en-US">
                      <a:noFill/>
                    </a:rPr>
                    <a:t> </a:t>
                  </a:r>
                </a:p>
              </p:txBody>
            </p:sp>
          </mc:Fallback>
        </mc:AlternateContent>
      </p:grpSp>
    </p:spTree>
    <p:extLst>
      <p:ext uri="{BB962C8B-B14F-4D97-AF65-F5344CB8AC3E}">
        <p14:creationId xmlns:p14="http://schemas.microsoft.com/office/powerpoint/2010/main" val="660372429"/>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Elastic Tensor Observables</a:t>
            </a:r>
            <a:endParaRPr lang="en-US" dirty="0"/>
          </a:p>
        </p:txBody>
      </p:sp>
      <p:sp>
        <p:nvSpPr>
          <p:cNvPr id="4" name="Slide Number Placeholder 3"/>
          <p:cNvSpPr>
            <a:spLocks noGrp="1"/>
          </p:cNvSpPr>
          <p:nvPr>
            <p:ph type="sldNum" sz="quarter" idx="12"/>
          </p:nvPr>
        </p:nvSpPr>
        <p:spPr/>
        <p:txBody>
          <a:bodyPr/>
          <a:lstStyle/>
          <a:p>
            <a:fld id="{629637A9-119A-49DA-BD12-AAC58B377D80}" type="slidenum">
              <a:rPr lang="en-US" smtClean="0"/>
              <a:pPr/>
              <a:t>44</a:t>
            </a:fld>
            <a:endParaRPr lang="en-US" dirty="0"/>
          </a:p>
        </p:txBody>
      </p:sp>
      <p:sp>
        <p:nvSpPr>
          <p:cNvPr id="13" name="TextBox 12"/>
          <p:cNvSpPr txBox="1"/>
          <p:nvPr/>
        </p:nvSpPr>
        <p:spPr>
          <a:xfrm>
            <a:off x="735" y="6021623"/>
            <a:ext cx="4795196" cy="307777"/>
          </a:xfrm>
          <a:prstGeom prst="rect">
            <a:avLst/>
          </a:prstGeom>
          <a:noFill/>
        </p:spPr>
        <p:txBody>
          <a:bodyPr wrap="square" rtlCol="0">
            <a:spAutoFit/>
          </a:bodyPr>
          <a:lstStyle/>
          <a:p>
            <a:r>
              <a:rPr lang="en-US" sz="1400" dirty="0" smtClean="0"/>
              <a:t>RJ Holt, R Gilman, Rep. </a:t>
            </a:r>
            <a:r>
              <a:rPr lang="en-US" sz="1400" dirty="0" err="1" smtClean="0"/>
              <a:t>Prog</a:t>
            </a:r>
            <a:r>
              <a:rPr lang="en-US" sz="1400" dirty="0" smtClean="0"/>
              <a:t>. Phys. </a:t>
            </a:r>
            <a:r>
              <a:rPr lang="en-US" sz="1400" b="1" dirty="0" smtClean="0"/>
              <a:t>75</a:t>
            </a:r>
            <a:r>
              <a:rPr lang="en-US" sz="1400" dirty="0" smtClean="0"/>
              <a:t> 086301 (2012)</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76" y="1956790"/>
            <a:ext cx="6151352" cy="3858648"/>
          </a:xfrm>
          <a:prstGeom prst="rect">
            <a:avLst/>
          </a:prstGeom>
        </p:spPr>
      </p:pic>
      <p:grpSp>
        <p:nvGrpSpPr>
          <p:cNvPr id="25" name="Group 24"/>
          <p:cNvGrpSpPr/>
          <p:nvPr/>
        </p:nvGrpSpPr>
        <p:grpSpPr>
          <a:xfrm>
            <a:off x="6484786" y="1655708"/>
            <a:ext cx="5707039" cy="4455229"/>
            <a:chOff x="6484786" y="1655708"/>
            <a:chExt cx="5707039" cy="4455229"/>
          </a:xfrm>
        </p:grpSpPr>
        <p:grpSp>
          <p:nvGrpSpPr>
            <p:cNvPr id="6" name="Group 5"/>
            <p:cNvGrpSpPr/>
            <p:nvPr/>
          </p:nvGrpSpPr>
          <p:grpSpPr>
            <a:xfrm>
              <a:off x="6484786" y="1655708"/>
              <a:ext cx="5707039" cy="3896953"/>
              <a:chOff x="6484786" y="1655708"/>
              <a:chExt cx="5707039" cy="3896953"/>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2547"/>
              <a:stretch/>
            </p:blipFill>
            <p:spPr>
              <a:xfrm>
                <a:off x="6484786" y="2030924"/>
                <a:ext cx="5622189" cy="3521737"/>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23020" t="87802" r="10273" b="6932"/>
              <a:stretch/>
            </p:blipFill>
            <p:spPr>
              <a:xfrm>
                <a:off x="7778852" y="1801483"/>
                <a:ext cx="3750365" cy="212035"/>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50268" t="93101" r="37946" b="645"/>
              <a:stretch/>
            </p:blipFill>
            <p:spPr>
              <a:xfrm>
                <a:off x="11529217" y="1655708"/>
                <a:ext cx="662608" cy="251792"/>
              </a:xfrm>
              <a:prstGeom prst="rect">
                <a:avLst/>
              </a:prstGeom>
            </p:spPr>
          </p:pic>
        </p:grpSp>
        <p:sp>
          <p:nvSpPr>
            <p:cNvPr id="11" name="TextBox 10"/>
            <p:cNvSpPr txBox="1"/>
            <p:nvPr/>
          </p:nvSpPr>
          <p:spPr>
            <a:xfrm>
              <a:off x="7540314" y="5531297"/>
              <a:ext cx="593432" cy="369332"/>
            </a:xfrm>
            <a:prstGeom prst="rect">
              <a:avLst/>
            </a:prstGeom>
            <a:noFill/>
          </p:spPr>
          <p:txBody>
            <a:bodyPr wrap="none" rtlCol="0">
              <a:spAutoFit/>
            </a:bodyPr>
            <a:lstStyle/>
            <a:p>
              <a:r>
                <a:rPr lang="en-US" dirty="0" smtClean="0"/>
                <a:t>0.20</a:t>
              </a:r>
              <a:endParaRPr lang="en-US" dirty="0"/>
            </a:p>
          </p:txBody>
        </p:sp>
        <p:sp>
          <p:nvSpPr>
            <p:cNvPr id="18" name="TextBox 17"/>
            <p:cNvSpPr txBox="1"/>
            <p:nvPr/>
          </p:nvSpPr>
          <p:spPr>
            <a:xfrm>
              <a:off x="8289059" y="5537924"/>
              <a:ext cx="593432" cy="369332"/>
            </a:xfrm>
            <a:prstGeom prst="rect">
              <a:avLst/>
            </a:prstGeom>
            <a:noFill/>
          </p:spPr>
          <p:txBody>
            <a:bodyPr wrap="none" rtlCol="0">
              <a:spAutoFit/>
            </a:bodyPr>
            <a:lstStyle/>
            <a:p>
              <a:r>
                <a:rPr lang="en-US" dirty="0" smtClean="0"/>
                <a:t>0.39</a:t>
              </a:r>
              <a:endParaRPr lang="en-US" dirty="0"/>
            </a:p>
          </p:txBody>
        </p:sp>
        <p:sp>
          <p:nvSpPr>
            <p:cNvPr id="20" name="TextBox 19"/>
            <p:cNvSpPr txBox="1"/>
            <p:nvPr/>
          </p:nvSpPr>
          <p:spPr>
            <a:xfrm>
              <a:off x="8984798" y="5531299"/>
              <a:ext cx="593432" cy="369332"/>
            </a:xfrm>
            <a:prstGeom prst="rect">
              <a:avLst/>
            </a:prstGeom>
            <a:noFill/>
          </p:spPr>
          <p:txBody>
            <a:bodyPr wrap="none" rtlCol="0">
              <a:spAutoFit/>
            </a:bodyPr>
            <a:lstStyle/>
            <a:p>
              <a:r>
                <a:rPr lang="en-US" dirty="0" smtClean="0"/>
                <a:t>0.59</a:t>
              </a:r>
              <a:endParaRPr lang="en-US" dirty="0"/>
            </a:p>
          </p:txBody>
        </p:sp>
        <p:sp>
          <p:nvSpPr>
            <p:cNvPr id="21" name="TextBox 20"/>
            <p:cNvSpPr txBox="1"/>
            <p:nvPr/>
          </p:nvSpPr>
          <p:spPr>
            <a:xfrm>
              <a:off x="9687162" y="5531300"/>
              <a:ext cx="593432" cy="369332"/>
            </a:xfrm>
            <a:prstGeom prst="rect">
              <a:avLst/>
            </a:prstGeom>
            <a:noFill/>
          </p:spPr>
          <p:txBody>
            <a:bodyPr wrap="none" rtlCol="0">
              <a:spAutoFit/>
            </a:bodyPr>
            <a:lstStyle/>
            <a:p>
              <a:r>
                <a:rPr lang="en-US" dirty="0" smtClean="0"/>
                <a:t>0.79</a:t>
              </a:r>
              <a:endParaRPr lang="en-US" dirty="0"/>
            </a:p>
          </p:txBody>
        </p:sp>
        <p:sp>
          <p:nvSpPr>
            <p:cNvPr id="22" name="TextBox 21"/>
            <p:cNvSpPr txBox="1"/>
            <p:nvPr/>
          </p:nvSpPr>
          <p:spPr>
            <a:xfrm>
              <a:off x="10382901" y="5537928"/>
              <a:ext cx="593432" cy="369332"/>
            </a:xfrm>
            <a:prstGeom prst="rect">
              <a:avLst/>
            </a:prstGeom>
            <a:noFill/>
          </p:spPr>
          <p:txBody>
            <a:bodyPr wrap="none" rtlCol="0">
              <a:spAutoFit/>
            </a:bodyPr>
            <a:lstStyle/>
            <a:p>
              <a:r>
                <a:rPr lang="en-US" dirty="0" smtClean="0"/>
                <a:t>0.99</a:t>
              </a:r>
              <a:endParaRPr lang="en-US" dirty="0"/>
            </a:p>
          </p:txBody>
        </p:sp>
        <p:sp>
          <p:nvSpPr>
            <p:cNvPr id="23" name="TextBox 22"/>
            <p:cNvSpPr txBox="1"/>
            <p:nvPr/>
          </p:nvSpPr>
          <p:spPr>
            <a:xfrm>
              <a:off x="11066005" y="5537924"/>
              <a:ext cx="593432" cy="369332"/>
            </a:xfrm>
            <a:prstGeom prst="rect">
              <a:avLst/>
            </a:prstGeom>
            <a:noFill/>
          </p:spPr>
          <p:txBody>
            <a:bodyPr wrap="none" rtlCol="0">
              <a:spAutoFit/>
            </a:bodyPr>
            <a:lstStyle/>
            <a:p>
              <a:r>
                <a:rPr lang="en-US" dirty="0" smtClean="0"/>
                <a:t>1.18</a:t>
              </a:r>
              <a:endParaRPr lang="en-US" dirty="0"/>
            </a:p>
          </p:txBody>
        </p:sp>
        <p:sp>
          <p:nvSpPr>
            <p:cNvPr id="24" name="TextBox 23"/>
            <p:cNvSpPr txBox="1"/>
            <p:nvPr/>
          </p:nvSpPr>
          <p:spPr>
            <a:xfrm>
              <a:off x="11202707" y="5741605"/>
              <a:ext cx="939681" cy="369332"/>
            </a:xfrm>
            <a:prstGeom prst="rect">
              <a:avLst/>
            </a:prstGeom>
            <a:noFill/>
          </p:spPr>
          <p:txBody>
            <a:bodyPr wrap="none" rtlCol="0">
              <a:spAutoFit/>
            </a:bodyPr>
            <a:lstStyle/>
            <a:p>
              <a:r>
                <a:rPr lang="en-US" b="1" dirty="0" smtClean="0"/>
                <a:t>Q (GeV)</a:t>
              </a:r>
              <a:endParaRPr lang="en-US" b="1" dirty="0"/>
            </a:p>
          </p:txBody>
        </p:sp>
      </p:grpSp>
      <p:sp>
        <p:nvSpPr>
          <p:cNvPr id="26" name="TextBox 25"/>
          <p:cNvSpPr txBox="1"/>
          <p:nvPr/>
        </p:nvSpPr>
        <p:spPr>
          <a:xfrm>
            <a:off x="7399432" y="6043119"/>
            <a:ext cx="4795196" cy="307777"/>
          </a:xfrm>
          <a:prstGeom prst="rect">
            <a:avLst/>
          </a:prstGeom>
          <a:noFill/>
        </p:spPr>
        <p:txBody>
          <a:bodyPr wrap="square" rtlCol="0">
            <a:spAutoFit/>
          </a:bodyPr>
          <a:lstStyle/>
          <a:p>
            <a:pPr algn="r"/>
            <a:r>
              <a:rPr lang="en-US" sz="1400" dirty="0" smtClean="0"/>
              <a:t>C Zhang, </a:t>
            </a:r>
            <a:r>
              <a:rPr lang="en-US" sz="1400" i="1" dirty="0" smtClean="0"/>
              <a:t>et al</a:t>
            </a:r>
            <a:r>
              <a:rPr lang="en-US" sz="1400" dirty="0" smtClean="0"/>
              <a:t>, PRL </a:t>
            </a:r>
            <a:r>
              <a:rPr lang="en-US" sz="1400" b="1" dirty="0" smtClean="0"/>
              <a:t>107</a:t>
            </a:r>
            <a:r>
              <a:rPr lang="en-US" sz="1400" dirty="0" smtClean="0"/>
              <a:t> 252501 (2011)</a:t>
            </a:r>
          </a:p>
        </p:txBody>
      </p:sp>
    </p:spTree>
    <p:extLst>
      <p:ext uri="{BB962C8B-B14F-4D97-AF65-F5344CB8AC3E}">
        <p14:creationId xmlns:p14="http://schemas.microsoft.com/office/powerpoint/2010/main" val="4033542251"/>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New Target Configuration – Extended or Multiple Cells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15269" y="1845734"/>
                <a:ext cx="5420140" cy="4468926"/>
              </a:xfrm>
            </p:spPr>
            <p:txBody>
              <a:bodyPr>
                <a:normAutofit/>
              </a:bodyPr>
              <a:lstStyle/>
              <a:p>
                <a14:m>
                  <m:oMath xmlns:m="http://schemas.openxmlformats.org/officeDocument/2006/math">
                    <m:r>
                      <a:rPr lang="en-US" b="0" i="1" smtClean="0">
                        <a:latin typeface="Cambria Math" panose="02040503050406030204" pitchFamily="18" charset="0"/>
                      </a:rPr>
                      <m:t>𝐹𝑂𝑀</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𝑡</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𝑓</m:t>
                        </m:r>
                      </m:e>
                      <m:sup>
                        <m:r>
                          <a:rPr lang="en-US" b="0" i="1" smtClean="0">
                            <a:latin typeface="Cambria Math" panose="02040503050406030204" pitchFamily="18" charset="0"/>
                          </a:rPr>
                          <m:t>2</m:t>
                        </m:r>
                      </m:sup>
                    </m:sSup>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𝑧𝑧</m:t>
                        </m:r>
                      </m:sub>
                      <m:sup>
                        <m:r>
                          <a:rPr lang="en-US" b="0" i="1" smtClean="0">
                            <a:latin typeface="Cambria Math" panose="02040503050406030204" pitchFamily="18" charset="0"/>
                          </a:rPr>
                          <m:t>2</m:t>
                        </m:r>
                      </m:sup>
                    </m:sSubSup>
                  </m:oMath>
                </a14:m>
                <a:endParaRPr lang="en-US" dirty="0" smtClean="0"/>
              </a:p>
              <a:p>
                <a:r>
                  <a:rPr lang="en-US" dirty="0" smtClean="0"/>
                  <a:t>b1 PAC condition with </a:t>
                </a:r>
                <a:r>
                  <a:rPr lang="en-US" dirty="0" smtClean="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𝑧</m:t>
                    </m:r>
                    <m:r>
                      <a:rPr lang="en-US" i="1">
                        <a:latin typeface="Cambria Math" panose="02040503050406030204" pitchFamily="18" charset="0"/>
                        <a:ea typeface="Cambria Math" panose="02040503050406030204" pitchFamily="18" charset="0"/>
                      </a:rPr>
                      <m:t>=</m:t>
                    </m:r>
                    <m:r>
                      <a:rPr lang="en-US">
                        <a:latin typeface="Cambria Math" panose="02040503050406030204" pitchFamily="18" charset="0"/>
                        <a:ea typeface="Cambria Math" panose="02040503050406030204" pitchFamily="18" charset="0"/>
                      </a:rPr>
                      <m:t>3</m:t>
                    </m:r>
                    <m:r>
                      <m:rPr>
                        <m:sty m:val="p"/>
                      </m:rPr>
                      <a:rPr lang="en-US">
                        <a:latin typeface="Cambria Math" panose="02040503050406030204" pitchFamily="18" charset="0"/>
                        <a:ea typeface="Cambria Math" panose="02040503050406030204" pitchFamily="18" charset="0"/>
                      </a:rPr>
                      <m:t>cm</m:t>
                    </m:r>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𝑧𝑧</m:t>
                        </m:r>
                      </m:sub>
                    </m:sSub>
                    <m:r>
                      <a:rPr lang="en-US" i="1">
                        <a:latin typeface="Cambria Math" panose="02040503050406030204" pitchFamily="18" charset="0"/>
                      </a:rPr>
                      <m:t>=0.</m:t>
                    </m:r>
                    <m:r>
                      <a:rPr lang="en-US" b="0" i="1" smtClean="0">
                        <a:latin typeface="Cambria Math" panose="02040503050406030204" pitchFamily="18" charset="0"/>
                      </a:rPr>
                      <m:t>3</m:t>
                    </m:r>
                  </m:oMath>
                </a14:m>
                <a:r>
                  <a:rPr lang="en-US" dirty="0" smtClean="0"/>
                  <a:t>,</a:t>
                </a:r>
              </a:p>
              <a:p>
                <a:pPr lvl="1"/>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𝑡</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0" smtClean="0">
                            <a:latin typeface="Cambria Math" panose="02040503050406030204" pitchFamily="18" charset="0"/>
                          </a:rPr>
                          <m:t>5.913</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22</m:t>
                            </m:r>
                          </m:sup>
                        </m:sSup>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sSup>
                              <m:sSupPr>
                                <m:ctrlPr>
                                  <a:rPr lang="en-US" b="0"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cm</m:t>
                                </m:r>
                              </m:e>
                              <m:sup>
                                <m:r>
                                  <a:rPr lang="en-US" b="0" i="1" smtClean="0">
                                    <a:latin typeface="Cambria Math" panose="02040503050406030204" pitchFamily="18" charset="0"/>
                                    <a:ea typeface="Cambria Math" panose="02040503050406030204" pitchFamily="18" charset="0"/>
                                  </a:rPr>
                                  <m:t>3</m:t>
                                </m:r>
                              </m:sup>
                            </m:sSup>
                          </m:den>
                        </m:f>
                      </m:e>
                    </m:d>
                    <m:r>
                      <a:rPr lang="en-US" dirty="0">
                        <a:latin typeface="Cambria Math" panose="02040503050406030204" pitchFamily="18" charset="0"/>
                        <a:ea typeface="Cambria Math" panose="02040503050406030204" pitchFamily="18" charset="0"/>
                      </a:rPr>
                      <m:t>∙</m:t>
                    </m:r>
                    <m:r>
                      <a:rPr lang="en-US" b="0" i="0" dirty="0" smtClean="0">
                        <a:latin typeface="Cambria Math" panose="02040503050406030204" pitchFamily="18" charset="0"/>
                        <a:ea typeface="Cambria Math" panose="02040503050406030204" pitchFamily="18" charset="0"/>
                      </a:rPr>
                      <m:t>3</m:t>
                    </m:r>
                    <m:r>
                      <a:rPr lang="en-US" b="0" i="1" dirty="0" smtClean="0">
                        <a:latin typeface="Cambria Math" panose="02040503050406030204" pitchFamily="18" charset="0"/>
                        <a:ea typeface="Cambria Math" panose="02040503050406030204" pitchFamily="18" charset="0"/>
                      </a:rPr>
                      <m:t> </m:t>
                    </m:r>
                    <m:r>
                      <m:rPr>
                        <m:sty m:val="p"/>
                      </m:rPr>
                      <a:rPr lang="en-US" b="0" i="0" dirty="0" smtClean="0">
                        <a:latin typeface="Cambria Math" panose="02040503050406030204" pitchFamily="18" charset="0"/>
                        <a:ea typeface="Cambria Math" panose="02040503050406030204" pitchFamily="18" charset="0"/>
                      </a:rPr>
                      <m:t>cm</m:t>
                    </m:r>
                    <m:r>
                      <a:rPr lang="en-US" i="1" dirty="0">
                        <a:latin typeface="Cambria Math" panose="02040503050406030204" pitchFamily="18" charset="0"/>
                        <a:ea typeface="Cambria Math" panose="02040503050406030204" pitchFamily="18" charset="0"/>
                      </a:rPr>
                      <m:t>=</m:t>
                    </m:r>
                    <m:r>
                      <a:rPr lang="en-US" dirty="0">
                        <a:latin typeface="Cambria Math" panose="02040503050406030204" pitchFamily="18" charset="0"/>
                        <a:ea typeface="Cambria Math" panose="02040503050406030204" pitchFamily="18" charset="0"/>
                      </a:rPr>
                      <m:t>1.77</m:t>
                    </m:r>
                    <m:r>
                      <a:rPr lang="en-US" i="1" dirty="0">
                        <a:latin typeface="Cambria Math" panose="02040503050406030204" pitchFamily="18" charset="0"/>
                        <a:ea typeface="Cambria Math" panose="02040503050406030204" pitchFamily="18" charset="0"/>
                      </a:rPr>
                      <m:t>×</m:t>
                    </m:r>
                    <m:sSup>
                      <m:sSupPr>
                        <m:ctrlPr>
                          <a:rPr lang="en-US" i="1" dirty="0">
                            <a:latin typeface="Cambria Math" panose="02040503050406030204" pitchFamily="18" charset="0"/>
                            <a:ea typeface="Cambria Math" panose="02040503050406030204" pitchFamily="18" charset="0"/>
                          </a:rPr>
                        </m:ctrlPr>
                      </m:sSupPr>
                      <m:e>
                        <m:r>
                          <a:rPr lang="en-US" i="1" dirty="0">
                            <a:latin typeface="Cambria Math" panose="02040503050406030204" pitchFamily="18" charset="0"/>
                            <a:ea typeface="Cambria Math" panose="02040503050406030204" pitchFamily="18" charset="0"/>
                          </a:rPr>
                          <m:t>10</m:t>
                        </m:r>
                      </m:e>
                      <m:sup>
                        <m:r>
                          <a:rPr lang="en-US" i="1" dirty="0">
                            <a:latin typeface="Cambria Math" panose="02040503050406030204" pitchFamily="18" charset="0"/>
                            <a:ea typeface="Cambria Math" panose="02040503050406030204" pitchFamily="18" charset="0"/>
                          </a:rPr>
                          <m:t>23</m:t>
                        </m:r>
                      </m:sup>
                    </m:sSup>
                    <m:f>
                      <m:fPr>
                        <m:ctrlPr>
                          <a:rPr lang="en-US" i="1" dirty="0">
                            <a:latin typeface="Cambria Math" panose="02040503050406030204" pitchFamily="18" charset="0"/>
                            <a:ea typeface="Cambria Math" panose="02040503050406030204" pitchFamily="18" charset="0"/>
                          </a:rPr>
                        </m:ctrlPr>
                      </m:fPr>
                      <m:num>
                        <m:r>
                          <a:rPr lang="en-US" i="1" dirty="0">
                            <a:latin typeface="Cambria Math" panose="02040503050406030204" pitchFamily="18" charset="0"/>
                            <a:ea typeface="Cambria Math" panose="02040503050406030204" pitchFamily="18" charset="0"/>
                          </a:rPr>
                          <m:t>1</m:t>
                        </m:r>
                      </m:num>
                      <m:den>
                        <m:sSup>
                          <m:sSupPr>
                            <m:ctrlPr>
                              <a:rPr lang="en-US" i="1" dirty="0">
                                <a:latin typeface="Cambria Math" panose="02040503050406030204" pitchFamily="18" charset="0"/>
                                <a:ea typeface="Cambria Math" panose="02040503050406030204" pitchFamily="18" charset="0"/>
                              </a:rPr>
                            </m:ctrlPr>
                          </m:sSupPr>
                          <m:e>
                            <m:r>
                              <m:rPr>
                                <m:sty m:val="p"/>
                              </m:rPr>
                              <a:rPr lang="en-US" dirty="0">
                                <a:latin typeface="Cambria Math" panose="02040503050406030204" pitchFamily="18" charset="0"/>
                                <a:ea typeface="Cambria Math" panose="02040503050406030204" pitchFamily="18" charset="0"/>
                              </a:rPr>
                              <m:t>cm</m:t>
                            </m:r>
                          </m:e>
                          <m:sup>
                            <m:r>
                              <a:rPr lang="en-US" i="1" dirty="0">
                                <a:latin typeface="Cambria Math" panose="02040503050406030204" pitchFamily="18" charset="0"/>
                                <a:ea typeface="Cambria Math" panose="02040503050406030204" pitchFamily="18" charset="0"/>
                              </a:rPr>
                              <m:t>2</m:t>
                            </m:r>
                          </m:sup>
                        </m:sSup>
                      </m:den>
                    </m:f>
                  </m:oMath>
                </a14:m>
                <a:endParaRPr lang="en-US" b="0" i="0" dirty="0" smtClean="0">
                  <a:latin typeface="Cambria Math" panose="02040503050406030204" pitchFamily="18" charset="0"/>
                  <a:ea typeface="Cambria Math" panose="02040503050406030204" pitchFamily="18" charset="0"/>
                </a:endParaRPr>
              </a:p>
              <a:p>
                <a:pPr lvl="1"/>
                <a14:m>
                  <m:oMath xmlns:m="http://schemas.openxmlformats.org/officeDocument/2006/math">
                    <m:r>
                      <a:rPr lang="en-US" i="1">
                        <a:latin typeface="Cambria Math" panose="02040503050406030204" pitchFamily="18" charset="0"/>
                      </a:rPr>
                      <m:t>𝐹𝑂𝑀</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𝑓</m:t>
                        </m:r>
                      </m:e>
                      <m:sup>
                        <m:r>
                          <a:rPr lang="en-US" i="1">
                            <a:latin typeface="Cambria Math" panose="02040503050406030204" pitchFamily="18" charset="0"/>
                          </a:rPr>
                          <m:t>2</m:t>
                        </m:r>
                      </m:sup>
                    </m:sSup>
                    <m:r>
                      <a:rPr lang="en-US" b="0" i="1" smtClean="0">
                        <a:latin typeface="Cambria Math" panose="02040503050406030204" pitchFamily="18" charset="0"/>
                      </a:rPr>
                      <m:t>(</m:t>
                    </m:r>
                    <m:r>
                      <a:rPr lang="en-US" b="0" i="0" dirty="0" smtClean="0">
                        <a:latin typeface="Cambria Math" panose="02040503050406030204" pitchFamily="18" charset="0"/>
                        <a:ea typeface="Cambria Math" panose="02040503050406030204" pitchFamily="18" charset="0"/>
                      </a:rPr>
                      <m:t>0.159</m:t>
                    </m:r>
                    <m:r>
                      <a:rPr lang="en-US" i="1" dirty="0">
                        <a:latin typeface="Cambria Math" panose="02040503050406030204" pitchFamily="18" charset="0"/>
                        <a:ea typeface="Cambria Math" panose="02040503050406030204" pitchFamily="18" charset="0"/>
                      </a:rPr>
                      <m:t>×</m:t>
                    </m:r>
                    <m:sSup>
                      <m:sSupPr>
                        <m:ctrlPr>
                          <a:rPr lang="en-US" i="1" dirty="0">
                            <a:latin typeface="Cambria Math" panose="02040503050406030204" pitchFamily="18" charset="0"/>
                            <a:ea typeface="Cambria Math" panose="02040503050406030204" pitchFamily="18" charset="0"/>
                          </a:rPr>
                        </m:ctrlPr>
                      </m:sSupPr>
                      <m:e>
                        <m:r>
                          <a:rPr lang="en-US" i="1" dirty="0">
                            <a:latin typeface="Cambria Math" panose="02040503050406030204" pitchFamily="18" charset="0"/>
                            <a:ea typeface="Cambria Math" panose="02040503050406030204" pitchFamily="18" charset="0"/>
                          </a:rPr>
                          <m:t>10</m:t>
                        </m:r>
                      </m:e>
                      <m:sup>
                        <m:r>
                          <a:rPr lang="en-US" i="1" dirty="0">
                            <a:latin typeface="Cambria Math" panose="02040503050406030204" pitchFamily="18" charset="0"/>
                            <a:ea typeface="Cambria Math" panose="02040503050406030204" pitchFamily="18" charset="0"/>
                          </a:rPr>
                          <m:t>23</m:t>
                        </m:r>
                      </m:sup>
                    </m:sSup>
                    <m:f>
                      <m:fPr>
                        <m:ctrlPr>
                          <a:rPr lang="en-US" i="1" dirty="0">
                            <a:latin typeface="Cambria Math" panose="02040503050406030204" pitchFamily="18" charset="0"/>
                            <a:ea typeface="Cambria Math" panose="02040503050406030204" pitchFamily="18" charset="0"/>
                          </a:rPr>
                        </m:ctrlPr>
                      </m:fPr>
                      <m:num>
                        <m:r>
                          <a:rPr lang="en-US" i="1" dirty="0">
                            <a:latin typeface="Cambria Math" panose="02040503050406030204" pitchFamily="18" charset="0"/>
                            <a:ea typeface="Cambria Math" panose="02040503050406030204" pitchFamily="18" charset="0"/>
                          </a:rPr>
                          <m:t>1</m:t>
                        </m:r>
                      </m:num>
                      <m:den>
                        <m:sSup>
                          <m:sSupPr>
                            <m:ctrlPr>
                              <a:rPr lang="en-US" i="1" dirty="0">
                                <a:latin typeface="Cambria Math" panose="02040503050406030204" pitchFamily="18" charset="0"/>
                                <a:ea typeface="Cambria Math" panose="02040503050406030204" pitchFamily="18" charset="0"/>
                              </a:rPr>
                            </m:ctrlPr>
                          </m:sSupPr>
                          <m:e>
                            <m:r>
                              <m:rPr>
                                <m:sty m:val="p"/>
                              </m:rPr>
                              <a:rPr lang="en-US" dirty="0">
                                <a:latin typeface="Cambria Math" panose="02040503050406030204" pitchFamily="18" charset="0"/>
                                <a:ea typeface="Cambria Math" panose="02040503050406030204" pitchFamily="18" charset="0"/>
                              </a:rPr>
                              <m:t>cm</m:t>
                            </m:r>
                          </m:e>
                          <m:sup>
                            <m:r>
                              <a:rPr lang="en-US" i="1" dirty="0">
                                <a:latin typeface="Cambria Math" panose="02040503050406030204" pitchFamily="18" charset="0"/>
                                <a:ea typeface="Cambria Math" panose="02040503050406030204" pitchFamily="18" charset="0"/>
                              </a:rPr>
                              <m:t>2</m:t>
                            </m:r>
                          </m:sup>
                        </m:sSup>
                      </m:den>
                    </m:f>
                  </m:oMath>
                </a14:m>
                <a:r>
                  <a:rPr lang="en-US" dirty="0" smtClean="0">
                    <a:ea typeface="Cambria Math" panose="02040503050406030204" pitchFamily="18" charset="0"/>
                  </a:rPr>
                  <a:t>)</a:t>
                </a:r>
                <a:br>
                  <a:rPr lang="en-US" dirty="0" smtClean="0">
                    <a:ea typeface="Cambria Math" panose="02040503050406030204" pitchFamily="18" charset="0"/>
                  </a:rPr>
                </a:br>
                <a:endParaRPr lang="en-US" dirty="0" smtClean="0">
                  <a:ea typeface="Cambria Math" panose="02040503050406030204" pitchFamily="18" charset="0"/>
                </a:endParaRPr>
              </a:p>
              <a:p>
                <a:r>
                  <a:rPr lang="en-US" dirty="0" smtClean="0">
                    <a:ea typeface="Cambria Math" panose="02040503050406030204" pitchFamily="18" charset="0"/>
                  </a:rPr>
                  <a:t>With </a:t>
                </a:r>
                <a14:m>
                  <m:oMath xmlns:m="http://schemas.openxmlformats.org/officeDocument/2006/math">
                    <m:r>
                      <a:rPr lang="en-US" b="0" i="1" smtClean="0">
                        <a:latin typeface="Cambria Math" panose="02040503050406030204" pitchFamily="18" charset="0"/>
                        <a:ea typeface="Cambria Math" panose="02040503050406030204" pitchFamily="18" charset="0"/>
                      </a:rPr>
                      <m:t>𝑧</m:t>
                    </m:r>
                    <m:r>
                      <a:rPr lang="en-US" b="0" i="1" smtClean="0">
                        <a:latin typeface="Cambria Math" panose="02040503050406030204" pitchFamily="18" charset="0"/>
                        <a:ea typeface="Cambria Math" panose="02040503050406030204" pitchFamily="18" charset="0"/>
                      </a:rPr>
                      <m:t>=</m:t>
                    </m:r>
                    <m:r>
                      <a:rPr lang="en-US" b="0" i="0" smtClean="0">
                        <a:latin typeface="Cambria Math" panose="02040503050406030204" pitchFamily="18" charset="0"/>
                        <a:ea typeface="Cambria Math" panose="02040503050406030204" pitchFamily="18" charset="0"/>
                      </a:rPr>
                      <m:t>3</m:t>
                    </m:r>
                    <m:r>
                      <m:rPr>
                        <m:sty m:val="p"/>
                      </m:rPr>
                      <a:rPr lang="en-US">
                        <a:latin typeface="Cambria Math" panose="02040503050406030204" pitchFamily="18" charset="0"/>
                        <a:ea typeface="Cambria Math" panose="02040503050406030204" pitchFamily="18" charset="0"/>
                      </a:rPr>
                      <m:t>cm</m:t>
                    </m:r>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𝑧𝑧</m:t>
                        </m:r>
                      </m:sub>
                    </m:sSub>
                    <m:r>
                      <a:rPr lang="en-US" i="1">
                        <a:latin typeface="Cambria Math" panose="02040503050406030204" pitchFamily="18" charset="0"/>
                      </a:rPr>
                      <m:t>=0.2</m:t>
                    </m:r>
                  </m:oMath>
                </a14:m>
                <a:r>
                  <a:rPr lang="en-US" dirty="0"/>
                  <a:t>,</a:t>
                </a:r>
              </a:p>
              <a:p>
                <a:pPr lvl="1"/>
                <a14:m>
                  <m:oMath xmlns:m="http://schemas.openxmlformats.org/officeDocument/2006/math">
                    <m:r>
                      <a:rPr lang="en-US" i="1">
                        <a:latin typeface="Cambria Math" panose="02040503050406030204" pitchFamily="18" charset="0"/>
                      </a:rPr>
                      <m:t>𝐹𝑂𝑀</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𝑓</m:t>
                        </m:r>
                      </m:e>
                      <m:sup>
                        <m:r>
                          <a:rPr lang="en-US" i="1">
                            <a:latin typeface="Cambria Math" panose="02040503050406030204" pitchFamily="18" charset="0"/>
                          </a:rPr>
                          <m:t>2</m:t>
                        </m:r>
                      </m:sup>
                    </m:sSup>
                    <m:r>
                      <a:rPr lang="en-US" i="1">
                        <a:latin typeface="Cambria Math" panose="02040503050406030204" pitchFamily="18" charset="0"/>
                      </a:rPr>
                      <m:t>(</m:t>
                    </m:r>
                    <m:r>
                      <a:rPr lang="en-US" dirty="0">
                        <a:latin typeface="Cambria Math" panose="02040503050406030204" pitchFamily="18" charset="0"/>
                        <a:ea typeface="Cambria Math" panose="02040503050406030204" pitchFamily="18" charset="0"/>
                      </a:rPr>
                      <m:t>0.</m:t>
                    </m:r>
                    <m:r>
                      <a:rPr lang="en-US" b="0" i="0" dirty="0" smtClean="0">
                        <a:latin typeface="Cambria Math" panose="02040503050406030204" pitchFamily="18" charset="0"/>
                        <a:ea typeface="Cambria Math" panose="02040503050406030204" pitchFamily="18" charset="0"/>
                      </a:rPr>
                      <m:t>071</m:t>
                    </m:r>
                    <m:r>
                      <a:rPr lang="en-US" i="1" dirty="0">
                        <a:latin typeface="Cambria Math" panose="02040503050406030204" pitchFamily="18" charset="0"/>
                        <a:ea typeface="Cambria Math" panose="02040503050406030204" pitchFamily="18" charset="0"/>
                      </a:rPr>
                      <m:t>×</m:t>
                    </m:r>
                    <m:sSup>
                      <m:sSupPr>
                        <m:ctrlPr>
                          <a:rPr lang="en-US" i="1" dirty="0">
                            <a:latin typeface="Cambria Math" panose="02040503050406030204" pitchFamily="18" charset="0"/>
                            <a:ea typeface="Cambria Math" panose="02040503050406030204" pitchFamily="18" charset="0"/>
                          </a:rPr>
                        </m:ctrlPr>
                      </m:sSupPr>
                      <m:e>
                        <m:r>
                          <a:rPr lang="en-US" i="1" dirty="0">
                            <a:latin typeface="Cambria Math" panose="02040503050406030204" pitchFamily="18" charset="0"/>
                            <a:ea typeface="Cambria Math" panose="02040503050406030204" pitchFamily="18" charset="0"/>
                          </a:rPr>
                          <m:t>10</m:t>
                        </m:r>
                      </m:e>
                      <m:sup>
                        <m:r>
                          <a:rPr lang="en-US" i="1" dirty="0">
                            <a:latin typeface="Cambria Math" panose="02040503050406030204" pitchFamily="18" charset="0"/>
                            <a:ea typeface="Cambria Math" panose="02040503050406030204" pitchFamily="18" charset="0"/>
                          </a:rPr>
                          <m:t>23</m:t>
                        </m:r>
                      </m:sup>
                    </m:sSup>
                    <m:f>
                      <m:fPr>
                        <m:ctrlPr>
                          <a:rPr lang="en-US" i="1" dirty="0">
                            <a:latin typeface="Cambria Math" panose="02040503050406030204" pitchFamily="18" charset="0"/>
                            <a:ea typeface="Cambria Math" panose="02040503050406030204" pitchFamily="18" charset="0"/>
                          </a:rPr>
                        </m:ctrlPr>
                      </m:fPr>
                      <m:num>
                        <m:r>
                          <a:rPr lang="en-US" i="1" dirty="0">
                            <a:latin typeface="Cambria Math" panose="02040503050406030204" pitchFamily="18" charset="0"/>
                            <a:ea typeface="Cambria Math" panose="02040503050406030204" pitchFamily="18" charset="0"/>
                          </a:rPr>
                          <m:t>1</m:t>
                        </m:r>
                      </m:num>
                      <m:den>
                        <m:sSup>
                          <m:sSupPr>
                            <m:ctrlPr>
                              <a:rPr lang="en-US" i="1" dirty="0">
                                <a:latin typeface="Cambria Math" panose="02040503050406030204" pitchFamily="18" charset="0"/>
                                <a:ea typeface="Cambria Math" panose="02040503050406030204" pitchFamily="18" charset="0"/>
                              </a:rPr>
                            </m:ctrlPr>
                          </m:sSupPr>
                          <m:e>
                            <m:r>
                              <m:rPr>
                                <m:sty m:val="p"/>
                              </m:rPr>
                              <a:rPr lang="en-US" dirty="0">
                                <a:latin typeface="Cambria Math" panose="02040503050406030204" pitchFamily="18" charset="0"/>
                                <a:ea typeface="Cambria Math" panose="02040503050406030204" pitchFamily="18" charset="0"/>
                              </a:rPr>
                              <m:t>cm</m:t>
                            </m:r>
                          </m:e>
                          <m:sup>
                            <m:r>
                              <a:rPr lang="en-US" i="1" dirty="0">
                                <a:latin typeface="Cambria Math" panose="02040503050406030204" pitchFamily="18" charset="0"/>
                                <a:ea typeface="Cambria Math" panose="02040503050406030204" pitchFamily="18" charset="0"/>
                              </a:rPr>
                              <m:t>2</m:t>
                            </m:r>
                          </m:sup>
                        </m:sSup>
                      </m:den>
                    </m:f>
                  </m:oMath>
                </a14:m>
                <a:r>
                  <a:rPr lang="en-US" dirty="0" smtClean="0">
                    <a:ea typeface="Cambria Math" panose="02040503050406030204" pitchFamily="18" charset="0"/>
                  </a:rPr>
                  <a:t>)</a:t>
                </a:r>
                <a:br>
                  <a:rPr lang="en-US" dirty="0" smtClean="0">
                    <a:ea typeface="Cambria Math" panose="02040503050406030204" pitchFamily="18" charset="0"/>
                  </a:rPr>
                </a:br>
                <a:endParaRPr lang="en-US" dirty="0" smtClean="0">
                  <a:ea typeface="Cambria Math" panose="02040503050406030204" pitchFamily="18" charset="0"/>
                </a:endParaRPr>
              </a:p>
              <a:p>
                <a:r>
                  <a:rPr lang="en-US" dirty="0" smtClean="0">
                    <a:ea typeface="Cambria Math" panose="02040503050406030204" pitchFamily="18" charset="0"/>
                  </a:rPr>
                  <a:t>With </a:t>
                </a:r>
                <a14:m>
                  <m:oMath xmlns:m="http://schemas.openxmlformats.org/officeDocument/2006/math">
                    <m:r>
                      <a:rPr lang="en-US" b="0" i="1" smtClean="0">
                        <a:latin typeface="Cambria Math" panose="02040503050406030204" pitchFamily="18" charset="0"/>
                        <a:ea typeface="Cambria Math" panose="02040503050406030204" pitchFamily="18" charset="0"/>
                      </a:rPr>
                      <m:t>𝑧</m:t>
                    </m:r>
                    <m:r>
                      <a:rPr lang="en-US" b="0" i="1" smtClean="0">
                        <a:latin typeface="Cambria Math" panose="02040503050406030204" pitchFamily="18" charset="0"/>
                        <a:ea typeface="Cambria Math" panose="02040503050406030204" pitchFamily="18" charset="0"/>
                      </a:rPr>
                      <m:t>=6</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cm</m:t>
                    </m:r>
                  </m:oMath>
                </a14:m>
                <a:r>
                  <a:rPr lang="en-US" dirty="0" smtClean="0"/>
                  <a:t> and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𝑧𝑧</m:t>
                        </m:r>
                      </m:sub>
                    </m:sSub>
                    <m:r>
                      <a:rPr lang="en-US" b="0" i="1" smtClean="0">
                        <a:latin typeface="Cambria Math" panose="02040503050406030204" pitchFamily="18" charset="0"/>
                      </a:rPr>
                      <m:t>=0.2</m:t>
                    </m:r>
                  </m:oMath>
                </a14:m>
                <a:r>
                  <a:rPr lang="en-US" dirty="0" smtClean="0"/>
                  <a:t>,</a:t>
                </a:r>
              </a:p>
              <a:p>
                <a:pPr lvl="1"/>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𝑛</m:t>
                        </m:r>
                      </m:e>
                      <m:sub>
                        <m:r>
                          <a:rPr lang="en-US" i="1" dirty="0">
                            <a:latin typeface="Cambria Math" panose="02040503050406030204" pitchFamily="18" charset="0"/>
                            <a:ea typeface="Cambria Math" panose="02040503050406030204" pitchFamily="18" charset="0"/>
                          </a:rPr>
                          <m:t>𝑡</m:t>
                        </m:r>
                      </m:sub>
                    </m:sSub>
                    <m:r>
                      <a:rPr lang="en-US" i="1" dirty="0">
                        <a:latin typeface="Cambria Math" panose="02040503050406030204" pitchFamily="18" charset="0"/>
                        <a:ea typeface="Cambria Math" panose="02040503050406030204" pitchFamily="18" charset="0"/>
                      </a:rPr>
                      <m:t>=</m:t>
                    </m:r>
                    <m:r>
                      <a:rPr lang="en-US" b="0" i="0" dirty="0" smtClean="0">
                        <a:latin typeface="Cambria Math" panose="02040503050406030204" pitchFamily="18" charset="0"/>
                        <a:ea typeface="Cambria Math" panose="02040503050406030204" pitchFamily="18" charset="0"/>
                      </a:rPr>
                      <m:t>3.54</m:t>
                    </m:r>
                    <m:r>
                      <a:rPr lang="en-US" i="1" dirty="0">
                        <a:latin typeface="Cambria Math" panose="02040503050406030204" pitchFamily="18" charset="0"/>
                        <a:ea typeface="Cambria Math" panose="02040503050406030204" pitchFamily="18" charset="0"/>
                      </a:rPr>
                      <m:t>×</m:t>
                    </m:r>
                    <m:sSup>
                      <m:sSupPr>
                        <m:ctrlPr>
                          <a:rPr lang="en-US" i="1" dirty="0">
                            <a:latin typeface="Cambria Math" panose="02040503050406030204" pitchFamily="18" charset="0"/>
                            <a:ea typeface="Cambria Math" panose="02040503050406030204" pitchFamily="18" charset="0"/>
                          </a:rPr>
                        </m:ctrlPr>
                      </m:sSupPr>
                      <m:e>
                        <m:r>
                          <a:rPr lang="en-US" i="1" dirty="0">
                            <a:latin typeface="Cambria Math" panose="02040503050406030204" pitchFamily="18" charset="0"/>
                            <a:ea typeface="Cambria Math" panose="02040503050406030204" pitchFamily="18" charset="0"/>
                          </a:rPr>
                          <m:t>10</m:t>
                        </m:r>
                      </m:e>
                      <m:sup>
                        <m:r>
                          <a:rPr lang="en-US" i="1" dirty="0">
                            <a:latin typeface="Cambria Math" panose="02040503050406030204" pitchFamily="18" charset="0"/>
                            <a:ea typeface="Cambria Math" panose="02040503050406030204" pitchFamily="18" charset="0"/>
                          </a:rPr>
                          <m:t>23</m:t>
                        </m:r>
                      </m:sup>
                    </m:sSup>
                    <m:f>
                      <m:fPr>
                        <m:ctrlPr>
                          <a:rPr lang="en-US" i="1" dirty="0">
                            <a:latin typeface="Cambria Math" panose="02040503050406030204" pitchFamily="18" charset="0"/>
                            <a:ea typeface="Cambria Math" panose="02040503050406030204" pitchFamily="18" charset="0"/>
                          </a:rPr>
                        </m:ctrlPr>
                      </m:fPr>
                      <m:num>
                        <m:r>
                          <a:rPr lang="en-US" i="1" dirty="0">
                            <a:latin typeface="Cambria Math" panose="02040503050406030204" pitchFamily="18" charset="0"/>
                            <a:ea typeface="Cambria Math" panose="02040503050406030204" pitchFamily="18" charset="0"/>
                          </a:rPr>
                          <m:t>1</m:t>
                        </m:r>
                      </m:num>
                      <m:den>
                        <m:sSup>
                          <m:sSupPr>
                            <m:ctrlPr>
                              <a:rPr lang="en-US" i="1" dirty="0">
                                <a:latin typeface="Cambria Math" panose="02040503050406030204" pitchFamily="18" charset="0"/>
                                <a:ea typeface="Cambria Math" panose="02040503050406030204" pitchFamily="18" charset="0"/>
                              </a:rPr>
                            </m:ctrlPr>
                          </m:sSupPr>
                          <m:e>
                            <m:r>
                              <m:rPr>
                                <m:sty m:val="p"/>
                              </m:rPr>
                              <a:rPr lang="en-US" dirty="0">
                                <a:latin typeface="Cambria Math" panose="02040503050406030204" pitchFamily="18" charset="0"/>
                                <a:ea typeface="Cambria Math" panose="02040503050406030204" pitchFamily="18" charset="0"/>
                              </a:rPr>
                              <m:t>cm</m:t>
                            </m:r>
                          </m:e>
                          <m:sup>
                            <m:r>
                              <a:rPr lang="en-US" i="1" dirty="0">
                                <a:latin typeface="Cambria Math" panose="02040503050406030204" pitchFamily="18" charset="0"/>
                                <a:ea typeface="Cambria Math" panose="02040503050406030204" pitchFamily="18" charset="0"/>
                              </a:rPr>
                              <m:t>2</m:t>
                            </m:r>
                          </m:sup>
                        </m:sSup>
                      </m:den>
                    </m:f>
                  </m:oMath>
                </a14:m>
                <a:endParaRPr lang="en-US" dirty="0">
                  <a:ea typeface="Cambria Math" panose="02040503050406030204" pitchFamily="18" charset="0"/>
                </a:endParaRPr>
              </a:p>
              <a:p>
                <a:pPr lvl="1"/>
                <a14:m>
                  <m:oMath xmlns:m="http://schemas.openxmlformats.org/officeDocument/2006/math">
                    <m:r>
                      <a:rPr lang="en-US" i="1">
                        <a:latin typeface="Cambria Math" panose="02040503050406030204" pitchFamily="18" charset="0"/>
                      </a:rPr>
                      <m:t>𝐹𝑂𝑀</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𝑓</m:t>
                        </m:r>
                      </m:e>
                      <m:sup>
                        <m:r>
                          <a:rPr lang="en-US" i="1">
                            <a:latin typeface="Cambria Math" panose="02040503050406030204" pitchFamily="18" charset="0"/>
                          </a:rPr>
                          <m:t>2</m:t>
                        </m:r>
                      </m:sup>
                    </m:sSup>
                    <m:r>
                      <a:rPr lang="en-US" i="1">
                        <a:latin typeface="Cambria Math" panose="02040503050406030204" pitchFamily="18" charset="0"/>
                      </a:rPr>
                      <m:t>(</m:t>
                    </m:r>
                    <m:r>
                      <a:rPr lang="en-US" dirty="0">
                        <a:latin typeface="Cambria Math" panose="02040503050406030204" pitchFamily="18" charset="0"/>
                        <a:ea typeface="Cambria Math" panose="02040503050406030204" pitchFamily="18" charset="0"/>
                      </a:rPr>
                      <m:t>0.1</m:t>
                    </m:r>
                    <m:r>
                      <a:rPr lang="en-US" b="0" i="0" dirty="0" smtClean="0">
                        <a:latin typeface="Cambria Math" panose="02040503050406030204" pitchFamily="18" charset="0"/>
                        <a:ea typeface="Cambria Math" panose="02040503050406030204" pitchFamily="18" charset="0"/>
                      </a:rPr>
                      <m:t>41</m:t>
                    </m:r>
                    <m:r>
                      <a:rPr lang="en-US" i="1" dirty="0">
                        <a:latin typeface="Cambria Math" panose="02040503050406030204" pitchFamily="18" charset="0"/>
                        <a:ea typeface="Cambria Math" panose="02040503050406030204" pitchFamily="18" charset="0"/>
                      </a:rPr>
                      <m:t>×</m:t>
                    </m:r>
                    <m:sSup>
                      <m:sSupPr>
                        <m:ctrlPr>
                          <a:rPr lang="en-US" i="1" dirty="0">
                            <a:latin typeface="Cambria Math" panose="02040503050406030204" pitchFamily="18" charset="0"/>
                            <a:ea typeface="Cambria Math" panose="02040503050406030204" pitchFamily="18" charset="0"/>
                          </a:rPr>
                        </m:ctrlPr>
                      </m:sSupPr>
                      <m:e>
                        <m:r>
                          <a:rPr lang="en-US" i="1" dirty="0">
                            <a:latin typeface="Cambria Math" panose="02040503050406030204" pitchFamily="18" charset="0"/>
                            <a:ea typeface="Cambria Math" panose="02040503050406030204" pitchFamily="18" charset="0"/>
                          </a:rPr>
                          <m:t>10</m:t>
                        </m:r>
                      </m:e>
                      <m:sup>
                        <m:r>
                          <a:rPr lang="en-US" i="1" dirty="0">
                            <a:latin typeface="Cambria Math" panose="02040503050406030204" pitchFamily="18" charset="0"/>
                            <a:ea typeface="Cambria Math" panose="02040503050406030204" pitchFamily="18" charset="0"/>
                          </a:rPr>
                          <m:t>23</m:t>
                        </m:r>
                      </m:sup>
                    </m:sSup>
                    <m:f>
                      <m:fPr>
                        <m:ctrlPr>
                          <a:rPr lang="en-US" i="1" dirty="0">
                            <a:latin typeface="Cambria Math" panose="02040503050406030204" pitchFamily="18" charset="0"/>
                            <a:ea typeface="Cambria Math" panose="02040503050406030204" pitchFamily="18" charset="0"/>
                          </a:rPr>
                        </m:ctrlPr>
                      </m:fPr>
                      <m:num>
                        <m:r>
                          <a:rPr lang="en-US" i="1" dirty="0">
                            <a:latin typeface="Cambria Math" panose="02040503050406030204" pitchFamily="18" charset="0"/>
                            <a:ea typeface="Cambria Math" panose="02040503050406030204" pitchFamily="18" charset="0"/>
                          </a:rPr>
                          <m:t>1</m:t>
                        </m:r>
                      </m:num>
                      <m:den>
                        <m:sSup>
                          <m:sSupPr>
                            <m:ctrlPr>
                              <a:rPr lang="en-US" i="1" dirty="0">
                                <a:latin typeface="Cambria Math" panose="02040503050406030204" pitchFamily="18" charset="0"/>
                                <a:ea typeface="Cambria Math" panose="02040503050406030204" pitchFamily="18" charset="0"/>
                              </a:rPr>
                            </m:ctrlPr>
                          </m:sSupPr>
                          <m:e>
                            <m:r>
                              <m:rPr>
                                <m:sty m:val="p"/>
                              </m:rPr>
                              <a:rPr lang="en-US" dirty="0">
                                <a:latin typeface="Cambria Math" panose="02040503050406030204" pitchFamily="18" charset="0"/>
                                <a:ea typeface="Cambria Math" panose="02040503050406030204" pitchFamily="18" charset="0"/>
                              </a:rPr>
                              <m:t>cm</m:t>
                            </m:r>
                          </m:e>
                          <m:sup>
                            <m:r>
                              <a:rPr lang="en-US" i="1" dirty="0">
                                <a:latin typeface="Cambria Math" panose="02040503050406030204" pitchFamily="18" charset="0"/>
                                <a:ea typeface="Cambria Math" panose="02040503050406030204" pitchFamily="18" charset="0"/>
                              </a:rPr>
                              <m:t>2</m:t>
                            </m:r>
                          </m:sup>
                        </m:sSup>
                      </m:den>
                    </m:f>
                  </m:oMath>
                </a14:m>
                <a:r>
                  <a:rPr lang="en-US" dirty="0">
                    <a:ea typeface="Cambria Math" panose="02040503050406030204" pitchFamily="18" charset="0"/>
                  </a:rPr>
                  <a:t>)</a:t>
                </a:r>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15269" y="1845734"/>
                <a:ext cx="5420140" cy="4468926"/>
              </a:xfrm>
              <a:blipFill rotWithShape="0">
                <a:blip r:embed="rId2"/>
                <a:stretch>
                  <a:fillRect l="-2925" t="-177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45</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9477"/>
            <a:ext cx="5897216" cy="4272581"/>
          </a:xfrm>
          <a:prstGeom prst="rect">
            <a:avLst/>
          </a:prstGeom>
        </p:spPr>
      </p:pic>
      <p:sp>
        <p:nvSpPr>
          <p:cNvPr id="8" name="Rectangle 7"/>
          <p:cNvSpPr/>
          <p:nvPr/>
        </p:nvSpPr>
        <p:spPr>
          <a:xfrm>
            <a:off x="-3289" y="6018767"/>
            <a:ext cx="5358968" cy="307777"/>
          </a:xfrm>
          <a:prstGeom prst="rect">
            <a:avLst/>
          </a:prstGeom>
        </p:spPr>
        <p:txBody>
          <a:bodyPr wrap="none">
            <a:spAutoFit/>
          </a:bodyPr>
          <a:lstStyle/>
          <a:p>
            <a:r>
              <a:rPr lang="en-US" sz="1400" dirty="0" smtClean="0"/>
              <a:t>Preliminary Study in O.A. Rondon, </a:t>
            </a:r>
            <a:r>
              <a:rPr lang="en-US" sz="1400" dirty="0" err="1" smtClean="0"/>
              <a:t>J.Phys.Conf.Ser</a:t>
            </a:r>
            <a:r>
              <a:rPr lang="en-US" sz="1400" dirty="0" smtClean="0"/>
              <a:t>. 543 (2014) 1, 012013</a:t>
            </a:r>
            <a:endParaRPr lang="en-US" sz="1400" dirty="0"/>
          </a:p>
        </p:txBody>
      </p:sp>
    </p:spTree>
    <p:extLst>
      <p:ext uri="{BB962C8B-B14F-4D97-AF65-F5344CB8AC3E}">
        <p14:creationId xmlns:p14="http://schemas.microsoft.com/office/powerpoint/2010/main" val="155680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1807" b="10974"/>
          <a:stretch/>
        </p:blipFill>
        <p:spPr>
          <a:xfrm>
            <a:off x="6237025" y="1769179"/>
            <a:ext cx="6147819" cy="4330700"/>
          </a:xfrm>
          <a:prstGeom prst="rect">
            <a:avLst/>
          </a:prstGeom>
        </p:spPr>
      </p:pic>
      <p:sp>
        <p:nvSpPr>
          <p:cNvPr id="2" name="Title 1"/>
          <p:cNvSpPr>
            <a:spLocks noGrp="1"/>
          </p:cNvSpPr>
          <p:nvPr>
            <p:ph type="title"/>
          </p:nvPr>
        </p:nvSpPr>
        <p:spPr/>
        <p:txBody>
          <a:bodyPr/>
          <a:lstStyle/>
          <a:p>
            <a:r>
              <a:rPr lang="en-US" dirty="0" smtClean="0"/>
              <a:t>Deuteron Wavefunction</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371062" y="1792726"/>
                <a:ext cx="5865966" cy="4023360"/>
              </a:xfrm>
            </p:spPr>
            <p:txBody>
              <a:bodyPr>
                <a:noAutofit/>
              </a:bodyPr>
              <a:lstStyle/>
              <a:p>
                <a:r>
                  <a:rPr lang="en-US" sz="1800" dirty="0" smtClean="0"/>
                  <a:t>First calculated in the ‘70s,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𝐴</m:t>
                        </m:r>
                      </m:e>
                      <m:sub>
                        <m:r>
                          <a:rPr lang="en-US" sz="1800" b="0" i="1" smtClean="0">
                            <a:latin typeface="Cambria Math" panose="02040503050406030204" pitchFamily="18" charset="0"/>
                          </a:rPr>
                          <m:t>𝑧𝑧</m:t>
                        </m:r>
                      </m:sub>
                    </m:sSub>
                  </m:oMath>
                </a14:m>
                <a:r>
                  <a:rPr lang="en-US" sz="1800" dirty="0" smtClean="0"/>
                  <a:t> can be used in to discriminate between hard and soft </a:t>
                </a:r>
                <a:r>
                  <a:rPr lang="en-US" sz="1800" dirty="0" err="1" smtClean="0"/>
                  <a:t>wavefunctions</a:t>
                </a:r>
                <a:r>
                  <a:rPr lang="en-US" sz="1800" dirty="0"/>
                  <a:t> </a:t>
                </a:r>
                <a:endParaRPr lang="en-US" sz="1800" dirty="0" smtClean="0"/>
              </a:p>
              <a:p>
                <a:pPr algn="ctr"/>
                <a14:m>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𝐴</m:t>
                        </m:r>
                      </m:e>
                      <m:sub>
                        <m:r>
                          <a:rPr lang="en-US" sz="3200" b="0" i="1" smtClean="0">
                            <a:latin typeface="Cambria Math" panose="02040503050406030204" pitchFamily="18" charset="0"/>
                          </a:rPr>
                          <m:t>𝑧𝑧</m:t>
                        </m:r>
                      </m:sub>
                    </m:sSub>
                    <m:r>
                      <a:rPr lang="en-US" sz="3200" b="0" i="1" smtClean="0">
                        <a:latin typeface="Cambria Math" panose="02040503050406030204" pitchFamily="18" charset="0"/>
                        <a:ea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ea typeface="Cambria Math" panose="02040503050406030204" pitchFamily="18" charset="0"/>
                          </a:rPr>
                          <m:t>2</m:t>
                        </m:r>
                      </m:num>
                      <m:den>
                        <m:r>
                          <a:rPr lang="en-US" sz="3200" b="0" i="1" smtClean="0">
                            <a:latin typeface="Cambria Math" panose="02040503050406030204" pitchFamily="18" charset="0"/>
                            <a:ea typeface="Cambria Math" panose="02040503050406030204" pitchFamily="18" charset="0"/>
                          </a:rPr>
                          <m:t>𝑓</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𝑃</m:t>
                            </m:r>
                          </m:e>
                          <m:sub>
                            <m:r>
                              <a:rPr lang="en-US" sz="3200" b="0" i="1" smtClean="0">
                                <a:latin typeface="Cambria Math" panose="02040503050406030204" pitchFamily="18" charset="0"/>
                                <a:ea typeface="Cambria Math" panose="02040503050406030204" pitchFamily="18" charset="0"/>
                              </a:rPr>
                              <m:t>𝑧𝑧</m:t>
                            </m:r>
                          </m:sub>
                        </m:sSub>
                      </m:den>
                    </m:f>
                    <m:d>
                      <m:dPr>
                        <m:ctrlPr>
                          <a:rPr lang="en-US" sz="3200" b="0" i="1" smtClean="0">
                            <a:latin typeface="Cambria Math" panose="02040503050406030204" pitchFamily="18" charset="0"/>
                            <a:ea typeface="Cambria Math" panose="02040503050406030204" pitchFamily="18" charset="0"/>
                          </a:rPr>
                        </m:ctrlPr>
                      </m:dPr>
                      <m:e>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𝜎</m:t>
                                </m:r>
                              </m:e>
                              <m:sub>
                                <m:r>
                                  <a:rPr lang="en-US" sz="3200" b="0" i="1" smtClean="0">
                                    <a:latin typeface="Cambria Math" panose="02040503050406030204" pitchFamily="18" charset="0"/>
                                  </a:rPr>
                                  <m:t>𝑝</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𝜎</m:t>
                                </m:r>
                              </m:e>
                              <m:sub>
                                <m:r>
                                  <a:rPr lang="en-US" sz="3200" b="0" i="1" smtClean="0">
                                    <a:latin typeface="Cambria Math" panose="02040503050406030204" pitchFamily="18" charset="0"/>
                                  </a:rPr>
                                  <m:t>𝑢</m:t>
                                </m:r>
                              </m:sub>
                            </m:sSub>
                          </m:num>
                          <m:den>
                            <m:sSub>
                              <m:sSubPr>
                                <m:ctrlPr>
                                  <a:rPr lang="en-US" sz="3200" i="1">
                                    <a:latin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𝜎</m:t>
                                </m:r>
                              </m:e>
                              <m:sub>
                                <m:r>
                                  <a:rPr lang="en-US" sz="3200" i="1">
                                    <a:latin typeface="Cambria Math" panose="02040503050406030204" pitchFamily="18" charset="0"/>
                                  </a:rPr>
                                  <m:t>𝑢</m:t>
                                </m:r>
                              </m:sub>
                            </m:sSub>
                          </m:den>
                        </m:f>
                      </m:e>
                    </m:d>
                  </m:oMath>
                </a14:m>
                <a:endParaRPr lang="en-US" sz="3200" dirty="0" smtClean="0"/>
              </a:p>
              <a:p>
                <a:r>
                  <a:rPr lang="en-US" sz="1800" dirty="0" smtClean="0"/>
                  <a:t>In </a:t>
                </a:r>
                <a:r>
                  <a:rPr lang="en-US" sz="1800" dirty="0"/>
                  <a:t>the impulse approximation,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𝐴</m:t>
                        </m:r>
                      </m:e>
                      <m:sub>
                        <m:r>
                          <a:rPr lang="en-US" sz="1800" i="1">
                            <a:latin typeface="Cambria Math" panose="02040503050406030204" pitchFamily="18" charset="0"/>
                          </a:rPr>
                          <m:t>𝑧𝑧</m:t>
                        </m:r>
                      </m:sub>
                    </m:sSub>
                  </m:oMath>
                </a14:m>
                <a:r>
                  <a:rPr lang="en-US" sz="1800" dirty="0"/>
                  <a:t> is directly related to </a:t>
                </a:r>
                <a:r>
                  <a:rPr lang="en-US" sz="1800" dirty="0" smtClean="0"/>
                  <a:t>the </a:t>
                </a:r>
                <a:r>
                  <a:rPr lang="en-US" sz="1800" i="1" dirty="0"/>
                  <a:t>S- </a:t>
                </a:r>
                <a:r>
                  <a:rPr lang="en-US" sz="1800" dirty="0"/>
                  <a:t>and </a:t>
                </a:r>
                <a:r>
                  <a:rPr lang="en-US" sz="1800" i="1" dirty="0"/>
                  <a:t>D</a:t>
                </a:r>
                <a:r>
                  <a:rPr lang="en-US" sz="1800" dirty="0"/>
                  <a:t>-states</a:t>
                </a:r>
              </a:p>
              <a:p>
                <a:endParaRPr lang="en-US" sz="1800" dirty="0" smtClean="0"/>
              </a:p>
              <a:p>
                <a:endParaRPr lang="en-US" sz="1800" dirty="0" smtClean="0"/>
              </a:p>
              <a:p>
                <a:endParaRPr lang="en-US" sz="1800" dirty="0"/>
              </a:p>
              <a:p>
                <a:r>
                  <a:rPr lang="en-US" sz="1800" dirty="0" smtClean="0"/>
                  <a:t>Modern calculations indicate a </a:t>
                </a:r>
                <a:r>
                  <a:rPr lang="en-US" sz="1800" dirty="0" smtClean="0"/>
                  <a:t>large separation </a:t>
                </a:r>
                <a:r>
                  <a:rPr lang="en-US" sz="1800" dirty="0" smtClean="0"/>
                  <a:t>of hard and soft WFs begins just above the quasi-elastic peak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&gt;1.4</m:t>
                    </m:r>
                  </m:oMath>
                </a14:m>
                <a:endParaRPr lang="en-US" sz="1800"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71062" y="1792726"/>
                <a:ext cx="5865966" cy="4023360"/>
              </a:xfrm>
              <a:blipFill rotWithShape="0">
                <a:blip r:embed="rId3"/>
                <a:stretch>
                  <a:fillRect l="-936" t="-1364" r="-1767" b="-393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5</a:t>
            </a:fld>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 y="4122454"/>
            <a:ext cx="4155414" cy="879572"/>
          </a:xfrm>
          <a:prstGeom prst="rect">
            <a:avLst/>
          </a:prstGeom>
        </p:spPr>
      </p:pic>
      <p:sp>
        <p:nvSpPr>
          <p:cNvPr id="13" name="Rectangle 12"/>
          <p:cNvSpPr/>
          <p:nvPr/>
        </p:nvSpPr>
        <p:spPr>
          <a:xfrm>
            <a:off x="0" y="5967892"/>
            <a:ext cx="5280420" cy="369332"/>
          </a:xfrm>
          <a:prstGeom prst="rect">
            <a:avLst/>
          </a:prstGeom>
        </p:spPr>
        <p:txBody>
          <a:bodyPr wrap="none">
            <a:spAutoFit/>
          </a:bodyPr>
          <a:lstStyle/>
          <a:p>
            <a:r>
              <a:rPr lang="en-US" dirty="0"/>
              <a:t>L.L. Frankfurt, M.I. Strikman, Phys. Rept. </a:t>
            </a:r>
            <a:r>
              <a:rPr lang="en-US" b="1" dirty="0"/>
              <a:t>76</a:t>
            </a:r>
            <a:r>
              <a:rPr lang="en-US" dirty="0"/>
              <a:t> (1981) 215</a:t>
            </a:r>
          </a:p>
        </p:txBody>
      </p:sp>
      <p:grpSp>
        <p:nvGrpSpPr>
          <p:cNvPr id="6" name="Group 5"/>
          <p:cNvGrpSpPr/>
          <p:nvPr/>
        </p:nvGrpSpPr>
        <p:grpSpPr>
          <a:xfrm>
            <a:off x="6237027" y="1769179"/>
            <a:ext cx="5158854" cy="4568045"/>
            <a:chOff x="6237027" y="1769179"/>
            <a:chExt cx="5158854" cy="4568045"/>
          </a:xfrm>
        </p:grpSpPr>
        <p:grpSp>
          <p:nvGrpSpPr>
            <p:cNvPr id="5" name="Group 4"/>
            <p:cNvGrpSpPr/>
            <p:nvPr/>
          </p:nvGrpSpPr>
          <p:grpSpPr>
            <a:xfrm>
              <a:off x="6237027" y="1769179"/>
              <a:ext cx="5158854" cy="4540968"/>
              <a:chOff x="6237027" y="1769179"/>
              <a:chExt cx="5158854" cy="4540968"/>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7027" y="1769179"/>
                <a:ext cx="5158854" cy="4540968"/>
              </a:xfrm>
              <a:prstGeom prst="rect">
                <a:avLst/>
              </a:prstGeom>
            </p:spPr>
          </p:pic>
          <p:sp>
            <p:nvSpPr>
              <p:cNvPr id="9" name="TextBox 8"/>
              <p:cNvSpPr txBox="1"/>
              <p:nvPr/>
            </p:nvSpPr>
            <p:spPr>
              <a:xfrm>
                <a:off x="10556470" y="2238357"/>
                <a:ext cx="742923" cy="496640"/>
              </a:xfrm>
              <a:prstGeom prst="rect">
                <a:avLst/>
              </a:prstGeom>
              <a:noFill/>
            </p:spPr>
            <p:txBody>
              <a:bodyPr wrap="none" rtlCol="0">
                <a:spAutoFit/>
              </a:bodyPr>
              <a:lstStyle/>
              <a:p>
                <a:r>
                  <a:rPr lang="en-US" dirty="0" smtClean="0">
                    <a:solidFill>
                      <a:srgbClr val="4141FF"/>
                    </a:solidFill>
                  </a:rPr>
                  <a:t>AV18</a:t>
                </a:r>
                <a:endParaRPr lang="en-US" dirty="0">
                  <a:solidFill>
                    <a:srgbClr val="4141FF"/>
                  </a:solidFill>
                </a:endParaRPr>
              </a:p>
            </p:txBody>
          </p:sp>
          <p:sp>
            <p:nvSpPr>
              <p:cNvPr id="10" name="TextBox 9"/>
              <p:cNvSpPr txBox="1"/>
              <p:nvPr/>
            </p:nvSpPr>
            <p:spPr>
              <a:xfrm>
                <a:off x="10379883" y="5120052"/>
                <a:ext cx="941283" cy="369332"/>
              </a:xfrm>
              <a:prstGeom prst="rect">
                <a:avLst/>
              </a:prstGeom>
              <a:noFill/>
            </p:spPr>
            <p:txBody>
              <a:bodyPr wrap="none" rtlCol="0">
                <a:spAutoFit/>
              </a:bodyPr>
              <a:lstStyle/>
              <a:p>
                <a:r>
                  <a:rPr lang="en-US" dirty="0" err="1" smtClean="0">
                    <a:solidFill>
                      <a:srgbClr val="4141FF"/>
                    </a:solidFill>
                  </a:rPr>
                  <a:t>CDBonn</a:t>
                </a:r>
                <a:endParaRPr lang="en-US" dirty="0">
                  <a:solidFill>
                    <a:srgbClr val="4141FF"/>
                  </a:solidFill>
                </a:endParaRPr>
              </a:p>
            </p:txBody>
          </p:sp>
        </p:grpSp>
        <p:sp>
          <p:nvSpPr>
            <p:cNvPr id="14" name="Rectangle 13"/>
            <p:cNvSpPr/>
            <p:nvPr/>
          </p:nvSpPr>
          <p:spPr>
            <a:xfrm>
              <a:off x="6366434" y="5967892"/>
              <a:ext cx="1269963" cy="369332"/>
            </a:xfrm>
            <a:prstGeom prst="rect">
              <a:avLst/>
            </a:prstGeom>
          </p:spPr>
          <p:txBody>
            <a:bodyPr wrap="none">
              <a:spAutoFit/>
            </a:bodyPr>
            <a:lstStyle/>
            <a:p>
              <a:r>
                <a:rPr lang="en-US" dirty="0" smtClean="0"/>
                <a:t>M. Sargsian</a:t>
              </a:r>
              <a:endParaRPr lang="en-US" dirty="0"/>
            </a:p>
          </p:txBody>
        </p:sp>
      </p:grpSp>
      <p:sp>
        <p:nvSpPr>
          <p:cNvPr id="15"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16"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Tree>
    <p:extLst>
      <p:ext uri="{BB962C8B-B14F-4D97-AF65-F5344CB8AC3E}">
        <p14:creationId xmlns:p14="http://schemas.microsoft.com/office/powerpoint/2010/main" val="3154966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xit" presetSubtype="0" fill="hold" nodeType="withEffect">
                                  <p:stCondLst>
                                    <p:cond delay="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Relativistic </a:t>
            </a:r>
            <a:r>
              <a:rPr lang="en-US" i="1" dirty="0" smtClean="0"/>
              <a:t>NN</a:t>
            </a:r>
            <a:r>
              <a:rPr lang="en-US" dirty="0" smtClean="0"/>
              <a:t> Bound System</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5592416" y="1845734"/>
                <a:ext cx="6003236" cy="4023360"/>
              </a:xfrm>
            </p:spPr>
            <p:txBody>
              <a:bodyPr>
                <a:normAutofit/>
              </a:bodyPr>
              <a:lstStyle/>
              <a:p>
                <a:r>
                  <a:rPr lang="en-US" sz="2400" dirty="0" smtClean="0"/>
                  <a:t>Relativistic </a:t>
                </a:r>
                <a:r>
                  <a:rPr lang="en-US" sz="2400" dirty="0"/>
                  <a:t>calculations </a:t>
                </a:r>
                <a:r>
                  <a:rPr lang="en-US" sz="2400" dirty="0" smtClean="0"/>
                  <a:t>needed </a:t>
                </a:r>
                <a:r>
                  <a:rPr lang="en-US" sz="2400" dirty="0" smtClean="0"/>
                  <a:t>to understand </a:t>
                </a:r>
                <a:r>
                  <a:rPr lang="en-US" sz="2400" dirty="0" smtClean="0"/>
                  <a:t>underlying </a:t>
                </a:r>
                <a:r>
                  <a:rPr lang="en-US" sz="2400" dirty="0" smtClean="0"/>
                  <a:t>physics in short-range correlations at high momenta</a:t>
                </a:r>
              </a:p>
              <a:p>
                <a:r>
                  <a:rPr lang="en-US" sz="2400" dirty="0" smtClean="0"/>
                  <a:t>Light Cone (LC) and Virtual Nucleon (VN) calculations are often used</a:t>
                </a:r>
              </a:p>
              <a:p>
                <a:r>
                  <a:rPr lang="en-US" sz="2400" dirty="0"/>
                  <a:t>Large momenta (</a:t>
                </a:r>
                <a14:m>
                  <m:oMath xmlns:m="http://schemas.openxmlformats.org/officeDocument/2006/math">
                    <m:r>
                      <a:rPr lang="en-US" sz="2400" i="1">
                        <a:latin typeface="Cambria Math" panose="02040503050406030204" pitchFamily="18" charset="0"/>
                      </a:rPr>
                      <m:t>&gt;500 </m:t>
                    </m:r>
                    <m:r>
                      <m:rPr>
                        <m:sty m:val="p"/>
                      </m:rPr>
                      <a:rPr lang="en-US" sz="2400">
                        <a:latin typeface="Cambria Math" panose="02040503050406030204" pitchFamily="18" charset="0"/>
                      </a:rPr>
                      <m:t>MeV</m:t>
                    </m:r>
                    <m:r>
                      <a:rPr lang="en-US" sz="2400">
                        <a:latin typeface="Cambria Math" panose="02040503050406030204" pitchFamily="18" charset="0"/>
                      </a:rPr>
                      <m:t>/</m:t>
                    </m:r>
                    <m:r>
                      <a:rPr lang="en-US" sz="2400" i="1">
                        <a:latin typeface="Cambria Math" panose="02040503050406030204" pitchFamily="18" charset="0"/>
                      </a:rPr>
                      <m:t>𝑐</m:t>
                    </m:r>
                  </m:oMath>
                </a14:m>
                <a:r>
                  <a:rPr lang="en-US" sz="2400" dirty="0" smtClean="0"/>
                  <a:t>) needed to discriminate with unpolarized deuterons</a:t>
                </a:r>
              </a:p>
              <a:p>
                <a:r>
                  <a:rPr lang="en-US" sz="2400" dirty="0" smtClean="0"/>
                  <a:t>With tensor polarized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𝑧𝑧</m:t>
                        </m:r>
                      </m:sub>
                    </m:sSub>
                  </m:oMath>
                </a14:m>
                <a:r>
                  <a:rPr lang="en-US" sz="2400" dirty="0" smtClean="0"/>
                  <a:t> significant difference at much lower momenta (</a:t>
                </a:r>
                <a14:m>
                  <m:oMath xmlns:m="http://schemas.openxmlformats.org/officeDocument/2006/math">
                    <m:r>
                      <a:rPr lang="en-US" sz="2400" b="0" i="1" smtClean="0">
                        <a:latin typeface="Cambria Math" panose="02040503050406030204" pitchFamily="18" charset="0"/>
                      </a:rPr>
                      <m:t>&gt;300 </m:t>
                    </m:r>
                    <m:r>
                      <m:rPr>
                        <m:sty m:val="p"/>
                      </m:rPr>
                      <a:rPr lang="en-US" sz="2400" b="0" i="0" smtClean="0">
                        <a:latin typeface="Cambria Math" panose="02040503050406030204" pitchFamily="18" charset="0"/>
                      </a:rPr>
                      <m:t>MeV</m:t>
                    </m:r>
                    <m:r>
                      <a:rPr lang="en-US" sz="2400" b="0" i="0" smtClean="0">
                        <a:latin typeface="Cambria Math" panose="02040503050406030204" pitchFamily="18" charset="0"/>
                      </a:rPr>
                      <m:t>/</m:t>
                    </m:r>
                    <m:r>
                      <a:rPr lang="en-US" sz="2400" b="0" i="1" smtClean="0">
                        <a:latin typeface="Cambria Math" panose="02040503050406030204" pitchFamily="18" charset="0"/>
                      </a:rPr>
                      <m:t>𝑐</m:t>
                    </m:r>
                  </m:oMath>
                </a14:m>
                <a:r>
                  <a:rPr lang="en-US" sz="2400" dirty="0" smtClean="0"/>
                  <a:t>) and </a:t>
                </a:r>
                <a14:m>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&gt;1.1</m:t>
                    </m:r>
                  </m:oMath>
                </a14:m>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5592416" y="1845734"/>
                <a:ext cx="6003236" cy="4023360"/>
              </a:xfrm>
              <a:blipFill rotWithShape="0">
                <a:blip r:embed="rId2"/>
                <a:stretch>
                  <a:fillRect l="-1523" t="-2121" r="-304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6</a:t>
            </a:fld>
            <a:endParaRPr lang="en-US" dirty="0"/>
          </a:p>
        </p:txBody>
      </p:sp>
      <p:grpSp>
        <p:nvGrpSpPr>
          <p:cNvPr id="11" name="Group 10"/>
          <p:cNvGrpSpPr/>
          <p:nvPr/>
        </p:nvGrpSpPr>
        <p:grpSpPr>
          <a:xfrm>
            <a:off x="98391" y="1805978"/>
            <a:ext cx="5133903" cy="4460682"/>
            <a:chOff x="98391" y="1805978"/>
            <a:chExt cx="5133903" cy="446068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91" y="1805978"/>
              <a:ext cx="5067643" cy="4460682"/>
            </a:xfrm>
            <a:prstGeom prst="rect">
              <a:avLst/>
            </a:prstGeom>
          </p:spPr>
        </p:pic>
        <p:sp>
          <p:nvSpPr>
            <p:cNvPr id="9" name="TextBox 8"/>
            <p:cNvSpPr txBox="1"/>
            <p:nvPr/>
          </p:nvSpPr>
          <p:spPr>
            <a:xfrm>
              <a:off x="4512225" y="3602020"/>
              <a:ext cx="720069" cy="646331"/>
            </a:xfrm>
            <a:prstGeom prst="rect">
              <a:avLst/>
            </a:prstGeom>
            <a:noFill/>
          </p:spPr>
          <p:txBody>
            <a:bodyPr wrap="none" rtlCol="0">
              <a:spAutoFit/>
            </a:bodyPr>
            <a:lstStyle/>
            <a:p>
              <a:r>
                <a:rPr lang="en-US" dirty="0" smtClean="0">
                  <a:solidFill>
                    <a:srgbClr val="FF4141"/>
                  </a:solidFill>
                </a:rPr>
                <a:t>Light </a:t>
              </a:r>
            </a:p>
            <a:p>
              <a:r>
                <a:rPr lang="en-US" dirty="0" smtClean="0">
                  <a:solidFill>
                    <a:srgbClr val="FF4141"/>
                  </a:solidFill>
                </a:rPr>
                <a:t>Cone</a:t>
              </a:r>
              <a:endParaRPr lang="en-US" dirty="0">
                <a:solidFill>
                  <a:srgbClr val="FF4141"/>
                </a:solidFill>
              </a:endParaRPr>
            </a:p>
          </p:txBody>
        </p:sp>
        <p:sp>
          <p:nvSpPr>
            <p:cNvPr id="10" name="TextBox 9"/>
            <p:cNvSpPr txBox="1"/>
            <p:nvPr/>
          </p:nvSpPr>
          <p:spPr>
            <a:xfrm>
              <a:off x="2510893" y="4653414"/>
              <a:ext cx="965329" cy="646331"/>
            </a:xfrm>
            <a:prstGeom prst="rect">
              <a:avLst/>
            </a:prstGeom>
            <a:noFill/>
          </p:spPr>
          <p:txBody>
            <a:bodyPr wrap="none" rtlCol="0">
              <a:spAutoFit/>
            </a:bodyPr>
            <a:lstStyle/>
            <a:p>
              <a:pPr algn="ctr"/>
              <a:r>
                <a:rPr lang="en-US" dirty="0" smtClean="0">
                  <a:solidFill>
                    <a:srgbClr val="4141FF"/>
                  </a:solidFill>
                </a:rPr>
                <a:t>Virtual</a:t>
              </a:r>
            </a:p>
            <a:p>
              <a:pPr algn="ctr"/>
              <a:r>
                <a:rPr lang="en-US" dirty="0" smtClean="0">
                  <a:solidFill>
                    <a:srgbClr val="4141FF"/>
                  </a:solidFill>
                </a:rPr>
                <a:t>Nucleon</a:t>
              </a:r>
              <a:endParaRPr lang="en-US" dirty="0">
                <a:solidFill>
                  <a:srgbClr val="4141FF"/>
                </a:solidFill>
              </a:endParaRPr>
            </a:p>
          </p:txBody>
        </p:sp>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91" y="1966667"/>
            <a:ext cx="5133903" cy="4274594"/>
          </a:xfrm>
          <a:prstGeom prst="rect">
            <a:avLst/>
          </a:prstGeom>
        </p:spPr>
      </p:pic>
      <p:sp>
        <p:nvSpPr>
          <p:cNvPr id="13"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14"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sp>
        <p:nvSpPr>
          <p:cNvPr id="5" name="TextBox 4"/>
          <p:cNvSpPr txBox="1"/>
          <p:nvPr/>
        </p:nvSpPr>
        <p:spPr>
          <a:xfrm>
            <a:off x="7488468" y="6002722"/>
            <a:ext cx="4703532" cy="338554"/>
          </a:xfrm>
          <a:prstGeom prst="rect">
            <a:avLst/>
          </a:prstGeom>
          <a:noFill/>
        </p:spPr>
        <p:txBody>
          <a:bodyPr wrap="none" rtlCol="0">
            <a:spAutoFit/>
          </a:bodyPr>
          <a:lstStyle/>
          <a:p>
            <a:r>
              <a:rPr lang="en-US" sz="1600" dirty="0" smtClean="0"/>
              <a:t>M Sargsian, Tensor Spin Observables Workshop (2014)</a:t>
            </a:r>
            <a:endParaRPr lang="en-US" sz="1600" dirty="0"/>
          </a:p>
        </p:txBody>
      </p:sp>
    </p:spTree>
    <p:extLst>
      <p:ext uri="{BB962C8B-B14F-4D97-AF65-F5344CB8AC3E}">
        <p14:creationId xmlns:p14="http://schemas.microsoft.com/office/powerpoint/2010/main" val="1286896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xit" presetSubtype="0" fill="hold"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State Interactions</a:t>
            </a:r>
            <a:endParaRPr lang="en-US" dirty="0"/>
          </a:p>
        </p:txBody>
      </p:sp>
      <p:sp>
        <p:nvSpPr>
          <p:cNvPr id="3" name="Content Placeholder 2"/>
          <p:cNvSpPr>
            <a:spLocks noGrp="1"/>
          </p:cNvSpPr>
          <p:nvPr>
            <p:ph idx="1"/>
          </p:nvPr>
        </p:nvSpPr>
        <p:spPr>
          <a:xfrm>
            <a:off x="1097280" y="2137282"/>
            <a:ext cx="3807731" cy="4023360"/>
          </a:xfrm>
        </p:spPr>
        <p:txBody>
          <a:bodyPr>
            <a:normAutofit/>
          </a:bodyPr>
          <a:lstStyle/>
          <a:p>
            <a:r>
              <a:rPr lang="en-US" sz="2400" dirty="0" smtClean="0"/>
              <a:t>To determine nucleonic components of the deuteron WF, FSI must be understood</a:t>
            </a:r>
          </a:p>
          <a:p>
            <a:r>
              <a:rPr lang="en-US" sz="2400" dirty="0" smtClean="0"/>
              <a:t>Minimum and maximum effects from FSI have been calculated by W. Cosyn</a:t>
            </a:r>
          </a:p>
          <a:p>
            <a:r>
              <a:rPr lang="en-US" sz="2400" dirty="0" smtClean="0"/>
              <a:t>Even with FSI, large discrepancy based on WF input</a:t>
            </a:r>
          </a:p>
        </p:txBody>
      </p:sp>
      <p:sp>
        <p:nvSpPr>
          <p:cNvPr id="4" name="Slide Number Placeholder 3"/>
          <p:cNvSpPr>
            <a:spLocks noGrp="1"/>
          </p:cNvSpPr>
          <p:nvPr>
            <p:ph type="sldNum" sz="quarter" idx="12"/>
          </p:nvPr>
        </p:nvSpPr>
        <p:spPr/>
        <p:txBody>
          <a:bodyPr/>
          <a:lstStyle/>
          <a:p>
            <a:fld id="{629637A9-119A-49DA-BD12-AAC58B377D80}" type="slidenum">
              <a:rPr lang="en-US" smtClean="0"/>
              <a:pPr/>
              <a:t>7</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011" y="1964738"/>
            <a:ext cx="7233981" cy="4012730"/>
          </a:xfrm>
          <a:prstGeom prst="rect">
            <a:avLst/>
          </a:prstGeom>
        </p:spPr>
      </p:pic>
      <p:sp>
        <p:nvSpPr>
          <p:cNvPr id="8"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9"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grpSp>
        <p:nvGrpSpPr>
          <p:cNvPr id="12" name="Group 11"/>
          <p:cNvGrpSpPr/>
          <p:nvPr/>
        </p:nvGrpSpPr>
        <p:grpSpPr>
          <a:xfrm>
            <a:off x="5956853" y="4969565"/>
            <a:ext cx="1300272" cy="584775"/>
            <a:chOff x="6301410" y="4810539"/>
            <a:chExt cx="1300272" cy="584775"/>
          </a:xfrm>
        </p:grpSpPr>
        <p:cxnSp>
          <p:nvCxnSpPr>
            <p:cNvPr id="6" name="Straight Connector 5"/>
            <p:cNvCxnSpPr/>
            <p:nvPr/>
          </p:nvCxnSpPr>
          <p:spPr>
            <a:xfrm>
              <a:off x="6301410" y="4969565"/>
              <a:ext cx="437321"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08036" y="5227981"/>
              <a:ext cx="437321"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745357" y="4810539"/>
              <a:ext cx="856325" cy="584775"/>
            </a:xfrm>
            <a:prstGeom prst="rect">
              <a:avLst/>
            </a:prstGeom>
            <a:noFill/>
          </p:spPr>
          <p:txBody>
            <a:bodyPr wrap="none" rtlCol="0">
              <a:spAutoFit/>
            </a:bodyPr>
            <a:lstStyle/>
            <a:p>
              <a:r>
                <a:rPr lang="en-US" sz="1600" dirty="0" smtClean="0"/>
                <a:t>AV18</a:t>
              </a:r>
            </a:p>
            <a:p>
              <a:r>
                <a:rPr lang="en-US" sz="1600" dirty="0" err="1" smtClean="0"/>
                <a:t>CDBonn</a:t>
              </a:r>
              <a:endParaRPr lang="en-US" sz="1600" dirty="0"/>
            </a:p>
          </p:txBody>
        </p:sp>
      </p:grpSp>
    </p:spTree>
    <p:extLst>
      <p:ext uri="{BB962C8B-B14F-4D97-AF65-F5344CB8AC3E}">
        <p14:creationId xmlns:p14="http://schemas.microsoft.com/office/powerpoint/2010/main" val="3202441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First Measurement of Quasi-Elastic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727" b="-2310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8</a:t>
            </a:fld>
            <a:endParaRPr lang="en-US" dirty="0"/>
          </a:p>
        </p:txBody>
      </p:sp>
      <p:sp>
        <p:nvSpPr>
          <p:cNvPr id="33" name="Content Placeholder 2"/>
          <p:cNvSpPr txBox="1">
            <a:spLocks/>
          </p:cNvSpPr>
          <p:nvPr/>
        </p:nvSpPr>
        <p:spPr>
          <a:xfrm>
            <a:off x="8056787" y="299870"/>
            <a:ext cx="3399183" cy="126919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endParaRPr lang="en-US" sz="2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79" y="1919308"/>
            <a:ext cx="5985001" cy="4198766"/>
          </a:xfrm>
          <a:prstGeom prst="rect">
            <a:avLst/>
          </a:prstGeom>
        </p:spPr>
      </p:pic>
      <p:sp>
        <p:nvSpPr>
          <p:cNvPr id="10"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11"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mc:AlternateContent xmlns:mc="http://schemas.openxmlformats.org/markup-compatibility/2006">
        <mc:Choice xmlns:a14="http://schemas.microsoft.com/office/drawing/2010/main" Requires="a14">
          <p:sp>
            <p:nvSpPr>
              <p:cNvPr id="12" name="Content Placeholder 2"/>
              <p:cNvSpPr>
                <a:spLocks noGrp="1"/>
              </p:cNvSpPr>
              <p:nvPr>
                <p:ph idx="1"/>
              </p:nvPr>
            </p:nvSpPr>
            <p:spPr>
              <a:xfrm>
                <a:off x="6348456" y="1737375"/>
                <a:ext cx="5711023" cy="4540867"/>
              </a:xfrm>
            </p:spPr>
            <p:txBody>
              <a:bodyPr>
                <a:noAutofit/>
              </a:bodyPr>
              <a:lstStyle/>
              <a:p>
                <a:r>
                  <a:rPr lang="en-US" dirty="0" smtClean="0"/>
                  <a:t>Sensitive to effects that are very difficult to measure with unpolarized deuterons</a:t>
                </a:r>
              </a:p>
              <a:p>
                <a:r>
                  <a:rPr lang="en-US" dirty="0" smtClean="0"/>
                  <a:t>Huge 10-120% asymmetry</a:t>
                </a:r>
              </a:p>
              <a:p>
                <a:pPr marL="91440" lvl="1" indent="-91440">
                  <a:spcBef>
                    <a:spcPts val="1200"/>
                  </a:spcBef>
                  <a:spcAft>
                    <a:spcPts val="200"/>
                  </a:spcAft>
                  <a:buSzPct val="100000"/>
                  <a:buFont typeface="Calibri" panose="020F0502020204030204" pitchFamily="34" charset="0"/>
                  <a:buChar char=" "/>
                </a:pPr>
                <a:r>
                  <a:rPr lang="en-US" sz="2000" dirty="0">
                    <a:sym typeface="Wingdings" panose="05000000000000000000" pitchFamily="2" charset="2"/>
                  </a:rPr>
                  <a:t>Measuring </a:t>
                </a:r>
                <a14:m>
                  <m:oMath xmlns:m="http://schemas.openxmlformats.org/officeDocument/2006/math">
                    <m:sSub>
                      <m:sSubPr>
                        <m:ctrlPr>
                          <a:rPr lang="en-US" sz="2000" i="1">
                            <a:latin typeface="Cambria Math" panose="02040503050406030204" pitchFamily="18" charset="0"/>
                            <a:sym typeface="Wingdings" panose="05000000000000000000" pitchFamily="2" charset="2"/>
                          </a:rPr>
                        </m:ctrlPr>
                      </m:sSubPr>
                      <m:e>
                        <m:r>
                          <a:rPr lang="en-US" sz="2000" i="1">
                            <a:latin typeface="Cambria Math" panose="02040503050406030204" pitchFamily="18" charset="0"/>
                            <a:sym typeface="Wingdings" panose="05000000000000000000" pitchFamily="2" charset="2"/>
                          </a:rPr>
                          <m:t>𝐴</m:t>
                        </m:r>
                      </m:e>
                      <m:sub>
                        <m:r>
                          <a:rPr lang="en-US" sz="2000" i="1">
                            <a:latin typeface="Cambria Math" panose="02040503050406030204" pitchFamily="18" charset="0"/>
                            <a:sym typeface="Wingdings" panose="05000000000000000000" pitchFamily="2" charset="2"/>
                          </a:rPr>
                          <m:t>𝑧𝑧</m:t>
                        </m:r>
                      </m:sub>
                    </m:sSub>
                  </m:oMath>
                </a14:m>
                <a:r>
                  <a:rPr lang="en-US" sz="2000" dirty="0">
                    <a:sym typeface="Wingdings" panose="05000000000000000000" pitchFamily="2" charset="2"/>
                  </a:rPr>
                  <a:t> over a range in </a:t>
                </a:r>
                <a14:m>
                  <m:oMath xmlns:m="http://schemas.openxmlformats.org/officeDocument/2006/math">
                    <m:r>
                      <a:rPr lang="en-US" sz="2000" i="1">
                        <a:latin typeface="Cambria Math" panose="02040503050406030204" pitchFamily="18" charset="0"/>
                        <a:sym typeface="Wingdings" panose="05000000000000000000" pitchFamily="2" charset="2"/>
                      </a:rPr>
                      <m:t>𝑥</m:t>
                    </m:r>
                  </m:oMath>
                </a14:m>
                <a:r>
                  <a:rPr lang="en-US" sz="2000" dirty="0">
                    <a:sym typeface="Wingdings" panose="05000000000000000000" pitchFamily="2" charset="2"/>
                  </a:rPr>
                  <a:t> and </a:t>
                </a:r>
                <a14:m>
                  <m:oMath xmlns:m="http://schemas.openxmlformats.org/officeDocument/2006/math">
                    <m:sSup>
                      <m:sSupPr>
                        <m:ctrlPr>
                          <a:rPr lang="en-US" sz="2000" i="1">
                            <a:latin typeface="Cambria Math" panose="02040503050406030204" pitchFamily="18" charset="0"/>
                            <a:sym typeface="Wingdings" panose="05000000000000000000" pitchFamily="2" charset="2"/>
                          </a:rPr>
                        </m:ctrlPr>
                      </m:sSupPr>
                      <m:e>
                        <m:r>
                          <a:rPr lang="en-US" sz="2000" i="1">
                            <a:latin typeface="Cambria Math" panose="02040503050406030204" pitchFamily="18" charset="0"/>
                            <a:sym typeface="Wingdings" panose="05000000000000000000" pitchFamily="2" charset="2"/>
                          </a:rPr>
                          <m:t>𝑄</m:t>
                        </m:r>
                      </m:e>
                      <m:sup>
                        <m:r>
                          <a:rPr lang="en-US" sz="2000" i="1">
                            <a:latin typeface="Cambria Math" panose="02040503050406030204" pitchFamily="18" charset="0"/>
                            <a:sym typeface="Wingdings" panose="05000000000000000000" pitchFamily="2" charset="2"/>
                          </a:rPr>
                          <m:t>2</m:t>
                        </m:r>
                      </m:sup>
                    </m:sSup>
                  </m:oMath>
                </a14:m>
                <a:r>
                  <a:rPr lang="en-US" sz="2000" dirty="0">
                    <a:sym typeface="Wingdings" panose="05000000000000000000" pitchFamily="2" charset="2"/>
                  </a:rPr>
                  <a:t> provides </a:t>
                </a:r>
                <a:r>
                  <a:rPr lang="en-US" sz="2000" dirty="0" smtClean="0">
                    <a:sym typeface="Wingdings" panose="05000000000000000000" pitchFamily="2" charset="2"/>
                  </a:rPr>
                  <a:t>insight to</a:t>
                </a:r>
                <a:endParaRPr lang="en-US" sz="2000" dirty="0">
                  <a:sym typeface="Wingdings" panose="05000000000000000000" pitchFamily="2" charset="2"/>
                </a:endParaRPr>
              </a:p>
              <a:p>
                <a:pPr lvl="1"/>
                <a:r>
                  <a:rPr lang="en-US" dirty="0" smtClean="0"/>
                  <a:t>Nature of </a:t>
                </a:r>
                <a:r>
                  <a:rPr lang="en-US" i="1" dirty="0" smtClean="0"/>
                  <a:t>NN</a:t>
                </a:r>
                <a:r>
                  <a:rPr lang="en-US" dirty="0" smtClean="0"/>
                  <a:t> Forces</a:t>
                </a:r>
              </a:p>
              <a:p>
                <a:pPr lvl="1"/>
                <a:r>
                  <a:rPr lang="en-US" dirty="0" smtClean="0"/>
                  <a:t>Hard/Soft </a:t>
                </a:r>
                <a:r>
                  <a:rPr lang="en-US" dirty="0" err="1" smtClean="0"/>
                  <a:t>Wavefunctions</a:t>
                </a:r>
                <a:endParaRPr lang="en-US" dirty="0" smtClean="0"/>
              </a:p>
              <a:p>
                <a:pPr lvl="1"/>
                <a:r>
                  <a:rPr lang="en-US" dirty="0" smtClean="0"/>
                  <a:t>Relativistic </a:t>
                </a:r>
                <a:r>
                  <a:rPr lang="en-US" i="1" dirty="0" smtClean="0"/>
                  <a:t>NN</a:t>
                </a:r>
                <a:r>
                  <a:rPr lang="en-US" dirty="0" smtClean="0"/>
                  <a:t> </a:t>
                </a:r>
                <a:r>
                  <a:rPr lang="en-US" dirty="0" smtClean="0"/>
                  <a:t>Dynamics</a:t>
                </a:r>
              </a:p>
              <a:p>
                <a:pPr lvl="1"/>
                <a:r>
                  <a:rPr lang="en-US" dirty="0" smtClean="0"/>
                  <a:t>On-Shell/Off-Shell Effect FSI</a:t>
                </a:r>
                <a:endParaRPr lang="en-US" dirty="0" smtClean="0"/>
              </a:p>
              <a:p>
                <a:r>
                  <a:rPr lang="en-US" dirty="0" smtClean="0"/>
                  <a:t>Decades of theoretical interest that we can only now probe with a high-luminosity tensor-polarized target</a:t>
                </a:r>
              </a:p>
              <a:p>
                <a:r>
                  <a:rPr lang="en-US" dirty="0" smtClean="0"/>
                  <a:t>Importance ranges from understanding short-range correlations to the equations of state of neutron stars</a:t>
                </a:r>
              </a:p>
              <a:p>
                <a:pPr lvl="1"/>
                <a:endParaRPr lang="en-US" dirty="0" smtClean="0"/>
              </a:p>
            </p:txBody>
          </p:sp>
        </mc:Choice>
        <mc:Fallback>
          <p:sp>
            <p:nvSpPr>
              <p:cNvPr id="12" name="Content Placeholder 2"/>
              <p:cNvSpPr>
                <a:spLocks noGrp="1" noRot="1" noChangeAspect="1" noMove="1" noResize="1" noEditPoints="1" noAdjustHandles="1" noChangeArrowheads="1" noChangeShapeType="1" noTextEdit="1"/>
              </p:cNvSpPr>
              <p:nvPr>
                <p:ph idx="1"/>
              </p:nvPr>
            </p:nvSpPr>
            <p:spPr>
              <a:xfrm>
                <a:off x="6348456" y="1737375"/>
                <a:ext cx="5711023" cy="4540867"/>
              </a:xfrm>
              <a:blipFill rotWithShape="0">
                <a:blip r:embed="rId4"/>
                <a:stretch>
                  <a:fillRect l="-1067" t="-1342" r="-961" b="-2953"/>
                </a:stretch>
              </a:blipFill>
            </p:spPr>
            <p:txBody>
              <a:bodyPr/>
              <a:lstStyle/>
              <a:p>
                <a:r>
                  <a:rPr lang="en-US">
                    <a:noFill/>
                  </a:rPr>
                  <a:t> </a:t>
                </a:r>
              </a:p>
            </p:txBody>
          </p:sp>
        </mc:Fallback>
      </mc:AlternateContent>
    </p:spTree>
    <p:extLst>
      <p:ext uri="{BB962C8B-B14F-4D97-AF65-F5344CB8AC3E}">
        <p14:creationId xmlns:p14="http://schemas.microsoft.com/office/powerpoint/2010/main" val="870518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fade">
                                      <p:cBhvr>
                                        <p:cTn id="20" dur="500"/>
                                        <p:tgtEl>
                                          <p:spTgt spid="12">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fade">
                                      <p:cBhvr>
                                        <p:cTn id="23" dur="500"/>
                                        <p:tgtEl>
                                          <p:spTgt spid="12">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Effect transition="in" filter="fade">
                                      <p:cBhvr>
                                        <p:cTn id="26" dur="500"/>
                                        <p:tgtEl>
                                          <p:spTgt spid="12">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xEl>
                                              <p:pRg st="6" end="6"/>
                                            </p:txEl>
                                          </p:spTgt>
                                        </p:tgtEl>
                                        <p:attrNameLst>
                                          <p:attrName>style.visibility</p:attrName>
                                        </p:attrNameLst>
                                      </p:cBhvr>
                                      <p:to>
                                        <p:strVal val="visible"/>
                                      </p:to>
                                    </p:set>
                                    <p:animEffect transition="in" filter="fade">
                                      <p:cBhvr>
                                        <p:cTn id="29" dur="500"/>
                                        <p:tgtEl>
                                          <p:spTgt spid="12">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xEl>
                                              <p:pRg st="7" end="7"/>
                                            </p:txEl>
                                          </p:spTgt>
                                        </p:tgtEl>
                                        <p:attrNameLst>
                                          <p:attrName>style.visibility</p:attrName>
                                        </p:attrNameLst>
                                      </p:cBhvr>
                                      <p:to>
                                        <p:strVal val="visible"/>
                                      </p:to>
                                    </p:set>
                                    <p:animEffect transition="in" filter="fade">
                                      <p:cBhvr>
                                        <p:cTn id="34" dur="500"/>
                                        <p:tgtEl>
                                          <p:spTgt spid="1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animEffect transition="in" filter="fade">
                                      <p:cBhvr>
                                        <p:cTn id="39"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smtClean="0"/>
                  <a:t>First Measurement of Quasi-Elastic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727" b="-2310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9</a:t>
            </a:fld>
            <a:endParaRPr lang="en-US" dirty="0"/>
          </a:p>
        </p:txBody>
      </p:sp>
      <mc:AlternateContent xmlns:mc="http://schemas.openxmlformats.org/markup-compatibility/2006" xmlns:a14="http://schemas.microsoft.com/office/drawing/2010/main">
        <mc:Choice Requires="a14">
          <p:sp>
            <p:nvSpPr>
              <p:cNvPr id="20" name="Content Placeholder 2"/>
              <p:cNvSpPr txBox="1">
                <a:spLocks/>
              </p:cNvSpPr>
              <p:nvPr/>
            </p:nvSpPr>
            <p:spPr>
              <a:xfrm>
                <a:off x="742122" y="1948069"/>
                <a:ext cx="11211339" cy="398561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buNone/>
                </a:pPr>
                <a:r>
                  <a:rPr lang="en-US" sz="2400" dirty="0" smtClean="0"/>
                  <a:t>A measurement of quasi-elastic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𝑧𝑧</m:t>
                        </m:r>
                      </m:sub>
                    </m:sSub>
                  </m:oMath>
                </a14:m>
                <a:r>
                  <a:rPr lang="en-US" sz="2400" dirty="0" smtClean="0"/>
                  <a:t> will fill a gap in tensor polarized deuteron experiments</a:t>
                </a:r>
                <a:br>
                  <a:rPr lang="en-US" sz="2400" dirty="0" smtClean="0"/>
                </a:br>
                <a:endParaRPr lang="en-US" sz="2400" dirty="0" smtClean="0"/>
              </a:p>
            </p:txBody>
          </p:sp>
        </mc:Choice>
        <mc:Fallback xmlns="">
          <p:sp>
            <p:nvSpPr>
              <p:cNvPr id="20" name="Content Placeholder 2"/>
              <p:cNvSpPr txBox="1">
                <a:spLocks noRot="1" noChangeAspect="1" noMove="1" noResize="1" noEditPoints="1" noAdjustHandles="1" noChangeArrowheads="1" noChangeShapeType="1" noTextEdit="1"/>
              </p:cNvSpPr>
              <p:nvPr/>
            </p:nvSpPr>
            <p:spPr>
              <a:xfrm>
                <a:off x="742122" y="1948069"/>
                <a:ext cx="11211339" cy="3985616"/>
              </a:xfrm>
              <a:prstGeom prst="rect">
                <a:avLst/>
              </a:prstGeom>
              <a:blipFill rotWithShape="0">
                <a:blip r:embed="rId3"/>
                <a:stretch>
                  <a:fillRect t="-2144"/>
                </a:stretch>
              </a:blipFill>
            </p:spPr>
            <p:txBody>
              <a:bodyPr/>
              <a:lstStyle/>
              <a:p>
                <a:r>
                  <a:rPr lang="en-US">
                    <a:noFill/>
                  </a:rPr>
                  <a:t> </a:t>
                </a:r>
              </a:p>
            </p:txBody>
          </p:sp>
        </mc:Fallback>
      </mc:AlternateContent>
      <p:sp>
        <p:nvSpPr>
          <p:cNvPr id="33" name="Content Placeholder 2"/>
          <p:cNvSpPr txBox="1">
            <a:spLocks/>
          </p:cNvSpPr>
          <p:nvPr/>
        </p:nvSpPr>
        <p:spPr>
          <a:xfrm>
            <a:off x="8056787" y="299870"/>
            <a:ext cx="3399183" cy="126919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endParaRPr lang="en-US" sz="2400" dirty="0"/>
          </a:p>
        </p:txBody>
      </p:sp>
      <p:sp>
        <p:nvSpPr>
          <p:cNvPr id="10" name="Date Placeholder 10"/>
          <p:cNvSpPr>
            <a:spLocks noGrp="1"/>
          </p:cNvSpPr>
          <p:nvPr>
            <p:ph type="dt" sz="half" idx="2"/>
          </p:nvPr>
        </p:nvSpPr>
        <p:spPr>
          <a:xfrm>
            <a:off x="1097280" y="6459785"/>
            <a:ext cx="2472271" cy="365125"/>
          </a:xfrm>
        </p:spPr>
        <p:txBody>
          <a:bodyPr/>
          <a:lstStyle/>
          <a:p>
            <a:r>
              <a:rPr lang="en-US" dirty="0"/>
              <a:t>7</a:t>
            </a:r>
            <a:r>
              <a:rPr lang="en-US" dirty="0" smtClean="0"/>
              <a:t>/8/2015</a:t>
            </a:r>
            <a:endParaRPr lang="en-US" dirty="0"/>
          </a:p>
        </p:txBody>
      </p:sp>
      <p:sp>
        <p:nvSpPr>
          <p:cNvPr id="11" name="Footer Placeholder 4"/>
          <p:cNvSpPr>
            <a:spLocks noGrp="1"/>
          </p:cNvSpPr>
          <p:nvPr>
            <p:ph type="ftr" sz="quarter" idx="3"/>
          </p:nvPr>
        </p:nvSpPr>
        <p:spPr>
          <a:xfrm>
            <a:off x="3686184" y="6459785"/>
            <a:ext cx="6862545"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smtClean="0"/>
              <a:t>PAC43 – PR12-15-005	</a:t>
            </a:r>
            <a:r>
              <a:rPr lang="en-US" dirty="0"/>
              <a:t>	</a:t>
            </a:r>
            <a:r>
              <a:rPr lang="en-US" dirty="0" smtClean="0"/>
              <a:t>	Elena Long &lt;ellie@jlab.org&gt;</a:t>
            </a:r>
            <a:endParaRPr lang="en-US" dirty="0"/>
          </a:p>
        </p:txBody>
      </p:sp>
      <p:cxnSp>
        <p:nvCxnSpPr>
          <p:cNvPr id="5" name="Straight Arrow Connector 4"/>
          <p:cNvCxnSpPr/>
          <p:nvPr/>
        </p:nvCxnSpPr>
        <p:spPr>
          <a:xfrm>
            <a:off x="975646" y="5018584"/>
            <a:ext cx="9925877"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Rectangle 5"/>
              <p:cNvSpPr/>
              <p:nvPr/>
            </p:nvSpPr>
            <p:spPr>
              <a:xfrm>
                <a:off x="352794" y="3448924"/>
                <a:ext cx="3048000" cy="1569660"/>
              </a:xfrm>
              <a:prstGeom prst="rect">
                <a:avLst/>
              </a:prstGeom>
            </p:spPr>
            <p:txBody>
              <a:bodyPr wrap="square">
                <a:spAutoFit/>
              </a:bodyPr>
              <a:lstStyle/>
              <a:p>
                <a:pPr marL="201168" lvl="1" indent="0">
                  <a:buNone/>
                </a:pPr>
                <a:r>
                  <a:rPr lang="en-US" sz="2400" dirty="0"/>
                  <a:t>DIS </a:t>
                </a:r>
                <a14:m>
                  <m:oMath xmlns:m="http://schemas.openxmlformats.org/officeDocument/2006/math">
                    <m:sSub>
                      <m:sSubPr>
                        <m:ctrlPr>
                          <a:rPr lang="en-US" sz="2400" i="1">
                            <a:latin typeface="Cambria Math" panose="02040503050406030204" pitchFamily="18" charset="0"/>
                            <a:sym typeface="Wingdings" panose="05000000000000000000" pitchFamily="2" charset="2"/>
                          </a:rPr>
                        </m:ctrlPr>
                      </m:sSubPr>
                      <m:e>
                        <m:r>
                          <a:rPr lang="en-US" sz="2400" i="1">
                            <a:latin typeface="Cambria Math" panose="02040503050406030204" pitchFamily="18" charset="0"/>
                            <a:ea typeface="Cambria Math" panose="02040503050406030204" pitchFamily="18" charset="0"/>
                            <a:sym typeface="Wingdings" panose="05000000000000000000" pitchFamily="2" charset="2"/>
                          </a:rPr>
                          <m:t>→</m:t>
                        </m:r>
                        <m:r>
                          <a:rPr lang="en-US" sz="2400" i="1">
                            <a:latin typeface="Cambria Math" panose="02040503050406030204" pitchFamily="18" charset="0"/>
                            <a:sym typeface="Wingdings" panose="05000000000000000000" pitchFamily="2" charset="2"/>
                          </a:rPr>
                          <m:t>𝑏</m:t>
                        </m:r>
                      </m:e>
                      <m:sub>
                        <m:r>
                          <a:rPr lang="en-US" sz="2400" i="1">
                            <a:latin typeface="Cambria Math" panose="02040503050406030204" pitchFamily="18" charset="0"/>
                            <a:sym typeface="Wingdings" panose="05000000000000000000" pitchFamily="2" charset="2"/>
                          </a:rPr>
                          <m:t>1</m:t>
                        </m:r>
                      </m:sub>
                    </m:sSub>
                    <m:r>
                      <a:rPr lang="en-US" sz="2400" i="1">
                        <a:latin typeface="Cambria Math" panose="02040503050406030204" pitchFamily="18" charset="0"/>
                        <a:ea typeface="Cambria Math" panose="02040503050406030204" pitchFamily="18" charset="0"/>
                        <a:sym typeface="Wingdings" panose="05000000000000000000" pitchFamily="2" charset="2"/>
                      </a:rPr>
                      <m:t>∝</m:t>
                    </m:r>
                    <m:sSub>
                      <m:sSubPr>
                        <m:ctrlPr>
                          <a:rPr lang="en-US" sz="2400" i="1">
                            <a:latin typeface="Cambria Math" panose="02040503050406030204" pitchFamily="18" charset="0"/>
                            <a:ea typeface="Cambria Math" panose="02040503050406030204" pitchFamily="18" charset="0"/>
                            <a:sym typeface="Wingdings" panose="05000000000000000000" pitchFamily="2" charset="2"/>
                          </a:rPr>
                        </m:ctrlPr>
                      </m:sSubPr>
                      <m:e>
                        <m:r>
                          <a:rPr lang="en-US" sz="2400" i="1">
                            <a:latin typeface="Cambria Math" panose="02040503050406030204" pitchFamily="18" charset="0"/>
                            <a:ea typeface="Cambria Math" panose="02040503050406030204" pitchFamily="18" charset="0"/>
                            <a:sym typeface="Wingdings" panose="05000000000000000000" pitchFamily="2" charset="2"/>
                          </a:rPr>
                          <m:t>𝐹</m:t>
                        </m:r>
                      </m:e>
                      <m:sub>
                        <m:r>
                          <a:rPr lang="en-US" sz="2400" i="1">
                            <a:latin typeface="Cambria Math" panose="02040503050406030204" pitchFamily="18" charset="0"/>
                            <a:ea typeface="Cambria Math" panose="02040503050406030204" pitchFamily="18" charset="0"/>
                            <a:sym typeface="Wingdings" panose="05000000000000000000" pitchFamily="2" charset="2"/>
                          </a:rPr>
                          <m:t>1</m:t>
                        </m:r>
                      </m:sub>
                    </m:sSub>
                    <m:sSub>
                      <m:sSubPr>
                        <m:ctrlPr>
                          <a:rPr lang="en-US" sz="2400" i="1">
                            <a:latin typeface="Cambria Math" panose="02040503050406030204" pitchFamily="18" charset="0"/>
                            <a:ea typeface="Cambria Math" panose="02040503050406030204" pitchFamily="18" charset="0"/>
                            <a:sym typeface="Wingdings" panose="05000000000000000000" pitchFamily="2" charset="2"/>
                          </a:rPr>
                        </m:ctrlPr>
                      </m:sSubPr>
                      <m:e>
                        <m:r>
                          <a:rPr lang="en-US" sz="2400" i="1">
                            <a:latin typeface="Cambria Math" panose="02040503050406030204" pitchFamily="18" charset="0"/>
                            <a:ea typeface="Cambria Math" panose="02040503050406030204" pitchFamily="18" charset="0"/>
                            <a:sym typeface="Wingdings" panose="05000000000000000000" pitchFamily="2" charset="2"/>
                          </a:rPr>
                          <m:t>𝐴</m:t>
                        </m:r>
                      </m:e>
                      <m:sub>
                        <m:r>
                          <a:rPr lang="en-US" sz="2400" i="1">
                            <a:latin typeface="Cambria Math" panose="02040503050406030204" pitchFamily="18" charset="0"/>
                            <a:ea typeface="Cambria Math" panose="02040503050406030204" pitchFamily="18" charset="0"/>
                            <a:sym typeface="Wingdings" panose="05000000000000000000" pitchFamily="2" charset="2"/>
                          </a:rPr>
                          <m:t>𝑧𝑧</m:t>
                        </m:r>
                      </m:sub>
                    </m:sSub>
                  </m:oMath>
                </a14:m>
                <a:r>
                  <a:rPr lang="en-US" sz="2400" dirty="0"/>
                  <a:t> </a:t>
                </a:r>
              </a:p>
              <a:p>
                <a:pPr lvl="1"/>
                <a:r>
                  <a:rPr lang="en-US" sz="2400" dirty="0"/>
                  <a:t>HERMES, upcoming at JLab </a:t>
                </a:r>
                <a:br>
                  <a:rPr lang="en-US" sz="2400" dirty="0"/>
                </a:br>
                <a:endParaRPr lang="en-US" sz="2400" dirty="0"/>
              </a:p>
            </p:txBody>
          </p:sp>
        </mc:Choice>
        <mc:Fallback xmlns="">
          <p:sp>
            <p:nvSpPr>
              <p:cNvPr id="6" name="Rectangle 5"/>
              <p:cNvSpPr>
                <a:spLocks noRot="1" noChangeAspect="1" noMove="1" noResize="1" noEditPoints="1" noAdjustHandles="1" noChangeArrowheads="1" noChangeShapeType="1" noTextEdit="1"/>
              </p:cNvSpPr>
              <p:nvPr/>
            </p:nvSpPr>
            <p:spPr>
              <a:xfrm>
                <a:off x="352794" y="3448924"/>
                <a:ext cx="3048000" cy="1569660"/>
              </a:xfrm>
              <a:prstGeom prst="rect">
                <a:avLst/>
              </a:prstGeom>
              <a:blipFill rotWithShape="0">
                <a:blip r:embed="rId4"/>
                <a:stretch>
                  <a:fillRect t="-31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358940" y="3384571"/>
                <a:ext cx="3445565" cy="1569660"/>
              </a:xfrm>
              <a:prstGeom prst="rect">
                <a:avLst/>
              </a:prstGeom>
            </p:spPr>
            <p:txBody>
              <a:bodyPr wrap="square">
                <a:spAutoFit/>
              </a:bodyPr>
              <a:lstStyle/>
              <a:p>
                <a:pPr marL="201168" lvl="1" indent="0">
                  <a:buNone/>
                </a:pPr>
                <a:r>
                  <a:rPr lang="en-US" sz="2400" dirty="0"/>
                  <a:t>QE </a:t>
                </a:r>
                <a14:m>
                  <m:oMath xmlns:m="http://schemas.openxmlformats.org/officeDocument/2006/math">
                    <m:sSub>
                      <m:sSubPr>
                        <m:ctrlPr>
                          <a:rPr lang="en-US" sz="2400" i="1">
                            <a:latin typeface="Cambria Math" panose="02040503050406030204" pitchFamily="18" charset="0"/>
                            <a:sym typeface="Wingdings" panose="05000000000000000000" pitchFamily="2" charset="2"/>
                          </a:rPr>
                        </m:ctrlPr>
                      </m:sSubPr>
                      <m:e>
                        <m:r>
                          <a:rPr lang="en-US" sz="2400" i="1">
                            <a:latin typeface="Cambria Math" panose="02040503050406030204" pitchFamily="18" charset="0"/>
                            <a:ea typeface="Cambria Math" panose="02040503050406030204" pitchFamily="18" charset="0"/>
                            <a:sym typeface="Wingdings" panose="05000000000000000000" pitchFamily="2" charset="2"/>
                          </a:rPr>
                          <m:t>→</m:t>
                        </m:r>
                        <m:r>
                          <a:rPr lang="en-US" sz="2400" i="1">
                            <a:latin typeface="Cambria Math" panose="02040503050406030204" pitchFamily="18" charset="0"/>
                            <a:sym typeface="Wingdings" panose="05000000000000000000" pitchFamily="2" charset="2"/>
                          </a:rPr>
                          <m:t>𝐴</m:t>
                        </m:r>
                      </m:e>
                      <m:sub>
                        <m:r>
                          <a:rPr lang="en-US" sz="2400" i="1">
                            <a:latin typeface="Cambria Math" panose="02040503050406030204" pitchFamily="18" charset="0"/>
                            <a:sym typeface="Wingdings" panose="05000000000000000000" pitchFamily="2" charset="2"/>
                          </a:rPr>
                          <m:t>𝑧𝑧</m:t>
                        </m:r>
                      </m:sub>
                    </m:sSub>
                  </m:oMath>
                </a14:m>
                <a:endParaRPr lang="en-US" sz="2400" dirty="0">
                  <a:sym typeface="Wingdings" panose="05000000000000000000" pitchFamily="2" charset="2"/>
                </a:endParaRPr>
              </a:p>
              <a:p>
                <a:pPr lvl="1"/>
                <a:r>
                  <a:rPr lang="en-US" sz="2400" b="1" u="sng" dirty="0">
                    <a:sym typeface="Wingdings" panose="05000000000000000000" pitchFamily="2" charset="2"/>
                  </a:rPr>
                  <a:t>No current </a:t>
                </a:r>
                <a:r>
                  <a:rPr lang="en-US" sz="2400" b="1" u="sng" dirty="0" smtClean="0">
                    <a:sym typeface="Wingdings" panose="05000000000000000000" pitchFamily="2" charset="2"/>
                  </a:rPr>
                  <a:t>or planned measurements</a:t>
                </a:r>
                <a:r>
                  <a:rPr lang="en-US" sz="2400" b="1" u="sng" dirty="0">
                    <a:sym typeface="Wingdings" panose="05000000000000000000" pitchFamily="2" charset="2"/>
                  </a:rPr>
                  <a:t/>
                </a:r>
                <a:br>
                  <a:rPr lang="en-US" sz="2400" b="1" u="sng" dirty="0">
                    <a:sym typeface="Wingdings" panose="05000000000000000000" pitchFamily="2" charset="2"/>
                  </a:rPr>
                </a:br>
                <a:endParaRPr lang="en-US" sz="2400" b="1" u="sng" dirty="0">
                  <a:sym typeface="Wingdings" panose="05000000000000000000" pitchFamily="2" charset="2"/>
                </a:endParaRPr>
              </a:p>
            </p:txBody>
          </p:sp>
        </mc:Choice>
        <mc:Fallback xmlns="">
          <p:sp>
            <p:nvSpPr>
              <p:cNvPr id="7" name="Rectangle 6"/>
              <p:cNvSpPr>
                <a:spLocks noRot="1" noChangeAspect="1" noMove="1" noResize="1" noEditPoints="1" noAdjustHandles="1" noChangeArrowheads="1" noChangeShapeType="1" noTextEdit="1"/>
              </p:cNvSpPr>
              <p:nvPr/>
            </p:nvSpPr>
            <p:spPr>
              <a:xfrm>
                <a:off x="4358940" y="3384571"/>
                <a:ext cx="3445565" cy="1569660"/>
              </a:xfrm>
              <a:prstGeom prst="rect">
                <a:avLst/>
              </a:prstGeom>
              <a:blipFill rotWithShape="0">
                <a:blip r:embed="rId5"/>
                <a:stretch>
                  <a:fillRect t="-3101" r="-46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190921" y="3280633"/>
                <a:ext cx="3015404" cy="1569660"/>
              </a:xfrm>
              <a:prstGeom prst="rect">
                <a:avLst/>
              </a:prstGeom>
            </p:spPr>
            <p:txBody>
              <a:bodyPr wrap="square">
                <a:spAutoFit/>
              </a:bodyPr>
              <a:lstStyle/>
              <a:p>
                <a:pPr marL="201168" lvl="1" indent="0">
                  <a:buNone/>
                </a:pPr>
                <a:r>
                  <a:rPr lang="en-US" sz="2400" dirty="0">
                    <a:sym typeface="Wingdings" panose="05000000000000000000" pitchFamily="2" charset="2"/>
                  </a:rPr>
                  <a:t>Elastic </a:t>
                </a:r>
                <a14:m>
                  <m:oMath xmlns:m="http://schemas.openxmlformats.org/officeDocument/2006/math">
                    <m:r>
                      <a:rPr lang="en-US" sz="2400" i="1">
                        <a:latin typeface="Cambria Math" panose="02040503050406030204" pitchFamily="18" charset="0"/>
                        <a:ea typeface="Cambria Math" panose="02040503050406030204" pitchFamily="18" charset="0"/>
                        <a:sym typeface="Wingdings" panose="05000000000000000000" pitchFamily="2" charset="2"/>
                      </a:rPr>
                      <m:t>→</m:t>
                    </m:r>
                    <m:sSub>
                      <m:sSubPr>
                        <m:ctrlPr>
                          <a:rPr lang="en-US" sz="2400" i="1">
                            <a:latin typeface="Cambria Math" panose="02040503050406030204" pitchFamily="18" charset="0"/>
                            <a:sym typeface="Wingdings" panose="05000000000000000000" pitchFamily="2" charset="2"/>
                          </a:rPr>
                        </m:ctrlPr>
                      </m:sSubPr>
                      <m:e>
                        <m:r>
                          <a:rPr lang="en-US" sz="2400" i="1">
                            <a:latin typeface="Cambria Math" panose="02040503050406030204" pitchFamily="18" charset="0"/>
                            <a:sym typeface="Wingdings" panose="05000000000000000000" pitchFamily="2" charset="2"/>
                          </a:rPr>
                          <m:t>𝑇</m:t>
                        </m:r>
                      </m:e>
                      <m:sub>
                        <m:r>
                          <a:rPr lang="en-US" sz="2400" i="1">
                            <a:latin typeface="Cambria Math" panose="02040503050406030204" pitchFamily="18" charset="0"/>
                            <a:sym typeface="Wingdings" panose="05000000000000000000" pitchFamily="2" charset="2"/>
                          </a:rPr>
                          <m:t>20</m:t>
                        </m:r>
                      </m:sub>
                    </m:sSub>
                    <m:r>
                      <a:rPr lang="en-US" sz="2400" i="1">
                        <a:latin typeface="Cambria Math" panose="02040503050406030204" pitchFamily="18" charset="0"/>
                        <a:ea typeface="Cambria Math" panose="02040503050406030204" pitchFamily="18" charset="0"/>
                        <a:sym typeface="Wingdings" panose="05000000000000000000" pitchFamily="2" charset="2"/>
                      </a:rPr>
                      <m:t>∝</m:t>
                    </m:r>
                    <m:sSub>
                      <m:sSubPr>
                        <m:ctrlPr>
                          <a:rPr lang="en-US" sz="2400" i="1">
                            <a:latin typeface="Cambria Math" panose="02040503050406030204" pitchFamily="18" charset="0"/>
                            <a:ea typeface="Cambria Math" panose="02040503050406030204" pitchFamily="18" charset="0"/>
                            <a:sym typeface="Wingdings" panose="05000000000000000000" pitchFamily="2" charset="2"/>
                          </a:rPr>
                        </m:ctrlPr>
                      </m:sSubPr>
                      <m:e>
                        <m:r>
                          <a:rPr lang="en-US" sz="2400" i="1">
                            <a:latin typeface="Cambria Math" panose="02040503050406030204" pitchFamily="18" charset="0"/>
                            <a:ea typeface="Cambria Math" panose="02040503050406030204" pitchFamily="18" charset="0"/>
                            <a:sym typeface="Wingdings" panose="05000000000000000000" pitchFamily="2" charset="2"/>
                          </a:rPr>
                          <m:t>𝐴</m:t>
                        </m:r>
                      </m:e>
                      <m:sub>
                        <m:r>
                          <a:rPr lang="en-US" sz="2400" i="1">
                            <a:latin typeface="Cambria Math" panose="02040503050406030204" pitchFamily="18" charset="0"/>
                            <a:ea typeface="Cambria Math" panose="02040503050406030204" pitchFamily="18" charset="0"/>
                            <a:sym typeface="Wingdings" panose="05000000000000000000" pitchFamily="2" charset="2"/>
                          </a:rPr>
                          <m:t>𝑧𝑧</m:t>
                        </m:r>
                      </m:sub>
                    </m:sSub>
                  </m:oMath>
                </a14:m>
                <a:r>
                  <a:rPr lang="en-US" sz="2400" dirty="0">
                    <a:sym typeface="Wingdings" panose="05000000000000000000" pitchFamily="2" charset="2"/>
                  </a:rPr>
                  <a:t> </a:t>
                </a:r>
              </a:p>
              <a:p>
                <a:pPr lvl="1"/>
                <a:r>
                  <a:rPr lang="en-US" sz="2400" dirty="0">
                    <a:sym typeface="Wingdings" panose="05000000000000000000" pitchFamily="2" charset="2"/>
                  </a:rPr>
                  <a:t>10 measurements from Bates, JLab, NIKHEF, and VEPP</a:t>
                </a:r>
              </a:p>
            </p:txBody>
          </p:sp>
        </mc:Choice>
        <mc:Fallback xmlns="">
          <p:sp>
            <p:nvSpPr>
              <p:cNvPr id="8" name="Rectangle 7"/>
              <p:cNvSpPr>
                <a:spLocks noRot="1" noChangeAspect="1" noMove="1" noResize="1" noEditPoints="1" noAdjustHandles="1" noChangeArrowheads="1" noChangeShapeType="1" noTextEdit="1"/>
              </p:cNvSpPr>
              <p:nvPr/>
            </p:nvSpPr>
            <p:spPr>
              <a:xfrm>
                <a:off x="8190921" y="3280633"/>
                <a:ext cx="3015404" cy="1569660"/>
              </a:xfrm>
              <a:prstGeom prst="rect">
                <a:avLst/>
              </a:prstGeom>
              <a:blipFill rotWithShape="0">
                <a:blip r:embed="rId6"/>
                <a:stretch>
                  <a:fillRect t="-3101" r="-405" b="-7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0901523" y="5034193"/>
                <a:ext cx="36343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𝑥</m:t>
                      </m:r>
                    </m:oMath>
                  </m:oMathPara>
                </a14:m>
                <a:endParaRPr lang="en-US" sz="3600" dirty="0"/>
              </a:p>
            </p:txBody>
          </p:sp>
        </mc:Choice>
        <mc:Fallback xmlns="">
          <p:sp>
            <p:nvSpPr>
              <p:cNvPr id="12" name="TextBox 11"/>
              <p:cNvSpPr txBox="1">
                <a:spLocks noRot="1" noChangeAspect="1" noMove="1" noResize="1" noEditPoints="1" noAdjustHandles="1" noChangeArrowheads="1" noChangeShapeType="1" noTextEdit="1"/>
              </p:cNvSpPr>
              <p:nvPr/>
            </p:nvSpPr>
            <p:spPr>
              <a:xfrm>
                <a:off x="10901523" y="5034193"/>
                <a:ext cx="363433" cy="553998"/>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9698352" y="5082938"/>
                <a:ext cx="36343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2</m:t>
                      </m:r>
                    </m:oMath>
                  </m:oMathPara>
                </a14:m>
                <a:endParaRPr lang="en-US" sz="3600" dirty="0"/>
              </a:p>
            </p:txBody>
          </p:sp>
        </mc:Choice>
        <mc:Fallback xmlns="">
          <p:sp>
            <p:nvSpPr>
              <p:cNvPr id="15" name="TextBox 14"/>
              <p:cNvSpPr txBox="1">
                <a:spLocks noRot="1" noChangeAspect="1" noMove="1" noResize="1" noEditPoints="1" noAdjustHandles="1" noChangeArrowheads="1" noChangeShapeType="1" noTextEdit="1"/>
              </p:cNvSpPr>
              <p:nvPr/>
            </p:nvSpPr>
            <p:spPr>
              <a:xfrm>
                <a:off x="9698352" y="5082938"/>
                <a:ext cx="363433" cy="55399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091319" y="5075965"/>
                <a:ext cx="18054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0.8−1.8</m:t>
                      </m:r>
                    </m:oMath>
                  </m:oMathPara>
                </a14:m>
                <a:endParaRPr lang="en-US" sz="3600" dirty="0"/>
              </a:p>
            </p:txBody>
          </p:sp>
        </mc:Choice>
        <mc:Fallback xmlns="">
          <p:sp>
            <p:nvSpPr>
              <p:cNvPr id="16" name="TextBox 15"/>
              <p:cNvSpPr txBox="1">
                <a:spLocks noRot="1" noChangeAspect="1" noMove="1" noResize="1" noEditPoints="1" noAdjustHandles="1" noChangeArrowheads="1" noChangeShapeType="1" noTextEdit="1"/>
              </p:cNvSpPr>
              <p:nvPr/>
            </p:nvSpPr>
            <p:spPr>
              <a:xfrm>
                <a:off x="5091319" y="5075965"/>
                <a:ext cx="1805414" cy="55399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880795" y="5075965"/>
                <a:ext cx="18054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&lt;0.5</m:t>
                      </m:r>
                    </m:oMath>
                  </m:oMathPara>
                </a14:m>
                <a:endParaRPr lang="en-US" sz="3600" dirty="0"/>
              </a:p>
            </p:txBody>
          </p:sp>
        </mc:Choice>
        <mc:Fallback xmlns="">
          <p:sp>
            <p:nvSpPr>
              <p:cNvPr id="17" name="TextBox 16"/>
              <p:cNvSpPr txBox="1">
                <a:spLocks noRot="1" noChangeAspect="1" noMove="1" noResize="1" noEditPoints="1" noAdjustHandles="1" noChangeArrowheads="1" noChangeShapeType="1" noTextEdit="1"/>
              </p:cNvSpPr>
              <p:nvPr/>
            </p:nvSpPr>
            <p:spPr>
              <a:xfrm>
                <a:off x="880795" y="5075965"/>
                <a:ext cx="1805414" cy="553998"/>
              </a:xfrm>
              <a:prstGeom prst="rect">
                <a:avLst/>
              </a:prstGeom>
              <a:blipFill rotWithShape="0">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10566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p:bldP spid="15" grpId="0"/>
      <p:bldP spid="16" grpId="0"/>
      <p:bldP spid="17" grpId="0"/>
    </p:bldLst>
  </p:timing>
</p:sld>
</file>

<file path=ppt/theme/theme1.xml><?xml version="1.0" encoding="utf-8"?>
<a:theme xmlns:a="http://schemas.openxmlformats.org/drawingml/2006/main" name="Retrospect">
  <a:themeElements>
    <a:clrScheme name="Custom 5">
      <a:dk1>
        <a:sysClr val="windowText" lastClr="000000"/>
      </a:dk1>
      <a:lt1>
        <a:sysClr val="window" lastClr="FFFFFF"/>
      </a:lt1>
      <a:dk2>
        <a:srgbClr val="344068"/>
      </a:dk2>
      <a:lt2>
        <a:srgbClr val="D9E0E6"/>
      </a:lt2>
      <a:accent1>
        <a:srgbClr val="0070C0"/>
      </a:accent1>
      <a:accent2>
        <a:srgbClr val="000092"/>
      </a:accent2>
      <a:accent3>
        <a:srgbClr val="28C4CC"/>
      </a:accent3>
      <a:accent4>
        <a:srgbClr val="42BA97"/>
      </a:accent4>
      <a:accent5>
        <a:srgbClr val="3E8853"/>
      </a:accent5>
      <a:accent6>
        <a:srgbClr val="62A39F"/>
      </a:accent6>
      <a:hlink>
        <a:srgbClr val="2424FF"/>
      </a:hlink>
      <a:folHlink>
        <a:srgbClr val="2424F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14197</TotalTime>
  <Words>1816</Words>
  <Application>Microsoft Office PowerPoint</Application>
  <PresentationFormat>Widescreen</PresentationFormat>
  <Paragraphs>552</Paragraphs>
  <Slides>45</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MS PGothic</vt:lpstr>
      <vt:lpstr>MS PGothic</vt:lpstr>
      <vt:lpstr>Arial</vt:lpstr>
      <vt:lpstr>Calibri</vt:lpstr>
      <vt:lpstr>Calibri Light</vt:lpstr>
      <vt:lpstr>Cambria Math</vt:lpstr>
      <vt:lpstr>Chalkboard</vt:lpstr>
      <vt:lpstr>Wingdings</vt:lpstr>
      <vt:lpstr>Retrospect</vt:lpstr>
      <vt:lpstr>PR12-15-005:  Measurement of the Quasi-Elastic and Elastic Deuteron Tensor Asymmetries</vt:lpstr>
      <vt:lpstr>Deuteron</vt:lpstr>
      <vt:lpstr>Tensor Polarization</vt:lpstr>
      <vt:lpstr>Deuteron Wavefunction</vt:lpstr>
      <vt:lpstr>Deuteron Wavefunction</vt:lpstr>
      <vt:lpstr>Relativistic NN Bound System</vt:lpstr>
      <vt:lpstr>Final State Interactions</vt:lpstr>
      <vt:lpstr>First Measurement of Quasi-Elastic A_zz</vt:lpstr>
      <vt:lpstr>First Measurement of Quasi-Elastic A_zz</vt:lpstr>
      <vt:lpstr>Theoretical Interest</vt:lpstr>
      <vt:lpstr>Part of a Growing Tensor Program</vt:lpstr>
      <vt:lpstr>  A_zz Experimental Set-Up</vt:lpstr>
      <vt:lpstr>Target Status Update</vt:lpstr>
      <vt:lpstr>Target Status Update</vt:lpstr>
      <vt:lpstr>Elastic T_20 - Calibration &amp; Measurement</vt:lpstr>
      <vt:lpstr>Kinematics</vt:lpstr>
      <vt:lpstr>Kinematics</vt:lpstr>
      <vt:lpstr>  A_zz for Q^2&gt;1 GeV^2 with P_zz=30%</vt:lpstr>
      <vt:lpstr>  A_zz for Q^2&lt;1 GeV^2 with P_zz=30%</vt:lpstr>
      <vt:lpstr>Systematics</vt:lpstr>
      <vt:lpstr>Overhead</vt:lpstr>
      <vt:lpstr>Challenges and Opportunities</vt:lpstr>
      <vt:lpstr>Summary</vt:lpstr>
      <vt:lpstr>Summary</vt:lpstr>
      <vt:lpstr>Tensor A_zz Collaboration</vt:lpstr>
      <vt:lpstr>PowerPoint Presentation</vt:lpstr>
      <vt:lpstr>Backup Slides</vt:lpstr>
      <vt:lpstr>  A_zz for Q^2&gt;1 GeV^2 with P_zz=30%</vt:lpstr>
      <vt:lpstr>  A_zz for Q^2&gt;1 GeV^2 with P_zz=20%</vt:lpstr>
      <vt:lpstr>  A_zz for Q^2&lt;1 GeV^2 with P_zz=30%</vt:lpstr>
      <vt:lpstr>  A_zz for Q^2&lt;1 GeV^2 with P_zz=20%</vt:lpstr>
      <vt:lpstr>Polarization Cycle</vt:lpstr>
      <vt:lpstr>Target Magnet and Horizontal Bender</vt:lpstr>
      <vt:lpstr>Target Magnet and Horizontal Bender</vt:lpstr>
      <vt:lpstr>Tensor Polarized Target</vt:lpstr>
      <vt:lpstr>Tensor Polarized Target</vt:lpstr>
      <vt:lpstr>Target Development in Progress</vt:lpstr>
      <vt:lpstr>Target Magnet and Horizontal Bender</vt:lpstr>
      <vt:lpstr>Target Magnet and Horizontal Bender</vt:lpstr>
      <vt:lpstr>Diluting Asymmetries</vt:lpstr>
      <vt:lpstr>Dilution Factor</vt:lpstr>
      <vt:lpstr>Connection to Short Range Correlations</vt:lpstr>
      <vt:lpstr>Rates for D(e,e’)X</vt:lpstr>
      <vt:lpstr>Elastic Tensor Observables</vt:lpstr>
      <vt:lpstr>Possible New Target Configuration – Extended or Multiple Cells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E08-005: Ay0 in Quasi-Elastic 3He(e,e’n) Scattering</dc:title>
  <dc:creator>Elena Long</dc:creator>
  <cp:lastModifiedBy>Elena Long</cp:lastModifiedBy>
  <cp:revision>1207</cp:revision>
  <dcterms:created xsi:type="dcterms:W3CDTF">2013-12-10T16:21:31Z</dcterms:created>
  <dcterms:modified xsi:type="dcterms:W3CDTF">2015-07-08T02:29:04Z</dcterms:modified>
</cp:coreProperties>
</file>