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7"/>
  </p:notesMasterIdLst>
  <p:handoutMasterIdLst>
    <p:handoutMasterId r:id="rId48"/>
  </p:handoutMasterIdLst>
  <p:sldIdLst>
    <p:sldId id="256" r:id="rId2"/>
    <p:sldId id="395" r:id="rId3"/>
    <p:sldId id="399" r:id="rId4"/>
    <p:sldId id="260" r:id="rId5"/>
    <p:sldId id="265" r:id="rId6"/>
    <p:sldId id="266" r:id="rId7"/>
    <p:sldId id="385" r:id="rId8"/>
    <p:sldId id="271" r:id="rId9"/>
    <p:sldId id="275" r:id="rId10"/>
    <p:sldId id="379" r:id="rId11"/>
    <p:sldId id="380" r:id="rId12"/>
    <p:sldId id="386" r:id="rId13"/>
    <p:sldId id="381" r:id="rId14"/>
    <p:sldId id="396" r:id="rId15"/>
    <p:sldId id="377" r:id="rId16"/>
    <p:sldId id="366" r:id="rId17"/>
    <p:sldId id="400" r:id="rId18"/>
    <p:sldId id="384" r:id="rId19"/>
    <p:sldId id="285" r:id="rId20"/>
    <p:sldId id="401" r:id="rId21"/>
    <p:sldId id="306" r:id="rId22"/>
    <p:sldId id="376" r:id="rId23"/>
    <p:sldId id="264" r:id="rId24"/>
    <p:sldId id="378" r:id="rId25"/>
    <p:sldId id="348" r:id="rId26"/>
    <p:sldId id="349" r:id="rId27"/>
    <p:sldId id="360" r:id="rId28"/>
    <p:sldId id="361" r:id="rId29"/>
    <p:sldId id="267" r:id="rId30"/>
    <p:sldId id="273" r:id="rId31"/>
    <p:sldId id="269" r:id="rId32"/>
    <p:sldId id="343" r:id="rId33"/>
    <p:sldId id="344" r:id="rId34"/>
    <p:sldId id="389" r:id="rId35"/>
    <p:sldId id="390" r:id="rId36"/>
    <p:sldId id="350" r:id="rId37"/>
    <p:sldId id="351" r:id="rId38"/>
    <p:sldId id="352" r:id="rId39"/>
    <p:sldId id="353" r:id="rId40"/>
    <p:sldId id="354" r:id="rId41"/>
    <p:sldId id="388" r:id="rId42"/>
    <p:sldId id="391" r:id="rId43"/>
    <p:sldId id="392" r:id="rId44"/>
    <p:sldId id="393" r:id="rId45"/>
    <p:sldId id="394" r:id="rId46"/>
  </p:sldIdLst>
  <p:sldSz cx="9144000" cy="6858000" type="screen4x3"/>
  <p:notesSz cx="7099300" cy="10234613"/>
  <p:embeddedFontLst>
    <p:embeddedFont>
      <p:font typeface="Arial Narrow" panose="020B060602020203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ＭＳ Ｐゴシック" panose="020B0600070205080204" pitchFamily="34" charset="-128"/>
      <p:regular r:id="rId57"/>
    </p:embeddedFont>
    <p:embeddedFont>
      <p:font typeface="Arial Unicode MS" panose="020B0604020202020204" pitchFamily="34" charset="-128"/>
      <p:regular r:id="rId58"/>
    </p:embeddedFont>
    <p:embeddedFont>
      <p:font typeface="Comic Sans MS" panose="030F0702030302020204" pitchFamily="66" charset="0"/>
      <p:regular r:id="rId59"/>
      <p:bold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3" d="100"/>
          <a:sy n="73" d="100"/>
        </p:scale>
        <p:origin x="-73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CC02A7D-E541-504C-A20F-0BC50FCF2668}" type="datetimeFigureOut">
              <a:rPr lang="en-US" smtClean="0"/>
              <a:t>7/7/2015</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0B997D29-8A90-1E4C-BFF5-40737AA43EB2}" type="slidenum">
              <a:rPr lang="en-US" smtClean="0"/>
              <a:t>‹#›</a:t>
            </a:fld>
            <a:endParaRPr lang="en-US"/>
          </a:p>
        </p:txBody>
      </p:sp>
    </p:spTree>
    <p:extLst>
      <p:ext uri="{BB962C8B-B14F-4D97-AF65-F5344CB8AC3E}">
        <p14:creationId xmlns:p14="http://schemas.microsoft.com/office/powerpoint/2010/main" val="2896049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F969505-B8C8-4DC4-85EE-4154AC327D36}" type="datetimeFigureOut">
              <a:rPr lang="en-US" smtClean="0"/>
              <a:pPr/>
              <a:t>7/7/2015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19B4766-1438-449E-A02F-A61760BC2463}" type="slidenum">
              <a:rPr lang="en-US" smtClean="0"/>
              <a:pPr/>
              <a:t>‹#›</a:t>
            </a:fld>
            <a:endParaRPr lang="en-US"/>
          </a:p>
        </p:txBody>
      </p:sp>
    </p:spTree>
    <p:extLst>
      <p:ext uri="{BB962C8B-B14F-4D97-AF65-F5344CB8AC3E}">
        <p14:creationId xmlns:p14="http://schemas.microsoft.com/office/powerpoint/2010/main" val="7989208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4D5BEF1-D9B3-48D0-BAE2-22016FC331E4}" type="slidenum">
              <a:rPr lang="en-US"/>
              <a:pPr/>
              <a:t>23</a:t>
            </a:fld>
            <a:endParaRPr lang="en-US"/>
          </a:p>
        </p:txBody>
      </p:sp>
      <p:sp>
        <p:nvSpPr>
          <p:cNvPr id="39937" name="Rectangle 1"/>
          <p:cNvSpPr txBox="1">
            <a:spLocks noGrp="1" noRot="1" noChangeAspect="1" noChangeArrowheads="1"/>
          </p:cNvSpPr>
          <p:nvPr>
            <p:ph type="sldImg"/>
          </p:nvPr>
        </p:nvSpPr>
        <p:spPr bwMode="auto">
          <a:xfrm>
            <a:off x="992188" y="777875"/>
            <a:ext cx="5113337" cy="3836988"/>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709632" y="4861252"/>
            <a:ext cx="5680036" cy="460595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9B4766-1438-449E-A02F-A61760BC2463}"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8AB8EE-228C-4861-B5A8-774DA1CF11BA}" type="slidenum">
              <a:rPr lang="en-US"/>
              <a:pPr/>
              <a:t>30</a:t>
            </a:fld>
            <a:endParaRPr lang="en-US"/>
          </a:p>
        </p:txBody>
      </p:sp>
      <p:sp>
        <p:nvSpPr>
          <p:cNvPr id="45057" name="Rectangle 1"/>
          <p:cNvSpPr txBox="1">
            <a:spLocks noGrp="1" noRot="1" noChangeAspect="1" noChangeArrowheads="1"/>
          </p:cNvSpPr>
          <p:nvPr>
            <p:ph type="sldImg"/>
          </p:nvPr>
        </p:nvSpPr>
        <p:spPr bwMode="auto">
          <a:xfrm>
            <a:off x="992188" y="777875"/>
            <a:ext cx="5113337" cy="3836988"/>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709632" y="4861252"/>
            <a:ext cx="5680036" cy="460595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A397F4-1513-4179-8035-C42BA2B2D067}" type="slidenum">
              <a:rPr lang="en-US"/>
              <a:pPr/>
              <a:t>31</a:t>
            </a:fld>
            <a:endParaRPr lang="en-US"/>
          </a:p>
        </p:txBody>
      </p:sp>
      <p:sp>
        <p:nvSpPr>
          <p:cNvPr id="63489" name="Rectangle 1"/>
          <p:cNvSpPr txBox="1">
            <a:spLocks noGrp="1" noRot="1" noChangeAspect="1" noChangeArrowheads="1"/>
          </p:cNvSpPr>
          <p:nvPr>
            <p:ph type="sldImg"/>
          </p:nvPr>
        </p:nvSpPr>
        <p:spPr bwMode="auto">
          <a:xfrm>
            <a:off x="992188" y="777875"/>
            <a:ext cx="5113337" cy="3836988"/>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709632" y="4861252"/>
            <a:ext cx="5680036" cy="4605955"/>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603A1B-4690-42A3-A2BB-DEFA192419AB}" type="slidenum">
              <a:rPr lang="en-US"/>
              <a:pPr/>
              <a:t>38</a:t>
            </a:fld>
            <a:endParaRPr lang="en-US"/>
          </a:p>
        </p:txBody>
      </p:sp>
      <p:sp>
        <p:nvSpPr>
          <p:cNvPr id="41985" name="Rectangle 1"/>
          <p:cNvSpPr txBox="1">
            <a:spLocks noGrp="1" noRot="1" noChangeAspect="1" noChangeArrowheads="1"/>
          </p:cNvSpPr>
          <p:nvPr>
            <p:ph type="sldImg"/>
          </p:nvPr>
        </p:nvSpPr>
        <p:spPr bwMode="auto">
          <a:xfrm>
            <a:off x="992188" y="777875"/>
            <a:ext cx="5113337" cy="3836988"/>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709632" y="4861252"/>
            <a:ext cx="5680036" cy="4605955"/>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FBCB6-3B01-DF4E-AE98-46B7AAF74C49}" type="datetime1">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48E0A-28F2-724D-878F-FA548E8EDBB1}" type="datetime1">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E56FB-B3E6-9F46-B56A-31C3A545F3D6}" type="datetime1">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CE0BE9-4548-BB4D-8203-06C7E096BEC6}" type="datetime1">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79072-C24C-6942-9AC3-2B18B95BE9B9}" type="datetime1">
              <a:rPr lang="en-US" smtClean="0"/>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A1693B-3FC3-EB41-8D02-5759C0E99A4A}" type="datetime1">
              <a:rPr lang="en-US" smtClean="0"/>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58E86-BEB7-A144-8442-3DB0A2B0BCE7}" type="datetime1">
              <a:rPr lang="en-US" smtClean="0"/>
              <a:t>7/7/2015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910F74-A786-414B-A49B-4B9C5F5BFF93}" type="datetime1">
              <a:rPr lang="en-US" smtClean="0"/>
              <a:t>7/7/2015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08082-DD48-984A-B86F-8B2249C18D09}" type="datetime1">
              <a:rPr lang="en-US" smtClean="0"/>
              <a:t>7/7/2015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18EA3-86D7-B64E-AE59-C93B827E47AB}" type="datetime1">
              <a:rPr lang="en-US" smtClean="0"/>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FC448-EDC9-D944-BF91-6568F3950F60}" type="datetime1">
              <a:rPr lang="en-US" smtClean="0"/>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DC643-54AA-4F48-B152-357DE8B706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CA4A2-DA12-C645-A57B-4EB2000BEE17}" type="datetime1">
              <a:rPr lang="en-US" smtClean="0"/>
              <a:t>7/7/2015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DC643-54AA-4F48-B152-357DE8B706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emf"/><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3.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305800" cy="1470025"/>
          </a:xfrm>
        </p:spPr>
        <p:txBody>
          <a:bodyPr>
            <a:normAutofit fontScale="90000"/>
          </a:bodyPr>
          <a:lstStyle/>
          <a:p>
            <a:r>
              <a:rPr lang="en-US" dirty="0" err="1" smtClean="0">
                <a:solidFill>
                  <a:srgbClr val="7030A0"/>
                </a:solidFill>
              </a:rPr>
              <a:t>Timelike</a:t>
            </a:r>
            <a:r>
              <a:rPr lang="en-US" dirty="0" smtClean="0">
                <a:solidFill>
                  <a:srgbClr val="7030A0"/>
                </a:solidFill>
              </a:rPr>
              <a:t> Compton Scattering at </a:t>
            </a:r>
            <a:r>
              <a:rPr lang="en-US" dirty="0" err="1" smtClean="0">
                <a:solidFill>
                  <a:srgbClr val="7030A0"/>
                </a:solidFill>
              </a:rPr>
              <a:t>SoLID</a:t>
            </a:r>
            <a:r>
              <a:rPr lang="en-US" dirty="0" smtClean="0">
                <a:solidFill>
                  <a:srgbClr val="7030A0"/>
                </a:solidFill>
              </a:rPr>
              <a:t/>
            </a:r>
            <a:br>
              <a:rPr lang="en-US" dirty="0" smtClean="0">
                <a:solidFill>
                  <a:srgbClr val="7030A0"/>
                </a:solidFill>
              </a:rPr>
            </a:br>
            <a:r>
              <a:rPr lang="en-US" sz="3300" dirty="0" smtClean="0"/>
              <a:t>Run Group Proposal with </a:t>
            </a:r>
            <a:br>
              <a:rPr lang="en-US" sz="3300" dirty="0" smtClean="0"/>
            </a:br>
            <a:r>
              <a:rPr lang="en-US" sz="3300" dirty="0" smtClean="0"/>
              <a:t>E12-12-006 (</a:t>
            </a:r>
            <a:r>
              <a:rPr lang="en-US" sz="3300" dirty="0" err="1" smtClean="0"/>
              <a:t>SoLID</a:t>
            </a:r>
            <a:r>
              <a:rPr lang="en-US" sz="3300" dirty="0" smtClean="0"/>
              <a:t> </a:t>
            </a:r>
            <a:r>
              <a:rPr lang="en-US" sz="3300" dirty="0" err="1" smtClean="0"/>
              <a:t>JPsi</a:t>
            </a:r>
            <a:r>
              <a:rPr lang="en-US" sz="3300" dirty="0" smtClean="0"/>
              <a:t>)</a:t>
            </a:r>
            <a:endParaRPr lang="en-US" sz="3300" dirty="0">
              <a:solidFill>
                <a:srgbClr val="7030A0"/>
              </a:solidFill>
            </a:endParaRPr>
          </a:p>
        </p:txBody>
      </p:sp>
      <p:sp>
        <p:nvSpPr>
          <p:cNvPr id="3" name="Subtitle 2"/>
          <p:cNvSpPr>
            <a:spLocks noGrp="1"/>
          </p:cNvSpPr>
          <p:nvPr>
            <p:ph type="subTitle" idx="1"/>
          </p:nvPr>
        </p:nvSpPr>
        <p:spPr>
          <a:xfrm>
            <a:off x="609600" y="4876800"/>
            <a:ext cx="7848600" cy="1752600"/>
          </a:xfrm>
        </p:spPr>
        <p:txBody>
          <a:bodyPr>
            <a:normAutofit/>
          </a:bodyPr>
          <a:lstStyle/>
          <a:p>
            <a:r>
              <a:rPr lang="en-US" sz="2800" i="1" dirty="0" err="1" smtClean="0">
                <a:solidFill>
                  <a:schemeClr val="tx1"/>
                </a:solidFill>
              </a:rPr>
              <a:t>Spokespersns</a:t>
            </a:r>
            <a:r>
              <a:rPr lang="en-US" sz="2800" i="1" dirty="0" smtClean="0">
                <a:solidFill>
                  <a:schemeClr val="tx1"/>
                </a:solidFill>
              </a:rPr>
              <a:t>: </a:t>
            </a:r>
            <a:r>
              <a:rPr lang="en-US" sz="2800" i="1" dirty="0" err="1" smtClean="0">
                <a:solidFill>
                  <a:schemeClr val="tx1"/>
                </a:solidFill>
              </a:rPr>
              <a:t>Zhiwen</a:t>
            </a:r>
            <a:r>
              <a:rPr lang="en-US" sz="2800" i="1" dirty="0" smtClean="0">
                <a:solidFill>
                  <a:schemeClr val="tx1"/>
                </a:solidFill>
              </a:rPr>
              <a:t> Zhao, Marie Boer, </a:t>
            </a:r>
          </a:p>
          <a:p>
            <a:r>
              <a:rPr lang="en-US" sz="2800" i="1" dirty="0" err="1" smtClean="0">
                <a:solidFill>
                  <a:schemeClr val="tx1"/>
                </a:solidFill>
              </a:rPr>
              <a:t>Pawel</a:t>
            </a:r>
            <a:r>
              <a:rPr lang="en-US" sz="2800" i="1" dirty="0" smtClean="0">
                <a:solidFill>
                  <a:schemeClr val="tx1"/>
                </a:solidFill>
              </a:rPr>
              <a:t> </a:t>
            </a:r>
            <a:r>
              <a:rPr lang="en-US" sz="2800" i="1" dirty="0" err="1" smtClean="0">
                <a:solidFill>
                  <a:schemeClr val="tx1"/>
                </a:solidFill>
              </a:rPr>
              <a:t>Nadel-Turonski</a:t>
            </a:r>
            <a:r>
              <a:rPr lang="en-US" sz="2800" i="1" dirty="0" smtClean="0">
                <a:solidFill>
                  <a:schemeClr val="tx1"/>
                </a:solidFill>
              </a:rPr>
              <a:t> , </a:t>
            </a:r>
            <a:r>
              <a:rPr lang="en-US" sz="2800" i="1" dirty="0" err="1" smtClean="0">
                <a:solidFill>
                  <a:schemeClr val="tx1"/>
                </a:solidFill>
              </a:rPr>
              <a:t>Jixie</a:t>
            </a:r>
            <a:r>
              <a:rPr lang="en-US" sz="2800" i="1" dirty="0" smtClean="0">
                <a:solidFill>
                  <a:schemeClr val="tx1"/>
                </a:solidFill>
              </a:rPr>
              <a:t> Zhang</a:t>
            </a:r>
          </a:p>
          <a:p>
            <a:r>
              <a:rPr lang="en-US" sz="2000" dirty="0" smtClean="0">
                <a:solidFill>
                  <a:schemeClr val="tx1"/>
                </a:solidFill>
              </a:rPr>
              <a:t>2015/6</a:t>
            </a:r>
            <a:endParaRPr lang="en-US" sz="2000" dirty="0">
              <a:solidFill>
                <a:schemeClr val="tx1"/>
              </a:solidFill>
            </a:endParaRPr>
          </a:p>
        </p:txBody>
      </p:sp>
      <p:pic>
        <p:nvPicPr>
          <p:cNvPr id="1026" name="Picture 2" descr="C:\Users\owner\Downloads\jlab-logo.png"/>
          <p:cNvPicPr>
            <a:picLocks noChangeAspect="1" noChangeArrowheads="1"/>
          </p:cNvPicPr>
          <p:nvPr/>
        </p:nvPicPr>
        <p:blipFill>
          <a:blip r:embed="rId2" cstate="print"/>
          <a:srcRect/>
          <a:stretch>
            <a:fillRect/>
          </a:stretch>
        </p:blipFill>
        <p:spPr bwMode="auto">
          <a:xfrm>
            <a:off x="0" y="6010275"/>
            <a:ext cx="2990850" cy="847725"/>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0"/>
            <a:ext cx="4787153" cy="914400"/>
          </a:xfrm>
          <a:prstGeom prst="rect">
            <a:avLst/>
          </a:prstGeom>
        </p:spPr>
      </p:pic>
      <p:sp>
        <p:nvSpPr>
          <p:cNvPr id="4" name="TextBox 3"/>
          <p:cNvSpPr txBox="1"/>
          <p:nvPr/>
        </p:nvSpPr>
        <p:spPr>
          <a:xfrm>
            <a:off x="1447800" y="3962400"/>
            <a:ext cx="6856439" cy="523220"/>
          </a:xfrm>
          <a:prstGeom prst="rect">
            <a:avLst/>
          </a:prstGeom>
          <a:noFill/>
        </p:spPr>
        <p:txBody>
          <a:bodyPr wrap="none" rtlCol="0">
            <a:spAutoFit/>
          </a:bodyPr>
          <a:lstStyle/>
          <a:p>
            <a:r>
              <a:rPr lang="en-US" sz="2800" dirty="0" smtClean="0"/>
              <a:t>P. A. Souder, for the </a:t>
            </a:r>
            <a:r>
              <a:rPr lang="en-US" sz="2800" dirty="0" err="1" smtClean="0"/>
              <a:t>SoLID</a:t>
            </a:r>
            <a:r>
              <a:rPr lang="en-US" sz="2800" dirty="0" smtClean="0"/>
              <a:t> </a:t>
            </a:r>
            <a:r>
              <a:rPr lang="en-US" sz="2800" dirty="0"/>
              <a:t>R</a:t>
            </a:r>
            <a:r>
              <a:rPr lang="en-US" sz="2800" dirty="0" smtClean="0"/>
              <a:t>eview Committee</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SoLID</a:t>
            </a:r>
            <a:r>
              <a:rPr lang="en-US" dirty="0" smtClean="0"/>
              <a:t> </a:t>
            </a:r>
            <a:r>
              <a:rPr lang="en-US" dirty="0" err="1" smtClean="0"/>
              <a:t>JPsi</a:t>
            </a:r>
            <a:r>
              <a:rPr lang="en-US" dirty="0" smtClean="0"/>
              <a:t> and TCS Setup</a:t>
            </a:r>
            <a:endParaRPr lang="en-US" dirty="0"/>
          </a:p>
        </p:txBody>
      </p:sp>
      <p:sp>
        <p:nvSpPr>
          <p:cNvPr id="3" name="Content Placeholder 2"/>
          <p:cNvSpPr>
            <a:spLocks noGrp="1"/>
          </p:cNvSpPr>
          <p:nvPr>
            <p:ph idx="1"/>
          </p:nvPr>
        </p:nvSpPr>
        <p:spPr>
          <a:xfrm>
            <a:off x="13733" y="4267200"/>
            <a:ext cx="8458200" cy="2514600"/>
          </a:xfrm>
        </p:spPr>
        <p:txBody>
          <a:bodyPr>
            <a:normAutofit/>
          </a:bodyPr>
          <a:lstStyle/>
          <a:p>
            <a:pPr lvl="1"/>
            <a:endParaRPr lang="en-US" sz="2000" dirty="0" smtClean="0"/>
          </a:p>
          <a:p>
            <a:pPr lvl="1"/>
            <a:r>
              <a:rPr lang="en-US" sz="1800" dirty="0" smtClean="0"/>
              <a:t>Setup same as J/</a:t>
            </a:r>
            <a:r>
              <a:rPr lang="en-US" sz="1800" dirty="0" err="1" smtClean="0"/>
              <a:t>Ψ</a:t>
            </a:r>
            <a:r>
              <a:rPr lang="en-US" sz="1800" dirty="0" smtClean="0"/>
              <a:t>.</a:t>
            </a:r>
          </a:p>
          <a:p>
            <a:pPr lvl="2"/>
            <a:r>
              <a:rPr lang="en-US" sz="1800" dirty="0" smtClean="0"/>
              <a:t>3uA current, 1e37/cm2/s luminosity for 50+10 days</a:t>
            </a:r>
          </a:p>
          <a:p>
            <a:pPr lvl="2"/>
            <a:r>
              <a:rPr lang="en-US" sz="1800" dirty="0" smtClean="0"/>
              <a:t>forward angle coverage about 8.5-16 degree                                                                          </a:t>
            </a:r>
          </a:p>
          <a:p>
            <a:pPr lvl="2"/>
            <a:r>
              <a:rPr lang="en-US" sz="1800" dirty="0" smtClean="0"/>
              <a:t> large angle coverage about 17-24.5 degree</a:t>
            </a:r>
          </a:p>
          <a:p>
            <a:pPr lvl="1"/>
            <a:r>
              <a:rPr lang="en-US" sz="1800" dirty="0" smtClean="0"/>
              <a:t>Trigger on decay lepton pair.  Need level 3 farm to reduce data.</a:t>
            </a:r>
          </a:p>
          <a:p>
            <a:pPr lvl="1"/>
            <a:r>
              <a:rPr lang="en-US" sz="1800" dirty="0" smtClean="0"/>
              <a:t>Use small angle MRPC and large angle SPD to identify protons.</a:t>
            </a:r>
          </a:p>
          <a:p>
            <a:pPr lvl="1"/>
            <a:endParaRPr lang="en-US" sz="2000" dirty="0" smtClean="0">
              <a:solidFill>
                <a:srgbClr val="FF0000"/>
              </a:solidFill>
            </a:endParaRPr>
          </a:p>
        </p:txBody>
      </p:sp>
      <p:pic>
        <p:nvPicPr>
          <p:cNvPr id="44033" name="Picture 1"/>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013529" y="609600"/>
            <a:ext cx="6097656" cy="4572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9C2DC643-54AA-4F48-B152-357DE8B706E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2590800"/>
            <a:ext cx="41549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LA</a:t>
            </a:r>
            <a:endParaRPr lang="en-US" dirty="0"/>
          </a:p>
        </p:txBody>
      </p:sp>
      <p:sp>
        <p:nvSpPr>
          <p:cNvPr id="7" name="Rectangle 6"/>
          <p:cNvSpPr/>
          <p:nvPr/>
        </p:nvSpPr>
        <p:spPr>
          <a:xfrm>
            <a:off x="1810059" y="2590800"/>
            <a:ext cx="41056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FA</a:t>
            </a:r>
            <a:endParaRPr lang="en-US" dirty="0"/>
          </a:p>
        </p:txBody>
      </p:sp>
      <p:sp>
        <p:nvSpPr>
          <p:cNvPr id="8" name="Rectangle 7"/>
          <p:cNvSpPr/>
          <p:nvPr/>
        </p:nvSpPr>
        <p:spPr>
          <a:xfrm>
            <a:off x="457200" y="914400"/>
            <a:ext cx="6705600" cy="1631216"/>
          </a:xfrm>
          <a:prstGeom prst="rect">
            <a:avLst/>
          </a:prstGeom>
        </p:spPr>
        <p:txBody>
          <a:bodyPr wrap="square">
            <a:spAutoFit/>
          </a:bodyPr>
          <a:lstStyle/>
          <a:p>
            <a:pPr lvl="1"/>
            <a:r>
              <a:rPr lang="en-US" sz="2000" dirty="0" smtClean="0"/>
              <a:t>Recoil p</a:t>
            </a:r>
            <a:r>
              <a:rPr lang="en-US" sz="2000" dirty="0" smtClean="0">
                <a:solidFill>
                  <a:srgbClr val="0070C0"/>
                </a:solidFill>
              </a:rPr>
              <a:t>:</a:t>
            </a:r>
          </a:p>
          <a:p>
            <a:pPr lvl="1"/>
            <a:r>
              <a:rPr lang="en-US" sz="2000" dirty="0" smtClean="0">
                <a:solidFill>
                  <a:srgbClr val="0070C0"/>
                </a:solidFill>
              </a:rPr>
              <a:t>100 </a:t>
            </a:r>
            <a:r>
              <a:rPr lang="en-US" sz="2000" dirty="0" err="1" smtClean="0">
                <a:solidFill>
                  <a:srgbClr val="0070C0"/>
                </a:solidFill>
              </a:rPr>
              <a:t>ps</a:t>
            </a:r>
            <a:r>
              <a:rPr lang="en-US" sz="2000" dirty="0" smtClean="0">
                <a:solidFill>
                  <a:srgbClr val="0070C0"/>
                </a:solidFill>
              </a:rPr>
              <a:t> TOF(MRPC):  4 </a:t>
            </a:r>
            <a:r>
              <a:rPr lang="el-GR" sz="2000" dirty="0" smtClean="0">
                <a:solidFill>
                  <a:srgbClr val="0070C0"/>
                </a:solidFill>
              </a:rPr>
              <a:t>σ</a:t>
            </a:r>
            <a:r>
              <a:rPr lang="en-US" sz="2000" dirty="0" smtClean="0">
                <a:solidFill>
                  <a:srgbClr val="0070C0"/>
                </a:solidFill>
              </a:rPr>
              <a:t> separation p/K up to 4.4 </a:t>
            </a:r>
            <a:r>
              <a:rPr lang="en-US" sz="2000" dirty="0" err="1" smtClean="0">
                <a:solidFill>
                  <a:srgbClr val="0070C0"/>
                </a:solidFill>
              </a:rPr>
              <a:t>GeV</a:t>
            </a:r>
            <a:r>
              <a:rPr lang="en-US" sz="2000" dirty="0" smtClean="0">
                <a:solidFill>
                  <a:srgbClr val="0070C0"/>
                </a:solidFill>
              </a:rPr>
              <a:t> and p/pi up to 5GeV  </a:t>
            </a:r>
            <a:r>
              <a:rPr lang="en-US" sz="2000" dirty="0" smtClean="0">
                <a:solidFill>
                  <a:srgbClr val="00B0F0"/>
                </a:solidFill>
              </a:rPr>
              <a:t>@ forward angle</a:t>
            </a:r>
          </a:p>
          <a:p>
            <a:pPr lvl="1"/>
            <a:r>
              <a:rPr lang="en-US" sz="2000" dirty="0" smtClean="0">
                <a:solidFill>
                  <a:srgbClr val="0070C0"/>
                </a:solidFill>
              </a:rPr>
              <a:t>150 </a:t>
            </a:r>
            <a:r>
              <a:rPr lang="en-US" sz="2000" dirty="0" err="1" smtClean="0">
                <a:solidFill>
                  <a:srgbClr val="0070C0"/>
                </a:solidFill>
              </a:rPr>
              <a:t>ps</a:t>
            </a:r>
            <a:r>
              <a:rPr lang="en-US" sz="2000" dirty="0" smtClean="0">
                <a:solidFill>
                  <a:srgbClr val="0070C0"/>
                </a:solidFill>
              </a:rPr>
              <a:t> TOF(</a:t>
            </a:r>
            <a:r>
              <a:rPr lang="en-US" sz="2000" dirty="0" err="1" smtClean="0">
                <a:solidFill>
                  <a:srgbClr val="0070C0"/>
                </a:solidFill>
              </a:rPr>
              <a:t>Scint</a:t>
            </a:r>
            <a:r>
              <a:rPr lang="en-US" sz="2000" dirty="0" smtClean="0">
                <a:solidFill>
                  <a:srgbClr val="0070C0"/>
                </a:solidFill>
              </a:rPr>
              <a:t>): 4 </a:t>
            </a:r>
            <a:r>
              <a:rPr lang="el-GR" sz="2000" dirty="0" smtClean="0">
                <a:solidFill>
                  <a:srgbClr val="0070C0"/>
                </a:solidFill>
              </a:rPr>
              <a:t>σ</a:t>
            </a:r>
            <a:r>
              <a:rPr lang="en-US" sz="2000" dirty="0" smtClean="0">
                <a:solidFill>
                  <a:srgbClr val="0070C0"/>
                </a:solidFill>
              </a:rPr>
              <a:t> separation p/K up to 2 </a:t>
            </a:r>
            <a:r>
              <a:rPr lang="en-US" sz="2000" dirty="0" err="1" smtClean="0">
                <a:solidFill>
                  <a:srgbClr val="0070C0"/>
                </a:solidFill>
              </a:rPr>
              <a:t>GeV</a:t>
            </a:r>
            <a:r>
              <a:rPr lang="en-US" sz="2000" dirty="0" smtClean="0">
                <a:solidFill>
                  <a:srgbClr val="0070C0"/>
                </a:solidFill>
              </a:rPr>
              <a:t> p/pi up to 2.7GeV </a:t>
            </a:r>
            <a:r>
              <a:rPr lang="en-US" sz="2000" dirty="0" smtClean="0">
                <a:solidFill>
                  <a:srgbClr val="00B0F0"/>
                </a:solidFill>
              </a:rPr>
              <a:t>@ large angle</a:t>
            </a:r>
          </a:p>
        </p:txBody>
      </p:sp>
      <p:pic>
        <p:nvPicPr>
          <p:cNvPr id="168962" name="Picture 2"/>
          <p:cNvPicPr>
            <a:picLocks noChangeAspect="1" noChangeArrowheads="1"/>
          </p:cNvPicPr>
          <p:nvPr/>
        </p:nvPicPr>
        <p:blipFill>
          <a:blip r:embed="rId2" cstate="print"/>
          <a:srcRect/>
          <a:stretch>
            <a:fillRect/>
          </a:stretch>
        </p:blipFill>
        <p:spPr bwMode="auto">
          <a:xfrm>
            <a:off x="0" y="2941026"/>
            <a:ext cx="9144000" cy="3288323"/>
          </a:xfrm>
          <a:prstGeom prst="rect">
            <a:avLst/>
          </a:prstGeom>
          <a:noFill/>
          <a:ln w="9525">
            <a:noFill/>
            <a:miter lim="800000"/>
            <a:headEnd/>
            <a:tailEnd/>
          </a:ln>
        </p:spPr>
      </p:pic>
      <p:sp>
        <p:nvSpPr>
          <p:cNvPr id="12"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Proton PID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1"/>
          <p:cNvSpPr>
            <a:spLocks noGrp="1"/>
          </p:cNvSpPr>
          <p:nvPr>
            <p:ph type="sldNum" sz="quarter" idx="12"/>
          </p:nvPr>
        </p:nvSpPr>
        <p:spPr/>
        <p:txBody>
          <a:bodyPr/>
          <a:lstStyle/>
          <a:p>
            <a:fld id="{9C2DC643-54AA-4F48-B152-357DE8B706E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Electron PID</a:t>
            </a:r>
            <a:endParaRPr lang="en-US" dirty="0"/>
          </a:p>
        </p:txBody>
      </p:sp>
      <p:sp>
        <p:nvSpPr>
          <p:cNvPr id="4" name="Rounded Rectangle 16"/>
          <p:cNvSpPr>
            <a:spLocks noChangeArrowheads="1"/>
          </p:cNvSpPr>
          <p:nvPr/>
        </p:nvSpPr>
        <p:spPr bwMode="auto">
          <a:xfrm>
            <a:off x="3149275" y="3657601"/>
            <a:ext cx="271770" cy="394130"/>
          </a:xfrm>
          <a:prstGeom prst="roundRect">
            <a:avLst>
              <a:gd name="adj" fmla="val 16667"/>
            </a:avLst>
          </a:prstGeom>
          <a:noFill/>
          <a:ln w="9525">
            <a:noFill/>
            <a:round/>
            <a:headEnd/>
            <a:tailEnd/>
          </a:ln>
        </p:spPr>
        <p:txBody>
          <a:bodyPr wrap="square" lIns="91249" tIns="45625" rIns="91249" bIns="45625">
            <a:spAutoFit/>
          </a:bodyPr>
          <a:lstStyle/>
          <a:p>
            <a:endParaRPr lang="en-US"/>
          </a:p>
        </p:txBody>
      </p:sp>
      <p:sp>
        <p:nvSpPr>
          <p:cNvPr id="45059" name="AutoShape 3" descr="https://userweb.jlab.org/~zwzhao/TCS/SoLID_TCS_result/theta_mom_final.png"/>
          <p:cNvSpPr>
            <a:spLocks noChangeAspect="1" noChangeArrowheads="1"/>
          </p:cNvSpPr>
          <p:nvPr/>
        </p:nvSpPr>
        <p:spPr bwMode="auto">
          <a:xfrm>
            <a:off x="155575" y="-3421063"/>
            <a:ext cx="11049000" cy="7134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3" name="Picture 7" descr="https://userweb.jlab.org/~zwzhao/TCS/SoLID_TCS_result/ep_final.png"/>
          <p:cNvPicPr>
            <a:picLocks noChangeAspect="1" noChangeArrowheads="1"/>
          </p:cNvPicPr>
          <p:nvPr/>
        </p:nvPicPr>
        <p:blipFill>
          <a:blip r:embed="rId2" cstate="print"/>
          <a:srcRect/>
          <a:stretch>
            <a:fillRect/>
          </a:stretch>
        </p:blipFill>
        <p:spPr bwMode="auto">
          <a:xfrm>
            <a:off x="568036" y="2362200"/>
            <a:ext cx="7966364" cy="3810000"/>
          </a:xfrm>
          <a:prstGeom prst="rect">
            <a:avLst/>
          </a:prstGeom>
          <a:noFill/>
        </p:spPr>
      </p:pic>
      <p:sp>
        <p:nvSpPr>
          <p:cNvPr id="8" name="Content Placeholder 7"/>
          <p:cNvSpPr>
            <a:spLocks noGrp="1"/>
          </p:cNvSpPr>
          <p:nvPr>
            <p:ph idx="1"/>
          </p:nvPr>
        </p:nvSpPr>
        <p:spPr>
          <a:xfrm>
            <a:off x="457200" y="914400"/>
            <a:ext cx="8229600" cy="762000"/>
          </a:xfrm>
        </p:spPr>
        <p:txBody>
          <a:bodyPr>
            <a:normAutofit fontScale="85000" lnSpcReduction="20000"/>
          </a:bodyPr>
          <a:lstStyle/>
          <a:p>
            <a:r>
              <a:rPr lang="en-US" dirty="0" smtClean="0"/>
              <a:t>Require at least one electron/positron in LGCC and below 4.9GeV threshold to help reject </a:t>
            </a:r>
            <a:r>
              <a:rPr lang="en-US" dirty="0" err="1" smtClean="0"/>
              <a:t>pions</a:t>
            </a:r>
            <a:endParaRPr lang="en-US" dirty="0" smtClean="0"/>
          </a:p>
        </p:txBody>
      </p:sp>
      <p:sp>
        <p:nvSpPr>
          <p:cNvPr id="3" name="Slide Number Placeholder 2"/>
          <p:cNvSpPr>
            <a:spLocks noGrp="1"/>
          </p:cNvSpPr>
          <p:nvPr>
            <p:ph type="sldNum" sz="quarter" idx="12"/>
          </p:nvPr>
        </p:nvSpPr>
        <p:spPr/>
        <p:txBody>
          <a:bodyPr/>
          <a:lstStyle/>
          <a:p>
            <a:fld id="{9C2DC643-54AA-4F48-B152-357DE8B706E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0"/>
            <a:ext cx="8042276" cy="685800"/>
          </a:xfrm>
        </p:spPr>
        <p:txBody>
          <a:bodyPr>
            <a:normAutofit fontScale="90000"/>
          </a:bodyPr>
          <a:lstStyle/>
          <a:p>
            <a:r>
              <a:rPr lang="en-US" dirty="0" smtClean="0"/>
              <a:t>Acceptance and Trigger</a:t>
            </a:r>
            <a:endParaRPr lang="en-US" dirty="0"/>
          </a:p>
        </p:txBody>
      </p:sp>
      <p:sp>
        <p:nvSpPr>
          <p:cNvPr id="6" name="Slide Number Placeholder 5"/>
          <p:cNvSpPr>
            <a:spLocks noGrp="1"/>
          </p:cNvSpPr>
          <p:nvPr>
            <p:ph type="sldNum" sz="quarter" idx="4294967295"/>
          </p:nvPr>
        </p:nvSpPr>
        <p:spPr>
          <a:xfrm>
            <a:off x="8319994" y="6492875"/>
            <a:ext cx="824006" cy="365125"/>
          </a:xfrm>
          <a:prstGeom prst="rect">
            <a:avLst/>
          </a:prstGeom>
        </p:spPr>
        <p:txBody>
          <a:bodyPr/>
          <a:lstStyle/>
          <a:p>
            <a:fld id="{05B56A2D-B9AA-9D47-A6A7-53D1638EA1C5}" type="slidenum">
              <a:rPr lang="en-US" smtClean="0"/>
              <a:pPr/>
              <a:t>13</a:t>
            </a:fld>
            <a:endParaRPr lang="en-US"/>
          </a:p>
        </p:txBody>
      </p:sp>
      <p:sp>
        <p:nvSpPr>
          <p:cNvPr id="27" name="Rectangle 26"/>
          <p:cNvSpPr/>
          <p:nvPr/>
        </p:nvSpPr>
        <p:spPr>
          <a:xfrm>
            <a:off x="0" y="1676400"/>
            <a:ext cx="4126322"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itchFamily="34" charset="0"/>
              <a:buChar char="•"/>
            </a:pPr>
            <a:r>
              <a:rPr lang="en-US" dirty="0" smtClean="0"/>
              <a:t>Trigger on decay electron and positron</a:t>
            </a:r>
          </a:p>
          <a:p>
            <a:pPr marL="342900" indent="-342900">
              <a:buFont typeface="Arial" pitchFamily="34" charset="0"/>
              <a:buChar char="•"/>
            </a:pPr>
            <a:r>
              <a:rPr lang="en-US" dirty="0" smtClean="0"/>
              <a:t>Allow both </a:t>
            </a:r>
            <a:r>
              <a:rPr lang="en-US" dirty="0" err="1" smtClean="0"/>
              <a:t>electroproduction</a:t>
            </a:r>
            <a:r>
              <a:rPr lang="en-US" dirty="0" smtClean="0"/>
              <a:t> and </a:t>
            </a:r>
            <a:r>
              <a:rPr lang="en-US" dirty="0" err="1" smtClean="0"/>
              <a:t>photoproduction</a:t>
            </a:r>
            <a:r>
              <a:rPr lang="en-US" dirty="0" smtClean="0"/>
              <a:t> in data</a:t>
            </a:r>
          </a:p>
          <a:p>
            <a:pPr marL="342900" indent="-342900">
              <a:buFont typeface="Arial" pitchFamily="34" charset="0"/>
              <a:buChar char="•"/>
            </a:pPr>
            <a:r>
              <a:rPr lang="en-US" dirty="0" smtClean="0"/>
              <a:t>EC has radial dependent trigger threshold from 4 – 2GeV (stars)</a:t>
            </a:r>
          </a:p>
          <a:p>
            <a:pPr marL="342900" indent="-342900">
              <a:buFont typeface="Arial" pitchFamily="34" charset="0"/>
              <a:buChar char="•"/>
            </a:pPr>
            <a:r>
              <a:rPr lang="en-US" dirty="0" smtClean="0"/>
              <a:t>LGCC, MRPC, SPD help reject other hadrons and photons</a:t>
            </a:r>
          </a:p>
          <a:p>
            <a:pPr marL="342900" indent="-342900">
              <a:buFont typeface="Arial" pitchFamily="34" charset="0"/>
              <a:buChar char="•"/>
            </a:pPr>
            <a:r>
              <a:rPr lang="en-US" dirty="0" smtClean="0">
                <a:solidFill>
                  <a:srgbClr val="FF0000"/>
                </a:solidFill>
              </a:rPr>
              <a:t>Same trigger works for </a:t>
            </a:r>
            <a:r>
              <a:rPr lang="en-US" dirty="0" err="1" smtClean="0">
                <a:solidFill>
                  <a:srgbClr val="FF0000"/>
                </a:solidFill>
              </a:rPr>
              <a:t>Jpsi</a:t>
            </a:r>
            <a:r>
              <a:rPr lang="en-US" dirty="0" smtClean="0">
                <a:solidFill>
                  <a:srgbClr val="FF0000"/>
                </a:solidFill>
              </a:rPr>
              <a:t> and TCS as run group</a:t>
            </a:r>
          </a:p>
        </p:txBody>
      </p:sp>
      <p:sp>
        <p:nvSpPr>
          <p:cNvPr id="49" name="Rectangle 48"/>
          <p:cNvSpPr/>
          <p:nvPr/>
        </p:nvSpPr>
        <p:spPr>
          <a:xfrm>
            <a:off x="381000" y="4951274"/>
            <a:ext cx="82296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Single electron trigger including  both FA (</a:t>
            </a:r>
            <a:r>
              <a:rPr lang="en-US" kern="0" dirty="0" smtClean="0">
                <a:solidFill>
                  <a:srgbClr val="FF0000"/>
                </a:solidFill>
              </a:rPr>
              <a:t>682kHz) </a:t>
            </a:r>
            <a:r>
              <a:rPr lang="en-US" dirty="0" smtClean="0"/>
              <a:t>and LA(</a:t>
            </a:r>
            <a:r>
              <a:rPr lang="en-US" kern="0" dirty="0" smtClean="0">
                <a:solidFill>
                  <a:srgbClr val="FF0000"/>
                </a:solidFill>
              </a:rPr>
              <a:t>446kHz)</a:t>
            </a:r>
            <a:r>
              <a:rPr lang="en-US" dirty="0" smtClean="0"/>
              <a:t> is about </a:t>
            </a:r>
            <a:r>
              <a:rPr lang="en-US" dirty="0" smtClean="0">
                <a:solidFill>
                  <a:srgbClr val="FF0000"/>
                </a:solidFill>
              </a:rPr>
              <a:t>1.13MHz</a:t>
            </a:r>
          </a:p>
          <a:p>
            <a:r>
              <a:rPr lang="en-US" dirty="0" smtClean="0"/>
              <a:t>Random coincidence of two electron trigger within 30ns time window is 1.13e6*1.13e6*30e-9 = </a:t>
            </a:r>
            <a:r>
              <a:rPr lang="en-US" dirty="0" smtClean="0">
                <a:solidFill>
                  <a:srgbClr val="FF0000"/>
                </a:solidFill>
              </a:rPr>
              <a:t>40kHz</a:t>
            </a:r>
            <a:endParaRPr lang="en-US" dirty="0" smtClean="0">
              <a:solidFill>
                <a:srgbClr val="C00000"/>
              </a:solidFill>
            </a:endParaRPr>
          </a:p>
          <a:p>
            <a:r>
              <a:rPr lang="en-US" dirty="0" smtClean="0">
                <a:solidFill>
                  <a:schemeClr val="tx1"/>
                </a:solidFill>
              </a:rPr>
              <a:t>SIDIS event as background is estimated to be </a:t>
            </a:r>
            <a:r>
              <a:rPr lang="en-US" dirty="0" smtClean="0">
                <a:solidFill>
                  <a:srgbClr val="FF0000"/>
                </a:solidFill>
              </a:rPr>
              <a:t>3kHz</a:t>
            </a:r>
            <a:r>
              <a:rPr lang="en-US" dirty="0" smtClean="0">
                <a:solidFill>
                  <a:schemeClr val="tx1"/>
                </a:solidFill>
              </a:rPr>
              <a:t> by using same trigger and assuming ~10 total </a:t>
            </a:r>
            <a:r>
              <a:rPr lang="en-US" dirty="0" err="1" smtClean="0">
                <a:solidFill>
                  <a:schemeClr val="tx1"/>
                </a:solidFill>
              </a:rPr>
              <a:t>pion</a:t>
            </a:r>
            <a:r>
              <a:rPr lang="en-US" dirty="0" smtClean="0">
                <a:solidFill>
                  <a:schemeClr val="tx1"/>
                </a:solidFill>
              </a:rPr>
              <a:t> rejection</a:t>
            </a:r>
          </a:p>
          <a:p>
            <a:r>
              <a:rPr lang="en-US" dirty="0" smtClean="0">
                <a:solidFill>
                  <a:srgbClr val="FF0000"/>
                </a:solidFill>
              </a:rPr>
              <a:t>Total ~50kHz</a:t>
            </a:r>
            <a:r>
              <a:rPr lang="en-US" dirty="0" smtClean="0">
                <a:solidFill>
                  <a:srgbClr val="C00000"/>
                </a:solidFill>
              </a:rPr>
              <a:t>, which is below 100kHz SIDIS Setup limit</a:t>
            </a:r>
            <a:endParaRPr lang="en-US" dirty="0" smtClean="0">
              <a:solidFill>
                <a:schemeClr val="tx1"/>
              </a:solidFill>
            </a:endParaRPr>
          </a:p>
        </p:txBody>
      </p:sp>
      <p:pic>
        <p:nvPicPr>
          <p:cNvPr id="20" name="Picture 2" descr="D:\Google Drive\JPsi\optimization\solid_JPsi_optimization_20150426\theta_mom_final.png"/>
          <p:cNvPicPr>
            <a:picLocks noChangeAspect="1" noChangeArrowheads="1"/>
          </p:cNvPicPr>
          <p:nvPr/>
        </p:nvPicPr>
        <p:blipFill>
          <a:blip r:embed="rId2" cstate="print"/>
          <a:srcRect/>
          <a:stretch>
            <a:fillRect/>
          </a:stretch>
        </p:blipFill>
        <p:spPr bwMode="auto">
          <a:xfrm>
            <a:off x="4343400" y="1249680"/>
            <a:ext cx="4759642" cy="3474720"/>
          </a:xfrm>
          <a:prstGeom prst="rect">
            <a:avLst/>
          </a:prstGeom>
          <a:noFill/>
        </p:spPr>
      </p:pic>
      <p:sp>
        <p:nvSpPr>
          <p:cNvPr id="21" name="5-Point Star 20"/>
          <p:cNvSpPr/>
          <p:nvPr/>
        </p:nvSpPr>
        <p:spPr bwMode="auto">
          <a:xfrm>
            <a:off x="4912042" y="4043085"/>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2" name="Rectangle 21"/>
          <p:cNvSpPr/>
          <p:nvPr/>
        </p:nvSpPr>
        <p:spPr>
          <a:xfrm>
            <a:off x="5129815" y="914400"/>
            <a:ext cx="3023585" cy="369332"/>
          </a:xfrm>
          <a:prstGeom prst="rect">
            <a:avLst/>
          </a:prstGeom>
        </p:spPr>
        <p:txBody>
          <a:bodyPr wrap="none">
            <a:spAutoFit/>
          </a:bodyPr>
          <a:lstStyle/>
          <a:p>
            <a:r>
              <a:rPr lang="en-US" dirty="0" smtClean="0">
                <a:solidFill>
                  <a:srgbClr val="C00000"/>
                </a:solidFill>
              </a:rPr>
              <a:t>Require proton and decay pair</a:t>
            </a:r>
            <a:endParaRPr lang="en-US" dirty="0"/>
          </a:p>
        </p:txBody>
      </p:sp>
      <p:sp>
        <p:nvSpPr>
          <p:cNvPr id="23" name="5-Point Star 22"/>
          <p:cNvSpPr/>
          <p:nvPr/>
        </p:nvSpPr>
        <p:spPr bwMode="auto">
          <a:xfrm>
            <a:off x="5019617" y="4159625"/>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4" name="5-Point Star 23"/>
          <p:cNvSpPr/>
          <p:nvPr/>
        </p:nvSpPr>
        <p:spPr bwMode="auto">
          <a:xfrm>
            <a:off x="5216842" y="4258235"/>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6" name="5-Point Star 25"/>
          <p:cNvSpPr/>
          <p:nvPr/>
        </p:nvSpPr>
        <p:spPr bwMode="auto">
          <a:xfrm>
            <a:off x="5393447" y="4189210"/>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8" name="5-Point Star 27"/>
          <p:cNvSpPr/>
          <p:nvPr/>
        </p:nvSpPr>
        <p:spPr bwMode="auto">
          <a:xfrm>
            <a:off x="5674042" y="4271685"/>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9" name="5-Point Star 28"/>
          <p:cNvSpPr/>
          <p:nvPr/>
        </p:nvSpPr>
        <p:spPr bwMode="auto">
          <a:xfrm>
            <a:off x="7302927" y="4038600"/>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30" name="5-Point Star 29"/>
          <p:cNvSpPr/>
          <p:nvPr/>
        </p:nvSpPr>
        <p:spPr bwMode="auto">
          <a:xfrm>
            <a:off x="7410502" y="4155140"/>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31" name="5-Point Star 30"/>
          <p:cNvSpPr/>
          <p:nvPr/>
        </p:nvSpPr>
        <p:spPr bwMode="auto">
          <a:xfrm>
            <a:off x="7607727" y="4253750"/>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32" name="5-Point Star 31"/>
          <p:cNvSpPr/>
          <p:nvPr/>
        </p:nvSpPr>
        <p:spPr bwMode="auto">
          <a:xfrm>
            <a:off x="7784332" y="4184725"/>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33" name="5-Point Star 32"/>
          <p:cNvSpPr/>
          <p:nvPr/>
        </p:nvSpPr>
        <p:spPr bwMode="auto">
          <a:xfrm>
            <a:off x="8064927" y="4267200"/>
            <a:ext cx="137160" cy="13716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34" name="Rectangle 33"/>
          <p:cNvSpPr/>
          <p:nvPr/>
        </p:nvSpPr>
        <p:spPr>
          <a:xfrm>
            <a:off x="5105400" y="533400"/>
            <a:ext cx="3707875" cy="369332"/>
          </a:xfrm>
          <a:prstGeom prst="rect">
            <a:avLst/>
          </a:prstGeom>
        </p:spPr>
        <p:txBody>
          <a:bodyPr wrap="none">
            <a:spAutoFit/>
          </a:bodyPr>
          <a:lstStyle/>
          <a:p>
            <a:r>
              <a:rPr lang="en-US" dirty="0" smtClean="0">
                <a:solidFill>
                  <a:srgbClr val="FF0000"/>
                </a:solidFill>
              </a:rPr>
              <a:t>BH (photo + quasi-</a:t>
            </a:r>
            <a:r>
              <a:rPr lang="en-US" dirty="0" err="1" smtClean="0">
                <a:solidFill>
                  <a:srgbClr val="FF0000"/>
                </a:solidFill>
              </a:rPr>
              <a:t>photoproduction</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L3 Farm in the </a:t>
            </a:r>
            <a:r>
              <a:rPr lang="en-US" dirty="0" err="1" smtClean="0"/>
              <a:t>PreCDR</a:t>
            </a:r>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14</a:t>
            </a:fld>
            <a:endParaRPr lang="en-US"/>
          </a:p>
        </p:txBody>
      </p:sp>
      <p:pic>
        <p:nvPicPr>
          <p:cNvPr id="6" name="Picture 5"/>
          <p:cNvPicPr>
            <a:picLocks noChangeAspect="1"/>
          </p:cNvPicPr>
          <p:nvPr/>
        </p:nvPicPr>
        <p:blipFill>
          <a:blip r:embed="rId2"/>
          <a:stretch>
            <a:fillRect/>
          </a:stretch>
        </p:blipFill>
        <p:spPr>
          <a:xfrm>
            <a:off x="0" y="1905000"/>
            <a:ext cx="9144000" cy="4217096"/>
          </a:xfrm>
          <a:prstGeom prst="rect">
            <a:avLst/>
          </a:prstGeom>
        </p:spPr>
      </p:pic>
    </p:spTree>
    <p:extLst>
      <p:ext uri="{BB962C8B-B14F-4D97-AF65-F5344CB8AC3E}">
        <p14:creationId xmlns:p14="http://schemas.microsoft.com/office/powerpoint/2010/main" val="277599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C2DC643-54AA-4F48-B152-357DE8B706EB}" type="slidenum">
              <a:rPr lang="en-US" smtClean="0"/>
              <a:pPr/>
              <a:t>15</a:t>
            </a:fld>
            <a:endParaRPr lang="en-US"/>
          </a:p>
        </p:txBody>
      </p:sp>
      <p:pic>
        <p:nvPicPr>
          <p:cNvPr id="165890" name="Picture 2" descr="https://userweb.jlab.org/~zwzhao/TCS/SoLID_TCS_result/theta_phi_CM_etabin.png"/>
          <p:cNvPicPr>
            <a:picLocks noChangeAspect="1" noChangeArrowheads="1"/>
          </p:cNvPicPr>
          <p:nvPr/>
        </p:nvPicPr>
        <p:blipFill>
          <a:blip r:embed="rId2" cstate="print"/>
          <a:srcRect/>
          <a:stretch>
            <a:fillRect/>
          </a:stretch>
        </p:blipFill>
        <p:spPr bwMode="auto">
          <a:xfrm>
            <a:off x="1752600" y="685800"/>
            <a:ext cx="5669523" cy="2743200"/>
          </a:xfrm>
          <a:prstGeom prst="rect">
            <a:avLst/>
          </a:prstGeom>
          <a:noFill/>
        </p:spPr>
      </p:pic>
      <p:pic>
        <p:nvPicPr>
          <p:cNvPr id="165892" name="Picture 4" descr="https://userweb.jlab.org/~zwzhao/TCS/SoLID_TCS_result/t_Q2_etabin.png"/>
          <p:cNvPicPr>
            <a:picLocks noChangeAspect="1" noChangeArrowheads="1"/>
          </p:cNvPicPr>
          <p:nvPr/>
        </p:nvPicPr>
        <p:blipFill>
          <a:blip r:embed="rId3" cstate="print"/>
          <a:srcRect/>
          <a:stretch>
            <a:fillRect/>
          </a:stretch>
        </p:blipFill>
        <p:spPr bwMode="auto">
          <a:xfrm>
            <a:off x="1721877" y="3810000"/>
            <a:ext cx="5669523" cy="2743200"/>
          </a:xfrm>
          <a:prstGeom prst="rect">
            <a:avLst/>
          </a:prstGeom>
          <a:noFill/>
        </p:spPr>
      </p:pic>
      <p:sp>
        <p:nvSpPr>
          <p:cNvPr id="7"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SoLID</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TCS projection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SoLID</a:t>
            </a:r>
            <a:r>
              <a:rPr lang="en-US" dirty="0" smtClean="0"/>
              <a:t> TCS projection</a:t>
            </a:r>
            <a:endParaRPr lang="en-US" dirty="0"/>
          </a:p>
        </p:txBody>
      </p:sp>
      <p:sp>
        <p:nvSpPr>
          <p:cNvPr id="3" name="Content Placeholder 2"/>
          <p:cNvSpPr>
            <a:spLocks noGrp="1"/>
          </p:cNvSpPr>
          <p:nvPr>
            <p:ph idx="1"/>
          </p:nvPr>
        </p:nvSpPr>
        <p:spPr>
          <a:xfrm>
            <a:off x="457200" y="579437"/>
            <a:ext cx="8229600" cy="792163"/>
          </a:xfrm>
        </p:spPr>
        <p:txBody>
          <a:bodyPr>
            <a:normAutofit fontScale="47500" lnSpcReduction="20000"/>
          </a:bodyPr>
          <a:lstStyle/>
          <a:p>
            <a:r>
              <a:rPr lang="en-US" dirty="0" smtClean="0">
                <a:solidFill>
                  <a:schemeClr val="accent1"/>
                </a:solidFill>
              </a:rPr>
              <a:t>Blue</a:t>
            </a:r>
            <a:r>
              <a:rPr lang="en-US" dirty="0" smtClean="0"/>
              <a:t> </a:t>
            </a:r>
            <a:r>
              <a:rPr lang="en-US" dirty="0" smtClean="0">
                <a:solidFill>
                  <a:schemeClr val="accent1"/>
                </a:solidFill>
              </a:rPr>
              <a:t>solid</a:t>
            </a:r>
            <a:r>
              <a:rPr lang="en-US" dirty="0" smtClean="0"/>
              <a:t> </a:t>
            </a:r>
            <a:r>
              <a:rPr lang="en-US" dirty="0" smtClean="0">
                <a:solidFill>
                  <a:schemeClr val="accent1"/>
                </a:solidFill>
              </a:rPr>
              <a:t>line</a:t>
            </a:r>
            <a:r>
              <a:rPr lang="en-US" dirty="0" smtClean="0"/>
              <a:t>, dual parameterization model</a:t>
            </a:r>
          </a:p>
          <a:p>
            <a:r>
              <a:rPr lang="en-US" dirty="0" smtClean="0">
                <a:solidFill>
                  <a:srgbClr val="FF0000"/>
                </a:solidFill>
              </a:rPr>
              <a:t>Red dash-dot line</a:t>
            </a:r>
            <a:r>
              <a:rPr lang="en-US" dirty="0" smtClean="0"/>
              <a:t>, double distribution with D-term model</a:t>
            </a:r>
          </a:p>
          <a:p>
            <a:r>
              <a:rPr lang="en-US" dirty="0" smtClean="0">
                <a:solidFill>
                  <a:srgbClr val="FF0000"/>
                </a:solidFill>
              </a:rPr>
              <a:t>Red dash line</a:t>
            </a:r>
            <a:r>
              <a:rPr lang="en-US" dirty="0" smtClean="0"/>
              <a:t>, double distribution without D-term model</a:t>
            </a:r>
          </a:p>
          <a:p>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16</a:t>
            </a:fld>
            <a:endParaRPr lang="en-US"/>
          </a:p>
        </p:txBody>
      </p:sp>
      <p:pic>
        <p:nvPicPr>
          <p:cNvPr id="182274" name="Picture 2" descr="https://userweb.jlab.org/~zwzhao/TCS/SoLID_TCS_result/R_etabin.png"/>
          <p:cNvPicPr>
            <a:picLocks noChangeAspect="1" noChangeArrowheads="1"/>
          </p:cNvPicPr>
          <p:nvPr/>
        </p:nvPicPr>
        <p:blipFill>
          <a:blip r:embed="rId2" cstate="print"/>
          <a:srcRect/>
          <a:stretch>
            <a:fillRect/>
          </a:stretch>
        </p:blipFill>
        <p:spPr bwMode="auto">
          <a:xfrm>
            <a:off x="746436" y="1295400"/>
            <a:ext cx="7559364" cy="3657600"/>
          </a:xfrm>
          <a:prstGeom prst="rect">
            <a:avLst/>
          </a:prstGeom>
          <a:noFill/>
        </p:spPr>
      </p:pic>
      <p:pic>
        <p:nvPicPr>
          <p:cNvPr id="182276" name="Picture 4" descr="https://userweb.jlab.org/~zwzhao/TCS/SoLID_TCS_result/R_Q2bin.png"/>
          <p:cNvPicPr>
            <a:picLocks noChangeAspect="1" noChangeArrowheads="1"/>
          </p:cNvPicPr>
          <p:nvPr/>
        </p:nvPicPr>
        <p:blipFill>
          <a:blip r:embed="rId3" cstate="print"/>
          <a:srcRect/>
          <a:stretch>
            <a:fillRect/>
          </a:stretch>
        </p:blipFill>
        <p:spPr bwMode="auto">
          <a:xfrm>
            <a:off x="1587910" y="4953000"/>
            <a:ext cx="5879690" cy="1828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 CLAS12-SoLID Comparison</a:t>
            </a:r>
            <a:endParaRPr lang="en-US" dirty="0"/>
          </a:p>
        </p:txBody>
      </p:sp>
      <p:sp>
        <p:nvSpPr>
          <p:cNvPr id="3" name="Content Placeholder 2"/>
          <p:cNvSpPr>
            <a:spLocks noGrp="1"/>
          </p:cNvSpPr>
          <p:nvPr>
            <p:ph idx="1"/>
          </p:nvPr>
        </p:nvSpPr>
        <p:spPr>
          <a:xfrm>
            <a:off x="457200" y="579437"/>
            <a:ext cx="8229600" cy="792163"/>
          </a:xfrm>
        </p:spPr>
        <p:txBody>
          <a:bodyPr>
            <a:normAutofit fontScale="47500" lnSpcReduction="20000"/>
          </a:bodyPr>
          <a:lstStyle/>
          <a:p>
            <a:r>
              <a:rPr lang="en-US" dirty="0" smtClean="0">
                <a:solidFill>
                  <a:schemeClr val="accent1"/>
                </a:solidFill>
              </a:rPr>
              <a:t>Blue</a:t>
            </a:r>
            <a:r>
              <a:rPr lang="en-US" dirty="0" smtClean="0"/>
              <a:t> </a:t>
            </a:r>
            <a:r>
              <a:rPr lang="en-US" dirty="0" smtClean="0">
                <a:solidFill>
                  <a:schemeClr val="accent1"/>
                </a:solidFill>
              </a:rPr>
              <a:t>solid</a:t>
            </a:r>
            <a:r>
              <a:rPr lang="en-US" dirty="0" smtClean="0"/>
              <a:t> </a:t>
            </a:r>
            <a:r>
              <a:rPr lang="en-US" dirty="0" smtClean="0">
                <a:solidFill>
                  <a:schemeClr val="accent1"/>
                </a:solidFill>
              </a:rPr>
              <a:t>line</a:t>
            </a:r>
            <a:r>
              <a:rPr lang="en-US" dirty="0" smtClean="0"/>
              <a:t>, dual parameterization model</a:t>
            </a:r>
          </a:p>
          <a:p>
            <a:r>
              <a:rPr lang="en-US" dirty="0" smtClean="0">
                <a:solidFill>
                  <a:srgbClr val="FF0000"/>
                </a:solidFill>
              </a:rPr>
              <a:t>Red dash-dot line</a:t>
            </a:r>
            <a:r>
              <a:rPr lang="en-US" dirty="0" smtClean="0"/>
              <a:t>, double distribution with D-term model</a:t>
            </a:r>
          </a:p>
          <a:p>
            <a:r>
              <a:rPr lang="en-US" dirty="0" smtClean="0">
                <a:solidFill>
                  <a:srgbClr val="FF0000"/>
                </a:solidFill>
              </a:rPr>
              <a:t>Red dash line</a:t>
            </a:r>
            <a:r>
              <a:rPr lang="en-US" dirty="0" smtClean="0"/>
              <a:t>, double distribution without D-term model</a:t>
            </a:r>
          </a:p>
          <a:p>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17</a:t>
            </a:fld>
            <a:endParaRPr lang="en-US"/>
          </a:p>
        </p:txBody>
      </p:sp>
      <p:pic>
        <p:nvPicPr>
          <p:cNvPr id="7" name="Picture 6" descr="R_Q2b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914518"/>
            <a:ext cx="6248400" cy="1943482"/>
          </a:xfrm>
          <a:prstGeom prst="rect">
            <a:avLst/>
          </a:prstGeom>
        </p:spPr>
      </p:pic>
      <p:pic>
        <p:nvPicPr>
          <p:cNvPr id="8" name="Picture 7" descr="R_etab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95400"/>
            <a:ext cx="7467600" cy="3612148"/>
          </a:xfrm>
          <a:prstGeom prst="rect">
            <a:avLst/>
          </a:prstGeom>
        </p:spPr>
      </p:pic>
    </p:spTree>
    <p:extLst>
      <p:ext uri="{BB962C8B-B14F-4D97-AF65-F5344CB8AC3E}">
        <p14:creationId xmlns:p14="http://schemas.microsoft.com/office/powerpoint/2010/main" val="1351343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cstate="print"/>
          <a:srcRect/>
          <a:stretch>
            <a:fillRect/>
          </a:stretch>
        </p:blipFill>
        <p:spPr bwMode="auto">
          <a:xfrm>
            <a:off x="609600" y="990600"/>
            <a:ext cx="7991475" cy="2543175"/>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lstStyle/>
          <a:p>
            <a:r>
              <a:rPr lang="en-US" dirty="0" smtClean="0"/>
              <a:t>GPD fit</a:t>
            </a:r>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18</a:t>
            </a:fld>
            <a:endParaRPr lang="en-US"/>
          </a:p>
        </p:txBody>
      </p:sp>
      <p:pic>
        <p:nvPicPr>
          <p:cNvPr id="41985" name="Picture 1"/>
          <p:cNvPicPr>
            <a:picLocks noChangeAspect="1" noChangeArrowheads="1"/>
          </p:cNvPicPr>
          <p:nvPr/>
        </p:nvPicPr>
        <p:blipFill>
          <a:blip r:embed="rId3" cstate="print"/>
          <a:srcRect/>
          <a:stretch>
            <a:fillRect/>
          </a:stretch>
        </p:blipFill>
        <p:spPr bwMode="auto">
          <a:xfrm>
            <a:off x="5867400" y="4038600"/>
            <a:ext cx="2895600" cy="2590800"/>
          </a:xfrm>
          <a:prstGeom prst="rect">
            <a:avLst/>
          </a:prstGeom>
          <a:noFill/>
          <a:ln w="9525">
            <a:noFill/>
            <a:miter lim="800000"/>
            <a:headEnd/>
            <a:tailEnd/>
          </a:ln>
        </p:spPr>
      </p:pic>
      <p:sp>
        <p:nvSpPr>
          <p:cNvPr id="9" name="Rectangle 8"/>
          <p:cNvSpPr/>
          <p:nvPr/>
        </p:nvSpPr>
        <p:spPr>
          <a:xfrm>
            <a:off x="373710" y="685800"/>
            <a:ext cx="236949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smtClean="0"/>
              <a:t>Fit exercise (general)</a:t>
            </a:r>
            <a:endParaRPr lang="en-US" dirty="0"/>
          </a:p>
        </p:txBody>
      </p:sp>
      <p:sp>
        <p:nvSpPr>
          <p:cNvPr id="10" name="Rectangle 9"/>
          <p:cNvSpPr/>
          <p:nvPr/>
        </p:nvSpPr>
        <p:spPr>
          <a:xfrm>
            <a:off x="2667000" y="3733800"/>
            <a:ext cx="233583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Fit exercise (</a:t>
            </a:r>
            <a:r>
              <a:rPr lang="en-US" dirty="0" err="1" smtClean="0"/>
              <a:t>SoLID</a:t>
            </a:r>
            <a:r>
              <a:rPr lang="en-US" dirty="0" smtClean="0"/>
              <a:t> TCS)</a:t>
            </a:r>
            <a:endParaRPr lang="en-US" dirty="0"/>
          </a:p>
        </p:txBody>
      </p:sp>
      <p:sp>
        <p:nvSpPr>
          <p:cNvPr id="12" name="Rectangle 11"/>
          <p:cNvSpPr/>
          <p:nvPr/>
        </p:nvSpPr>
        <p:spPr>
          <a:xfrm>
            <a:off x="228600" y="4038600"/>
            <a:ext cx="1524000"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Go through </a:t>
            </a:r>
            <a:r>
              <a:rPr lang="en-US" dirty="0" err="1" smtClean="0"/>
              <a:t>SoLID</a:t>
            </a:r>
            <a:r>
              <a:rPr lang="en-US" dirty="0" smtClean="0"/>
              <a:t> simulation to get acceptance and counts for 50 days of running, then fit it</a:t>
            </a:r>
            <a:endParaRPr lang="en-US" dirty="0"/>
          </a:p>
        </p:txBody>
      </p:sp>
      <p:pic>
        <p:nvPicPr>
          <p:cNvPr id="3" name="Picture 1"/>
          <p:cNvPicPr>
            <a:picLocks noChangeAspect="1" noChangeArrowheads="1"/>
          </p:cNvPicPr>
          <p:nvPr/>
        </p:nvPicPr>
        <p:blipFill>
          <a:blip r:embed="rId4" cstate="print"/>
          <a:srcRect/>
          <a:stretch>
            <a:fillRect/>
          </a:stretch>
        </p:blipFill>
        <p:spPr bwMode="auto">
          <a:xfrm>
            <a:off x="2286000" y="4191000"/>
            <a:ext cx="3276600" cy="2486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err="1" smtClean="0"/>
              <a:t>SoLID</a:t>
            </a:r>
            <a:r>
              <a:rPr lang="en-US" dirty="0" smtClean="0"/>
              <a:t> TCS will provide higher statistics and different acceptance than CLAS12 TCS, and thus provide better fit to CFF and explore kinematic space with more details to help constrain on GPD models.</a:t>
            </a:r>
          </a:p>
          <a:p>
            <a:r>
              <a:rPr lang="en-US" dirty="0" smtClean="0"/>
              <a:t>CLAS12 and </a:t>
            </a:r>
            <a:r>
              <a:rPr lang="en-US" dirty="0" err="1" smtClean="0"/>
              <a:t>SoLID</a:t>
            </a:r>
            <a:r>
              <a:rPr lang="en-US" dirty="0" smtClean="0"/>
              <a:t> form a nice complementary program both in detector and in timeline.</a:t>
            </a:r>
          </a:p>
          <a:p>
            <a:r>
              <a:rPr lang="en-US" dirty="0" err="1" smtClean="0"/>
              <a:t>SoLID</a:t>
            </a:r>
            <a:r>
              <a:rPr lang="en-US" dirty="0" smtClean="0"/>
              <a:t> TCS can be a run group with </a:t>
            </a:r>
            <a:r>
              <a:rPr lang="en-US" dirty="0" err="1" smtClean="0"/>
              <a:t>SoLID</a:t>
            </a:r>
            <a:r>
              <a:rPr lang="en-US" dirty="0" smtClean="0"/>
              <a:t> J/</a:t>
            </a:r>
            <a:r>
              <a:rPr lang="en-US" dirty="0" err="1" smtClean="0"/>
              <a:t>Ψ</a:t>
            </a:r>
            <a:r>
              <a:rPr lang="en-US" dirty="0" smtClean="0"/>
              <a:t> </a:t>
            </a:r>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idx="4294967295"/>
          </p:nvPr>
        </p:nvSpPr>
        <p:spPr>
          <a:xfrm>
            <a:off x="0" y="0"/>
            <a:ext cx="9002713" cy="604838"/>
          </a:xfrm>
        </p:spPr>
        <p:txBody>
          <a:bodyPr/>
          <a:lstStyle/>
          <a:p>
            <a:pPr eaLnBrk="1" hangingPunct="1"/>
            <a:r>
              <a:rPr lang="en-US" sz="3200" b="1" i="1">
                <a:solidFill>
                  <a:srgbClr val="800000"/>
                </a:solidFill>
                <a:latin typeface="Times New Roman" charset="0"/>
                <a:ea typeface="ＭＳ Ｐゴシック" charset="0"/>
                <a:cs typeface="Times New Roman" charset="0"/>
              </a:rPr>
              <a:t>Overview of SoLID </a:t>
            </a:r>
            <a:endParaRPr lang="en-US" sz="3600" b="1" i="1">
              <a:solidFill>
                <a:srgbClr val="800000"/>
              </a:solidFill>
              <a:latin typeface="Times New Roman" charset="0"/>
              <a:ea typeface="ＭＳ Ｐゴシック" charset="0"/>
              <a:cs typeface="Times New Roman" charset="0"/>
            </a:endParaRPr>
          </a:p>
        </p:txBody>
      </p:sp>
      <p:sp>
        <p:nvSpPr>
          <p:cNvPr id="16386" name="TextBox 13"/>
          <p:cNvSpPr txBox="1">
            <a:spLocks noChangeArrowheads="1"/>
          </p:cNvSpPr>
          <p:nvPr/>
        </p:nvSpPr>
        <p:spPr bwMode="auto">
          <a:xfrm>
            <a:off x="169863" y="831850"/>
            <a:ext cx="8832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457200">
              <a:defRPr sz="2000">
                <a:solidFill>
                  <a:schemeClr val="bg1"/>
                </a:solidFill>
                <a:latin typeface="Times" charset="0"/>
                <a:ea typeface="ＭＳ Ｐゴシック" charset="0"/>
                <a:cs typeface="ＭＳ Ｐゴシック" charset="0"/>
              </a:defRPr>
            </a:lvl1pPr>
            <a:lvl2pPr marL="742950" indent="-285750" defTabSz="457200">
              <a:defRPr sz="2000">
                <a:solidFill>
                  <a:schemeClr val="bg1"/>
                </a:solidFill>
                <a:latin typeface="Times" charset="0"/>
                <a:ea typeface="ＭＳ Ｐゴシック" charset="0"/>
              </a:defRPr>
            </a:lvl2pPr>
            <a:lvl3pPr marL="1143000" indent="-228600" defTabSz="457200">
              <a:defRPr sz="2000">
                <a:solidFill>
                  <a:schemeClr val="bg1"/>
                </a:solidFill>
                <a:latin typeface="Times" charset="0"/>
                <a:ea typeface="ＭＳ Ｐゴシック" charset="0"/>
              </a:defRPr>
            </a:lvl3pPr>
            <a:lvl4pPr marL="1600200" indent="-228600" defTabSz="457200">
              <a:defRPr sz="2000">
                <a:solidFill>
                  <a:schemeClr val="bg1"/>
                </a:solidFill>
                <a:latin typeface="Times" charset="0"/>
                <a:ea typeface="ＭＳ Ｐゴシック" charset="0"/>
              </a:defRPr>
            </a:lvl4pPr>
            <a:lvl5pPr marL="2057400" indent="-228600" defTabSz="457200">
              <a:defRPr sz="2000">
                <a:solidFill>
                  <a:schemeClr val="bg1"/>
                </a:solidFill>
                <a:latin typeface="Times" charset="0"/>
                <a:ea typeface="ＭＳ Ｐゴシック" charset="0"/>
              </a:defRPr>
            </a:lvl5pPr>
            <a:lvl6pPr marL="2514600" indent="-228600" eaLnBrk="0" fontAlgn="base" hangingPunct="0">
              <a:spcBef>
                <a:spcPct val="0"/>
              </a:spcBef>
              <a:spcAft>
                <a:spcPct val="0"/>
              </a:spcAft>
              <a:defRPr sz="2000">
                <a:solidFill>
                  <a:schemeClr val="bg1"/>
                </a:solidFill>
                <a:latin typeface="Times" charset="0"/>
                <a:ea typeface="ＭＳ Ｐゴシック" charset="0"/>
              </a:defRPr>
            </a:lvl6pPr>
            <a:lvl7pPr marL="2971800" indent="-228600" eaLnBrk="0" fontAlgn="base" hangingPunct="0">
              <a:spcBef>
                <a:spcPct val="0"/>
              </a:spcBef>
              <a:spcAft>
                <a:spcPct val="0"/>
              </a:spcAft>
              <a:defRPr sz="2000">
                <a:solidFill>
                  <a:schemeClr val="bg1"/>
                </a:solidFill>
                <a:latin typeface="Times" charset="0"/>
                <a:ea typeface="ＭＳ Ｐゴシック" charset="0"/>
              </a:defRPr>
            </a:lvl7pPr>
            <a:lvl8pPr marL="3429000" indent="-228600" eaLnBrk="0" fontAlgn="base" hangingPunct="0">
              <a:spcBef>
                <a:spcPct val="0"/>
              </a:spcBef>
              <a:spcAft>
                <a:spcPct val="0"/>
              </a:spcAft>
              <a:defRPr sz="2000">
                <a:solidFill>
                  <a:schemeClr val="bg1"/>
                </a:solidFill>
                <a:latin typeface="Times" charset="0"/>
                <a:ea typeface="ＭＳ Ｐゴシック" charset="0"/>
              </a:defRPr>
            </a:lvl8pPr>
            <a:lvl9pPr marL="3886200" indent="-228600" eaLnBrk="0" fontAlgn="base" hangingPunct="0">
              <a:spcBef>
                <a:spcPct val="0"/>
              </a:spcBef>
              <a:spcAft>
                <a:spcPct val="0"/>
              </a:spcAft>
              <a:defRPr sz="2000">
                <a:solidFill>
                  <a:schemeClr val="bg1"/>
                </a:solidFill>
                <a:latin typeface="Times" charset="0"/>
                <a:ea typeface="ＭＳ Ｐゴシック" charset="0"/>
              </a:defRPr>
            </a:lvl9pPr>
          </a:lstStyle>
          <a:p>
            <a:pPr eaLnBrk="1" hangingPunct="1">
              <a:buFontTx/>
              <a:buChar char="•"/>
            </a:pPr>
            <a:r>
              <a:rPr lang="en-US" sz="1800" b="1">
                <a:solidFill>
                  <a:srgbClr val="000000"/>
                </a:solidFill>
                <a:latin typeface="Calibri" charset="0"/>
              </a:rPr>
              <a:t> Full exploitation of JLab 12 GeV Upgrade</a:t>
            </a:r>
          </a:p>
          <a:p>
            <a:pPr eaLnBrk="1" hangingPunct="1"/>
            <a:r>
              <a:rPr lang="en-US" sz="1800">
                <a:solidFill>
                  <a:srgbClr val="0000FF"/>
                </a:solidFill>
                <a:latin typeface="Calibri" charset="0"/>
                <a:sym typeface="Wingdings" charset="0"/>
              </a:rPr>
              <a:t>A </a:t>
            </a:r>
            <a:r>
              <a:rPr lang="en-US" sz="1800" b="1">
                <a:solidFill>
                  <a:srgbClr val="FF0000"/>
                </a:solidFill>
                <a:latin typeface="Calibri" charset="0"/>
                <a:sym typeface="Wingdings" charset="0"/>
              </a:rPr>
              <a:t>Large Acceptance</a:t>
            </a:r>
            <a:r>
              <a:rPr lang="en-US" sz="1800">
                <a:solidFill>
                  <a:srgbClr val="FF0000"/>
                </a:solidFill>
                <a:latin typeface="Calibri" charset="0"/>
                <a:sym typeface="Wingdings" charset="0"/>
              </a:rPr>
              <a:t> </a:t>
            </a:r>
            <a:r>
              <a:rPr lang="en-US" sz="1800">
                <a:solidFill>
                  <a:srgbClr val="0000FF"/>
                </a:solidFill>
                <a:latin typeface="Calibri" charset="0"/>
                <a:sym typeface="Wingdings" charset="0"/>
              </a:rPr>
              <a:t>Detector </a:t>
            </a:r>
            <a:r>
              <a:rPr lang="en-US" sz="1800" b="1">
                <a:solidFill>
                  <a:srgbClr val="FF0000"/>
                </a:solidFill>
                <a:latin typeface="Calibri" charset="0"/>
                <a:sym typeface="Wingdings" charset="0"/>
              </a:rPr>
              <a:t>AND</a:t>
            </a:r>
            <a:r>
              <a:rPr lang="en-US" sz="1800">
                <a:solidFill>
                  <a:srgbClr val="0000FF"/>
                </a:solidFill>
                <a:latin typeface="Calibri" charset="0"/>
                <a:sym typeface="Wingdings" charset="0"/>
              </a:rPr>
              <a:t> Can Handle </a:t>
            </a:r>
            <a:r>
              <a:rPr lang="en-US" sz="1800" b="1">
                <a:solidFill>
                  <a:srgbClr val="FF0000"/>
                </a:solidFill>
                <a:latin typeface="Calibri" charset="0"/>
                <a:sym typeface="Wingdings" charset="0"/>
              </a:rPr>
              <a:t>High Luminosity </a:t>
            </a:r>
            <a:r>
              <a:rPr lang="en-US" sz="1800">
                <a:solidFill>
                  <a:srgbClr val="0000FF"/>
                </a:solidFill>
                <a:latin typeface="Calibri" charset="0"/>
                <a:sym typeface="Wingdings" charset="0"/>
              </a:rPr>
              <a:t>(10</a:t>
            </a:r>
            <a:r>
              <a:rPr lang="en-US" sz="1800" baseline="30000">
                <a:solidFill>
                  <a:srgbClr val="0000FF"/>
                </a:solidFill>
                <a:latin typeface="Calibri" charset="0"/>
                <a:sym typeface="Wingdings" charset="0"/>
              </a:rPr>
              <a:t>37</a:t>
            </a:r>
            <a:r>
              <a:rPr lang="en-US" sz="1800">
                <a:solidFill>
                  <a:srgbClr val="0000FF"/>
                </a:solidFill>
                <a:latin typeface="Calibri" charset="0"/>
                <a:sym typeface="Wingdings" charset="0"/>
              </a:rPr>
              <a:t>-10</a:t>
            </a:r>
            <a:r>
              <a:rPr lang="en-US" sz="1800" baseline="30000">
                <a:solidFill>
                  <a:srgbClr val="0000FF"/>
                </a:solidFill>
                <a:latin typeface="Calibri" charset="0"/>
                <a:sym typeface="Wingdings" charset="0"/>
              </a:rPr>
              <a:t>39</a:t>
            </a:r>
            <a:r>
              <a:rPr lang="en-US" sz="1800">
                <a:solidFill>
                  <a:srgbClr val="0000FF"/>
                </a:solidFill>
                <a:latin typeface="Calibri" charset="0"/>
                <a:sym typeface="Wingdings" charset="0"/>
              </a:rPr>
              <a:t>)</a:t>
            </a:r>
          </a:p>
          <a:p>
            <a:pPr eaLnBrk="1" hangingPunct="1"/>
            <a:r>
              <a:rPr lang="en-US" sz="1800">
                <a:solidFill>
                  <a:srgbClr val="0000FF"/>
                </a:solidFill>
                <a:latin typeface="Calibri" charset="0"/>
                <a:sym typeface="Wingdings" charset="0"/>
              </a:rPr>
              <a:t>Take advantage of latest development  in detectors and data acquisitions </a:t>
            </a:r>
          </a:p>
          <a:p>
            <a:pPr lvl="1" eaLnBrk="1" hangingPunct="1">
              <a:buFontTx/>
              <a:buChar char="•"/>
            </a:pPr>
            <a:r>
              <a:rPr lang="en-US" sz="1800">
                <a:solidFill>
                  <a:srgbClr val="0000FF"/>
                </a:solidFill>
                <a:latin typeface="Calibri" charset="0"/>
                <a:sym typeface="Wingdings" charset="0"/>
              </a:rPr>
              <a:t>Reach ultimate precision for SIDIS (TMDs), providing three-dimensional imaging of nucleon in momentum space</a:t>
            </a:r>
          </a:p>
          <a:p>
            <a:pPr lvl="1" eaLnBrk="1" hangingPunct="1">
              <a:buFontTx/>
              <a:buChar char="•"/>
            </a:pPr>
            <a:r>
              <a:rPr lang="en-US" sz="1800">
                <a:solidFill>
                  <a:srgbClr val="0000FF"/>
                </a:solidFill>
                <a:latin typeface="Calibri" charset="0"/>
                <a:sym typeface="Wingdings" charset="0"/>
              </a:rPr>
              <a:t>PVDIS in high-</a:t>
            </a:r>
            <a:r>
              <a:rPr lang="en-US" sz="1800" i="1">
                <a:solidFill>
                  <a:srgbClr val="0000FF"/>
                </a:solidFill>
                <a:latin typeface="Calibri" charset="0"/>
                <a:sym typeface="Wingdings" charset="0"/>
              </a:rPr>
              <a:t>x</a:t>
            </a:r>
            <a:r>
              <a:rPr lang="en-US" sz="1800">
                <a:solidFill>
                  <a:srgbClr val="0000FF"/>
                </a:solidFill>
                <a:latin typeface="Calibri" charset="0"/>
                <a:sym typeface="Wingdings" charset="0"/>
              </a:rPr>
              <a:t> region providing sensitivity to new physics at 10-20 TeV, and QCD</a:t>
            </a:r>
          </a:p>
          <a:p>
            <a:pPr lvl="1" eaLnBrk="1" hangingPunct="1">
              <a:buFontTx/>
              <a:buChar char="•"/>
            </a:pPr>
            <a:r>
              <a:rPr lang="en-US" sz="1800">
                <a:solidFill>
                  <a:srgbClr val="0000FF"/>
                </a:solidFill>
                <a:latin typeface="Calibri" charset="0"/>
                <a:sym typeface="Wingdings" charset="0"/>
              </a:rPr>
              <a:t>Threshold J/</a:t>
            </a:r>
            <a:r>
              <a:rPr lang="en-US" sz="1800">
                <a:solidFill>
                  <a:srgbClr val="0000FF"/>
                </a:solidFill>
                <a:latin typeface="Symbol" charset="0"/>
                <a:sym typeface="Wingdings" charset="0"/>
              </a:rPr>
              <a:t>y, </a:t>
            </a:r>
            <a:r>
              <a:rPr lang="en-US" sz="1800">
                <a:solidFill>
                  <a:srgbClr val="0000FF"/>
                </a:solidFill>
                <a:latin typeface="Calibri" charset="0"/>
                <a:sym typeface="Wingdings" charset="0"/>
              </a:rPr>
              <a:t>probing strong color field in the nucleon, trace anomaly</a:t>
            </a:r>
            <a:r>
              <a:rPr lang="en-US" sz="1800" b="1">
                <a:solidFill>
                  <a:srgbClr val="000000"/>
                </a:solidFill>
                <a:latin typeface="Calibri" charset="0"/>
                <a:sym typeface="Wingdings" charset="0"/>
              </a:rPr>
              <a:t>    </a:t>
            </a:r>
            <a:endParaRPr lang="en-US" sz="1800">
              <a:solidFill>
                <a:srgbClr val="0000FF"/>
              </a:solidFill>
              <a:latin typeface="Calibri" charset="0"/>
              <a:sym typeface="Wingdings" charset="0"/>
            </a:endParaRPr>
          </a:p>
          <a:p>
            <a:pPr eaLnBrk="1" hangingPunct="1">
              <a:buFontTx/>
              <a:buChar char="•"/>
            </a:pPr>
            <a:r>
              <a:rPr lang="en-US" sz="1800" b="1">
                <a:solidFill>
                  <a:srgbClr val="000000"/>
                </a:solidFill>
                <a:latin typeface="Calibri" charset="0"/>
              </a:rPr>
              <a:t>5 highly rated experiments approved </a:t>
            </a:r>
          </a:p>
          <a:p>
            <a:pPr eaLnBrk="1" hangingPunct="1"/>
            <a:r>
              <a:rPr lang="en-US" sz="1800" b="1">
                <a:solidFill>
                  <a:srgbClr val="000000"/>
                </a:solidFill>
                <a:latin typeface="Calibri" charset="0"/>
              </a:rPr>
              <a:t>     </a:t>
            </a:r>
            <a:r>
              <a:rPr lang="en-US" sz="1800">
                <a:solidFill>
                  <a:srgbClr val="0000FF"/>
                </a:solidFill>
                <a:latin typeface="Calibri" charset="0"/>
              </a:rPr>
              <a:t>Three SIDIS experiments,  one PVDIS,  one J/</a:t>
            </a:r>
            <a:r>
              <a:rPr lang="en-US" sz="1800">
                <a:solidFill>
                  <a:srgbClr val="0000FF"/>
                </a:solidFill>
                <a:latin typeface="Symbol" charset="0"/>
              </a:rPr>
              <a:t>y</a:t>
            </a:r>
            <a:r>
              <a:rPr lang="en-US" sz="1800">
                <a:solidFill>
                  <a:srgbClr val="0000FF"/>
                </a:solidFill>
                <a:latin typeface="Calibri" charset="0"/>
              </a:rPr>
              <a:t> production </a:t>
            </a:r>
          </a:p>
          <a:p>
            <a:pPr eaLnBrk="1" hangingPunct="1"/>
            <a:r>
              <a:rPr lang="en-US" sz="1800">
                <a:solidFill>
                  <a:srgbClr val="0000FF"/>
                </a:solidFill>
                <a:latin typeface="Calibri" charset="0"/>
              </a:rPr>
              <a:t>     Run group experiments: di-hadron, Inclusive-SSA, and much more …</a:t>
            </a:r>
          </a:p>
          <a:p>
            <a:pPr eaLnBrk="1" hangingPunct="1">
              <a:buFontTx/>
              <a:buChar char="•"/>
            </a:pPr>
            <a:r>
              <a:rPr lang="en-US" sz="1800" b="1">
                <a:solidFill>
                  <a:srgbClr val="000000"/>
                </a:solidFill>
                <a:latin typeface="Calibri" charset="0"/>
              </a:rPr>
              <a:t>Strong collaboration </a:t>
            </a:r>
            <a:r>
              <a:rPr lang="en-US" sz="1800">
                <a:solidFill>
                  <a:srgbClr val="000000"/>
                </a:solidFill>
                <a:latin typeface="Calibri" charset="0"/>
              </a:rPr>
              <a:t>(250+ collaborators from 70+ institutes, 13 countries)</a:t>
            </a:r>
          </a:p>
          <a:p>
            <a:pPr eaLnBrk="1" hangingPunct="1"/>
            <a:r>
              <a:rPr lang="en-US" sz="1800" b="1">
                <a:solidFill>
                  <a:srgbClr val="000000"/>
                </a:solidFill>
                <a:latin typeface="Calibri" charset="0"/>
              </a:rPr>
              <a:t>     </a:t>
            </a:r>
            <a:r>
              <a:rPr lang="en-US" sz="1800">
                <a:solidFill>
                  <a:srgbClr val="0000FF"/>
                </a:solidFill>
                <a:latin typeface="Calibri" charset="0"/>
              </a:rPr>
              <a:t>Significant international (Chinese) contributions and strong theoretical support</a:t>
            </a:r>
          </a:p>
        </p:txBody>
      </p:sp>
      <p:sp>
        <p:nvSpPr>
          <p:cNvPr id="16387" name="TextBox 11"/>
          <p:cNvSpPr txBox="1">
            <a:spLocks noChangeArrowheads="1"/>
          </p:cNvSpPr>
          <p:nvPr/>
        </p:nvSpPr>
        <p:spPr bwMode="auto">
          <a:xfrm>
            <a:off x="2900363" y="463550"/>
            <a:ext cx="327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57200">
              <a:defRPr sz="2000">
                <a:solidFill>
                  <a:schemeClr val="bg1"/>
                </a:solidFill>
                <a:latin typeface="Times" charset="0"/>
                <a:ea typeface="ＭＳ Ｐゴシック" charset="0"/>
                <a:cs typeface="ＭＳ Ｐゴシック" charset="0"/>
              </a:defRPr>
            </a:lvl1pPr>
            <a:lvl2pPr marL="742950" indent="-285750" defTabSz="457200">
              <a:defRPr sz="2000">
                <a:solidFill>
                  <a:schemeClr val="bg1"/>
                </a:solidFill>
                <a:latin typeface="Times" charset="0"/>
                <a:ea typeface="ＭＳ Ｐゴシック" charset="0"/>
              </a:defRPr>
            </a:lvl2pPr>
            <a:lvl3pPr marL="1143000" indent="-228600" defTabSz="457200">
              <a:defRPr sz="2000">
                <a:solidFill>
                  <a:schemeClr val="bg1"/>
                </a:solidFill>
                <a:latin typeface="Times" charset="0"/>
                <a:ea typeface="ＭＳ Ｐゴシック" charset="0"/>
              </a:defRPr>
            </a:lvl3pPr>
            <a:lvl4pPr marL="1600200" indent="-228600" defTabSz="457200">
              <a:defRPr sz="2000">
                <a:solidFill>
                  <a:schemeClr val="bg1"/>
                </a:solidFill>
                <a:latin typeface="Times" charset="0"/>
                <a:ea typeface="ＭＳ Ｐゴシック" charset="0"/>
              </a:defRPr>
            </a:lvl4pPr>
            <a:lvl5pPr marL="2057400" indent="-228600" defTabSz="457200">
              <a:defRPr sz="2000">
                <a:solidFill>
                  <a:schemeClr val="bg1"/>
                </a:solidFill>
                <a:latin typeface="Times" charset="0"/>
                <a:ea typeface="ＭＳ Ｐゴシック" charset="0"/>
              </a:defRPr>
            </a:lvl5pPr>
            <a:lvl6pPr marL="2514600" indent="-228600" eaLnBrk="0" fontAlgn="base" hangingPunct="0">
              <a:spcBef>
                <a:spcPct val="0"/>
              </a:spcBef>
              <a:spcAft>
                <a:spcPct val="0"/>
              </a:spcAft>
              <a:defRPr sz="2000">
                <a:solidFill>
                  <a:schemeClr val="bg1"/>
                </a:solidFill>
                <a:latin typeface="Times" charset="0"/>
                <a:ea typeface="ＭＳ Ｐゴシック" charset="0"/>
              </a:defRPr>
            </a:lvl6pPr>
            <a:lvl7pPr marL="2971800" indent="-228600" eaLnBrk="0" fontAlgn="base" hangingPunct="0">
              <a:spcBef>
                <a:spcPct val="0"/>
              </a:spcBef>
              <a:spcAft>
                <a:spcPct val="0"/>
              </a:spcAft>
              <a:defRPr sz="2000">
                <a:solidFill>
                  <a:schemeClr val="bg1"/>
                </a:solidFill>
                <a:latin typeface="Times" charset="0"/>
                <a:ea typeface="ＭＳ Ｐゴシック" charset="0"/>
              </a:defRPr>
            </a:lvl7pPr>
            <a:lvl8pPr marL="3429000" indent="-228600" eaLnBrk="0" fontAlgn="base" hangingPunct="0">
              <a:spcBef>
                <a:spcPct val="0"/>
              </a:spcBef>
              <a:spcAft>
                <a:spcPct val="0"/>
              </a:spcAft>
              <a:defRPr sz="2000">
                <a:solidFill>
                  <a:schemeClr val="bg1"/>
                </a:solidFill>
                <a:latin typeface="Times" charset="0"/>
                <a:ea typeface="ＭＳ Ｐゴシック" charset="0"/>
              </a:defRPr>
            </a:lvl8pPr>
            <a:lvl9pPr marL="3886200" indent="-228600" eaLnBrk="0" fontAlgn="base" hangingPunct="0">
              <a:spcBef>
                <a:spcPct val="0"/>
              </a:spcBef>
              <a:spcAft>
                <a:spcPct val="0"/>
              </a:spcAft>
              <a:defRPr sz="2000">
                <a:solidFill>
                  <a:schemeClr val="bg1"/>
                </a:solidFill>
                <a:latin typeface="Times" charset="0"/>
                <a:ea typeface="ＭＳ Ｐゴシック" charset="0"/>
              </a:defRPr>
            </a:lvl9pPr>
          </a:lstStyle>
          <a:p>
            <a:pPr eaLnBrk="1" hangingPunct="1"/>
            <a:r>
              <a:rPr lang="en-US" sz="1800" b="1">
                <a:solidFill>
                  <a:srgbClr val="000000"/>
                </a:solidFill>
                <a:latin typeface="Calibri" charset="0"/>
              </a:rPr>
              <a:t>So</a:t>
            </a:r>
            <a:r>
              <a:rPr lang="en-US" sz="1800">
                <a:solidFill>
                  <a:srgbClr val="000000"/>
                </a:solidFill>
                <a:latin typeface="Calibri" charset="0"/>
              </a:rPr>
              <a:t>lenoidal </a:t>
            </a:r>
            <a:r>
              <a:rPr lang="en-US" sz="1800" b="1">
                <a:solidFill>
                  <a:srgbClr val="000000"/>
                </a:solidFill>
                <a:latin typeface="Calibri" charset="0"/>
              </a:rPr>
              <a:t>L</a:t>
            </a:r>
            <a:r>
              <a:rPr lang="en-US" sz="1800">
                <a:solidFill>
                  <a:srgbClr val="000000"/>
                </a:solidFill>
                <a:latin typeface="Calibri" charset="0"/>
              </a:rPr>
              <a:t>arge </a:t>
            </a:r>
            <a:r>
              <a:rPr lang="en-US" sz="1800" b="1">
                <a:solidFill>
                  <a:srgbClr val="000000"/>
                </a:solidFill>
                <a:latin typeface="Calibri" charset="0"/>
              </a:rPr>
              <a:t>I</a:t>
            </a:r>
            <a:r>
              <a:rPr lang="en-US" sz="1800">
                <a:solidFill>
                  <a:srgbClr val="000000"/>
                </a:solidFill>
                <a:latin typeface="Calibri" charset="0"/>
              </a:rPr>
              <a:t>ntensity </a:t>
            </a:r>
            <a:r>
              <a:rPr lang="en-US" sz="1800" b="1">
                <a:solidFill>
                  <a:srgbClr val="000000"/>
                </a:solidFill>
                <a:latin typeface="Calibri" charset="0"/>
              </a:rPr>
              <a:t>D</a:t>
            </a:r>
            <a:r>
              <a:rPr lang="en-US" sz="1800">
                <a:solidFill>
                  <a:srgbClr val="000000"/>
                </a:solidFill>
                <a:latin typeface="Calibri" charset="0"/>
              </a:rPr>
              <a:t>evice</a:t>
            </a:r>
          </a:p>
        </p:txBody>
      </p:sp>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charset="0"/>
                <a:ea typeface="ＭＳ Ｐゴシック" charset="0"/>
                <a:cs typeface="ＭＳ Ｐゴシック" charset="0"/>
              </a:defRPr>
            </a:lvl1pPr>
            <a:lvl2pPr marL="742950" indent="-285750">
              <a:defRPr sz="2000">
                <a:solidFill>
                  <a:schemeClr val="bg1"/>
                </a:solidFill>
                <a:latin typeface="Times" charset="0"/>
                <a:ea typeface="ＭＳ Ｐゴシック" charset="0"/>
              </a:defRPr>
            </a:lvl2pPr>
            <a:lvl3pPr marL="1143000" indent="-228600">
              <a:defRPr sz="2000">
                <a:solidFill>
                  <a:schemeClr val="bg1"/>
                </a:solidFill>
                <a:latin typeface="Times" charset="0"/>
                <a:ea typeface="ＭＳ Ｐゴシック" charset="0"/>
              </a:defRPr>
            </a:lvl3pPr>
            <a:lvl4pPr marL="1600200" indent="-228600">
              <a:defRPr sz="2000">
                <a:solidFill>
                  <a:schemeClr val="bg1"/>
                </a:solidFill>
                <a:latin typeface="Times" charset="0"/>
                <a:ea typeface="ＭＳ Ｐゴシック" charset="0"/>
              </a:defRPr>
            </a:lvl4pPr>
            <a:lvl5pPr marL="2057400" indent="-228600">
              <a:defRPr sz="2000">
                <a:solidFill>
                  <a:schemeClr val="bg1"/>
                </a:solidFill>
                <a:latin typeface="Times" charset="0"/>
                <a:ea typeface="ＭＳ Ｐゴシック" charset="0"/>
              </a:defRPr>
            </a:lvl5pPr>
            <a:lvl6pPr marL="2514600" indent="-228600" eaLnBrk="0" fontAlgn="base" hangingPunct="0">
              <a:spcBef>
                <a:spcPct val="0"/>
              </a:spcBef>
              <a:spcAft>
                <a:spcPct val="0"/>
              </a:spcAft>
              <a:defRPr sz="2000">
                <a:solidFill>
                  <a:schemeClr val="bg1"/>
                </a:solidFill>
                <a:latin typeface="Times" charset="0"/>
                <a:ea typeface="ＭＳ Ｐゴシック" charset="0"/>
              </a:defRPr>
            </a:lvl6pPr>
            <a:lvl7pPr marL="2971800" indent="-228600" eaLnBrk="0" fontAlgn="base" hangingPunct="0">
              <a:spcBef>
                <a:spcPct val="0"/>
              </a:spcBef>
              <a:spcAft>
                <a:spcPct val="0"/>
              </a:spcAft>
              <a:defRPr sz="2000">
                <a:solidFill>
                  <a:schemeClr val="bg1"/>
                </a:solidFill>
                <a:latin typeface="Times" charset="0"/>
                <a:ea typeface="ＭＳ Ｐゴシック" charset="0"/>
              </a:defRPr>
            </a:lvl7pPr>
            <a:lvl8pPr marL="3429000" indent="-228600" eaLnBrk="0" fontAlgn="base" hangingPunct="0">
              <a:spcBef>
                <a:spcPct val="0"/>
              </a:spcBef>
              <a:spcAft>
                <a:spcPct val="0"/>
              </a:spcAft>
              <a:defRPr sz="2000">
                <a:solidFill>
                  <a:schemeClr val="bg1"/>
                </a:solidFill>
                <a:latin typeface="Times" charset="0"/>
                <a:ea typeface="ＭＳ Ｐゴシック" charset="0"/>
              </a:defRPr>
            </a:lvl8pPr>
            <a:lvl9pPr marL="3886200" indent="-228600" eaLnBrk="0" fontAlgn="base" hangingPunct="0">
              <a:spcBef>
                <a:spcPct val="0"/>
              </a:spcBef>
              <a:spcAft>
                <a:spcPct val="0"/>
              </a:spcAft>
              <a:defRPr sz="2000">
                <a:solidFill>
                  <a:schemeClr val="bg1"/>
                </a:solidFill>
                <a:latin typeface="Times" charset="0"/>
                <a:ea typeface="ＭＳ Ｐゴシック" charset="0"/>
              </a:defRPr>
            </a:lvl9pPr>
          </a:lstStyle>
          <a:p>
            <a:fld id="{83457DBE-EF00-8E45-A0C6-CFF12C2E7347}" type="slidenum">
              <a:rPr lang="en-US" sz="1200">
                <a:solidFill>
                  <a:srgbClr val="898989"/>
                </a:solidFill>
              </a:rPr>
              <a:pPr/>
              <a:t>2</a:t>
            </a:fld>
            <a:endParaRPr lang="en-US" sz="1200">
              <a:solidFill>
                <a:srgbClr val="898989"/>
              </a:solidFill>
            </a:endParaRPr>
          </a:p>
        </p:txBody>
      </p:sp>
      <p:pic>
        <p:nvPicPr>
          <p:cNvPr id="16389" name="Picture 1" descr="SoLID_setup_20140901_SIDISandJPsi_arrow-1.pdf - Adobe Acrobat"/>
          <p:cNvPicPr>
            <a:picLocks noChangeAspect="1"/>
          </p:cNvPicPr>
          <p:nvPr/>
        </p:nvPicPr>
        <p:blipFill>
          <a:blip r:embed="rId2" cstate="print">
            <a:extLst>
              <a:ext uri="{28A0092B-C50C-407E-A947-70E740481C1C}">
                <a14:useLocalDpi xmlns:a14="http://schemas.microsoft.com/office/drawing/2010/main" val="0"/>
              </a:ext>
            </a:extLst>
          </a:blip>
          <a:srcRect l="2124" t="16586" r="2989" b="7480"/>
          <a:stretch>
            <a:fillRect/>
          </a:stretch>
        </p:blipFill>
        <p:spPr bwMode="auto">
          <a:xfrm>
            <a:off x="498475" y="4365625"/>
            <a:ext cx="3065463"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SoLID_setup_20140901_PVDIS_arrow-1.pdf - Adobe Acrobat"/>
          <p:cNvPicPr>
            <a:picLocks noChangeAspect="1"/>
          </p:cNvPicPr>
          <p:nvPr/>
        </p:nvPicPr>
        <p:blipFill>
          <a:blip r:embed="rId3" cstate="print">
            <a:extLst>
              <a:ext uri="{28A0092B-C50C-407E-A947-70E740481C1C}">
                <a14:useLocalDpi xmlns:a14="http://schemas.microsoft.com/office/drawing/2010/main" val="0"/>
              </a:ext>
            </a:extLst>
          </a:blip>
          <a:srcRect l="1259" t="16748" r="2844" b="6992"/>
          <a:stretch>
            <a:fillRect/>
          </a:stretch>
        </p:blipFill>
        <p:spPr bwMode="auto">
          <a:xfrm>
            <a:off x="5219700" y="4370388"/>
            <a:ext cx="29527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666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SoLID</a:t>
            </a:r>
            <a:r>
              <a:rPr lang="en-US" dirty="0" smtClean="0"/>
              <a:t> Committee </a:t>
            </a:r>
            <a:r>
              <a:rPr lang="en-US" dirty="0"/>
              <a:t>R</a:t>
            </a:r>
            <a:r>
              <a:rPr lang="en-US" dirty="0" smtClean="0"/>
              <a:t>eport</a:t>
            </a:r>
            <a:endParaRPr lang="en-US" dirty="0"/>
          </a:p>
        </p:txBody>
      </p:sp>
      <p:sp>
        <p:nvSpPr>
          <p:cNvPr id="3" name="Content Placeholder 2"/>
          <p:cNvSpPr>
            <a:spLocks noGrp="1"/>
          </p:cNvSpPr>
          <p:nvPr>
            <p:ph idx="1"/>
          </p:nvPr>
        </p:nvSpPr>
        <p:spPr/>
        <p:txBody>
          <a:bodyPr/>
          <a:lstStyle/>
          <a:p>
            <a:r>
              <a:rPr lang="en-US" dirty="0" smtClean="0"/>
              <a:t>Physics: Complementary to DVCS, check factorization, NLO corrections..., GPD fitting.</a:t>
            </a:r>
          </a:p>
          <a:p>
            <a:r>
              <a:rPr lang="en-US" dirty="0" smtClean="0"/>
              <a:t>Feasibility: Compatible with J/</a:t>
            </a:r>
            <a:r>
              <a:rPr lang="en-US" dirty="0" err="1" smtClean="0"/>
              <a:t>Ψ</a:t>
            </a:r>
            <a:r>
              <a:rPr lang="en-US" dirty="0" smtClean="0"/>
              <a:t>.</a:t>
            </a:r>
          </a:p>
          <a:p>
            <a:r>
              <a:rPr lang="en-US" dirty="0" smtClean="0"/>
              <a:t>Issues</a:t>
            </a:r>
          </a:p>
          <a:p>
            <a:pPr lvl="1"/>
            <a:r>
              <a:rPr lang="en-US" dirty="0" smtClean="0"/>
              <a:t>Trigger rate higher; need level 3 farm which is planned for PVDIS and SIDIS.</a:t>
            </a:r>
          </a:p>
          <a:p>
            <a:pPr lvl="1"/>
            <a:r>
              <a:rPr lang="en-US" dirty="0" smtClean="0"/>
              <a:t> Background should be fully simulated.</a:t>
            </a:r>
          </a:p>
          <a:p>
            <a:pPr>
              <a:buFont typeface="Arial"/>
              <a:buChar char="•"/>
            </a:pPr>
            <a:r>
              <a:rPr lang="en-US" dirty="0" smtClean="0"/>
              <a:t>Recommendation: Approval </a:t>
            </a:r>
          </a:p>
        </p:txBody>
      </p:sp>
      <p:sp>
        <p:nvSpPr>
          <p:cNvPr id="4" name="Slide Number Placeholder 3"/>
          <p:cNvSpPr>
            <a:spLocks noGrp="1"/>
          </p:cNvSpPr>
          <p:nvPr>
            <p:ph type="sldNum" sz="quarter" idx="12"/>
          </p:nvPr>
        </p:nvSpPr>
        <p:spPr/>
        <p:txBody>
          <a:bodyPr/>
          <a:lstStyle/>
          <a:p>
            <a:fld id="{9C2DC643-54AA-4F48-B152-357DE8B706EB}" type="slidenum">
              <a:rPr lang="en-US" smtClean="0"/>
              <a:pPr/>
              <a:t>20</a:t>
            </a:fld>
            <a:endParaRPr lang="en-US"/>
          </a:p>
        </p:txBody>
      </p:sp>
    </p:spTree>
    <p:extLst>
      <p:ext uri="{BB962C8B-B14F-4D97-AF65-F5344CB8AC3E}">
        <p14:creationId xmlns:p14="http://schemas.microsoft.com/office/powerpoint/2010/main" val="1437154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2DC643-54AA-4F48-B152-357DE8B706E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on quasi-real and real photon</a:t>
            </a:r>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22</a:t>
            </a:fld>
            <a:endParaRPr lang="en-US"/>
          </a:p>
        </p:txBody>
      </p:sp>
      <p:pic>
        <p:nvPicPr>
          <p:cNvPr id="179202" name="Picture 2"/>
          <p:cNvPicPr>
            <a:picLocks noChangeAspect="1" noChangeArrowheads="1"/>
          </p:cNvPicPr>
          <p:nvPr/>
        </p:nvPicPr>
        <p:blipFill>
          <a:blip r:embed="rId2" cstate="print"/>
          <a:srcRect/>
          <a:stretch>
            <a:fillRect/>
          </a:stretch>
        </p:blipFill>
        <p:spPr bwMode="auto">
          <a:xfrm>
            <a:off x="152400" y="1600200"/>
            <a:ext cx="8848725" cy="446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idx="12"/>
          </p:nvPr>
        </p:nvSpPr>
        <p:spPr/>
        <p:txBody>
          <a:bodyPr/>
          <a:lstStyle/>
          <a:p>
            <a:fld id="{2C80DEB2-2CC7-44D5-9DC7-5019B2E6F30F}" type="slidenum">
              <a:rPr lang="en-US"/>
              <a:pPr/>
              <a:t>23</a:t>
            </a:fld>
            <a:endParaRPr lang="en-US"/>
          </a:p>
        </p:txBody>
      </p:sp>
      <p:grpSp>
        <p:nvGrpSpPr>
          <p:cNvPr id="2" name="Group 1"/>
          <p:cNvGrpSpPr>
            <a:grpSpLocks/>
          </p:cNvGrpSpPr>
          <p:nvPr/>
        </p:nvGrpSpPr>
        <p:grpSpPr bwMode="auto">
          <a:xfrm>
            <a:off x="1416960" y="2151586"/>
            <a:ext cx="5209920" cy="2983993"/>
            <a:chOff x="984" y="1494"/>
            <a:chExt cx="3618" cy="2072"/>
          </a:xfrm>
        </p:grpSpPr>
        <p:pic>
          <p:nvPicPr>
            <p:cNvPr id="9218" name="Picture 2"/>
            <p:cNvPicPr>
              <a:picLocks noChangeAspect="1" noChangeArrowheads="1"/>
            </p:cNvPicPr>
            <p:nvPr/>
          </p:nvPicPr>
          <p:blipFill>
            <a:blip r:embed="rId3" cstate="print">
              <a:clrChange>
                <a:clrFrom>
                  <a:srgbClr val="FFFFFF"/>
                </a:clrFrom>
                <a:clrTo>
                  <a:srgbClr val="FFFFFF">
                    <a:alpha val="0"/>
                  </a:srgbClr>
                </a:clrTo>
              </a:clrChange>
            </a:blip>
            <a:srcRect t="2531" b="6380"/>
            <a:stretch>
              <a:fillRect/>
            </a:stretch>
          </p:blipFill>
          <p:spPr bwMode="auto">
            <a:xfrm>
              <a:off x="984" y="1494"/>
              <a:ext cx="3618" cy="2072"/>
            </a:xfrm>
            <a:prstGeom prst="rect">
              <a:avLst/>
            </a:prstGeom>
            <a:noFill/>
            <a:ln w="9525" cap="flat">
              <a:noFill/>
              <a:round/>
              <a:headEnd/>
              <a:tailEnd/>
            </a:ln>
            <a:effectLst/>
          </p:spPr>
        </p:pic>
        <p:sp>
          <p:nvSpPr>
            <p:cNvPr id="9219" name="Freeform 3"/>
            <p:cNvSpPr>
              <a:spLocks noChangeArrowheads="1"/>
            </p:cNvSpPr>
            <p:nvPr/>
          </p:nvSpPr>
          <p:spPr bwMode="auto">
            <a:xfrm>
              <a:off x="1523" y="1574"/>
              <a:ext cx="1764" cy="1404"/>
            </a:xfrm>
            <a:custGeom>
              <a:avLst/>
              <a:gdLst>
                <a:gd name="T0" fmla="*/ 0 w 1472"/>
                <a:gd name="T1" fmla="*/ 0 h 1171"/>
                <a:gd name="T2" fmla="*/ 1472 w 1472"/>
                <a:gd name="T3" fmla="*/ 1171 h 1171"/>
              </a:gdLst>
              <a:ahLst/>
              <a:cxnLst>
                <a:cxn ang="0">
                  <a:pos x="1472" y="0"/>
                </a:cxn>
                <a:cxn ang="0">
                  <a:pos x="1433" y="51"/>
                </a:cxn>
                <a:cxn ang="0">
                  <a:pos x="1369" y="167"/>
                </a:cxn>
                <a:cxn ang="0">
                  <a:pos x="1337" y="224"/>
                </a:cxn>
                <a:cxn ang="0">
                  <a:pos x="1299" y="275"/>
                </a:cxn>
                <a:cxn ang="0">
                  <a:pos x="1273" y="307"/>
                </a:cxn>
                <a:cxn ang="0">
                  <a:pos x="1248" y="346"/>
                </a:cxn>
                <a:cxn ang="0">
                  <a:pos x="1113" y="442"/>
                </a:cxn>
                <a:cxn ang="0">
                  <a:pos x="1024" y="512"/>
                </a:cxn>
                <a:cxn ang="0">
                  <a:pos x="928" y="576"/>
                </a:cxn>
                <a:cxn ang="0">
                  <a:pos x="812" y="653"/>
                </a:cxn>
                <a:cxn ang="0">
                  <a:pos x="716" y="711"/>
                </a:cxn>
                <a:cxn ang="0">
                  <a:pos x="486" y="864"/>
                </a:cxn>
                <a:cxn ang="0">
                  <a:pos x="371" y="947"/>
                </a:cxn>
                <a:cxn ang="0">
                  <a:pos x="313" y="986"/>
                </a:cxn>
                <a:cxn ang="0">
                  <a:pos x="294" y="999"/>
                </a:cxn>
                <a:cxn ang="0">
                  <a:pos x="243" y="1037"/>
                </a:cxn>
                <a:cxn ang="0">
                  <a:pos x="115" y="1101"/>
                </a:cxn>
                <a:cxn ang="0">
                  <a:pos x="64" y="1139"/>
                </a:cxn>
                <a:cxn ang="0">
                  <a:pos x="0" y="1171"/>
                </a:cxn>
              </a:cxnLst>
              <a:rect l="T0" t="T1" r="T2" b="T3"/>
              <a:pathLst>
                <a:path w="1472" h="1171">
                  <a:moveTo>
                    <a:pt x="1472" y="0"/>
                  </a:moveTo>
                  <a:cubicBezTo>
                    <a:pt x="1463" y="25"/>
                    <a:pt x="1456" y="37"/>
                    <a:pt x="1433" y="51"/>
                  </a:cubicBezTo>
                  <a:cubicBezTo>
                    <a:pt x="1422" y="97"/>
                    <a:pt x="1409" y="139"/>
                    <a:pt x="1369" y="167"/>
                  </a:cubicBezTo>
                  <a:cubicBezTo>
                    <a:pt x="1362" y="188"/>
                    <a:pt x="1337" y="224"/>
                    <a:pt x="1337" y="224"/>
                  </a:cubicBezTo>
                  <a:cubicBezTo>
                    <a:pt x="1329" y="249"/>
                    <a:pt x="1322" y="261"/>
                    <a:pt x="1299" y="275"/>
                  </a:cubicBezTo>
                  <a:cubicBezTo>
                    <a:pt x="1282" y="323"/>
                    <a:pt x="1306" y="269"/>
                    <a:pt x="1273" y="307"/>
                  </a:cubicBezTo>
                  <a:cubicBezTo>
                    <a:pt x="1263" y="319"/>
                    <a:pt x="1259" y="335"/>
                    <a:pt x="1248" y="346"/>
                  </a:cubicBezTo>
                  <a:cubicBezTo>
                    <a:pt x="1221" y="371"/>
                    <a:pt x="1150" y="428"/>
                    <a:pt x="1113" y="442"/>
                  </a:cubicBezTo>
                  <a:cubicBezTo>
                    <a:pt x="1097" y="465"/>
                    <a:pt x="1048" y="496"/>
                    <a:pt x="1024" y="512"/>
                  </a:cubicBezTo>
                  <a:cubicBezTo>
                    <a:pt x="994" y="532"/>
                    <a:pt x="954" y="551"/>
                    <a:pt x="928" y="576"/>
                  </a:cubicBezTo>
                  <a:cubicBezTo>
                    <a:pt x="896" y="607"/>
                    <a:pt x="855" y="640"/>
                    <a:pt x="812" y="653"/>
                  </a:cubicBezTo>
                  <a:cubicBezTo>
                    <a:pt x="784" y="672"/>
                    <a:pt x="742" y="689"/>
                    <a:pt x="716" y="711"/>
                  </a:cubicBezTo>
                  <a:cubicBezTo>
                    <a:pt x="645" y="769"/>
                    <a:pt x="575" y="836"/>
                    <a:pt x="486" y="864"/>
                  </a:cubicBezTo>
                  <a:cubicBezTo>
                    <a:pt x="446" y="891"/>
                    <a:pt x="408" y="918"/>
                    <a:pt x="371" y="947"/>
                  </a:cubicBezTo>
                  <a:cubicBezTo>
                    <a:pt x="353" y="961"/>
                    <a:pt x="332" y="973"/>
                    <a:pt x="313" y="986"/>
                  </a:cubicBezTo>
                  <a:cubicBezTo>
                    <a:pt x="307" y="990"/>
                    <a:pt x="294" y="999"/>
                    <a:pt x="294" y="999"/>
                  </a:cubicBezTo>
                  <a:cubicBezTo>
                    <a:pt x="279" y="1022"/>
                    <a:pt x="265" y="1022"/>
                    <a:pt x="243" y="1037"/>
                  </a:cubicBezTo>
                  <a:cubicBezTo>
                    <a:pt x="217" y="1076"/>
                    <a:pt x="159" y="1087"/>
                    <a:pt x="115" y="1101"/>
                  </a:cubicBezTo>
                  <a:cubicBezTo>
                    <a:pt x="94" y="1115"/>
                    <a:pt x="88" y="1131"/>
                    <a:pt x="64" y="1139"/>
                  </a:cubicBezTo>
                  <a:cubicBezTo>
                    <a:pt x="45" y="1151"/>
                    <a:pt x="15" y="1156"/>
                    <a:pt x="0" y="1171"/>
                  </a:cubicBezTo>
                </a:path>
              </a:pathLst>
            </a:custGeom>
            <a:noFill/>
            <a:ln w="57240" cap="flat">
              <a:solidFill>
                <a:srgbClr val="FFFF00"/>
              </a:solidFill>
              <a:round/>
              <a:headEnd/>
              <a:tailEnd/>
            </a:ln>
            <a:effectLst/>
          </p:spPr>
          <p:txBody>
            <a:bodyPr wrap="none" anchor="ctr"/>
            <a:lstStyle/>
            <a:p>
              <a:endParaRPr lang="en-US"/>
            </a:p>
          </p:txBody>
        </p:sp>
        <p:sp>
          <p:nvSpPr>
            <p:cNvPr id="9220" name="Freeform 4"/>
            <p:cNvSpPr>
              <a:spLocks noChangeArrowheads="1"/>
            </p:cNvSpPr>
            <p:nvPr/>
          </p:nvSpPr>
          <p:spPr bwMode="auto">
            <a:xfrm>
              <a:off x="1914" y="2473"/>
              <a:ext cx="2301" cy="229"/>
            </a:xfrm>
            <a:custGeom>
              <a:avLst/>
              <a:gdLst>
                <a:gd name="T0" fmla="*/ 0 w 1843"/>
                <a:gd name="T1" fmla="*/ 0 h 515"/>
                <a:gd name="T2" fmla="*/ 1843 w 1843"/>
                <a:gd name="T3" fmla="*/ 515 h 515"/>
              </a:gdLst>
              <a:ahLst/>
              <a:cxnLst>
                <a:cxn ang="0">
                  <a:pos x="0" y="28"/>
                </a:cxn>
                <a:cxn ang="0">
                  <a:pos x="173" y="41"/>
                </a:cxn>
                <a:cxn ang="0">
                  <a:pos x="403" y="9"/>
                </a:cxn>
                <a:cxn ang="0">
                  <a:pos x="435" y="35"/>
                </a:cxn>
                <a:cxn ang="0">
                  <a:pos x="659" y="60"/>
                </a:cxn>
                <a:cxn ang="0">
                  <a:pos x="1209" y="214"/>
                </a:cxn>
                <a:cxn ang="0">
                  <a:pos x="1286" y="246"/>
                </a:cxn>
                <a:cxn ang="0">
                  <a:pos x="1421" y="304"/>
                </a:cxn>
                <a:cxn ang="0">
                  <a:pos x="1497" y="348"/>
                </a:cxn>
                <a:cxn ang="0">
                  <a:pos x="1581" y="374"/>
                </a:cxn>
                <a:cxn ang="0">
                  <a:pos x="1657" y="406"/>
                </a:cxn>
                <a:cxn ang="0">
                  <a:pos x="1715" y="432"/>
                </a:cxn>
                <a:cxn ang="0">
                  <a:pos x="1753" y="457"/>
                </a:cxn>
                <a:cxn ang="0">
                  <a:pos x="1843" y="515"/>
                </a:cxn>
              </a:cxnLst>
              <a:rect l="T0" t="T1" r="T2" b="T3"/>
              <a:pathLst>
                <a:path w="1843" h="515">
                  <a:moveTo>
                    <a:pt x="0" y="28"/>
                  </a:moveTo>
                  <a:cubicBezTo>
                    <a:pt x="57" y="14"/>
                    <a:pt x="116" y="33"/>
                    <a:pt x="173" y="41"/>
                  </a:cubicBezTo>
                  <a:cubicBezTo>
                    <a:pt x="257" y="37"/>
                    <a:pt x="324" y="24"/>
                    <a:pt x="403" y="9"/>
                  </a:cubicBezTo>
                  <a:cubicBezTo>
                    <a:pt x="454" y="28"/>
                    <a:pt x="390" y="0"/>
                    <a:pt x="435" y="35"/>
                  </a:cubicBezTo>
                  <a:cubicBezTo>
                    <a:pt x="480" y="70"/>
                    <a:pt x="655" y="60"/>
                    <a:pt x="659" y="60"/>
                  </a:cubicBezTo>
                  <a:cubicBezTo>
                    <a:pt x="839" y="126"/>
                    <a:pt x="1027" y="157"/>
                    <a:pt x="1209" y="214"/>
                  </a:cubicBezTo>
                  <a:cubicBezTo>
                    <a:pt x="1233" y="230"/>
                    <a:pt x="1259" y="237"/>
                    <a:pt x="1286" y="246"/>
                  </a:cubicBezTo>
                  <a:cubicBezTo>
                    <a:pt x="1327" y="274"/>
                    <a:pt x="1377" y="283"/>
                    <a:pt x="1421" y="304"/>
                  </a:cubicBezTo>
                  <a:cubicBezTo>
                    <a:pt x="1442" y="314"/>
                    <a:pt x="1477" y="343"/>
                    <a:pt x="1497" y="348"/>
                  </a:cubicBezTo>
                  <a:cubicBezTo>
                    <a:pt x="1525" y="356"/>
                    <a:pt x="1553" y="366"/>
                    <a:pt x="1581" y="374"/>
                  </a:cubicBezTo>
                  <a:cubicBezTo>
                    <a:pt x="1604" y="390"/>
                    <a:pt x="1630" y="397"/>
                    <a:pt x="1657" y="406"/>
                  </a:cubicBezTo>
                  <a:cubicBezTo>
                    <a:pt x="1676" y="419"/>
                    <a:pt x="1693" y="424"/>
                    <a:pt x="1715" y="432"/>
                  </a:cubicBezTo>
                  <a:cubicBezTo>
                    <a:pt x="1758" y="475"/>
                    <a:pt x="1711" y="434"/>
                    <a:pt x="1753" y="457"/>
                  </a:cubicBezTo>
                  <a:cubicBezTo>
                    <a:pt x="1784" y="474"/>
                    <a:pt x="1811" y="498"/>
                    <a:pt x="1843" y="515"/>
                  </a:cubicBezTo>
                </a:path>
              </a:pathLst>
            </a:custGeom>
            <a:noFill/>
            <a:ln w="57240" cap="flat">
              <a:solidFill>
                <a:srgbClr val="FF0000"/>
              </a:solidFill>
              <a:round/>
              <a:headEnd/>
              <a:tailEnd/>
            </a:ln>
            <a:effectLst/>
          </p:spPr>
          <p:txBody>
            <a:bodyPr wrap="none" anchor="ctr"/>
            <a:lstStyle/>
            <a:p>
              <a:endParaRPr lang="en-US"/>
            </a:p>
          </p:txBody>
        </p:sp>
      </p:grpSp>
      <p:sp>
        <p:nvSpPr>
          <p:cNvPr id="9221" name="Text Box 5"/>
          <p:cNvSpPr txBox="1">
            <a:spLocks noChangeArrowheads="1"/>
          </p:cNvSpPr>
          <p:nvPr/>
        </p:nvSpPr>
        <p:spPr bwMode="auto">
          <a:xfrm>
            <a:off x="1071360" y="1600008"/>
            <a:ext cx="2903040" cy="880823"/>
          </a:xfrm>
          <a:prstGeom prst="rect">
            <a:avLst/>
          </a:prstGeom>
          <a:solidFill>
            <a:srgbClr val="FFFF00"/>
          </a:solidFill>
          <a:ln w="9525" cap="flat">
            <a:noFill/>
            <a:round/>
            <a:headEnd/>
            <a:tailEnd/>
          </a:ln>
          <a:effectLst/>
        </p:spPr>
        <p:txBody>
          <a:bodyPr lIns="81639" tIns="42452" rIns="81639" bIns="42452">
            <a:spAutoFit/>
          </a:bodyPr>
          <a:lstStyle/>
          <a:p>
            <a:pPr eaLnBrk="0">
              <a:spcBef>
                <a:spcPts val="363"/>
              </a:spcBef>
              <a:tabLst>
                <a:tab pos="656650" algn="l"/>
                <a:tab pos="1313299" algn="l"/>
                <a:tab pos="1969949" algn="l"/>
                <a:tab pos="2626599" algn="l"/>
              </a:tabLst>
            </a:pPr>
            <a:r>
              <a:rPr lang="en-US" sz="1500" b="1" dirty="0">
                <a:solidFill>
                  <a:srgbClr val="000000"/>
                </a:solidFill>
              </a:rPr>
              <a:t>(</a:t>
            </a:r>
            <a:r>
              <a:rPr lang="en-US" sz="1500" b="1" dirty="0" err="1">
                <a:solidFill>
                  <a:srgbClr val="000000"/>
                </a:solidFill>
              </a:rPr>
              <a:t>Im</a:t>
            </a:r>
            <a:r>
              <a:rPr lang="en-US" sz="1500" b="1" dirty="0">
                <a:solidFill>
                  <a:srgbClr val="000000"/>
                </a:solidFill>
              </a:rPr>
              <a:t>, </a:t>
            </a:r>
            <a:r>
              <a:rPr lang="en-US" sz="1500" b="1" dirty="0">
                <a:solidFill>
                  <a:srgbClr val="000000"/>
                </a:solidFill>
                <a:latin typeface="Comic Sans MS" pitchFamily="64" charset="0"/>
              </a:rPr>
              <a:t>x</a:t>
            </a:r>
            <a:r>
              <a:rPr lang="en-US" sz="1500" b="1" dirty="0">
                <a:solidFill>
                  <a:srgbClr val="000000"/>
                </a:solidFill>
              </a:rPr>
              <a:t>=</a:t>
            </a:r>
            <a:r>
              <a:rPr lang="en-US" sz="1500" b="1" dirty="0">
                <a:solidFill>
                  <a:srgbClr val="000000"/>
                </a:solidFill>
                <a:latin typeface="Symbol" pitchFamily="16" charset="2"/>
              </a:rPr>
              <a:t></a:t>
            </a:r>
            <a:r>
              <a:rPr lang="en-US" sz="1500" b="1" dirty="0">
                <a:solidFill>
                  <a:srgbClr val="000000"/>
                </a:solidFill>
              </a:rPr>
              <a:t>) </a:t>
            </a:r>
          </a:p>
          <a:p>
            <a:pPr eaLnBrk="0">
              <a:spcBef>
                <a:spcPts val="363"/>
              </a:spcBef>
              <a:tabLst>
                <a:tab pos="656650" algn="l"/>
                <a:tab pos="1313299" algn="l"/>
                <a:tab pos="1969949" algn="l"/>
                <a:tab pos="2626599" algn="l"/>
              </a:tabLst>
            </a:pPr>
            <a:r>
              <a:rPr lang="en-US" sz="1500" b="1" dirty="0">
                <a:solidFill>
                  <a:srgbClr val="000000"/>
                </a:solidFill>
              </a:rPr>
              <a:t>DVCS: spin asymmetries</a:t>
            </a:r>
          </a:p>
          <a:p>
            <a:pPr eaLnBrk="0">
              <a:spcBef>
                <a:spcPts val="363"/>
              </a:spcBef>
              <a:tabLst>
                <a:tab pos="656650" algn="l"/>
                <a:tab pos="1313299" algn="l"/>
                <a:tab pos="1969949" algn="l"/>
                <a:tab pos="2626599" algn="l"/>
              </a:tabLst>
            </a:pPr>
            <a:r>
              <a:rPr lang="en-US" sz="1500" b="1" dirty="0" smtClean="0">
                <a:solidFill>
                  <a:srgbClr val="000000"/>
                </a:solidFill>
              </a:rPr>
              <a:t>TCS </a:t>
            </a:r>
            <a:r>
              <a:rPr lang="en-US" sz="1500" b="1" dirty="0">
                <a:solidFill>
                  <a:srgbClr val="000000"/>
                </a:solidFill>
              </a:rPr>
              <a:t>with polarized </a:t>
            </a:r>
            <a:r>
              <a:rPr lang="en-US" sz="1500" b="1" dirty="0" smtClean="0">
                <a:solidFill>
                  <a:srgbClr val="000000"/>
                </a:solidFill>
              </a:rPr>
              <a:t>beam</a:t>
            </a:r>
            <a:endParaRPr lang="en-US" sz="1500" b="1" dirty="0">
              <a:solidFill>
                <a:srgbClr val="000000"/>
              </a:solidFill>
            </a:endParaRPr>
          </a:p>
        </p:txBody>
      </p:sp>
      <p:sp>
        <p:nvSpPr>
          <p:cNvPr id="9222" name="Text Box 6"/>
          <p:cNvSpPr txBox="1">
            <a:spLocks noChangeArrowheads="1"/>
          </p:cNvSpPr>
          <p:nvPr/>
        </p:nvSpPr>
        <p:spPr bwMode="auto">
          <a:xfrm>
            <a:off x="5499361" y="5353043"/>
            <a:ext cx="2760480" cy="598694"/>
          </a:xfrm>
          <a:prstGeom prst="rect">
            <a:avLst/>
          </a:prstGeom>
          <a:solidFill>
            <a:srgbClr val="FF0000">
              <a:alpha val="81999"/>
            </a:srgbClr>
          </a:solidFill>
          <a:ln w="9525" cap="flat">
            <a:noFill/>
            <a:round/>
            <a:headEnd/>
            <a:tailEnd/>
          </a:ln>
          <a:effectLst/>
        </p:spPr>
        <p:txBody>
          <a:bodyPr lIns="81639" tIns="42452" rIns="81639" bIns="42452">
            <a:spAutoFit/>
          </a:bodyPr>
          <a:lstStyle/>
          <a:p>
            <a:pPr eaLnBrk="0">
              <a:spcBef>
                <a:spcPts val="363"/>
              </a:spcBef>
              <a:tabLst>
                <a:tab pos="656650" algn="l"/>
                <a:tab pos="1313299" algn="l"/>
                <a:tab pos="1969949" algn="l"/>
                <a:tab pos="2626599" algn="l"/>
              </a:tabLst>
            </a:pPr>
            <a:r>
              <a:rPr lang="en-US" sz="1500" b="1" dirty="0">
                <a:solidFill>
                  <a:srgbClr val="000000"/>
                </a:solidFill>
              </a:rPr>
              <a:t>(|Im|</a:t>
            </a:r>
            <a:r>
              <a:rPr lang="en-US" sz="1500" b="1" baseline="33000" dirty="0">
                <a:solidFill>
                  <a:srgbClr val="000000"/>
                </a:solidFill>
              </a:rPr>
              <a:t>2</a:t>
            </a:r>
            <a:r>
              <a:rPr lang="en-US" sz="1500" b="1" dirty="0">
                <a:solidFill>
                  <a:srgbClr val="000000"/>
                </a:solidFill>
              </a:rPr>
              <a:t>+|Re|</a:t>
            </a:r>
            <a:r>
              <a:rPr lang="en-US" sz="1500" b="1" baseline="33000" dirty="0">
                <a:solidFill>
                  <a:srgbClr val="000000"/>
                </a:solidFill>
              </a:rPr>
              <a:t>2</a:t>
            </a:r>
            <a:r>
              <a:rPr lang="en-US" sz="1500" b="1" dirty="0">
                <a:solidFill>
                  <a:srgbClr val="000000"/>
                </a:solidFill>
              </a:rPr>
              <a:t>)</a:t>
            </a:r>
          </a:p>
          <a:p>
            <a:pPr eaLnBrk="0">
              <a:spcBef>
                <a:spcPts val="363"/>
              </a:spcBef>
              <a:tabLst>
                <a:tab pos="656650" algn="l"/>
                <a:tab pos="1313299" algn="l"/>
                <a:tab pos="1969949" algn="l"/>
                <a:tab pos="2626599" algn="l"/>
              </a:tabLst>
            </a:pPr>
            <a:r>
              <a:rPr lang="en-US" sz="1500" b="1" dirty="0">
                <a:solidFill>
                  <a:srgbClr val="000000"/>
                </a:solidFill>
              </a:rPr>
              <a:t>DVCS: cross section</a:t>
            </a:r>
          </a:p>
        </p:txBody>
      </p:sp>
      <p:sp>
        <p:nvSpPr>
          <p:cNvPr id="9223" name="Text Box 7"/>
          <p:cNvSpPr txBox="1">
            <a:spLocks noChangeArrowheads="1"/>
          </p:cNvSpPr>
          <p:nvPr/>
        </p:nvSpPr>
        <p:spPr bwMode="auto">
          <a:xfrm>
            <a:off x="1140480" y="5296877"/>
            <a:ext cx="2350080" cy="675638"/>
          </a:xfrm>
          <a:prstGeom prst="rect">
            <a:avLst/>
          </a:prstGeom>
          <a:solidFill>
            <a:srgbClr val="00FF00"/>
          </a:solidFill>
          <a:ln w="9525" cap="flat">
            <a:noFill/>
            <a:round/>
            <a:headEnd/>
            <a:tailEnd/>
          </a:ln>
          <a:effectLst/>
        </p:spPr>
        <p:txBody>
          <a:bodyPr lIns="81639" tIns="42452" rIns="81639" bIns="42452">
            <a:spAutoFit/>
          </a:bodyPr>
          <a:lstStyle/>
          <a:p>
            <a:pPr eaLnBrk="0">
              <a:spcBef>
                <a:spcPts val="907"/>
              </a:spcBef>
              <a:tabLst>
                <a:tab pos="656650" algn="l"/>
                <a:tab pos="1313299" algn="l"/>
                <a:tab pos="1969949" algn="l"/>
              </a:tabLst>
            </a:pPr>
            <a:r>
              <a:rPr lang="en-US" sz="1500" b="1" dirty="0">
                <a:solidFill>
                  <a:srgbClr val="000000"/>
                </a:solidFill>
              </a:rPr>
              <a:t>(</a:t>
            </a:r>
            <a:r>
              <a:rPr lang="en-US" sz="1500" b="1" dirty="0" err="1">
                <a:solidFill>
                  <a:srgbClr val="000000"/>
                </a:solidFill>
              </a:rPr>
              <a:t>Im</a:t>
            </a:r>
            <a:r>
              <a:rPr lang="en-US" sz="1500" b="1" dirty="0">
                <a:solidFill>
                  <a:srgbClr val="000000"/>
                </a:solidFill>
              </a:rPr>
              <a:t>, x </a:t>
            </a:r>
            <a:r>
              <a:rPr lang="el-GR" sz="1500" b="1" dirty="0">
                <a:solidFill>
                  <a:srgbClr val="000000"/>
                </a:solidFill>
                <a:cs typeface="Times New Roman" pitchFamily="16" charset="0"/>
              </a:rPr>
              <a:t>≠</a:t>
            </a:r>
            <a:r>
              <a:rPr lang="en-US" sz="1500" b="1" dirty="0">
                <a:solidFill>
                  <a:srgbClr val="000000"/>
                </a:solidFill>
                <a:latin typeface="Times New Roman" pitchFamily="16" charset="0"/>
                <a:cs typeface="Times New Roman" pitchFamily="16" charset="0"/>
              </a:rPr>
              <a:t> </a:t>
            </a:r>
            <a:r>
              <a:rPr lang="el-GR" sz="1500" b="1" dirty="0">
                <a:solidFill>
                  <a:srgbClr val="000000"/>
                </a:solidFill>
                <a:latin typeface="Times New Roman" pitchFamily="16" charset="0"/>
                <a:cs typeface="Times New Roman" pitchFamily="16" charset="0"/>
              </a:rPr>
              <a:t>ξ</a:t>
            </a:r>
            <a:r>
              <a:rPr lang="en-US" sz="1500" b="1" dirty="0">
                <a:solidFill>
                  <a:srgbClr val="000000"/>
                </a:solidFill>
                <a:latin typeface="Times New Roman" pitchFamily="16" charset="0"/>
                <a:cs typeface="Times New Roman" pitchFamily="16" charset="0"/>
              </a:rPr>
              <a:t>, x &lt; |</a:t>
            </a:r>
            <a:r>
              <a:rPr lang="el-GR" sz="1500" b="1" dirty="0">
                <a:solidFill>
                  <a:srgbClr val="000000"/>
                </a:solidFill>
                <a:latin typeface="Times New Roman" pitchFamily="16" charset="0"/>
                <a:cs typeface="Times New Roman" pitchFamily="16" charset="0"/>
              </a:rPr>
              <a:t>ξ</a:t>
            </a:r>
            <a:r>
              <a:rPr lang="en-US" sz="1500" b="1" dirty="0">
                <a:solidFill>
                  <a:srgbClr val="000000"/>
                </a:solidFill>
                <a:latin typeface="Times New Roman" pitchFamily="16" charset="0"/>
                <a:cs typeface="Times New Roman" pitchFamily="16" charset="0"/>
              </a:rPr>
              <a:t>|</a:t>
            </a:r>
            <a:r>
              <a:rPr lang="en-US" sz="1500" b="1" dirty="0">
                <a:solidFill>
                  <a:srgbClr val="000000"/>
                </a:solidFill>
              </a:rPr>
              <a:t> )</a:t>
            </a:r>
          </a:p>
          <a:p>
            <a:pPr eaLnBrk="0">
              <a:spcBef>
                <a:spcPts val="907"/>
              </a:spcBef>
              <a:tabLst>
                <a:tab pos="656650" algn="l"/>
                <a:tab pos="1313299" algn="l"/>
                <a:tab pos="1969949" algn="l"/>
              </a:tabLst>
            </a:pPr>
            <a:r>
              <a:rPr lang="en-US" sz="1500" b="1" dirty="0">
                <a:solidFill>
                  <a:srgbClr val="000000"/>
                </a:solidFill>
              </a:rPr>
              <a:t>Double DVCS</a:t>
            </a:r>
          </a:p>
        </p:txBody>
      </p:sp>
      <p:sp>
        <p:nvSpPr>
          <p:cNvPr id="9224" name="Text Box 8"/>
          <p:cNvSpPr txBox="1">
            <a:spLocks noChangeArrowheads="1"/>
          </p:cNvSpPr>
          <p:nvPr/>
        </p:nvSpPr>
        <p:spPr bwMode="auto">
          <a:xfrm>
            <a:off x="5490720" y="1666255"/>
            <a:ext cx="2769120" cy="1111655"/>
          </a:xfrm>
          <a:prstGeom prst="rect">
            <a:avLst/>
          </a:prstGeom>
          <a:solidFill>
            <a:srgbClr val="FF3300">
              <a:alpha val="81999"/>
            </a:srgbClr>
          </a:solidFill>
          <a:ln w="9525" cap="flat">
            <a:noFill/>
            <a:round/>
            <a:headEnd/>
            <a:tailEnd/>
          </a:ln>
          <a:effectLst/>
        </p:spPr>
        <p:txBody>
          <a:bodyPr lIns="81639" tIns="42452" rIns="81639" bIns="42452">
            <a:spAutoFit/>
          </a:bodyPr>
          <a:lstStyle/>
          <a:p>
            <a:pPr eaLnBrk="0">
              <a:spcBef>
                <a:spcPts val="363"/>
              </a:spcBef>
              <a:tabLst>
                <a:tab pos="656650" algn="l"/>
                <a:tab pos="1313299" algn="l"/>
                <a:tab pos="1969949" algn="l"/>
                <a:tab pos="2626599" algn="l"/>
              </a:tabLst>
            </a:pPr>
            <a:r>
              <a:rPr lang="en-US" sz="1500" b="1" dirty="0">
                <a:solidFill>
                  <a:srgbClr val="000000"/>
                </a:solidFill>
              </a:rPr>
              <a:t>(Re)</a:t>
            </a:r>
          </a:p>
          <a:p>
            <a:pPr eaLnBrk="0">
              <a:spcBef>
                <a:spcPts val="363"/>
              </a:spcBef>
              <a:tabLst>
                <a:tab pos="656650" algn="l"/>
                <a:tab pos="1313299" algn="l"/>
                <a:tab pos="1969949" algn="l"/>
                <a:tab pos="2626599" algn="l"/>
              </a:tabLst>
            </a:pPr>
            <a:r>
              <a:rPr lang="en-US" sz="1500" b="1" dirty="0">
                <a:solidFill>
                  <a:srgbClr val="000000"/>
                </a:solidFill>
              </a:rPr>
              <a:t>TCS: </a:t>
            </a:r>
            <a:r>
              <a:rPr lang="en-US" sz="1500" b="1" dirty="0" err="1" smtClean="0">
                <a:solidFill>
                  <a:srgbClr val="000000"/>
                </a:solidFill>
              </a:rPr>
              <a:t>crosssection</a:t>
            </a:r>
            <a:r>
              <a:rPr lang="en-US" sz="1500" b="1" dirty="0" smtClean="0">
                <a:solidFill>
                  <a:srgbClr val="000000"/>
                </a:solidFill>
              </a:rPr>
              <a:t>, </a:t>
            </a:r>
            <a:r>
              <a:rPr lang="en-US" sz="1500" b="1" dirty="0" err="1" smtClean="0">
                <a:solidFill>
                  <a:srgbClr val="000000"/>
                </a:solidFill>
              </a:rPr>
              <a:t>lin</a:t>
            </a:r>
            <a:r>
              <a:rPr lang="en-US" sz="1500" b="1" dirty="0" smtClean="0">
                <a:solidFill>
                  <a:srgbClr val="000000"/>
                </a:solidFill>
              </a:rPr>
              <a:t> beam asymmetry </a:t>
            </a:r>
            <a:endParaRPr lang="en-US" sz="1500" b="1" dirty="0">
              <a:solidFill>
                <a:srgbClr val="000000"/>
              </a:solidFill>
            </a:endParaRPr>
          </a:p>
          <a:p>
            <a:pPr eaLnBrk="0">
              <a:spcBef>
                <a:spcPts val="363"/>
              </a:spcBef>
              <a:tabLst>
                <a:tab pos="656650" algn="l"/>
                <a:tab pos="1313299" algn="l"/>
                <a:tab pos="1969949" algn="l"/>
                <a:tab pos="2626599" algn="l"/>
              </a:tabLst>
            </a:pPr>
            <a:r>
              <a:rPr lang="en-US" sz="1500" b="1" dirty="0">
                <a:solidFill>
                  <a:srgbClr val="000000"/>
                </a:solidFill>
              </a:rPr>
              <a:t>DVCS: charge asymmetry</a:t>
            </a:r>
          </a:p>
        </p:txBody>
      </p:sp>
      <p:sp>
        <p:nvSpPr>
          <p:cNvPr id="9225" name="Oval 9"/>
          <p:cNvSpPr>
            <a:spLocks noChangeArrowheads="1"/>
          </p:cNvSpPr>
          <p:nvPr/>
        </p:nvSpPr>
        <p:spPr bwMode="auto">
          <a:xfrm>
            <a:off x="4112640" y="4189400"/>
            <a:ext cx="138240" cy="69127"/>
          </a:xfrm>
          <a:prstGeom prst="ellipse">
            <a:avLst/>
          </a:prstGeom>
          <a:solidFill>
            <a:srgbClr val="008000"/>
          </a:solidFill>
          <a:ln w="9360" cap="flat">
            <a:solidFill>
              <a:srgbClr val="000000"/>
            </a:solidFill>
            <a:miter lim="800000"/>
            <a:headEnd/>
            <a:tailEnd/>
          </a:ln>
          <a:effectLst/>
        </p:spPr>
        <p:txBody>
          <a:bodyPr wrap="none" lIns="82945" tIns="41473" rIns="82945" bIns="41473" anchor="ctr"/>
          <a:lstStyle/>
          <a:p>
            <a:endParaRPr lang="en-US"/>
          </a:p>
        </p:txBody>
      </p:sp>
      <p:sp>
        <p:nvSpPr>
          <p:cNvPr id="9226" name="Line 10"/>
          <p:cNvSpPr>
            <a:spLocks noChangeShapeType="1"/>
          </p:cNvSpPr>
          <p:nvPr/>
        </p:nvSpPr>
        <p:spPr bwMode="auto">
          <a:xfrm flipV="1">
            <a:off x="3011040" y="4356458"/>
            <a:ext cx="1036800" cy="843929"/>
          </a:xfrm>
          <a:prstGeom prst="line">
            <a:avLst/>
          </a:prstGeom>
          <a:noFill/>
          <a:ln w="9360" cap="flat">
            <a:solidFill>
              <a:srgbClr val="000000"/>
            </a:solidFill>
            <a:round/>
            <a:headEnd/>
            <a:tailEnd type="triangle" w="med" len="med"/>
          </a:ln>
          <a:effectLst/>
        </p:spPr>
        <p:txBody>
          <a:bodyPr lIns="82945" tIns="41473" rIns="82945" bIns="41473"/>
          <a:lstStyle/>
          <a:p>
            <a:endParaRPr lang="en-US"/>
          </a:p>
        </p:txBody>
      </p:sp>
      <p:sp>
        <p:nvSpPr>
          <p:cNvPr id="9227" name="Line 11"/>
          <p:cNvSpPr>
            <a:spLocks noChangeShapeType="1"/>
          </p:cNvSpPr>
          <p:nvPr/>
        </p:nvSpPr>
        <p:spPr bwMode="auto">
          <a:xfrm>
            <a:off x="2612160" y="2612435"/>
            <a:ext cx="1118880" cy="540057"/>
          </a:xfrm>
          <a:prstGeom prst="line">
            <a:avLst/>
          </a:prstGeom>
          <a:noFill/>
          <a:ln w="9360" cap="flat">
            <a:solidFill>
              <a:srgbClr val="000000"/>
            </a:solidFill>
            <a:round/>
            <a:headEnd/>
            <a:tailEnd type="triangle" w="med" len="med"/>
          </a:ln>
          <a:effectLst/>
        </p:spPr>
        <p:txBody>
          <a:bodyPr lIns="82945" tIns="41473" rIns="82945" bIns="41473"/>
          <a:lstStyle/>
          <a:p>
            <a:endParaRPr lang="en-US"/>
          </a:p>
        </p:txBody>
      </p:sp>
      <p:sp>
        <p:nvSpPr>
          <p:cNvPr id="9228" name="Line 12"/>
          <p:cNvSpPr>
            <a:spLocks noChangeShapeType="1"/>
          </p:cNvSpPr>
          <p:nvPr/>
        </p:nvSpPr>
        <p:spPr bwMode="auto">
          <a:xfrm flipH="1" flipV="1">
            <a:off x="5556960" y="3974817"/>
            <a:ext cx="812160" cy="1251492"/>
          </a:xfrm>
          <a:prstGeom prst="line">
            <a:avLst/>
          </a:prstGeom>
          <a:noFill/>
          <a:ln w="9360" cap="flat">
            <a:solidFill>
              <a:srgbClr val="000000"/>
            </a:solidFill>
            <a:round/>
            <a:headEnd/>
            <a:tailEnd type="triangle" w="med" len="med"/>
          </a:ln>
          <a:effectLst/>
        </p:spPr>
        <p:txBody>
          <a:bodyPr lIns="82945" tIns="41473" rIns="82945" bIns="41473"/>
          <a:lstStyle/>
          <a:p>
            <a:endParaRPr lang="en-US"/>
          </a:p>
        </p:txBody>
      </p:sp>
      <p:sp>
        <p:nvSpPr>
          <p:cNvPr id="9229" name="Line 13"/>
          <p:cNvSpPr>
            <a:spLocks noChangeShapeType="1"/>
          </p:cNvSpPr>
          <p:nvPr/>
        </p:nvSpPr>
        <p:spPr bwMode="auto">
          <a:xfrm flipH="1">
            <a:off x="5556960" y="2612435"/>
            <a:ext cx="1301760" cy="1085874"/>
          </a:xfrm>
          <a:prstGeom prst="line">
            <a:avLst/>
          </a:prstGeom>
          <a:noFill/>
          <a:ln w="9360" cap="flat">
            <a:solidFill>
              <a:srgbClr val="000000"/>
            </a:solidFill>
            <a:round/>
            <a:headEnd/>
            <a:tailEnd type="triangle" w="med" len="med"/>
          </a:ln>
          <a:effectLst/>
        </p:spPr>
        <p:txBody>
          <a:bodyPr lIns="82945" tIns="41473" rIns="82945" bIns="41473"/>
          <a:lstStyle/>
          <a:p>
            <a:endParaRPr lang="en-US"/>
          </a:p>
        </p:txBody>
      </p:sp>
      <p:sp>
        <p:nvSpPr>
          <p:cNvPr id="17" name="Title 1"/>
          <p:cNvSpPr txBox="1">
            <a:spLocks/>
          </p:cNvSpPr>
          <p:nvPr/>
        </p:nvSpPr>
        <p:spPr>
          <a:xfrm>
            <a:off x="457200" y="76200"/>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tx1"/>
                </a:solidFill>
                <a:effectLst/>
                <a:uLnTx/>
                <a:uFillTx/>
                <a:latin typeface="+mj-lt"/>
                <a:ea typeface="+mj-ea"/>
                <a:cs typeface="+mj-cs"/>
              </a:rPr>
              <a:t>General Compton Process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tx1"/>
                </a:solidFill>
                <a:effectLst/>
                <a:uLnTx/>
                <a:uFillTx/>
                <a:latin typeface="+mj-lt"/>
                <a:ea typeface="+mj-ea"/>
                <a:cs typeface="+mj-cs"/>
              </a:rPr>
              <a:t>Accessing GPDs</a:t>
            </a:r>
            <a:endParaRPr kumimoji="0" lang="en-US" sz="3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2DC643-54AA-4F48-B152-357DE8B706EB}" type="slidenum">
              <a:rPr lang="en-US" smtClean="0"/>
              <a:pPr/>
              <a:t>24</a:t>
            </a:fld>
            <a:endParaRPr lang="en-US"/>
          </a:p>
        </p:txBody>
      </p:sp>
      <p:pic>
        <p:nvPicPr>
          <p:cNvPr id="180226" name="Picture 2" descr="https://userweb.jlab.org/~zwzhao/TCS/SoLID_TCS_result/t_eta_Q2bin.png"/>
          <p:cNvPicPr>
            <a:picLocks noChangeAspect="1" noChangeArrowheads="1"/>
          </p:cNvPicPr>
          <p:nvPr/>
        </p:nvPicPr>
        <p:blipFill>
          <a:blip r:embed="rId2" cstate="print"/>
          <a:srcRect/>
          <a:stretch>
            <a:fillRect/>
          </a:stretch>
        </p:blipFill>
        <p:spPr bwMode="auto">
          <a:xfrm>
            <a:off x="152400" y="685800"/>
            <a:ext cx="8819535" cy="2743200"/>
          </a:xfrm>
          <a:prstGeom prst="rect">
            <a:avLst/>
          </a:prstGeom>
          <a:noFill/>
        </p:spPr>
      </p:pic>
      <p:pic>
        <p:nvPicPr>
          <p:cNvPr id="180228" name="Picture 4" descr="https://userweb.jlab.org/~zwzhao/TCS/SoLID_TCS_result/theta_phi_CM_Q2bin.png"/>
          <p:cNvPicPr>
            <a:picLocks noChangeAspect="1" noChangeArrowheads="1"/>
          </p:cNvPicPr>
          <p:nvPr/>
        </p:nvPicPr>
        <p:blipFill>
          <a:blip r:embed="rId3" cstate="print"/>
          <a:srcRect/>
          <a:stretch>
            <a:fillRect/>
          </a:stretch>
        </p:blipFill>
        <p:spPr bwMode="auto">
          <a:xfrm>
            <a:off x="152400" y="3657600"/>
            <a:ext cx="8819535" cy="2743200"/>
          </a:xfrm>
          <a:prstGeom prst="rect">
            <a:avLst/>
          </a:prstGeom>
          <a:noFill/>
        </p:spPr>
      </p:pic>
      <p:sp>
        <p:nvSpPr>
          <p:cNvPr id="7"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SoLID TCS projection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43000"/>
          </a:xfrm>
        </p:spPr>
        <p:txBody>
          <a:bodyPr>
            <a:normAutofit fontScale="90000"/>
          </a:bodyPr>
          <a:lstStyle/>
          <a:p>
            <a:r>
              <a:rPr lang="en-US" dirty="0" smtClean="0"/>
              <a:t>Generalized Parton Distribution (GPD)</a:t>
            </a:r>
            <a:endParaRPr lang="en-US" dirty="0"/>
          </a:p>
        </p:txBody>
      </p:sp>
      <p:sp>
        <p:nvSpPr>
          <p:cNvPr id="3" name="Content Placeholder 2"/>
          <p:cNvSpPr>
            <a:spLocks noGrp="1"/>
          </p:cNvSpPr>
          <p:nvPr>
            <p:ph idx="1"/>
          </p:nvPr>
        </p:nvSpPr>
        <p:spPr>
          <a:xfrm>
            <a:off x="2667000" y="685800"/>
            <a:ext cx="6248400" cy="1219200"/>
          </a:xfrm>
        </p:spPr>
        <p:txBody>
          <a:bodyPr>
            <a:noAutofit/>
          </a:bodyPr>
          <a:lstStyle/>
          <a:p>
            <a:pPr>
              <a:buNone/>
            </a:pPr>
            <a:r>
              <a:rPr lang="en-US" sz="2000" dirty="0" smtClean="0">
                <a:solidFill>
                  <a:srgbClr val="000000"/>
                </a:solidFill>
              </a:rPr>
              <a:t>     A unified descriptions of </a:t>
            </a:r>
            <a:r>
              <a:rPr lang="en-US" sz="2000" dirty="0" err="1" smtClean="0">
                <a:solidFill>
                  <a:srgbClr val="000000"/>
                </a:solidFill>
              </a:rPr>
              <a:t>partons</a:t>
            </a:r>
            <a:r>
              <a:rPr lang="en-US" sz="2000" dirty="0" smtClean="0">
                <a:solidFill>
                  <a:srgbClr val="000000"/>
                </a:solidFill>
              </a:rPr>
              <a:t> (quarks and gluons) in the momentum and impact parameter space</a:t>
            </a:r>
          </a:p>
        </p:txBody>
      </p:sp>
      <p:sp>
        <p:nvSpPr>
          <p:cNvPr id="4" name="Slide Number Placeholder 3"/>
          <p:cNvSpPr>
            <a:spLocks noGrp="1"/>
          </p:cNvSpPr>
          <p:nvPr>
            <p:ph type="sldNum" sz="quarter" idx="12"/>
          </p:nvPr>
        </p:nvSpPr>
        <p:spPr/>
        <p:txBody>
          <a:bodyPr/>
          <a:lstStyle/>
          <a:p>
            <a:fld id="{9C2DC643-54AA-4F48-B152-357DE8B706EB}" type="slidenum">
              <a:rPr lang="en-US" smtClean="0"/>
              <a:pPr/>
              <a:t>25</a:t>
            </a:fld>
            <a:endParaRPr lang="en-US"/>
          </a:p>
        </p:txBody>
      </p:sp>
      <p:pic>
        <p:nvPicPr>
          <p:cNvPr id="6" name="Picture 3"/>
          <p:cNvPicPr>
            <a:picLocks noChangeAspect="1" noChangeArrowheads="1"/>
          </p:cNvPicPr>
          <p:nvPr/>
        </p:nvPicPr>
        <p:blipFill>
          <a:blip r:embed="rId2" cstate="print"/>
          <a:srcRect/>
          <a:stretch>
            <a:fillRect/>
          </a:stretch>
        </p:blipFill>
        <p:spPr bwMode="auto">
          <a:xfrm>
            <a:off x="228600" y="3505200"/>
            <a:ext cx="2373313" cy="1928813"/>
          </a:xfrm>
          <a:prstGeom prst="rect">
            <a:avLst/>
          </a:prstGeom>
          <a:noFill/>
          <a:ln w="9525" cap="flat">
            <a:noFill/>
            <a:round/>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4876800" y="3505200"/>
            <a:ext cx="2081616" cy="2238375"/>
          </a:xfrm>
          <a:prstGeom prst="rect">
            <a:avLst/>
          </a:prstGeom>
          <a:noFill/>
          <a:ln w="9525" cap="flat">
            <a:noFill/>
            <a:round/>
            <a:headEnd/>
            <a:tailEnd/>
          </a:ln>
          <a:effectLst/>
        </p:spPr>
      </p:pic>
      <p:sp>
        <p:nvSpPr>
          <p:cNvPr id="9" name="Text Box 6"/>
          <p:cNvSpPr txBox="1">
            <a:spLocks noChangeArrowheads="1"/>
          </p:cNvSpPr>
          <p:nvPr/>
        </p:nvSpPr>
        <p:spPr bwMode="auto">
          <a:xfrm>
            <a:off x="5181600" y="5943600"/>
            <a:ext cx="3600450" cy="665696"/>
          </a:xfrm>
          <a:prstGeom prst="rect">
            <a:avLst/>
          </a:prstGeom>
          <a:noFill/>
          <a:ln w="9525" cap="flat">
            <a:noFill/>
            <a:round/>
            <a:headEnd/>
            <a:tailEnd/>
          </a:ln>
          <a:effectLst/>
        </p:spPr>
        <p:txBody>
          <a:bodyPr lIns="90000" tIns="46800" rIns="90000" bIns="46800">
            <a:spAutoFit/>
          </a:bodyPr>
          <a:lstStyle/>
          <a:p>
            <a:pPr hangingPunct="1">
              <a:lnSpc>
                <a:spcPct val="120000"/>
              </a:lnSpc>
              <a:spcBef>
                <a:spcPts val="750"/>
              </a:spcBef>
              <a:tabLst>
                <a:tab pos="723900" algn="l"/>
                <a:tab pos="1447800" algn="l"/>
                <a:tab pos="2171700" algn="l"/>
                <a:tab pos="2895600" algn="l"/>
              </a:tabLst>
            </a:pPr>
            <a:r>
              <a:rPr lang="en-US" sz="1600" b="1" dirty="0">
                <a:solidFill>
                  <a:srgbClr val="000000"/>
                </a:solidFill>
              </a:rPr>
              <a:t>Parton Distribution Functions</a:t>
            </a:r>
            <a:r>
              <a:rPr lang="en-US" sz="1600" dirty="0">
                <a:solidFill>
                  <a:srgbClr val="000000"/>
                </a:solidFill>
              </a:rPr>
              <a:t> Longitudinal momentum distributions</a:t>
            </a:r>
          </a:p>
        </p:txBody>
      </p:sp>
      <p:pic>
        <p:nvPicPr>
          <p:cNvPr id="4098" name="Picture 2"/>
          <p:cNvPicPr>
            <a:picLocks noChangeAspect="1" noChangeArrowheads="1"/>
          </p:cNvPicPr>
          <p:nvPr/>
        </p:nvPicPr>
        <p:blipFill>
          <a:blip r:embed="rId4" cstate="print"/>
          <a:srcRect/>
          <a:stretch>
            <a:fillRect/>
          </a:stretch>
        </p:blipFill>
        <p:spPr bwMode="auto">
          <a:xfrm>
            <a:off x="2667000" y="3505200"/>
            <a:ext cx="1838369" cy="242887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6990599" y="3531658"/>
            <a:ext cx="1924801" cy="2411942"/>
          </a:xfrm>
          <a:prstGeom prst="rect">
            <a:avLst/>
          </a:prstGeom>
          <a:noFill/>
          <a:ln w="9525">
            <a:noFill/>
            <a:miter lim="800000"/>
            <a:headEnd/>
            <a:tailEnd/>
          </a:ln>
        </p:spPr>
      </p:pic>
      <p:sp>
        <p:nvSpPr>
          <p:cNvPr id="13" name="Rounded Rectangle 12"/>
          <p:cNvSpPr/>
          <p:nvPr/>
        </p:nvSpPr>
        <p:spPr>
          <a:xfrm>
            <a:off x="152400" y="609600"/>
            <a:ext cx="8915400" cy="26670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111712" y="3352800"/>
            <a:ext cx="4495800" cy="33528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ounded Rectangle 14"/>
          <p:cNvSpPr/>
          <p:nvPr/>
        </p:nvSpPr>
        <p:spPr>
          <a:xfrm>
            <a:off x="4648200" y="3352800"/>
            <a:ext cx="4419600" cy="33528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100" name="Picture 4"/>
          <p:cNvPicPr>
            <a:picLocks noChangeAspect="1" noChangeArrowheads="1"/>
          </p:cNvPicPr>
          <p:nvPr/>
        </p:nvPicPr>
        <p:blipFill>
          <a:blip r:embed="rId6" cstate="print"/>
          <a:srcRect/>
          <a:stretch>
            <a:fillRect/>
          </a:stretch>
        </p:blipFill>
        <p:spPr bwMode="auto">
          <a:xfrm>
            <a:off x="609600" y="685800"/>
            <a:ext cx="2209800" cy="2431949"/>
          </a:xfrm>
          <a:prstGeom prst="rect">
            <a:avLst/>
          </a:prstGeom>
          <a:noFill/>
          <a:ln w="9525">
            <a:noFill/>
            <a:miter lim="800000"/>
            <a:headEnd/>
            <a:tailEnd/>
          </a:ln>
        </p:spPr>
      </p:pic>
      <p:sp>
        <p:nvSpPr>
          <p:cNvPr id="17" name="Text Box 6"/>
          <p:cNvSpPr txBox="1">
            <a:spLocks noChangeArrowheads="1"/>
          </p:cNvSpPr>
          <p:nvPr/>
        </p:nvSpPr>
        <p:spPr bwMode="auto">
          <a:xfrm>
            <a:off x="361950" y="5943600"/>
            <a:ext cx="3600450" cy="665696"/>
          </a:xfrm>
          <a:prstGeom prst="rect">
            <a:avLst/>
          </a:prstGeom>
          <a:noFill/>
          <a:ln w="9525" cap="flat">
            <a:noFill/>
            <a:round/>
            <a:headEnd/>
            <a:tailEnd/>
          </a:ln>
          <a:effectLst/>
        </p:spPr>
        <p:txBody>
          <a:bodyPr lIns="90000" tIns="46800" rIns="90000" bIns="46800">
            <a:spAutoFit/>
          </a:bodyPr>
          <a:lstStyle/>
          <a:p>
            <a:pPr>
              <a:lnSpc>
                <a:spcPct val="120000"/>
              </a:lnSpc>
              <a:spcBef>
                <a:spcPts val="750"/>
              </a:spcBef>
              <a:tabLst>
                <a:tab pos="723900" algn="l"/>
                <a:tab pos="1447800" algn="l"/>
                <a:tab pos="2171700" algn="l"/>
                <a:tab pos="2895600" algn="l"/>
              </a:tabLst>
            </a:pPr>
            <a:r>
              <a:rPr lang="en-US" sz="1600" b="1" dirty="0" smtClean="0">
                <a:solidFill>
                  <a:srgbClr val="000000"/>
                </a:solidFill>
              </a:rPr>
              <a:t>Elastic form factors                                       </a:t>
            </a:r>
            <a:r>
              <a:rPr lang="en-US" sz="1600" dirty="0" smtClean="0">
                <a:solidFill>
                  <a:srgbClr val="000000"/>
                </a:solidFill>
              </a:rPr>
              <a:t>Transverse spatial distributions</a:t>
            </a:r>
            <a:endParaRPr lang="en-US" sz="1600" dirty="0">
              <a:solidFill>
                <a:srgbClr val="000000"/>
              </a:solidFill>
            </a:endParaRPr>
          </a:p>
        </p:txBody>
      </p:sp>
      <p:pic>
        <p:nvPicPr>
          <p:cNvPr id="19" name="Picture 1"/>
          <p:cNvPicPr>
            <a:picLocks noChangeAspect="1" noChangeArrowheads="1"/>
          </p:cNvPicPr>
          <p:nvPr/>
        </p:nvPicPr>
        <p:blipFill>
          <a:blip r:embed="rId7" cstate="print"/>
          <a:srcRect/>
          <a:stretch>
            <a:fillRect/>
          </a:stretch>
        </p:blipFill>
        <p:spPr bwMode="auto">
          <a:xfrm>
            <a:off x="3733800" y="1371600"/>
            <a:ext cx="3962400" cy="1828393"/>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General Compton Process</a:t>
            </a:r>
            <a:br>
              <a:rPr lang="en-US" dirty="0" smtClean="0"/>
            </a:br>
            <a:r>
              <a:rPr lang="en-US" sz="2800" dirty="0" smtClean="0"/>
              <a:t>accessing GPDs</a:t>
            </a:r>
            <a:endParaRPr lang="en-US" sz="2800"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26</a:t>
            </a:fld>
            <a:endParaRPr lang="en-US"/>
          </a:p>
        </p:txBody>
      </p:sp>
      <p:pic>
        <p:nvPicPr>
          <p:cNvPr id="5122"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752600" y="1866900"/>
            <a:ext cx="5486400" cy="1745673"/>
          </a:xfrm>
          <a:prstGeom prst="rect">
            <a:avLst/>
          </a:prstGeom>
          <a:noFill/>
          <a:ln w="9525">
            <a:noFill/>
            <a:miter lim="800000"/>
            <a:headEnd/>
            <a:tailEnd/>
          </a:ln>
        </p:spPr>
      </p:pic>
      <p:sp>
        <p:nvSpPr>
          <p:cNvPr id="6" name="Rectangle 5"/>
          <p:cNvSpPr/>
          <p:nvPr/>
        </p:nvSpPr>
        <p:spPr>
          <a:xfrm>
            <a:off x="2057400" y="914400"/>
            <a:ext cx="4953000" cy="584775"/>
          </a:xfrm>
          <a:prstGeom prst="rect">
            <a:avLst/>
          </a:prstGeom>
        </p:spPr>
        <p:txBody>
          <a:bodyPr wrap="square">
            <a:spAutoFit/>
          </a:bodyPr>
          <a:lstStyle/>
          <a:p>
            <a:r>
              <a:rPr lang="el-GR" sz="3200" b="1" dirty="0" smtClean="0">
                <a:latin typeface="Times New Roman" pitchFamily="18" charset="0"/>
                <a:cs typeface="Times New Roman" pitchFamily="18" charset="0"/>
              </a:rPr>
              <a:t>γ</a:t>
            </a:r>
            <a:r>
              <a:rPr lang="en-US" sz="3200" b="1" dirty="0" smtClean="0">
                <a:latin typeface="Times New Roman" pitchFamily="18" charset="0"/>
                <a:cs typeface="Times New Roman" pitchFamily="18" charset="0"/>
              </a:rPr>
              <a:t>(q) + p(p) → </a:t>
            </a:r>
            <a:r>
              <a:rPr lang="el-GR" sz="3200" b="1" dirty="0" smtClean="0">
                <a:latin typeface="Times New Roman" pitchFamily="18" charset="0"/>
                <a:cs typeface="Times New Roman" pitchFamily="18" charset="0"/>
              </a:rPr>
              <a:t>γ</a:t>
            </a:r>
            <a:r>
              <a:rPr lang="en-US" sz="3200" b="1" dirty="0" smtClean="0">
                <a:latin typeface="Times New Roman" pitchFamily="18" charset="0"/>
                <a:cs typeface="Times New Roman" pitchFamily="18" charset="0"/>
              </a:rPr>
              <a:t>(q′) + p(p′)</a:t>
            </a:r>
            <a:endParaRPr lang="en-US" sz="3200" dirty="0"/>
          </a:p>
        </p:txBody>
      </p:sp>
      <p:pic>
        <p:nvPicPr>
          <p:cNvPr id="5123"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981200" y="1524000"/>
            <a:ext cx="4876800" cy="408749"/>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52400" y="4060802"/>
            <a:ext cx="4953000" cy="2797198"/>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334000" y="4114800"/>
            <a:ext cx="3581400" cy="1082040"/>
          </a:xfrm>
          <a:prstGeom prst="rect">
            <a:avLst/>
          </a:prstGeom>
          <a:noFill/>
          <a:ln w="9525">
            <a:noFill/>
            <a:miter lim="800000"/>
            <a:headEnd/>
            <a:tailEnd/>
          </a:ln>
        </p:spPr>
      </p:pic>
      <p:pic>
        <p:nvPicPr>
          <p:cNvPr id="5127" name="Picture 7"/>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5410200" y="5626290"/>
            <a:ext cx="3657600" cy="545910"/>
          </a:xfrm>
          <a:prstGeom prst="rect">
            <a:avLst/>
          </a:prstGeom>
          <a:noFill/>
          <a:ln w="9525">
            <a:noFill/>
            <a:miter lim="800000"/>
            <a:headEnd/>
            <a:tailEnd/>
          </a:ln>
        </p:spPr>
      </p:pic>
      <p:sp>
        <p:nvSpPr>
          <p:cNvPr id="12" name="Rectangle 11"/>
          <p:cNvSpPr/>
          <p:nvPr/>
        </p:nvSpPr>
        <p:spPr>
          <a:xfrm>
            <a:off x="5105400" y="6534835"/>
            <a:ext cx="4115101" cy="323165"/>
          </a:xfrm>
          <a:prstGeom prst="rect">
            <a:avLst/>
          </a:prstGeom>
        </p:spPr>
        <p:txBody>
          <a:bodyPr wrap="none">
            <a:spAutoFit/>
          </a:bodyPr>
          <a:lstStyle/>
          <a:p>
            <a:r>
              <a:rPr lang="fr-FR" sz="1500" i="1" dirty="0" smtClean="0"/>
              <a:t>E.R. Berger et al. </a:t>
            </a:r>
            <a:r>
              <a:rPr lang="fr-FR" sz="1500" i="1" dirty="0" err="1" smtClean="0"/>
              <a:t>Eur</a:t>
            </a:r>
            <a:r>
              <a:rPr lang="fr-FR" sz="1500" i="1" dirty="0" smtClean="0"/>
              <a:t>. Phys. J. C 23, 675–689 (2002)</a:t>
            </a:r>
            <a:endParaRPr lang="en-US" sz="1500" i="1" dirty="0"/>
          </a:p>
        </p:txBody>
      </p:sp>
      <p:sp>
        <p:nvSpPr>
          <p:cNvPr id="14" name="Rectangle 13"/>
          <p:cNvSpPr/>
          <p:nvPr/>
        </p:nvSpPr>
        <p:spPr>
          <a:xfrm>
            <a:off x="2792042" y="3581400"/>
            <a:ext cx="3761158" cy="477054"/>
          </a:xfrm>
          <a:prstGeom prst="rect">
            <a:avLst/>
          </a:prstGeom>
        </p:spPr>
        <p:txBody>
          <a:bodyPr wrap="none">
            <a:spAutoFit/>
          </a:bodyPr>
          <a:lstStyle/>
          <a:p>
            <a:r>
              <a:rPr lang="en-US" sz="2500" dirty="0" smtClean="0"/>
              <a:t>Compton Form Factor (CFF)</a:t>
            </a:r>
            <a:endParaRPr lang="en-US" sz="25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DVCS</a:t>
            </a:r>
            <a:endParaRPr lang="en-US" dirty="0"/>
          </a:p>
        </p:txBody>
      </p:sp>
      <p:sp>
        <p:nvSpPr>
          <p:cNvPr id="3" name="Content Placeholder 2"/>
          <p:cNvSpPr>
            <a:spLocks noGrp="1"/>
          </p:cNvSpPr>
          <p:nvPr>
            <p:ph idx="1"/>
          </p:nvPr>
        </p:nvSpPr>
        <p:spPr>
          <a:xfrm>
            <a:off x="457200" y="3276600"/>
            <a:ext cx="8229600" cy="2849563"/>
          </a:xfrm>
        </p:spPr>
        <p:txBody>
          <a:bodyPr/>
          <a:lstStyle/>
          <a:p>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27</a:t>
            </a:fld>
            <a:endParaRPr lang="en-US"/>
          </a:p>
        </p:txBody>
      </p:sp>
      <p:pic>
        <p:nvPicPr>
          <p:cNvPr id="6146"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04800" y="397249"/>
            <a:ext cx="8534400" cy="2117911"/>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257800" y="2572389"/>
            <a:ext cx="3505200" cy="3752211"/>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52400" y="2590800"/>
            <a:ext cx="4947961" cy="3476625"/>
          </a:xfrm>
          <a:prstGeom prst="rect">
            <a:avLst/>
          </a:prstGeom>
          <a:noFill/>
          <a:ln w="9525">
            <a:noFill/>
            <a:miter lim="800000"/>
            <a:headEnd/>
            <a:tailEnd/>
          </a:ln>
        </p:spPr>
      </p:pic>
      <p:sp>
        <p:nvSpPr>
          <p:cNvPr id="10" name="Text Box 6"/>
          <p:cNvSpPr txBox="1">
            <a:spLocks noChangeArrowheads="1"/>
          </p:cNvSpPr>
          <p:nvPr/>
        </p:nvSpPr>
        <p:spPr bwMode="auto">
          <a:xfrm>
            <a:off x="457200" y="6192304"/>
            <a:ext cx="3600450" cy="665696"/>
          </a:xfrm>
          <a:prstGeom prst="rect">
            <a:avLst/>
          </a:prstGeom>
          <a:noFill/>
          <a:ln w="9525" cap="flat">
            <a:noFill/>
            <a:round/>
            <a:headEnd/>
            <a:tailEnd/>
          </a:ln>
          <a:effectLst/>
        </p:spPr>
        <p:txBody>
          <a:bodyPr lIns="90000" tIns="46800" rIns="90000" bIns="46800">
            <a:spAutoFit/>
          </a:bodyPr>
          <a:lstStyle/>
          <a:p>
            <a:pPr>
              <a:lnSpc>
                <a:spcPct val="120000"/>
              </a:lnSpc>
              <a:spcBef>
                <a:spcPts val="750"/>
              </a:spcBef>
              <a:tabLst>
                <a:tab pos="723900" algn="l"/>
                <a:tab pos="1447800" algn="l"/>
                <a:tab pos="2171700" algn="l"/>
                <a:tab pos="2895600" algn="l"/>
              </a:tabLst>
            </a:pPr>
            <a:r>
              <a:rPr lang="en-US" sz="1600" dirty="0" smtClean="0"/>
              <a:t>An overview of existing and planned measurements of DVCS</a:t>
            </a:r>
            <a:endParaRPr lang="en-US" sz="1600" dirty="0">
              <a:solidFill>
                <a:srgbClr val="000000"/>
              </a:solidFill>
            </a:endParaRPr>
          </a:p>
        </p:txBody>
      </p:sp>
      <p:sp>
        <p:nvSpPr>
          <p:cNvPr id="11" name="Text Box 6"/>
          <p:cNvSpPr txBox="1">
            <a:spLocks noChangeArrowheads="1"/>
          </p:cNvSpPr>
          <p:nvPr/>
        </p:nvSpPr>
        <p:spPr bwMode="auto">
          <a:xfrm>
            <a:off x="5334000" y="6283912"/>
            <a:ext cx="3600450" cy="525401"/>
          </a:xfrm>
          <a:prstGeom prst="rect">
            <a:avLst/>
          </a:prstGeom>
          <a:noFill/>
          <a:ln w="9525" cap="flat">
            <a:noFill/>
            <a:round/>
            <a:headEnd/>
            <a:tailEnd/>
          </a:ln>
          <a:effectLst/>
        </p:spPr>
        <p:txBody>
          <a:bodyPr lIns="90000" tIns="46800" rIns="90000" bIns="46800">
            <a:spAutoFit/>
          </a:bodyPr>
          <a:lstStyle/>
          <a:p>
            <a:r>
              <a:rPr lang="en-US" sz="1600" dirty="0" smtClean="0"/>
              <a:t>Global fit to the DVCS data</a:t>
            </a:r>
          </a:p>
          <a:p>
            <a:r>
              <a:rPr lang="en-US" sz="1200" i="1" dirty="0" smtClean="0"/>
              <a:t>M. </a:t>
            </a:r>
            <a:r>
              <a:rPr lang="en-US" sz="1200" i="1" dirty="0" err="1" smtClean="0"/>
              <a:t>Guidal</a:t>
            </a:r>
            <a:r>
              <a:rPr lang="en-US" sz="1200" i="1" dirty="0" smtClean="0"/>
              <a:t>, </a:t>
            </a:r>
            <a:r>
              <a:rPr lang="en-US" sz="1200" i="1" dirty="0" err="1" smtClean="0"/>
              <a:t>Eur.Phys.J</a:t>
            </a:r>
            <a:r>
              <a:rPr lang="en-US" sz="1200" i="1" dirty="0" smtClean="0"/>
              <a:t>. A37, p319 (2008)</a:t>
            </a:r>
            <a:endParaRPr lang="en-US" sz="1200" i="1"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Timelike</a:t>
            </a:r>
            <a:r>
              <a:rPr lang="en-US" dirty="0" smtClean="0"/>
              <a:t> Compton Scattering (TCS)</a:t>
            </a:r>
            <a:endParaRPr lang="en-US" dirty="0"/>
          </a:p>
        </p:txBody>
      </p:sp>
      <p:sp>
        <p:nvSpPr>
          <p:cNvPr id="3" name="Content Placeholder 2"/>
          <p:cNvSpPr>
            <a:spLocks noGrp="1"/>
          </p:cNvSpPr>
          <p:nvPr>
            <p:ph idx="1"/>
          </p:nvPr>
        </p:nvSpPr>
        <p:spPr>
          <a:xfrm>
            <a:off x="457200" y="2332037"/>
            <a:ext cx="8229600" cy="3611563"/>
          </a:xfrm>
        </p:spPr>
        <p:txBody>
          <a:bodyPr>
            <a:normAutofit/>
          </a:bodyPr>
          <a:lstStyle/>
          <a:p>
            <a:r>
              <a:rPr lang="en-US" dirty="0" smtClean="0">
                <a:cs typeface="Times New Roman" pitchFamily="18" charset="0"/>
              </a:rPr>
              <a:t>Test </a:t>
            </a:r>
            <a:r>
              <a:rPr lang="en-US" dirty="0" err="1" smtClean="0">
                <a:cs typeface="Times New Roman" pitchFamily="18" charset="0"/>
              </a:rPr>
              <a:t>spacelike-timelike</a:t>
            </a:r>
            <a:r>
              <a:rPr lang="en-US" dirty="0" smtClean="0">
                <a:cs typeface="Times New Roman" pitchFamily="18" charset="0"/>
              </a:rPr>
              <a:t> correspondence and the universality of GPDs</a:t>
            </a:r>
          </a:p>
          <a:p>
            <a:pPr lvl="1"/>
            <a:r>
              <a:rPr lang="en-GB" dirty="0" smtClean="0">
                <a:solidFill>
                  <a:srgbClr val="000000"/>
                </a:solidFill>
                <a:latin typeface="Times New Roman" pitchFamily="16" charset="0"/>
              </a:rPr>
              <a:t>Input for global analysis of Compton Form Factors</a:t>
            </a:r>
          </a:p>
          <a:p>
            <a:pPr lvl="1"/>
            <a:r>
              <a:rPr lang="en-GB" dirty="0" smtClean="0">
                <a:solidFill>
                  <a:srgbClr val="000000"/>
                </a:solidFill>
                <a:latin typeface="Times New Roman" pitchFamily="16" charset="0"/>
              </a:rPr>
              <a:t>access through </a:t>
            </a:r>
            <a:r>
              <a:rPr lang="en-GB" dirty="0" err="1" smtClean="0">
                <a:solidFill>
                  <a:srgbClr val="000000"/>
                </a:solidFill>
                <a:latin typeface="Times New Roman" pitchFamily="16" charset="0"/>
              </a:rPr>
              <a:t>azimuthal</a:t>
            </a:r>
            <a:r>
              <a:rPr lang="en-GB" dirty="0" smtClean="0">
                <a:solidFill>
                  <a:srgbClr val="000000"/>
                </a:solidFill>
                <a:latin typeface="Times New Roman" pitchFamily="16" charset="0"/>
              </a:rPr>
              <a:t> asymmetry of lepton pair</a:t>
            </a:r>
            <a:endParaRPr lang="en-US" dirty="0" smtClean="0">
              <a:cs typeface="Times New Roman" pitchFamily="18" charset="0"/>
            </a:endParaRPr>
          </a:p>
          <a:p>
            <a:r>
              <a:rPr lang="en-GB" dirty="0" smtClean="0">
                <a:solidFill>
                  <a:srgbClr val="000000"/>
                </a:solidFill>
              </a:rPr>
              <a:t>Explore GPDs of quarks and gluons at different kinematics</a:t>
            </a:r>
          </a:p>
          <a:p>
            <a:endParaRPr lang="en-US" dirty="0" smtClean="0">
              <a:cs typeface="Times New Roman" pitchFamily="18" charset="0"/>
            </a:endParaRPr>
          </a:p>
        </p:txBody>
      </p:sp>
      <p:sp>
        <p:nvSpPr>
          <p:cNvPr id="4" name="Slide Number Placeholder 3"/>
          <p:cNvSpPr>
            <a:spLocks noGrp="1"/>
          </p:cNvSpPr>
          <p:nvPr>
            <p:ph type="sldNum" sz="quarter" idx="12"/>
          </p:nvPr>
        </p:nvSpPr>
        <p:spPr/>
        <p:txBody>
          <a:bodyPr/>
          <a:lstStyle/>
          <a:p>
            <a:fld id="{9C2DC643-54AA-4F48-B152-357DE8B706EB}" type="slidenum">
              <a:rPr lang="en-US" smtClean="0"/>
              <a:pPr/>
              <a:t>28</a:t>
            </a:fld>
            <a:endParaRPr lang="en-US"/>
          </a:p>
        </p:txBody>
      </p:sp>
      <p:sp>
        <p:nvSpPr>
          <p:cNvPr id="7" name="Rectangle 6"/>
          <p:cNvSpPr/>
          <p:nvPr/>
        </p:nvSpPr>
        <p:spPr>
          <a:xfrm>
            <a:off x="2895600" y="1447800"/>
            <a:ext cx="3733800" cy="584775"/>
          </a:xfrm>
          <a:prstGeom prst="rect">
            <a:avLst/>
          </a:prstGeom>
        </p:spPr>
        <p:txBody>
          <a:bodyPr wrap="square">
            <a:spAutoFit/>
          </a:bodyPr>
          <a:lstStyle/>
          <a:p>
            <a:r>
              <a:rPr lang="el-GR" sz="3200" b="1" dirty="0" smtClean="0">
                <a:latin typeface="Times New Roman" pitchFamily="18" charset="0"/>
                <a:cs typeface="Times New Roman" pitchFamily="18" charset="0"/>
              </a:rPr>
              <a:t>γ</a:t>
            </a:r>
            <a:r>
              <a:rPr lang="en-US" sz="3200" b="1" dirty="0" smtClean="0">
                <a:latin typeface="Times New Roman" pitchFamily="18" charset="0"/>
                <a:cs typeface="Times New Roman" pitchFamily="18" charset="0"/>
              </a:rPr>
              <a:t> p → p′ </a:t>
            </a:r>
            <a:r>
              <a:rPr lang="el-GR" sz="3200" b="1" dirty="0" smtClean="0">
                <a:latin typeface="Times New Roman" pitchFamily="18" charset="0"/>
                <a:cs typeface="Times New Roman" pitchFamily="18" charset="0"/>
              </a:rPr>
              <a:t>γ</a:t>
            </a:r>
            <a:r>
              <a:rPr lang="en-US" sz="3200" b="1" dirty="0" smtClean="0">
                <a:latin typeface="Times New Roman" pitchFamily="18" charset="0"/>
                <a:cs typeface="Times New Roman" pitchFamily="18" charset="0"/>
              </a:rPr>
              <a:t>*(e</a:t>
            </a:r>
            <a:r>
              <a:rPr lang="en-US" sz="3200" b="1" baseline="300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 e</a:t>
            </a:r>
            <a:r>
              <a:rPr lang="en-US" sz="3200" b="1" baseline="30000"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a:t>
            </a:r>
            <a:r>
              <a:rPr lang="en-US" dirty="0" err="1" smtClean="0"/>
              <a:t>crosssection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2DC643-54AA-4F48-B152-357DE8B706EB}" type="slidenum">
              <a:rPr lang="en-US" smtClean="0"/>
              <a:pPr/>
              <a:t>29</a:t>
            </a:fld>
            <a:endParaRPr lang="en-US"/>
          </a:p>
        </p:txBody>
      </p:sp>
      <p:pic>
        <p:nvPicPr>
          <p:cNvPr id="5"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1371600"/>
            <a:ext cx="6757988" cy="642937"/>
          </a:xfrm>
          <a:prstGeom prst="rect">
            <a:avLst/>
          </a:prstGeom>
          <a:noFill/>
          <a:ln w="9525" cap="flat">
            <a:noFill/>
            <a:round/>
            <a:headEnd/>
            <a:tailEnd/>
          </a:ln>
          <a:effectLst/>
        </p:spPr>
      </p:pic>
      <p:pic>
        <p:nvPicPr>
          <p:cNvPr id="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9850" y="2362200"/>
            <a:ext cx="5830887" cy="642937"/>
          </a:xfrm>
          <a:prstGeom prst="rect">
            <a:avLst/>
          </a:prstGeom>
          <a:noFill/>
          <a:ln w="9525" cap="flat">
            <a:noFill/>
            <a:round/>
            <a:headEnd/>
            <a:tailEnd/>
          </a:ln>
          <a:effectLst/>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71587" y="5907087"/>
            <a:ext cx="6475413" cy="733425"/>
          </a:xfrm>
          <a:prstGeom prst="rect">
            <a:avLst/>
          </a:prstGeom>
          <a:noFill/>
          <a:ln w="9525" cap="flat">
            <a:noFill/>
            <a:round/>
            <a:headEnd/>
            <a:tailEnd/>
          </a:ln>
          <a:effectLst/>
        </p:spPr>
      </p:pic>
      <p:pic>
        <p:nvPicPr>
          <p:cNvPr id="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0100" y="3684587"/>
            <a:ext cx="7242175" cy="652463"/>
          </a:xfrm>
          <a:prstGeom prst="rect">
            <a:avLst/>
          </a:prstGeom>
          <a:noFill/>
          <a:ln w="9525" cap="flat">
            <a:noFill/>
            <a:round/>
            <a:headEnd/>
            <a:tailEnd/>
          </a:ln>
          <a:effectLst/>
        </p:spPr>
      </p:pic>
      <p:pic>
        <p:nvPicPr>
          <p:cNvPr id="1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11400" y="4876800"/>
            <a:ext cx="3897312" cy="622300"/>
          </a:xfrm>
          <a:prstGeom prst="rect">
            <a:avLst/>
          </a:prstGeom>
          <a:noFill/>
          <a:ln w="9525" cap="flat">
            <a:noFill/>
            <a:round/>
            <a:headEnd/>
            <a:tailEnd/>
          </a:ln>
          <a:effectLst/>
        </p:spPr>
      </p:pic>
      <p:sp>
        <p:nvSpPr>
          <p:cNvPr id="11" name="Oval 6"/>
          <p:cNvSpPr>
            <a:spLocks noChangeArrowheads="1"/>
          </p:cNvSpPr>
          <p:nvPr/>
        </p:nvSpPr>
        <p:spPr bwMode="auto">
          <a:xfrm>
            <a:off x="7069137" y="3713162"/>
            <a:ext cx="1008063" cy="503238"/>
          </a:xfrm>
          <a:prstGeom prst="ellipse">
            <a:avLst/>
          </a:prstGeom>
          <a:solidFill>
            <a:srgbClr val="73C764">
              <a:alpha val="28000"/>
            </a:srgbClr>
          </a:solidFill>
          <a:ln w="9360" cap="flat">
            <a:solidFill>
              <a:srgbClr val="000000"/>
            </a:solidFill>
            <a:miter lim="800000"/>
            <a:headEnd/>
            <a:tailEnd/>
          </a:ln>
          <a:effectLst/>
        </p:spPr>
        <p:txBody>
          <a:bodyPr wrap="none" anchor="ctr"/>
          <a:lstStyle/>
          <a:p>
            <a:endParaRPr lang="en-US"/>
          </a:p>
        </p:txBody>
      </p:sp>
      <p:sp>
        <p:nvSpPr>
          <p:cNvPr id="12" name="Oval 7"/>
          <p:cNvSpPr>
            <a:spLocks noChangeArrowheads="1"/>
          </p:cNvSpPr>
          <p:nvPr/>
        </p:nvSpPr>
        <p:spPr bwMode="auto">
          <a:xfrm>
            <a:off x="5484812" y="3736975"/>
            <a:ext cx="679450" cy="503237"/>
          </a:xfrm>
          <a:prstGeom prst="ellipse">
            <a:avLst/>
          </a:prstGeom>
          <a:solidFill>
            <a:srgbClr val="73C764">
              <a:alpha val="28000"/>
            </a:srgbClr>
          </a:solidFill>
          <a:ln w="9360" cap="flat">
            <a:solidFill>
              <a:srgbClr val="00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43000"/>
          </a:xfrm>
        </p:spPr>
        <p:txBody>
          <a:bodyPr/>
          <a:lstStyle/>
          <a:p>
            <a:r>
              <a:rPr lang="en-US" b="1" i="1" dirty="0">
                <a:latin typeface="Times New Roman" charset="0"/>
                <a:ea typeface="ＭＳ Ｐゴシック" charset="0"/>
                <a:cs typeface="Times New Roman" charset="0"/>
              </a:rPr>
              <a:t>J/</a:t>
            </a:r>
            <a:r>
              <a:rPr lang="el-GR" b="1" i="1" dirty="0">
                <a:latin typeface="Times New Roman" charset="0"/>
                <a:ea typeface="ＭＳ Ｐゴシック" charset="0"/>
                <a:cs typeface="Times New Roman" charset="0"/>
              </a:rPr>
              <a:t>ψ </a:t>
            </a:r>
            <a:r>
              <a:rPr lang="en-US" b="1" i="1" dirty="0">
                <a:solidFill>
                  <a:srgbClr val="92D050"/>
                </a:solidFill>
                <a:latin typeface="Times New Roman" charset="0"/>
                <a:ea typeface="ＭＳ Ｐゴシック" charset="0"/>
                <a:cs typeface="Times New Roman" charset="0"/>
              </a:rPr>
              <a:t>@</a:t>
            </a:r>
            <a:r>
              <a:rPr lang="en-US" b="1" i="1" dirty="0">
                <a:latin typeface="Times New Roman" charset="0"/>
                <a:ea typeface="ＭＳ Ｐゴシック" charset="0"/>
                <a:cs typeface="Times New Roman" charset="0"/>
              </a:rPr>
              <a:t> </a:t>
            </a:r>
            <a:r>
              <a:rPr lang="en-US" b="1" i="1" dirty="0" err="1">
                <a:solidFill>
                  <a:srgbClr val="FF0000"/>
                </a:solidFill>
                <a:latin typeface="Times New Roman" charset="0"/>
                <a:ea typeface="ＭＳ Ｐゴシック" charset="0"/>
                <a:cs typeface="Times New Roman" charset="0"/>
              </a:rPr>
              <a:t>SoLID</a:t>
            </a:r>
            <a:endParaRPr lang="en-US" b="1" i="1" dirty="0">
              <a:latin typeface="Times New Roman" charset="0"/>
              <a:ea typeface="ＭＳ Ｐゴシック" charset="0"/>
              <a:cs typeface="Times New Roman" charset="0"/>
            </a:endParaRPr>
          </a:p>
        </p:txBody>
      </p:sp>
      <p:sp>
        <p:nvSpPr>
          <p:cNvPr id="358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charset="0"/>
                <a:ea typeface="ＭＳ Ｐゴシック" charset="0"/>
                <a:cs typeface="ＭＳ Ｐゴシック" charset="0"/>
              </a:defRPr>
            </a:lvl1pPr>
            <a:lvl2pPr marL="742950" indent="-285750">
              <a:defRPr sz="2000">
                <a:solidFill>
                  <a:schemeClr val="bg1"/>
                </a:solidFill>
                <a:latin typeface="Times" charset="0"/>
                <a:ea typeface="ＭＳ Ｐゴシック" charset="0"/>
              </a:defRPr>
            </a:lvl2pPr>
            <a:lvl3pPr marL="1143000" indent="-228600">
              <a:defRPr sz="2000">
                <a:solidFill>
                  <a:schemeClr val="bg1"/>
                </a:solidFill>
                <a:latin typeface="Times" charset="0"/>
                <a:ea typeface="ＭＳ Ｐゴシック" charset="0"/>
              </a:defRPr>
            </a:lvl3pPr>
            <a:lvl4pPr marL="1600200" indent="-228600">
              <a:defRPr sz="2000">
                <a:solidFill>
                  <a:schemeClr val="bg1"/>
                </a:solidFill>
                <a:latin typeface="Times" charset="0"/>
                <a:ea typeface="ＭＳ Ｐゴシック" charset="0"/>
              </a:defRPr>
            </a:lvl4pPr>
            <a:lvl5pPr marL="2057400" indent="-228600">
              <a:defRPr sz="2000">
                <a:solidFill>
                  <a:schemeClr val="bg1"/>
                </a:solidFill>
                <a:latin typeface="Times" charset="0"/>
                <a:ea typeface="ＭＳ Ｐゴシック" charset="0"/>
              </a:defRPr>
            </a:lvl5pPr>
            <a:lvl6pPr marL="2514600" indent="-228600" eaLnBrk="0" fontAlgn="base" hangingPunct="0">
              <a:spcBef>
                <a:spcPct val="0"/>
              </a:spcBef>
              <a:spcAft>
                <a:spcPct val="0"/>
              </a:spcAft>
              <a:defRPr sz="2000">
                <a:solidFill>
                  <a:schemeClr val="bg1"/>
                </a:solidFill>
                <a:latin typeface="Times" charset="0"/>
                <a:ea typeface="ＭＳ Ｐゴシック" charset="0"/>
              </a:defRPr>
            </a:lvl6pPr>
            <a:lvl7pPr marL="2971800" indent="-228600" eaLnBrk="0" fontAlgn="base" hangingPunct="0">
              <a:spcBef>
                <a:spcPct val="0"/>
              </a:spcBef>
              <a:spcAft>
                <a:spcPct val="0"/>
              </a:spcAft>
              <a:defRPr sz="2000">
                <a:solidFill>
                  <a:schemeClr val="bg1"/>
                </a:solidFill>
                <a:latin typeface="Times" charset="0"/>
                <a:ea typeface="ＭＳ Ｐゴシック" charset="0"/>
              </a:defRPr>
            </a:lvl7pPr>
            <a:lvl8pPr marL="3429000" indent="-228600" eaLnBrk="0" fontAlgn="base" hangingPunct="0">
              <a:spcBef>
                <a:spcPct val="0"/>
              </a:spcBef>
              <a:spcAft>
                <a:spcPct val="0"/>
              </a:spcAft>
              <a:defRPr sz="2000">
                <a:solidFill>
                  <a:schemeClr val="bg1"/>
                </a:solidFill>
                <a:latin typeface="Times" charset="0"/>
                <a:ea typeface="ＭＳ Ｐゴシック" charset="0"/>
              </a:defRPr>
            </a:lvl8pPr>
            <a:lvl9pPr marL="3886200" indent="-228600" eaLnBrk="0" fontAlgn="base" hangingPunct="0">
              <a:spcBef>
                <a:spcPct val="0"/>
              </a:spcBef>
              <a:spcAft>
                <a:spcPct val="0"/>
              </a:spcAft>
              <a:defRPr sz="2000">
                <a:solidFill>
                  <a:schemeClr val="bg1"/>
                </a:solidFill>
                <a:latin typeface="Times" charset="0"/>
                <a:ea typeface="ＭＳ Ｐゴシック" charset="0"/>
              </a:defRPr>
            </a:lvl9pPr>
          </a:lstStyle>
          <a:p>
            <a:r>
              <a:rPr lang="en-US" sz="1200" dirty="0">
                <a:solidFill>
                  <a:srgbClr val="898989"/>
                </a:solidFill>
              </a:rPr>
              <a:t>3</a:t>
            </a:r>
          </a:p>
        </p:txBody>
      </p:sp>
      <p:sp>
        <p:nvSpPr>
          <p:cNvPr id="35843" name="Rectangle 6"/>
          <p:cNvSpPr>
            <a:spLocks noChangeArrowheads="1"/>
          </p:cNvSpPr>
          <p:nvPr/>
        </p:nvSpPr>
        <p:spPr bwMode="auto">
          <a:xfrm>
            <a:off x="323850" y="2781300"/>
            <a:ext cx="36734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300"/>
          </a:p>
          <a:p>
            <a:endParaRPr lang="en-US" sz="2300"/>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8021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13"/>
          <p:cNvSpPr>
            <a:spLocks noChangeArrowheads="1"/>
          </p:cNvSpPr>
          <p:nvPr/>
        </p:nvSpPr>
        <p:spPr bwMode="auto">
          <a:xfrm>
            <a:off x="5029200" y="2590800"/>
            <a:ext cx="3733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500" b="1" dirty="0">
                <a:solidFill>
                  <a:srgbClr val="4F6228"/>
                </a:solidFill>
                <a:latin typeface="Times New Roman" charset="0"/>
                <a:cs typeface="Times New Roman" charset="0"/>
              </a:rPr>
              <a:t>e p → </a:t>
            </a:r>
            <a:r>
              <a:rPr lang="en-US" sz="2500" dirty="0">
                <a:solidFill>
                  <a:srgbClr val="4F6228"/>
                </a:solidFill>
              </a:rPr>
              <a:t>e</a:t>
            </a:r>
            <a:r>
              <a:rPr lang="en-US" sz="2500" b="1" dirty="0">
                <a:solidFill>
                  <a:srgbClr val="4F6228"/>
                </a:solidFill>
                <a:latin typeface="Times New Roman" charset="0"/>
                <a:cs typeface="Times New Roman" charset="0"/>
              </a:rPr>
              <a:t>′</a:t>
            </a:r>
            <a:r>
              <a:rPr lang="en-US" sz="2500" baseline="30000" dirty="0">
                <a:solidFill>
                  <a:srgbClr val="4F6228"/>
                </a:solidFill>
              </a:rPr>
              <a:t> </a:t>
            </a:r>
            <a:r>
              <a:rPr lang="en-US" sz="2500" b="1" dirty="0">
                <a:solidFill>
                  <a:srgbClr val="4F6228"/>
                </a:solidFill>
                <a:latin typeface="Times New Roman" charset="0"/>
                <a:cs typeface="Times New Roman" charset="0"/>
              </a:rPr>
              <a:t>p′ </a:t>
            </a:r>
            <a:r>
              <a:rPr lang="en-US" sz="2500" dirty="0">
                <a:solidFill>
                  <a:srgbClr val="4F6228"/>
                </a:solidFill>
                <a:latin typeface="Times New Roman" charset="0"/>
                <a:cs typeface="Times New Roman" charset="0"/>
              </a:rPr>
              <a:t>J/</a:t>
            </a:r>
            <a:r>
              <a:rPr lang="el-GR" sz="2500" dirty="0">
                <a:solidFill>
                  <a:srgbClr val="4F6228"/>
                </a:solidFill>
                <a:latin typeface="Times New Roman" charset="0"/>
                <a:cs typeface="Times New Roman" charset="0"/>
              </a:rPr>
              <a:t>ψ</a:t>
            </a:r>
            <a:r>
              <a:rPr lang="en-US" sz="2500" b="1" dirty="0">
                <a:solidFill>
                  <a:srgbClr val="4F6228"/>
                </a:solidFill>
                <a:latin typeface="Times New Roman" charset="0"/>
                <a:cs typeface="Times New Roman" charset="0"/>
              </a:rPr>
              <a:t>(e</a:t>
            </a:r>
            <a:r>
              <a:rPr lang="en-US" sz="2500" b="1" baseline="30000" dirty="0">
                <a:solidFill>
                  <a:srgbClr val="4F6228"/>
                </a:solidFill>
                <a:latin typeface="Times New Roman" charset="0"/>
                <a:cs typeface="Times New Roman" charset="0"/>
              </a:rPr>
              <a:t>-</a:t>
            </a:r>
            <a:r>
              <a:rPr lang="en-US" sz="2500" b="1" dirty="0">
                <a:solidFill>
                  <a:srgbClr val="4F6228"/>
                </a:solidFill>
                <a:latin typeface="Times New Roman" charset="0"/>
                <a:cs typeface="Times New Roman" charset="0"/>
              </a:rPr>
              <a:t> e</a:t>
            </a:r>
            <a:r>
              <a:rPr lang="en-US" sz="2500" b="1" baseline="30000" dirty="0">
                <a:solidFill>
                  <a:srgbClr val="4F6228"/>
                </a:solidFill>
                <a:latin typeface="Times New Roman" charset="0"/>
                <a:cs typeface="Times New Roman" charset="0"/>
              </a:rPr>
              <a:t>+</a:t>
            </a:r>
            <a:r>
              <a:rPr lang="en-US" sz="2500" b="1" dirty="0">
                <a:solidFill>
                  <a:srgbClr val="4F6228"/>
                </a:solidFill>
                <a:latin typeface="Times New Roman" charset="0"/>
                <a:cs typeface="Times New Roman" charset="0"/>
              </a:rPr>
              <a:t>)</a:t>
            </a:r>
          </a:p>
          <a:p>
            <a:r>
              <a:rPr lang="el-GR" sz="2500" b="1" dirty="0">
                <a:solidFill>
                  <a:srgbClr val="4F6228"/>
                </a:solidFill>
                <a:latin typeface="Times New Roman" charset="0"/>
                <a:cs typeface="Times New Roman" charset="0"/>
              </a:rPr>
              <a:t>γ</a:t>
            </a:r>
            <a:r>
              <a:rPr lang="en-US" sz="2500" b="1" dirty="0">
                <a:solidFill>
                  <a:srgbClr val="4F6228"/>
                </a:solidFill>
                <a:latin typeface="Times New Roman" charset="0"/>
                <a:cs typeface="Times New Roman" charset="0"/>
              </a:rPr>
              <a:t> p → p′ </a:t>
            </a:r>
            <a:r>
              <a:rPr lang="en-US" sz="2500" dirty="0">
                <a:solidFill>
                  <a:srgbClr val="4F6228"/>
                </a:solidFill>
                <a:latin typeface="Times New Roman" charset="0"/>
                <a:cs typeface="Times New Roman" charset="0"/>
              </a:rPr>
              <a:t>J/</a:t>
            </a:r>
            <a:r>
              <a:rPr lang="el-GR" sz="2500" dirty="0">
                <a:solidFill>
                  <a:srgbClr val="4F6228"/>
                </a:solidFill>
                <a:latin typeface="Times New Roman" charset="0"/>
                <a:cs typeface="Times New Roman" charset="0"/>
              </a:rPr>
              <a:t>ψ</a:t>
            </a:r>
            <a:r>
              <a:rPr lang="en-US" sz="2500" b="1" dirty="0">
                <a:solidFill>
                  <a:srgbClr val="4F6228"/>
                </a:solidFill>
                <a:latin typeface="Times New Roman" charset="0"/>
                <a:cs typeface="Times New Roman" charset="0"/>
              </a:rPr>
              <a:t>(e</a:t>
            </a:r>
            <a:r>
              <a:rPr lang="en-US" sz="2500" b="1" baseline="30000" dirty="0">
                <a:solidFill>
                  <a:srgbClr val="4F6228"/>
                </a:solidFill>
                <a:latin typeface="Times New Roman" charset="0"/>
                <a:cs typeface="Times New Roman" charset="0"/>
              </a:rPr>
              <a:t>-</a:t>
            </a:r>
            <a:r>
              <a:rPr lang="en-US" sz="2500" b="1" dirty="0">
                <a:solidFill>
                  <a:srgbClr val="4F6228"/>
                </a:solidFill>
                <a:latin typeface="Times New Roman" charset="0"/>
                <a:cs typeface="Times New Roman" charset="0"/>
              </a:rPr>
              <a:t> e</a:t>
            </a:r>
            <a:r>
              <a:rPr lang="en-US" sz="2500" b="1" baseline="30000" dirty="0">
                <a:solidFill>
                  <a:srgbClr val="4F6228"/>
                </a:solidFill>
                <a:latin typeface="Times New Roman" charset="0"/>
                <a:cs typeface="Times New Roman" charset="0"/>
              </a:rPr>
              <a:t>+</a:t>
            </a:r>
            <a:r>
              <a:rPr lang="en-US" sz="2500" b="1" dirty="0">
                <a:solidFill>
                  <a:srgbClr val="4F6228"/>
                </a:solidFill>
                <a:latin typeface="Times New Roman" charset="0"/>
                <a:cs typeface="Times New Roman" charset="0"/>
              </a:rPr>
              <a:t>) </a:t>
            </a:r>
            <a:endParaRPr lang="en-US" sz="2500" dirty="0">
              <a:solidFill>
                <a:srgbClr val="4F6228"/>
              </a:solidFill>
            </a:endParaRPr>
          </a:p>
        </p:txBody>
      </p:sp>
      <p:sp>
        <p:nvSpPr>
          <p:cNvPr id="15" name="Content Placeholder 2"/>
          <p:cNvSpPr txBox="1">
            <a:spLocks/>
          </p:cNvSpPr>
          <p:nvPr/>
        </p:nvSpPr>
        <p:spPr>
          <a:xfrm>
            <a:off x="228600" y="4376726"/>
            <a:ext cx="8458200" cy="2514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1600" dirty="0" smtClean="0"/>
          </a:p>
          <a:p>
            <a:pPr lvl="1"/>
            <a:r>
              <a:rPr lang="en-US" sz="1600" dirty="0" smtClean="0"/>
              <a:t>15cm LH2 target 315cm upstream from solenoid coil center, 35cm downstream relative to SIDIS He3 target center</a:t>
            </a:r>
          </a:p>
          <a:p>
            <a:pPr lvl="1"/>
            <a:r>
              <a:rPr lang="en-US" sz="1600" dirty="0" smtClean="0"/>
              <a:t>3uA current, 1e37/cm2/s luminosity for 50+10 days</a:t>
            </a:r>
          </a:p>
          <a:p>
            <a:pPr lvl="1"/>
            <a:r>
              <a:rPr lang="en-US" sz="1600" dirty="0" smtClean="0"/>
              <a:t>forward angle coverage about 8.5-16 degree                                                                                      large angle coverage about 17-24.5 degree</a:t>
            </a:r>
          </a:p>
          <a:p>
            <a:pPr lvl="1"/>
            <a:r>
              <a:rPr lang="en-US" sz="1600" dirty="0" smtClean="0"/>
              <a:t>Trigger on </a:t>
            </a:r>
            <a:r>
              <a:rPr lang="en-US" sz="1600" dirty="0" err="1" smtClean="0"/>
              <a:t>e</a:t>
            </a:r>
            <a:r>
              <a:rPr lang="en-US" sz="1600" baseline="30000" dirty="0" err="1" smtClean="0"/>
              <a:t>-</a:t>
            </a:r>
            <a:r>
              <a:rPr lang="en-US" sz="1600" dirty="0" err="1" smtClean="0"/>
              <a:t>e</a:t>
            </a:r>
            <a:r>
              <a:rPr lang="en-US" sz="1600" baseline="30000" dirty="0" err="1" smtClean="0"/>
              <a:t>+</a:t>
            </a:r>
            <a:r>
              <a:rPr lang="en-US" sz="1600" dirty="0" err="1" smtClean="0"/>
              <a:t>e</a:t>
            </a:r>
            <a:r>
              <a:rPr lang="en-US" sz="1600" baseline="30000" dirty="0" smtClean="0"/>
              <a:t>-</a:t>
            </a:r>
            <a:r>
              <a:rPr lang="en-US" sz="1600" dirty="0" smtClean="0"/>
              <a:t>: secondary trigger – </a:t>
            </a:r>
            <a:r>
              <a:rPr lang="en-US" sz="1600" dirty="0" err="1" smtClean="0"/>
              <a:t>e</a:t>
            </a:r>
            <a:r>
              <a:rPr lang="en-US" sz="1600" baseline="30000" dirty="0" err="1" smtClean="0"/>
              <a:t>+</a:t>
            </a:r>
            <a:r>
              <a:rPr lang="en-US" sz="1600" dirty="0" err="1" smtClean="0"/>
              <a:t>e</a:t>
            </a:r>
            <a:r>
              <a:rPr lang="en-US" sz="1600" baseline="30000" dirty="0" smtClean="0"/>
              <a:t>-</a:t>
            </a:r>
            <a:r>
              <a:rPr lang="en-US" sz="1600" dirty="0" smtClean="0"/>
              <a:t> pair</a:t>
            </a:r>
          </a:p>
          <a:p>
            <a:pPr lvl="1"/>
            <a:endParaRPr lang="en-US" sz="1600" dirty="0" smtClean="0">
              <a:solidFill>
                <a:srgbClr val="FF0000"/>
              </a:solidFill>
            </a:endParaRPr>
          </a:p>
        </p:txBody>
      </p:sp>
    </p:spTree>
    <p:extLst>
      <p:ext uri="{BB962C8B-B14F-4D97-AF65-F5344CB8AC3E}">
        <p14:creationId xmlns:p14="http://schemas.microsoft.com/office/powerpoint/2010/main" val="852636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idx="12"/>
          </p:nvPr>
        </p:nvSpPr>
        <p:spPr/>
        <p:txBody>
          <a:bodyPr/>
          <a:lstStyle/>
          <a:p>
            <a:fld id="{DCF53609-08A4-4554-960C-6DA1B10D940A}" type="slidenum">
              <a:rPr lang="en-US"/>
              <a:pPr/>
              <a:t>30</a:t>
            </a:fld>
            <a:endParaRPr lang="en-US"/>
          </a:p>
        </p:txBody>
      </p:sp>
      <p:pic>
        <p:nvPicPr>
          <p:cNvPr id="14337" name="Picture 1"/>
          <p:cNvPicPr>
            <a:picLocks noChangeAspect="1" noChangeArrowheads="1"/>
          </p:cNvPicPr>
          <p:nvPr/>
        </p:nvPicPr>
        <p:blipFill>
          <a:blip r:embed="rId3" cstate="print"/>
          <a:srcRect/>
          <a:stretch>
            <a:fillRect/>
          </a:stretch>
        </p:blipFill>
        <p:spPr bwMode="auto">
          <a:xfrm>
            <a:off x="2433600" y="3035839"/>
            <a:ext cx="5284800" cy="1198206"/>
          </a:xfrm>
          <a:prstGeom prst="rect">
            <a:avLst/>
          </a:prstGeom>
          <a:noFill/>
          <a:ln w="9525" cap="flat">
            <a:noFill/>
            <a:round/>
            <a:headEnd/>
            <a:tailEnd/>
          </a:ln>
          <a:effectLst/>
        </p:spPr>
      </p:pic>
      <p:pic>
        <p:nvPicPr>
          <p:cNvPr id="14338" name="Picture 2"/>
          <p:cNvPicPr>
            <a:picLocks noChangeAspect="1" noChangeArrowheads="1"/>
          </p:cNvPicPr>
          <p:nvPr/>
        </p:nvPicPr>
        <p:blipFill>
          <a:blip r:embed="rId4" cstate="print"/>
          <a:srcRect/>
          <a:stretch>
            <a:fillRect/>
          </a:stretch>
        </p:blipFill>
        <p:spPr bwMode="auto">
          <a:xfrm>
            <a:off x="1052641" y="1741143"/>
            <a:ext cx="7018560" cy="1198206"/>
          </a:xfrm>
          <a:prstGeom prst="rect">
            <a:avLst/>
          </a:prstGeom>
          <a:noFill/>
          <a:ln w="9525" cap="flat">
            <a:noFill/>
            <a:round/>
            <a:headEnd/>
            <a:tailEnd/>
          </a:ln>
          <a:effectLst/>
        </p:spPr>
      </p:pic>
      <p:sp>
        <p:nvSpPr>
          <p:cNvPr id="14339" name="Oval 3"/>
          <p:cNvSpPr>
            <a:spLocks noChangeArrowheads="1"/>
          </p:cNvSpPr>
          <p:nvPr/>
        </p:nvSpPr>
        <p:spPr bwMode="auto">
          <a:xfrm>
            <a:off x="2509921" y="3110727"/>
            <a:ext cx="456480" cy="456528"/>
          </a:xfrm>
          <a:prstGeom prst="ellipse">
            <a:avLst/>
          </a:prstGeom>
          <a:solidFill>
            <a:srgbClr val="FFD147">
              <a:alpha val="25000"/>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40" name="Oval 4"/>
          <p:cNvSpPr>
            <a:spLocks noChangeArrowheads="1"/>
          </p:cNvSpPr>
          <p:nvPr/>
        </p:nvSpPr>
        <p:spPr bwMode="auto">
          <a:xfrm>
            <a:off x="7155360" y="1817471"/>
            <a:ext cx="914400" cy="456528"/>
          </a:xfrm>
          <a:prstGeom prst="ellipse">
            <a:avLst/>
          </a:prstGeom>
          <a:solidFill>
            <a:srgbClr val="73C764">
              <a:alpha val="28000"/>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41" name="Oval 5"/>
          <p:cNvSpPr>
            <a:spLocks noChangeArrowheads="1"/>
          </p:cNvSpPr>
          <p:nvPr/>
        </p:nvSpPr>
        <p:spPr bwMode="auto">
          <a:xfrm>
            <a:off x="3955680" y="2426656"/>
            <a:ext cx="914400" cy="456527"/>
          </a:xfrm>
          <a:prstGeom prst="ellipse">
            <a:avLst/>
          </a:prstGeom>
          <a:solidFill>
            <a:srgbClr val="73C764">
              <a:alpha val="28000"/>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42" name="Oval 6"/>
          <p:cNvSpPr>
            <a:spLocks noChangeArrowheads="1"/>
          </p:cNvSpPr>
          <p:nvPr/>
        </p:nvSpPr>
        <p:spPr bwMode="auto">
          <a:xfrm>
            <a:off x="5973121" y="2426656"/>
            <a:ext cx="914400" cy="456527"/>
          </a:xfrm>
          <a:prstGeom prst="ellipse">
            <a:avLst/>
          </a:prstGeom>
          <a:solidFill>
            <a:srgbClr val="73C764">
              <a:alpha val="28000"/>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43" name="Oval 7"/>
          <p:cNvSpPr>
            <a:spLocks noChangeArrowheads="1"/>
          </p:cNvSpPr>
          <p:nvPr/>
        </p:nvSpPr>
        <p:spPr bwMode="auto">
          <a:xfrm>
            <a:off x="5935681" y="3721351"/>
            <a:ext cx="914400" cy="456528"/>
          </a:xfrm>
          <a:prstGeom prst="ellipse">
            <a:avLst/>
          </a:prstGeom>
          <a:solidFill>
            <a:srgbClr val="0066FF">
              <a:alpha val="28000"/>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44" name="Oval 8"/>
          <p:cNvSpPr>
            <a:spLocks noChangeArrowheads="1"/>
          </p:cNvSpPr>
          <p:nvPr/>
        </p:nvSpPr>
        <p:spPr bwMode="auto">
          <a:xfrm>
            <a:off x="3952800" y="3721351"/>
            <a:ext cx="914400" cy="456528"/>
          </a:xfrm>
          <a:prstGeom prst="ellipse">
            <a:avLst/>
          </a:prstGeom>
          <a:solidFill>
            <a:srgbClr val="0066FF">
              <a:alpha val="28000"/>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45" name="Oval 9"/>
          <p:cNvSpPr>
            <a:spLocks noChangeArrowheads="1"/>
          </p:cNvSpPr>
          <p:nvPr/>
        </p:nvSpPr>
        <p:spPr bwMode="auto">
          <a:xfrm>
            <a:off x="6546241" y="3110727"/>
            <a:ext cx="914400" cy="456528"/>
          </a:xfrm>
          <a:prstGeom prst="ellipse">
            <a:avLst/>
          </a:prstGeom>
          <a:solidFill>
            <a:srgbClr val="0066FF">
              <a:alpha val="28000"/>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46" name="Text Box 10"/>
          <p:cNvSpPr txBox="1">
            <a:spLocks noChangeArrowheads="1"/>
          </p:cNvSpPr>
          <p:nvPr/>
        </p:nvSpPr>
        <p:spPr bwMode="auto">
          <a:xfrm>
            <a:off x="1745281" y="4330535"/>
            <a:ext cx="5155085" cy="285788"/>
          </a:xfrm>
          <a:prstGeom prst="rect">
            <a:avLst/>
          </a:prstGeom>
          <a:noFill/>
          <a:ln w="9525" cap="flat">
            <a:noFill/>
            <a:round/>
            <a:headEnd/>
            <a:tailEnd/>
          </a:ln>
          <a:effectLst/>
        </p:spPr>
        <p:txBody>
          <a:bodyPr wrap="none" lIns="81639" tIns="42452" rIns="81639" bIns="42452">
            <a:spAutoFit/>
          </a:bodyPr>
          <a:lstStyle/>
          <a:p>
            <a:pPr eaLnBrk="0">
              <a:spcBef>
                <a:spcPts val="680"/>
              </a:spcBef>
              <a:tabLst>
                <a:tab pos="656650" algn="l"/>
                <a:tab pos="1313299" algn="l"/>
                <a:tab pos="1969949" algn="l"/>
                <a:tab pos="2626599" algn="l"/>
                <a:tab pos="3283248" algn="l"/>
                <a:tab pos="3939898" algn="l"/>
                <a:tab pos="4596548" algn="l"/>
                <a:tab pos="5253198" algn="l"/>
              </a:tabLst>
            </a:pPr>
            <a:r>
              <a:rPr lang="en-US" sz="1300" dirty="0">
                <a:solidFill>
                  <a:srgbClr val="000000"/>
                </a:solidFill>
                <a:latin typeface="Times New Roman" pitchFamily="16" charset="0"/>
                <a:cs typeface="Times New Roman" pitchFamily="16" charset="0"/>
              </a:rPr>
              <a:t>ν</a:t>
            </a:r>
            <a:r>
              <a:rPr lang="en-US" sz="1200" dirty="0">
                <a:solidFill>
                  <a:srgbClr val="000000"/>
                </a:solidFill>
                <a:latin typeface="Times New Roman" pitchFamily="16" charset="0"/>
                <a:cs typeface="Times New Roman" pitchFamily="16" charset="0"/>
              </a:rPr>
              <a:t>:     </a:t>
            </a:r>
            <a:r>
              <a:rPr lang="en-US" sz="1200" dirty="0">
                <a:solidFill>
                  <a:srgbClr val="000000"/>
                </a:solidFill>
              </a:rPr>
              <a:t>circular polarization of incoming photon also gives access to imaginary part</a:t>
            </a:r>
          </a:p>
        </p:txBody>
      </p:sp>
      <p:pic>
        <p:nvPicPr>
          <p:cNvPr id="14347" name="Picture 11"/>
          <p:cNvPicPr>
            <a:picLocks noChangeAspect="1" noChangeArrowheads="1"/>
          </p:cNvPicPr>
          <p:nvPr/>
        </p:nvPicPr>
        <p:blipFill>
          <a:blip r:embed="rId5" cstate="print"/>
          <a:srcRect/>
          <a:stretch>
            <a:fillRect/>
          </a:stretch>
        </p:blipFill>
        <p:spPr bwMode="auto">
          <a:xfrm>
            <a:off x="1294560" y="4997325"/>
            <a:ext cx="6399360" cy="1150681"/>
          </a:xfrm>
          <a:prstGeom prst="rect">
            <a:avLst/>
          </a:prstGeom>
          <a:noFill/>
          <a:ln w="9525" cap="flat">
            <a:noFill/>
            <a:round/>
            <a:headEnd/>
            <a:tailEnd/>
          </a:ln>
          <a:effectLst/>
        </p:spPr>
      </p:pic>
      <p:sp>
        <p:nvSpPr>
          <p:cNvPr id="14348" name="Oval 12"/>
          <p:cNvSpPr>
            <a:spLocks noChangeArrowheads="1"/>
          </p:cNvSpPr>
          <p:nvPr/>
        </p:nvSpPr>
        <p:spPr bwMode="auto">
          <a:xfrm>
            <a:off x="4036321" y="4997325"/>
            <a:ext cx="456480" cy="456528"/>
          </a:xfrm>
          <a:prstGeom prst="ellipse">
            <a:avLst/>
          </a:prstGeom>
          <a:solidFill>
            <a:srgbClr val="FF0000">
              <a:alpha val="12999"/>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49" name="Oval 13"/>
          <p:cNvSpPr>
            <a:spLocks noChangeArrowheads="1"/>
          </p:cNvSpPr>
          <p:nvPr/>
        </p:nvSpPr>
        <p:spPr bwMode="auto">
          <a:xfrm>
            <a:off x="4723200" y="4997325"/>
            <a:ext cx="456480" cy="456528"/>
          </a:xfrm>
          <a:prstGeom prst="ellipse">
            <a:avLst/>
          </a:prstGeom>
          <a:solidFill>
            <a:srgbClr val="FF0000">
              <a:alpha val="12999"/>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50" name="Oval 14"/>
          <p:cNvSpPr>
            <a:spLocks noChangeArrowheads="1"/>
          </p:cNvSpPr>
          <p:nvPr/>
        </p:nvSpPr>
        <p:spPr bwMode="auto">
          <a:xfrm>
            <a:off x="6246721" y="4997325"/>
            <a:ext cx="609120" cy="456528"/>
          </a:xfrm>
          <a:prstGeom prst="ellipse">
            <a:avLst/>
          </a:prstGeom>
          <a:solidFill>
            <a:srgbClr val="FF0000">
              <a:alpha val="12999"/>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51" name="Oval 15"/>
          <p:cNvSpPr>
            <a:spLocks noChangeArrowheads="1"/>
          </p:cNvSpPr>
          <p:nvPr/>
        </p:nvSpPr>
        <p:spPr bwMode="auto">
          <a:xfrm>
            <a:off x="7008480" y="4997325"/>
            <a:ext cx="609120" cy="456528"/>
          </a:xfrm>
          <a:prstGeom prst="ellipse">
            <a:avLst/>
          </a:prstGeom>
          <a:solidFill>
            <a:srgbClr val="FF0000">
              <a:alpha val="12999"/>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52" name="Oval 16"/>
          <p:cNvSpPr>
            <a:spLocks noChangeArrowheads="1"/>
          </p:cNvSpPr>
          <p:nvPr/>
        </p:nvSpPr>
        <p:spPr bwMode="auto">
          <a:xfrm>
            <a:off x="5941440" y="5605069"/>
            <a:ext cx="456480" cy="456528"/>
          </a:xfrm>
          <a:prstGeom prst="ellipse">
            <a:avLst/>
          </a:prstGeom>
          <a:solidFill>
            <a:srgbClr val="FF0000">
              <a:alpha val="12999"/>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53" name="Text Box 17"/>
          <p:cNvSpPr txBox="1">
            <a:spLocks noChangeArrowheads="1"/>
          </p:cNvSpPr>
          <p:nvPr/>
        </p:nvSpPr>
        <p:spPr bwMode="auto">
          <a:xfrm>
            <a:off x="2779200" y="1229889"/>
            <a:ext cx="2104442" cy="270399"/>
          </a:xfrm>
          <a:prstGeom prst="rect">
            <a:avLst/>
          </a:prstGeom>
          <a:noFill/>
          <a:ln w="9525" cap="flat">
            <a:noFill/>
            <a:round/>
            <a:headEnd/>
            <a:tailEnd/>
          </a:ln>
          <a:effectLst/>
        </p:spPr>
        <p:txBody>
          <a:bodyPr wrap="none" lIns="81639" tIns="42452" rIns="81639" bIns="42452">
            <a:spAutoFit/>
          </a:bodyPr>
          <a:lstStyle/>
          <a:p>
            <a:pPr eaLnBrk="0">
              <a:spcBef>
                <a:spcPts val="680"/>
              </a:spcBef>
              <a:tabLst>
                <a:tab pos="656650" algn="l"/>
                <a:tab pos="1313299" algn="l"/>
                <a:tab pos="1969949" algn="l"/>
                <a:tab pos="2626599" algn="l"/>
                <a:tab pos="3283248" algn="l"/>
              </a:tabLst>
            </a:pPr>
            <a:r>
              <a:rPr lang="en-US" sz="1200" dirty="0">
                <a:solidFill>
                  <a:srgbClr val="000000"/>
                </a:solidFill>
              </a:rPr>
              <a:t>In terms of </a:t>
            </a:r>
            <a:r>
              <a:rPr lang="en-US" sz="1200" dirty="0" err="1">
                <a:solidFill>
                  <a:srgbClr val="000000"/>
                </a:solidFill>
              </a:rPr>
              <a:t>helicity</a:t>
            </a:r>
            <a:r>
              <a:rPr lang="en-US" sz="1200" dirty="0">
                <a:solidFill>
                  <a:srgbClr val="000000"/>
                </a:solidFill>
              </a:rPr>
              <a:t> amplitudes:</a:t>
            </a:r>
          </a:p>
        </p:txBody>
      </p:sp>
      <p:sp>
        <p:nvSpPr>
          <p:cNvPr id="14354" name="Oval 18"/>
          <p:cNvSpPr>
            <a:spLocks noChangeArrowheads="1"/>
          </p:cNvSpPr>
          <p:nvPr/>
        </p:nvSpPr>
        <p:spPr bwMode="auto">
          <a:xfrm>
            <a:off x="1632960" y="4245566"/>
            <a:ext cx="456480" cy="456528"/>
          </a:xfrm>
          <a:prstGeom prst="ellipse">
            <a:avLst/>
          </a:prstGeom>
          <a:solidFill>
            <a:srgbClr val="FFD147">
              <a:alpha val="25000"/>
            </a:srgbClr>
          </a:solidFill>
          <a:ln w="9360" cap="flat">
            <a:solidFill>
              <a:srgbClr val="000000"/>
            </a:solidFill>
            <a:miter lim="800000"/>
            <a:headEnd/>
            <a:tailEnd/>
          </a:ln>
          <a:effectLst/>
        </p:spPr>
        <p:txBody>
          <a:bodyPr wrap="none" lIns="82945" tIns="41473" rIns="82945" bIns="41473" anchor="ctr"/>
          <a:lstStyle/>
          <a:p>
            <a:endParaRPr lang="en-US"/>
          </a:p>
        </p:txBody>
      </p:sp>
      <p:sp>
        <p:nvSpPr>
          <p:cNvPr id="14355" name="Text Box 19"/>
          <p:cNvSpPr txBox="1">
            <a:spLocks noChangeArrowheads="1"/>
          </p:cNvSpPr>
          <p:nvPr/>
        </p:nvSpPr>
        <p:spPr bwMode="auto">
          <a:xfrm>
            <a:off x="744481" y="341316"/>
            <a:ext cx="8072640" cy="684071"/>
          </a:xfrm>
          <a:prstGeom prst="rect">
            <a:avLst/>
          </a:prstGeom>
          <a:noFill/>
          <a:ln w="9525" cap="flat">
            <a:noFill/>
            <a:round/>
            <a:headEnd/>
            <a:tailEnd/>
          </a:ln>
          <a:effectLst/>
        </p:spPr>
        <p:txBody>
          <a:bodyPr lIns="81639" tIns="42452" rIns="81639" bIns="42452"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a:solidFill>
                  <a:srgbClr val="006633"/>
                </a:solidFill>
                <a:latin typeface="Times New Roman" pitchFamily="16" charset="0"/>
                <a:cs typeface="Arial" charset="0"/>
              </a:rPr>
              <a:t>Interference term</a:t>
            </a:r>
          </a:p>
        </p:txBody>
      </p:sp>
      <p:sp>
        <p:nvSpPr>
          <p:cNvPr id="14356" name="Oval 20"/>
          <p:cNvSpPr>
            <a:spLocks noChangeArrowheads="1"/>
          </p:cNvSpPr>
          <p:nvPr/>
        </p:nvSpPr>
        <p:spPr bwMode="auto">
          <a:xfrm>
            <a:off x="4625280" y="5618031"/>
            <a:ext cx="456480" cy="456527"/>
          </a:xfrm>
          <a:prstGeom prst="ellipse">
            <a:avLst/>
          </a:prstGeom>
          <a:solidFill>
            <a:srgbClr val="FF0000">
              <a:alpha val="12999"/>
            </a:srgbClr>
          </a:solidFill>
          <a:ln w="9360" cap="flat">
            <a:solidFill>
              <a:srgbClr val="000000"/>
            </a:solidFill>
            <a:miter lim="800000"/>
            <a:headEnd/>
            <a:tailEnd/>
          </a:ln>
          <a:effectLst/>
        </p:spPr>
        <p:txBody>
          <a:bodyPr wrap="none" lIns="82945" tIns="41473" rIns="82945" bIns="41473"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idx="12"/>
          </p:nvPr>
        </p:nvSpPr>
        <p:spPr/>
        <p:txBody>
          <a:bodyPr/>
          <a:lstStyle/>
          <a:p>
            <a:fld id="{649CB4B7-6568-4809-A3BF-CA76FD693F7C}" type="slidenum">
              <a:rPr lang="en-US"/>
              <a:pPr/>
              <a:t>31</a:t>
            </a:fld>
            <a:endParaRPr lang="en-US"/>
          </a:p>
        </p:txBody>
      </p:sp>
      <p:pic>
        <p:nvPicPr>
          <p:cNvPr id="27649" name="Picture 1"/>
          <p:cNvPicPr>
            <a:picLocks noChangeAspect="1" noChangeArrowheads="1"/>
          </p:cNvPicPr>
          <p:nvPr/>
        </p:nvPicPr>
        <p:blipFill>
          <a:blip r:embed="rId4" cstate="print"/>
          <a:srcRect/>
          <a:stretch>
            <a:fillRect/>
          </a:stretch>
        </p:blipFill>
        <p:spPr bwMode="auto">
          <a:xfrm>
            <a:off x="5338080" y="3385796"/>
            <a:ext cx="2989440" cy="2151586"/>
          </a:xfrm>
          <a:prstGeom prst="rect">
            <a:avLst/>
          </a:prstGeom>
          <a:noFill/>
          <a:ln w="9525" cap="flat">
            <a:noFill/>
            <a:round/>
            <a:headEnd/>
            <a:tailEnd/>
          </a:ln>
          <a:effectLst/>
        </p:spPr>
      </p:pic>
      <p:pic>
        <p:nvPicPr>
          <p:cNvPr id="27650" name="Picture 2"/>
          <p:cNvPicPr>
            <a:picLocks noChangeAspect="1" noChangeArrowheads="1"/>
          </p:cNvPicPr>
          <p:nvPr/>
        </p:nvPicPr>
        <p:blipFill>
          <a:blip r:embed="rId5" cstate="print"/>
          <a:srcRect/>
          <a:stretch>
            <a:fillRect/>
          </a:stretch>
        </p:blipFill>
        <p:spPr bwMode="auto">
          <a:xfrm>
            <a:off x="1437120" y="3297947"/>
            <a:ext cx="2989440" cy="2151586"/>
          </a:xfrm>
          <a:prstGeom prst="rect">
            <a:avLst/>
          </a:prstGeom>
          <a:noFill/>
          <a:ln w="9525" cap="flat">
            <a:noFill/>
            <a:round/>
            <a:headEnd/>
            <a:tailEnd/>
          </a:ln>
          <a:effectLst/>
        </p:spPr>
      </p:pic>
      <p:sp>
        <p:nvSpPr>
          <p:cNvPr id="27651" name="Text Box 3"/>
          <p:cNvSpPr txBox="1">
            <a:spLocks noChangeArrowheads="1"/>
          </p:cNvSpPr>
          <p:nvPr/>
        </p:nvSpPr>
        <p:spPr bwMode="auto">
          <a:xfrm>
            <a:off x="1090080" y="3397317"/>
            <a:ext cx="1728000" cy="316566"/>
          </a:xfrm>
          <a:prstGeom prst="rect">
            <a:avLst/>
          </a:prstGeom>
          <a:noFill/>
          <a:ln w="9525" cap="flat">
            <a:noFill/>
            <a:round/>
            <a:headEnd/>
            <a:tailEnd/>
          </a:ln>
          <a:effectLst/>
        </p:spPr>
        <p:txBody>
          <a:bodyPr lIns="81639" tIns="42452" rIns="81639" bIns="42452">
            <a:spAutoFit/>
          </a:bodyPr>
          <a:lstStyle/>
          <a:p>
            <a:pPr eaLnBrk="0">
              <a:spcBef>
                <a:spcPts val="907"/>
              </a:spcBef>
              <a:tabLst>
                <a:tab pos="656650" algn="l"/>
                <a:tab pos="1313299" algn="l"/>
              </a:tabLst>
            </a:pPr>
            <a:r>
              <a:rPr lang="en-US" sz="1500" dirty="0">
                <a:solidFill>
                  <a:srgbClr val="A50021"/>
                </a:solidFill>
              </a:rPr>
              <a:t>GPD with D-term</a:t>
            </a:r>
          </a:p>
        </p:txBody>
      </p:sp>
      <p:sp>
        <p:nvSpPr>
          <p:cNvPr id="27652" name="Text Box 4"/>
          <p:cNvSpPr txBox="1">
            <a:spLocks noChangeArrowheads="1"/>
          </p:cNvSpPr>
          <p:nvPr/>
        </p:nvSpPr>
        <p:spPr bwMode="auto">
          <a:xfrm>
            <a:off x="4978080" y="3429000"/>
            <a:ext cx="1866240" cy="316566"/>
          </a:xfrm>
          <a:prstGeom prst="rect">
            <a:avLst/>
          </a:prstGeom>
          <a:noFill/>
          <a:ln w="9525" cap="flat">
            <a:noFill/>
            <a:round/>
            <a:headEnd/>
            <a:tailEnd/>
          </a:ln>
          <a:effectLst/>
        </p:spPr>
        <p:txBody>
          <a:bodyPr lIns="81639" tIns="42452" rIns="81639" bIns="42452">
            <a:spAutoFit/>
          </a:bodyPr>
          <a:lstStyle/>
          <a:p>
            <a:pPr eaLnBrk="0">
              <a:spcBef>
                <a:spcPts val="907"/>
              </a:spcBef>
              <a:tabLst>
                <a:tab pos="656650" algn="l"/>
                <a:tab pos="1313299" algn="l"/>
              </a:tabLst>
            </a:pPr>
            <a:r>
              <a:rPr lang="en-US" sz="1500" dirty="0">
                <a:solidFill>
                  <a:srgbClr val="A50021"/>
                </a:solidFill>
              </a:rPr>
              <a:t>GPD without D-term</a:t>
            </a:r>
          </a:p>
        </p:txBody>
      </p:sp>
      <p:sp>
        <p:nvSpPr>
          <p:cNvPr id="27653" name="Text Box 5"/>
          <p:cNvSpPr txBox="1">
            <a:spLocks noChangeArrowheads="1"/>
          </p:cNvSpPr>
          <p:nvPr/>
        </p:nvSpPr>
        <p:spPr bwMode="auto">
          <a:xfrm>
            <a:off x="744481" y="341316"/>
            <a:ext cx="8072640" cy="684071"/>
          </a:xfrm>
          <a:prstGeom prst="rect">
            <a:avLst/>
          </a:prstGeom>
          <a:noFill/>
          <a:ln w="9525" cap="flat">
            <a:noFill/>
            <a:round/>
            <a:headEnd/>
            <a:tailEnd/>
          </a:ln>
          <a:effectLst/>
        </p:spPr>
        <p:txBody>
          <a:bodyPr lIns="81639" tIns="42452" rIns="81639" bIns="42452"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a:solidFill>
                  <a:srgbClr val="006633"/>
                </a:solidFill>
                <a:latin typeface="Times New Roman" pitchFamily="16" charset="0"/>
                <a:cs typeface="Arial" charset="0"/>
              </a:rPr>
              <a:t>The D-term and the pressure balance in the nucleon</a:t>
            </a:r>
          </a:p>
        </p:txBody>
      </p:sp>
      <p:pic>
        <p:nvPicPr>
          <p:cNvPr id="27654" name="Picture 6"/>
          <p:cNvPicPr>
            <a:picLocks noChangeAspect="1" noChangeArrowheads="1"/>
          </p:cNvPicPr>
          <p:nvPr/>
        </p:nvPicPr>
        <p:blipFill>
          <a:blip r:embed="rId6" cstate="print"/>
          <a:srcRect/>
          <a:stretch>
            <a:fillRect/>
          </a:stretch>
        </p:blipFill>
        <p:spPr bwMode="auto">
          <a:xfrm>
            <a:off x="5780160" y="979303"/>
            <a:ext cx="2812320" cy="2164548"/>
          </a:xfrm>
          <a:prstGeom prst="rect">
            <a:avLst/>
          </a:prstGeom>
          <a:noFill/>
          <a:ln w="9525" cap="flat">
            <a:noFill/>
            <a:round/>
            <a:headEnd/>
            <a:tailEnd/>
          </a:ln>
          <a:effectLst/>
        </p:spPr>
      </p:pic>
      <p:sp>
        <p:nvSpPr>
          <p:cNvPr id="27655" name="Text Box 7"/>
          <p:cNvSpPr txBox="1">
            <a:spLocks noChangeArrowheads="1"/>
          </p:cNvSpPr>
          <p:nvPr/>
        </p:nvSpPr>
        <p:spPr bwMode="auto">
          <a:xfrm>
            <a:off x="1419840" y="5884458"/>
            <a:ext cx="7103520" cy="436366"/>
          </a:xfrm>
          <a:prstGeom prst="rect">
            <a:avLst/>
          </a:prstGeom>
          <a:noFill/>
          <a:ln w="9525" cap="flat">
            <a:noFill/>
            <a:round/>
            <a:headEnd/>
            <a:tailEnd/>
          </a:ln>
          <a:effectLst/>
        </p:spPr>
        <p:txBody>
          <a:bodyPr lIns="81639" tIns="42452" rIns="81639" bIns="42452"/>
          <a:lstStyle/>
          <a:p>
            <a:pPr marL="289445" indent="-289445" eaLnBrk="0">
              <a:lnSpc>
                <a:spcPct val="80000"/>
              </a:lnSpc>
              <a:spcBef>
                <a:spcPts val="544"/>
              </a:spcBef>
              <a:buFont typeface="Times New Roman" pitchFamily="16" charset="0"/>
              <a:buChar char="•"/>
              <a:tabLst>
                <a:tab pos="656650" algn="l"/>
                <a:tab pos="1313299" algn="l"/>
                <a:tab pos="1969949" algn="l"/>
                <a:tab pos="2626599" algn="l"/>
                <a:tab pos="3283248" algn="l"/>
                <a:tab pos="3939898" algn="l"/>
                <a:tab pos="4596548" algn="l"/>
                <a:tab pos="5253198" algn="l"/>
                <a:tab pos="5909847" algn="l"/>
                <a:tab pos="6566497" algn="l"/>
              </a:tabLst>
            </a:pPr>
            <a:r>
              <a:rPr lang="en-US" dirty="0">
                <a:solidFill>
                  <a:srgbClr val="000000"/>
                </a:solidFill>
                <a:latin typeface="Times New Roman" pitchFamily="16" charset="0"/>
              </a:rPr>
              <a:t>The D-term contributes only to the real part of the Compton amplitude</a:t>
            </a:r>
          </a:p>
        </p:txBody>
      </p:sp>
      <p:grpSp>
        <p:nvGrpSpPr>
          <p:cNvPr id="2" name="Group 8"/>
          <p:cNvGrpSpPr>
            <a:grpSpLocks/>
          </p:cNvGrpSpPr>
          <p:nvPr/>
        </p:nvGrpSpPr>
        <p:grpSpPr bwMode="auto">
          <a:xfrm>
            <a:off x="655201" y="1697939"/>
            <a:ext cx="5254560" cy="828086"/>
            <a:chOff x="455" y="1179"/>
            <a:chExt cx="3649" cy="575"/>
          </a:xfrm>
        </p:grpSpPr>
        <p:sp>
          <p:nvSpPr>
            <p:cNvPr id="27657" name="Oval 9"/>
            <p:cNvSpPr>
              <a:spLocks noChangeArrowheads="1"/>
            </p:cNvSpPr>
            <p:nvPr/>
          </p:nvSpPr>
          <p:spPr bwMode="auto">
            <a:xfrm>
              <a:off x="3560" y="1179"/>
              <a:ext cx="527" cy="575"/>
            </a:xfrm>
            <a:prstGeom prst="ellipse">
              <a:avLst/>
            </a:prstGeom>
            <a:noFill/>
            <a:ln w="19080" cap="flat">
              <a:solidFill>
                <a:srgbClr val="CC0000"/>
              </a:solidFill>
              <a:miter lim="800000"/>
              <a:headEnd/>
              <a:tailEnd/>
            </a:ln>
            <a:effectLst/>
          </p:spPr>
          <p:txBody>
            <a:bodyPr wrap="none" anchor="ctr"/>
            <a:lstStyle/>
            <a:p>
              <a:endParaRPr lang="en-US"/>
            </a:p>
          </p:txBody>
        </p:sp>
        <p:graphicFrame>
          <p:nvGraphicFramePr>
            <p:cNvPr id="27658" name="Object 10"/>
            <p:cNvGraphicFramePr>
              <a:graphicFrameLocks noChangeAspect="1"/>
            </p:cNvGraphicFramePr>
            <p:nvPr/>
          </p:nvGraphicFramePr>
          <p:xfrm>
            <a:off x="455" y="1235"/>
            <a:ext cx="3649" cy="488"/>
          </p:xfrm>
          <a:graphic>
            <a:graphicData uri="http://schemas.openxmlformats.org/presentationml/2006/ole">
              <mc:AlternateContent xmlns:mc="http://schemas.openxmlformats.org/markup-compatibility/2006">
                <mc:Choice xmlns:v="urn:schemas-microsoft-com:vml" Requires="v">
                  <p:oleObj spid="_x0000_s9240" r:id="rId7" imgW="5794200" imgH="775800" progId="">
                    <p:embed/>
                  </p:oleObj>
                </mc:Choice>
                <mc:Fallback>
                  <p:oleObj r:id="rId7" imgW="5794200" imgH="7758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 y="1235"/>
                          <a:ext cx="3649" cy="4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2DC643-54AA-4F48-B152-357DE8B706EB}" type="slidenum">
              <a:rPr lang="en-US" smtClean="0"/>
              <a:pPr/>
              <a:t>32</a:t>
            </a:fld>
            <a:endParaRPr lang="en-US"/>
          </a:p>
        </p:txBody>
      </p:sp>
      <p:pic>
        <p:nvPicPr>
          <p:cNvPr id="142338" name="Picture 2"/>
          <p:cNvPicPr>
            <a:picLocks noChangeAspect="1" noChangeArrowheads="1"/>
          </p:cNvPicPr>
          <p:nvPr/>
        </p:nvPicPr>
        <p:blipFill>
          <a:blip r:embed="rId2" cstate="print"/>
          <a:srcRect/>
          <a:stretch>
            <a:fillRect/>
          </a:stretch>
        </p:blipFill>
        <p:spPr bwMode="auto">
          <a:xfrm>
            <a:off x="914400" y="1828800"/>
            <a:ext cx="7372350" cy="4610100"/>
          </a:xfrm>
          <a:prstGeom prst="rect">
            <a:avLst/>
          </a:prstGeom>
          <a:noFill/>
          <a:ln w="9525">
            <a:noFill/>
            <a:miter lim="800000"/>
            <a:headEnd/>
            <a:tailEnd/>
          </a:ln>
        </p:spPr>
      </p:pic>
      <p:sp>
        <p:nvSpPr>
          <p:cNvPr id="5" name="Text Box 5"/>
          <p:cNvSpPr txBox="1">
            <a:spLocks noChangeArrowheads="1"/>
          </p:cNvSpPr>
          <p:nvPr/>
        </p:nvSpPr>
        <p:spPr bwMode="auto">
          <a:xfrm>
            <a:off x="744481" y="341316"/>
            <a:ext cx="8072640" cy="684071"/>
          </a:xfrm>
          <a:prstGeom prst="rect">
            <a:avLst/>
          </a:prstGeom>
          <a:noFill/>
          <a:ln w="9525" cap="flat">
            <a:noFill/>
            <a:round/>
            <a:headEnd/>
            <a:tailEnd/>
          </a:ln>
          <a:effectLst/>
        </p:spPr>
        <p:txBody>
          <a:bodyPr lIns="81639" tIns="42452" rIns="81639" bIns="42452"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smtClean="0">
                <a:solidFill>
                  <a:srgbClr val="006633"/>
                </a:solidFill>
                <a:latin typeface="Times New Roman" pitchFamily="16" charset="0"/>
                <a:cs typeface="Arial" charset="0"/>
              </a:rPr>
              <a:t>TCS NLO</a:t>
            </a:r>
            <a:endParaRPr lang="en-US" sz="2500" dirty="0">
              <a:solidFill>
                <a:srgbClr val="006633"/>
              </a:solidFill>
              <a:latin typeface="Times New Roman" pitchFamily="16"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2DC643-54AA-4F48-B152-357DE8B706EB}" type="slidenum">
              <a:rPr lang="en-US" smtClean="0"/>
              <a:pPr/>
              <a:t>33</a:t>
            </a:fld>
            <a:endParaRPr lang="en-US"/>
          </a:p>
        </p:txBody>
      </p:sp>
      <p:pic>
        <p:nvPicPr>
          <p:cNvPr id="143362" name="Picture 2"/>
          <p:cNvPicPr>
            <a:picLocks noChangeAspect="1" noChangeArrowheads="1"/>
          </p:cNvPicPr>
          <p:nvPr/>
        </p:nvPicPr>
        <p:blipFill>
          <a:blip r:embed="rId2" cstate="print"/>
          <a:srcRect/>
          <a:stretch>
            <a:fillRect/>
          </a:stretch>
        </p:blipFill>
        <p:spPr bwMode="auto">
          <a:xfrm>
            <a:off x="809625" y="1457325"/>
            <a:ext cx="7524750" cy="4714875"/>
          </a:xfrm>
          <a:prstGeom prst="rect">
            <a:avLst/>
          </a:prstGeom>
          <a:noFill/>
          <a:ln w="9525">
            <a:noFill/>
            <a:miter lim="800000"/>
            <a:headEnd/>
            <a:tailEnd/>
          </a:ln>
        </p:spPr>
      </p:pic>
      <p:sp>
        <p:nvSpPr>
          <p:cNvPr id="4" name="Text Box 5"/>
          <p:cNvSpPr txBox="1">
            <a:spLocks noChangeArrowheads="1"/>
          </p:cNvSpPr>
          <p:nvPr/>
        </p:nvSpPr>
        <p:spPr bwMode="auto">
          <a:xfrm>
            <a:off x="744481" y="341316"/>
            <a:ext cx="8072640" cy="684071"/>
          </a:xfrm>
          <a:prstGeom prst="rect">
            <a:avLst/>
          </a:prstGeom>
          <a:noFill/>
          <a:ln w="9525" cap="flat">
            <a:noFill/>
            <a:round/>
            <a:headEnd/>
            <a:tailEnd/>
          </a:ln>
          <a:effectLst/>
        </p:spPr>
        <p:txBody>
          <a:bodyPr lIns="81639" tIns="42452" rIns="81639" bIns="42452"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smtClean="0">
                <a:solidFill>
                  <a:srgbClr val="006633"/>
                </a:solidFill>
                <a:latin typeface="Times New Roman" pitchFamily="16" charset="0"/>
                <a:cs typeface="Arial" charset="0"/>
              </a:rPr>
              <a:t>DVCS NLO</a:t>
            </a:r>
            <a:endParaRPr lang="en-US" sz="2500" dirty="0">
              <a:solidFill>
                <a:srgbClr val="006633"/>
              </a:solidFill>
              <a:latin typeface="Times New Roman" pitchFamily="16"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CLAS12 and </a:t>
            </a:r>
            <a:r>
              <a:rPr lang="en-US" dirty="0" err="1" smtClean="0"/>
              <a:t>SoLID</a:t>
            </a:r>
            <a:r>
              <a:rPr lang="en-US" dirty="0" smtClean="0"/>
              <a:t>: Acceptance</a:t>
            </a:r>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34</a:t>
            </a:fld>
            <a:endParaRPr lang="en-US"/>
          </a:p>
        </p:txBody>
      </p:sp>
      <p:pic>
        <p:nvPicPr>
          <p:cNvPr id="5" name="Picture 2" descr="D:\Google Drive\TCS\acceptance_solid_CLEO_JPsi_negative_target300.png"/>
          <p:cNvPicPr>
            <a:picLocks noChangeAspect="1" noChangeArrowheads="1"/>
          </p:cNvPicPr>
          <p:nvPr/>
        </p:nvPicPr>
        <p:blipFill>
          <a:blip r:embed="rId2" cstate="print"/>
          <a:srcRect/>
          <a:stretch>
            <a:fillRect/>
          </a:stretch>
        </p:blipFill>
        <p:spPr bwMode="auto">
          <a:xfrm>
            <a:off x="2295088" y="1439196"/>
            <a:ext cx="3038912" cy="5342604"/>
          </a:xfrm>
          <a:prstGeom prst="rect">
            <a:avLst/>
          </a:prstGeom>
          <a:noFill/>
        </p:spPr>
      </p:pic>
      <p:pic>
        <p:nvPicPr>
          <p:cNvPr id="44034" name="Picture 2" descr="C:\Users\owner\Google Drive\TCS\acceptance_negative_ele.png"/>
          <p:cNvPicPr>
            <a:picLocks noChangeAspect="1" noChangeArrowheads="1"/>
          </p:cNvPicPr>
          <p:nvPr/>
        </p:nvPicPr>
        <p:blipFill>
          <a:blip r:embed="rId3" cstate="print"/>
          <a:srcRect/>
          <a:stretch>
            <a:fillRect/>
          </a:stretch>
        </p:blipFill>
        <p:spPr bwMode="auto">
          <a:xfrm>
            <a:off x="5311978" y="3810000"/>
            <a:ext cx="3446616" cy="3017520"/>
          </a:xfrm>
          <a:prstGeom prst="rect">
            <a:avLst/>
          </a:prstGeom>
          <a:noFill/>
        </p:spPr>
      </p:pic>
      <p:pic>
        <p:nvPicPr>
          <p:cNvPr id="44035" name="Picture 3" descr="C:\Users\owner\Google Drive\TCS\acceptance_positive_pip.png"/>
          <p:cNvPicPr>
            <a:picLocks noChangeAspect="1" noChangeArrowheads="1"/>
          </p:cNvPicPr>
          <p:nvPr/>
        </p:nvPicPr>
        <p:blipFill>
          <a:blip r:embed="rId4" cstate="print"/>
          <a:srcRect/>
          <a:stretch>
            <a:fillRect/>
          </a:stretch>
        </p:blipFill>
        <p:spPr bwMode="auto">
          <a:xfrm>
            <a:off x="5336098" y="685800"/>
            <a:ext cx="3446616" cy="3017520"/>
          </a:xfrm>
          <a:prstGeom prst="rect">
            <a:avLst/>
          </a:prstGeom>
          <a:noFill/>
        </p:spPr>
      </p:pic>
      <p:sp>
        <p:nvSpPr>
          <p:cNvPr id="8" name="Rectangle 7"/>
          <p:cNvSpPr/>
          <p:nvPr/>
        </p:nvSpPr>
        <p:spPr>
          <a:xfrm>
            <a:off x="6172200" y="621268"/>
            <a:ext cx="1718099"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smtClean="0"/>
              <a:t>CLAS12  positive</a:t>
            </a:r>
            <a:endParaRPr lang="en-US" dirty="0"/>
          </a:p>
        </p:txBody>
      </p:sp>
      <p:sp>
        <p:nvSpPr>
          <p:cNvPr id="9" name="Rectangle 8"/>
          <p:cNvSpPr/>
          <p:nvPr/>
        </p:nvSpPr>
        <p:spPr>
          <a:xfrm>
            <a:off x="6096000" y="3810000"/>
            <a:ext cx="1782219"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smtClean="0"/>
              <a:t>CLAS12  negative</a:t>
            </a:r>
            <a:endParaRPr lang="en-US" dirty="0"/>
          </a:p>
        </p:txBody>
      </p:sp>
      <p:sp>
        <p:nvSpPr>
          <p:cNvPr id="10" name="Rectangle 9"/>
          <p:cNvSpPr/>
          <p:nvPr/>
        </p:nvSpPr>
        <p:spPr>
          <a:xfrm>
            <a:off x="2438400" y="4648200"/>
            <a:ext cx="2754600"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err="1" smtClean="0"/>
              <a:t>SoLID</a:t>
            </a:r>
            <a:r>
              <a:rPr lang="en-US" dirty="0" smtClean="0"/>
              <a:t> positive and negative</a:t>
            </a:r>
            <a:endParaRPr lang="en-US" dirty="0"/>
          </a:p>
        </p:txBody>
      </p:sp>
      <p:graphicFrame>
        <p:nvGraphicFramePr>
          <p:cNvPr id="12" name="Content Placeholder 11"/>
          <p:cNvGraphicFramePr>
            <a:graphicFrameLocks noGrp="1"/>
          </p:cNvGraphicFramePr>
          <p:nvPr>
            <p:ph idx="1"/>
          </p:nvPr>
        </p:nvGraphicFramePr>
        <p:xfrm>
          <a:off x="457200" y="718870"/>
          <a:ext cx="4800600" cy="3962400"/>
        </p:xfrm>
        <a:graphic>
          <a:graphicData uri="http://schemas.openxmlformats.org/drawingml/2006/table">
            <a:tbl>
              <a:tblPr firstRow="1" bandRow="1">
                <a:tableStyleId>{5C22544A-7EE6-4342-B048-85BDC9FD1C3A}</a:tableStyleId>
              </a:tblPr>
              <a:tblGrid>
                <a:gridCol w="1600200"/>
                <a:gridCol w="1600200"/>
                <a:gridCol w="1600200"/>
              </a:tblGrid>
              <a:tr h="726772">
                <a:tc>
                  <a:txBody>
                    <a:bodyPr/>
                    <a:lstStyle/>
                    <a:p>
                      <a:pPr algn="ctr"/>
                      <a:endParaRPr lang="en-US" dirty="0"/>
                    </a:p>
                  </a:txBody>
                  <a:tcPr anchor="ctr"/>
                </a:tc>
                <a:tc>
                  <a:txBody>
                    <a:bodyPr/>
                    <a:lstStyle/>
                    <a:p>
                      <a:pPr algn="ctr"/>
                      <a:r>
                        <a:rPr lang="en-US" dirty="0" smtClean="0"/>
                        <a:t>CLAS12</a:t>
                      </a:r>
                      <a:endParaRPr lang="en-US" dirty="0"/>
                    </a:p>
                  </a:txBody>
                  <a:tcPr anchor="ctr"/>
                </a:tc>
                <a:tc>
                  <a:txBody>
                    <a:bodyPr/>
                    <a:lstStyle/>
                    <a:p>
                      <a:pPr algn="ctr"/>
                      <a:r>
                        <a:rPr lang="en-US" dirty="0" err="1" smtClean="0"/>
                        <a:t>SoLID</a:t>
                      </a:r>
                      <a:endParaRPr lang="en-US" dirty="0"/>
                    </a:p>
                  </a:txBody>
                  <a:tcPr anchor="ctr"/>
                </a:tc>
              </a:tr>
              <a:tr h="1254428">
                <a:tc>
                  <a:txBody>
                    <a:bodyPr/>
                    <a:lstStyle/>
                    <a:p>
                      <a:pPr algn="ctr"/>
                      <a:r>
                        <a:rPr lang="en-US" dirty="0" smtClean="0"/>
                        <a:t>e</a:t>
                      </a:r>
                      <a:r>
                        <a:rPr lang="en-US" baseline="30000" dirty="0" smtClean="0"/>
                        <a:t>-</a:t>
                      </a:r>
                      <a:r>
                        <a:rPr lang="en-US" dirty="0" smtClean="0"/>
                        <a:t> and</a:t>
                      </a:r>
                      <a:r>
                        <a:rPr lang="en-US" baseline="0" dirty="0" smtClean="0"/>
                        <a:t> </a:t>
                      </a:r>
                      <a:r>
                        <a:rPr lang="en-US" dirty="0" smtClean="0"/>
                        <a:t>e</a:t>
                      </a:r>
                      <a:r>
                        <a:rPr lang="en-US" baseline="30000" dirty="0" smtClean="0"/>
                        <a:t>+</a:t>
                      </a:r>
                    </a:p>
                    <a:p>
                      <a:pPr algn="ctr"/>
                      <a:r>
                        <a:rPr lang="en-US" dirty="0" smtClean="0"/>
                        <a:t>coverage</a:t>
                      </a:r>
                      <a:endParaRPr lang="en-US" baseline="30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θ</a:t>
                      </a:r>
                      <a:r>
                        <a:rPr lang="en-US" dirty="0" smtClean="0"/>
                        <a:t>(5</a:t>
                      </a:r>
                      <a:r>
                        <a:rPr lang="en-US" baseline="30000" dirty="0" smtClean="0"/>
                        <a:t>o</a:t>
                      </a:r>
                      <a:r>
                        <a:rPr lang="en-US" dirty="0" smtClean="0"/>
                        <a:t> – 36</a:t>
                      </a:r>
                      <a:r>
                        <a:rPr lang="en-US" baseline="30000" dirty="0" smtClean="0"/>
                        <a:t>o</a:t>
                      </a: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φ</a:t>
                      </a:r>
                      <a:r>
                        <a:rPr lang="en-US" dirty="0" smtClean="0"/>
                        <a:t> (~</a:t>
                      </a:r>
                      <a:r>
                        <a:rPr lang="en-US" baseline="0" dirty="0" smtClean="0"/>
                        <a:t> 80% full)</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Asymmetric</a:t>
                      </a:r>
                      <a:endParaRPr lang="en-US"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θ</a:t>
                      </a:r>
                      <a:r>
                        <a:rPr lang="en-US" dirty="0" smtClean="0"/>
                        <a:t>(8</a:t>
                      </a:r>
                      <a:r>
                        <a:rPr lang="en-US" baseline="30000" dirty="0" smtClean="0"/>
                        <a:t>o</a:t>
                      </a:r>
                      <a:r>
                        <a:rPr lang="en-US" dirty="0" smtClean="0"/>
                        <a:t> – 17</a:t>
                      </a:r>
                      <a:r>
                        <a:rPr lang="en-US" baseline="30000" dirty="0" smtClean="0"/>
                        <a:t>o</a:t>
                      </a: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θ</a:t>
                      </a:r>
                      <a:r>
                        <a:rPr lang="en-US" dirty="0" smtClean="0"/>
                        <a:t>(18</a:t>
                      </a:r>
                      <a:r>
                        <a:rPr lang="en-US" baseline="30000" dirty="0" smtClean="0"/>
                        <a:t>o</a:t>
                      </a:r>
                      <a:r>
                        <a:rPr lang="en-US" dirty="0" smtClean="0"/>
                        <a:t> – 28</a:t>
                      </a:r>
                      <a:r>
                        <a:rPr lang="en-US" baseline="30000" dirty="0" smtClean="0"/>
                        <a:t>o</a:t>
                      </a: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φ</a:t>
                      </a:r>
                      <a:r>
                        <a:rPr lang="en-US" baseline="0" dirty="0" smtClean="0"/>
                        <a:t>(full)</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Symmetric</a:t>
                      </a:r>
                      <a:endParaRPr lang="en-US" baseline="30000" dirty="0" smtClean="0"/>
                    </a:p>
                  </a:txBody>
                  <a:tcPr anchor="ctr"/>
                </a:tc>
              </a:tr>
              <a:tr h="1254428">
                <a:tc>
                  <a:txBody>
                    <a:bodyPr/>
                    <a:lstStyle/>
                    <a:p>
                      <a:pPr algn="ctr"/>
                      <a:r>
                        <a:rPr lang="en-US" dirty="0" smtClean="0"/>
                        <a:t>proton coverage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θ</a:t>
                      </a:r>
                      <a:r>
                        <a:rPr lang="en-US" dirty="0" smtClean="0"/>
                        <a:t>(5</a:t>
                      </a:r>
                      <a:r>
                        <a:rPr lang="en-US" baseline="30000" dirty="0" smtClean="0"/>
                        <a:t>o</a:t>
                      </a:r>
                      <a:r>
                        <a:rPr lang="en-US" dirty="0" smtClean="0"/>
                        <a:t> – 36</a:t>
                      </a:r>
                      <a:r>
                        <a:rPr lang="en-US" baseline="30000" dirty="0" smtClean="0"/>
                        <a:t>o</a:t>
                      </a: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Θ</a:t>
                      </a:r>
                      <a:r>
                        <a:rPr lang="en-US" dirty="0" smtClean="0"/>
                        <a:t>(38</a:t>
                      </a:r>
                      <a:r>
                        <a:rPr lang="en-US" baseline="30000" dirty="0" smtClean="0"/>
                        <a:t>o</a:t>
                      </a:r>
                      <a:r>
                        <a:rPr lang="en-US" dirty="0" smtClean="0"/>
                        <a:t> – 125</a:t>
                      </a:r>
                      <a:r>
                        <a:rPr lang="en-US" baseline="30000" dirty="0" smtClean="0"/>
                        <a:t>o</a:t>
                      </a: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φ</a:t>
                      </a:r>
                      <a:r>
                        <a:rPr lang="en-US" dirty="0" smtClean="0"/>
                        <a:t> (~</a:t>
                      </a:r>
                      <a:r>
                        <a:rPr lang="en-US" baseline="0" dirty="0" smtClean="0"/>
                        <a:t> 80% full)</a:t>
                      </a:r>
                      <a:endParaRPr lang="en-US" baseline="30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θ</a:t>
                      </a:r>
                      <a:r>
                        <a:rPr lang="en-US" dirty="0" smtClean="0"/>
                        <a:t>(8</a:t>
                      </a:r>
                      <a:r>
                        <a:rPr lang="en-US" baseline="30000" dirty="0" smtClean="0"/>
                        <a:t>o</a:t>
                      </a:r>
                      <a:r>
                        <a:rPr lang="en-US" dirty="0" smtClean="0"/>
                        <a:t> – 17</a:t>
                      </a:r>
                      <a:r>
                        <a:rPr lang="en-US" baseline="30000" dirty="0" smtClean="0"/>
                        <a:t>o</a:t>
                      </a: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θ</a:t>
                      </a:r>
                      <a:r>
                        <a:rPr lang="en-US" dirty="0" smtClean="0"/>
                        <a:t>(18</a:t>
                      </a:r>
                      <a:r>
                        <a:rPr lang="en-US" baseline="30000" dirty="0" smtClean="0"/>
                        <a:t>o</a:t>
                      </a:r>
                      <a:r>
                        <a:rPr lang="en-US" dirty="0" smtClean="0"/>
                        <a:t> – 28</a:t>
                      </a:r>
                      <a:r>
                        <a:rPr lang="en-US" baseline="30000" dirty="0" smtClean="0"/>
                        <a:t>o</a:t>
                      </a: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φ</a:t>
                      </a:r>
                      <a:r>
                        <a:rPr lang="en-US" baseline="0" dirty="0" smtClean="0"/>
                        <a:t>(full)</a:t>
                      </a:r>
                      <a:endParaRPr lang="en-US" baseline="30000" dirty="0" smtClean="0"/>
                    </a:p>
                  </a:txBody>
                  <a:tcPr anchor="ctr"/>
                </a:tc>
              </a:tr>
              <a:tr h="726772">
                <a:tc>
                  <a:txBody>
                    <a:bodyPr/>
                    <a:lstStyle/>
                    <a:p>
                      <a:pPr algn="ctr"/>
                      <a:r>
                        <a:rPr lang="en-US" dirty="0" smtClean="0"/>
                        <a:t>Luminosity</a:t>
                      </a:r>
                      <a:endParaRPr lang="en-US" dirty="0"/>
                    </a:p>
                  </a:txBody>
                  <a:tcPr anchor="ctr"/>
                </a:tc>
                <a:tc>
                  <a:txBody>
                    <a:bodyPr/>
                    <a:lstStyle/>
                    <a:p>
                      <a:pPr algn="ctr"/>
                      <a:r>
                        <a:rPr lang="en-US" dirty="0" smtClean="0"/>
                        <a:t>10</a:t>
                      </a:r>
                      <a:r>
                        <a:rPr lang="en-US" baseline="30000" dirty="0" smtClean="0"/>
                        <a:t>35</a:t>
                      </a:r>
                      <a:r>
                        <a:rPr lang="en-US" dirty="0" smtClean="0"/>
                        <a:t>/cm</a:t>
                      </a:r>
                      <a:r>
                        <a:rPr lang="en-US" baseline="30000" dirty="0" smtClean="0"/>
                        <a:t>2</a:t>
                      </a:r>
                      <a:r>
                        <a:rPr lang="en-US" dirty="0" smtClean="0"/>
                        <a:t>/s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37</a:t>
                      </a:r>
                      <a:r>
                        <a:rPr lang="en-US" dirty="0" smtClean="0"/>
                        <a:t>/cm</a:t>
                      </a:r>
                      <a:r>
                        <a:rPr lang="en-US" baseline="30000" dirty="0" smtClean="0"/>
                        <a:t>2</a:t>
                      </a:r>
                      <a:r>
                        <a:rPr lang="en-US" dirty="0" smtClean="0"/>
                        <a:t>/s</a:t>
                      </a:r>
                    </a:p>
                  </a:txBody>
                  <a:tcPr anchor="ctr"/>
                </a:tc>
              </a:tr>
            </a:tbl>
          </a:graphicData>
        </a:graphic>
      </p:graphicFrame>
      <p:sp>
        <p:nvSpPr>
          <p:cNvPr id="11" name="Content Placeholder 2"/>
          <p:cNvSpPr txBox="1">
            <a:spLocks/>
          </p:cNvSpPr>
          <p:nvPr/>
        </p:nvSpPr>
        <p:spPr>
          <a:xfrm>
            <a:off x="24384" y="4736592"/>
            <a:ext cx="2286000" cy="19811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lt1"/>
                </a:solidFill>
                <a:effectLst/>
                <a:uLnTx/>
                <a:uFillTx/>
                <a:latin typeface="+mn-lt"/>
                <a:ea typeface="+mn-ea"/>
                <a:cs typeface="+mn-cs"/>
              </a:rPr>
              <a:t>CLAS12 larger CC coverage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lt1"/>
                </a:solidFill>
                <a:effectLst/>
                <a:uLnTx/>
                <a:uFillTx/>
                <a:latin typeface="+mn-lt"/>
                <a:ea typeface="+mn-ea"/>
                <a:cs typeface="+mn-cs"/>
              </a:rPr>
              <a:t>CLAS12 large TOF (proton PID) coverage </a:t>
            </a:r>
            <a:endParaRPr kumimoji="0" lang="en-US" sz="22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cstate="print"/>
          <a:srcRect/>
          <a:stretch>
            <a:fillRect/>
          </a:stretch>
        </p:blipFill>
        <p:spPr bwMode="auto">
          <a:xfrm>
            <a:off x="990600" y="1085850"/>
            <a:ext cx="6000750" cy="4933950"/>
          </a:xfrm>
          <a:prstGeom prst="rect">
            <a:avLst/>
          </a:prstGeom>
          <a:noFill/>
          <a:ln w="9525">
            <a:noFill/>
            <a:miter lim="800000"/>
            <a:headEnd/>
            <a:tailEnd/>
          </a:ln>
        </p:spPr>
      </p:pic>
      <p:pic>
        <p:nvPicPr>
          <p:cNvPr id="54274" name="Picture 2"/>
          <p:cNvPicPr>
            <a:picLocks noChangeAspect="1" noChangeArrowheads="1"/>
          </p:cNvPicPr>
          <p:nvPr/>
        </p:nvPicPr>
        <p:blipFill>
          <a:blip r:embed="rId3" cstate="print"/>
          <a:srcRect/>
          <a:stretch>
            <a:fillRect/>
          </a:stretch>
        </p:blipFill>
        <p:spPr bwMode="auto">
          <a:xfrm>
            <a:off x="914400" y="3200400"/>
            <a:ext cx="7391400" cy="323850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lstStyle/>
          <a:p>
            <a:r>
              <a:rPr lang="en-US" dirty="0" smtClean="0"/>
              <a:t>CLAS12 and </a:t>
            </a:r>
            <a:r>
              <a:rPr lang="en-US" dirty="0" err="1" smtClean="0"/>
              <a:t>SoLID</a:t>
            </a:r>
            <a:r>
              <a:rPr lang="en-US" dirty="0" smtClean="0"/>
              <a:t>: Resolution</a:t>
            </a:r>
            <a:endParaRPr lang="en-US" dirty="0"/>
          </a:p>
        </p:txBody>
      </p:sp>
      <p:sp>
        <p:nvSpPr>
          <p:cNvPr id="4" name="Slide Number Placeholder 3"/>
          <p:cNvSpPr>
            <a:spLocks noGrp="1"/>
          </p:cNvSpPr>
          <p:nvPr>
            <p:ph type="sldNum" sz="quarter" idx="12"/>
          </p:nvPr>
        </p:nvSpPr>
        <p:spPr>
          <a:xfrm>
            <a:off x="7391400" y="6356350"/>
            <a:ext cx="2133600" cy="365125"/>
          </a:xfrm>
        </p:spPr>
        <p:txBody>
          <a:bodyPr/>
          <a:lstStyle/>
          <a:p>
            <a:fld id="{9C2DC643-54AA-4F48-B152-357DE8B706EB}" type="slidenum">
              <a:rPr lang="en-US" smtClean="0"/>
              <a:pPr/>
              <a:t>35</a:t>
            </a:fld>
            <a:endParaRPr lang="en-US"/>
          </a:p>
        </p:txBody>
      </p:sp>
      <p:sp>
        <p:nvSpPr>
          <p:cNvPr id="7" name="Rectangle 6"/>
          <p:cNvSpPr/>
          <p:nvPr/>
        </p:nvSpPr>
        <p:spPr>
          <a:xfrm>
            <a:off x="3124200" y="2209800"/>
            <a:ext cx="3733800" cy="914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4343400" y="4343400"/>
            <a:ext cx="3733800" cy="914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4343400" y="5715000"/>
            <a:ext cx="37338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noFill/>
            </a:endParaRPr>
          </a:p>
        </p:txBody>
      </p:sp>
      <p:sp>
        <p:nvSpPr>
          <p:cNvPr id="10" name="Rectangle 9"/>
          <p:cNvSpPr/>
          <p:nvPr/>
        </p:nvSpPr>
        <p:spPr>
          <a:xfrm>
            <a:off x="1143000" y="990600"/>
            <a:ext cx="878767"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smtClean="0"/>
              <a:t>CLAS12</a:t>
            </a:r>
            <a:endParaRPr lang="en-US" dirty="0"/>
          </a:p>
        </p:txBody>
      </p:sp>
      <p:sp>
        <p:nvSpPr>
          <p:cNvPr id="11" name="Rectangle 10"/>
          <p:cNvSpPr/>
          <p:nvPr/>
        </p:nvSpPr>
        <p:spPr>
          <a:xfrm>
            <a:off x="7620000" y="3276600"/>
            <a:ext cx="710451"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err="1" smtClean="0"/>
              <a:t>SoLID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Users\owner\Google Drive\TCS\pic_CLAS12\theta_mom_final.png"/>
          <p:cNvPicPr>
            <a:picLocks noChangeAspect="1" noChangeArrowheads="1"/>
          </p:cNvPicPr>
          <p:nvPr/>
        </p:nvPicPr>
        <p:blipFill>
          <a:blip r:embed="rId2" cstate="print"/>
          <a:srcRect/>
          <a:stretch>
            <a:fillRect/>
          </a:stretch>
        </p:blipFill>
        <p:spPr bwMode="auto">
          <a:xfrm>
            <a:off x="4392989" y="533400"/>
            <a:ext cx="4674811" cy="3017520"/>
          </a:xfrm>
          <a:prstGeom prst="rect">
            <a:avLst/>
          </a:prstGeom>
          <a:noFill/>
        </p:spPr>
      </p:pic>
      <p:sp>
        <p:nvSpPr>
          <p:cNvPr id="2" name="Title 1"/>
          <p:cNvSpPr>
            <a:spLocks noGrp="1"/>
          </p:cNvSpPr>
          <p:nvPr>
            <p:ph type="title"/>
          </p:nvPr>
        </p:nvSpPr>
        <p:spPr>
          <a:xfrm>
            <a:off x="457200" y="-304800"/>
            <a:ext cx="8229600" cy="1143000"/>
          </a:xfrm>
        </p:spPr>
        <p:txBody>
          <a:bodyPr>
            <a:normAutofit fontScale="90000"/>
          </a:bodyPr>
          <a:lstStyle/>
          <a:p>
            <a:r>
              <a:rPr lang="en-US" dirty="0" smtClean="0"/>
              <a:t>CLAS12 and </a:t>
            </a:r>
            <a:r>
              <a:rPr lang="en-US" dirty="0" err="1" smtClean="0"/>
              <a:t>SoLID</a:t>
            </a:r>
            <a:r>
              <a:rPr lang="en-US" dirty="0" smtClean="0"/>
              <a:t>: </a:t>
            </a:r>
            <a:r>
              <a:rPr lang="en-US" sz="3300" dirty="0" smtClean="0"/>
              <a:t>BH Detection (Lab Frame)</a:t>
            </a:r>
            <a:endParaRPr lang="en-US" sz="3300" dirty="0"/>
          </a:p>
        </p:txBody>
      </p:sp>
      <p:sp>
        <p:nvSpPr>
          <p:cNvPr id="3" name="Content Placeholder 2"/>
          <p:cNvSpPr>
            <a:spLocks noGrp="1"/>
          </p:cNvSpPr>
          <p:nvPr>
            <p:ph idx="1"/>
          </p:nvPr>
        </p:nvSpPr>
        <p:spPr>
          <a:xfrm>
            <a:off x="381000" y="838200"/>
            <a:ext cx="3276600" cy="5486400"/>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nSpc>
                <a:spcPct val="120000"/>
              </a:lnSpc>
            </a:pPr>
            <a:r>
              <a:rPr lang="en-US" dirty="0" smtClean="0"/>
              <a:t>BH events in the resonance free region are used for simulation</a:t>
            </a:r>
          </a:p>
          <a:p>
            <a:pPr>
              <a:lnSpc>
                <a:spcPct val="120000"/>
              </a:lnSpc>
            </a:pPr>
            <a:r>
              <a:rPr lang="en-US" dirty="0" smtClean="0"/>
              <a:t>CLAS12 and </a:t>
            </a:r>
            <a:r>
              <a:rPr lang="en-US" dirty="0" err="1" smtClean="0"/>
              <a:t>SoLID</a:t>
            </a:r>
            <a:r>
              <a:rPr lang="en-US" dirty="0" smtClean="0"/>
              <a:t> have similar overall coverage</a:t>
            </a:r>
          </a:p>
          <a:p>
            <a:pPr>
              <a:lnSpc>
                <a:spcPct val="120000"/>
              </a:lnSpc>
            </a:pPr>
            <a:r>
              <a:rPr lang="en-US" dirty="0" smtClean="0"/>
              <a:t>CLAS12 acceptance is slightly larger </a:t>
            </a:r>
            <a:r>
              <a:rPr lang="en-US" dirty="0" err="1" smtClean="0"/>
              <a:t>SoLID</a:t>
            </a:r>
            <a:r>
              <a:rPr lang="en-US" dirty="0" smtClean="0"/>
              <a:t>, but within a factor of 2</a:t>
            </a:r>
          </a:p>
          <a:p>
            <a:pPr>
              <a:lnSpc>
                <a:spcPct val="120000"/>
              </a:lnSpc>
            </a:pPr>
            <a:endParaRPr lang="en-US" dirty="0" smtClean="0"/>
          </a:p>
        </p:txBody>
      </p:sp>
      <p:sp>
        <p:nvSpPr>
          <p:cNvPr id="4" name="Slide Number Placeholder 3"/>
          <p:cNvSpPr>
            <a:spLocks noGrp="1"/>
          </p:cNvSpPr>
          <p:nvPr>
            <p:ph type="sldNum" sz="quarter" idx="12"/>
          </p:nvPr>
        </p:nvSpPr>
        <p:spPr/>
        <p:txBody>
          <a:bodyPr/>
          <a:lstStyle/>
          <a:p>
            <a:fld id="{9C2DC643-54AA-4F48-B152-357DE8B706EB}" type="slidenum">
              <a:rPr lang="en-US" smtClean="0"/>
              <a:pPr/>
              <a:t>36</a:t>
            </a:fld>
            <a:endParaRPr lang="en-US"/>
          </a:p>
        </p:txBody>
      </p:sp>
      <p:sp>
        <p:nvSpPr>
          <p:cNvPr id="7" name="Rectangle 6"/>
          <p:cNvSpPr/>
          <p:nvPr/>
        </p:nvSpPr>
        <p:spPr>
          <a:xfrm>
            <a:off x="3769433" y="1600200"/>
            <a:ext cx="878767"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smtClean="0"/>
              <a:t>CLAS12</a:t>
            </a:r>
            <a:endParaRPr lang="en-US" dirty="0"/>
          </a:p>
        </p:txBody>
      </p:sp>
      <p:pic>
        <p:nvPicPr>
          <p:cNvPr id="119809" name="Picture 1" descr="C:\Users\owner\Google Drive\TCS\pic_SoLID\theta_mom_final.png"/>
          <p:cNvPicPr>
            <a:picLocks noChangeAspect="1" noChangeArrowheads="1"/>
          </p:cNvPicPr>
          <p:nvPr/>
        </p:nvPicPr>
        <p:blipFill>
          <a:blip r:embed="rId3" cstate="print"/>
          <a:srcRect/>
          <a:stretch>
            <a:fillRect/>
          </a:stretch>
        </p:blipFill>
        <p:spPr bwMode="auto">
          <a:xfrm>
            <a:off x="4392989" y="3657600"/>
            <a:ext cx="4674811" cy="3017520"/>
          </a:xfrm>
          <a:prstGeom prst="rect">
            <a:avLst/>
          </a:prstGeom>
          <a:noFill/>
        </p:spPr>
      </p:pic>
      <p:sp>
        <p:nvSpPr>
          <p:cNvPr id="8" name="Rectangle 7"/>
          <p:cNvSpPr/>
          <p:nvPr/>
        </p:nvSpPr>
        <p:spPr>
          <a:xfrm>
            <a:off x="3810000" y="4876800"/>
            <a:ext cx="914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dirty="0" err="1" smtClean="0"/>
              <a:t>SoLID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CLAS12 and </a:t>
            </a:r>
            <a:r>
              <a:rPr lang="en-US" dirty="0" err="1" smtClean="0"/>
              <a:t>SoLID</a:t>
            </a:r>
            <a:r>
              <a:rPr lang="en-US" dirty="0" smtClean="0"/>
              <a:t>: </a:t>
            </a:r>
            <a:r>
              <a:rPr lang="en-US" sz="2800" dirty="0" smtClean="0"/>
              <a:t>BH Detection (</a:t>
            </a:r>
            <a:r>
              <a:rPr lang="el-GR" sz="2800" b="1" dirty="0" smtClean="0">
                <a:latin typeface="Times New Roman" pitchFamily="18" charset="0"/>
                <a:cs typeface="Times New Roman" pitchFamily="18" charset="0"/>
              </a:rPr>
              <a:t>γ</a:t>
            </a:r>
            <a:r>
              <a:rPr lang="en-US" sz="2800" b="1" dirty="0" smtClean="0">
                <a:latin typeface="Times New Roman" pitchFamily="18" charset="0"/>
                <a:cs typeface="Times New Roman" pitchFamily="18" charset="0"/>
              </a:rPr>
              <a:t>* </a:t>
            </a:r>
            <a:r>
              <a:rPr lang="en-US" sz="2800" dirty="0" smtClean="0"/>
              <a:t>CM Frame)</a:t>
            </a:r>
            <a:endParaRPr lang="en-US" sz="2800" dirty="0"/>
          </a:p>
        </p:txBody>
      </p:sp>
      <p:sp>
        <p:nvSpPr>
          <p:cNvPr id="3" name="Content Placeholder 2"/>
          <p:cNvSpPr>
            <a:spLocks noGrp="1"/>
          </p:cNvSpPr>
          <p:nvPr>
            <p:ph idx="1"/>
          </p:nvPr>
        </p:nvSpPr>
        <p:spPr>
          <a:xfrm>
            <a:off x="4343400" y="1219201"/>
            <a:ext cx="4495800" cy="1371599"/>
          </a:xfrm>
        </p:spPr>
        <p:style>
          <a:lnRef idx="0">
            <a:schemeClr val="accent1"/>
          </a:lnRef>
          <a:fillRef idx="3">
            <a:schemeClr val="accent1"/>
          </a:fillRef>
          <a:effectRef idx="3">
            <a:schemeClr val="accent1"/>
          </a:effectRef>
          <a:fontRef idx="minor">
            <a:schemeClr val="lt1"/>
          </a:fontRef>
        </p:style>
        <p:txBody>
          <a:bodyPr>
            <a:normAutofit fontScale="70000" lnSpcReduction="20000"/>
          </a:bodyPr>
          <a:lstStyle/>
          <a:p>
            <a:r>
              <a:rPr lang="en-US" dirty="0" smtClean="0"/>
              <a:t>CLAS12 has </a:t>
            </a:r>
            <a:r>
              <a:rPr lang="el-GR" dirty="0" smtClean="0"/>
              <a:t>φ</a:t>
            </a:r>
            <a:r>
              <a:rPr lang="en-US" dirty="0" smtClean="0"/>
              <a:t> structure which has to be corrected by acceptance</a:t>
            </a:r>
          </a:p>
          <a:p>
            <a:r>
              <a:rPr lang="en-US" dirty="0" err="1" smtClean="0"/>
              <a:t>SoLID</a:t>
            </a:r>
            <a:r>
              <a:rPr lang="en-US" dirty="0" smtClean="0"/>
              <a:t> is smooth over </a:t>
            </a:r>
            <a:r>
              <a:rPr lang="el-GR" dirty="0" smtClean="0"/>
              <a:t>φ</a:t>
            </a:r>
            <a:r>
              <a:rPr lang="en-US" dirty="0" smtClean="0"/>
              <a:t>, but has </a:t>
            </a:r>
            <a:r>
              <a:rPr lang="el-GR" dirty="0" smtClean="0"/>
              <a:t>θ</a:t>
            </a:r>
            <a:r>
              <a:rPr lang="en-US" dirty="0" smtClean="0"/>
              <a:t> gap</a:t>
            </a:r>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37</a:t>
            </a:fld>
            <a:endParaRPr lang="en-US"/>
          </a:p>
        </p:txBody>
      </p:sp>
      <p:pic>
        <p:nvPicPr>
          <p:cNvPr id="46082" name="Picture 2" descr="C:\Users\owner\Google Drive\TCS\pic_SoLID\theta_phi_CM_bin_final.png"/>
          <p:cNvPicPr>
            <a:picLocks noChangeAspect="1" noChangeArrowheads="1"/>
          </p:cNvPicPr>
          <p:nvPr/>
        </p:nvPicPr>
        <p:blipFill>
          <a:blip r:embed="rId2" cstate="print"/>
          <a:srcRect/>
          <a:stretch>
            <a:fillRect/>
          </a:stretch>
        </p:blipFill>
        <p:spPr bwMode="auto">
          <a:xfrm>
            <a:off x="4419600" y="3124200"/>
            <a:ext cx="4620563" cy="3581400"/>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152400" y="2000250"/>
            <a:ext cx="4019550" cy="4781550"/>
          </a:xfrm>
          <a:prstGeom prst="rect">
            <a:avLst/>
          </a:prstGeom>
          <a:noFill/>
          <a:ln w="9525">
            <a:noFill/>
            <a:miter lim="800000"/>
            <a:headEnd/>
            <a:tailEnd/>
          </a:ln>
        </p:spPr>
      </p:pic>
      <p:sp>
        <p:nvSpPr>
          <p:cNvPr id="7" name="Rectangle 6"/>
          <p:cNvSpPr/>
          <p:nvPr/>
        </p:nvSpPr>
        <p:spPr>
          <a:xfrm>
            <a:off x="1676400" y="1905000"/>
            <a:ext cx="878767"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smtClean="0"/>
              <a:t>CLAS12</a:t>
            </a:r>
            <a:endParaRPr lang="en-US" dirty="0"/>
          </a:p>
        </p:txBody>
      </p:sp>
      <p:sp>
        <p:nvSpPr>
          <p:cNvPr id="8" name="Rectangle 7"/>
          <p:cNvSpPr/>
          <p:nvPr/>
        </p:nvSpPr>
        <p:spPr>
          <a:xfrm>
            <a:off x="6324600" y="2895600"/>
            <a:ext cx="914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dirty="0" err="1" smtClean="0"/>
              <a:t>SoLID</a:t>
            </a:r>
            <a:endParaRPr lang="en-US" dirty="0"/>
          </a:p>
        </p:txBody>
      </p:sp>
      <p:sp>
        <p:nvSpPr>
          <p:cNvPr id="9" name="Rectangle 8"/>
          <p:cNvSpPr/>
          <p:nvPr/>
        </p:nvSpPr>
        <p:spPr>
          <a:xfrm>
            <a:off x="228600" y="914400"/>
            <a:ext cx="3962400" cy="923330"/>
          </a:xfrm>
          <a:prstGeom prst="rect">
            <a:avLst/>
          </a:prstGeom>
        </p:spPr>
        <p:txBody>
          <a:bodyPr wrap="square">
            <a:spAutoFit/>
          </a:bodyPr>
          <a:lstStyle/>
          <a:p>
            <a:r>
              <a:rPr lang="en-US" dirty="0" smtClean="0"/>
              <a:t> 4GeV</a:t>
            </a:r>
            <a:r>
              <a:rPr lang="en-US" baseline="30000" dirty="0" smtClean="0"/>
              <a:t>2</a:t>
            </a:r>
            <a:r>
              <a:rPr lang="en-US" dirty="0" smtClean="0"/>
              <a:t> &lt; Q’2 &lt; 9GeV</a:t>
            </a:r>
            <a:r>
              <a:rPr lang="en-US" baseline="30000" dirty="0" smtClean="0"/>
              <a:t>2</a:t>
            </a:r>
          </a:p>
          <a:p>
            <a:r>
              <a:rPr lang="en-US" dirty="0" smtClean="0"/>
              <a:t> 17.5GeV</a:t>
            </a:r>
            <a:r>
              <a:rPr lang="en-US" baseline="30000" dirty="0" smtClean="0"/>
              <a:t>2</a:t>
            </a:r>
            <a:r>
              <a:rPr lang="en-US" dirty="0" smtClean="0"/>
              <a:t> &lt; s &lt; 19.5GeV</a:t>
            </a:r>
            <a:r>
              <a:rPr lang="en-US" baseline="30000" dirty="0" smtClean="0"/>
              <a:t>2</a:t>
            </a:r>
            <a:r>
              <a:rPr lang="en-US" dirty="0" smtClean="0"/>
              <a:t> </a:t>
            </a:r>
          </a:p>
          <a:p>
            <a:r>
              <a:rPr lang="en-US" dirty="0" smtClean="0"/>
              <a:t> 4 t-bins within 0.1GeV</a:t>
            </a:r>
            <a:r>
              <a:rPr lang="en-US" baseline="30000" dirty="0" smtClean="0"/>
              <a:t>2</a:t>
            </a:r>
            <a:r>
              <a:rPr lang="en-US" dirty="0" smtClean="0"/>
              <a:t> &lt; t &lt; 0.9GeV</a:t>
            </a:r>
            <a:r>
              <a:rPr lang="en-US" baseline="30000" dirty="0" smtClean="0"/>
              <a:t>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3"/>
          <p:cNvSpPr>
            <a:spLocks noGrp="1"/>
          </p:cNvSpPr>
          <p:nvPr>
            <p:ph type="sldNum" idx="12"/>
          </p:nvPr>
        </p:nvSpPr>
        <p:spPr/>
        <p:txBody>
          <a:bodyPr/>
          <a:lstStyle/>
          <a:p>
            <a:fld id="{8AEA57E4-A362-41AE-A256-E6080A164F1B}" type="slidenum">
              <a:rPr lang="en-US"/>
              <a:pPr/>
              <a:t>38</a:t>
            </a:fld>
            <a:endParaRPr lang="en-US"/>
          </a:p>
        </p:txBody>
      </p:sp>
      <p:sp>
        <p:nvSpPr>
          <p:cNvPr id="6145" name="Text Box 1"/>
          <p:cNvSpPr txBox="1">
            <a:spLocks noChangeArrowheads="1"/>
          </p:cNvSpPr>
          <p:nvPr/>
        </p:nvSpPr>
        <p:spPr bwMode="auto">
          <a:xfrm>
            <a:off x="744481" y="341316"/>
            <a:ext cx="8072640" cy="684071"/>
          </a:xfrm>
          <a:prstGeom prst="rect">
            <a:avLst/>
          </a:prstGeom>
          <a:noFill/>
          <a:ln w="9525" cap="flat">
            <a:noFill/>
            <a:round/>
            <a:headEnd/>
            <a:tailEnd/>
          </a:ln>
          <a:effectLst/>
        </p:spPr>
        <p:txBody>
          <a:bodyPr lIns="81639" tIns="42452" rIns="81639" bIns="42452"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a:solidFill>
                  <a:srgbClr val="006633"/>
                </a:solidFill>
                <a:latin typeface="Times New Roman" pitchFamily="18" charset="0"/>
                <a:cs typeface="Arial" charset="0"/>
              </a:rPr>
              <a:t>Approved </a:t>
            </a:r>
            <a:r>
              <a:rPr lang="en-US" sz="2900" dirty="0" err="1">
                <a:solidFill>
                  <a:srgbClr val="006633"/>
                </a:solidFill>
                <a:latin typeface="Times New Roman" pitchFamily="18" charset="0"/>
                <a:cs typeface="Arial" charset="0"/>
              </a:rPr>
              <a:t>e</a:t>
            </a:r>
            <a:r>
              <a:rPr lang="en-US" sz="2900" dirty="0" err="1">
                <a:solidFill>
                  <a:srgbClr val="006633"/>
                </a:solidFill>
                <a:latin typeface="Times New Roman" pitchFamily="18" charset="0"/>
                <a:cs typeface="Times New Roman" pitchFamily="18" charset="0"/>
              </a:rPr>
              <a:t>p</a:t>
            </a:r>
            <a:r>
              <a:rPr lang="en-US" sz="2900" dirty="0">
                <a:solidFill>
                  <a:srgbClr val="006633"/>
                </a:solidFill>
                <a:latin typeface="Times New Roman" pitchFamily="18" charset="0"/>
                <a:cs typeface="Times New Roman" pitchFamily="18" charset="0"/>
              </a:rPr>
              <a:t> → </a:t>
            </a:r>
            <a:r>
              <a:rPr lang="en-US" sz="2900" dirty="0" err="1">
                <a:solidFill>
                  <a:srgbClr val="006633"/>
                </a:solidFill>
                <a:latin typeface="Times New Roman" pitchFamily="18" charset="0"/>
                <a:cs typeface="Times New Roman" pitchFamily="18" charset="0"/>
              </a:rPr>
              <a:t>e'pe</a:t>
            </a:r>
            <a:r>
              <a:rPr lang="en-US" sz="2900" baseline="33000" dirty="0" err="1">
                <a:solidFill>
                  <a:srgbClr val="006633"/>
                </a:solidFill>
                <a:latin typeface="Times New Roman" pitchFamily="18" charset="0"/>
                <a:cs typeface="Times New Roman" pitchFamily="18" charset="0"/>
              </a:rPr>
              <a:t>+</a:t>
            </a:r>
            <a:r>
              <a:rPr lang="en-US" sz="2900" dirty="0" err="1">
                <a:solidFill>
                  <a:srgbClr val="006633"/>
                </a:solidFill>
                <a:latin typeface="Times New Roman" pitchFamily="18" charset="0"/>
                <a:cs typeface="Times New Roman" pitchFamily="18" charset="0"/>
              </a:rPr>
              <a:t>e</a:t>
            </a:r>
            <a:r>
              <a:rPr lang="en-US" sz="2900" dirty="0">
                <a:solidFill>
                  <a:srgbClr val="006633"/>
                </a:solidFill>
                <a:latin typeface="Times New Roman" pitchFamily="18" charset="0"/>
                <a:cs typeface="Times New Roman" pitchFamily="18" charset="0"/>
              </a:rPr>
              <a:t>- program for CLAS12</a:t>
            </a:r>
          </a:p>
        </p:txBody>
      </p:sp>
      <p:graphicFrame>
        <p:nvGraphicFramePr>
          <p:cNvPr id="6146" name="Group 2"/>
          <p:cNvGraphicFramePr>
            <a:graphicFrameLocks noGrp="1"/>
          </p:cNvGraphicFramePr>
          <p:nvPr/>
        </p:nvGraphicFramePr>
        <p:xfrm>
          <a:off x="816481" y="1441592"/>
          <a:ext cx="7565760" cy="2147032"/>
        </p:xfrm>
        <a:graphic>
          <a:graphicData uri="http://schemas.openxmlformats.org/drawingml/2006/table">
            <a:tbl>
              <a:tblPr/>
              <a:tblGrid>
                <a:gridCol w="855360"/>
                <a:gridCol w="2797920"/>
                <a:gridCol w="938880"/>
                <a:gridCol w="483840"/>
                <a:gridCol w="524160"/>
                <a:gridCol w="757440"/>
                <a:gridCol w="548640"/>
                <a:gridCol w="659520"/>
              </a:tblGrid>
              <a:tr h="329795">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dirty="0" smtClean="0">
                          <a:ln>
                            <a:noFill/>
                          </a:ln>
                          <a:solidFill>
                            <a:srgbClr val="000000"/>
                          </a:solidFill>
                          <a:effectLst/>
                          <a:latin typeface="Arial Narrow" pitchFamily="32" charset="0"/>
                          <a:cs typeface="Arial Unicode MS" charset="0"/>
                        </a:rPr>
                        <a:t>Proposal</a:t>
                      </a:r>
                    </a:p>
                  </a:txBody>
                  <a:tcPr marL="82944" marR="82944" marT="43534" marB="41476" anchor="ctr" horzOverflow="overflow">
                    <a:lnL w="9360" cap="flat" cmpd="sng" algn="ctr">
                      <a:solidFill>
                        <a:srgbClr val="000000"/>
                      </a:solidFill>
                      <a:prstDash val="solid"/>
                      <a:round/>
                      <a:headEnd type="none" w="med" len="med"/>
                      <a:tailEnd type="none" w="med" len="med"/>
                    </a:lnL>
                    <a:lnR>
                      <a:noFill/>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Physics</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Contact</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Rating</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Days</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FF"/>
                          </a:solidFill>
                          <a:effectLst/>
                          <a:latin typeface="Arial Narrow" pitchFamily="32" charset="0"/>
                          <a:cs typeface="Arial Unicode MS" charset="0"/>
                        </a:rPr>
                        <a:t>Group </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Energy</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Target</a:t>
                      </a:r>
                    </a:p>
                  </a:txBody>
                  <a:tcPr marL="82944" marR="82944" marT="43534" marB="41476" anchor="ctr" horzOverflow="overflow">
                    <a:lnL>
                      <a:noFill/>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99CCFF"/>
                    </a:solidFill>
                  </a:tcPr>
                </a:tc>
              </a:tr>
              <a:tr h="206963">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E12-06-108</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Hard exclusive electro-production  of  π0, η </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Stoler</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B</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80</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rowSpan="7">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900" b="0" i="0" u="none" strike="noStrike" cap="none" normalizeH="0" baseline="0" dirty="0" smtClean="0">
                          <a:ln>
                            <a:noFill/>
                          </a:ln>
                          <a:solidFill>
                            <a:srgbClr val="0000FF"/>
                          </a:solidFill>
                          <a:effectLst/>
                          <a:latin typeface="Arial Narrow" pitchFamily="32" charset="0"/>
                          <a:cs typeface="Arial Unicode MS" charset="0"/>
                        </a:rPr>
                        <a:t>119 days</a:t>
                      </a:r>
                    </a:p>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900" b="0" i="0" u="none" strike="noStrike" cap="none" normalizeH="0" baseline="0" dirty="0" smtClean="0">
                          <a:ln>
                            <a:noFill/>
                          </a:ln>
                          <a:solidFill>
                            <a:srgbClr val="FF0000"/>
                          </a:solidFill>
                          <a:effectLst/>
                          <a:latin typeface="Arial Narrow" pitchFamily="32" charset="0"/>
                          <a:cs typeface="Arial Unicode MS" charset="0"/>
                        </a:rPr>
                        <a:t>+</a:t>
                      </a:r>
                    </a:p>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900" b="0" i="0" u="none" strike="noStrike" cap="none" normalizeH="0" baseline="0" dirty="0" smtClean="0">
                          <a:ln>
                            <a:noFill/>
                          </a:ln>
                          <a:solidFill>
                            <a:srgbClr val="FF0000"/>
                          </a:solidFill>
                          <a:effectLst/>
                          <a:latin typeface="Arial Narrow" pitchFamily="32" charset="0"/>
                          <a:cs typeface="Arial Unicode MS" charset="0"/>
                        </a:rPr>
                        <a:t>20 days with reversed torus field</a:t>
                      </a:r>
                    </a:p>
                  </a:txBody>
                  <a:tcPr marL="82944" marR="82944" marT="43762" marB="41476" anchor="ctr" horzOverflow="overflow">
                    <a:lnL>
                      <a:noFill/>
                    </a:lnL>
                    <a:lnR>
                      <a:noFill/>
                    </a:lnR>
                    <a:lnT w="936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rowSpan="7">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11 GeV</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rowSpan="7">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Liquid H</a:t>
                      </a:r>
                      <a:r>
                        <a:rPr kumimoji="0" lang="de-DE" sz="800" b="0" i="0" u="none" strike="noStrike" cap="none" normalizeH="0" baseline="-33000" smtClean="0">
                          <a:ln>
                            <a:noFill/>
                          </a:ln>
                          <a:solidFill>
                            <a:srgbClr val="000000"/>
                          </a:solidFill>
                          <a:effectLst/>
                          <a:latin typeface="Arial Narrow" pitchFamily="32" charset="0"/>
                          <a:cs typeface="Arial Unicode MS" charset="0"/>
                        </a:rPr>
                        <a:t>2</a:t>
                      </a:r>
                    </a:p>
                  </a:txBody>
                  <a:tcPr marL="82944" marR="82944" marT="43534" marB="41476" anchor="ctr" horzOverflow="overflow">
                    <a:lnL>
                      <a:noFill/>
                    </a:lnL>
                    <a:lnR>
                      <a:noFill/>
                    </a:lnR>
                    <a:lnT w="936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r>
              <a:tr h="329795">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E12-06-112</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Proton’s quark dynamics in SIDIS pion production</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Avakian</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A</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dirty="0" smtClean="0">
                          <a:ln>
                            <a:noFill/>
                          </a:ln>
                          <a:solidFill>
                            <a:srgbClr val="000000"/>
                          </a:solidFill>
                          <a:effectLst/>
                          <a:latin typeface="Arial Narrow" pitchFamily="32" charset="0"/>
                          <a:cs typeface="Arial Unicode MS" charset="0"/>
                        </a:rPr>
                        <a:t>60</a:t>
                      </a:r>
                    </a:p>
                  </a:txBody>
                  <a:tcPr marL="82944" marR="82944" marT="43534" marB="41476" anchor="ctr" horzOverflow="overflow">
                    <a:lnL>
                      <a:noFill/>
                    </a:lnL>
                    <a:lnR>
                      <a:noFill/>
                    </a:lnR>
                    <a:lnT>
                      <a:noFill/>
                    </a:lnT>
                    <a:lnB>
                      <a:noFill/>
                    </a:lnB>
                    <a:lnTlToBr>
                      <a:noFill/>
                    </a:lnTlToBr>
                    <a:lnBlToTr>
                      <a:noFill/>
                    </a:lnBlToTr>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06963">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E12-06-119</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Deeply Virtual Compton Scattering</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Sabatie</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A</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80</a:t>
                      </a:r>
                    </a:p>
                  </a:txBody>
                  <a:tcPr marL="82944" marR="82944" marT="43534" marB="41476" anchor="ctr" horzOverflow="overflow">
                    <a:lnL>
                      <a:noFill/>
                    </a:lnL>
                    <a:lnR>
                      <a:noFill/>
                    </a:lnR>
                    <a:lnT>
                      <a:noFill/>
                    </a:lnT>
                    <a:lnB>
                      <a:noFill/>
                    </a:lnB>
                    <a:lnTlToBr>
                      <a:noFill/>
                    </a:lnTlToBr>
                    <a:lnBlToTr>
                      <a:noFill/>
                    </a:lnBlToTr>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06963">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E12-09-003</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Excitation of nucleon resonances at high Q2</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Gothe</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B+</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40</a:t>
                      </a:r>
                    </a:p>
                  </a:txBody>
                  <a:tcPr marL="82944" marR="82944" marT="43534" marB="41476" anchor="ctr" horzOverflow="overflow">
                    <a:lnL>
                      <a:noFill/>
                    </a:lnL>
                    <a:lnR>
                      <a:noFill/>
                    </a:lnR>
                    <a:lnT>
                      <a:noFill/>
                    </a:lnT>
                    <a:lnB w="1440" cap="flat" cmpd="sng" algn="ctr">
                      <a:solidFill>
                        <a:srgbClr val="000000"/>
                      </a:solidFill>
                      <a:prstDash val="solid"/>
                      <a:round/>
                      <a:headEnd type="none" w="med" len="med"/>
                      <a:tailEnd type="none" w="med" len="med"/>
                    </a:lnB>
                    <a:lnTlToBr>
                      <a:noFill/>
                    </a:lnTlToBr>
                    <a:lnBlToTr>
                      <a:noFill/>
                    </a:lnBlToTr>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06963">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E12-11-005</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1" i="0" u="none" strike="noStrike" cap="none" normalizeH="0" baseline="0" dirty="0" smtClean="0">
                          <a:ln>
                            <a:noFill/>
                          </a:ln>
                          <a:solidFill>
                            <a:srgbClr val="000000"/>
                          </a:solidFill>
                          <a:effectLst/>
                          <a:latin typeface="Arial Narrow" pitchFamily="32" charset="0"/>
                          <a:cs typeface="Arial Unicode MS" charset="0"/>
                        </a:rPr>
                        <a:t>Hadron spectroscopy with forward tagger</a:t>
                      </a:r>
                      <a:r>
                        <a:rPr kumimoji="0" lang="de-DE" sz="800" b="0" i="0" u="none" strike="noStrike" cap="none" normalizeH="0" baseline="0" dirty="0" smtClean="0">
                          <a:ln>
                            <a:noFill/>
                          </a:ln>
                          <a:solidFill>
                            <a:srgbClr val="000000"/>
                          </a:solidFill>
                          <a:effectLst/>
                          <a:latin typeface="Arial Narrow" pitchFamily="32" charset="0"/>
                          <a:cs typeface="Arial Unicode MS" charset="0"/>
                        </a:rPr>
                        <a:t> </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Battaglieri</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A-</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119</a:t>
                      </a:r>
                    </a:p>
                  </a:txBody>
                  <a:tcPr marL="82944" marR="82944" marT="43534" marB="41476" anchor="ctr" horzOverflow="overflow">
                    <a:lnL>
                      <a:noFill/>
                    </a:lnL>
                    <a:lnR>
                      <a:noFill/>
                    </a:lnR>
                    <a:lnT w="144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329795">
                <a:tc>
                  <a:txBody>
                    <a:bodyPr/>
                    <a:lstStyle/>
                    <a:p>
                      <a:pPr marL="0" marR="0" lvl="0" indent="0" algn="l"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1" i="0" u="none" strike="noStrike" cap="none" normalizeH="0" baseline="0" smtClean="0">
                          <a:ln>
                            <a:noFill/>
                          </a:ln>
                          <a:solidFill>
                            <a:srgbClr val="000000"/>
                          </a:solidFill>
                          <a:effectLst>
                            <a:outerShdw blurRad="38100" dist="38100" dir="2700000" algn="tl">
                              <a:srgbClr val="FFFFFF"/>
                            </a:outerShdw>
                          </a:effectLst>
                          <a:latin typeface="Arial Narrow" pitchFamily="32" charset="0"/>
                          <a:cs typeface="Arial Unicode MS" charset="0"/>
                        </a:rPr>
                        <a:t>E12-12-001</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1" i="0" u="none" strike="noStrike" cap="none" normalizeH="0" baseline="0" smtClean="0">
                          <a:ln>
                            <a:noFill/>
                          </a:ln>
                          <a:solidFill>
                            <a:srgbClr val="000000"/>
                          </a:solidFill>
                          <a:effectLst>
                            <a:outerShdw blurRad="38100" dist="38100" dir="2700000" algn="tl">
                              <a:srgbClr val="FFFFFF"/>
                            </a:outerShdw>
                          </a:effectLst>
                          <a:latin typeface="Arial Narrow" pitchFamily="32" charset="0"/>
                          <a:cs typeface="Times New Roman" pitchFamily="18" charset="0"/>
                        </a:rPr>
                        <a:t>Timelike Compton Scatt. &amp; J/</a:t>
                      </a:r>
                      <a:r>
                        <a:rPr kumimoji="0" lang="de-DE" sz="800" b="1" i="0" u="none" strike="noStrike" cap="none" normalizeH="0" baseline="0" smtClean="0">
                          <a:ln>
                            <a:noFill/>
                          </a:ln>
                          <a:solidFill>
                            <a:srgbClr val="000000"/>
                          </a:solidFill>
                          <a:effectLst>
                            <a:outerShdw blurRad="38100" dist="38100" dir="2700000" algn="tl">
                              <a:srgbClr val="FFFFFF"/>
                            </a:outerShdw>
                          </a:effectLst>
                          <a:latin typeface="Arial Narrow" pitchFamily="32" charset="0"/>
                          <a:cs typeface="Arial Unicode MS" charset="0"/>
                        </a:rPr>
                        <a:t>ψ production in e+e-</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Times New Roman" pitchFamily="18" charset="0"/>
                        </a:rPr>
                        <a:t>Nadel-Turonski</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outerShdw blurRad="38100" dist="38100" dir="2700000" algn="tl">
                              <a:srgbClr val="FFFFFF"/>
                            </a:outerShdw>
                          </a:effectLst>
                          <a:latin typeface="Arial Narrow" pitchFamily="32" charset="0"/>
                          <a:cs typeface="Arial Unicode MS" charset="0"/>
                        </a:rPr>
                        <a:t>A-</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100  </a:t>
                      </a:r>
                      <a:r>
                        <a:rPr kumimoji="0" lang="de-DE" sz="800" b="0" i="0" u="none" strike="noStrike" cap="none" normalizeH="0" baseline="0" smtClean="0">
                          <a:ln>
                            <a:noFill/>
                          </a:ln>
                          <a:solidFill>
                            <a:srgbClr val="FF0000"/>
                          </a:solidFill>
                          <a:effectLst/>
                          <a:latin typeface="Arial Narrow" pitchFamily="32" charset="0"/>
                          <a:cs typeface="Arial Unicode MS" charset="0"/>
                        </a:rPr>
                        <a:t>+20</a:t>
                      </a:r>
                    </a:p>
                  </a:txBody>
                  <a:tcPr marL="82944" marR="82944" marT="43534" marB="41476" anchor="ctr" horzOverflow="overflow">
                    <a:lnL>
                      <a:noFill/>
                    </a:lnL>
                    <a:lnR>
                      <a:noFill/>
                    </a:lnR>
                    <a:lnT>
                      <a:noFill/>
                    </a:lnT>
                    <a:lnB>
                      <a:noFill/>
                    </a:lnB>
                    <a:lnTlToBr>
                      <a:noFill/>
                    </a:lnTlToBr>
                    <a:lnBlToTr>
                      <a:noFill/>
                    </a:lnBlToTr>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329795">
                <a:tc>
                  <a:txBody>
                    <a:bodyPr/>
                    <a:lstStyle/>
                    <a:p>
                      <a:pPr marL="0" marR="0" lvl="0" indent="0" algn="l"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E12-12-007</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dirty="0" smtClean="0">
                          <a:ln>
                            <a:noFill/>
                          </a:ln>
                          <a:solidFill>
                            <a:srgbClr val="000000"/>
                          </a:solidFill>
                          <a:effectLst/>
                          <a:latin typeface="Arial Narrow" pitchFamily="32" charset="0"/>
                          <a:cs typeface="Times New Roman" pitchFamily="18" charset="0"/>
                        </a:rPr>
                        <a:t>Exclusive φ meson electroproduction with CLAS12</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l"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Times New Roman" pitchFamily="18" charset="0"/>
                        </a:rPr>
                        <a:t>Stoler, Weiss</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B+</a:t>
                      </a:r>
                    </a:p>
                  </a:txBody>
                  <a:tcPr marL="82944" marR="82944" marT="43534" marB="41476" anchor="ctr" horzOverflow="overflow">
                    <a:lnL>
                      <a:noFill/>
                    </a:lnL>
                    <a:lnR>
                      <a:noFill/>
                    </a:lnR>
                    <a:lnT>
                      <a:noFill/>
                    </a:lnT>
                    <a:lnB>
                      <a:noFill/>
                    </a:lnB>
                    <a:lnTlToBr>
                      <a:noFill/>
                    </a:lnTlToBr>
                    <a:lnBlToTr>
                      <a:noFill/>
                    </a:lnBlToTr>
                    <a:solidFill>
                      <a:srgbClr val="CCFFCC"/>
                    </a:solidFill>
                  </a:tcPr>
                </a:tc>
                <a:tc>
                  <a:txBody>
                    <a:bodyPr/>
                    <a:lstStyle/>
                    <a:p>
                      <a:pPr marL="0" marR="0" lvl="0" indent="0" algn="ctr" defTabSz="449263" rtl="0" eaLnBrk="1" fontAlgn="base" latinLnBrk="0" hangingPunct="1">
                        <a:lnSpc>
                          <a:spcPct val="98000"/>
                        </a:lnSpc>
                        <a:spcBef>
                          <a:spcPts val="363"/>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de-DE" sz="800" b="0" i="0" u="none" strike="noStrike" cap="none" normalizeH="0" baseline="0" smtClean="0">
                          <a:ln>
                            <a:noFill/>
                          </a:ln>
                          <a:solidFill>
                            <a:srgbClr val="000000"/>
                          </a:solidFill>
                          <a:effectLst/>
                          <a:latin typeface="Arial Narrow" pitchFamily="32" charset="0"/>
                          <a:cs typeface="Arial Unicode MS" charset="0"/>
                        </a:rPr>
                        <a:t>60</a:t>
                      </a:r>
                    </a:p>
                  </a:txBody>
                  <a:tcPr marL="82944" marR="82944" marT="43534" marB="41476" anchor="ctr" horzOverflow="overflow">
                    <a:lnL>
                      <a:noFill/>
                    </a:lnL>
                    <a:lnR>
                      <a:noFill/>
                    </a:lnR>
                    <a:lnT>
                      <a:noFill/>
                    </a:lnT>
                    <a:lnB>
                      <a:noFill/>
                    </a:lnB>
                    <a:lnTlToBr>
                      <a:noFill/>
                    </a:lnTlToBr>
                    <a:lnBlToTr>
                      <a:noFill/>
                    </a:lnBlToTr>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6212" name="Text Box 68"/>
          <p:cNvSpPr txBox="1">
            <a:spLocks noChangeArrowheads="1"/>
          </p:cNvSpPr>
          <p:nvPr/>
        </p:nvSpPr>
        <p:spPr bwMode="auto">
          <a:xfrm>
            <a:off x="783360" y="4022343"/>
            <a:ext cx="7706880" cy="436365"/>
          </a:xfrm>
          <a:prstGeom prst="rect">
            <a:avLst/>
          </a:prstGeom>
          <a:noFill/>
          <a:ln w="9525" cap="flat">
            <a:noFill/>
            <a:round/>
            <a:headEnd/>
            <a:tailEnd/>
          </a:ln>
          <a:effectLst/>
        </p:spPr>
        <p:txBody>
          <a:bodyPr lIns="81639" tIns="42452" rIns="81639" bIns="42452"/>
          <a:lstStyle/>
          <a:p>
            <a:pPr marL="289445" indent="-289445" eaLnBrk="0">
              <a:lnSpc>
                <a:spcPct val="80000"/>
              </a:lnSpc>
              <a:spcBef>
                <a:spcPts val="544"/>
              </a:spcBef>
              <a:buFont typeface="Times New Roman" pitchFamily="18"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err="1">
                <a:solidFill>
                  <a:srgbClr val="000000"/>
                </a:solidFill>
                <a:latin typeface="Times New Roman" pitchFamily="18" charset="0"/>
              </a:rPr>
              <a:t>Unpolarized</a:t>
            </a:r>
            <a:r>
              <a:rPr lang="en-US" dirty="0">
                <a:solidFill>
                  <a:srgbClr val="000000"/>
                </a:solidFill>
                <a:latin typeface="Times New Roman" pitchFamily="18" charset="0"/>
              </a:rPr>
              <a:t> proton target will be first to run</a:t>
            </a:r>
          </a:p>
        </p:txBody>
      </p:sp>
      <p:sp>
        <p:nvSpPr>
          <p:cNvPr id="6213" name="Oval 69"/>
          <p:cNvSpPr>
            <a:spLocks noChangeArrowheads="1"/>
          </p:cNvSpPr>
          <p:nvPr/>
        </p:nvSpPr>
        <p:spPr bwMode="auto">
          <a:xfrm>
            <a:off x="718560" y="2841419"/>
            <a:ext cx="3788640" cy="489651"/>
          </a:xfrm>
          <a:prstGeom prst="ellipse">
            <a:avLst/>
          </a:prstGeom>
          <a:solidFill>
            <a:srgbClr val="008000">
              <a:alpha val="29999"/>
            </a:srgbClr>
          </a:solidFill>
          <a:ln w="9525" cap="flat">
            <a:solidFill>
              <a:srgbClr val="000000"/>
            </a:solidFill>
            <a:round/>
            <a:headEnd/>
            <a:tailEnd/>
          </a:ln>
          <a:effectLst/>
        </p:spPr>
        <p:txBody>
          <a:bodyPr wrap="none" lIns="82945" tIns="41473" rIns="82945" bIns="41473" anchor="ctr"/>
          <a:lstStyle/>
          <a:p>
            <a:endParaRPr lang="en-US"/>
          </a:p>
        </p:txBody>
      </p:sp>
      <p:sp>
        <p:nvSpPr>
          <p:cNvPr id="6214" name="Text Box 70"/>
          <p:cNvSpPr txBox="1">
            <a:spLocks noChangeArrowheads="1"/>
          </p:cNvSpPr>
          <p:nvPr/>
        </p:nvSpPr>
        <p:spPr bwMode="auto">
          <a:xfrm>
            <a:off x="783360" y="5786528"/>
            <a:ext cx="7706880" cy="436366"/>
          </a:xfrm>
          <a:prstGeom prst="rect">
            <a:avLst/>
          </a:prstGeom>
          <a:noFill/>
          <a:ln w="9525" cap="flat">
            <a:noFill/>
            <a:round/>
            <a:headEnd/>
            <a:tailEnd/>
          </a:ln>
          <a:effectLst/>
        </p:spPr>
        <p:txBody>
          <a:bodyPr lIns="81639" tIns="42452" rIns="81639" bIns="42452"/>
          <a:lstStyle/>
          <a:p>
            <a:pPr marL="289445" indent="-289445" eaLnBrk="0">
              <a:lnSpc>
                <a:spcPct val="80000"/>
              </a:lnSpc>
              <a:spcBef>
                <a:spcPts val="544"/>
              </a:spcBef>
              <a:buFont typeface="Times New Roman" pitchFamily="18"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a:solidFill>
                  <a:srgbClr val="000000"/>
                </a:solidFill>
                <a:latin typeface="Times New Roman" pitchFamily="18" charset="0"/>
              </a:rPr>
              <a:t>Approved beam time corresponds to more than a year of actual running</a:t>
            </a:r>
          </a:p>
        </p:txBody>
      </p:sp>
      <p:sp>
        <p:nvSpPr>
          <p:cNvPr id="6215" name="Text Box 71"/>
          <p:cNvSpPr txBox="1">
            <a:spLocks noChangeArrowheads="1"/>
          </p:cNvSpPr>
          <p:nvPr/>
        </p:nvSpPr>
        <p:spPr bwMode="auto">
          <a:xfrm>
            <a:off x="783360" y="4578241"/>
            <a:ext cx="7706880" cy="436365"/>
          </a:xfrm>
          <a:prstGeom prst="rect">
            <a:avLst/>
          </a:prstGeom>
          <a:noFill/>
          <a:ln w="9525" cap="flat">
            <a:noFill/>
            <a:round/>
            <a:headEnd/>
            <a:tailEnd/>
          </a:ln>
          <a:effectLst/>
        </p:spPr>
        <p:txBody>
          <a:bodyPr lIns="81639" tIns="42452" rIns="81639" bIns="42452"/>
          <a:lstStyle/>
          <a:p>
            <a:pPr marL="289445" indent="-289445" eaLnBrk="0">
              <a:lnSpc>
                <a:spcPct val="80000"/>
              </a:lnSpc>
              <a:spcBef>
                <a:spcPts val="544"/>
              </a:spcBef>
              <a:buFont typeface="Times New Roman" pitchFamily="18"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a:solidFill>
                  <a:srgbClr val="000000"/>
                </a:solidFill>
                <a:latin typeface="Times New Roman" pitchFamily="18" charset="0"/>
              </a:rPr>
              <a:t>Experiment E12-12-001 for </a:t>
            </a:r>
            <a:r>
              <a:rPr lang="en-US" dirty="0" err="1">
                <a:solidFill>
                  <a:srgbClr val="000000"/>
                </a:solidFill>
                <a:latin typeface="Times New Roman" pitchFamily="18" charset="0"/>
              </a:rPr>
              <a:t>e+e</a:t>
            </a:r>
            <a:r>
              <a:rPr lang="en-US" dirty="0">
                <a:solidFill>
                  <a:srgbClr val="000000"/>
                </a:solidFill>
                <a:latin typeface="Times New Roman" pitchFamily="18" charset="0"/>
              </a:rPr>
              <a:t>- physics was approved at the last PAC meeting</a:t>
            </a:r>
          </a:p>
        </p:txBody>
      </p:sp>
      <p:sp>
        <p:nvSpPr>
          <p:cNvPr id="6216" name="Text Box 72"/>
          <p:cNvSpPr txBox="1">
            <a:spLocks noChangeArrowheads="1"/>
          </p:cNvSpPr>
          <p:nvPr/>
        </p:nvSpPr>
        <p:spPr bwMode="auto">
          <a:xfrm>
            <a:off x="783360" y="5067893"/>
            <a:ext cx="7706880" cy="436365"/>
          </a:xfrm>
          <a:prstGeom prst="rect">
            <a:avLst/>
          </a:prstGeom>
          <a:noFill/>
          <a:ln w="9525" cap="flat">
            <a:noFill/>
            <a:round/>
            <a:headEnd/>
            <a:tailEnd/>
          </a:ln>
          <a:effectLst/>
        </p:spPr>
        <p:txBody>
          <a:bodyPr lIns="81639" tIns="42452" rIns="81639" bIns="42452"/>
          <a:lstStyle/>
          <a:p>
            <a:pPr marL="289445" indent="-289445" eaLnBrk="0">
              <a:lnSpc>
                <a:spcPct val="80000"/>
              </a:lnSpc>
              <a:spcBef>
                <a:spcPts val="544"/>
              </a:spcBef>
              <a:buFont typeface="Times New Roman" pitchFamily="18"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a:solidFill>
                  <a:srgbClr val="000000"/>
                </a:solidFill>
                <a:latin typeface="Times New Roman" pitchFamily="18" charset="0"/>
              </a:rPr>
              <a:t>Spectroscopy (119 PAC days) and </a:t>
            </a:r>
            <a:r>
              <a:rPr lang="en-US" dirty="0" err="1">
                <a:solidFill>
                  <a:srgbClr val="000000"/>
                </a:solidFill>
                <a:latin typeface="Times New Roman" pitchFamily="18" charset="0"/>
              </a:rPr>
              <a:t>e+e</a:t>
            </a:r>
            <a:r>
              <a:rPr lang="en-US" dirty="0">
                <a:solidFill>
                  <a:srgbClr val="000000"/>
                </a:solidFill>
                <a:latin typeface="Times New Roman" pitchFamily="18" charset="0"/>
              </a:rPr>
              <a:t>- (100+20 days) experiments drive the total beam time for proton running (119+20 days), which can be shared by all.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CLAS12 TCS Projected Result</a:t>
            </a:r>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39</a:t>
            </a:fld>
            <a:endParaRPr lang="en-US"/>
          </a:p>
        </p:txBody>
      </p:sp>
      <p:pic>
        <p:nvPicPr>
          <p:cNvPr id="12" name="Picture 2"/>
          <p:cNvPicPr>
            <a:picLocks noChangeAspect="1" noChangeArrowheads="1"/>
          </p:cNvPicPr>
          <p:nvPr/>
        </p:nvPicPr>
        <p:blipFill>
          <a:blip r:embed="rId2" cstate="print"/>
          <a:srcRect/>
          <a:stretch>
            <a:fillRect/>
          </a:stretch>
        </p:blipFill>
        <p:spPr bwMode="auto">
          <a:xfrm>
            <a:off x="838200" y="2514600"/>
            <a:ext cx="3200400" cy="3200400"/>
          </a:xfrm>
          <a:prstGeom prst="rect">
            <a:avLst/>
          </a:prstGeom>
          <a:noFill/>
          <a:ln w="9525" cap="flat">
            <a:noFill/>
            <a:round/>
            <a:headEnd/>
            <a:tailEnd/>
          </a:ln>
          <a:effectLst/>
        </p:spPr>
      </p:pic>
      <p:pic>
        <p:nvPicPr>
          <p:cNvPr id="13" name="Picture 3"/>
          <p:cNvPicPr>
            <a:picLocks noChangeAspect="1" noChangeArrowheads="1"/>
          </p:cNvPicPr>
          <p:nvPr/>
        </p:nvPicPr>
        <p:blipFill>
          <a:blip r:embed="rId3" cstate="print"/>
          <a:srcRect/>
          <a:stretch>
            <a:fillRect/>
          </a:stretch>
        </p:blipFill>
        <p:spPr bwMode="auto">
          <a:xfrm>
            <a:off x="4724400" y="2514600"/>
            <a:ext cx="3200400" cy="3200400"/>
          </a:xfrm>
          <a:prstGeom prst="rect">
            <a:avLst/>
          </a:prstGeom>
          <a:noFill/>
          <a:ln w="9525" cap="flat">
            <a:noFill/>
            <a:round/>
            <a:headEnd/>
            <a:tailEnd/>
          </a:ln>
          <a:effectLst/>
        </p:spPr>
      </p:pic>
      <p:sp>
        <p:nvSpPr>
          <p:cNvPr id="15" name="Text Box 5"/>
          <p:cNvSpPr txBox="1">
            <a:spLocks noChangeArrowheads="1"/>
          </p:cNvSpPr>
          <p:nvPr/>
        </p:nvSpPr>
        <p:spPr bwMode="auto">
          <a:xfrm>
            <a:off x="649287" y="5715000"/>
            <a:ext cx="8012113" cy="762000"/>
          </a:xfrm>
          <a:prstGeom prst="rect">
            <a:avLst/>
          </a:prstGeom>
          <a:noFill/>
          <a:ln w="9525" cap="flat">
            <a:noFill/>
            <a:round/>
            <a:headEnd/>
            <a:tailEnd/>
          </a:ln>
          <a:effectLst/>
        </p:spPr>
        <p:txBody>
          <a:bodyPr lIns="90000" tIns="46800" rIns="90000" bIns="46800"/>
          <a:lstStyle/>
          <a:p>
            <a:pPr marL="319088" indent="-319088" eaLnBrk="0">
              <a:lnSpc>
                <a:spcPct val="80000"/>
              </a:lnSpc>
              <a:spcBef>
                <a:spcPts val="600"/>
              </a:spcBef>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rPr>
              <a:t> Statistical uncertainties for 100 days at a luminosity of 10</a:t>
            </a:r>
            <a:r>
              <a:rPr lang="en-US" baseline="33000" dirty="0" smtClean="0">
                <a:solidFill>
                  <a:srgbClr val="000000"/>
                </a:solidFill>
              </a:rPr>
              <a:t>35</a:t>
            </a:r>
            <a:r>
              <a:rPr lang="en-US" dirty="0" smtClean="0">
                <a:solidFill>
                  <a:srgbClr val="000000"/>
                </a:solidFill>
              </a:rPr>
              <a:t> cm</a:t>
            </a:r>
            <a:r>
              <a:rPr lang="en-US" baseline="33000" dirty="0" smtClean="0">
                <a:solidFill>
                  <a:srgbClr val="000000"/>
                </a:solidFill>
              </a:rPr>
              <a:t>-2</a:t>
            </a:r>
            <a:r>
              <a:rPr lang="en-US" dirty="0" smtClean="0">
                <a:solidFill>
                  <a:srgbClr val="000000"/>
                </a:solidFill>
              </a:rPr>
              <a:t>s</a:t>
            </a:r>
            <a:r>
              <a:rPr lang="en-US" baseline="33000" dirty="0" smtClean="0">
                <a:solidFill>
                  <a:srgbClr val="000000"/>
                </a:solidFill>
              </a:rPr>
              <a:t>-1</a:t>
            </a:r>
            <a:endParaRPr lang="en-US" dirty="0" smtClean="0">
              <a:solidFill>
                <a:srgbClr val="000000"/>
              </a:solidFill>
              <a:latin typeface="Times New Roman" pitchFamily="18" charset="0"/>
            </a:endParaRPr>
          </a:p>
          <a:p>
            <a:pPr marL="319088" indent="-319088" eaLnBrk="0">
              <a:lnSpc>
                <a:spcPct val="80000"/>
              </a:lnSpc>
              <a:spcBef>
                <a:spcPts val="600"/>
              </a:spcBef>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8" charset="0"/>
              </a:rPr>
              <a:t>Uncertainties </a:t>
            </a:r>
            <a:r>
              <a:rPr lang="en-US" dirty="0">
                <a:solidFill>
                  <a:srgbClr val="000000"/>
                </a:solidFill>
                <a:latin typeface="Times New Roman" pitchFamily="18" charset="0"/>
              </a:rPr>
              <a:t>for </a:t>
            </a:r>
            <a:r>
              <a:rPr lang="en-US" dirty="0" smtClean="0">
                <a:solidFill>
                  <a:srgbClr val="000000"/>
                </a:solidFill>
                <a:latin typeface="Times New Roman" pitchFamily="18" charset="0"/>
              </a:rPr>
              <a:t> cosine moment R</a:t>
            </a:r>
            <a:r>
              <a:rPr lang="en-US" dirty="0">
                <a:solidFill>
                  <a:srgbClr val="000000"/>
                </a:solidFill>
                <a:latin typeface="Times New Roman" pitchFamily="18" charset="0"/>
              </a:rPr>
              <a:t>', integrated over the CLAS12 acceptance, for two bins in photon energy, for the lowest Q'</a:t>
            </a:r>
            <a:r>
              <a:rPr lang="en-US" baseline="33000" dirty="0">
                <a:solidFill>
                  <a:srgbClr val="000000"/>
                </a:solidFill>
                <a:latin typeface="Times New Roman" pitchFamily="18" charset="0"/>
              </a:rPr>
              <a:t>2</a:t>
            </a:r>
            <a:r>
              <a:rPr lang="en-US" dirty="0">
                <a:solidFill>
                  <a:srgbClr val="000000"/>
                </a:solidFill>
                <a:latin typeface="Times New Roman" pitchFamily="18" charset="0"/>
              </a:rPr>
              <a:t> bin above the </a:t>
            </a:r>
            <a:r>
              <a:rPr lang="en-US" dirty="0">
                <a:solidFill>
                  <a:srgbClr val="000000"/>
                </a:solidFill>
                <a:latin typeface="Times New Roman" pitchFamily="18" charset="0"/>
                <a:cs typeface="Times New Roman" pitchFamily="18" charset="0"/>
              </a:rPr>
              <a:t>ρ'</a:t>
            </a:r>
            <a:r>
              <a:rPr lang="en-US" dirty="0">
                <a:solidFill>
                  <a:srgbClr val="000000"/>
                </a:solidFill>
                <a:latin typeface="Times New Roman" pitchFamily="18" charset="0"/>
              </a:rPr>
              <a:t> resonance</a:t>
            </a:r>
            <a:r>
              <a:rPr lang="en-US" dirty="0" smtClean="0">
                <a:solidFill>
                  <a:srgbClr val="000000"/>
                </a:solidFill>
                <a:latin typeface="Times New Roman" pitchFamily="18" charset="0"/>
              </a:rPr>
              <a:t>.</a:t>
            </a:r>
          </a:p>
          <a:p>
            <a:pPr marL="319088" indent="-319088" eaLnBrk="0">
              <a:lnSpc>
                <a:spcPct val="80000"/>
              </a:lnSpc>
              <a:spcBef>
                <a:spcPts val="600"/>
              </a:spcBef>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8" charset="0"/>
              </a:rPr>
              <a:t>Different values of the D-term are only shown for the double distribution</a:t>
            </a:r>
          </a:p>
          <a:p>
            <a:pPr marL="319088" indent="-319088" eaLnBrk="0">
              <a:lnSpc>
                <a:spcPct val="80000"/>
              </a:lnSpc>
              <a:spcBef>
                <a:spcPts val="600"/>
              </a:spcBef>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8" charset="0"/>
            </a:endParaRPr>
          </a:p>
        </p:txBody>
      </p:sp>
      <p:sp>
        <p:nvSpPr>
          <p:cNvPr id="16" name="Text Box 6"/>
          <p:cNvSpPr txBox="1">
            <a:spLocks noChangeArrowheads="1"/>
          </p:cNvSpPr>
          <p:nvPr/>
        </p:nvSpPr>
        <p:spPr bwMode="auto">
          <a:xfrm>
            <a:off x="649287" y="6529387"/>
            <a:ext cx="7831138" cy="481013"/>
          </a:xfrm>
          <a:prstGeom prst="rect">
            <a:avLst/>
          </a:prstGeom>
          <a:noFill/>
          <a:ln w="9525" cap="flat">
            <a:noFill/>
            <a:round/>
            <a:headEnd/>
            <a:tailEnd/>
          </a:ln>
          <a:effectLst/>
        </p:spPr>
        <p:txBody>
          <a:bodyPr lIns="90000" tIns="46800" rIns="90000" bIns="46800"/>
          <a:lstStyle/>
          <a:p>
            <a:pPr marL="319088" indent="-319088" eaLnBrk="0">
              <a:lnSpc>
                <a:spcPct val="80000"/>
              </a:lnSpc>
              <a:spcBef>
                <a:spcPts val="600"/>
              </a:spcBef>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Lst>
            </a:pPr>
            <a:endParaRPr lang="en-US" dirty="0">
              <a:solidFill>
                <a:srgbClr val="000000"/>
              </a:solidFill>
              <a:latin typeface="Times New Roman" pitchFamily="18" charset="0"/>
            </a:endParaRPr>
          </a:p>
        </p:txBody>
      </p:sp>
      <p:sp>
        <p:nvSpPr>
          <p:cNvPr id="17" name="Rectangle 16"/>
          <p:cNvSpPr/>
          <p:nvPr/>
        </p:nvSpPr>
        <p:spPr>
          <a:xfrm>
            <a:off x="3962400" y="2514600"/>
            <a:ext cx="878767"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smtClean="0"/>
              <a:t>CLAS12</a:t>
            </a:r>
            <a:endParaRPr lang="en-US" dirty="0"/>
          </a:p>
        </p:txBody>
      </p:sp>
      <p:sp>
        <p:nvSpPr>
          <p:cNvPr id="11" name="Content Placeholder 10"/>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DVCS and TCS</a:t>
            </a:r>
            <a:br>
              <a:rPr lang="en-US" dirty="0" smtClean="0"/>
            </a:br>
            <a:r>
              <a:rPr lang="en-US" dirty="0" smtClean="0"/>
              <a:t>access the same GPDs</a:t>
            </a:r>
            <a:endParaRPr lang="en-US" dirty="0"/>
          </a:p>
        </p:txBody>
      </p:sp>
      <p:sp>
        <p:nvSpPr>
          <p:cNvPr id="3" name="Content Placeholder 2"/>
          <p:cNvSpPr>
            <a:spLocks noGrp="1"/>
          </p:cNvSpPr>
          <p:nvPr>
            <p:ph idx="1"/>
          </p:nvPr>
        </p:nvSpPr>
        <p:spPr>
          <a:xfrm>
            <a:off x="914400" y="4876800"/>
            <a:ext cx="8229600" cy="1524000"/>
          </a:xfrm>
        </p:spPr>
        <p:txBody>
          <a:bodyPr>
            <a:normAutofit fontScale="85000" lnSpcReduction="10000"/>
          </a:bodyPr>
          <a:lstStyle/>
          <a:p>
            <a:pPr marL="0" indent="0">
              <a:buNone/>
            </a:pPr>
            <a:r>
              <a:rPr lang="en-US" dirty="0" smtClean="0"/>
              <a:t>The amplitudes of these two reactions are related at Born order by a simple complex conjugation but they significantly differ at next to leading order (NLO)</a:t>
            </a:r>
          </a:p>
          <a:p>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4</a:t>
            </a:fld>
            <a:endParaRPr lang="en-US"/>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1997075"/>
            <a:ext cx="3292475" cy="2422525"/>
          </a:xfrm>
          <a:prstGeom prst="rect">
            <a:avLst/>
          </a:prstGeom>
          <a:noFill/>
          <a:ln w="9525" cap="flat">
            <a:noFill/>
            <a:round/>
            <a:headEnd/>
            <a:tailEnd/>
          </a:ln>
          <a:effectLst/>
        </p:spPr>
      </p:pic>
      <p:pic>
        <p:nvPicPr>
          <p:cNvPr id="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27638" y="2020887"/>
            <a:ext cx="3382962" cy="2322513"/>
          </a:xfrm>
          <a:prstGeom prst="rect">
            <a:avLst/>
          </a:prstGeom>
          <a:noFill/>
          <a:ln w="9525" cap="flat">
            <a:noFill/>
            <a:round/>
            <a:headEnd/>
            <a:tailEnd/>
          </a:ln>
          <a:effectLst/>
        </p:spPr>
      </p:pic>
      <p:sp>
        <p:nvSpPr>
          <p:cNvPr id="8" name="Rectangle 7"/>
          <p:cNvSpPr/>
          <p:nvPr/>
        </p:nvSpPr>
        <p:spPr>
          <a:xfrm>
            <a:off x="389239" y="1230868"/>
            <a:ext cx="4335161" cy="369332"/>
          </a:xfrm>
          <a:prstGeom prst="rect">
            <a:avLst/>
          </a:prstGeom>
        </p:spPr>
        <p:txBody>
          <a:bodyPr wrap="none">
            <a:spAutoFit/>
          </a:bodyPr>
          <a:lstStyle/>
          <a:p>
            <a:r>
              <a:rPr lang="en-US" dirty="0" err="1" smtClean="0">
                <a:cs typeface="Times New Roman" pitchFamily="18" charset="0"/>
              </a:rPr>
              <a:t>Spacelike</a:t>
            </a:r>
            <a:r>
              <a:rPr lang="en-US" dirty="0" smtClean="0">
                <a:cs typeface="Times New Roman" pitchFamily="18" charset="0"/>
              </a:rPr>
              <a:t> Deeply Virtual Compton Scattering</a:t>
            </a:r>
            <a:endParaRPr lang="en-US" dirty="0"/>
          </a:p>
        </p:txBody>
      </p:sp>
      <p:sp>
        <p:nvSpPr>
          <p:cNvPr id="9" name="Rectangle 8"/>
          <p:cNvSpPr/>
          <p:nvPr/>
        </p:nvSpPr>
        <p:spPr>
          <a:xfrm>
            <a:off x="5297066" y="1230868"/>
            <a:ext cx="2932534" cy="369332"/>
          </a:xfrm>
          <a:prstGeom prst="rect">
            <a:avLst/>
          </a:prstGeom>
        </p:spPr>
        <p:txBody>
          <a:bodyPr wrap="none">
            <a:spAutoFit/>
          </a:bodyPr>
          <a:lstStyle/>
          <a:p>
            <a:r>
              <a:rPr lang="en-US" dirty="0" err="1" smtClean="0">
                <a:cs typeface="Times New Roman" pitchFamily="18" charset="0"/>
              </a:rPr>
              <a:t>Timelike</a:t>
            </a:r>
            <a:r>
              <a:rPr lang="en-US" dirty="0" smtClean="0">
                <a:cs typeface="Times New Roman" pitchFamily="18" charset="0"/>
              </a:rPr>
              <a:t> Compton Scattering</a:t>
            </a:r>
            <a:endParaRPr lang="en-US" dirty="0"/>
          </a:p>
        </p:txBody>
      </p:sp>
      <p:sp>
        <p:nvSpPr>
          <p:cNvPr id="11" name="Rectangle 10"/>
          <p:cNvSpPr/>
          <p:nvPr/>
        </p:nvSpPr>
        <p:spPr>
          <a:xfrm>
            <a:off x="5562600" y="1504146"/>
            <a:ext cx="3733800" cy="477054"/>
          </a:xfrm>
          <a:prstGeom prst="rect">
            <a:avLst/>
          </a:prstGeom>
        </p:spPr>
        <p:txBody>
          <a:bodyPr wrap="square">
            <a:spAutoFit/>
          </a:bodyPr>
          <a:lstStyle/>
          <a:p>
            <a:r>
              <a:rPr lang="el-GR" sz="2500" b="1" dirty="0" smtClean="0">
                <a:latin typeface="Times New Roman" pitchFamily="18" charset="0"/>
                <a:cs typeface="Times New Roman" pitchFamily="18" charset="0"/>
              </a:rPr>
              <a:t>γ</a:t>
            </a:r>
            <a:r>
              <a:rPr lang="en-US" sz="2500" b="1" dirty="0" smtClean="0">
                <a:latin typeface="Times New Roman" pitchFamily="18" charset="0"/>
                <a:cs typeface="Times New Roman" pitchFamily="18" charset="0"/>
              </a:rPr>
              <a:t> p → </a:t>
            </a:r>
            <a:r>
              <a:rPr lang="el-GR" sz="2500" b="1" dirty="0" smtClean="0">
                <a:latin typeface="Times New Roman" pitchFamily="18" charset="0"/>
                <a:cs typeface="Times New Roman" pitchFamily="18" charset="0"/>
              </a:rPr>
              <a:t>γ</a:t>
            </a:r>
            <a:r>
              <a:rPr lang="en-US" sz="2500" b="1" dirty="0" smtClean="0">
                <a:latin typeface="Times New Roman" pitchFamily="18" charset="0"/>
                <a:cs typeface="Times New Roman" pitchFamily="18" charset="0"/>
              </a:rPr>
              <a:t>*(e</a:t>
            </a:r>
            <a:r>
              <a:rPr lang="en-US" sz="2500" b="1" baseline="30000" dirty="0" smtClean="0">
                <a:latin typeface="Times New Roman" pitchFamily="18" charset="0"/>
                <a:cs typeface="Times New Roman" pitchFamily="18" charset="0"/>
              </a:rPr>
              <a:t>-</a:t>
            </a:r>
            <a:r>
              <a:rPr lang="en-US" sz="2500" b="1" dirty="0" smtClean="0">
                <a:latin typeface="Times New Roman" pitchFamily="18" charset="0"/>
                <a:cs typeface="Times New Roman" pitchFamily="18" charset="0"/>
              </a:rPr>
              <a:t> e</a:t>
            </a:r>
            <a:r>
              <a:rPr lang="en-US" sz="2500" b="1" baseline="30000" dirty="0" smtClean="0">
                <a:latin typeface="Times New Roman" pitchFamily="18" charset="0"/>
                <a:cs typeface="Times New Roman" pitchFamily="18" charset="0"/>
              </a:rPr>
              <a:t>+</a:t>
            </a:r>
            <a:r>
              <a:rPr lang="en-US" sz="2500" b="1" dirty="0" smtClean="0">
                <a:latin typeface="Times New Roman" pitchFamily="18" charset="0"/>
                <a:cs typeface="Times New Roman" pitchFamily="18" charset="0"/>
              </a:rPr>
              <a:t>)</a:t>
            </a:r>
            <a:r>
              <a:rPr lang="en-US" sz="2500" dirty="0" smtClean="0"/>
              <a:t> </a:t>
            </a:r>
            <a:r>
              <a:rPr lang="en-US" sz="2500" b="1" dirty="0" smtClean="0">
                <a:latin typeface="Times New Roman" pitchFamily="18" charset="0"/>
                <a:cs typeface="Times New Roman" pitchFamily="18" charset="0"/>
              </a:rPr>
              <a:t>p′</a:t>
            </a:r>
            <a:endParaRPr lang="en-US" sz="2500" dirty="0"/>
          </a:p>
        </p:txBody>
      </p:sp>
      <p:sp>
        <p:nvSpPr>
          <p:cNvPr id="12" name="Rectangle 11"/>
          <p:cNvSpPr/>
          <p:nvPr/>
        </p:nvSpPr>
        <p:spPr>
          <a:xfrm>
            <a:off x="1752600" y="1504146"/>
            <a:ext cx="3733800" cy="477054"/>
          </a:xfrm>
          <a:prstGeom prst="rect">
            <a:avLst/>
          </a:prstGeom>
        </p:spPr>
        <p:txBody>
          <a:bodyPr wrap="square">
            <a:spAutoFit/>
          </a:bodyPr>
          <a:lstStyle/>
          <a:p>
            <a:r>
              <a:rPr lang="el-GR" sz="2500" b="1" dirty="0" smtClean="0">
                <a:latin typeface="Times New Roman" pitchFamily="18" charset="0"/>
                <a:cs typeface="Times New Roman" pitchFamily="18" charset="0"/>
              </a:rPr>
              <a:t>γ</a:t>
            </a:r>
            <a:r>
              <a:rPr lang="en-US" sz="2500" b="1" dirty="0" smtClean="0">
                <a:latin typeface="Times New Roman" pitchFamily="18" charset="0"/>
                <a:cs typeface="Times New Roman" pitchFamily="18" charset="0"/>
              </a:rPr>
              <a:t>*p → </a:t>
            </a:r>
            <a:r>
              <a:rPr lang="el-GR" sz="2500" b="1" dirty="0" smtClean="0">
                <a:latin typeface="Times New Roman" pitchFamily="18" charset="0"/>
                <a:cs typeface="Times New Roman" pitchFamily="18" charset="0"/>
              </a:rPr>
              <a:t>γ</a:t>
            </a:r>
            <a:r>
              <a:rPr lang="en-US" sz="2500" b="1" dirty="0" smtClean="0">
                <a:latin typeface="Times New Roman" pitchFamily="18" charset="0"/>
                <a:cs typeface="Times New Roman" pitchFamily="18" charset="0"/>
              </a:rPr>
              <a:t> p′</a:t>
            </a:r>
            <a:endParaRPr lang="en-US" sz="2500" dirty="0"/>
          </a:p>
        </p:txBody>
      </p:sp>
      <p:sp>
        <p:nvSpPr>
          <p:cNvPr id="7" name="TextBox 6"/>
          <p:cNvSpPr txBox="1"/>
          <p:nvPr/>
        </p:nvSpPr>
        <p:spPr>
          <a:xfrm>
            <a:off x="3810000" y="2743200"/>
            <a:ext cx="1822734" cy="461665"/>
          </a:xfrm>
          <a:prstGeom prst="rect">
            <a:avLst/>
          </a:prstGeom>
          <a:noFill/>
        </p:spPr>
        <p:txBody>
          <a:bodyPr wrap="none" rtlCol="0">
            <a:spAutoFit/>
          </a:bodyPr>
          <a:lstStyle/>
          <a:p>
            <a:r>
              <a:rPr lang="en-US" sz="2400" dirty="0" smtClean="0">
                <a:solidFill>
                  <a:srgbClr val="FF0000"/>
                </a:solidFill>
              </a:rPr>
              <a:t>Like </a:t>
            </a:r>
            <a:r>
              <a:rPr lang="en-US" sz="2400" dirty="0" err="1" smtClean="0">
                <a:solidFill>
                  <a:srgbClr val="FF0000"/>
                </a:solidFill>
              </a:rPr>
              <a:t>γp</a:t>
            </a:r>
            <a:r>
              <a:rPr lang="en-US" sz="2400" dirty="0" err="1" smtClean="0">
                <a:solidFill>
                  <a:srgbClr val="FF0000"/>
                </a:solidFill>
                <a:latin typeface="Wingdings"/>
                <a:ea typeface="Wingdings"/>
                <a:cs typeface="Wingdings"/>
                <a:sym typeface="Wingdings"/>
              </a:rPr>
              <a:t></a:t>
            </a:r>
            <a:r>
              <a:rPr lang="en-US" sz="2400" dirty="0" err="1" smtClean="0">
                <a:solidFill>
                  <a:srgbClr val="FF0000"/>
                </a:solidFill>
                <a:sym typeface="Wingdings"/>
              </a:rPr>
              <a:t>J</a:t>
            </a:r>
            <a:r>
              <a:rPr lang="en-US" sz="2400" dirty="0" smtClean="0">
                <a:solidFill>
                  <a:srgbClr val="FF0000"/>
                </a:solidFill>
                <a:sym typeface="Wingdings"/>
              </a:rPr>
              <a:t>/</a:t>
            </a:r>
            <a:r>
              <a:rPr lang="en-US" sz="2400" dirty="0" err="1" smtClean="0">
                <a:solidFill>
                  <a:srgbClr val="FF0000"/>
                </a:solidFill>
              </a:rPr>
              <a:t>Ψ</a:t>
            </a:r>
            <a:endParaRPr lang="en-US" sz="2400" dirty="0">
              <a:solidFill>
                <a:srgbClr val="FF0000"/>
              </a:solidFill>
            </a:endParaRPr>
          </a:p>
        </p:txBody>
      </p:sp>
      <p:cxnSp>
        <p:nvCxnSpPr>
          <p:cNvPr id="14" name="Straight Arrow Connector 13"/>
          <p:cNvCxnSpPr/>
          <p:nvPr/>
        </p:nvCxnSpPr>
        <p:spPr>
          <a:xfrm flipV="1">
            <a:off x="4419600" y="1981200"/>
            <a:ext cx="1143000" cy="838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err="1" smtClean="0"/>
              <a:t>SoLID</a:t>
            </a:r>
            <a:r>
              <a:rPr lang="en-US" dirty="0" smtClean="0"/>
              <a:t> TCS</a:t>
            </a:r>
            <a:endParaRPr lang="en-US" dirty="0"/>
          </a:p>
        </p:txBody>
      </p:sp>
      <p:sp>
        <p:nvSpPr>
          <p:cNvPr id="3" name="Content Placeholder 2"/>
          <p:cNvSpPr>
            <a:spLocks noGrp="1"/>
          </p:cNvSpPr>
          <p:nvPr>
            <p:ph idx="1"/>
          </p:nvPr>
        </p:nvSpPr>
        <p:spPr>
          <a:xfrm>
            <a:off x="457200" y="838200"/>
            <a:ext cx="8229600" cy="1447800"/>
          </a:xfrm>
        </p:spPr>
        <p:style>
          <a:lnRef idx="3">
            <a:schemeClr val="lt1"/>
          </a:lnRef>
          <a:fillRef idx="1">
            <a:schemeClr val="accent2"/>
          </a:fillRef>
          <a:effectRef idx="1">
            <a:schemeClr val="accent2"/>
          </a:effectRef>
          <a:fontRef idx="minor">
            <a:schemeClr val="lt1"/>
          </a:fontRef>
        </p:style>
        <p:txBody>
          <a:bodyPr>
            <a:normAutofit fontScale="77500" lnSpcReduction="20000"/>
          </a:bodyPr>
          <a:lstStyle/>
          <a:p>
            <a:r>
              <a:rPr lang="en-US" dirty="0" smtClean="0"/>
              <a:t>estimated </a:t>
            </a:r>
            <a:r>
              <a:rPr lang="en-US" sz="2900" b="1" dirty="0" smtClean="0">
                <a:solidFill>
                  <a:srgbClr val="FFC000"/>
                </a:solidFill>
              </a:rPr>
              <a:t>100k</a:t>
            </a:r>
            <a:r>
              <a:rPr lang="en-US" dirty="0" smtClean="0"/>
              <a:t> events for 1e37cm</a:t>
            </a:r>
            <a:r>
              <a:rPr lang="en-US" baseline="30000" dirty="0" smtClean="0"/>
              <a:t>-2</a:t>
            </a:r>
            <a:r>
              <a:rPr lang="en-US" dirty="0" smtClean="0"/>
              <a:t>s</a:t>
            </a:r>
            <a:r>
              <a:rPr lang="en-US" baseline="30000" dirty="0" smtClean="0"/>
              <a:t>-1</a:t>
            </a:r>
            <a:r>
              <a:rPr lang="en-US" dirty="0" smtClean="0"/>
              <a:t> </a:t>
            </a:r>
            <a:r>
              <a:rPr lang="en-US" dirty="0" err="1" smtClean="0"/>
              <a:t>lumi</a:t>
            </a:r>
            <a:r>
              <a:rPr lang="en-US" dirty="0" smtClean="0"/>
              <a:t> and 50 days</a:t>
            </a:r>
          </a:p>
          <a:p>
            <a:r>
              <a:rPr lang="en-US" dirty="0" smtClean="0"/>
              <a:t>Higher statistics enables multi-dimension binning (Q2, s, t , eta… )</a:t>
            </a:r>
          </a:p>
          <a:p>
            <a:pPr lvl="1"/>
            <a:r>
              <a:rPr lang="en-US" dirty="0" smtClean="0"/>
              <a:t>e.g. study the change over eta and search for NLO (</a:t>
            </a:r>
            <a:r>
              <a:rPr lang="en-US" dirty="0" err="1" smtClean="0"/>
              <a:t>gluonic</a:t>
            </a:r>
            <a:r>
              <a:rPr lang="en-US" dirty="0" smtClean="0"/>
              <a:t>)</a:t>
            </a:r>
          </a:p>
        </p:txBody>
      </p:sp>
      <p:sp>
        <p:nvSpPr>
          <p:cNvPr id="4" name="Slide Number Placeholder 3"/>
          <p:cNvSpPr>
            <a:spLocks noGrp="1"/>
          </p:cNvSpPr>
          <p:nvPr>
            <p:ph type="sldNum" sz="quarter" idx="12"/>
          </p:nvPr>
        </p:nvSpPr>
        <p:spPr/>
        <p:txBody>
          <a:bodyPr/>
          <a:lstStyle/>
          <a:p>
            <a:fld id="{9C2DC643-54AA-4F48-B152-357DE8B706EB}" type="slidenum">
              <a:rPr lang="en-US" smtClean="0"/>
              <a:pPr/>
              <a:t>40</a:t>
            </a:fld>
            <a:endParaRPr lang="en-US"/>
          </a:p>
        </p:txBody>
      </p:sp>
      <p:pic>
        <p:nvPicPr>
          <p:cNvPr id="141314" name="Picture 2"/>
          <p:cNvPicPr>
            <a:picLocks noChangeAspect="1" noChangeArrowheads="1"/>
          </p:cNvPicPr>
          <p:nvPr/>
        </p:nvPicPr>
        <p:blipFill>
          <a:blip r:embed="rId2" cstate="print"/>
          <a:srcRect/>
          <a:stretch>
            <a:fillRect/>
          </a:stretch>
        </p:blipFill>
        <p:spPr bwMode="auto">
          <a:xfrm>
            <a:off x="1219200" y="2590800"/>
            <a:ext cx="6304519" cy="3829050"/>
          </a:xfrm>
          <a:prstGeom prst="rect">
            <a:avLst/>
          </a:prstGeom>
          <a:noFill/>
          <a:ln w="9525">
            <a:noFill/>
            <a:miter lim="800000"/>
            <a:headEnd/>
            <a:tailEnd/>
          </a:ln>
        </p:spPr>
      </p:pic>
      <p:cxnSp>
        <p:nvCxnSpPr>
          <p:cNvPr id="8" name="Straight Connector 7"/>
          <p:cNvCxnSpPr/>
          <p:nvPr/>
        </p:nvCxnSpPr>
        <p:spPr>
          <a:xfrm>
            <a:off x="5602224" y="3124200"/>
            <a:ext cx="1219200" cy="0"/>
          </a:xfrm>
          <a:prstGeom prst="line">
            <a:avLst/>
          </a:prstGeom>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5638800" y="3581400"/>
            <a:ext cx="1242648"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dirty="0" smtClean="0"/>
              <a:t>(0.1 , 0.45)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SoLID</a:t>
            </a:r>
            <a:r>
              <a:rPr lang="en-US" dirty="0" smtClean="0"/>
              <a:t> TCS projection</a:t>
            </a:r>
            <a:endParaRPr lang="en-US" dirty="0"/>
          </a:p>
        </p:txBody>
      </p:sp>
      <p:sp>
        <p:nvSpPr>
          <p:cNvPr id="3" name="Content Placeholder 2"/>
          <p:cNvSpPr>
            <a:spLocks noGrp="1"/>
          </p:cNvSpPr>
          <p:nvPr>
            <p:ph idx="1"/>
          </p:nvPr>
        </p:nvSpPr>
        <p:spPr>
          <a:xfrm>
            <a:off x="457200" y="731837"/>
            <a:ext cx="8229600" cy="792163"/>
          </a:xfrm>
        </p:spPr>
        <p:txBody>
          <a:bodyPr>
            <a:normAutofit fontScale="77500" lnSpcReduction="20000"/>
          </a:bodyPr>
          <a:lstStyle/>
          <a:p>
            <a:r>
              <a:rPr lang="en-US" dirty="0" smtClean="0"/>
              <a:t>GK model (blue), MSTW model (red)</a:t>
            </a:r>
          </a:p>
          <a:p>
            <a:r>
              <a:rPr lang="en-US" dirty="0" smtClean="0"/>
              <a:t>Solid line, LO; dotted line, NLO</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2DC643-54AA-4F48-B152-357DE8B706EB}" type="slidenum">
              <a:rPr lang="en-US" smtClean="0"/>
              <a:pPr/>
              <a:t>41</a:t>
            </a:fld>
            <a:endParaRPr lang="en-US"/>
          </a:p>
        </p:txBody>
      </p:sp>
      <p:pic>
        <p:nvPicPr>
          <p:cNvPr id="183298" name="Picture 2" descr="https://userweb.jlab.org/~zwzhao/TCS/SoLID_TCS_result/R_NLO.png"/>
          <p:cNvPicPr>
            <a:picLocks noChangeAspect="1" noChangeArrowheads="1"/>
          </p:cNvPicPr>
          <p:nvPr/>
        </p:nvPicPr>
        <p:blipFill>
          <a:blip r:embed="rId2" cstate="print"/>
          <a:srcRect/>
          <a:stretch>
            <a:fillRect/>
          </a:stretch>
        </p:blipFill>
        <p:spPr bwMode="auto">
          <a:xfrm>
            <a:off x="990600" y="1981200"/>
            <a:ext cx="7080800" cy="4572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2DC643-54AA-4F48-B152-357DE8B706EB}" type="slidenum">
              <a:rPr lang="en-US" smtClean="0"/>
              <a:pPr/>
              <a:t>42</a:t>
            </a:fld>
            <a:endParaRPr lang="en-US"/>
          </a:p>
        </p:txBody>
      </p:sp>
      <p:pic>
        <p:nvPicPr>
          <p:cNvPr id="54274" name="Picture 2"/>
          <p:cNvPicPr>
            <a:picLocks noChangeAspect="1" noChangeArrowheads="1"/>
          </p:cNvPicPr>
          <p:nvPr/>
        </p:nvPicPr>
        <p:blipFill>
          <a:blip r:embed="rId2" cstate="print"/>
          <a:srcRect/>
          <a:stretch>
            <a:fillRect/>
          </a:stretch>
        </p:blipFill>
        <p:spPr bwMode="auto">
          <a:xfrm>
            <a:off x="228600" y="2590800"/>
            <a:ext cx="865690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 rate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43</a:t>
            </a:fld>
            <a:endParaRPr lang="en-US"/>
          </a:p>
        </p:txBody>
      </p:sp>
      <p:pic>
        <p:nvPicPr>
          <p:cNvPr id="54274" name="Picture 2" descr="D:\Google Drive\JPsi\optimization\for_directorreview_2015_02\compare_GEM.png"/>
          <p:cNvPicPr>
            <a:picLocks noChangeAspect="1" noChangeArrowheads="1"/>
          </p:cNvPicPr>
          <p:nvPr/>
        </p:nvPicPr>
        <p:blipFill>
          <a:blip r:embed="rId2" cstate="print"/>
          <a:srcRect/>
          <a:stretch>
            <a:fillRect/>
          </a:stretch>
        </p:blipFill>
        <p:spPr bwMode="auto">
          <a:xfrm>
            <a:off x="4876800" y="3429000"/>
            <a:ext cx="3539155" cy="2743200"/>
          </a:xfrm>
          <a:prstGeom prst="rect">
            <a:avLst/>
          </a:prstGeom>
          <a:noFill/>
        </p:spPr>
      </p:pic>
      <p:pic>
        <p:nvPicPr>
          <p:cNvPr id="54275" name="Picture 3"/>
          <p:cNvPicPr>
            <a:picLocks noChangeAspect="1" noChangeArrowheads="1"/>
          </p:cNvPicPr>
          <p:nvPr/>
        </p:nvPicPr>
        <p:blipFill>
          <a:blip r:embed="rId3" cstate="print"/>
          <a:srcRect/>
          <a:stretch>
            <a:fillRect/>
          </a:stretch>
        </p:blipFill>
        <p:spPr bwMode="auto">
          <a:xfrm>
            <a:off x="914400" y="3657600"/>
            <a:ext cx="2920223" cy="2240085"/>
          </a:xfrm>
          <a:prstGeom prst="rect">
            <a:avLst/>
          </a:prstGeom>
          <a:noFill/>
          <a:ln w="9525">
            <a:noFill/>
            <a:miter lim="800000"/>
            <a:headEnd/>
            <a:tailEnd/>
          </a:ln>
        </p:spPr>
      </p:pic>
      <p:sp>
        <p:nvSpPr>
          <p:cNvPr id="7" name="Rectangle 6"/>
          <p:cNvSpPr/>
          <p:nvPr/>
        </p:nvSpPr>
        <p:spPr>
          <a:xfrm>
            <a:off x="533400" y="2907268"/>
            <a:ext cx="3986412"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smtClean="0"/>
              <a:t>SIDIS He3, 7e36/cm2/s, target at -350cm</a:t>
            </a:r>
            <a:endParaRPr lang="en-US" dirty="0"/>
          </a:p>
        </p:txBody>
      </p:sp>
      <p:sp>
        <p:nvSpPr>
          <p:cNvPr id="8" name="Rectangle 7"/>
          <p:cNvSpPr/>
          <p:nvPr/>
        </p:nvSpPr>
        <p:spPr>
          <a:xfrm>
            <a:off x="4876800" y="2895600"/>
            <a:ext cx="3598934"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err="1" smtClean="0"/>
              <a:t>Jpsi</a:t>
            </a:r>
            <a:r>
              <a:rPr lang="en-US" dirty="0" smtClean="0"/>
              <a:t>, 1.2e37/cm2/s, target at -315cm</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2DC643-54AA-4F48-B152-357DE8B706EB}" type="slidenum">
              <a:rPr lang="en-US" smtClean="0"/>
              <a:pPr/>
              <a:t>44</a:t>
            </a:fld>
            <a:endParaRPr lang="en-US"/>
          </a:p>
        </p:txBody>
      </p:sp>
      <p:pic>
        <p:nvPicPr>
          <p:cNvPr id="54274" name="Picture 2"/>
          <p:cNvPicPr>
            <a:picLocks noChangeAspect="1" noChangeArrowheads="1"/>
          </p:cNvPicPr>
          <p:nvPr/>
        </p:nvPicPr>
        <p:blipFill>
          <a:blip r:embed="rId2" cstate="print"/>
          <a:srcRect/>
          <a:stretch>
            <a:fillRect/>
          </a:stretch>
        </p:blipFill>
        <p:spPr bwMode="auto">
          <a:xfrm>
            <a:off x="1143000" y="304800"/>
            <a:ext cx="6988029"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 6, missing particle cut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2DC643-54AA-4F48-B152-357DE8B706EB}" type="slidenum">
              <a:rPr lang="en-US" smtClean="0"/>
              <a:pPr/>
              <a:t>45</a:t>
            </a:fld>
            <a:endParaRPr lang="en-US"/>
          </a:p>
        </p:txBody>
      </p:sp>
      <p:pic>
        <p:nvPicPr>
          <p:cNvPr id="55298" name="Picture 2"/>
          <p:cNvPicPr>
            <a:picLocks noChangeAspect="1" noChangeArrowheads="1"/>
          </p:cNvPicPr>
          <p:nvPr/>
        </p:nvPicPr>
        <p:blipFill>
          <a:blip r:embed="rId2" cstate="print"/>
          <a:srcRect/>
          <a:stretch>
            <a:fillRect/>
          </a:stretch>
        </p:blipFill>
        <p:spPr bwMode="auto">
          <a:xfrm>
            <a:off x="254889" y="1409700"/>
            <a:ext cx="8508111"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TCS</a:t>
            </a:r>
            <a:endParaRPr lang="en-US" dirty="0"/>
          </a:p>
        </p:txBody>
      </p:sp>
      <p:sp>
        <p:nvSpPr>
          <p:cNvPr id="3" name="Content Placeholder 2"/>
          <p:cNvSpPr>
            <a:spLocks noGrp="1"/>
          </p:cNvSpPr>
          <p:nvPr>
            <p:ph idx="1"/>
          </p:nvPr>
        </p:nvSpPr>
        <p:spPr>
          <a:xfrm>
            <a:off x="457200" y="914400"/>
            <a:ext cx="8229600" cy="4525963"/>
          </a:xfrm>
        </p:spPr>
        <p:txBody>
          <a:bodyPr>
            <a:normAutofit/>
          </a:bodyPr>
          <a:lstStyle/>
          <a:p>
            <a:pPr>
              <a:buNone/>
            </a:pPr>
            <a:r>
              <a:rPr lang="en-US" sz="2500" dirty="0" smtClean="0"/>
              <a:t>    Information on the real (imaginary) part of the Compton amplitude can be obtained from </a:t>
            </a:r>
            <a:r>
              <a:rPr lang="en-US" sz="2500" dirty="0" err="1" smtClean="0"/>
              <a:t>photoproduction</a:t>
            </a:r>
            <a:r>
              <a:rPr lang="en-US" sz="2500" dirty="0" smtClean="0"/>
              <a:t> of lepton pairs using </a:t>
            </a:r>
            <a:r>
              <a:rPr lang="en-US" sz="2500" dirty="0" err="1" smtClean="0"/>
              <a:t>unpolarized</a:t>
            </a:r>
            <a:r>
              <a:rPr lang="en-US" sz="2500" dirty="0" smtClean="0"/>
              <a:t> (circularly polarized) photons </a:t>
            </a:r>
            <a:endParaRPr lang="en-US" sz="2500" dirty="0"/>
          </a:p>
        </p:txBody>
      </p:sp>
      <p:sp>
        <p:nvSpPr>
          <p:cNvPr id="4" name="Slide Number Placeholder 3"/>
          <p:cNvSpPr>
            <a:spLocks noGrp="1"/>
          </p:cNvSpPr>
          <p:nvPr>
            <p:ph type="sldNum" sz="quarter" idx="12"/>
          </p:nvPr>
        </p:nvSpPr>
        <p:spPr>
          <a:xfrm>
            <a:off x="6556218" y="6477000"/>
            <a:ext cx="2133600" cy="365125"/>
          </a:xfrm>
        </p:spPr>
        <p:txBody>
          <a:bodyPr/>
          <a:lstStyle/>
          <a:p>
            <a:fld id="{9C2DC643-54AA-4F48-B152-357DE8B706EB}" type="slidenum">
              <a:rPr lang="en-US" smtClean="0"/>
              <a:pPr/>
              <a:t>5</a:t>
            </a:fld>
            <a:endParaRPr lang="en-US" dirty="0"/>
          </a:p>
        </p:txBody>
      </p:sp>
      <p:pic>
        <p:nvPicPr>
          <p:cNvPr id="7170"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52400" y="2295419"/>
            <a:ext cx="5351813" cy="1819381"/>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701292" y="2819401"/>
            <a:ext cx="2074126" cy="6858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7775418" y="3057831"/>
            <a:ext cx="1219200" cy="314633"/>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5794218" y="3657600"/>
            <a:ext cx="1676400" cy="299691"/>
          </a:xfrm>
          <a:prstGeom prst="rect">
            <a:avLst/>
          </a:prstGeom>
          <a:noFill/>
          <a:ln w="9525">
            <a:noFill/>
            <a:miter lim="800000"/>
            <a:headEnd/>
            <a:tailEnd/>
          </a:ln>
        </p:spPr>
      </p:pic>
      <p:pic>
        <p:nvPicPr>
          <p:cNvPr id="7175" name="Picture 7"/>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7775418" y="3743381"/>
            <a:ext cx="1295400" cy="232708"/>
          </a:xfrm>
          <a:prstGeom prst="rect">
            <a:avLst/>
          </a:prstGeom>
          <a:noFill/>
          <a:ln w="9525">
            <a:noFill/>
            <a:miter lim="800000"/>
            <a:headEnd/>
            <a:tailEnd/>
          </a:ln>
        </p:spPr>
      </p:pic>
      <p:sp>
        <p:nvSpPr>
          <p:cNvPr id="11" name="Rounded Rectangle 10"/>
          <p:cNvSpPr/>
          <p:nvPr/>
        </p:nvSpPr>
        <p:spPr>
          <a:xfrm>
            <a:off x="4674078" y="2819400"/>
            <a:ext cx="4419600" cy="12954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4879818" y="3048000"/>
            <a:ext cx="521361" cy="369332"/>
          </a:xfrm>
          <a:prstGeom prst="rect">
            <a:avLst/>
          </a:prstGeom>
        </p:spPr>
        <p:txBody>
          <a:bodyPr wrap="none">
            <a:spAutoFit/>
          </a:bodyPr>
          <a:lstStyle/>
          <a:p>
            <a:r>
              <a:rPr lang="en-US" dirty="0" smtClean="0"/>
              <a:t>TCS</a:t>
            </a:r>
            <a:endParaRPr lang="en-US" dirty="0"/>
          </a:p>
        </p:txBody>
      </p:sp>
      <p:sp>
        <p:nvSpPr>
          <p:cNvPr id="13" name="Rectangle 12"/>
          <p:cNvSpPr/>
          <p:nvPr/>
        </p:nvSpPr>
        <p:spPr>
          <a:xfrm>
            <a:off x="4879818" y="3657600"/>
            <a:ext cx="683264" cy="369332"/>
          </a:xfrm>
          <a:prstGeom prst="rect">
            <a:avLst/>
          </a:prstGeom>
        </p:spPr>
        <p:txBody>
          <a:bodyPr wrap="none">
            <a:spAutoFit/>
          </a:bodyPr>
          <a:lstStyle/>
          <a:p>
            <a:r>
              <a:rPr lang="en-US" dirty="0" smtClean="0"/>
              <a:t>DVCS</a:t>
            </a:r>
            <a:endParaRPr lang="en-US" dirty="0"/>
          </a:p>
        </p:txBody>
      </p:sp>
      <p:pic>
        <p:nvPicPr>
          <p:cNvPr id="14" name="Picture 2"/>
          <p:cNvPicPr>
            <a:picLocks noChangeAspect="1" noChangeArrowheads="1"/>
          </p:cNvPicPr>
          <p:nvPr/>
        </p:nvPicPr>
        <p:blipFill>
          <a:blip r:embed="rId7" cstate="print"/>
          <a:srcRect/>
          <a:stretch>
            <a:fillRect/>
          </a:stretch>
        </p:blipFill>
        <p:spPr bwMode="auto">
          <a:xfrm>
            <a:off x="1312214" y="4343400"/>
            <a:ext cx="6764986"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500" dirty="0" smtClean="0"/>
              <a:t>TCS and Bethe-</a:t>
            </a:r>
            <a:r>
              <a:rPr lang="en-US" sz="3500" dirty="0" err="1" smtClean="0"/>
              <a:t>Heitler</a:t>
            </a:r>
            <a:r>
              <a:rPr lang="en-US" sz="3500" dirty="0" smtClean="0"/>
              <a:t> (BH) Interference</a:t>
            </a:r>
            <a:endParaRPr lang="en-US" sz="3500" dirty="0"/>
          </a:p>
        </p:txBody>
      </p:sp>
      <p:sp>
        <p:nvSpPr>
          <p:cNvPr id="3" name="Content Placeholder 2"/>
          <p:cNvSpPr>
            <a:spLocks noGrp="1"/>
          </p:cNvSpPr>
          <p:nvPr>
            <p:ph idx="1"/>
          </p:nvPr>
        </p:nvSpPr>
        <p:spPr>
          <a:xfrm>
            <a:off x="2590800" y="4928763"/>
            <a:ext cx="4191000" cy="1905000"/>
          </a:xfrm>
        </p:spPr>
        <p:txBody>
          <a:bodyPr>
            <a:normAutofit fontScale="92500" lnSpcReduction="20000"/>
          </a:bodyPr>
          <a:lstStyle/>
          <a:p>
            <a:r>
              <a:rPr lang="en-US" sz="2000" dirty="0" smtClean="0"/>
              <a:t>For lepton charge conjugation, TCS and BH amplitudes are </a:t>
            </a:r>
            <a:r>
              <a:rPr lang="en-US" sz="2000" b="1" i="1" dirty="0" smtClean="0">
                <a:solidFill>
                  <a:schemeClr val="accent1"/>
                </a:solidFill>
              </a:rPr>
              <a:t>even</a:t>
            </a:r>
            <a:r>
              <a:rPr lang="en-US" sz="2000" dirty="0" smtClean="0"/>
              <a:t>, while the interference term is </a:t>
            </a:r>
            <a:r>
              <a:rPr lang="en-US" sz="2000" b="1" i="1" dirty="0" smtClean="0">
                <a:solidFill>
                  <a:schemeClr val="accent1"/>
                </a:solidFill>
              </a:rPr>
              <a:t>odd</a:t>
            </a:r>
          </a:p>
          <a:p>
            <a:r>
              <a:rPr lang="en-US" sz="2000" dirty="0" smtClean="0"/>
              <a:t>Direct access to interference term through angular distribution of the lepton pair (cosine and sine moments)</a:t>
            </a:r>
          </a:p>
          <a:p>
            <a:endParaRPr lang="en-US" sz="2000"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6</a:t>
            </a:fld>
            <a:endParaRPr lang="en-US" dirty="0"/>
          </a:p>
        </p:txBody>
      </p:sp>
      <p:sp>
        <p:nvSpPr>
          <p:cNvPr id="5" name="Text Box 8"/>
          <p:cNvSpPr txBox="1">
            <a:spLocks noChangeArrowheads="1"/>
          </p:cNvSpPr>
          <p:nvPr/>
        </p:nvSpPr>
        <p:spPr bwMode="auto">
          <a:xfrm>
            <a:off x="1679575" y="3663950"/>
            <a:ext cx="2740025" cy="244475"/>
          </a:xfrm>
          <a:prstGeom prst="rect">
            <a:avLst/>
          </a:prstGeom>
          <a:noFill/>
          <a:ln w="9525" cap="flat">
            <a:noFill/>
            <a:round/>
            <a:headEnd/>
            <a:tailEnd/>
          </a:ln>
          <a:effectLst/>
        </p:spPr>
        <p:txBody>
          <a:bodyPr lIns="90000" tIns="46800" rIns="90000" bIns="46800">
            <a:spAutoFit/>
          </a:bodyPr>
          <a:lstStyle/>
          <a:p>
            <a:pPr eaLnBrk="0">
              <a:lnSpc>
                <a:spcPct val="100000"/>
              </a:lnSpc>
              <a:spcBef>
                <a:spcPts val="625"/>
              </a:spcBef>
              <a:buClrTx/>
              <a:buFontTx/>
              <a:buNone/>
              <a:tabLst>
                <a:tab pos="723900" algn="l"/>
                <a:tab pos="1447800" algn="l"/>
                <a:tab pos="2171700" algn="l"/>
              </a:tabLst>
            </a:pPr>
            <a:r>
              <a:rPr lang="en-US" sz="1000" dirty="0">
                <a:solidFill>
                  <a:srgbClr val="000000"/>
                </a:solidFill>
                <a:latin typeface="Times New Roman" pitchFamily="16" charset="0"/>
              </a:rPr>
              <a:t>E. Berger </a:t>
            </a:r>
            <a:r>
              <a:rPr lang="en-US" sz="1000" i="1" dirty="0">
                <a:solidFill>
                  <a:srgbClr val="000000"/>
                </a:solidFill>
                <a:latin typeface="Times New Roman" pitchFamily="16" charset="0"/>
              </a:rPr>
              <a:t>et al.</a:t>
            </a:r>
            <a:r>
              <a:rPr lang="en-US" sz="1000" dirty="0">
                <a:solidFill>
                  <a:srgbClr val="000000"/>
                </a:solidFill>
                <a:latin typeface="Times New Roman" pitchFamily="16" charset="0"/>
              </a:rPr>
              <a:t>, Eur. Phys. J. C23, 675 (2002)</a:t>
            </a:r>
          </a:p>
        </p:txBody>
      </p:sp>
      <p:pic>
        <p:nvPicPr>
          <p:cNvPr id="6" name="Picture 7"/>
          <p:cNvPicPr>
            <a:picLocks noChangeAspect="1" noChangeArrowheads="1"/>
          </p:cNvPicPr>
          <p:nvPr/>
        </p:nvPicPr>
        <p:blipFill>
          <a:blip r:embed="rId2" cstate="print"/>
          <a:srcRect/>
          <a:stretch>
            <a:fillRect/>
          </a:stretch>
        </p:blipFill>
        <p:spPr bwMode="auto">
          <a:xfrm>
            <a:off x="688975" y="990600"/>
            <a:ext cx="3708400" cy="2709863"/>
          </a:xfrm>
          <a:prstGeom prst="rect">
            <a:avLst/>
          </a:prstGeom>
          <a:noFill/>
          <a:ln w="9525" cap="flat">
            <a:noFill/>
            <a:round/>
            <a:headEnd/>
            <a:tailEnd/>
          </a:ln>
          <a:effectLst/>
        </p:spPr>
      </p:pic>
      <p:pic>
        <p:nvPicPr>
          <p:cNvPr id="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6800" y="1129145"/>
            <a:ext cx="3657600" cy="1033463"/>
          </a:xfrm>
          <a:prstGeom prst="rect">
            <a:avLst/>
          </a:prstGeom>
          <a:noFill/>
          <a:ln w="9525" cap="flat">
            <a:noFill/>
            <a:round/>
            <a:headEnd/>
            <a:tailEnd/>
          </a:ln>
          <a:effectLst/>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5000" y="2057400"/>
            <a:ext cx="2209800" cy="1887481"/>
          </a:xfrm>
          <a:prstGeom prst="rect">
            <a:avLst/>
          </a:prstGeom>
          <a:noFill/>
          <a:ln w="9525" cap="flat">
            <a:noFill/>
            <a:round/>
            <a:headEnd/>
            <a:tailEnd/>
          </a:ln>
          <a:effectLst/>
        </p:spPr>
      </p:pic>
      <p:sp>
        <p:nvSpPr>
          <p:cNvPr id="9" name="Text Box 4"/>
          <p:cNvSpPr txBox="1">
            <a:spLocks noChangeArrowheads="1"/>
          </p:cNvSpPr>
          <p:nvPr/>
        </p:nvSpPr>
        <p:spPr bwMode="auto">
          <a:xfrm>
            <a:off x="6553200" y="914400"/>
            <a:ext cx="2133600" cy="340735"/>
          </a:xfrm>
          <a:prstGeom prst="rect">
            <a:avLst/>
          </a:prstGeom>
          <a:noFill/>
          <a:ln w="9525" cap="flat">
            <a:noFill/>
            <a:round/>
            <a:headEnd/>
            <a:tailEnd/>
          </a:ln>
          <a:effectLst/>
        </p:spPr>
        <p:txBody>
          <a:bodyPr lIns="90000" tIns="46800" rIns="90000" bIns="46800">
            <a:spAutoFit/>
          </a:bodyPr>
          <a:lstStyle/>
          <a:p>
            <a:pPr eaLnBrk="0">
              <a:lnSpc>
                <a:spcPct val="100000"/>
              </a:lnSpc>
              <a:spcBef>
                <a:spcPts val="1125"/>
              </a:spcBef>
              <a:buClrTx/>
              <a:buFontTx/>
              <a:buNone/>
              <a:tabLst>
                <a:tab pos="723900" algn="l"/>
                <a:tab pos="1447800" algn="l"/>
              </a:tabLst>
            </a:pPr>
            <a:r>
              <a:rPr lang="en-US" sz="1600" dirty="0" smtClean="0">
                <a:solidFill>
                  <a:srgbClr val="000000"/>
                </a:solidFill>
              </a:rPr>
              <a:t>BH</a:t>
            </a:r>
            <a:endParaRPr lang="en-US" sz="1600" dirty="0">
              <a:solidFill>
                <a:srgbClr val="000000"/>
              </a:solidFill>
            </a:endParaRPr>
          </a:p>
        </p:txBody>
      </p:sp>
      <p:sp>
        <p:nvSpPr>
          <p:cNvPr id="10" name="Text Box 5"/>
          <p:cNvSpPr txBox="1">
            <a:spLocks noChangeArrowheads="1"/>
          </p:cNvSpPr>
          <p:nvPr/>
        </p:nvSpPr>
        <p:spPr bwMode="auto">
          <a:xfrm>
            <a:off x="6553200" y="2366385"/>
            <a:ext cx="762000" cy="336550"/>
          </a:xfrm>
          <a:prstGeom prst="rect">
            <a:avLst/>
          </a:prstGeom>
          <a:noFill/>
          <a:ln w="9525" cap="flat">
            <a:noFill/>
            <a:round/>
            <a:headEnd/>
            <a:tailEnd/>
          </a:ln>
          <a:effectLst/>
        </p:spPr>
        <p:txBody>
          <a:bodyPr lIns="90000" tIns="46800" rIns="90000" bIns="46800">
            <a:spAutoFit/>
          </a:bodyPr>
          <a:lstStyle/>
          <a:p>
            <a:pPr eaLnBrk="0">
              <a:lnSpc>
                <a:spcPct val="100000"/>
              </a:lnSpc>
              <a:spcBef>
                <a:spcPts val="1125"/>
              </a:spcBef>
              <a:buClrTx/>
              <a:buFontTx/>
              <a:buNone/>
              <a:tabLst>
                <a:tab pos="723900" algn="l"/>
              </a:tabLst>
            </a:pPr>
            <a:r>
              <a:rPr lang="en-US" sz="1600" dirty="0">
                <a:solidFill>
                  <a:srgbClr val="000000"/>
                </a:solidFill>
              </a:rPr>
              <a:t>TCS</a:t>
            </a:r>
          </a:p>
        </p:txBody>
      </p:sp>
      <p:pic>
        <p:nvPicPr>
          <p:cNvPr id="8194" name="Picture 2"/>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1752600" y="3962400"/>
            <a:ext cx="5783826" cy="896493"/>
          </a:xfrm>
          <a:prstGeom prst="rect">
            <a:avLst/>
          </a:prstGeom>
          <a:noFill/>
          <a:ln w="9525">
            <a:noFill/>
            <a:miter lim="800000"/>
            <a:headEnd/>
            <a:tailEnd/>
          </a:ln>
        </p:spPr>
      </p:pic>
      <p:sp>
        <p:nvSpPr>
          <p:cNvPr id="12" name="Rectangle 5"/>
          <p:cNvSpPr>
            <a:spLocks noChangeArrowheads="1"/>
          </p:cNvSpPr>
          <p:nvPr/>
        </p:nvSpPr>
        <p:spPr bwMode="auto">
          <a:xfrm>
            <a:off x="4038600" y="6090527"/>
            <a:ext cx="4387680" cy="691273"/>
          </a:xfrm>
          <a:prstGeom prst="rect">
            <a:avLst/>
          </a:prstGeom>
          <a:noFill/>
          <a:ln w="9525" cap="flat">
            <a:noFill/>
            <a:round/>
            <a:headEnd/>
            <a:tailEnd/>
          </a:ln>
          <a:effectLst/>
        </p:spPr>
        <p:txBody>
          <a:bodyPr lIns="81639" tIns="42452" rIns="81639" bIns="42452"/>
          <a:lstStyle/>
          <a:p>
            <a:pPr marL="289445" indent="-289445" eaLnBrk="0">
              <a:spcBef>
                <a:spcPts val="408"/>
              </a:spcBef>
              <a:buFont typeface="Arial" charset="0"/>
              <a:buChar char="•"/>
              <a:tabLst>
                <a:tab pos="656650" algn="l"/>
                <a:tab pos="1313299" algn="l"/>
                <a:tab pos="1969949" algn="l"/>
                <a:tab pos="2626599" algn="l"/>
                <a:tab pos="3283248" algn="l"/>
                <a:tab pos="3939898" algn="l"/>
              </a:tabLst>
            </a:pPr>
            <a:endParaRPr lang="fr-FR" sz="1300" dirty="0">
              <a:solidFill>
                <a:srgbClr val="000000"/>
              </a:solidFill>
              <a:latin typeface="Times New Roman" pitchFamily="1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Cross section and </a:t>
            </a:r>
            <a:br>
              <a:rPr lang="en-US" dirty="0" smtClean="0"/>
            </a:br>
            <a:r>
              <a:rPr lang="en-US" dirty="0" smtClean="0"/>
              <a:t>Circular Bean Spin Asymmetry</a:t>
            </a:r>
            <a:endParaRPr lang="en-US" dirty="0"/>
          </a:p>
        </p:txBody>
      </p:sp>
      <p:sp>
        <p:nvSpPr>
          <p:cNvPr id="3" name="Content Placeholder 2"/>
          <p:cNvSpPr>
            <a:spLocks noGrp="1"/>
          </p:cNvSpPr>
          <p:nvPr>
            <p:ph idx="1"/>
          </p:nvPr>
        </p:nvSpPr>
        <p:spPr>
          <a:xfrm>
            <a:off x="457200" y="1265237"/>
            <a:ext cx="8229600" cy="4525963"/>
          </a:xfrm>
        </p:spPr>
        <p:txBody>
          <a:bodyPr>
            <a:normAutofit/>
          </a:bodyPr>
          <a:lstStyle/>
          <a:p>
            <a:r>
              <a:rPr lang="en-US" sz="2800" dirty="0" smtClean="0"/>
              <a:t>Access to both observables</a:t>
            </a:r>
          </a:p>
          <a:p>
            <a:r>
              <a:rPr lang="en-US" sz="2800" dirty="0" smtClean="0"/>
              <a:t>Sensitive to real and imaginary CFF (H dominant)</a:t>
            </a:r>
            <a:endParaRPr lang="en-US" sz="2800"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7</a:t>
            </a:fld>
            <a:endParaRPr lang="en-US"/>
          </a:p>
        </p:txBody>
      </p:sp>
      <p:pic>
        <p:nvPicPr>
          <p:cNvPr id="55298" name="Picture 2"/>
          <p:cNvPicPr>
            <a:picLocks noChangeAspect="1" noChangeArrowheads="1"/>
          </p:cNvPicPr>
          <p:nvPr/>
        </p:nvPicPr>
        <p:blipFill>
          <a:blip r:embed="rId2" cstate="print"/>
          <a:srcRect/>
          <a:stretch>
            <a:fillRect/>
          </a:stretch>
        </p:blipFill>
        <p:spPr bwMode="auto">
          <a:xfrm>
            <a:off x="4718991" y="2667000"/>
            <a:ext cx="4348809" cy="3419475"/>
          </a:xfrm>
          <a:prstGeom prst="rect">
            <a:avLst/>
          </a:prstGeom>
          <a:noFill/>
          <a:ln w="9525">
            <a:noFill/>
            <a:miter lim="800000"/>
            <a:headEnd/>
            <a:tailEnd/>
          </a:ln>
        </p:spPr>
      </p:pic>
      <p:pic>
        <p:nvPicPr>
          <p:cNvPr id="56322" name="Picture 2"/>
          <p:cNvPicPr>
            <a:picLocks noChangeAspect="1" noChangeArrowheads="1"/>
          </p:cNvPicPr>
          <p:nvPr/>
        </p:nvPicPr>
        <p:blipFill>
          <a:blip r:embed="rId3" cstate="print"/>
          <a:srcRect/>
          <a:stretch>
            <a:fillRect/>
          </a:stretch>
        </p:blipFill>
        <p:spPr bwMode="auto">
          <a:xfrm>
            <a:off x="381000" y="2667000"/>
            <a:ext cx="4150689" cy="3429000"/>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 y="6400800"/>
            <a:ext cx="524827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TCS at </a:t>
            </a:r>
            <a:r>
              <a:rPr lang="en-US" dirty="0" err="1" smtClean="0"/>
              <a:t>JLab</a:t>
            </a:r>
            <a:r>
              <a:rPr lang="en-US" dirty="0" smtClean="0"/>
              <a:t> 6GeV</a:t>
            </a:r>
            <a:endParaRPr lang="en-US" dirty="0"/>
          </a:p>
        </p:txBody>
      </p:sp>
      <p:sp>
        <p:nvSpPr>
          <p:cNvPr id="3" name="Content Placeholder 2"/>
          <p:cNvSpPr>
            <a:spLocks noGrp="1"/>
          </p:cNvSpPr>
          <p:nvPr>
            <p:ph idx="1"/>
          </p:nvPr>
        </p:nvSpPr>
        <p:spPr>
          <a:xfrm>
            <a:off x="457200" y="3124200"/>
            <a:ext cx="8229600" cy="3001963"/>
          </a:xfrm>
        </p:spPr>
        <p:txBody>
          <a:bodyPr/>
          <a:lstStyle/>
          <a:p>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8</a:t>
            </a:fld>
            <a:endParaRPr lang="en-US" dirty="0"/>
          </a:p>
        </p:txBody>
      </p:sp>
      <p:pic>
        <p:nvPicPr>
          <p:cNvPr id="5" name="Picture 1"/>
          <p:cNvPicPr>
            <a:picLocks noChangeAspect="1" noChangeArrowheads="1"/>
          </p:cNvPicPr>
          <p:nvPr/>
        </p:nvPicPr>
        <p:blipFill>
          <a:blip r:embed="rId3" cstate="print"/>
          <a:srcRect/>
          <a:stretch>
            <a:fillRect/>
          </a:stretch>
        </p:blipFill>
        <p:spPr bwMode="auto">
          <a:xfrm>
            <a:off x="389640" y="2590800"/>
            <a:ext cx="3648960" cy="3534131"/>
          </a:xfrm>
          <a:prstGeom prst="rect">
            <a:avLst/>
          </a:prstGeom>
          <a:noFill/>
          <a:ln w="9525" cap="flat">
            <a:noFill/>
            <a:round/>
            <a:headEnd/>
            <a:tailEnd/>
          </a:ln>
          <a:effectLst/>
        </p:spPr>
      </p:pic>
      <p:sp>
        <p:nvSpPr>
          <p:cNvPr id="6" name="Text Box 8"/>
          <p:cNvSpPr txBox="1">
            <a:spLocks noChangeArrowheads="1"/>
          </p:cNvSpPr>
          <p:nvPr/>
        </p:nvSpPr>
        <p:spPr bwMode="auto">
          <a:xfrm>
            <a:off x="381000" y="6139364"/>
            <a:ext cx="2743200" cy="718636"/>
          </a:xfrm>
          <a:prstGeom prst="rect">
            <a:avLst/>
          </a:prstGeom>
          <a:noFill/>
          <a:ln w="9525" cap="flat">
            <a:noFill/>
            <a:round/>
            <a:headEnd/>
            <a:tailEnd/>
          </a:ln>
          <a:effectLst/>
        </p:spPr>
        <p:txBody>
          <a:bodyPr lIns="81639" tIns="42452" rIns="81639" bIns="42452"/>
          <a:lstStyle/>
          <a:p>
            <a:pPr eaLnBrk="0">
              <a:lnSpc>
                <a:spcPct val="80000"/>
              </a:lnSpc>
              <a:spcBef>
                <a:spcPts val="544"/>
              </a:spcBef>
              <a:tabLst>
                <a:tab pos="656650" algn="l"/>
                <a:tab pos="1313299" algn="l"/>
                <a:tab pos="1969949" algn="l"/>
                <a:tab pos="2626599" algn="l"/>
              </a:tabLst>
            </a:pPr>
            <a:r>
              <a:rPr lang="en-US" sz="1500" dirty="0">
                <a:solidFill>
                  <a:srgbClr val="000000"/>
                </a:solidFill>
                <a:latin typeface="Times New Roman" pitchFamily="16" charset="0"/>
              </a:rPr>
              <a:t>Comparison of results by R. </a:t>
            </a:r>
            <a:r>
              <a:rPr lang="en-US" sz="1500" dirty="0" err="1">
                <a:solidFill>
                  <a:srgbClr val="000000"/>
                </a:solidFill>
                <a:latin typeface="Times New Roman" pitchFamily="16" charset="0"/>
              </a:rPr>
              <a:t>Paremuzyan</a:t>
            </a:r>
            <a:r>
              <a:rPr lang="en-US" sz="1500" dirty="0">
                <a:solidFill>
                  <a:srgbClr val="000000"/>
                </a:solidFill>
                <a:latin typeface="Times New Roman" pitchFamily="16" charset="0"/>
              </a:rPr>
              <a:t> </a:t>
            </a:r>
            <a:r>
              <a:rPr lang="en-US" sz="1500" i="1" dirty="0">
                <a:solidFill>
                  <a:srgbClr val="000000"/>
                </a:solidFill>
                <a:latin typeface="Times New Roman" pitchFamily="16" charset="0"/>
              </a:rPr>
              <a:t>et al</a:t>
            </a:r>
            <a:r>
              <a:rPr lang="en-US" sz="1500" dirty="0">
                <a:solidFill>
                  <a:srgbClr val="000000"/>
                </a:solidFill>
                <a:latin typeface="Times New Roman" pitchFamily="16" charset="0"/>
              </a:rPr>
              <a:t> from </a:t>
            </a:r>
            <a:r>
              <a:rPr lang="en-US" sz="1500" dirty="0" smtClean="0">
                <a:solidFill>
                  <a:srgbClr val="000000"/>
                </a:solidFill>
                <a:latin typeface="Times New Roman" pitchFamily="16" charset="0"/>
              </a:rPr>
              <a:t>CLAS   e1-6/e1f </a:t>
            </a:r>
            <a:r>
              <a:rPr lang="en-US" sz="1500" dirty="0">
                <a:solidFill>
                  <a:srgbClr val="000000"/>
                </a:solidFill>
                <a:latin typeface="Times New Roman" pitchFamily="16" charset="0"/>
              </a:rPr>
              <a:t>with calculations by V. </a:t>
            </a:r>
            <a:r>
              <a:rPr lang="en-US" sz="1500" dirty="0" err="1">
                <a:solidFill>
                  <a:srgbClr val="000000"/>
                </a:solidFill>
                <a:latin typeface="Times New Roman" pitchFamily="16" charset="0"/>
              </a:rPr>
              <a:t>Guzey</a:t>
            </a:r>
            <a:r>
              <a:rPr lang="en-US" sz="1500" dirty="0">
                <a:solidFill>
                  <a:srgbClr val="000000"/>
                </a:solidFill>
                <a:latin typeface="Times New Roman" pitchFamily="16" charset="0"/>
              </a:rPr>
              <a:t>. </a:t>
            </a:r>
          </a:p>
        </p:txBody>
      </p:sp>
      <p:pic>
        <p:nvPicPr>
          <p:cNvPr id="7" name="Picture 3"/>
          <p:cNvPicPr>
            <a:picLocks noChangeAspect="1" noChangeArrowheads="1"/>
          </p:cNvPicPr>
          <p:nvPr/>
        </p:nvPicPr>
        <p:blipFill>
          <a:blip r:embed="rId4" cstate="print"/>
          <a:srcRect/>
          <a:stretch>
            <a:fillRect/>
          </a:stretch>
        </p:blipFill>
        <p:spPr bwMode="auto">
          <a:xfrm>
            <a:off x="5337535" y="2743200"/>
            <a:ext cx="3425465" cy="3239828"/>
          </a:xfrm>
          <a:prstGeom prst="rect">
            <a:avLst/>
          </a:prstGeom>
          <a:noFill/>
          <a:ln w="9525" cap="flat">
            <a:noFill/>
            <a:round/>
            <a:headEnd/>
            <a:tailEnd/>
          </a:ln>
          <a:effectLst/>
        </p:spPr>
      </p:pic>
      <p:sp>
        <p:nvSpPr>
          <p:cNvPr id="8" name="Rectangle 5"/>
          <p:cNvSpPr>
            <a:spLocks noChangeArrowheads="1"/>
          </p:cNvSpPr>
          <p:nvPr/>
        </p:nvSpPr>
        <p:spPr bwMode="auto">
          <a:xfrm>
            <a:off x="152400" y="1981200"/>
            <a:ext cx="4387680" cy="691273"/>
          </a:xfrm>
          <a:prstGeom prst="rect">
            <a:avLst/>
          </a:prstGeom>
          <a:noFill/>
          <a:ln w="9525" cap="flat">
            <a:noFill/>
            <a:round/>
            <a:headEnd/>
            <a:tailEnd/>
          </a:ln>
          <a:effectLst/>
        </p:spPr>
        <p:txBody>
          <a:bodyPr lIns="81639" tIns="42452" rIns="81639" bIns="42452"/>
          <a:lstStyle/>
          <a:p>
            <a:pPr marL="289445" indent="-289445" eaLnBrk="0">
              <a:spcBef>
                <a:spcPts val="408"/>
              </a:spcBef>
              <a:buFont typeface="Arial" charset="0"/>
              <a:buChar char="•"/>
              <a:tabLst>
                <a:tab pos="656650" algn="l"/>
                <a:tab pos="1313299" algn="l"/>
                <a:tab pos="1969949" algn="l"/>
                <a:tab pos="2626599" algn="l"/>
                <a:tab pos="3283248" algn="l"/>
                <a:tab pos="3939898" algn="l"/>
              </a:tabLst>
            </a:pPr>
            <a:endParaRPr lang="fr-FR" sz="1300" dirty="0">
              <a:solidFill>
                <a:srgbClr val="000000"/>
              </a:solidFill>
              <a:latin typeface="Times New Roman" pitchFamily="16" charset="0"/>
            </a:endParaRPr>
          </a:p>
        </p:txBody>
      </p:sp>
      <p:sp>
        <p:nvSpPr>
          <p:cNvPr id="9" name="Rectangle 6"/>
          <p:cNvSpPr>
            <a:spLocks noChangeArrowheads="1"/>
          </p:cNvSpPr>
          <p:nvPr/>
        </p:nvSpPr>
        <p:spPr bwMode="auto">
          <a:xfrm>
            <a:off x="457200" y="2162051"/>
            <a:ext cx="4178880" cy="1038349"/>
          </a:xfrm>
          <a:prstGeom prst="rect">
            <a:avLst/>
          </a:prstGeom>
          <a:noFill/>
          <a:ln w="9525" cap="flat">
            <a:noFill/>
            <a:round/>
            <a:headEnd/>
            <a:tailEnd/>
          </a:ln>
          <a:effectLst/>
        </p:spPr>
        <p:txBody>
          <a:bodyPr lIns="81639" tIns="42452" rIns="81639" bIns="42452"/>
          <a:lstStyle/>
          <a:p>
            <a:pPr marL="289445" indent="-289445" eaLnBrk="0">
              <a:spcBef>
                <a:spcPts val="408"/>
              </a:spcBef>
              <a:tabLst>
                <a:tab pos="656650" algn="l"/>
                <a:tab pos="1313299" algn="l"/>
                <a:tab pos="1969949" algn="l"/>
                <a:tab pos="2626599" algn="l"/>
                <a:tab pos="3283248" algn="l"/>
                <a:tab pos="3939898" algn="l"/>
              </a:tabLst>
            </a:pPr>
            <a:r>
              <a:rPr lang="fr-FR" sz="1500" dirty="0" smtClean="0">
                <a:solidFill>
                  <a:srgbClr val="000000"/>
                </a:solidFill>
                <a:latin typeface="Times New Roman" pitchFamily="16" charset="0"/>
              </a:rPr>
              <a:t>R </a:t>
            </a:r>
            <a:r>
              <a:rPr lang="fr-FR" sz="1500" dirty="0" err="1">
                <a:solidFill>
                  <a:srgbClr val="000000"/>
                </a:solidFill>
                <a:latin typeface="Times New Roman" pitchFamily="16" charset="0"/>
              </a:rPr>
              <a:t>can</a:t>
            </a:r>
            <a:r>
              <a:rPr lang="fr-FR" sz="1500" dirty="0">
                <a:solidFill>
                  <a:srgbClr val="000000"/>
                </a:solidFill>
                <a:latin typeface="Times New Roman" pitchFamily="16" charset="0"/>
              </a:rPr>
              <a:t> </a:t>
            </a:r>
            <a:r>
              <a:rPr lang="fr-FR" sz="1500" dirty="0" err="1">
                <a:solidFill>
                  <a:srgbClr val="000000"/>
                </a:solidFill>
                <a:latin typeface="Times New Roman" pitchFamily="16" charset="0"/>
              </a:rPr>
              <a:t>be</a:t>
            </a:r>
            <a:r>
              <a:rPr lang="fr-FR" sz="1500" dirty="0">
                <a:solidFill>
                  <a:srgbClr val="000000"/>
                </a:solidFill>
                <a:latin typeface="Times New Roman" pitchFamily="16" charset="0"/>
              </a:rPr>
              <a:t> </a:t>
            </a:r>
            <a:r>
              <a:rPr lang="fr-FR" sz="1500" dirty="0" err="1">
                <a:solidFill>
                  <a:srgbClr val="000000"/>
                </a:solidFill>
                <a:latin typeface="Times New Roman" pitchFamily="16" charset="0"/>
              </a:rPr>
              <a:t>compared</a:t>
            </a:r>
            <a:r>
              <a:rPr lang="fr-FR" sz="1500" dirty="0">
                <a:solidFill>
                  <a:srgbClr val="000000"/>
                </a:solidFill>
                <a:latin typeface="Times New Roman" pitchFamily="16" charset="0"/>
              </a:rPr>
              <a:t> </a:t>
            </a:r>
            <a:r>
              <a:rPr lang="fr-FR" sz="1500" dirty="0" err="1">
                <a:solidFill>
                  <a:srgbClr val="000000"/>
                </a:solidFill>
                <a:latin typeface="Times New Roman" pitchFamily="16" charset="0"/>
              </a:rPr>
              <a:t>directly</a:t>
            </a:r>
            <a:r>
              <a:rPr lang="fr-FR" sz="1500" dirty="0">
                <a:solidFill>
                  <a:srgbClr val="000000"/>
                </a:solidFill>
                <a:latin typeface="Times New Roman" pitchFamily="16" charset="0"/>
              </a:rPr>
              <a:t> </a:t>
            </a:r>
            <a:r>
              <a:rPr lang="fr-FR" sz="1500" dirty="0" err="1">
                <a:solidFill>
                  <a:srgbClr val="000000"/>
                </a:solidFill>
                <a:latin typeface="Times New Roman" pitchFamily="16" charset="0"/>
              </a:rPr>
              <a:t>with</a:t>
            </a:r>
            <a:r>
              <a:rPr lang="fr-FR" sz="1500" dirty="0">
                <a:solidFill>
                  <a:srgbClr val="000000"/>
                </a:solidFill>
                <a:latin typeface="Times New Roman" pitchFamily="16" charset="0"/>
              </a:rPr>
              <a:t> GPD </a:t>
            </a:r>
            <a:r>
              <a:rPr lang="fr-FR" sz="1500" dirty="0" err="1">
                <a:solidFill>
                  <a:srgbClr val="000000"/>
                </a:solidFill>
                <a:latin typeface="Times New Roman" pitchFamily="16" charset="0"/>
              </a:rPr>
              <a:t>models</a:t>
            </a:r>
            <a:endParaRPr lang="fr-FR" sz="1500" dirty="0">
              <a:solidFill>
                <a:srgbClr val="000000"/>
              </a:solidFill>
              <a:latin typeface="Times New Roman" pitchFamily="16" charset="0"/>
            </a:endParaRPr>
          </a:p>
          <a:p>
            <a:pPr marL="289445" indent="-289445" eaLnBrk="0">
              <a:spcBef>
                <a:spcPts val="408"/>
              </a:spcBef>
              <a:tabLst>
                <a:tab pos="656650" algn="l"/>
                <a:tab pos="1313299" algn="l"/>
                <a:tab pos="1969949" algn="l"/>
                <a:tab pos="2626599" algn="l"/>
                <a:tab pos="3283248" algn="l"/>
                <a:tab pos="3939898" algn="l"/>
              </a:tabLst>
            </a:pPr>
            <a:endParaRPr lang="fr-FR" sz="1500" dirty="0">
              <a:solidFill>
                <a:srgbClr val="000000"/>
              </a:solidFill>
              <a:latin typeface="Times New Roman" pitchFamily="16" charset="0"/>
            </a:endParaRPr>
          </a:p>
        </p:txBody>
      </p:sp>
      <p:graphicFrame>
        <p:nvGraphicFramePr>
          <p:cNvPr id="10" name="Object 9"/>
          <p:cNvGraphicFramePr>
            <a:graphicFrameLocks noChangeAspect="1"/>
          </p:cNvGraphicFramePr>
          <p:nvPr/>
        </p:nvGraphicFramePr>
        <p:xfrm>
          <a:off x="228600" y="1645517"/>
          <a:ext cx="2702880" cy="411883"/>
        </p:xfrm>
        <a:graphic>
          <a:graphicData uri="http://schemas.openxmlformats.org/presentationml/2006/ole">
            <mc:AlternateContent xmlns:mc="http://schemas.openxmlformats.org/markup-compatibility/2006">
              <mc:Choice xmlns:v="urn:schemas-microsoft-com:vml" Requires="v">
                <p:oleObj spid="_x0000_s11306" r:id="rId5" imgW="2979720" imgH="453240" progId="">
                  <p:embed/>
                </p:oleObj>
              </mc:Choice>
              <mc:Fallback>
                <p:oleObj r:id="rId5" imgW="2979720" imgH="4532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645517"/>
                        <a:ext cx="2702880" cy="41188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2955480" y="990600"/>
          <a:ext cx="2149920" cy="1077233"/>
        </p:xfrm>
        <a:graphic>
          <a:graphicData uri="http://schemas.openxmlformats.org/presentationml/2006/ole">
            <mc:AlternateContent xmlns:mc="http://schemas.openxmlformats.org/markup-compatibility/2006">
              <mc:Choice xmlns:v="urn:schemas-microsoft-com:vml" Requires="v">
                <p:oleObj spid="_x0000_s11307" r:id="rId7" imgW="2369880" imgH="1187280" progId="">
                  <p:embed/>
                </p:oleObj>
              </mc:Choice>
              <mc:Fallback>
                <p:oleObj r:id="rId7" imgW="2369880" imgH="118728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5480" y="990600"/>
                        <a:ext cx="2149920" cy="107723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2" name="Rectangle 11"/>
          <p:cNvSpPr/>
          <p:nvPr/>
        </p:nvSpPr>
        <p:spPr>
          <a:xfrm>
            <a:off x="76200" y="914400"/>
            <a:ext cx="2743200" cy="646331"/>
          </a:xfrm>
          <a:prstGeom prst="rect">
            <a:avLst/>
          </a:prstGeom>
        </p:spPr>
        <p:txBody>
          <a:bodyPr wrap="square">
            <a:spAutoFit/>
          </a:bodyPr>
          <a:lstStyle/>
          <a:p>
            <a:pPr marL="289445" indent="-289445" eaLnBrk="0">
              <a:spcBef>
                <a:spcPts val="363"/>
              </a:spcBef>
              <a:tabLst>
                <a:tab pos="656650" algn="l"/>
                <a:tab pos="1313299" algn="l"/>
                <a:tab pos="1969949" algn="l"/>
                <a:tab pos="2626599" algn="l"/>
                <a:tab pos="3283248" algn="l"/>
                <a:tab pos="3939898" algn="l"/>
              </a:tabLst>
            </a:pPr>
            <a:r>
              <a:rPr lang="fr-FR" dirty="0" smtClean="0">
                <a:solidFill>
                  <a:srgbClr val="000000"/>
                </a:solidFill>
                <a:latin typeface="Times New Roman" pitchFamily="16" charset="0"/>
              </a:rPr>
              <a:t>     </a:t>
            </a:r>
            <a:r>
              <a:rPr lang="fr-FR" dirty="0" err="1" smtClean="0">
                <a:solidFill>
                  <a:srgbClr val="000000"/>
                </a:solidFill>
                <a:latin typeface="Times New Roman" pitchFamily="16" charset="0"/>
              </a:rPr>
              <a:t>Cosine</a:t>
            </a:r>
            <a:r>
              <a:rPr lang="fr-FR" dirty="0" smtClean="0">
                <a:solidFill>
                  <a:srgbClr val="000000"/>
                </a:solidFill>
                <a:latin typeface="Times New Roman" pitchFamily="16" charset="0"/>
              </a:rPr>
              <a:t> moment of </a:t>
            </a:r>
            <a:r>
              <a:rPr lang="fr-FR" dirty="0" err="1" smtClean="0">
                <a:solidFill>
                  <a:srgbClr val="000000"/>
                </a:solidFill>
                <a:latin typeface="Times New Roman" pitchFamily="16" charset="0"/>
              </a:rPr>
              <a:t>weighted</a:t>
            </a:r>
            <a:r>
              <a:rPr lang="fr-FR" dirty="0" smtClean="0">
                <a:solidFill>
                  <a:srgbClr val="000000"/>
                </a:solidFill>
                <a:latin typeface="Times New Roman" pitchFamily="16" charset="0"/>
              </a:rPr>
              <a:t> cross sections</a:t>
            </a:r>
            <a:endParaRPr lang="fr-FR" dirty="0">
              <a:solidFill>
                <a:srgbClr val="000000"/>
              </a:solidFill>
              <a:latin typeface="Times New Roman" pitchFamily="16" charset="0"/>
            </a:endParaRPr>
          </a:p>
        </p:txBody>
      </p:sp>
      <p:sp>
        <p:nvSpPr>
          <p:cNvPr id="13" name="Rectangle 12"/>
          <p:cNvSpPr/>
          <p:nvPr/>
        </p:nvSpPr>
        <p:spPr>
          <a:xfrm>
            <a:off x="5410200" y="1238071"/>
            <a:ext cx="36576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buFont typeface="Arial" pitchFamily="34" charset="0"/>
              <a:buChar char="•"/>
            </a:pPr>
            <a:r>
              <a:rPr lang="en-US" dirty="0" smtClean="0">
                <a:solidFill>
                  <a:srgbClr val="000000"/>
                </a:solidFill>
                <a:latin typeface="Times New Roman" pitchFamily="16" charset="0"/>
              </a:rPr>
              <a:t> 6 </a:t>
            </a:r>
            <a:r>
              <a:rPr lang="en-US" dirty="0" err="1" smtClean="0">
                <a:solidFill>
                  <a:srgbClr val="000000"/>
                </a:solidFill>
                <a:latin typeface="Times New Roman" pitchFamily="16" charset="0"/>
              </a:rPr>
              <a:t>GeV</a:t>
            </a:r>
            <a:r>
              <a:rPr lang="en-US" dirty="0" smtClean="0">
                <a:solidFill>
                  <a:srgbClr val="000000"/>
                </a:solidFill>
                <a:latin typeface="Times New Roman" pitchFamily="16" charset="0"/>
              </a:rPr>
              <a:t> data were important for developing methods</a:t>
            </a:r>
          </a:p>
          <a:p>
            <a:pPr>
              <a:buFont typeface="Arial" pitchFamily="34" charset="0"/>
              <a:buChar char="•"/>
            </a:pPr>
            <a:r>
              <a:rPr lang="en-US" dirty="0" smtClean="0">
                <a:solidFill>
                  <a:srgbClr val="000000"/>
                </a:solidFill>
                <a:latin typeface="Times New Roman" pitchFamily="16" charset="0"/>
              </a:rPr>
              <a:t>  But its kinematics are limited to </a:t>
            </a:r>
            <a:r>
              <a:rPr lang="en-US" i="1" dirty="0" err="1" smtClean="0">
                <a:solidFill>
                  <a:srgbClr val="000000"/>
                </a:solidFill>
                <a:latin typeface="Times New Roman" pitchFamily="16" charset="0"/>
              </a:rPr>
              <a:t>M</a:t>
            </a:r>
            <a:r>
              <a:rPr lang="en-US" i="1" baseline="-33000" dirty="0" err="1" smtClean="0">
                <a:solidFill>
                  <a:srgbClr val="000000"/>
                </a:solidFill>
                <a:latin typeface="Times New Roman" pitchFamily="16" charset="0"/>
              </a:rPr>
              <a:t>e+e</a:t>
            </a:r>
            <a:r>
              <a:rPr lang="en-US" i="1" baseline="-33000" dirty="0" smtClean="0">
                <a:solidFill>
                  <a:srgbClr val="000000"/>
                </a:solidFill>
                <a:latin typeface="Times New Roman" pitchFamily="16" charset="0"/>
              </a:rPr>
              <a:t>-</a:t>
            </a:r>
            <a:r>
              <a:rPr lang="en-US" dirty="0" smtClean="0">
                <a:solidFill>
                  <a:srgbClr val="000000"/>
                </a:solidFill>
                <a:latin typeface="Times New Roman" pitchFamily="16" charset="0"/>
              </a:rPr>
              <a:t> &lt; 2 </a:t>
            </a:r>
            <a:r>
              <a:rPr lang="en-US" dirty="0" err="1" smtClean="0">
                <a:solidFill>
                  <a:srgbClr val="000000"/>
                </a:solidFill>
                <a:latin typeface="Times New Roman" pitchFamily="16" charset="0"/>
              </a:rPr>
              <a:t>GeV</a:t>
            </a:r>
            <a:r>
              <a:rPr lang="en-US" dirty="0" smtClean="0">
                <a:solidFill>
                  <a:srgbClr val="000000"/>
                </a:solidFill>
                <a:latin typeface="Times New Roman" pitchFamily="16" charset="0"/>
              </a:rPr>
              <a:t>  </a:t>
            </a:r>
            <a:endParaRPr lang="en-US" dirty="0"/>
          </a:p>
        </p:txBody>
      </p:sp>
      <p:sp>
        <p:nvSpPr>
          <p:cNvPr id="14" name="Rectangle 13"/>
          <p:cNvSpPr/>
          <p:nvPr/>
        </p:nvSpPr>
        <p:spPr>
          <a:xfrm>
            <a:off x="3429000" y="6367046"/>
            <a:ext cx="5334000" cy="338554"/>
          </a:xfrm>
          <a:prstGeom prst="rect">
            <a:avLst/>
          </a:prstGeom>
        </p:spPr>
        <p:txBody>
          <a:bodyPr wrap="square">
            <a:spAutoFit/>
          </a:bodyPr>
          <a:lstStyle/>
          <a:p>
            <a:pPr marL="289445" indent="-289445" eaLnBrk="0">
              <a:spcBef>
                <a:spcPts val="408"/>
              </a:spcBef>
              <a:tabLst>
                <a:tab pos="656650" algn="l"/>
                <a:tab pos="1313299" algn="l"/>
                <a:tab pos="1969949" algn="l"/>
                <a:tab pos="2626599" algn="l"/>
                <a:tab pos="3283248" algn="l"/>
                <a:tab pos="3939898" algn="l"/>
              </a:tabLst>
            </a:pPr>
            <a:r>
              <a:rPr lang="fr-FR" sz="1600" dirty="0" err="1" smtClean="0">
                <a:solidFill>
                  <a:srgbClr val="000000"/>
                </a:solidFill>
                <a:latin typeface="Times New Roman" pitchFamily="16" charset="0"/>
              </a:rPr>
              <a:t>Analysis</a:t>
            </a:r>
            <a:r>
              <a:rPr lang="fr-FR" sz="1600" dirty="0" smtClean="0">
                <a:solidFill>
                  <a:srgbClr val="000000"/>
                </a:solidFill>
                <a:latin typeface="Times New Roman" pitchFamily="16" charset="0"/>
              </a:rPr>
              <a:t> of CLAS g12 </a:t>
            </a:r>
            <a:r>
              <a:rPr lang="fr-FR" sz="1600" dirty="0" err="1" smtClean="0">
                <a:solidFill>
                  <a:srgbClr val="000000"/>
                </a:solidFill>
                <a:latin typeface="Times New Roman" pitchFamily="16" charset="0"/>
              </a:rPr>
              <a:t>with</a:t>
            </a:r>
            <a:r>
              <a:rPr lang="fr-FR" sz="1600" dirty="0" smtClean="0">
                <a:solidFill>
                  <a:srgbClr val="000000"/>
                </a:solidFill>
                <a:latin typeface="Times New Roman" pitchFamily="16" charset="0"/>
              </a:rPr>
              <a:t> </a:t>
            </a:r>
            <a:r>
              <a:rPr lang="fr-FR" sz="1600" dirty="0" err="1" smtClean="0">
                <a:solidFill>
                  <a:srgbClr val="000000"/>
                </a:solidFill>
                <a:latin typeface="Times New Roman" pitchFamily="16" charset="0"/>
              </a:rPr>
              <a:t>tagged</a:t>
            </a:r>
            <a:r>
              <a:rPr lang="fr-FR" sz="1600" dirty="0" smtClean="0">
                <a:solidFill>
                  <a:srgbClr val="000000"/>
                </a:solidFill>
                <a:latin typeface="Times New Roman" pitchFamily="16" charset="0"/>
              </a:rPr>
              <a:t> real photons </a:t>
            </a:r>
            <a:r>
              <a:rPr lang="fr-FR" sz="1600" dirty="0" err="1" smtClean="0">
                <a:solidFill>
                  <a:srgbClr val="000000"/>
                </a:solidFill>
                <a:latin typeface="Times New Roman" pitchFamily="16" charset="0"/>
              </a:rPr>
              <a:t>is</a:t>
            </a:r>
            <a:r>
              <a:rPr lang="fr-FR" sz="1600" dirty="0" smtClean="0">
                <a:solidFill>
                  <a:srgbClr val="000000"/>
                </a:solidFill>
                <a:latin typeface="Times New Roman" pitchFamily="16" charset="0"/>
              </a:rPr>
              <a:t> </a:t>
            </a:r>
            <a:r>
              <a:rPr lang="fr-FR" sz="1600" dirty="0" err="1" smtClean="0">
                <a:solidFill>
                  <a:srgbClr val="000000"/>
                </a:solidFill>
                <a:latin typeface="Times New Roman" pitchFamily="16" charset="0"/>
              </a:rPr>
              <a:t>ongoing</a:t>
            </a:r>
            <a:endParaRPr lang="fr-FR" sz="1600" dirty="0">
              <a:solidFill>
                <a:srgbClr val="000000"/>
              </a:solidFill>
              <a:latin typeface="Times New Roman" pitchFamily="1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TCS at JLab12 (CLAS12 &amp; </a:t>
            </a:r>
            <a:r>
              <a:rPr lang="en-US" dirty="0" err="1" smtClean="0"/>
              <a:t>SoLID</a:t>
            </a:r>
            <a:r>
              <a:rPr lang="en-US" dirty="0" smtClean="0"/>
              <a:t>)</a:t>
            </a:r>
            <a:endParaRPr lang="en-US" dirty="0"/>
          </a:p>
        </p:txBody>
      </p:sp>
      <p:sp>
        <p:nvSpPr>
          <p:cNvPr id="4" name="Slide Number Placeholder 3"/>
          <p:cNvSpPr>
            <a:spLocks noGrp="1"/>
          </p:cNvSpPr>
          <p:nvPr>
            <p:ph type="sldNum" sz="quarter" idx="12"/>
          </p:nvPr>
        </p:nvSpPr>
        <p:spPr/>
        <p:txBody>
          <a:bodyPr/>
          <a:lstStyle/>
          <a:p>
            <a:fld id="{9C2DC643-54AA-4F48-B152-357DE8B706EB}" type="slidenum">
              <a:rPr lang="en-US" smtClean="0"/>
              <a:pPr/>
              <a:t>9</a:t>
            </a:fld>
            <a:endParaRPr lang="en-US"/>
          </a:p>
        </p:txBody>
      </p:sp>
      <p:pic>
        <p:nvPicPr>
          <p:cNvPr id="6" name="Picture 2"/>
          <p:cNvPicPr>
            <a:picLocks noChangeAspect="1" noChangeArrowheads="1"/>
          </p:cNvPicPr>
          <p:nvPr/>
        </p:nvPicPr>
        <p:blipFill>
          <a:blip r:embed="rId2" cstate="print"/>
          <a:srcRect/>
          <a:stretch>
            <a:fillRect/>
          </a:stretch>
        </p:blipFill>
        <p:spPr bwMode="auto">
          <a:xfrm>
            <a:off x="2133600" y="4191000"/>
            <a:ext cx="4495800" cy="1789141"/>
          </a:xfrm>
          <a:prstGeom prst="rect">
            <a:avLst/>
          </a:prstGeom>
          <a:noFill/>
          <a:ln w="9525" cap="flat">
            <a:noFill/>
            <a:round/>
            <a:headEnd/>
            <a:tailEnd/>
          </a:ln>
          <a:effectLst/>
        </p:spPr>
      </p:pic>
      <p:sp>
        <p:nvSpPr>
          <p:cNvPr id="7" name="Text Box 5"/>
          <p:cNvSpPr txBox="1">
            <a:spLocks noChangeArrowheads="1"/>
          </p:cNvSpPr>
          <p:nvPr/>
        </p:nvSpPr>
        <p:spPr bwMode="auto">
          <a:xfrm>
            <a:off x="609600" y="2057400"/>
            <a:ext cx="7467600" cy="1752600"/>
          </a:xfrm>
          <a:prstGeom prst="rect">
            <a:avLst/>
          </a:prstGeom>
          <a:noFill/>
          <a:ln w="9525" cap="flat">
            <a:noFill/>
            <a:round/>
            <a:headEnd/>
            <a:tailEnd/>
          </a:ln>
          <a:effectLst/>
        </p:spPr>
        <p:txBody>
          <a:bodyPr lIns="81639" tIns="42452" rIns="81639" bIns="42452"/>
          <a:lstStyle/>
          <a:p>
            <a:pPr marL="289445" indent="-289445" eaLnBrk="0">
              <a:lnSpc>
                <a:spcPct val="80000"/>
              </a:lnSpc>
              <a:spcBef>
                <a:spcPts val="544"/>
              </a:spcBef>
              <a:buFont typeface="Times New Roman" pitchFamily="16" charset="0"/>
              <a:buChar char="•"/>
              <a:tabLst>
                <a:tab pos="656650" algn="l"/>
                <a:tab pos="1313299" algn="l"/>
                <a:tab pos="1969949" algn="l"/>
                <a:tab pos="2626599" algn="l"/>
                <a:tab pos="3283248" algn="l"/>
                <a:tab pos="3939898" algn="l"/>
              </a:tabLst>
            </a:pPr>
            <a:r>
              <a:rPr lang="en-US" dirty="0" smtClean="0">
                <a:solidFill>
                  <a:srgbClr val="000000"/>
                </a:solidFill>
                <a:latin typeface="Times New Roman" pitchFamily="16" charset="0"/>
              </a:rPr>
              <a:t>11 </a:t>
            </a:r>
            <a:r>
              <a:rPr lang="en-US" dirty="0" err="1" smtClean="0">
                <a:solidFill>
                  <a:srgbClr val="000000"/>
                </a:solidFill>
                <a:latin typeface="Times New Roman" pitchFamily="16" charset="0"/>
              </a:rPr>
              <a:t>GeV</a:t>
            </a:r>
            <a:r>
              <a:rPr lang="en-US" dirty="0" smtClean="0">
                <a:solidFill>
                  <a:srgbClr val="000000"/>
                </a:solidFill>
                <a:latin typeface="Times New Roman" pitchFamily="16" charset="0"/>
              </a:rPr>
              <a:t> beam extends s to 20GeV</a:t>
            </a:r>
            <a:r>
              <a:rPr lang="en-US" baseline="30000" dirty="0" smtClean="0">
                <a:solidFill>
                  <a:srgbClr val="000000"/>
                </a:solidFill>
                <a:latin typeface="Times New Roman" pitchFamily="16" charset="0"/>
              </a:rPr>
              <a:t>2</a:t>
            </a:r>
            <a:r>
              <a:rPr lang="en-US" dirty="0" smtClean="0">
                <a:solidFill>
                  <a:srgbClr val="000000"/>
                </a:solidFill>
                <a:latin typeface="Times New Roman" pitchFamily="16" charset="0"/>
              </a:rPr>
              <a:t> </a:t>
            </a:r>
          </a:p>
          <a:p>
            <a:pPr marL="289445" indent="-289445" eaLnBrk="0">
              <a:lnSpc>
                <a:spcPct val="80000"/>
              </a:lnSpc>
              <a:spcBef>
                <a:spcPts val="544"/>
              </a:spcBef>
              <a:buFont typeface="Times New Roman" pitchFamily="16" charset="0"/>
              <a:buChar char="•"/>
              <a:tabLst>
                <a:tab pos="656650" algn="l"/>
                <a:tab pos="1313299" algn="l"/>
                <a:tab pos="1969949" algn="l"/>
                <a:tab pos="2626599" algn="l"/>
                <a:tab pos="3283248" algn="l"/>
                <a:tab pos="3939898" algn="l"/>
              </a:tabLst>
            </a:pPr>
            <a:r>
              <a:rPr lang="en-US" i="1" dirty="0" err="1" smtClean="0">
                <a:solidFill>
                  <a:srgbClr val="000000"/>
                </a:solidFill>
                <a:latin typeface="Times New Roman" pitchFamily="16" charset="0"/>
              </a:rPr>
              <a:t>M</a:t>
            </a:r>
            <a:r>
              <a:rPr lang="en-US" i="1" baseline="-33000" dirty="0" err="1" smtClean="0">
                <a:solidFill>
                  <a:srgbClr val="000000"/>
                </a:solidFill>
                <a:latin typeface="Times New Roman" pitchFamily="16" charset="0"/>
              </a:rPr>
              <a:t>e+e</a:t>
            </a:r>
            <a:r>
              <a:rPr lang="en-US" i="1" baseline="-33000" dirty="0" smtClean="0">
                <a:solidFill>
                  <a:srgbClr val="000000"/>
                </a:solidFill>
                <a:latin typeface="Times New Roman" pitchFamily="16" charset="0"/>
              </a:rPr>
              <a:t>-</a:t>
            </a:r>
            <a:r>
              <a:rPr lang="en-US" dirty="0" smtClean="0">
                <a:solidFill>
                  <a:srgbClr val="000000"/>
                </a:solidFill>
                <a:latin typeface="Times New Roman" pitchFamily="16" charset="0"/>
              </a:rPr>
              <a:t> (</a:t>
            </a:r>
            <a:r>
              <a:rPr lang="en-US" i="1" dirty="0" smtClean="0">
                <a:solidFill>
                  <a:srgbClr val="000000"/>
                </a:solidFill>
                <a:latin typeface="Times New Roman" pitchFamily="16" charset="0"/>
              </a:rPr>
              <a:t>Q'</a:t>
            </a:r>
            <a:r>
              <a:rPr lang="en-US" dirty="0" smtClean="0">
                <a:solidFill>
                  <a:srgbClr val="000000"/>
                </a:solidFill>
                <a:latin typeface="Times New Roman" pitchFamily="16" charset="0"/>
              </a:rPr>
              <a:t>)  reaches about  3.5GeV and  this allows the access to the resonance free region from 2GeV to 3GeV</a:t>
            </a:r>
          </a:p>
          <a:p>
            <a:pPr marL="289445" indent="-289445" eaLnBrk="0">
              <a:lnSpc>
                <a:spcPct val="80000"/>
              </a:lnSpc>
              <a:spcBef>
                <a:spcPts val="544"/>
              </a:spcBef>
              <a:buFont typeface="Times New Roman" pitchFamily="16" charset="0"/>
              <a:buChar char="•"/>
              <a:tabLst>
                <a:tab pos="656650" algn="l"/>
                <a:tab pos="1313299" algn="l"/>
                <a:tab pos="1969949" algn="l"/>
                <a:tab pos="2626599" algn="l"/>
                <a:tab pos="3283248" algn="l"/>
                <a:tab pos="3939898" algn="l"/>
              </a:tabLst>
            </a:pPr>
            <a:r>
              <a:rPr lang="el-GR" dirty="0" smtClean="0">
                <a:solidFill>
                  <a:srgbClr val="000000"/>
                </a:solidFill>
                <a:latin typeface="Times New Roman" pitchFamily="16" charset="0"/>
              </a:rPr>
              <a:t>τ</a:t>
            </a:r>
            <a:r>
              <a:rPr lang="en-US" dirty="0" smtClean="0">
                <a:solidFill>
                  <a:srgbClr val="000000"/>
                </a:solidFill>
                <a:latin typeface="Times New Roman" pitchFamily="16" charset="0"/>
              </a:rPr>
              <a:t> can reach from 0.2 to 0.6, eta reaches from 0.1 to 0.45</a:t>
            </a:r>
            <a:endParaRPr lang="en-US" baseline="30000" dirty="0" smtClean="0">
              <a:solidFill>
                <a:srgbClr val="000000"/>
              </a:solidFill>
              <a:latin typeface="Times New Roman" pitchFamily="16" charset="0"/>
            </a:endParaRPr>
          </a:p>
          <a:p>
            <a:pPr marL="289445" indent="-289445" eaLnBrk="0">
              <a:lnSpc>
                <a:spcPct val="80000"/>
              </a:lnSpc>
              <a:spcBef>
                <a:spcPts val="544"/>
              </a:spcBef>
              <a:buFont typeface="Times New Roman" pitchFamily="16" charset="0"/>
              <a:buChar char="•"/>
              <a:tabLst>
                <a:tab pos="656650" algn="l"/>
                <a:tab pos="1313299" algn="l"/>
                <a:tab pos="1969949" algn="l"/>
                <a:tab pos="2626599" algn="l"/>
                <a:tab pos="3283248" algn="l"/>
                <a:tab pos="3939898" algn="l"/>
              </a:tabLst>
            </a:pPr>
            <a:r>
              <a:rPr lang="en-US" dirty="0" smtClean="0">
                <a:solidFill>
                  <a:srgbClr val="000000"/>
                </a:solidFill>
                <a:latin typeface="Times New Roman" pitchFamily="16" charset="0"/>
              </a:rPr>
              <a:t>Higher luminosity and  thus more statistics for multi-dimensional binning</a:t>
            </a:r>
            <a:endParaRPr lang="en-US" baseline="30000" dirty="0">
              <a:solidFill>
                <a:srgbClr val="000000"/>
              </a:solidFill>
              <a:latin typeface="Times New Roman" pitchFamily="1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6656</TotalTime>
  <Words>1826</Words>
  <Application>Microsoft Office PowerPoint</Application>
  <PresentationFormat>On-screen Show (4:3)</PresentationFormat>
  <Paragraphs>317</Paragraphs>
  <Slides>45</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45</vt:i4>
      </vt:variant>
    </vt:vector>
  </HeadingPairs>
  <TitlesOfParts>
    <vt:vector size="56" baseType="lpstr">
      <vt:lpstr>Arial</vt:lpstr>
      <vt:lpstr>Arial Narrow</vt:lpstr>
      <vt:lpstr>Calibri</vt:lpstr>
      <vt:lpstr>Times</vt:lpstr>
      <vt:lpstr>Wingdings</vt:lpstr>
      <vt:lpstr>ＭＳ Ｐゴシック</vt:lpstr>
      <vt:lpstr>Arial Unicode MS</vt:lpstr>
      <vt:lpstr>Times New Roman</vt:lpstr>
      <vt:lpstr>Symbol</vt:lpstr>
      <vt:lpstr>Comic Sans MS</vt:lpstr>
      <vt:lpstr>Office Theme</vt:lpstr>
      <vt:lpstr>Timelike Compton Scattering at SoLID Run Group Proposal with  E12-12-006 (SoLID JPsi)</vt:lpstr>
      <vt:lpstr>Overview of SoLID </vt:lpstr>
      <vt:lpstr>J/ψ @ SoLID</vt:lpstr>
      <vt:lpstr>DVCS and TCS access the same GPDs</vt:lpstr>
      <vt:lpstr>TCS</vt:lpstr>
      <vt:lpstr>TCS and Bethe-Heitler (BH) Interference</vt:lpstr>
      <vt:lpstr>Cross section and  Circular Bean Spin Asymmetry</vt:lpstr>
      <vt:lpstr>TCS at JLab 6GeV</vt:lpstr>
      <vt:lpstr>TCS at JLab12 (CLAS12 &amp; SoLID)</vt:lpstr>
      <vt:lpstr>SoLID JPsi and TCS Setup</vt:lpstr>
      <vt:lpstr>PowerPoint Presentation</vt:lpstr>
      <vt:lpstr>Electron PID</vt:lpstr>
      <vt:lpstr>Acceptance and Trigger</vt:lpstr>
      <vt:lpstr>L3 Farm in the PreCDR</vt:lpstr>
      <vt:lpstr>PowerPoint Presentation</vt:lpstr>
      <vt:lpstr>SoLID TCS projection</vt:lpstr>
      <vt:lpstr> CLAS12-SoLID Comparison</vt:lpstr>
      <vt:lpstr>GPD fit</vt:lpstr>
      <vt:lpstr>Summary</vt:lpstr>
      <vt:lpstr>SoLID Committee Report</vt:lpstr>
      <vt:lpstr>Backup</vt:lpstr>
      <vt:lpstr>Cut on quasi-real and real photon</vt:lpstr>
      <vt:lpstr>PowerPoint Presentation</vt:lpstr>
      <vt:lpstr>PowerPoint Presentation</vt:lpstr>
      <vt:lpstr>Generalized Parton Distribution (GPD)</vt:lpstr>
      <vt:lpstr>General Compton Process accessing GPDs</vt:lpstr>
      <vt:lpstr>DVCS</vt:lpstr>
      <vt:lpstr>Timelike Compton Scattering (TCS)</vt:lpstr>
      <vt:lpstr>TCS crosssection</vt:lpstr>
      <vt:lpstr>PowerPoint Presentation</vt:lpstr>
      <vt:lpstr>PowerPoint Presentation</vt:lpstr>
      <vt:lpstr>PowerPoint Presentation</vt:lpstr>
      <vt:lpstr>PowerPoint Presentation</vt:lpstr>
      <vt:lpstr>CLAS12 and SoLID: Acceptance</vt:lpstr>
      <vt:lpstr>CLAS12 and SoLID: Resolution</vt:lpstr>
      <vt:lpstr>CLAS12 and SoLID: BH Detection (Lab Frame)</vt:lpstr>
      <vt:lpstr>CLAS12 and SoLID: BH Detection (γ* CM Frame)</vt:lpstr>
      <vt:lpstr>PowerPoint Presentation</vt:lpstr>
      <vt:lpstr>CLAS12 TCS Projected Result</vt:lpstr>
      <vt:lpstr>SoLID TCS</vt:lpstr>
      <vt:lpstr>SoLID TCS projection</vt:lpstr>
      <vt:lpstr>PowerPoint Presentation</vt:lpstr>
      <vt:lpstr>GEM rate</vt:lpstr>
      <vt:lpstr>PowerPoint Presentation</vt:lpstr>
      <vt:lpstr>CLAS 6, missing particle cut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Dilepton Production  to Probe Nucleon</dc:title>
  <dc:creator>owner</dc:creator>
  <cp:lastModifiedBy>Susan Brown</cp:lastModifiedBy>
  <cp:revision>393</cp:revision>
  <dcterms:created xsi:type="dcterms:W3CDTF">2013-03-09T22:20:19Z</dcterms:created>
  <dcterms:modified xsi:type="dcterms:W3CDTF">2015-07-07T19:01:28Z</dcterms:modified>
</cp:coreProperties>
</file>