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2"/>
  </p:notesMasterIdLst>
  <p:sldIdLst>
    <p:sldId id="256" r:id="rId5"/>
    <p:sldId id="1762" r:id="rId6"/>
    <p:sldId id="1774" r:id="rId7"/>
    <p:sldId id="1780" r:id="rId8"/>
    <p:sldId id="1777" r:id="rId9"/>
    <p:sldId id="1773" r:id="rId10"/>
    <p:sldId id="1768" r:id="rId11"/>
    <p:sldId id="1772" r:id="rId12"/>
    <p:sldId id="1770" r:id="rId13"/>
    <p:sldId id="1771" r:id="rId14"/>
    <p:sldId id="1769" r:id="rId15"/>
    <p:sldId id="1789" r:id="rId16"/>
    <p:sldId id="1792" r:id="rId17"/>
    <p:sldId id="1793" r:id="rId18"/>
    <p:sldId id="1794" r:id="rId19"/>
    <p:sldId id="1795" r:id="rId20"/>
    <p:sldId id="1797" r:id="rId21"/>
    <p:sldId id="1796" r:id="rId22"/>
    <p:sldId id="1798" r:id="rId23"/>
    <p:sldId id="1799" r:id="rId24"/>
    <p:sldId id="1801" r:id="rId25"/>
    <p:sldId id="1800" r:id="rId26"/>
    <p:sldId id="1857" r:id="rId27"/>
    <p:sldId id="1852" r:id="rId28"/>
    <p:sldId id="1858" r:id="rId29"/>
    <p:sldId id="1860" r:id="rId30"/>
    <p:sldId id="1859" r:id="rId31"/>
    <p:sldId id="1861" r:id="rId32"/>
    <p:sldId id="1853" r:id="rId33"/>
    <p:sldId id="1788" r:id="rId34"/>
    <p:sldId id="1841" r:id="rId35"/>
    <p:sldId id="1767" r:id="rId36"/>
    <p:sldId id="1831" r:id="rId37"/>
    <p:sldId id="1802" r:id="rId38"/>
    <p:sldId id="1832" r:id="rId39"/>
    <p:sldId id="1803" r:id="rId40"/>
    <p:sldId id="1804" r:id="rId41"/>
    <p:sldId id="1806" r:id="rId42"/>
    <p:sldId id="1807" r:id="rId43"/>
    <p:sldId id="1808" r:id="rId44"/>
    <p:sldId id="1809" r:id="rId45"/>
    <p:sldId id="1833" r:id="rId46"/>
    <p:sldId id="1810" r:id="rId47"/>
    <p:sldId id="1812" r:id="rId48"/>
    <p:sldId id="1815" r:id="rId49"/>
    <p:sldId id="1816" r:id="rId50"/>
    <p:sldId id="1813" r:id="rId51"/>
    <p:sldId id="1818" r:id="rId52"/>
    <p:sldId id="1819" r:id="rId53"/>
    <p:sldId id="1823" r:id="rId54"/>
    <p:sldId id="1824" r:id="rId55"/>
    <p:sldId id="1834" r:id="rId56"/>
    <p:sldId id="1733" r:id="rId57"/>
    <p:sldId id="1835" r:id="rId58"/>
    <p:sldId id="1736" r:id="rId59"/>
    <p:sldId id="1737" r:id="rId60"/>
    <p:sldId id="1738" r:id="rId61"/>
    <p:sldId id="1836" r:id="rId62"/>
    <p:sldId id="1740" r:id="rId63"/>
    <p:sldId id="1741" r:id="rId64"/>
    <p:sldId id="1742" r:id="rId65"/>
    <p:sldId id="1743" r:id="rId66"/>
    <p:sldId id="1837" r:id="rId67"/>
    <p:sldId id="1744" r:id="rId68"/>
    <p:sldId id="1745" r:id="rId69"/>
    <p:sldId id="1838" r:id="rId70"/>
    <p:sldId id="1825" r:id="rId71"/>
    <p:sldId id="1839" r:id="rId72"/>
    <p:sldId id="1827" r:id="rId73"/>
    <p:sldId id="1785" r:id="rId74"/>
    <p:sldId id="1786" r:id="rId75"/>
    <p:sldId id="1821" r:id="rId76"/>
    <p:sldId id="1828" r:id="rId77"/>
    <p:sldId id="1830" r:id="rId78"/>
    <p:sldId id="1862" r:id="rId79"/>
    <p:sldId id="1864" r:id="rId80"/>
    <p:sldId id="182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4FF"/>
    <a:srgbClr val="B2BC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10"/>
    <p:restoredTop sz="94682"/>
  </p:normalViewPr>
  <p:slideViewPr>
    <p:cSldViewPr snapToGrid="0">
      <p:cViewPr>
        <p:scale>
          <a:sx n="84" d="100"/>
          <a:sy n="84" d="100"/>
        </p:scale>
        <p:origin x="344" y="11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5/14/26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d718efdd5e_0_0:notes"/>
          <p:cNvSpPr txBox="1">
            <a:spLocks noGrp="1"/>
          </p:cNvSpPr>
          <p:nvPr>
            <p:ph type="body" idx="1"/>
          </p:nvPr>
        </p:nvSpPr>
        <p:spPr>
          <a:xfrm>
            <a:off x="685787" y="4343386"/>
            <a:ext cx="5486400" cy="4114800"/>
          </a:xfrm>
          <a:prstGeom prst="rect">
            <a:avLst/>
          </a:prstGeom>
        </p:spPr>
        <p:txBody>
          <a:bodyPr spcFirstLastPara="1" wrap="square" lIns="81475" tIns="81475" rIns="81475" bIns="81475" anchor="t" anchorCtr="0">
            <a:noAutofit/>
          </a:bodyPr>
          <a:lstStyle/>
          <a:p>
            <a:pPr marL="0" lvl="0" indent="0" algn="l" rtl="0">
              <a:spcBef>
                <a:spcPts val="0"/>
              </a:spcBef>
              <a:spcAft>
                <a:spcPts val="0"/>
              </a:spcAft>
              <a:buNone/>
            </a:pPr>
            <a:endParaRPr/>
          </a:p>
        </p:txBody>
      </p:sp>
      <p:sp>
        <p:nvSpPr>
          <p:cNvPr id="70" name="Google Shape;70;g3d718efdd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and more tools are moving towards agentic already GitHub Copilot and Cursor can do a lot of things on their own with small intervention</a:t>
            </a:r>
          </a:p>
        </p:txBody>
      </p:sp>
      <p:sp>
        <p:nvSpPr>
          <p:cNvPr id="4" name="Slide Number Placeholder 3"/>
          <p:cNvSpPr>
            <a:spLocks noGrp="1"/>
          </p:cNvSpPr>
          <p:nvPr>
            <p:ph type="sldNum" sz="quarter" idx="5"/>
          </p:nvPr>
        </p:nvSpPr>
        <p:spPr/>
        <p:txBody>
          <a:bodyPr/>
          <a:lstStyle/>
          <a:p>
            <a:fld id="{FBBF1341-3AFE-B447-A831-9671D6A7009B}" type="slidenum">
              <a:rPr lang="en-US" smtClean="0"/>
              <a:t>15</a:t>
            </a:fld>
            <a:endParaRPr lang="en-US"/>
          </a:p>
        </p:txBody>
      </p:sp>
    </p:spTree>
    <p:extLst>
      <p:ext uri="{BB962C8B-B14F-4D97-AF65-F5344CB8AC3E}">
        <p14:creationId xmlns:p14="http://schemas.microsoft.com/office/powerpoint/2010/main" val="359749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4E85CEE1-258E-725A-6EC7-B80497D69812}"/>
            </a:ext>
          </a:extLst>
        </p:cNvPr>
        <p:cNvGrpSpPr/>
        <p:nvPr/>
      </p:nvGrpSpPr>
      <p:grpSpPr>
        <a:xfrm>
          <a:off x="0" y="0"/>
          <a:ext cx="0" cy="0"/>
          <a:chOff x="0" y="0"/>
          <a:chExt cx="0" cy="0"/>
        </a:xfrm>
      </p:grpSpPr>
      <p:sp>
        <p:nvSpPr>
          <p:cNvPr id="69" name="Google Shape;69;g3d718efdd5e_0_0:notes">
            <a:extLst>
              <a:ext uri="{FF2B5EF4-FFF2-40B4-BE49-F238E27FC236}">
                <a16:creationId xmlns:a16="http://schemas.microsoft.com/office/drawing/2014/main" id="{B0110EC6-FD06-82AC-1E3B-75249759ACFB}"/>
              </a:ext>
            </a:extLst>
          </p:cNvPr>
          <p:cNvSpPr txBox="1">
            <a:spLocks noGrp="1"/>
          </p:cNvSpPr>
          <p:nvPr>
            <p:ph type="body" idx="1"/>
          </p:nvPr>
        </p:nvSpPr>
        <p:spPr>
          <a:xfrm>
            <a:off x="685787" y="4343386"/>
            <a:ext cx="5486400" cy="4114800"/>
          </a:xfrm>
          <a:prstGeom prst="rect">
            <a:avLst/>
          </a:prstGeom>
        </p:spPr>
        <p:txBody>
          <a:bodyPr spcFirstLastPara="1" wrap="square" lIns="81475" tIns="81475" rIns="81475" bIns="81475" anchor="t" anchorCtr="0">
            <a:noAutofit/>
          </a:bodyPr>
          <a:lstStyle/>
          <a:p>
            <a:pPr marL="0" lvl="0" indent="0" algn="l" rtl="0">
              <a:spcBef>
                <a:spcPts val="0"/>
              </a:spcBef>
              <a:spcAft>
                <a:spcPts val="0"/>
              </a:spcAft>
              <a:buNone/>
            </a:pPr>
            <a:endParaRPr/>
          </a:p>
        </p:txBody>
      </p:sp>
      <p:sp>
        <p:nvSpPr>
          <p:cNvPr id="70" name="Google Shape;70;g3d718efdd5e_0_0:notes">
            <a:extLst>
              <a:ext uri="{FF2B5EF4-FFF2-40B4-BE49-F238E27FC236}">
                <a16:creationId xmlns:a16="http://schemas.microsoft.com/office/drawing/2014/main" id="{13A91809-B67F-CEAA-695F-89B0B7468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6108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200" b="1" cap="small"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vert="horz" lIns="91440" tIns="45720" rIns="91440" bIns="45720" rtlCol="0" anchor="ctr">
            <a:noAutofit/>
          </a:bodyPr>
          <a:lstStyle>
            <a:lvl1pPr>
              <a:defRPr lang="en-US" sz="3200" cap="small" baseline="0" dirty="0">
                <a:latin typeface="Arial" charset="0"/>
              </a:defRPr>
            </a:lvl1pPr>
          </a:lstStyle>
          <a:p>
            <a:pPr lvl="0"/>
            <a:r>
              <a:rPr lang="en-US"/>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r>
              <a:rPr lang="en-US"/>
              <a:t>June 15, 2023</a:t>
            </a:r>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E83F3-02A8-956F-67F9-32F54AE4C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66A28-472D-3B68-E5EF-FC155EFE20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937C19-2642-096B-CDA2-BC81B241F273}"/>
              </a:ext>
            </a:extLst>
          </p:cNvPr>
          <p:cNvSpPr>
            <a:spLocks noGrp="1"/>
          </p:cNvSpPr>
          <p:nvPr>
            <p:ph type="dt" sz="half" idx="10"/>
          </p:nvPr>
        </p:nvSpPr>
        <p:spPr/>
        <p:txBody>
          <a:bodyPr/>
          <a:lstStyle/>
          <a:p>
            <a:fld id="{514BB8A5-5281-AD49-9E6B-F9E887B6C39B}" type="datetimeFigureOut">
              <a:rPr lang="en-US" smtClean="0"/>
              <a:t>5/14/26</a:t>
            </a:fld>
            <a:endParaRPr lang="en-US"/>
          </a:p>
        </p:txBody>
      </p:sp>
      <p:sp>
        <p:nvSpPr>
          <p:cNvPr id="5" name="Footer Placeholder 4">
            <a:extLst>
              <a:ext uri="{FF2B5EF4-FFF2-40B4-BE49-F238E27FC236}">
                <a16:creationId xmlns:a16="http://schemas.microsoft.com/office/drawing/2014/main" id="{310B2155-8DBC-C677-4E01-3CB951037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BCF81-4DF3-20BA-AD79-78A9B8CFC5F6}"/>
              </a:ext>
            </a:extLst>
          </p:cNvPr>
          <p:cNvSpPr>
            <a:spLocks noGrp="1"/>
          </p:cNvSpPr>
          <p:nvPr>
            <p:ph type="sldNum" sz="quarter" idx="12"/>
          </p:nvPr>
        </p:nvSpPr>
        <p:spPr/>
        <p:txBody>
          <a:bodyPr/>
          <a:lstStyle/>
          <a:p>
            <a:fld id="{883E3BE2-5743-4340-BA9B-9771C4598D60}" type="slidenum">
              <a:rPr lang="en-US" smtClean="0"/>
              <a:t>‹#›</a:t>
            </a:fld>
            <a:endParaRPr lang="en-US"/>
          </a:p>
        </p:txBody>
      </p:sp>
    </p:spTree>
    <p:extLst>
      <p:ext uri="{BB962C8B-B14F-4D97-AF65-F5344CB8AC3E}">
        <p14:creationId xmlns:p14="http://schemas.microsoft.com/office/powerpoint/2010/main" val="3808054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212270" y="2866618"/>
            <a:ext cx="4317561" cy="4317561"/>
          </a:xfrm>
          <a:prstGeom prst="rect">
            <a:avLst/>
          </a:prstGeom>
          <a:noFill/>
          <a:ln>
            <a:noFill/>
          </a:ln>
        </p:spPr>
      </p:pic>
      <p:pic>
        <p:nvPicPr>
          <p:cNvPr id="52" name="Google Shape;52;p13"/>
          <p:cNvPicPr preferRelativeResize="0"/>
          <p:nvPr/>
        </p:nvPicPr>
        <p:blipFill rotWithShape="1">
          <a:blip r:embed="rId3">
            <a:alphaModFix/>
          </a:blip>
          <a:srcRect/>
          <a:stretch/>
        </p:blipFill>
        <p:spPr>
          <a:xfrm>
            <a:off x="0" y="1"/>
            <a:ext cx="12191997" cy="1282700"/>
          </a:xfrm>
          <a:prstGeom prst="rect">
            <a:avLst/>
          </a:prstGeom>
          <a:noFill/>
          <a:ln>
            <a:noFill/>
          </a:ln>
        </p:spPr>
      </p:pic>
      <p:sp>
        <p:nvSpPr>
          <p:cNvPr id="53" name="Google Shape;53;p13"/>
          <p:cNvSpPr txBox="1">
            <a:spLocks noGrp="1"/>
          </p:cNvSpPr>
          <p:nvPr>
            <p:ph type="ctrTitle"/>
          </p:nvPr>
        </p:nvSpPr>
        <p:spPr>
          <a:xfrm>
            <a:off x="443181" y="505595"/>
            <a:ext cx="10583200" cy="618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300"/>
              <a:buFont typeface="Arial"/>
              <a:buNone/>
              <a:defRPr sz="3067" b="1" cap="none">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 name="Google Shape;54;p13"/>
          <p:cNvSpPr txBox="1">
            <a:spLocks noGrp="1"/>
          </p:cNvSpPr>
          <p:nvPr>
            <p:ph type="subTitle" idx="1"/>
          </p:nvPr>
        </p:nvSpPr>
        <p:spPr>
          <a:xfrm>
            <a:off x="443181" y="1720793"/>
            <a:ext cx="5876000" cy="3246800"/>
          </a:xfrm>
          <a:prstGeom prst="rect">
            <a:avLst/>
          </a:prstGeom>
          <a:noFill/>
          <a:ln>
            <a:noFill/>
          </a:ln>
        </p:spPr>
        <p:txBody>
          <a:bodyPr spcFirstLastPara="1" wrap="square" lIns="68575" tIns="34275" rIns="68575" bIns="34275" anchor="t" anchorCtr="0">
            <a:normAutofit/>
          </a:bodyPr>
          <a:lstStyle>
            <a:lvl1pPr lvl="0" algn="l">
              <a:lnSpc>
                <a:spcPct val="100000"/>
              </a:lnSpc>
              <a:spcBef>
                <a:spcPts val="1067"/>
              </a:spcBef>
              <a:spcAft>
                <a:spcPts val="0"/>
              </a:spcAft>
              <a:buClr>
                <a:schemeClr val="accent1"/>
              </a:buClr>
              <a:buSzPts val="1700"/>
              <a:buNone/>
              <a:defRPr sz="2267">
                <a:solidFill>
                  <a:schemeClr val="accent1"/>
                </a:solidFill>
                <a:latin typeface="Arial"/>
                <a:ea typeface="Arial"/>
                <a:cs typeface="Arial"/>
                <a:sym typeface="Arial"/>
              </a:defRPr>
            </a:lvl1pPr>
            <a:lvl2pPr lvl="1" algn="ctr">
              <a:lnSpc>
                <a:spcPct val="90000"/>
              </a:lnSpc>
              <a:spcBef>
                <a:spcPts val="1600"/>
              </a:spcBef>
              <a:spcAft>
                <a:spcPts val="0"/>
              </a:spcAft>
              <a:buClr>
                <a:schemeClr val="dk1"/>
              </a:buClr>
              <a:buSzPts val="1500"/>
              <a:buNone/>
              <a:defRPr sz="2000"/>
            </a:lvl2pPr>
            <a:lvl3pPr lvl="2" algn="ctr">
              <a:lnSpc>
                <a:spcPct val="90000"/>
              </a:lnSpc>
              <a:spcBef>
                <a:spcPts val="1600"/>
              </a:spcBef>
              <a:spcAft>
                <a:spcPts val="0"/>
              </a:spcAft>
              <a:buClr>
                <a:schemeClr val="dk1"/>
              </a:buClr>
              <a:buSzPts val="1400"/>
              <a:buNone/>
              <a:defRPr sz="1867"/>
            </a:lvl3pPr>
            <a:lvl4pPr lvl="3" algn="ctr">
              <a:lnSpc>
                <a:spcPct val="90000"/>
              </a:lnSpc>
              <a:spcBef>
                <a:spcPts val="1600"/>
              </a:spcBef>
              <a:spcAft>
                <a:spcPts val="0"/>
              </a:spcAft>
              <a:buClr>
                <a:schemeClr val="dk1"/>
              </a:buClr>
              <a:buSzPts val="1200"/>
              <a:buNone/>
              <a:defRPr sz="1600"/>
            </a:lvl4pPr>
            <a:lvl5pPr lvl="4" algn="ctr">
              <a:lnSpc>
                <a:spcPct val="90000"/>
              </a:lnSpc>
              <a:spcBef>
                <a:spcPts val="1600"/>
              </a:spcBef>
              <a:spcAft>
                <a:spcPts val="0"/>
              </a:spcAft>
              <a:buClr>
                <a:schemeClr val="dk1"/>
              </a:buClr>
              <a:buSzPts val="1200"/>
              <a:buNone/>
              <a:defRPr sz="1600"/>
            </a:lvl5pPr>
            <a:lvl6pPr lvl="5" algn="ctr">
              <a:lnSpc>
                <a:spcPct val="90000"/>
              </a:lnSpc>
              <a:spcBef>
                <a:spcPts val="1600"/>
              </a:spcBef>
              <a:spcAft>
                <a:spcPts val="0"/>
              </a:spcAft>
              <a:buClr>
                <a:schemeClr val="dk1"/>
              </a:buClr>
              <a:buSzPts val="1200"/>
              <a:buNone/>
              <a:defRPr sz="1600"/>
            </a:lvl6pPr>
            <a:lvl7pPr lvl="6" algn="ctr">
              <a:lnSpc>
                <a:spcPct val="90000"/>
              </a:lnSpc>
              <a:spcBef>
                <a:spcPts val="1600"/>
              </a:spcBef>
              <a:spcAft>
                <a:spcPts val="0"/>
              </a:spcAft>
              <a:buClr>
                <a:schemeClr val="dk1"/>
              </a:buClr>
              <a:buSzPts val="1200"/>
              <a:buNone/>
              <a:defRPr sz="1600"/>
            </a:lvl7pPr>
            <a:lvl8pPr lvl="7" algn="ctr">
              <a:lnSpc>
                <a:spcPct val="90000"/>
              </a:lnSpc>
              <a:spcBef>
                <a:spcPts val="1600"/>
              </a:spcBef>
              <a:spcAft>
                <a:spcPts val="0"/>
              </a:spcAft>
              <a:buClr>
                <a:schemeClr val="dk1"/>
              </a:buClr>
              <a:buSzPts val="1200"/>
              <a:buNone/>
              <a:defRPr sz="1600"/>
            </a:lvl8pPr>
            <a:lvl9pPr lvl="8" algn="ctr">
              <a:lnSpc>
                <a:spcPct val="90000"/>
              </a:lnSpc>
              <a:spcBef>
                <a:spcPts val="1600"/>
              </a:spcBef>
              <a:spcAft>
                <a:spcPts val="1600"/>
              </a:spcAft>
              <a:buClr>
                <a:schemeClr val="dk1"/>
              </a:buClr>
              <a:buSzPts val="1200"/>
              <a:buNone/>
              <a:defRPr sz="1600"/>
            </a:lvl9pPr>
          </a:lstStyle>
          <a:p>
            <a:endParaRPr/>
          </a:p>
        </p:txBody>
      </p:sp>
      <p:sp>
        <p:nvSpPr>
          <p:cNvPr id="55" name="Google Shape;55;p13"/>
          <p:cNvSpPr txBox="1">
            <a:spLocks noGrp="1"/>
          </p:cNvSpPr>
          <p:nvPr>
            <p:ph type="dt" idx="10"/>
          </p:nvPr>
        </p:nvSpPr>
        <p:spPr>
          <a:xfrm>
            <a:off x="443183" y="5560503"/>
            <a:ext cx="32080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body" idx="2"/>
          </p:nvPr>
        </p:nvSpPr>
        <p:spPr>
          <a:xfrm>
            <a:off x="443181" y="5126731"/>
            <a:ext cx="5876000" cy="420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accent6"/>
              </a:buClr>
              <a:buSzPts val="1700"/>
              <a:buFont typeface="Arial"/>
              <a:buNone/>
              <a:defRPr sz="2267">
                <a:solidFill>
                  <a:schemeClr val="accent6"/>
                </a:solidFill>
              </a:defRPr>
            </a:lvl1pPr>
            <a:lvl2pPr marL="1219170" lvl="1" indent="-423323" algn="l">
              <a:lnSpc>
                <a:spcPct val="90000"/>
              </a:lnSpc>
              <a:spcBef>
                <a:spcPts val="1600"/>
              </a:spcBef>
              <a:spcAft>
                <a:spcPts val="0"/>
              </a:spcAft>
              <a:buClr>
                <a:schemeClr val="dk1"/>
              </a:buClr>
              <a:buSzPts val="1400"/>
              <a:buChar char="○"/>
              <a:defRPr/>
            </a:lvl2pPr>
            <a:lvl3pPr marL="1828754" lvl="2" indent="-423323" algn="l">
              <a:lnSpc>
                <a:spcPct val="90000"/>
              </a:lnSpc>
              <a:spcBef>
                <a:spcPts val="1600"/>
              </a:spcBef>
              <a:spcAft>
                <a:spcPts val="0"/>
              </a:spcAft>
              <a:buClr>
                <a:schemeClr val="dk1"/>
              </a:buClr>
              <a:buSzPts val="1400"/>
              <a:buChar char="■"/>
              <a:defRPr/>
            </a:lvl3pPr>
            <a:lvl4pPr marL="2438339" lvl="3" indent="-423323" algn="l">
              <a:lnSpc>
                <a:spcPct val="90000"/>
              </a:lnSpc>
              <a:spcBef>
                <a:spcPts val="1600"/>
              </a:spcBef>
              <a:spcAft>
                <a:spcPts val="0"/>
              </a:spcAft>
              <a:buClr>
                <a:schemeClr val="dk1"/>
              </a:buClr>
              <a:buSzPts val="1400"/>
              <a:buChar char="●"/>
              <a:defRPr/>
            </a:lvl4pPr>
            <a:lvl5pPr marL="3047924" lvl="4" indent="-423323" algn="l">
              <a:lnSpc>
                <a:spcPct val="90000"/>
              </a:lnSpc>
              <a:spcBef>
                <a:spcPts val="1600"/>
              </a:spcBef>
              <a:spcAft>
                <a:spcPts val="0"/>
              </a:spcAft>
              <a:buClr>
                <a:schemeClr val="dk1"/>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1600"/>
              </a:spcBef>
              <a:spcAft>
                <a:spcPts val="0"/>
              </a:spcAft>
              <a:buClr>
                <a:schemeClr val="dk1"/>
              </a:buClr>
              <a:buSzPts val="1400"/>
              <a:buChar char="●"/>
              <a:defRPr/>
            </a:lvl7pPr>
            <a:lvl8pPr marL="4876678" lvl="7" indent="-423323" algn="l">
              <a:lnSpc>
                <a:spcPct val="90000"/>
              </a:lnSpc>
              <a:spcBef>
                <a:spcPts val="1600"/>
              </a:spcBef>
              <a:spcAft>
                <a:spcPts val="0"/>
              </a:spcAft>
              <a:buClr>
                <a:schemeClr val="dk1"/>
              </a:buClr>
              <a:buSzPts val="1400"/>
              <a:buChar char="○"/>
              <a:defRPr/>
            </a:lvl8pPr>
            <a:lvl9pPr marL="5486263" lvl="8" indent="-423323" algn="l">
              <a:lnSpc>
                <a:spcPct val="90000"/>
              </a:lnSpc>
              <a:spcBef>
                <a:spcPts val="1600"/>
              </a:spcBef>
              <a:spcAft>
                <a:spcPts val="1600"/>
              </a:spcAft>
              <a:buClr>
                <a:schemeClr val="dk1"/>
              </a:buClr>
              <a:buSzPts val="1400"/>
              <a:buChar char="■"/>
              <a:defRPr/>
            </a:lvl9pPr>
          </a:lstStyle>
          <a:p>
            <a:endParaRPr/>
          </a:p>
        </p:txBody>
      </p:sp>
      <p:pic>
        <p:nvPicPr>
          <p:cNvPr id="57" name="Google Shape;57;p13"/>
          <p:cNvPicPr preferRelativeResize="0"/>
          <p:nvPr/>
        </p:nvPicPr>
        <p:blipFill rotWithShape="1">
          <a:blip r:embed="rId4">
            <a:alphaModFix/>
          </a:blip>
          <a:srcRect/>
          <a:stretch/>
        </p:blipFill>
        <p:spPr>
          <a:xfrm>
            <a:off x="443182" y="6178122"/>
            <a:ext cx="1948204" cy="630895"/>
          </a:xfrm>
          <a:prstGeom prst="rect">
            <a:avLst/>
          </a:prstGeom>
          <a:noFill/>
          <a:ln>
            <a:noFill/>
          </a:ln>
        </p:spPr>
      </p:pic>
      <p:pic>
        <p:nvPicPr>
          <p:cNvPr id="58" name="Google Shape;58;p13"/>
          <p:cNvPicPr preferRelativeResize="0"/>
          <p:nvPr/>
        </p:nvPicPr>
        <p:blipFill rotWithShape="1">
          <a:blip r:embed="rId5">
            <a:alphaModFix/>
          </a:blip>
          <a:srcRect/>
          <a:stretch/>
        </p:blipFill>
        <p:spPr>
          <a:xfrm>
            <a:off x="9511392" y="6434371"/>
            <a:ext cx="1622936" cy="272421"/>
          </a:xfrm>
          <a:prstGeom prst="rect">
            <a:avLst/>
          </a:prstGeom>
          <a:noFill/>
          <a:ln>
            <a:noFill/>
          </a:ln>
        </p:spPr>
      </p:pic>
      <p:pic>
        <p:nvPicPr>
          <p:cNvPr id="59" name="Google Shape;59;p13"/>
          <p:cNvPicPr preferRelativeResize="0"/>
          <p:nvPr/>
        </p:nvPicPr>
        <p:blipFill rotWithShape="1">
          <a:blip r:embed="rId6">
            <a:alphaModFix/>
          </a:blip>
          <a:srcRect/>
          <a:stretch/>
        </p:blipFill>
        <p:spPr>
          <a:xfrm>
            <a:off x="11364686" y="6425551"/>
            <a:ext cx="506188" cy="339957"/>
          </a:xfrm>
          <a:prstGeom prst="rect">
            <a:avLst/>
          </a:prstGeom>
          <a:noFill/>
          <a:ln>
            <a:noFill/>
          </a:ln>
        </p:spPr>
      </p:pic>
      <p:sp>
        <p:nvSpPr>
          <p:cNvPr id="60" name="Google Shape;60;p13"/>
          <p:cNvSpPr>
            <a:spLocks noGrp="1"/>
          </p:cNvSpPr>
          <p:nvPr>
            <p:ph type="pic" idx="3"/>
          </p:nvPr>
        </p:nvSpPr>
        <p:spPr>
          <a:xfrm>
            <a:off x="6572251" y="1720851"/>
            <a:ext cx="5619600" cy="3840000"/>
          </a:xfrm>
          <a:prstGeom prst="rect">
            <a:avLst/>
          </a:prstGeom>
          <a:solidFill>
            <a:schemeClr val="accent2"/>
          </a:solidFill>
          <a:ln>
            <a:noFill/>
          </a:ln>
        </p:spPr>
        <p:txBody>
          <a:bodyPr/>
          <a:lstStyle/>
          <a:p>
            <a:endParaRPr lang="en-US"/>
          </a:p>
        </p:txBody>
      </p:sp>
    </p:spTree>
    <p:extLst>
      <p:ext uri="{BB962C8B-B14F-4D97-AF65-F5344CB8AC3E}">
        <p14:creationId xmlns:p14="http://schemas.microsoft.com/office/powerpoint/2010/main" val="2895246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Autofit/>
          </a:bodyPr>
          <a:lstStyle>
            <a:lvl1pPr>
              <a:defRPr sz="3200" b="1" cap="small"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June 15, 2023</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vert="horz" lIns="91440" tIns="45720" rIns="91440" bIns="45720" rtlCol="0" anchor="ctr">
            <a:noAutofit/>
          </a:bodyPr>
          <a:lstStyle>
            <a:lvl1pPr>
              <a:defRPr lang="en-US" sz="3200" cap="small" baseline="0" dirty="0">
                <a:latin typeface="Arial" charset="0"/>
              </a:defRPr>
            </a:lvl1pPr>
          </a:lstStyle>
          <a:p>
            <a:pPr lvl="0"/>
            <a:r>
              <a:rPr lang="en-US"/>
              <a:t>Click to edit Master title style</a:t>
            </a:r>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June 15, 2023</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vert="horz" lIns="91440" tIns="45720" rIns="91440" bIns="45720" rtlCol="0" anchor="ctr">
            <a:noAutofit/>
          </a:bodyPr>
          <a:lstStyle>
            <a:lvl1pPr>
              <a:defRPr lang="en-US" sz="3200" cap="small" baseline="0" dirty="0">
                <a:latin typeface="Arial" charset="0"/>
              </a:defRPr>
            </a:lvl1pPr>
          </a:lstStyle>
          <a:p>
            <a:pPr lvl="0"/>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June 15, 2023</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vert="horz" lIns="91440" tIns="45720" rIns="91440" bIns="45720" rtlCol="0" anchor="ctr">
            <a:noAutofit/>
          </a:bodyPr>
          <a:lstStyle>
            <a:lvl1pPr>
              <a:defRPr lang="en-US" sz="3200" cap="small" baseline="0" dirty="0">
                <a:latin typeface="Arial" charset="0"/>
              </a:defRPr>
            </a:lvl1pPr>
          </a:lstStyle>
          <a:p>
            <a:pPr lvl="0"/>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June 15, 2023</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vert="horz" lIns="91440" tIns="45720" rIns="91440" bIns="45720" rtlCol="0" anchor="ctr">
            <a:noAutofit/>
          </a:bodyPr>
          <a:lstStyle>
            <a:lvl1pPr>
              <a:defRPr lang="en-US" sz="3200" cap="small" baseline="0" dirty="0">
                <a:latin typeface="Arial" charset="0"/>
              </a:defRPr>
            </a:lvl1pPr>
          </a:lstStyle>
          <a:p>
            <a:pPr lvl="0"/>
            <a:r>
              <a:rPr lang="en-US"/>
              <a:t>Click to edit Master title style</a:t>
            </a:r>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June 15, 2023</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vert="horz" lIns="91440" tIns="45720" rIns="91440" bIns="45720" rtlCol="0" anchor="ctr">
            <a:noAutofit/>
          </a:bodyPr>
          <a:lstStyle>
            <a:lvl1pPr>
              <a:defRPr lang="en-US" sz="3200" cap="small" baseline="0" dirty="0">
                <a:latin typeface="Arial" charset="0"/>
              </a:defRPr>
            </a:lvl1pPr>
          </a:lstStyle>
          <a:p>
            <a:pPr lvl="0"/>
            <a:r>
              <a:rPr lang="en-US"/>
              <a:t>Click to edit Master title style</a:t>
            </a:r>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June 15, 2023</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vert="horz" lIns="91440" tIns="45720" rIns="91440" bIns="45720" rtlCol="0" anchor="ctr">
            <a:noAutofit/>
          </a:bodyPr>
          <a:lstStyle>
            <a:lvl1pPr>
              <a:defRPr lang="en-US" sz="3200" cap="small" baseline="0" dirty="0">
                <a:latin typeface="Arial" charset="0"/>
              </a:defRPr>
            </a:lvl1pPr>
          </a:lstStyle>
          <a:p>
            <a:pPr lvl="0"/>
            <a:r>
              <a:rPr lang="en-US"/>
              <a:t>Click to edit Master title style</a:t>
            </a:r>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4" y="6467336"/>
            <a:ext cx="5223850" cy="311322"/>
          </a:xfrm>
        </p:spPr>
        <p:txBody>
          <a:bodyPr/>
          <a:lstStyle>
            <a:lvl1pPr algn="l">
              <a:defRPr baseline="0">
                <a:solidFill>
                  <a:schemeClr val="tx1"/>
                </a:solidFill>
                <a:latin typeface="Arial" charset="0"/>
              </a:defRPr>
            </a:lvl1pPr>
          </a:lstStyle>
          <a:p>
            <a:r>
              <a:rPr lang="en-US"/>
              <a:t>June 15, 2023</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vert="horz" lIns="91440" tIns="45720" rIns="91440" bIns="45720" rtlCol="0" anchor="ctr">
            <a:noAutofit/>
          </a:bodyPr>
          <a:lstStyle>
            <a:lvl1pPr>
              <a:defRPr lang="en-US" sz="3200" cap="small" baseline="0" dirty="0">
                <a:latin typeface="Arial" charset="0"/>
              </a:defRPr>
            </a:lvl1pPr>
          </a:lstStyle>
          <a:p>
            <a:pPr lvl="0"/>
            <a:r>
              <a:rPr lang="en-US"/>
              <a:t>Click to edit Master title style</a:t>
            </a:r>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June 15, 2023</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pPr lvl="0"/>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a:t>June 15, 2023</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p:txStyles>
    <p:titleStyle>
      <a:lvl1pPr algn="l" defTabSz="914400" rtl="0" eaLnBrk="1" latinLnBrk="0" hangingPunct="1">
        <a:lnSpc>
          <a:spcPct val="90000"/>
        </a:lnSpc>
        <a:spcBef>
          <a:spcPct val="0"/>
        </a:spcBef>
        <a:buNone/>
        <a:defRPr lang="en-US" sz="3200" b="1" kern="1200" cap="small" baseline="0" dirty="0">
          <a:solidFill>
            <a:schemeClr val="tx1"/>
          </a:solidFill>
          <a:latin typeface="Arial"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https://tinyurl.com/2j42ybe2"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anthropic.com/research/vibe-physics" TargetMode="External"/><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generativeprogrammer.com/p/ai-coding-assistants-landscape" TargetMode="External"/><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generativeprogrammer.com/p/ai-coding-assistants-landscape" TargetMode="External"/><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generativeprogrammer.com/p/ai-coding-assistants-landscape" TargetMode="External"/><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hyperlink" Target="https://generativeprogrammer.com/p/ai-coding-assistants-landscap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tinyurl.com/2k9z42a4" TargetMode="External"/><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tinyurl.com/2k9z42a4" TargetMode="External"/><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verdent.ai/guides/best-ai-coding-assistant-2026" TargetMode="External"/><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tech-insider.org/ai-coding-tools-2026-transforming-software-development/"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karpathy.ai/" TargetMode="Externa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s://x.com/karpathy/status/1886192184808149383"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launchpad.io/blog/22-best-ai-coding-tools-speed-development-2026"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hyperlink" Target="https://launchpad.io/blog/22-best-ai-coding-tools-speed-development-2026"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hyperlink" Target="https://launchpad.io/blog/22-best-ai-coding-tools-speed-development-2026"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vdi.jlab.org/" TargetMode="External"/><Relationship Id="rId2" Type="http://schemas.openxmlformats.org/officeDocument/2006/relationships/hyperlink" Target="https://delphi.jlab.org/?utm_source=chatgpt.com" TargetMode="External"/><Relationship Id="rId1" Type="http://schemas.openxmlformats.org/officeDocument/2006/relationships/slideLayout" Target="../slideLayouts/slideLayout9.xml"/><Relationship Id="rId4" Type="http://schemas.openxmlformats.org/officeDocument/2006/relationships/hyperlink" Target="https://delphi.jlab.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delphi.jlab.org/?utm_source=chatgpt.com"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RooCodeInc/Roo-Code?utm_source=chatgpt.com" TargetMode="External"/><Relationship Id="rId2" Type="http://schemas.openxmlformats.org/officeDocument/2006/relationships/hyperlink" Target="https://docs.roocode.com/?utm_source=chatgpt.com" TargetMode="External"/><Relationship Id="rId1" Type="http://schemas.openxmlformats.org/officeDocument/2006/relationships/slideLayout" Target="../slideLayouts/slideLayout9.xml"/><Relationship Id="rId4" Type="http://schemas.openxmlformats.org/officeDocument/2006/relationships/hyperlink" Target="https://code.visualstudio.com/insiders?utm_source=chatgpt.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features/copilot?utm_source=chatgpt.com" TargetMode="External"/><Relationship Id="rId2" Type="http://schemas.openxmlformats.org/officeDocument/2006/relationships/hyperlink" Target="https://delphi.jlab.org/?utm_source=chatgpt.com" TargetMode="External"/><Relationship Id="rId1" Type="http://schemas.openxmlformats.org/officeDocument/2006/relationships/slideLayout" Target="../slideLayouts/slideLayout9.xml"/><Relationship Id="rId5" Type="http://schemas.openxmlformats.org/officeDocument/2006/relationships/hyperlink" Target="https://mailman.jlab.org/mailman/listinfo/jlab-scicomp-briefs?utm_source=chatgpt.com" TargetMode="External"/><Relationship Id="rId4" Type="http://schemas.openxmlformats.org/officeDocument/2006/relationships/hyperlink" Target="mailto:stride@jlab.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github.com/github/copilot-cli" TargetMode="Externa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hyperlink" Target="https://indico.jlab.org/event/1069/attachments/13992/22682/AccessingAndNavigatingIFarm.pdf" TargetMode="Externa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code.visualstudio.com/download" TargetMode="Externa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docs.github.com/en/copilot/how-tos/copilot-on-github/set-up-copilot/enable-copilot/set-up-for-students" TargetMode="External"/><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tinyurl.com/4c73rvr5" TargetMode="External"/><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rena.ai/leaderboard/text" TargetMode="Externa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hyperlink" Target="https://indico.jlab.org/event/1069/attachments/13992/22682/JLabComputingResources.pdf" TargetMode="External"/><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hyperlink" Target="https://indico.jlab.org/event/1069/attachments/13992/22682/AccessingAndNavigatingIFarm.pdf"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9.xml"/><Relationship Id="rId5" Type="http://schemas.openxmlformats.org/officeDocument/2006/relationships/hyperlink" Target="https://www.linkedin.com/in/andrei-seryi/" TargetMode="External"/><Relationship Id="rId4" Type="http://schemas.openxmlformats.org/officeDocument/2006/relationships/hyperlink" Target="https://tinyurl.com/yeym9u29"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hyperlink" Target="https://vdi.jlab.org/" TargetMode="Externa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hyperlink" Target="mailto:rasool@jlab.org" TargetMode="External"/><Relationship Id="rId2" Type="http://schemas.openxmlformats.org/officeDocument/2006/relationships/hyperlink" Target="mailto:tbritton@jlab.org" TargetMode="External"/><Relationship Id="rId1" Type="http://schemas.openxmlformats.org/officeDocument/2006/relationships/slideLayout" Target="../slideLayouts/slideLayout9.xml"/><Relationship Id="rId5" Type="http://schemas.openxmlformats.org/officeDocument/2006/relationships/hyperlink" Target="https://www.meetup.com/aicollectivehr/?utm_source=chatgpt.com" TargetMode="External"/><Relationship Id="rId4" Type="http://schemas.openxmlformats.org/officeDocument/2006/relationships/hyperlink" Target="https://www.meetup.com/aicollectivehr/events/314666160/?eventOrigin=group_upcoming_event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https://tinyurl.com/y5u2666u"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tinyurl.com/53h743b4" TargetMode="External"/><Relationship Id="rId2" Type="http://schemas.openxmlformats.org/officeDocument/2006/relationships/image" Target="../media/image21.gi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15"/>
          <p:cNvSpPr txBox="1"/>
          <p:nvPr/>
        </p:nvSpPr>
        <p:spPr>
          <a:xfrm>
            <a:off x="3052783" y="5950333"/>
            <a:ext cx="6502000" cy="451287"/>
          </a:xfrm>
          <a:prstGeom prst="rect">
            <a:avLst/>
          </a:prstGeom>
          <a:noFill/>
          <a:ln>
            <a:noFill/>
          </a:ln>
        </p:spPr>
        <p:txBody>
          <a:bodyPr spcFirstLastPara="1" wrap="square" lIns="121900" tIns="60933" rIns="121900" bIns="60933" anchor="ctr" anchorCtr="0">
            <a:spAutoFit/>
          </a:bodyPr>
          <a:lstStyle/>
          <a:p>
            <a:pPr algn="ctr">
              <a:buClr>
                <a:schemeClr val="dk1"/>
              </a:buClr>
            </a:pPr>
            <a:r>
              <a:rPr lang="en" sz="2133">
                <a:solidFill>
                  <a:srgbClr val="33338E"/>
                </a:solidFill>
                <a:ea typeface="Merriweather"/>
                <a:cs typeface="Merriweather"/>
                <a:sym typeface="Merriweather"/>
              </a:rPr>
              <a:t> Raiqa Rasool - EPSCI Computer Scientist - CST Division</a:t>
            </a:r>
            <a:endParaRPr sz="2133">
              <a:solidFill>
                <a:srgbClr val="33338E"/>
              </a:solidFill>
              <a:ea typeface="Merriweather"/>
              <a:cs typeface="Merriweather"/>
              <a:sym typeface="Merriweather"/>
            </a:endParaRPr>
          </a:p>
        </p:txBody>
      </p:sp>
      <p:pic>
        <p:nvPicPr>
          <p:cNvPr id="74" name="Google Shape;74;p15"/>
          <p:cNvPicPr preferRelativeResize="0"/>
          <p:nvPr/>
        </p:nvPicPr>
        <p:blipFill rotWithShape="1">
          <a:blip r:embed="rId3">
            <a:alphaModFix/>
          </a:blip>
          <a:srcRect t="24636" b="24994"/>
          <a:stretch/>
        </p:blipFill>
        <p:spPr>
          <a:xfrm>
            <a:off x="2" y="3"/>
            <a:ext cx="1750633" cy="881800"/>
          </a:xfrm>
          <a:prstGeom prst="rect">
            <a:avLst/>
          </a:prstGeom>
          <a:noFill/>
          <a:ln>
            <a:noFill/>
          </a:ln>
        </p:spPr>
      </p:pic>
      <p:sp>
        <p:nvSpPr>
          <p:cNvPr id="75" name="Google Shape;75;p15"/>
          <p:cNvSpPr txBox="1">
            <a:spLocks noGrp="1"/>
          </p:cNvSpPr>
          <p:nvPr>
            <p:ph type="dt" idx="10"/>
          </p:nvPr>
        </p:nvSpPr>
        <p:spPr>
          <a:xfrm>
            <a:off x="443183" y="5560503"/>
            <a:ext cx="3208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solidFill>
                  <a:schemeClr val="lt1"/>
                </a:solidFill>
              </a:rPr>
              <a:pPr/>
              <a:t>1</a:t>
            </a:fld>
            <a:endParaRPr>
              <a:solidFill>
                <a:schemeClr val="lt1"/>
              </a:solidFill>
            </a:endParaRPr>
          </a:p>
        </p:txBody>
      </p:sp>
      <p:sp>
        <p:nvSpPr>
          <p:cNvPr id="76" name="Google Shape;76;p15"/>
          <p:cNvSpPr txBox="1"/>
          <p:nvPr/>
        </p:nvSpPr>
        <p:spPr>
          <a:xfrm>
            <a:off x="2141183" y="6437539"/>
            <a:ext cx="7413600" cy="523180"/>
          </a:xfrm>
          <a:prstGeom prst="rect">
            <a:avLst/>
          </a:prstGeom>
          <a:noFill/>
          <a:ln>
            <a:noFill/>
          </a:ln>
        </p:spPr>
        <p:txBody>
          <a:bodyPr spcFirstLastPara="1" wrap="square" lIns="121900" tIns="121900" rIns="121900" bIns="121900" anchor="t" anchorCtr="0">
            <a:spAutoFit/>
          </a:bodyPr>
          <a:lstStyle/>
          <a:p>
            <a:pPr algn="ctr"/>
            <a:r>
              <a:rPr lang="en">
                <a:solidFill>
                  <a:srgbClr val="D87777"/>
                </a:solidFill>
                <a:latin typeface="Calibri"/>
                <a:ea typeface="Calibri"/>
                <a:cs typeface="Calibri"/>
                <a:sym typeface="Calibri"/>
              </a:rPr>
              <a:t>May 15, 2026 | </a:t>
            </a:r>
            <a:r>
              <a:rPr lang="en" err="1">
                <a:solidFill>
                  <a:srgbClr val="D87777"/>
                </a:solidFill>
                <a:latin typeface="Calibri"/>
                <a:ea typeface="Calibri"/>
                <a:cs typeface="Calibri"/>
                <a:sym typeface="Calibri"/>
              </a:rPr>
              <a:t>rasool@jlab.org</a:t>
            </a:r>
            <a:endParaRPr>
              <a:solidFill>
                <a:srgbClr val="D87777"/>
              </a:solidFill>
              <a:latin typeface="Calibri"/>
              <a:ea typeface="Calibri"/>
              <a:cs typeface="Calibri"/>
              <a:sym typeface="Calibri"/>
            </a:endParaRPr>
          </a:p>
        </p:txBody>
      </p:sp>
      <p:sp>
        <p:nvSpPr>
          <p:cNvPr id="3" name="Google Shape;72;p15">
            <a:extLst>
              <a:ext uri="{FF2B5EF4-FFF2-40B4-BE49-F238E27FC236}">
                <a16:creationId xmlns:a16="http://schemas.microsoft.com/office/drawing/2014/main" id="{71534C53-A1E2-9D77-A7CE-522BB64B1C4E}"/>
              </a:ext>
            </a:extLst>
          </p:cNvPr>
          <p:cNvSpPr txBox="1"/>
          <p:nvPr/>
        </p:nvSpPr>
        <p:spPr>
          <a:xfrm>
            <a:off x="373733" y="2663059"/>
            <a:ext cx="11721200" cy="1235346"/>
          </a:xfrm>
          <a:prstGeom prst="rect">
            <a:avLst/>
          </a:prstGeom>
          <a:noFill/>
          <a:ln>
            <a:noFill/>
          </a:ln>
        </p:spPr>
        <p:txBody>
          <a:bodyPr spcFirstLastPara="1" wrap="square" lIns="121900" tIns="60933" rIns="121900" bIns="60933" anchor="t" anchorCtr="0">
            <a:noAutofit/>
          </a:bodyPr>
          <a:lstStyle/>
          <a:p>
            <a:pPr algn="ctr"/>
            <a:r>
              <a:rPr lang="en-US" sz="7200" b="1">
                <a:solidFill>
                  <a:srgbClr val="C00000"/>
                </a:solidFill>
                <a:latin typeface=""/>
              </a:rPr>
              <a:t>Vibe Coding</a:t>
            </a:r>
          </a:p>
        </p:txBody>
      </p:sp>
      <p:sp>
        <p:nvSpPr>
          <p:cNvPr id="4" name="Google Shape;72;p15">
            <a:extLst>
              <a:ext uri="{FF2B5EF4-FFF2-40B4-BE49-F238E27FC236}">
                <a16:creationId xmlns:a16="http://schemas.microsoft.com/office/drawing/2014/main" id="{9BA6F523-7507-38D0-1047-71A8131BAE91}"/>
              </a:ext>
            </a:extLst>
          </p:cNvPr>
          <p:cNvSpPr txBox="1"/>
          <p:nvPr/>
        </p:nvSpPr>
        <p:spPr>
          <a:xfrm>
            <a:off x="443183" y="3748550"/>
            <a:ext cx="11721200" cy="523180"/>
          </a:xfrm>
          <a:prstGeom prst="rect">
            <a:avLst/>
          </a:prstGeom>
          <a:noFill/>
          <a:ln>
            <a:noFill/>
          </a:ln>
        </p:spPr>
        <p:txBody>
          <a:bodyPr spcFirstLastPara="1" wrap="square" lIns="121900" tIns="60933" rIns="121900" bIns="60933" anchor="t" anchorCtr="0">
            <a:noAutofit/>
          </a:bodyPr>
          <a:lstStyle/>
          <a:p>
            <a:pPr algn="ctr"/>
            <a:r>
              <a:rPr lang="en-US" sz="2000" i="1">
                <a:solidFill>
                  <a:srgbClr val="C00000"/>
                </a:solidFill>
              </a:rPr>
              <a:t>The gap between your idea and working code just collapsed</a:t>
            </a:r>
            <a:endParaRPr lang="en-US" sz="2000" b="1" i="1">
              <a:solidFill>
                <a:srgbClr val="C00000"/>
              </a:solidFill>
              <a:latin typeface="Baghdad" pitchFamily="2" charset="-78"/>
              <a:ea typeface="Annai MN" pitchFamily="2" charset="77"/>
              <a:cs typeface="Baghdad"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A3A04-ECAF-DD3D-2344-C64289F06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959D9A-0345-41CC-A9BE-2C8E5C9B8ABF}"/>
              </a:ext>
            </a:extLst>
          </p:cNvPr>
          <p:cNvSpPr>
            <a:spLocks noGrp="1"/>
          </p:cNvSpPr>
          <p:nvPr>
            <p:ph type="title"/>
          </p:nvPr>
        </p:nvSpPr>
        <p:spPr>
          <a:xfrm>
            <a:off x="216055" y="185498"/>
            <a:ext cx="12192566" cy="487490"/>
          </a:xfrm>
        </p:spPr>
        <p:txBody>
          <a:bodyPr>
            <a:noAutofit/>
          </a:bodyPr>
          <a:lstStyle/>
          <a:p>
            <a:r>
              <a:rPr lang="en-US"/>
              <a:t>When Physicists Vibe</a:t>
            </a:r>
          </a:p>
        </p:txBody>
      </p:sp>
      <p:sp>
        <p:nvSpPr>
          <p:cNvPr id="6" name="Slide Number Placeholder 5">
            <a:extLst>
              <a:ext uri="{FF2B5EF4-FFF2-40B4-BE49-F238E27FC236}">
                <a16:creationId xmlns:a16="http://schemas.microsoft.com/office/drawing/2014/main" id="{ACF656B6-1900-15E9-2528-423903831EFB}"/>
              </a:ext>
            </a:extLst>
          </p:cNvPr>
          <p:cNvSpPr>
            <a:spLocks noGrp="1"/>
          </p:cNvSpPr>
          <p:nvPr>
            <p:ph type="sldNum" sz="quarter" idx="12"/>
          </p:nvPr>
        </p:nvSpPr>
        <p:spPr/>
        <p:txBody>
          <a:bodyPr/>
          <a:lstStyle/>
          <a:p>
            <a:fld id="{07E1C93C-5050-FC42-8F10-D22D4F119D13}" type="slidenum">
              <a:rPr lang="en-US" smtClean="0"/>
              <a:pPr/>
              <a:t>10</a:t>
            </a:fld>
            <a:endParaRPr lang="en-US"/>
          </a:p>
        </p:txBody>
      </p:sp>
      <p:sp>
        <p:nvSpPr>
          <p:cNvPr id="16" name="TextBox 15">
            <a:extLst>
              <a:ext uri="{FF2B5EF4-FFF2-40B4-BE49-F238E27FC236}">
                <a16:creationId xmlns:a16="http://schemas.microsoft.com/office/drawing/2014/main" id="{8F35F215-BBED-2367-EB73-E50C82FB6BA1}"/>
              </a:ext>
            </a:extLst>
          </p:cNvPr>
          <p:cNvSpPr txBox="1"/>
          <p:nvPr/>
        </p:nvSpPr>
        <p:spPr>
          <a:xfrm>
            <a:off x="365633" y="1554189"/>
            <a:ext cx="4452927" cy="3539430"/>
          </a:xfrm>
          <a:prstGeom prst="rect">
            <a:avLst/>
          </a:prstGeom>
          <a:noFill/>
        </p:spPr>
        <p:txBody>
          <a:bodyPr wrap="square">
            <a:spAutoFit/>
          </a:bodyPr>
          <a:lstStyle/>
          <a:p>
            <a:r>
              <a:rPr lang="en-US" sz="2400" b="1"/>
              <a:t>Quantum Mechanics Visualizer </a:t>
            </a:r>
          </a:p>
          <a:p>
            <a:pPr marL="342900" indent="-342900">
              <a:buFont typeface="Courier New" panose="02070309020205020404" pitchFamily="49" charset="0"/>
              <a:buChar char="o"/>
            </a:pPr>
            <a:r>
              <a:rPr lang="en-US" sz="2000"/>
              <a:t>A vibe-coded platform that makes quantum mechanics visually explorable.</a:t>
            </a:r>
          </a:p>
          <a:p>
            <a:pPr marL="800100" lvl="1" indent="-342900">
              <a:buFont typeface="Courier New" panose="02070309020205020404" pitchFamily="49" charset="0"/>
              <a:buChar char="o"/>
            </a:pPr>
            <a:r>
              <a:rPr lang="en-US" sz="2000"/>
              <a:t>Visualizes superposition, entanglement, tunneling, and wave–particle duality </a:t>
            </a:r>
          </a:p>
          <a:p>
            <a:pPr marL="342900" indent="-342900">
              <a:buFont typeface="Courier New" panose="02070309020205020404" pitchFamily="49" charset="0"/>
              <a:buChar char="o"/>
            </a:pPr>
            <a:r>
              <a:rPr lang="en-US" sz="2000"/>
              <a:t>Real-time animations for intuitive learning </a:t>
            </a:r>
          </a:p>
          <a:p>
            <a:pPr marL="342900" indent="-342900">
              <a:buFont typeface="Courier New" panose="02070309020205020404" pitchFamily="49" charset="0"/>
              <a:buChar char="o"/>
            </a:pPr>
            <a:r>
              <a:rPr lang="en-US" sz="2000" i="1" u="sng"/>
              <a:t>Turns abstract quantum theory into interactive experience </a:t>
            </a:r>
          </a:p>
        </p:txBody>
      </p:sp>
      <p:sp>
        <p:nvSpPr>
          <p:cNvPr id="9" name="TextBox 8">
            <a:extLst>
              <a:ext uri="{FF2B5EF4-FFF2-40B4-BE49-F238E27FC236}">
                <a16:creationId xmlns:a16="http://schemas.microsoft.com/office/drawing/2014/main" id="{998DB706-E2A1-7341-5400-8F4DD99C2CCE}"/>
              </a:ext>
            </a:extLst>
          </p:cNvPr>
          <p:cNvSpPr txBox="1"/>
          <p:nvPr/>
        </p:nvSpPr>
        <p:spPr>
          <a:xfrm>
            <a:off x="5130573" y="5643359"/>
            <a:ext cx="6213764" cy="369332"/>
          </a:xfrm>
          <a:prstGeom prst="rect">
            <a:avLst/>
          </a:prstGeom>
          <a:noFill/>
        </p:spPr>
        <p:txBody>
          <a:bodyPr wrap="square">
            <a:spAutoFit/>
          </a:bodyPr>
          <a:lstStyle/>
          <a:p>
            <a:pPr algn="ctr"/>
            <a:r>
              <a:rPr lang="en-US">
                <a:hlinkClick r:id="rId2"/>
              </a:rPr>
              <a:t>https://tinyurl.com/2j42ybe2</a:t>
            </a:r>
            <a:r>
              <a:rPr lang="en-US"/>
              <a:t> </a:t>
            </a:r>
          </a:p>
        </p:txBody>
      </p:sp>
      <p:pic>
        <p:nvPicPr>
          <p:cNvPr id="3" name="Picture 2" descr="1756139891950.mp4 [optimize output image]">
            <a:extLst>
              <a:ext uri="{FF2B5EF4-FFF2-40B4-BE49-F238E27FC236}">
                <a16:creationId xmlns:a16="http://schemas.microsoft.com/office/drawing/2014/main" id="{5830B923-ABF2-7CBB-1157-A3F35D11CCB8}"/>
              </a:ext>
            </a:extLst>
          </p:cNvPr>
          <p:cNvPicPr>
            <a:picLocks noChangeAspect="1"/>
          </p:cNvPicPr>
          <p:nvPr/>
        </p:nvPicPr>
        <p:blipFill>
          <a:blip r:embed="rId3"/>
          <a:stretch>
            <a:fillRect/>
          </a:stretch>
        </p:blipFill>
        <p:spPr>
          <a:xfrm>
            <a:off x="4818560" y="1299953"/>
            <a:ext cx="7212298" cy="4047902"/>
          </a:xfrm>
          <a:prstGeom prst="rect">
            <a:avLst/>
          </a:prstGeom>
        </p:spPr>
      </p:pic>
    </p:spTree>
    <p:extLst>
      <p:ext uri="{BB962C8B-B14F-4D97-AF65-F5344CB8AC3E}">
        <p14:creationId xmlns:p14="http://schemas.microsoft.com/office/powerpoint/2010/main" val="87480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6A4A4-BCA7-C5DE-49E0-1DC7FEF45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C36C1-9A76-1B66-F8FC-D22ACBFC2269}"/>
              </a:ext>
            </a:extLst>
          </p:cNvPr>
          <p:cNvSpPr>
            <a:spLocks noGrp="1"/>
          </p:cNvSpPr>
          <p:nvPr>
            <p:ph type="title"/>
          </p:nvPr>
        </p:nvSpPr>
        <p:spPr>
          <a:xfrm>
            <a:off x="216055" y="185498"/>
            <a:ext cx="12192566" cy="487490"/>
          </a:xfrm>
        </p:spPr>
        <p:txBody>
          <a:bodyPr>
            <a:noAutofit/>
          </a:bodyPr>
          <a:lstStyle/>
          <a:p>
            <a:r>
              <a:rPr lang="en-US"/>
              <a:t>When Physicists Vibe</a:t>
            </a:r>
          </a:p>
        </p:txBody>
      </p:sp>
      <p:sp>
        <p:nvSpPr>
          <p:cNvPr id="6" name="Slide Number Placeholder 5">
            <a:extLst>
              <a:ext uri="{FF2B5EF4-FFF2-40B4-BE49-F238E27FC236}">
                <a16:creationId xmlns:a16="http://schemas.microsoft.com/office/drawing/2014/main" id="{4B202E2F-9AA6-631E-4C86-58D2DBF03823}"/>
              </a:ext>
            </a:extLst>
          </p:cNvPr>
          <p:cNvSpPr>
            <a:spLocks noGrp="1"/>
          </p:cNvSpPr>
          <p:nvPr>
            <p:ph type="sldNum" sz="quarter" idx="12"/>
          </p:nvPr>
        </p:nvSpPr>
        <p:spPr/>
        <p:txBody>
          <a:bodyPr/>
          <a:lstStyle/>
          <a:p>
            <a:fld id="{07E1C93C-5050-FC42-8F10-D22D4F119D13}" type="slidenum">
              <a:rPr lang="en-US" smtClean="0"/>
              <a:pPr/>
              <a:t>11</a:t>
            </a:fld>
            <a:endParaRPr lang="en-US"/>
          </a:p>
        </p:txBody>
      </p:sp>
      <p:sp>
        <p:nvSpPr>
          <p:cNvPr id="16" name="TextBox 15">
            <a:extLst>
              <a:ext uri="{FF2B5EF4-FFF2-40B4-BE49-F238E27FC236}">
                <a16:creationId xmlns:a16="http://schemas.microsoft.com/office/drawing/2014/main" id="{5D453596-51E1-6601-40C7-7F01615FC8A3}"/>
              </a:ext>
            </a:extLst>
          </p:cNvPr>
          <p:cNvSpPr txBox="1"/>
          <p:nvPr/>
        </p:nvSpPr>
        <p:spPr>
          <a:xfrm>
            <a:off x="470675" y="1919102"/>
            <a:ext cx="5879945" cy="3231654"/>
          </a:xfrm>
          <a:prstGeom prst="rect">
            <a:avLst/>
          </a:prstGeom>
          <a:noFill/>
        </p:spPr>
        <p:txBody>
          <a:bodyPr wrap="square">
            <a:spAutoFit/>
          </a:bodyPr>
          <a:lstStyle/>
          <a:p>
            <a:r>
              <a:rPr lang="en-US" sz="2400" b="1"/>
              <a:t>Vibe physics: The AI grad student </a:t>
            </a:r>
          </a:p>
          <a:p>
            <a:pPr marL="342900" indent="-342900">
              <a:buFont typeface="Courier New" panose="02070309020205020404" pitchFamily="49" charset="0"/>
              <a:buChar char="o"/>
            </a:pPr>
            <a:r>
              <a:rPr lang="en-US" sz="2000"/>
              <a:t>An AI-assisted research workflow followed by a high-energy physicist Matthew Schwartz</a:t>
            </a:r>
          </a:p>
          <a:p>
            <a:pPr marL="800100" lvl="1" indent="-342900">
              <a:buFont typeface="Courier New" panose="02070309020205020404" pitchFamily="49" charset="0"/>
              <a:buChar char="o"/>
            </a:pPr>
            <a:r>
              <a:rPr lang="en-US" sz="2000"/>
              <a:t>AI helped with derivations, simulations, and paper drafting</a:t>
            </a:r>
          </a:p>
          <a:p>
            <a:pPr marL="800100" lvl="1" indent="-342900">
              <a:buFont typeface="Courier New" panose="02070309020205020404" pitchFamily="49" charset="0"/>
              <a:buChar char="o"/>
            </a:pPr>
            <a:r>
              <a:rPr lang="en-US" sz="2000"/>
              <a:t>Rapid research iteration with AI assistance</a:t>
            </a:r>
          </a:p>
          <a:p>
            <a:pPr marL="800100" lvl="1" indent="-342900">
              <a:buFont typeface="Courier New" panose="02070309020205020404" pitchFamily="49" charset="0"/>
              <a:buChar char="o"/>
            </a:pPr>
            <a:r>
              <a:rPr lang="en-US" sz="2000"/>
              <a:t>Continuous human verification and scientific oversight was required</a:t>
            </a:r>
          </a:p>
          <a:p>
            <a:pPr marL="342900" indent="-342900">
              <a:buFont typeface="Courier New" panose="02070309020205020404" pitchFamily="49" charset="0"/>
              <a:buChar char="o"/>
            </a:pPr>
            <a:r>
              <a:rPr lang="en-US" sz="2000" i="1" u="sng"/>
              <a:t>Fast acceleration of research, but not independent scientific reasoning</a:t>
            </a:r>
          </a:p>
        </p:txBody>
      </p:sp>
      <p:pic>
        <p:nvPicPr>
          <p:cNvPr id="14" name="Picture 13">
            <a:extLst>
              <a:ext uri="{FF2B5EF4-FFF2-40B4-BE49-F238E27FC236}">
                <a16:creationId xmlns:a16="http://schemas.microsoft.com/office/drawing/2014/main" id="{9C1FC2DC-5079-D6B7-4EA3-E1855DB5450E}"/>
              </a:ext>
            </a:extLst>
          </p:cNvPr>
          <p:cNvPicPr>
            <a:picLocks noChangeAspect="1"/>
          </p:cNvPicPr>
          <p:nvPr/>
        </p:nvPicPr>
        <p:blipFill>
          <a:blip r:embed="rId2"/>
          <a:srcRect b="6192"/>
          <a:stretch>
            <a:fillRect/>
          </a:stretch>
        </p:blipFill>
        <p:spPr>
          <a:xfrm>
            <a:off x="6941125" y="1954335"/>
            <a:ext cx="4525931" cy="3231654"/>
          </a:xfrm>
          <a:prstGeom prst="rect">
            <a:avLst/>
          </a:prstGeom>
        </p:spPr>
      </p:pic>
      <p:sp>
        <p:nvSpPr>
          <p:cNvPr id="19" name="TextBox 18">
            <a:extLst>
              <a:ext uri="{FF2B5EF4-FFF2-40B4-BE49-F238E27FC236}">
                <a16:creationId xmlns:a16="http://schemas.microsoft.com/office/drawing/2014/main" id="{815592FF-A041-98BA-3CC0-98FD9746AABB}"/>
              </a:ext>
            </a:extLst>
          </p:cNvPr>
          <p:cNvSpPr txBox="1"/>
          <p:nvPr/>
        </p:nvSpPr>
        <p:spPr>
          <a:xfrm>
            <a:off x="6097208" y="5273866"/>
            <a:ext cx="6213764" cy="369332"/>
          </a:xfrm>
          <a:prstGeom prst="rect">
            <a:avLst/>
          </a:prstGeom>
          <a:noFill/>
        </p:spPr>
        <p:txBody>
          <a:bodyPr wrap="square">
            <a:spAutoFit/>
          </a:bodyPr>
          <a:lstStyle/>
          <a:p>
            <a:pPr algn="ctr"/>
            <a:r>
              <a:rPr lang="en-US" sz="1800">
                <a:hlinkClick r:id="rId3"/>
              </a:rPr>
              <a:t>https://www.anthropic.com/research/vibe-physics</a:t>
            </a:r>
            <a:r>
              <a:rPr lang="en-US" sz="1800"/>
              <a:t> </a:t>
            </a:r>
          </a:p>
        </p:txBody>
      </p:sp>
    </p:spTree>
    <p:extLst>
      <p:ext uri="{BB962C8B-B14F-4D97-AF65-F5344CB8AC3E}">
        <p14:creationId xmlns:p14="http://schemas.microsoft.com/office/powerpoint/2010/main" val="1713506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FB466-1178-95EF-3DD8-D22842D281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F68DC7-22AC-13AF-0D3A-54F42D77BE92}"/>
              </a:ext>
            </a:extLst>
          </p:cNvPr>
          <p:cNvSpPr>
            <a:spLocks noGrp="1"/>
          </p:cNvSpPr>
          <p:nvPr>
            <p:ph type="title"/>
          </p:nvPr>
        </p:nvSpPr>
        <p:spPr>
          <a:xfrm>
            <a:off x="216055" y="185498"/>
            <a:ext cx="12192566" cy="487490"/>
          </a:xfrm>
        </p:spPr>
        <p:txBody>
          <a:bodyPr>
            <a:noAutofit/>
          </a:bodyPr>
          <a:lstStyle/>
          <a:p>
            <a:r>
              <a:rPr lang="en-US"/>
              <a:t>AI Coding tools - Classification</a:t>
            </a:r>
          </a:p>
        </p:txBody>
      </p:sp>
      <p:sp>
        <p:nvSpPr>
          <p:cNvPr id="6" name="Slide Number Placeholder 5">
            <a:extLst>
              <a:ext uri="{FF2B5EF4-FFF2-40B4-BE49-F238E27FC236}">
                <a16:creationId xmlns:a16="http://schemas.microsoft.com/office/drawing/2014/main" id="{C5DD9DF1-7D26-1331-D442-567A7594D344}"/>
              </a:ext>
            </a:extLst>
          </p:cNvPr>
          <p:cNvSpPr>
            <a:spLocks noGrp="1"/>
          </p:cNvSpPr>
          <p:nvPr>
            <p:ph type="sldNum" sz="quarter" idx="12"/>
          </p:nvPr>
        </p:nvSpPr>
        <p:spPr/>
        <p:txBody>
          <a:bodyPr/>
          <a:lstStyle/>
          <a:p>
            <a:fld id="{07E1C93C-5050-FC42-8F10-D22D4F119D13}" type="slidenum">
              <a:rPr lang="en-US" smtClean="0"/>
              <a:pPr/>
              <a:t>12</a:t>
            </a:fld>
            <a:endParaRPr lang="en-US"/>
          </a:p>
        </p:txBody>
      </p:sp>
      <p:sp>
        <p:nvSpPr>
          <p:cNvPr id="16" name="TextBox 15">
            <a:extLst>
              <a:ext uri="{FF2B5EF4-FFF2-40B4-BE49-F238E27FC236}">
                <a16:creationId xmlns:a16="http://schemas.microsoft.com/office/drawing/2014/main" id="{E3054F02-CEB4-2595-458C-344DD4C054A7}"/>
              </a:ext>
            </a:extLst>
          </p:cNvPr>
          <p:cNvSpPr txBox="1"/>
          <p:nvPr/>
        </p:nvSpPr>
        <p:spPr>
          <a:xfrm>
            <a:off x="560420" y="1817716"/>
            <a:ext cx="5356285" cy="2554545"/>
          </a:xfrm>
          <a:prstGeom prst="rect">
            <a:avLst/>
          </a:prstGeom>
          <a:noFill/>
        </p:spPr>
        <p:txBody>
          <a:bodyPr wrap="square">
            <a:spAutoFit/>
          </a:bodyPr>
          <a:lstStyle/>
          <a:p>
            <a:pPr marL="342900" indent="-342900">
              <a:buFont typeface="Courier New" panose="02070309020205020404" pitchFamily="49" charset="0"/>
              <a:buChar char="o"/>
            </a:pPr>
            <a:r>
              <a:rPr lang="en-US" sz="2000"/>
              <a:t>AI coding tools are evolving rapidly</a:t>
            </a:r>
          </a:p>
          <a:p>
            <a:pPr marL="800100" lvl="1" indent="-342900">
              <a:buFont typeface="Courier New" panose="02070309020205020404" pitchFamily="49" charset="0"/>
              <a:buChar char="o"/>
            </a:pPr>
            <a:r>
              <a:rPr lang="en-US" sz="2000"/>
              <a:t>New ones appear almost daily </a:t>
            </a:r>
          </a:p>
          <a:p>
            <a:pPr marL="342900" indent="-342900">
              <a:buFont typeface="Courier New" panose="02070309020205020404" pitchFamily="49" charset="0"/>
              <a:buChar char="o"/>
            </a:pPr>
            <a:r>
              <a:rPr lang="en-US" sz="2000"/>
              <a:t>There’s no single “correct” classification </a:t>
            </a:r>
          </a:p>
          <a:p>
            <a:pPr marL="342900" indent="-342900">
              <a:buFont typeface="Courier New" panose="02070309020205020404" pitchFamily="49" charset="0"/>
              <a:buChar char="o"/>
            </a:pPr>
            <a:r>
              <a:rPr lang="en-US" sz="2000"/>
              <a:t>However, these two broad dimensions can help you pick tools based on your workflow needs: </a:t>
            </a:r>
          </a:p>
          <a:p>
            <a:pPr marL="914400" lvl="1" indent="-457200">
              <a:buAutoNum type="arabicPeriod"/>
            </a:pPr>
            <a:r>
              <a:rPr lang="en-US" sz="2000"/>
              <a:t>Specialized vs. Generic</a:t>
            </a:r>
          </a:p>
          <a:p>
            <a:pPr marL="914400" lvl="1" indent="-457200">
              <a:buFontTx/>
              <a:buAutoNum type="arabicPeriod"/>
            </a:pPr>
            <a:r>
              <a:rPr lang="en-US" sz="2000"/>
              <a:t>Autonomous vs. Assistant</a:t>
            </a:r>
          </a:p>
        </p:txBody>
      </p:sp>
      <p:pic>
        <p:nvPicPr>
          <p:cNvPr id="9" name="Picture 8" descr="AI Coding Assistants Landscape 03/2025">
            <a:extLst>
              <a:ext uri="{FF2B5EF4-FFF2-40B4-BE49-F238E27FC236}">
                <a16:creationId xmlns:a16="http://schemas.microsoft.com/office/drawing/2014/main" id="{852FAB13-50F4-935D-D79D-D0EDDB18F952}"/>
              </a:ext>
            </a:extLst>
          </p:cNvPr>
          <p:cNvPicPr>
            <a:picLocks noChangeAspect="1"/>
          </p:cNvPicPr>
          <p:nvPr/>
        </p:nvPicPr>
        <p:blipFill>
          <a:blip r:embed="rId2"/>
          <a:stretch>
            <a:fillRect/>
          </a:stretch>
        </p:blipFill>
        <p:spPr>
          <a:xfrm>
            <a:off x="6882503" y="1428377"/>
            <a:ext cx="4568361" cy="4144682"/>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25CE18C1-EF34-7F42-9898-9B1DAB991239}"/>
              </a:ext>
            </a:extLst>
          </p:cNvPr>
          <p:cNvSpPr txBox="1"/>
          <p:nvPr/>
        </p:nvSpPr>
        <p:spPr>
          <a:xfrm>
            <a:off x="6710358" y="5728448"/>
            <a:ext cx="5218678" cy="523220"/>
          </a:xfrm>
          <a:prstGeom prst="rect">
            <a:avLst/>
          </a:prstGeom>
          <a:noFill/>
        </p:spPr>
        <p:txBody>
          <a:bodyPr wrap="square">
            <a:spAutoFit/>
          </a:bodyPr>
          <a:lstStyle/>
          <a:p>
            <a:pPr algn="ctr"/>
            <a:r>
              <a:rPr lang="en-US" sz="1400">
                <a:hlinkClick r:id="rId3"/>
              </a:rPr>
              <a:t>https://generativeprogrammer.com/p/ai-coding-assistants-landscape</a:t>
            </a:r>
            <a:r>
              <a:rPr lang="en-US" sz="1400"/>
              <a:t> March 3, 2025 </a:t>
            </a:r>
          </a:p>
        </p:txBody>
      </p:sp>
    </p:spTree>
    <p:extLst>
      <p:ext uri="{BB962C8B-B14F-4D97-AF65-F5344CB8AC3E}">
        <p14:creationId xmlns:p14="http://schemas.microsoft.com/office/powerpoint/2010/main" val="3463012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C3527-6F74-3ED5-C61C-DCDD82AB6C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68C0B-792F-0088-3211-CAE6FE77AB30}"/>
              </a:ext>
            </a:extLst>
          </p:cNvPr>
          <p:cNvSpPr>
            <a:spLocks noGrp="1"/>
          </p:cNvSpPr>
          <p:nvPr>
            <p:ph type="title"/>
          </p:nvPr>
        </p:nvSpPr>
        <p:spPr>
          <a:xfrm>
            <a:off x="216055" y="185498"/>
            <a:ext cx="12192566" cy="487490"/>
          </a:xfrm>
        </p:spPr>
        <p:txBody>
          <a:bodyPr>
            <a:noAutofit/>
          </a:bodyPr>
          <a:lstStyle/>
          <a:p>
            <a:r>
              <a:rPr lang="en-US"/>
              <a:t>AI Coding Tools- Classification</a:t>
            </a:r>
          </a:p>
        </p:txBody>
      </p:sp>
      <p:sp>
        <p:nvSpPr>
          <p:cNvPr id="6" name="Slide Number Placeholder 5">
            <a:extLst>
              <a:ext uri="{FF2B5EF4-FFF2-40B4-BE49-F238E27FC236}">
                <a16:creationId xmlns:a16="http://schemas.microsoft.com/office/drawing/2014/main" id="{7AE0A789-B2B8-734B-0437-A6F4528E86CC}"/>
              </a:ext>
            </a:extLst>
          </p:cNvPr>
          <p:cNvSpPr>
            <a:spLocks noGrp="1"/>
          </p:cNvSpPr>
          <p:nvPr>
            <p:ph type="sldNum" sz="quarter" idx="12"/>
          </p:nvPr>
        </p:nvSpPr>
        <p:spPr/>
        <p:txBody>
          <a:bodyPr/>
          <a:lstStyle/>
          <a:p>
            <a:fld id="{07E1C93C-5050-FC42-8F10-D22D4F119D13}" type="slidenum">
              <a:rPr lang="en-US" smtClean="0"/>
              <a:pPr/>
              <a:t>13</a:t>
            </a:fld>
            <a:endParaRPr lang="en-US"/>
          </a:p>
        </p:txBody>
      </p:sp>
      <p:sp>
        <p:nvSpPr>
          <p:cNvPr id="16" name="TextBox 15">
            <a:extLst>
              <a:ext uri="{FF2B5EF4-FFF2-40B4-BE49-F238E27FC236}">
                <a16:creationId xmlns:a16="http://schemas.microsoft.com/office/drawing/2014/main" id="{6DB31EC0-4E15-D68E-8585-CAF0D27C4ABF}"/>
              </a:ext>
            </a:extLst>
          </p:cNvPr>
          <p:cNvSpPr txBox="1"/>
          <p:nvPr/>
        </p:nvSpPr>
        <p:spPr>
          <a:xfrm>
            <a:off x="548467" y="1382286"/>
            <a:ext cx="5846356" cy="4093428"/>
          </a:xfrm>
          <a:prstGeom prst="rect">
            <a:avLst/>
          </a:prstGeom>
          <a:noFill/>
        </p:spPr>
        <p:txBody>
          <a:bodyPr wrap="square">
            <a:spAutoFit/>
          </a:bodyPr>
          <a:lstStyle/>
          <a:p>
            <a:r>
              <a:rPr lang="en-US" sz="2000" b="1"/>
              <a:t>1. Specialized vs. Generic</a:t>
            </a:r>
          </a:p>
          <a:p>
            <a:pPr marL="342900" indent="-342900">
              <a:buFont typeface="Courier New" panose="02070309020205020404" pitchFamily="49" charset="0"/>
              <a:buChar char="o"/>
            </a:pPr>
            <a:r>
              <a:rPr lang="en-US" sz="2000" i="1" u="sng"/>
              <a:t>Specialized Tools</a:t>
            </a:r>
          </a:p>
          <a:p>
            <a:pPr marL="800100" lvl="1" indent="-342900">
              <a:buFont typeface="Courier New" panose="02070309020205020404" pitchFamily="49" charset="0"/>
              <a:buChar char="o"/>
            </a:pPr>
            <a:r>
              <a:rPr lang="en-US" sz="2000"/>
              <a:t>Built for specific tasks </a:t>
            </a:r>
          </a:p>
          <a:p>
            <a:pPr marL="800100" lvl="1" indent="-342900">
              <a:buFont typeface="Courier New" panose="02070309020205020404" pitchFamily="49" charset="0"/>
              <a:buChar char="o"/>
            </a:pPr>
            <a:r>
              <a:rPr lang="en-US" sz="2000"/>
              <a:t>Examples: test generation, PR reviews, UI scaffolding, cloud workflows </a:t>
            </a:r>
          </a:p>
          <a:p>
            <a:pPr marL="800100" lvl="1" indent="-342900">
              <a:buFont typeface="Courier New" panose="02070309020205020404" pitchFamily="49" charset="0"/>
              <a:buChar char="o"/>
            </a:pPr>
            <a:r>
              <a:rPr lang="en-US" sz="2000"/>
              <a:t>Best when you need to solve a narrow problem quickly </a:t>
            </a:r>
          </a:p>
          <a:p>
            <a:pPr marL="342900" indent="-342900">
              <a:buFont typeface="Courier New" panose="02070309020205020404" pitchFamily="49" charset="0"/>
              <a:buChar char="o"/>
            </a:pPr>
            <a:r>
              <a:rPr lang="en-US" sz="2000" i="1" u="sng"/>
              <a:t>Generic Tools</a:t>
            </a:r>
          </a:p>
          <a:p>
            <a:pPr marL="800100" lvl="1" indent="-342900">
              <a:buFont typeface="Courier New" panose="02070309020205020404" pitchFamily="49" charset="0"/>
              <a:buChar char="o"/>
            </a:pPr>
            <a:r>
              <a:rPr lang="en-US" sz="2000"/>
              <a:t>Broad, all-purpose assistants (IDE, CLI, chat) </a:t>
            </a:r>
          </a:p>
          <a:p>
            <a:pPr marL="800100" lvl="1" indent="-342900">
              <a:buFont typeface="Courier New" panose="02070309020205020404" pitchFamily="49" charset="0"/>
              <a:buChar char="o"/>
            </a:pPr>
            <a:r>
              <a:rPr lang="en-US" sz="2000"/>
              <a:t>Support: completion, refactoring, search, explanations </a:t>
            </a:r>
          </a:p>
          <a:p>
            <a:pPr marL="800100" lvl="1" indent="-342900">
              <a:buFont typeface="Courier New" panose="02070309020205020404" pitchFamily="49" charset="0"/>
              <a:buChar char="o"/>
            </a:pPr>
            <a:r>
              <a:rPr lang="en-US" sz="2000"/>
              <a:t>Best for day-to-day development across projects</a:t>
            </a:r>
          </a:p>
        </p:txBody>
      </p:sp>
      <p:pic>
        <p:nvPicPr>
          <p:cNvPr id="4" name="Picture 3" descr="AI Coding Assistants Landscape 03/2025">
            <a:extLst>
              <a:ext uri="{FF2B5EF4-FFF2-40B4-BE49-F238E27FC236}">
                <a16:creationId xmlns:a16="http://schemas.microsoft.com/office/drawing/2014/main" id="{821637BE-A09F-726F-D5A5-A10BDE906924}"/>
              </a:ext>
            </a:extLst>
          </p:cNvPr>
          <p:cNvPicPr>
            <a:picLocks noChangeAspect="1"/>
          </p:cNvPicPr>
          <p:nvPr/>
        </p:nvPicPr>
        <p:blipFill>
          <a:blip r:embed="rId2"/>
          <a:stretch>
            <a:fillRect/>
          </a:stretch>
        </p:blipFill>
        <p:spPr>
          <a:xfrm>
            <a:off x="6882503" y="1428377"/>
            <a:ext cx="4568361" cy="4144682"/>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6B0FD5AA-3861-CAAE-B6C3-68E81262C64A}"/>
              </a:ext>
            </a:extLst>
          </p:cNvPr>
          <p:cNvSpPr txBox="1"/>
          <p:nvPr/>
        </p:nvSpPr>
        <p:spPr>
          <a:xfrm>
            <a:off x="6710358" y="5728448"/>
            <a:ext cx="5218678" cy="523220"/>
          </a:xfrm>
          <a:prstGeom prst="rect">
            <a:avLst/>
          </a:prstGeom>
          <a:noFill/>
        </p:spPr>
        <p:txBody>
          <a:bodyPr wrap="square">
            <a:spAutoFit/>
          </a:bodyPr>
          <a:lstStyle/>
          <a:p>
            <a:pPr algn="ctr"/>
            <a:r>
              <a:rPr lang="en-US" sz="1400">
                <a:hlinkClick r:id="rId3"/>
              </a:rPr>
              <a:t>https://generativeprogrammer.com/p/ai-coding-assistants-landscape</a:t>
            </a:r>
            <a:r>
              <a:rPr lang="en-US" sz="1400"/>
              <a:t> March 3, 2025 </a:t>
            </a:r>
          </a:p>
        </p:txBody>
      </p:sp>
    </p:spTree>
    <p:extLst>
      <p:ext uri="{BB962C8B-B14F-4D97-AF65-F5344CB8AC3E}">
        <p14:creationId xmlns:p14="http://schemas.microsoft.com/office/powerpoint/2010/main" val="19581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A7C7A-245D-E171-4015-5B2548D867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B4897-0B4C-9F30-68C6-394D751A6A25}"/>
              </a:ext>
            </a:extLst>
          </p:cNvPr>
          <p:cNvSpPr>
            <a:spLocks noGrp="1"/>
          </p:cNvSpPr>
          <p:nvPr>
            <p:ph type="title"/>
          </p:nvPr>
        </p:nvSpPr>
        <p:spPr>
          <a:xfrm>
            <a:off x="216055" y="185498"/>
            <a:ext cx="12192566" cy="487490"/>
          </a:xfrm>
        </p:spPr>
        <p:txBody>
          <a:bodyPr>
            <a:noAutofit/>
          </a:bodyPr>
          <a:lstStyle/>
          <a:p>
            <a:r>
              <a:rPr lang="en-US"/>
              <a:t>AI Coding Tools - Classification</a:t>
            </a:r>
          </a:p>
        </p:txBody>
      </p:sp>
      <p:sp>
        <p:nvSpPr>
          <p:cNvPr id="6" name="Slide Number Placeholder 5">
            <a:extLst>
              <a:ext uri="{FF2B5EF4-FFF2-40B4-BE49-F238E27FC236}">
                <a16:creationId xmlns:a16="http://schemas.microsoft.com/office/drawing/2014/main" id="{884EA656-92EF-A362-BB30-D7BD5750B1F0}"/>
              </a:ext>
            </a:extLst>
          </p:cNvPr>
          <p:cNvSpPr>
            <a:spLocks noGrp="1"/>
          </p:cNvSpPr>
          <p:nvPr>
            <p:ph type="sldNum" sz="quarter" idx="12"/>
          </p:nvPr>
        </p:nvSpPr>
        <p:spPr/>
        <p:txBody>
          <a:bodyPr/>
          <a:lstStyle/>
          <a:p>
            <a:fld id="{07E1C93C-5050-FC42-8F10-D22D4F119D13}" type="slidenum">
              <a:rPr lang="en-US" smtClean="0"/>
              <a:pPr/>
              <a:t>14</a:t>
            </a:fld>
            <a:endParaRPr lang="en-US"/>
          </a:p>
        </p:txBody>
      </p:sp>
      <p:sp>
        <p:nvSpPr>
          <p:cNvPr id="16" name="TextBox 15">
            <a:extLst>
              <a:ext uri="{FF2B5EF4-FFF2-40B4-BE49-F238E27FC236}">
                <a16:creationId xmlns:a16="http://schemas.microsoft.com/office/drawing/2014/main" id="{DA360567-88F2-D235-2EE9-32C7E71BE6B6}"/>
              </a:ext>
            </a:extLst>
          </p:cNvPr>
          <p:cNvSpPr txBox="1"/>
          <p:nvPr/>
        </p:nvSpPr>
        <p:spPr>
          <a:xfrm>
            <a:off x="560420" y="1991863"/>
            <a:ext cx="5846356" cy="2862322"/>
          </a:xfrm>
          <a:prstGeom prst="rect">
            <a:avLst/>
          </a:prstGeom>
          <a:noFill/>
        </p:spPr>
        <p:txBody>
          <a:bodyPr wrap="square">
            <a:spAutoFit/>
          </a:bodyPr>
          <a:lstStyle/>
          <a:p>
            <a:r>
              <a:rPr lang="en-US" sz="2000" b="1" dirty="0"/>
              <a:t>2. Autonomous vs. Assistant</a:t>
            </a:r>
          </a:p>
          <a:p>
            <a:pPr marL="342900" indent="-342900">
              <a:buFont typeface="Courier New" panose="02070309020205020404" pitchFamily="49" charset="0"/>
              <a:buChar char="o"/>
            </a:pPr>
            <a:r>
              <a:rPr lang="en-US" sz="2000" i="1" u="sng" dirty="0"/>
              <a:t>Autonomous (Agentic) Tools</a:t>
            </a:r>
          </a:p>
          <a:p>
            <a:pPr marL="800100" lvl="1" indent="-342900">
              <a:buFont typeface="Courier New" panose="02070309020205020404" pitchFamily="49" charset="0"/>
              <a:buChar char="o"/>
            </a:pPr>
            <a:r>
              <a:rPr lang="en-US" sz="2000" dirty="0"/>
              <a:t>Execute tasks end-to-end with minimal input </a:t>
            </a:r>
          </a:p>
          <a:p>
            <a:pPr marL="800100" lvl="1" indent="-342900">
              <a:buFont typeface="Courier New" panose="02070309020205020404" pitchFamily="49" charset="0"/>
              <a:buChar char="o"/>
            </a:pPr>
            <a:r>
              <a:rPr lang="en-US" sz="2000" dirty="0"/>
              <a:t>Can fix issues, run commands, validate code </a:t>
            </a:r>
          </a:p>
          <a:p>
            <a:pPr marL="800100" lvl="1" indent="-342900">
              <a:buFont typeface="Courier New" panose="02070309020205020404" pitchFamily="49" charset="0"/>
              <a:buChar char="o"/>
            </a:pPr>
            <a:r>
              <a:rPr lang="en-US" sz="2000" dirty="0"/>
              <a:t>Behave like a self-operating developer </a:t>
            </a:r>
          </a:p>
          <a:p>
            <a:pPr marL="342900" indent="-342900">
              <a:buFont typeface="Courier New" panose="02070309020205020404" pitchFamily="49" charset="0"/>
              <a:buChar char="o"/>
            </a:pPr>
            <a:r>
              <a:rPr lang="en-US" sz="2000" i="1" u="sng" dirty="0"/>
              <a:t>Assistant Tools</a:t>
            </a:r>
          </a:p>
          <a:p>
            <a:pPr marL="800100" lvl="1" indent="-342900">
              <a:buFont typeface="Courier New" panose="02070309020205020404" pitchFamily="49" charset="0"/>
              <a:buChar char="o"/>
            </a:pPr>
            <a:r>
              <a:rPr lang="en-US" sz="2000" dirty="0"/>
              <a:t>Reactive and collaborative </a:t>
            </a:r>
          </a:p>
          <a:p>
            <a:pPr marL="800100" lvl="1" indent="-342900">
              <a:buFont typeface="Courier New" panose="02070309020205020404" pitchFamily="49" charset="0"/>
              <a:buChar char="o"/>
            </a:pPr>
            <a:r>
              <a:rPr lang="en-US" sz="2000" dirty="0"/>
              <a:t>Suggest, explain, and generate code </a:t>
            </a:r>
          </a:p>
          <a:p>
            <a:pPr marL="800100" lvl="1" indent="-342900">
              <a:buFont typeface="Courier New" panose="02070309020205020404" pitchFamily="49" charset="0"/>
              <a:buChar char="o"/>
            </a:pPr>
            <a:r>
              <a:rPr lang="en-US" sz="2000" dirty="0"/>
              <a:t>Require human guidance and decision-making</a:t>
            </a:r>
          </a:p>
        </p:txBody>
      </p:sp>
      <p:pic>
        <p:nvPicPr>
          <p:cNvPr id="4" name="Picture 3" descr="AI Coding Assistants Landscape 03/2025">
            <a:extLst>
              <a:ext uri="{FF2B5EF4-FFF2-40B4-BE49-F238E27FC236}">
                <a16:creationId xmlns:a16="http://schemas.microsoft.com/office/drawing/2014/main" id="{B7CE96B9-C5AF-0FCC-D8C1-1C4198AA0964}"/>
              </a:ext>
            </a:extLst>
          </p:cNvPr>
          <p:cNvPicPr>
            <a:picLocks noChangeAspect="1"/>
          </p:cNvPicPr>
          <p:nvPr/>
        </p:nvPicPr>
        <p:blipFill>
          <a:blip r:embed="rId2"/>
          <a:stretch>
            <a:fillRect/>
          </a:stretch>
        </p:blipFill>
        <p:spPr>
          <a:xfrm>
            <a:off x="6882503" y="1428377"/>
            <a:ext cx="4568361" cy="4144682"/>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D12F081C-DC26-8892-1232-8932C5F4E6E1}"/>
              </a:ext>
            </a:extLst>
          </p:cNvPr>
          <p:cNvSpPr txBox="1"/>
          <p:nvPr/>
        </p:nvSpPr>
        <p:spPr>
          <a:xfrm>
            <a:off x="6710358" y="5728448"/>
            <a:ext cx="5218678" cy="523220"/>
          </a:xfrm>
          <a:prstGeom prst="rect">
            <a:avLst/>
          </a:prstGeom>
          <a:noFill/>
        </p:spPr>
        <p:txBody>
          <a:bodyPr wrap="square">
            <a:spAutoFit/>
          </a:bodyPr>
          <a:lstStyle/>
          <a:p>
            <a:pPr algn="ctr"/>
            <a:r>
              <a:rPr lang="en-US" sz="1400">
                <a:hlinkClick r:id="rId3"/>
              </a:rPr>
              <a:t>https://generativeprogrammer.com/p/ai-coding-assistants-landscape</a:t>
            </a:r>
            <a:r>
              <a:rPr lang="en-US" sz="1400"/>
              <a:t> March 3, 2025 </a:t>
            </a:r>
          </a:p>
        </p:txBody>
      </p:sp>
    </p:spTree>
    <p:extLst>
      <p:ext uri="{BB962C8B-B14F-4D97-AF65-F5344CB8AC3E}">
        <p14:creationId xmlns:p14="http://schemas.microsoft.com/office/powerpoint/2010/main" val="3872808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458CA-0D68-E086-C043-1FCEA45D41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1AAEF-CF10-821F-D714-6CBDED51BBC9}"/>
              </a:ext>
            </a:extLst>
          </p:cNvPr>
          <p:cNvSpPr>
            <a:spLocks noGrp="1"/>
          </p:cNvSpPr>
          <p:nvPr>
            <p:ph type="title"/>
          </p:nvPr>
        </p:nvSpPr>
        <p:spPr>
          <a:xfrm>
            <a:off x="216055" y="185498"/>
            <a:ext cx="12192566" cy="487490"/>
          </a:xfrm>
        </p:spPr>
        <p:txBody>
          <a:bodyPr>
            <a:noAutofit/>
          </a:bodyPr>
          <a:lstStyle/>
          <a:p>
            <a:r>
              <a:rPr lang="en-US"/>
              <a:t>AI Coding Tools - Classification</a:t>
            </a:r>
          </a:p>
        </p:txBody>
      </p:sp>
      <p:sp>
        <p:nvSpPr>
          <p:cNvPr id="6" name="Slide Number Placeholder 5">
            <a:extLst>
              <a:ext uri="{FF2B5EF4-FFF2-40B4-BE49-F238E27FC236}">
                <a16:creationId xmlns:a16="http://schemas.microsoft.com/office/drawing/2014/main" id="{89C79F50-5D51-509D-D2F6-22120A73F0CF}"/>
              </a:ext>
            </a:extLst>
          </p:cNvPr>
          <p:cNvSpPr>
            <a:spLocks noGrp="1"/>
          </p:cNvSpPr>
          <p:nvPr>
            <p:ph type="sldNum" sz="quarter" idx="12"/>
          </p:nvPr>
        </p:nvSpPr>
        <p:spPr/>
        <p:txBody>
          <a:bodyPr/>
          <a:lstStyle/>
          <a:p>
            <a:fld id="{07E1C93C-5050-FC42-8F10-D22D4F119D13}" type="slidenum">
              <a:rPr lang="en-US" smtClean="0"/>
              <a:pPr/>
              <a:t>15</a:t>
            </a:fld>
            <a:endParaRPr lang="en-US"/>
          </a:p>
        </p:txBody>
      </p:sp>
      <p:sp>
        <p:nvSpPr>
          <p:cNvPr id="16" name="TextBox 15">
            <a:extLst>
              <a:ext uri="{FF2B5EF4-FFF2-40B4-BE49-F238E27FC236}">
                <a16:creationId xmlns:a16="http://schemas.microsoft.com/office/drawing/2014/main" id="{09CA2815-4D55-5971-767C-252C8101945D}"/>
              </a:ext>
            </a:extLst>
          </p:cNvPr>
          <p:cNvSpPr txBox="1"/>
          <p:nvPr/>
        </p:nvSpPr>
        <p:spPr>
          <a:xfrm>
            <a:off x="607013" y="1651590"/>
            <a:ext cx="5386168" cy="3554819"/>
          </a:xfrm>
          <a:prstGeom prst="rect">
            <a:avLst/>
          </a:prstGeom>
          <a:noFill/>
        </p:spPr>
        <p:txBody>
          <a:bodyPr wrap="square">
            <a:spAutoFit/>
          </a:bodyPr>
          <a:lstStyle/>
          <a:p>
            <a:r>
              <a:rPr lang="en-US" sz="2000" b="1" dirty="0"/>
              <a:t>2. Autonomous vs. Assistant</a:t>
            </a:r>
            <a:endParaRPr lang="en-US" sz="2000" b="1" i="1" dirty="0"/>
          </a:p>
          <a:p>
            <a:pPr>
              <a:spcBef>
                <a:spcPts val="600"/>
              </a:spcBef>
            </a:pPr>
            <a:r>
              <a:rPr lang="en-US" sz="2000" i="1" dirty="0"/>
              <a:t>Reality: It’s a Spectrum</a:t>
            </a:r>
          </a:p>
          <a:p>
            <a:pPr marL="342900" indent="-342900">
              <a:buFont typeface="Courier New" panose="02070309020205020404" pitchFamily="49" charset="0"/>
              <a:buChar char="o"/>
            </a:pPr>
            <a:r>
              <a:rPr lang="en-US" sz="2000" dirty="0"/>
              <a:t>Many tools blend both models </a:t>
            </a:r>
          </a:p>
          <a:p>
            <a:pPr marL="342900" indent="-342900">
              <a:buFont typeface="Courier New" panose="02070309020205020404" pitchFamily="49" charset="0"/>
              <a:buChar char="o"/>
            </a:pPr>
            <a:r>
              <a:rPr lang="en-US" sz="2000" dirty="0"/>
              <a:t>Example: IDE assistants that can also run autonomous workflows </a:t>
            </a:r>
          </a:p>
          <a:p>
            <a:pPr marL="800100" lvl="1" indent="-342900">
              <a:buFont typeface="Courier New" panose="02070309020205020404" pitchFamily="49" charset="0"/>
              <a:buChar char="o"/>
            </a:pPr>
            <a:r>
              <a:rPr lang="en-US" sz="2000" dirty="0"/>
              <a:t>(e.g., Cursor, Windsurf)</a:t>
            </a:r>
          </a:p>
          <a:p>
            <a:pPr marL="342900" indent="-342900">
              <a:buFont typeface="Courier New" panose="02070309020205020404" pitchFamily="49" charset="0"/>
              <a:buChar char="o"/>
            </a:pPr>
            <a:r>
              <a:rPr lang="en-US" sz="2000" i="1" dirty="0"/>
              <a:t>The trend is increasingly moving toward agentic systems:</a:t>
            </a:r>
          </a:p>
          <a:p>
            <a:pPr marL="800100" lvl="1" indent="-342900">
              <a:buFont typeface="Courier New" panose="02070309020205020404" pitchFamily="49" charset="0"/>
              <a:buChar char="o"/>
            </a:pPr>
            <a:r>
              <a:rPr lang="en-US" sz="2000" dirty="0"/>
              <a:t>Tools can independently handle larger parts of the workflow while the user provides high-level guidance. </a:t>
            </a:r>
          </a:p>
        </p:txBody>
      </p:sp>
      <p:pic>
        <p:nvPicPr>
          <p:cNvPr id="4" name="Picture 3" descr="AI Coding Assistants Landscape 03/2025">
            <a:extLst>
              <a:ext uri="{FF2B5EF4-FFF2-40B4-BE49-F238E27FC236}">
                <a16:creationId xmlns:a16="http://schemas.microsoft.com/office/drawing/2014/main" id="{69A270A4-6916-DF80-203F-C9029B4DD5B7}"/>
              </a:ext>
            </a:extLst>
          </p:cNvPr>
          <p:cNvPicPr>
            <a:picLocks noChangeAspect="1"/>
          </p:cNvPicPr>
          <p:nvPr/>
        </p:nvPicPr>
        <p:blipFill>
          <a:blip r:embed="rId3"/>
          <a:stretch>
            <a:fillRect/>
          </a:stretch>
        </p:blipFill>
        <p:spPr>
          <a:xfrm>
            <a:off x="6882503" y="1428377"/>
            <a:ext cx="4568361" cy="4144682"/>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E9579175-E996-10F7-F50D-9E35523021D2}"/>
              </a:ext>
            </a:extLst>
          </p:cNvPr>
          <p:cNvSpPr txBox="1"/>
          <p:nvPr/>
        </p:nvSpPr>
        <p:spPr>
          <a:xfrm>
            <a:off x="6710358" y="5728448"/>
            <a:ext cx="5218678" cy="523220"/>
          </a:xfrm>
          <a:prstGeom prst="rect">
            <a:avLst/>
          </a:prstGeom>
          <a:noFill/>
        </p:spPr>
        <p:txBody>
          <a:bodyPr wrap="square">
            <a:spAutoFit/>
          </a:bodyPr>
          <a:lstStyle/>
          <a:p>
            <a:pPr algn="ctr"/>
            <a:r>
              <a:rPr lang="en-US" sz="1400">
                <a:hlinkClick r:id="rId4"/>
              </a:rPr>
              <a:t>https://generativeprogrammer.com/p/ai-coding-assistants-landscape</a:t>
            </a:r>
            <a:r>
              <a:rPr lang="en-US" sz="1400"/>
              <a:t> March 3, 2025 </a:t>
            </a:r>
          </a:p>
        </p:txBody>
      </p:sp>
    </p:spTree>
    <p:extLst>
      <p:ext uri="{BB962C8B-B14F-4D97-AF65-F5344CB8AC3E}">
        <p14:creationId xmlns:p14="http://schemas.microsoft.com/office/powerpoint/2010/main" val="3109169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5412A-25F7-1DC1-A0FD-C946200B3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7B6838-600F-5526-73D7-70FCBF426833}"/>
              </a:ext>
            </a:extLst>
          </p:cNvPr>
          <p:cNvSpPr>
            <a:spLocks noGrp="1"/>
          </p:cNvSpPr>
          <p:nvPr>
            <p:ph type="title"/>
          </p:nvPr>
        </p:nvSpPr>
        <p:spPr>
          <a:xfrm>
            <a:off x="216055" y="185498"/>
            <a:ext cx="12192566" cy="487490"/>
          </a:xfrm>
        </p:spPr>
        <p:txBody>
          <a:bodyPr>
            <a:noAutofit/>
          </a:bodyPr>
          <a:lstStyle/>
          <a:p>
            <a:r>
              <a:rPr lang="en-US"/>
              <a:t>AI Coding Tools - Choosing the Right One</a:t>
            </a:r>
          </a:p>
        </p:txBody>
      </p:sp>
      <p:sp>
        <p:nvSpPr>
          <p:cNvPr id="6" name="Slide Number Placeholder 5">
            <a:extLst>
              <a:ext uri="{FF2B5EF4-FFF2-40B4-BE49-F238E27FC236}">
                <a16:creationId xmlns:a16="http://schemas.microsoft.com/office/drawing/2014/main" id="{78988594-0F0D-D7D2-1506-3257B682DD7A}"/>
              </a:ext>
            </a:extLst>
          </p:cNvPr>
          <p:cNvSpPr>
            <a:spLocks noGrp="1"/>
          </p:cNvSpPr>
          <p:nvPr>
            <p:ph type="sldNum" sz="quarter" idx="12"/>
          </p:nvPr>
        </p:nvSpPr>
        <p:spPr/>
        <p:txBody>
          <a:bodyPr/>
          <a:lstStyle/>
          <a:p>
            <a:fld id="{07E1C93C-5050-FC42-8F10-D22D4F119D13}" type="slidenum">
              <a:rPr lang="en-US" smtClean="0"/>
              <a:pPr/>
              <a:t>16</a:t>
            </a:fld>
            <a:endParaRPr lang="en-US"/>
          </a:p>
        </p:txBody>
      </p:sp>
      <p:sp>
        <p:nvSpPr>
          <p:cNvPr id="16" name="TextBox 15">
            <a:extLst>
              <a:ext uri="{FF2B5EF4-FFF2-40B4-BE49-F238E27FC236}">
                <a16:creationId xmlns:a16="http://schemas.microsoft.com/office/drawing/2014/main" id="{933212F5-7D47-65F7-1FEA-0628D6C14585}"/>
              </a:ext>
            </a:extLst>
          </p:cNvPr>
          <p:cNvSpPr txBox="1"/>
          <p:nvPr/>
        </p:nvSpPr>
        <p:spPr>
          <a:xfrm>
            <a:off x="505378" y="1282497"/>
            <a:ext cx="5417304" cy="4401205"/>
          </a:xfrm>
          <a:prstGeom prst="rect">
            <a:avLst/>
          </a:prstGeom>
          <a:noFill/>
        </p:spPr>
        <p:txBody>
          <a:bodyPr wrap="square">
            <a:spAutoFit/>
          </a:bodyPr>
          <a:lstStyle/>
          <a:p>
            <a:pPr marL="342900" indent="-342900">
              <a:buFont typeface="Courier New" panose="02070309020205020404" pitchFamily="49" charset="0"/>
              <a:buChar char="o"/>
            </a:pPr>
            <a:r>
              <a:rPr lang="en-US" sz="2000"/>
              <a:t>The AI coding tools landscape is evolving extremely fast </a:t>
            </a:r>
          </a:p>
          <a:p>
            <a:pPr marL="342900" indent="-342900">
              <a:buFont typeface="Courier New" panose="02070309020205020404" pitchFamily="49" charset="0"/>
              <a:buChar char="o"/>
            </a:pPr>
            <a:r>
              <a:rPr lang="en-US" sz="2000"/>
              <a:t>New tools emerge constantly — </a:t>
            </a:r>
            <a:r>
              <a:rPr lang="en-US" sz="2000" i="1" u="sng"/>
              <a:t>any list is outdated almost immediately </a:t>
            </a:r>
          </a:p>
          <a:p>
            <a:pPr marL="342900" indent="-342900">
              <a:buFont typeface="Courier New" panose="02070309020205020404" pitchFamily="49" charset="0"/>
              <a:buChar char="o"/>
            </a:pPr>
            <a:r>
              <a:rPr lang="en-US" sz="2000"/>
              <a:t>Even tools shown earlier (from March 2025) no longer reflect the current state</a:t>
            </a:r>
          </a:p>
          <a:p>
            <a:endParaRPr lang="en-US" sz="2000"/>
          </a:p>
          <a:p>
            <a:r>
              <a:rPr lang="en-US" sz="2000" b="1"/>
              <a:t>Tool Rankings:</a:t>
            </a:r>
          </a:p>
          <a:p>
            <a:pPr marL="342900" indent="-342900">
              <a:buFont typeface="Courier New" panose="02070309020205020404" pitchFamily="49" charset="0"/>
              <a:buChar char="o"/>
            </a:pPr>
            <a:r>
              <a:rPr lang="en-US" sz="2000"/>
              <a:t>Different blogs and benchmarks rank tools differently</a:t>
            </a:r>
          </a:p>
          <a:p>
            <a:pPr marL="342900" indent="-342900">
              <a:buFont typeface="Courier New" panose="02070309020205020404" pitchFamily="49" charset="0"/>
              <a:buChar char="o"/>
            </a:pPr>
            <a:r>
              <a:rPr lang="en-US" sz="2000"/>
              <a:t>Rankings depend heavily on the evaluation criteria used</a:t>
            </a:r>
          </a:p>
          <a:p>
            <a:pPr marL="342900" indent="-342900">
              <a:buFont typeface="Courier New" panose="02070309020205020404" pitchFamily="49" charset="0"/>
              <a:buChar char="o"/>
            </a:pPr>
            <a:r>
              <a:rPr lang="en-US" sz="2000"/>
              <a:t>There is no universal definition of the “best” tool</a:t>
            </a:r>
          </a:p>
        </p:txBody>
      </p:sp>
      <p:pic>
        <p:nvPicPr>
          <p:cNvPr id="4" name="Picture 3" descr="The estimated growth of AI tools from 2020 to 2026">
            <a:extLst>
              <a:ext uri="{FF2B5EF4-FFF2-40B4-BE49-F238E27FC236}">
                <a16:creationId xmlns:a16="http://schemas.microsoft.com/office/drawing/2014/main" id="{CC745101-0D7B-557E-7E2D-0152153A7306}"/>
              </a:ext>
            </a:extLst>
          </p:cNvPr>
          <p:cNvPicPr>
            <a:picLocks noChangeAspect="1"/>
          </p:cNvPicPr>
          <p:nvPr/>
        </p:nvPicPr>
        <p:blipFill>
          <a:blip r:embed="rId2"/>
          <a:stretch>
            <a:fillRect/>
          </a:stretch>
        </p:blipFill>
        <p:spPr>
          <a:xfrm>
            <a:off x="6610397" y="1462268"/>
            <a:ext cx="5269875" cy="3511055"/>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46E94D18-85B4-233F-C523-E8D7F272AA66}"/>
              </a:ext>
            </a:extLst>
          </p:cNvPr>
          <p:cNvSpPr txBox="1"/>
          <p:nvPr/>
        </p:nvSpPr>
        <p:spPr>
          <a:xfrm>
            <a:off x="7741505" y="5153004"/>
            <a:ext cx="3007658" cy="369332"/>
          </a:xfrm>
          <a:prstGeom prst="rect">
            <a:avLst/>
          </a:prstGeom>
          <a:noFill/>
        </p:spPr>
        <p:txBody>
          <a:bodyPr wrap="square">
            <a:spAutoFit/>
          </a:bodyPr>
          <a:lstStyle/>
          <a:p>
            <a:r>
              <a:rPr lang="en-US">
                <a:hlinkClick r:id="rId3"/>
              </a:rPr>
              <a:t>https://tinyurl.com/2k9z42a4</a:t>
            </a:r>
            <a:r>
              <a:rPr lang="en-US"/>
              <a:t> </a:t>
            </a:r>
          </a:p>
        </p:txBody>
      </p:sp>
    </p:spTree>
    <p:extLst>
      <p:ext uri="{BB962C8B-B14F-4D97-AF65-F5344CB8AC3E}">
        <p14:creationId xmlns:p14="http://schemas.microsoft.com/office/powerpoint/2010/main" val="1101723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721D-26BB-2FF8-4820-269D3C1B37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DFDEA-17AE-2AA3-2C95-E35FEB11C0AE}"/>
              </a:ext>
            </a:extLst>
          </p:cNvPr>
          <p:cNvSpPr>
            <a:spLocks noGrp="1"/>
          </p:cNvSpPr>
          <p:nvPr>
            <p:ph type="title"/>
          </p:nvPr>
        </p:nvSpPr>
        <p:spPr>
          <a:xfrm>
            <a:off x="216055" y="185498"/>
            <a:ext cx="12192566" cy="487490"/>
          </a:xfrm>
        </p:spPr>
        <p:txBody>
          <a:bodyPr>
            <a:noAutofit/>
          </a:bodyPr>
          <a:lstStyle/>
          <a:p>
            <a:r>
              <a:rPr lang="en-US"/>
              <a:t>AI Coding Tools - Choosing the Right One</a:t>
            </a:r>
          </a:p>
        </p:txBody>
      </p:sp>
      <p:sp>
        <p:nvSpPr>
          <p:cNvPr id="6" name="Slide Number Placeholder 5">
            <a:extLst>
              <a:ext uri="{FF2B5EF4-FFF2-40B4-BE49-F238E27FC236}">
                <a16:creationId xmlns:a16="http://schemas.microsoft.com/office/drawing/2014/main" id="{3EA197B1-2DAE-CB24-871A-0A18657B1EA3}"/>
              </a:ext>
            </a:extLst>
          </p:cNvPr>
          <p:cNvSpPr>
            <a:spLocks noGrp="1"/>
          </p:cNvSpPr>
          <p:nvPr>
            <p:ph type="sldNum" sz="quarter" idx="12"/>
          </p:nvPr>
        </p:nvSpPr>
        <p:spPr/>
        <p:txBody>
          <a:bodyPr/>
          <a:lstStyle/>
          <a:p>
            <a:fld id="{07E1C93C-5050-FC42-8F10-D22D4F119D13}" type="slidenum">
              <a:rPr lang="en-US" smtClean="0"/>
              <a:pPr/>
              <a:t>17</a:t>
            </a:fld>
            <a:endParaRPr lang="en-US"/>
          </a:p>
        </p:txBody>
      </p:sp>
      <p:pic>
        <p:nvPicPr>
          <p:cNvPr id="4" name="Picture 3" descr="The estimated growth of AI tools from 2020 to 2026">
            <a:extLst>
              <a:ext uri="{FF2B5EF4-FFF2-40B4-BE49-F238E27FC236}">
                <a16:creationId xmlns:a16="http://schemas.microsoft.com/office/drawing/2014/main" id="{923CD745-617E-DBCC-1CFC-4F3A24B5F4DD}"/>
              </a:ext>
            </a:extLst>
          </p:cNvPr>
          <p:cNvPicPr>
            <a:picLocks noChangeAspect="1"/>
          </p:cNvPicPr>
          <p:nvPr/>
        </p:nvPicPr>
        <p:blipFill>
          <a:blip r:embed="rId2"/>
          <a:stretch>
            <a:fillRect/>
          </a:stretch>
        </p:blipFill>
        <p:spPr>
          <a:xfrm>
            <a:off x="6484470" y="1787418"/>
            <a:ext cx="5269875" cy="3511055"/>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DA8A722D-EC70-8C9F-C439-9D5EE10E14B1}"/>
              </a:ext>
            </a:extLst>
          </p:cNvPr>
          <p:cNvSpPr txBox="1"/>
          <p:nvPr/>
        </p:nvSpPr>
        <p:spPr>
          <a:xfrm>
            <a:off x="7615578" y="5298473"/>
            <a:ext cx="3007658" cy="369332"/>
          </a:xfrm>
          <a:prstGeom prst="rect">
            <a:avLst/>
          </a:prstGeom>
          <a:noFill/>
        </p:spPr>
        <p:txBody>
          <a:bodyPr wrap="square">
            <a:spAutoFit/>
          </a:bodyPr>
          <a:lstStyle/>
          <a:p>
            <a:r>
              <a:rPr lang="en-US">
                <a:hlinkClick r:id="rId3"/>
              </a:rPr>
              <a:t>https://tinyurl.com/2k9z42a4</a:t>
            </a:r>
            <a:r>
              <a:rPr lang="en-US"/>
              <a:t> </a:t>
            </a:r>
          </a:p>
        </p:txBody>
      </p:sp>
      <p:sp>
        <p:nvSpPr>
          <p:cNvPr id="9" name="TextBox 8">
            <a:extLst>
              <a:ext uri="{FF2B5EF4-FFF2-40B4-BE49-F238E27FC236}">
                <a16:creationId xmlns:a16="http://schemas.microsoft.com/office/drawing/2014/main" id="{B7D36A2C-6C98-3C23-06A5-4AFB25185C17}"/>
              </a:ext>
            </a:extLst>
          </p:cNvPr>
          <p:cNvSpPr txBox="1"/>
          <p:nvPr/>
        </p:nvSpPr>
        <p:spPr>
          <a:xfrm>
            <a:off x="476750" y="1470665"/>
            <a:ext cx="5835588" cy="3785652"/>
          </a:xfrm>
          <a:prstGeom prst="rect">
            <a:avLst/>
          </a:prstGeom>
          <a:noFill/>
        </p:spPr>
        <p:txBody>
          <a:bodyPr wrap="square">
            <a:spAutoFit/>
          </a:bodyPr>
          <a:lstStyle/>
          <a:p>
            <a:r>
              <a:rPr lang="en-US" sz="2000" b="1"/>
              <a:t>What This Means for You</a:t>
            </a:r>
          </a:p>
          <a:p>
            <a:pPr marL="342900" indent="-342900">
              <a:buFont typeface="Courier New" panose="02070309020205020404" pitchFamily="49" charset="0"/>
              <a:buChar char="o"/>
            </a:pPr>
            <a:r>
              <a:rPr lang="en-US" sz="2000"/>
              <a:t>Rankings and lists provided here are reference points, not answers </a:t>
            </a:r>
          </a:p>
          <a:p>
            <a:pPr marL="342900" indent="-342900">
              <a:buFont typeface="Courier New" panose="02070309020205020404" pitchFamily="49" charset="0"/>
              <a:buChar char="o"/>
            </a:pPr>
            <a:r>
              <a:rPr lang="en-US" sz="2000"/>
              <a:t>There is no one-size-fits-all tool </a:t>
            </a:r>
            <a:br>
              <a:rPr lang="en-US" sz="2000"/>
            </a:br>
            <a:endParaRPr lang="en-US" sz="2000"/>
          </a:p>
          <a:p>
            <a:r>
              <a:rPr lang="en-US" sz="2000" b="1"/>
              <a:t>Key Takeaway</a:t>
            </a:r>
          </a:p>
          <a:p>
            <a:pPr marL="342900" indent="-342900">
              <a:buFont typeface="Courier New" panose="02070309020205020404" pitchFamily="49" charset="0"/>
              <a:buChar char="o"/>
            </a:pPr>
            <a:r>
              <a:rPr lang="en-US" sz="2000"/>
              <a:t>The “best” tool depends on: </a:t>
            </a:r>
          </a:p>
          <a:p>
            <a:pPr marL="800100" lvl="1" indent="-342900">
              <a:buFont typeface="Courier New" panose="02070309020205020404" pitchFamily="49" charset="0"/>
              <a:buChar char="o"/>
            </a:pPr>
            <a:r>
              <a:rPr lang="en-US" sz="2000"/>
              <a:t>Your workflow </a:t>
            </a:r>
          </a:p>
          <a:p>
            <a:pPr marL="800100" lvl="1" indent="-342900">
              <a:buFont typeface="Courier New" panose="02070309020205020404" pitchFamily="49" charset="0"/>
              <a:buChar char="o"/>
            </a:pPr>
            <a:r>
              <a:rPr lang="en-US" sz="2000"/>
              <a:t>Your use case </a:t>
            </a:r>
          </a:p>
          <a:p>
            <a:pPr marL="800100" lvl="1" indent="-342900">
              <a:buFont typeface="Courier New" panose="02070309020205020404" pitchFamily="49" charset="0"/>
              <a:buChar char="o"/>
            </a:pPr>
            <a:r>
              <a:rPr lang="en-US" sz="2000"/>
              <a:t>Your comfort with control vs. automation </a:t>
            </a:r>
          </a:p>
          <a:p>
            <a:pPr marL="342900" indent="-342900">
              <a:buFont typeface="Courier New" panose="02070309020205020404" pitchFamily="49" charset="0"/>
              <a:buChar char="o"/>
            </a:pPr>
            <a:r>
              <a:rPr lang="en-US" sz="2000" i="1" u="sng"/>
              <a:t>Your job isn’t to find the best tool</a:t>
            </a:r>
          </a:p>
          <a:p>
            <a:pPr marL="342900" indent="-342900">
              <a:buFont typeface="Courier New" panose="02070309020205020404" pitchFamily="49" charset="0"/>
              <a:buChar char="o"/>
            </a:pPr>
            <a:r>
              <a:rPr lang="en-US" sz="2000" i="1" u="sng"/>
              <a:t>It’s to find what works best for you</a:t>
            </a:r>
          </a:p>
        </p:txBody>
      </p:sp>
    </p:spTree>
    <p:extLst>
      <p:ext uri="{BB962C8B-B14F-4D97-AF65-F5344CB8AC3E}">
        <p14:creationId xmlns:p14="http://schemas.microsoft.com/office/powerpoint/2010/main" val="1937206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DE5D5-B5FE-6807-268E-AB06FC6B0E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81768-95C8-6F7F-8A0B-572B31492068}"/>
              </a:ext>
            </a:extLst>
          </p:cNvPr>
          <p:cNvSpPr>
            <a:spLocks noGrp="1"/>
          </p:cNvSpPr>
          <p:nvPr>
            <p:ph type="title"/>
          </p:nvPr>
        </p:nvSpPr>
        <p:spPr>
          <a:xfrm>
            <a:off x="216055" y="185498"/>
            <a:ext cx="12192566" cy="487490"/>
          </a:xfrm>
        </p:spPr>
        <p:txBody>
          <a:bodyPr>
            <a:noAutofit/>
          </a:bodyPr>
          <a:lstStyle/>
          <a:p>
            <a:r>
              <a:rPr lang="en-US"/>
              <a:t>AI coding tools – 2026 (</a:t>
            </a:r>
            <a:r>
              <a:rPr lang="en-US" err="1"/>
              <a:t>Verdent</a:t>
            </a:r>
            <a:r>
              <a:rPr lang="en-US"/>
              <a:t>)</a:t>
            </a:r>
          </a:p>
        </p:txBody>
      </p:sp>
      <p:sp>
        <p:nvSpPr>
          <p:cNvPr id="6" name="Slide Number Placeholder 5">
            <a:extLst>
              <a:ext uri="{FF2B5EF4-FFF2-40B4-BE49-F238E27FC236}">
                <a16:creationId xmlns:a16="http://schemas.microsoft.com/office/drawing/2014/main" id="{209902C3-25F3-40C4-F546-B63838DAA126}"/>
              </a:ext>
            </a:extLst>
          </p:cNvPr>
          <p:cNvSpPr>
            <a:spLocks noGrp="1"/>
          </p:cNvSpPr>
          <p:nvPr>
            <p:ph type="sldNum" sz="quarter" idx="12"/>
          </p:nvPr>
        </p:nvSpPr>
        <p:spPr/>
        <p:txBody>
          <a:bodyPr/>
          <a:lstStyle/>
          <a:p>
            <a:fld id="{07E1C93C-5050-FC42-8F10-D22D4F119D13}" type="slidenum">
              <a:rPr lang="en-US" smtClean="0"/>
              <a:pPr/>
              <a:t>18</a:t>
            </a:fld>
            <a:endParaRPr lang="en-US"/>
          </a:p>
        </p:txBody>
      </p:sp>
      <p:pic>
        <p:nvPicPr>
          <p:cNvPr id="3" name="Picture 2">
            <a:extLst>
              <a:ext uri="{FF2B5EF4-FFF2-40B4-BE49-F238E27FC236}">
                <a16:creationId xmlns:a16="http://schemas.microsoft.com/office/drawing/2014/main" id="{BA98A4CA-35FB-521C-16D6-EFA779135C64}"/>
              </a:ext>
            </a:extLst>
          </p:cNvPr>
          <p:cNvPicPr>
            <a:picLocks noChangeAspect="1"/>
          </p:cNvPicPr>
          <p:nvPr/>
        </p:nvPicPr>
        <p:blipFill>
          <a:blip r:embed="rId2"/>
          <a:stretch>
            <a:fillRect/>
          </a:stretch>
        </p:blipFill>
        <p:spPr>
          <a:xfrm>
            <a:off x="1133864" y="938673"/>
            <a:ext cx="9003757" cy="5159331"/>
          </a:xfrm>
          <a:prstGeom prst="rect">
            <a:avLst/>
          </a:prstGeom>
        </p:spPr>
      </p:pic>
      <p:sp>
        <p:nvSpPr>
          <p:cNvPr id="5" name="TextBox 4">
            <a:extLst>
              <a:ext uri="{FF2B5EF4-FFF2-40B4-BE49-F238E27FC236}">
                <a16:creationId xmlns:a16="http://schemas.microsoft.com/office/drawing/2014/main" id="{0E71F6BE-F453-E1FA-84BE-E17FEF451D58}"/>
              </a:ext>
            </a:extLst>
          </p:cNvPr>
          <p:cNvSpPr txBox="1"/>
          <p:nvPr/>
        </p:nvSpPr>
        <p:spPr>
          <a:xfrm>
            <a:off x="746991" y="6098004"/>
            <a:ext cx="9466728" cy="369332"/>
          </a:xfrm>
          <a:prstGeom prst="rect">
            <a:avLst/>
          </a:prstGeom>
          <a:noFill/>
        </p:spPr>
        <p:txBody>
          <a:bodyPr wrap="square">
            <a:spAutoFit/>
          </a:bodyPr>
          <a:lstStyle/>
          <a:p>
            <a:pPr algn="ctr"/>
            <a:r>
              <a:rPr lang="en-US">
                <a:hlinkClick r:id="rId3"/>
              </a:rPr>
              <a:t>https://www.verdent.ai/guides/best-ai-coding-assistant-2026</a:t>
            </a:r>
            <a:r>
              <a:rPr lang="en-US"/>
              <a:t> - Feb 5, 2026 </a:t>
            </a:r>
          </a:p>
        </p:txBody>
      </p:sp>
    </p:spTree>
    <p:extLst>
      <p:ext uri="{BB962C8B-B14F-4D97-AF65-F5344CB8AC3E}">
        <p14:creationId xmlns:p14="http://schemas.microsoft.com/office/powerpoint/2010/main" val="4244856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5AACC-4D5E-15EB-A90D-E0600CD8E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0363B-FF55-88B8-C3A6-82C68D23B465}"/>
              </a:ext>
            </a:extLst>
          </p:cNvPr>
          <p:cNvSpPr>
            <a:spLocks noGrp="1"/>
          </p:cNvSpPr>
          <p:nvPr>
            <p:ph type="title"/>
          </p:nvPr>
        </p:nvSpPr>
        <p:spPr>
          <a:xfrm>
            <a:off x="216055" y="185498"/>
            <a:ext cx="12192566" cy="487490"/>
          </a:xfrm>
        </p:spPr>
        <p:txBody>
          <a:bodyPr>
            <a:noAutofit/>
          </a:bodyPr>
          <a:lstStyle/>
          <a:p>
            <a:r>
              <a:rPr lang="en-US"/>
              <a:t>AI coding tools – 2026 (Tech insider)</a:t>
            </a:r>
          </a:p>
        </p:txBody>
      </p:sp>
      <p:sp>
        <p:nvSpPr>
          <p:cNvPr id="6" name="Slide Number Placeholder 5">
            <a:extLst>
              <a:ext uri="{FF2B5EF4-FFF2-40B4-BE49-F238E27FC236}">
                <a16:creationId xmlns:a16="http://schemas.microsoft.com/office/drawing/2014/main" id="{898618EA-9B3A-B1F9-D28F-D9DBEA4F6447}"/>
              </a:ext>
            </a:extLst>
          </p:cNvPr>
          <p:cNvSpPr>
            <a:spLocks noGrp="1"/>
          </p:cNvSpPr>
          <p:nvPr>
            <p:ph type="sldNum" sz="quarter" idx="12"/>
          </p:nvPr>
        </p:nvSpPr>
        <p:spPr/>
        <p:txBody>
          <a:bodyPr/>
          <a:lstStyle/>
          <a:p>
            <a:fld id="{07E1C93C-5050-FC42-8F10-D22D4F119D13}" type="slidenum">
              <a:rPr lang="en-US" smtClean="0"/>
              <a:pPr/>
              <a:t>19</a:t>
            </a:fld>
            <a:endParaRPr lang="en-US"/>
          </a:p>
        </p:txBody>
      </p:sp>
      <p:sp>
        <p:nvSpPr>
          <p:cNvPr id="5" name="TextBox 4">
            <a:extLst>
              <a:ext uri="{FF2B5EF4-FFF2-40B4-BE49-F238E27FC236}">
                <a16:creationId xmlns:a16="http://schemas.microsoft.com/office/drawing/2014/main" id="{D5A31441-DA3A-8F9E-4424-AF8AC9B86964}"/>
              </a:ext>
            </a:extLst>
          </p:cNvPr>
          <p:cNvSpPr txBox="1"/>
          <p:nvPr/>
        </p:nvSpPr>
        <p:spPr>
          <a:xfrm>
            <a:off x="746990" y="6098005"/>
            <a:ext cx="10506703" cy="369332"/>
          </a:xfrm>
          <a:prstGeom prst="rect">
            <a:avLst/>
          </a:prstGeom>
          <a:noFill/>
        </p:spPr>
        <p:txBody>
          <a:bodyPr wrap="square">
            <a:spAutoFit/>
          </a:bodyPr>
          <a:lstStyle/>
          <a:p>
            <a:pPr algn="ctr"/>
            <a:r>
              <a:rPr lang="en-US">
                <a:hlinkClick r:id="rId2"/>
              </a:rPr>
              <a:t>https://tech-insider.org/ai-coding-tools-2026-transforming-software-development/</a:t>
            </a:r>
            <a:r>
              <a:rPr lang="en-US"/>
              <a:t> - March 15, 2026 </a:t>
            </a:r>
          </a:p>
        </p:txBody>
      </p:sp>
      <p:pic>
        <p:nvPicPr>
          <p:cNvPr id="8" name="Picture 7">
            <a:extLst>
              <a:ext uri="{FF2B5EF4-FFF2-40B4-BE49-F238E27FC236}">
                <a16:creationId xmlns:a16="http://schemas.microsoft.com/office/drawing/2014/main" id="{F2835E1B-6F89-D75E-E15E-DF3261A46DA0}"/>
              </a:ext>
            </a:extLst>
          </p:cNvPr>
          <p:cNvPicPr>
            <a:picLocks noChangeAspect="1"/>
          </p:cNvPicPr>
          <p:nvPr/>
        </p:nvPicPr>
        <p:blipFill>
          <a:blip r:embed="rId3"/>
          <a:stretch>
            <a:fillRect/>
          </a:stretch>
        </p:blipFill>
        <p:spPr>
          <a:xfrm>
            <a:off x="602128" y="1140919"/>
            <a:ext cx="10888166" cy="4653723"/>
          </a:xfrm>
          <a:prstGeom prst="rect">
            <a:avLst/>
          </a:prstGeom>
        </p:spPr>
      </p:pic>
    </p:spTree>
    <p:extLst>
      <p:ext uri="{BB962C8B-B14F-4D97-AF65-F5344CB8AC3E}">
        <p14:creationId xmlns:p14="http://schemas.microsoft.com/office/powerpoint/2010/main" val="347276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40448-0F20-D25B-1CF0-D4B5F131D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F68E2-8C14-5734-FA41-E24D1344A45A}"/>
              </a:ext>
            </a:extLst>
          </p:cNvPr>
          <p:cNvSpPr>
            <a:spLocks noGrp="1"/>
          </p:cNvSpPr>
          <p:nvPr>
            <p:ph type="title"/>
          </p:nvPr>
        </p:nvSpPr>
        <p:spPr>
          <a:xfrm>
            <a:off x="216055" y="199353"/>
            <a:ext cx="12192566" cy="487490"/>
          </a:xfrm>
        </p:spPr>
        <p:txBody>
          <a:bodyPr>
            <a:noAutofit/>
          </a:bodyPr>
          <a:lstStyle/>
          <a:p>
            <a:r>
              <a:rPr lang="en-US"/>
              <a:t>“Vibe Coding” — Where it all began </a:t>
            </a:r>
          </a:p>
        </p:txBody>
      </p:sp>
      <p:sp>
        <p:nvSpPr>
          <p:cNvPr id="6" name="Slide Number Placeholder 5">
            <a:extLst>
              <a:ext uri="{FF2B5EF4-FFF2-40B4-BE49-F238E27FC236}">
                <a16:creationId xmlns:a16="http://schemas.microsoft.com/office/drawing/2014/main" id="{EE1044B6-BD65-B57D-113A-115660852029}"/>
              </a:ext>
            </a:extLst>
          </p:cNvPr>
          <p:cNvSpPr>
            <a:spLocks noGrp="1"/>
          </p:cNvSpPr>
          <p:nvPr>
            <p:ph type="sldNum" sz="quarter" idx="12"/>
          </p:nvPr>
        </p:nvSpPr>
        <p:spPr/>
        <p:txBody>
          <a:bodyPr/>
          <a:lstStyle/>
          <a:p>
            <a:fld id="{07E1C93C-5050-FC42-8F10-D22D4F119D13}" type="slidenum">
              <a:rPr lang="en-US" smtClean="0"/>
              <a:pPr/>
              <a:t>2</a:t>
            </a:fld>
            <a:endParaRPr lang="en-US"/>
          </a:p>
        </p:txBody>
      </p:sp>
      <p:sp>
        <p:nvSpPr>
          <p:cNvPr id="4" name="TextBox 3">
            <a:extLst>
              <a:ext uri="{FF2B5EF4-FFF2-40B4-BE49-F238E27FC236}">
                <a16:creationId xmlns:a16="http://schemas.microsoft.com/office/drawing/2014/main" id="{4EB81B4E-D4A1-7180-9310-0564F47C7367}"/>
              </a:ext>
            </a:extLst>
          </p:cNvPr>
          <p:cNvSpPr txBox="1"/>
          <p:nvPr/>
        </p:nvSpPr>
        <p:spPr>
          <a:xfrm>
            <a:off x="229910" y="1321364"/>
            <a:ext cx="562704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t>The term was first coined by Andrej Karpathy in a February 2025 social media post:</a:t>
            </a:r>
          </a:p>
          <a:p>
            <a:pPr marL="800100" lvl="1" indent="-342900">
              <a:buFont typeface="Courier New" panose="02070309020205020404" pitchFamily="49" charset="0"/>
              <a:buChar char="o"/>
            </a:pPr>
            <a:r>
              <a:rPr lang="en-US" sz="2000"/>
              <a:t>Andrej Karpathy - AI researcher, OpenAI co-founder, former Tesla AI Director</a:t>
            </a:r>
            <a:endParaRPr lang="en-US" sz="2000" b="1" u="sng">
              <a:hlinkClick r:id="rId2"/>
            </a:endParaRPr>
          </a:p>
          <a:p>
            <a:pPr marL="800100" lvl="1" indent="-342900">
              <a:buFont typeface="Courier New" panose="02070309020205020404" pitchFamily="49" charset="0"/>
              <a:buChar char="o"/>
            </a:pPr>
            <a:r>
              <a:rPr lang="en-US" sz="2000">
                <a:hlinkClick r:id="rId2"/>
              </a:rPr>
              <a:t>https://karpathy.ai/</a:t>
            </a:r>
            <a:r>
              <a:rPr lang="en-US" sz="2000"/>
              <a:t> </a:t>
            </a:r>
          </a:p>
          <a:p>
            <a:pPr marL="342900" indent="-342900">
              <a:buFont typeface="Courier New" panose="02070309020205020404" pitchFamily="49" charset="0"/>
              <a:buChar char="o"/>
            </a:pPr>
            <a:r>
              <a:rPr lang="en-US" sz="2000"/>
              <a:t>It went viral almost overnight, signaling a new shift in how we code</a:t>
            </a:r>
          </a:p>
          <a:p>
            <a:pPr marL="800100" lvl="1" indent="-342900">
              <a:buFont typeface="Courier New" panose="02070309020205020404" pitchFamily="49" charset="0"/>
              <a:buChar char="o"/>
            </a:pPr>
            <a:r>
              <a:rPr lang="en-US" sz="2000"/>
              <a:t>A shift comparable to:</a:t>
            </a:r>
          </a:p>
          <a:p>
            <a:pPr marL="1257300" lvl="2" indent="-342900">
              <a:buFont typeface="Courier New" panose="02070309020205020404" pitchFamily="49" charset="0"/>
              <a:buChar char="o"/>
            </a:pPr>
            <a:r>
              <a:rPr lang="en-US" sz="2000"/>
              <a:t>Assembly → Python / Java</a:t>
            </a:r>
          </a:p>
          <a:p>
            <a:pPr marL="342900" indent="-342900">
              <a:buFont typeface="Courier New" panose="02070309020205020404" pitchFamily="49" charset="0"/>
              <a:buChar char="o"/>
            </a:pPr>
            <a:r>
              <a:rPr lang="en-US" sz="2000" i="1"/>
              <a:t>From writing code → expressing intent</a:t>
            </a:r>
          </a:p>
        </p:txBody>
      </p:sp>
      <p:pic>
        <p:nvPicPr>
          <p:cNvPr id="3" name="Picture 2" descr="What is 'vibe coding'? - Ben's Bites">
            <a:extLst>
              <a:ext uri="{FF2B5EF4-FFF2-40B4-BE49-F238E27FC236}">
                <a16:creationId xmlns:a16="http://schemas.microsoft.com/office/drawing/2014/main" id="{BECE8D1E-F2D6-5B6E-847F-3CF517A866B3}"/>
              </a:ext>
            </a:extLst>
          </p:cNvPr>
          <p:cNvPicPr>
            <a:picLocks noChangeAspect="1"/>
          </p:cNvPicPr>
          <p:nvPr/>
        </p:nvPicPr>
        <p:blipFill>
          <a:blip r:embed="rId3"/>
          <a:stretch>
            <a:fillRect/>
          </a:stretch>
        </p:blipFill>
        <p:spPr>
          <a:xfrm>
            <a:off x="6096000" y="1556755"/>
            <a:ext cx="5899949" cy="3768131"/>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5BC20494-3767-8464-3003-8CC9B3F433BF}"/>
              </a:ext>
            </a:extLst>
          </p:cNvPr>
          <p:cNvSpPr txBox="1"/>
          <p:nvPr/>
        </p:nvSpPr>
        <p:spPr>
          <a:xfrm>
            <a:off x="6348906" y="5414941"/>
            <a:ext cx="5516880" cy="369332"/>
          </a:xfrm>
          <a:prstGeom prst="rect">
            <a:avLst/>
          </a:prstGeom>
          <a:noFill/>
        </p:spPr>
        <p:txBody>
          <a:bodyPr wrap="square" rtlCol="0">
            <a:spAutoFit/>
          </a:bodyPr>
          <a:lstStyle/>
          <a:p>
            <a:r>
              <a:rPr lang="en-US">
                <a:hlinkClick r:id="rId4"/>
              </a:rPr>
              <a:t>https://x.com/karpathy/status/1886192184808149383</a:t>
            </a:r>
            <a:r>
              <a:rPr lang="en-US"/>
              <a:t> </a:t>
            </a:r>
          </a:p>
        </p:txBody>
      </p:sp>
      <p:pic>
        <p:nvPicPr>
          <p:cNvPr id="15" name="Picture 14">
            <a:extLst>
              <a:ext uri="{FF2B5EF4-FFF2-40B4-BE49-F238E27FC236}">
                <a16:creationId xmlns:a16="http://schemas.microsoft.com/office/drawing/2014/main" id="{D58E0CCE-9806-9846-D803-76DDCA72494F}"/>
              </a:ext>
            </a:extLst>
          </p:cNvPr>
          <p:cNvPicPr>
            <a:picLocks noChangeAspect="1"/>
          </p:cNvPicPr>
          <p:nvPr/>
        </p:nvPicPr>
        <p:blipFill>
          <a:blip r:embed="rId5"/>
          <a:stretch>
            <a:fillRect/>
          </a:stretch>
        </p:blipFill>
        <p:spPr>
          <a:xfrm>
            <a:off x="113262" y="4744352"/>
            <a:ext cx="5832625" cy="1603617"/>
          </a:xfrm>
          <a:prstGeom prst="rect">
            <a:avLst/>
          </a:prstGeom>
        </p:spPr>
      </p:pic>
      <p:sp>
        <p:nvSpPr>
          <p:cNvPr id="16" name="Rectangle 15">
            <a:extLst>
              <a:ext uri="{FF2B5EF4-FFF2-40B4-BE49-F238E27FC236}">
                <a16:creationId xmlns:a16="http://schemas.microsoft.com/office/drawing/2014/main" id="{11EB0542-7DE6-BF07-A62F-530B17383F51}"/>
              </a:ext>
            </a:extLst>
          </p:cNvPr>
          <p:cNvSpPr/>
          <p:nvPr/>
        </p:nvSpPr>
        <p:spPr>
          <a:xfrm>
            <a:off x="817419" y="5430982"/>
            <a:ext cx="5039531" cy="37407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815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F90B8-204E-65A7-6771-372D6817D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29969A-3FF0-2BDB-676E-861B4946AAA2}"/>
              </a:ext>
            </a:extLst>
          </p:cNvPr>
          <p:cNvSpPr>
            <a:spLocks noGrp="1"/>
          </p:cNvSpPr>
          <p:nvPr>
            <p:ph type="title"/>
          </p:nvPr>
        </p:nvSpPr>
        <p:spPr>
          <a:xfrm>
            <a:off x="216055" y="185498"/>
            <a:ext cx="12192566" cy="487490"/>
          </a:xfrm>
        </p:spPr>
        <p:txBody>
          <a:bodyPr>
            <a:noAutofit/>
          </a:bodyPr>
          <a:lstStyle/>
          <a:p>
            <a:r>
              <a:rPr lang="en-US"/>
              <a:t>AI coding tools – 2026 (Launchpad)</a:t>
            </a:r>
          </a:p>
        </p:txBody>
      </p:sp>
      <p:sp>
        <p:nvSpPr>
          <p:cNvPr id="6" name="Slide Number Placeholder 5">
            <a:extLst>
              <a:ext uri="{FF2B5EF4-FFF2-40B4-BE49-F238E27FC236}">
                <a16:creationId xmlns:a16="http://schemas.microsoft.com/office/drawing/2014/main" id="{1CBBBEB1-DB55-8496-2471-27D0763D983C}"/>
              </a:ext>
            </a:extLst>
          </p:cNvPr>
          <p:cNvSpPr>
            <a:spLocks noGrp="1"/>
          </p:cNvSpPr>
          <p:nvPr>
            <p:ph type="sldNum" sz="quarter" idx="12"/>
          </p:nvPr>
        </p:nvSpPr>
        <p:spPr/>
        <p:txBody>
          <a:bodyPr/>
          <a:lstStyle/>
          <a:p>
            <a:fld id="{07E1C93C-5050-FC42-8F10-D22D4F119D13}" type="slidenum">
              <a:rPr lang="en-US" smtClean="0"/>
              <a:pPr/>
              <a:t>20</a:t>
            </a:fld>
            <a:endParaRPr lang="en-US"/>
          </a:p>
        </p:txBody>
      </p:sp>
      <p:graphicFrame>
        <p:nvGraphicFramePr>
          <p:cNvPr id="3" name="Table 2">
            <a:extLst>
              <a:ext uri="{FF2B5EF4-FFF2-40B4-BE49-F238E27FC236}">
                <a16:creationId xmlns:a16="http://schemas.microsoft.com/office/drawing/2014/main" id="{69D6A942-581D-D6FE-575E-CC094A89831D}"/>
              </a:ext>
            </a:extLst>
          </p:cNvPr>
          <p:cNvGraphicFramePr>
            <a:graphicFrameLocks noGrp="1"/>
          </p:cNvGraphicFramePr>
          <p:nvPr>
            <p:extLst>
              <p:ext uri="{D42A27DB-BD31-4B8C-83A1-F6EECF244321}">
                <p14:modId xmlns:p14="http://schemas.microsoft.com/office/powerpoint/2010/main" val="2235780569"/>
              </p:ext>
            </p:extLst>
          </p:nvPr>
        </p:nvGraphicFramePr>
        <p:xfrm>
          <a:off x="516965" y="1083554"/>
          <a:ext cx="11119222" cy="4889409"/>
        </p:xfrm>
        <a:graphic>
          <a:graphicData uri="http://schemas.openxmlformats.org/drawingml/2006/table">
            <a:tbl>
              <a:tblPr>
                <a:tableStyleId>{284E427A-3D55-4303-BF80-6455036E1DE7}</a:tableStyleId>
              </a:tblPr>
              <a:tblGrid>
                <a:gridCol w="1843731">
                  <a:extLst>
                    <a:ext uri="{9D8B030D-6E8A-4147-A177-3AD203B41FA5}">
                      <a16:colId xmlns:a16="http://schemas.microsoft.com/office/drawing/2014/main" val="664966348"/>
                    </a:ext>
                  </a:extLst>
                </a:gridCol>
                <a:gridCol w="1770533">
                  <a:extLst>
                    <a:ext uri="{9D8B030D-6E8A-4147-A177-3AD203B41FA5}">
                      <a16:colId xmlns:a16="http://schemas.microsoft.com/office/drawing/2014/main" val="44376695"/>
                    </a:ext>
                  </a:extLst>
                </a:gridCol>
                <a:gridCol w="3091812">
                  <a:extLst>
                    <a:ext uri="{9D8B030D-6E8A-4147-A177-3AD203B41FA5}">
                      <a16:colId xmlns:a16="http://schemas.microsoft.com/office/drawing/2014/main" val="3111901466"/>
                    </a:ext>
                  </a:extLst>
                </a:gridCol>
                <a:gridCol w="2008386">
                  <a:extLst>
                    <a:ext uri="{9D8B030D-6E8A-4147-A177-3AD203B41FA5}">
                      <a16:colId xmlns:a16="http://schemas.microsoft.com/office/drawing/2014/main" val="374230884"/>
                    </a:ext>
                  </a:extLst>
                </a:gridCol>
                <a:gridCol w="1136316">
                  <a:extLst>
                    <a:ext uri="{9D8B030D-6E8A-4147-A177-3AD203B41FA5}">
                      <a16:colId xmlns:a16="http://schemas.microsoft.com/office/drawing/2014/main" val="970342888"/>
                    </a:ext>
                  </a:extLst>
                </a:gridCol>
                <a:gridCol w="1268444">
                  <a:extLst>
                    <a:ext uri="{9D8B030D-6E8A-4147-A177-3AD203B41FA5}">
                      <a16:colId xmlns:a16="http://schemas.microsoft.com/office/drawing/2014/main" val="761331141"/>
                    </a:ext>
                  </a:extLst>
                </a:gridCol>
              </a:tblGrid>
              <a:tr h="380131">
                <a:tc>
                  <a:txBody>
                    <a:bodyPr/>
                    <a:lstStyle/>
                    <a:p>
                      <a:pPr algn="ctr" fontAlgn="t">
                        <a:buNone/>
                      </a:pPr>
                      <a:r>
                        <a:rPr lang="en-US" sz="2000" b="1">
                          <a:effectLst/>
                        </a:rPr>
                        <a:t>Tool</a:t>
                      </a:r>
                      <a:endParaRPr lang="en-US" sz="2000">
                        <a:effectLst/>
                      </a:endParaRPr>
                    </a:p>
                  </a:txBody>
                  <a:tcPr marL="29572" marR="29572" marT="29572" marB="29572" anchor="ctr"/>
                </a:tc>
                <a:tc>
                  <a:txBody>
                    <a:bodyPr/>
                    <a:lstStyle/>
                    <a:p>
                      <a:pPr algn="ctr" fontAlgn="t">
                        <a:buNone/>
                      </a:pPr>
                      <a:r>
                        <a:rPr lang="en-US" sz="2000" b="1">
                          <a:effectLst/>
                        </a:rPr>
                        <a:t>Type</a:t>
                      </a:r>
                      <a:endParaRPr lang="en-US" sz="2000">
                        <a:effectLst/>
                      </a:endParaRPr>
                    </a:p>
                  </a:txBody>
                  <a:tcPr marL="29572" marR="29572" marT="29572" marB="29572" anchor="ctr"/>
                </a:tc>
                <a:tc>
                  <a:txBody>
                    <a:bodyPr/>
                    <a:lstStyle/>
                    <a:p>
                      <a:pPr algn="ctr" fontAlgn="t">
                        <a:buNone/>
                      </a:pPr>
                      <a:r>
                        <a:rPr lang="en-US" sz="2000" b="1">
                          <a:effectLst/>
                        </a:rPr>
                        <a:t>Key selling point</a:t>
                      </a:r>
                      <a:endParaRPr lang="en-US" sz="2000">
                        <a:effectLst/>
                      </a:endParaRPr>
                    </a:p>
                  </a:txBody>
                  <a:tcPr marL="29572" marR="29572" marT="29572" marB="29572" anchor="ctr"/>
                </a:tc>
                <a:tc>
                  <a:txBody>
                    <a:bodyPr/>
                    <a:lstStyle/>
                    <a:p>
                      <a:pPr algn="ctr" fontAlgn="t">
                        <a:buNone/>
                      </a:pPr>
                      <a:r>
                        <a:rPr lang="en-US" sz="2000" b="1">
                          <a:effectLst/>
                        </a:rPr>
                        <a:t>Exists as</a:t>
                      </a:r>
                      <a:endParaRPr lang="en-US" sz="2000">
                        <a:effectLst/>
                      </a:endParaRPr>
                    </a:p>
                  </a:txBody>
                  <a:tcPr marL="29572" marR="29572" marT="29572" marB="29572" anchor="ctr"/>
                </a:tc>
                <a:tc>
                  <a:txBody>
                    <a:bodyPr/>
                    <a:lstStyle/>
                    <a:p>
                      <a:pPr algn="ctr" fontAlgn="t">
                        <a:buNone/>
                      </a:pPr>
                      <a:r>
                        <a:rPr lang="en-US" sz="2000" b="1">
                          <a:effectLst/>
                        </a:rPr>
                        <a:t>Free plan</a:t>
                      </a:r>
                      <a:endParaRPr lang="en-US" sz="2000">
                        <a:effectLst/>
                      </a:endParaRPr>
                    </a:p>
                  </a:txBody>
                  <a:tcPr marL="29572" marR="29572" marT="29572" marB="29572" anchor="ctr"/>
                </a:tc>
                <a:tc>
                  <a:txBody>
                    <a:bodyPr/>
                    <a:lstStyle/>
                    <a:p>
                      <a:pPr algn="ctr" fontAlgn="t">
                        <a:buNone/>
                      </a:pPr>
                      <a:r>
                        <a:rPr lang="en-US" sz="2000" b="1">
                          <a:effectLst/>
                        </a:rPr>
                        <a:t>Price</a:t>
                      </a:r>
                      <a:endParaRPr lang="en-US" sz="2000">
                        <a:effectLst/>
                      </a:endParaRPr>
                    </a:p>
                  </a:txBody>
                  <a:tcPr marL="29572" marR="29572" marT="29572" marB="29572" anchor="ctr"/>
                </a:tc>
                <a:extLst>
                  <a:ext uri="{0D108BD9-81ED-4DB2-BD59-A6C34878D82A}">
                    <a16:rowId xmlns:a16="http://schemas.microsoft.com/office/drawing/2014/main" val="2602124271"/>
                  </a:ext>
                </a:extLst>
              </a:tr>
              <a:tr h="698487">
                <a:tc>
                  <a:txBody>
                    <a:bodyPr/>
                    <a:lstStyle/>
                    <a:p>
                      <a:pPr algn="ctr" fontAlgn="t">
                        <a:buNone/>
                      </a:pPr>
                      <a:r>
                        <a:rPr lang="en-US" sz="2000" b="1">
                          <a:effectLst/>
                        </a:rPr>
                        <a:t>Launchpad</a:t>
                      </a:r>
                      <a:endParaRPr lang="en-US" sz="2000">
                        <a:effectLst/>
                      </a:endParaRPr>
                    </a:p>
                  </a:txBody>
                  <a:tcPr marL="29572" marR="29572" marT="29572" marB="29572"/>
                </a:tc>
                <a:tc>
                  <a:txBody>
                    <a:bodyPr/>
                    <a:lstStyle/>
                    <a:p>
                      <a:pPr algn="ctr" fontAlgn="t">
                        <a:buNone/>
                      </a:pPr>
                      <a:r>
                        <a:rPr lang="en-US" sz="2000">
                          <a:effectLst/>
                        </a:rPr>
                        <a:t>Platform</a:t>
                      </a:r>
                    </a:p>
                  </a:txBody>
                  <a:tcPr marL="29572" marR="29572" marT="29572" marB="29572"/>
                </a:tc>
                <a:tc>
                  <a:txBody>
                    <a:bodyPr/>
                    <a:lstStyle/>
                    <a:p>
                      <a:pPr algn="ctr" fontAlgn="t">
                        <a:buNone/>
                      </a:pPr>
                      <a:r>
                        <a:rPr lang="en-US" sz="2000">
                          <a:effectLst/>
                        </a:rPr>
                        <a:t>Pre-built enterprise infrastructure for B2B SaaS</a:t>
                      </a:r>
                    </a:p>
                  </a:txBody>
                  <a:tcPr marL="29572" marR="29572" marT="29572" marB="29572"/>
                </a:tc>
                <a:tc>
                  <a:txBody>
                    <a:bodyPr/>
                    <a:lstStyle/>
                    <a:p>
                      <a:pPr algn="ctr" fontAlgn="t">
                        <a:buNone/>
                      </a:pPr>
                      <a:r>
                        <a:rPr lang="en-US" sz="2000">
                          <a:effectLst/>
                        </a:rPr>
                        <a:t>Cloud platform</a:t>
                      </a:r>
                    </a:p>
                  </a:txBody>
                  <a:tcPr marL="29572" marR="29572" marT="29572" marB="29572"/>
                </a:tc>
                <a:tc>
                  <a:txBody>
                    <a:bodyPr/>
                    <a:lstStyle/>
                    <a:p>
                      <a:pPr algn="ctr" fontAlgn="t">
                        <a:buNone/>
                      </a:pPr>
                      <a:r>
                        <a:rPr lang="en-US" sz="2000">
                          <a:effectLst/>
                        </a:rPr>
                        <a:t>Yes</a:t>
                      </a:r>
                    </a:p>
                  </a:txBody>
                  <a:tcPr marL="29572" marR="29572" marT="29572" marB="29572"/>
                </a:tc>
                <a:tc>
                  <a:txBody>
                    <a:bodyPr/>
                    <a:lstStyle/>
                    <a:p>
                      <a:pPr algn="ctr" fontAlgn="t">
                        <a:buNone/>
                      </a:pPr>
                      <a:r>
                        <a:rPr lang="en-US" sz="2000">
                          <a:effectLst/>
                        </a:rPr>
                        <a:t>$900/mo</a:t>
                      </a:r>
                    </a:p>
                  </a:txBody>
                  <a:tcPr marL="29572" marR="29572" marT="29572" marB="29572"/>
                </a:tc>
                <a:extLst>
                  <a:ext uri="{0D108BD9-81ED-4DB2-BD59-A6C34878D82A}">
                    <a16:rowId xmlns:a16="http://schemas.microsoft.com/office/drawing/2014/main" val="3118796731"/>
                  </a:ext>
                </a:extLst>
              </a:tr>
              <a:tr h="698487">
                <a:tc>
                  <a:txBody>
                    <a:bodyPr/>
                    <a:lstStyle/>
                    <a:p>
                      <a:pPr algn="ctr" fontAlgn="t">
                        <a:buNone/>
                      </a:pPr>
                      <a:r>
                        <a:rPr lang="en-US" sz="2000" b="1">
                          <a:effectLst/>
                        </a:rPr>
                        <a:t>GitHub Copilot</a:t>
                      </a:r>
                      <a:endParaRPr lang="en-US" sz="2000">
                        <a:effectLst/>
                      </a:endParaRPr>
                    </a:p>
                  </a:txBody>
                  <a:tcPr marL="29572" marR="29572" marT="29572" marB="29572"/>
                </a:tc>
                <a:tc>
                  <a:txBody>
                    <a:bodyPr/>
                    <a:lstStyle/>
                    <a:p>
                      <a:pPr algn="ctr" fontAlgn="t">
                        <a:buNone/>
                      </a:pPr>
                      <a:r>
                        <a:rPr lang="en-US" sz="2000">
                          <a:effectLst/>
                        </a:rPr>
                        <a:t>Coding Tool</a:t>
                      </a:r>
                    </a:p>
                  </a:txBody>
                  <a:tcPr marL="29572" marR="29572" marT="29572" marB="29572"/>
                </a:tc>
                <a:tc>
                  <a:txBody>
                    <a:bodyPr/>
                    <a:lstStyle/>
                    <a:p>
                      <a:pPr algn="ctr" fontAlgn="t">
                        <a:buNone/>
                      </a:pPr>
                      <a:r>
                        <a:rPr lang="en-US" sz="2000">
                          <a:effectLst/>
                        </a:rPr>
                        <a:t>Microsoft-backed with tight VSCode integration</a:t>
                      </a:r>
                    </a:p>
                  </a:txBody>
                  <a:tcPr marL="29572" marR="29572" marT="29572" marB="29572"/>
                </a:tc>
                <a:tc>
                  <a:txBody>
                    <a:bodyPr/>
                    <a:lstStyle/>
                    <a:p>
                      <a:pPr algn="ctr" fontAlgn="t">
                        <a:buNone/>
                      </a:pPr>
                      <a:r>
                        <a:rPr lang="en-US" sz="2000">
                          <a:effectLst/>
                        </a:rPr>
                        <a:t>IDE extension</a:t>
                      </a:r>
                    </a:p>
                  </a:txBody>
                  <a:tcPr marL="29572" marR="29572" marT="29572" marB="29572"/>
                </a:tc>
                <a:tc>
                  <a:txBody>
                    <a:bodyPr/>
                    <a:lstStyle/>
                    <a:p>
                      <a:pPr algn="ctr" fontAlgn="t">
                        <a:buNone/>
                      </a:pPr>
                      <a:r>
                        <a:rPr lang="en-US" sz="2000">
                          <a:effectLst/>
                        </a:rPr>
                        <a:t>Yes</a:t>
                      </a:r>
                    </a:p>
                  </a:txBody>
                  <a:tcPr marL="29572" marR="29572" marT="29572" marB="29572"/>
                </a:tc>
                <a:tc>
                  <a:txBody>
                    <a:bodyPr/>
                    <a:lstStyle/>
                    <a:p>
                      <a:pPr algn="ctr" fontAlgn="t">
                        <a:buNone/>
                      </a:pPr>
                      <a:r>
                        <a:rPr lang="en-US" sz="2000">
                          <a:effectLst/>
                        </a:rPr>
                        <a:t>$10/mo</a:t>
                      </a:r>
                    </a:p>
                  </a:txBody>
                  <a:tcPr marL="29572" marR="29572" marT="29572" marB="29572"/>
                </a:tc>
                <a:extLst>
                  <a:ext uri="{0D108BD9-81ED-4DB2-BD59-A6C34878D82A}">
                    <a16:rowId xmlns:a16="http://schemas.microsoft.com/office/drawing/2014/main" val="3508710097"/>
                  </a:ext>
                </a:extLst>
              </a:tr>
              <a:tr h="698487">
                <a:tc>
                  <a:txBody>
                    <a:bodyPr/>
                    <a:lstStyle/>
                    <a:p>
                      <a:pPr algn="ctr" fontAlgn="t">
                        <a:buNone/>
                      </a:pPr>
                      <a:r>
                        <a:rPr lang="en-US" sz="2000" b="1">
                          <a:effectLst/>
                        </a:rPr>
                        <a:t>Cursor</a:t>
                      </a:r>
                      <a:endParaRPr lang="en-US" sz="2000">
                        <a:effectLst/>
                      </a:endParaRPr>
                    </a:p>
                  </a:txBody>
                  <a:tcPr marL="29572" marR="29572" marT="29572" marB="29572"/>
                </a:tc>
                <a:tc>
                  <a:txBody>
                    <a:bodyPr/>
                    <a:lstStyle/>
                    <a:p>
                      <a:pPr algn="ctr" fontAlgn="t">
                        <a:buNone/>
                      </a:pPr>
                      <a:r>
                        <a:rPr lang="en-US" sz="2000">
                          <a:effectLst/>
                        </a:rPr>
                        <a:t>Coding Tool</a:t>
                      </a:r>
                    </a:p>
                  </a:txBody>
                  <a:tcPr marL="29572" marR="29572" marT="29572" marB="29572"/>
                </a:tc>
                <a:tc>
                  <a:txBody>
                    <a:bodyPr/>
                    <a:lstStyle/>
                    <a:p>
                      <a:pPr algn="ctr" fontAlgn="t">
                        <a:buNone/>
                      </a:pPr>
                      <a:r>
                        <a:rPr lang="en-US" sz="2000">
                          <a:effectLst/>
                        </a:rPr>
                        <a:t>Agent-first IDE supporting 8 simultaneous agents</a:t>
                      </a:r>
                    </a:p>
                  </a:txBody>
                  <a:tcPr marL="29572" marR="29572" marT="29572" marB="29572"/>
                </a:tc>
                <a:tc>
                  <a:txBody>
                    <a:bodyPr/>
                    <a:lstStyle/>
                    <a:p>
                      <a:pPr algn="ctr" fontAlgn="t">
                        <a:buNone/>
                      </a:pPr>
                      <a:r>
                        <a:rPr lang="en-US" sz="2000">
                          <a:effectLst/>
                        </a:rPr>
                        <a:t>Standalone IDE</a:t>
                      </a:r>
                    </a:p>
                  </a:txBody>
                  <a:tcPr marL="29572" marR="29572" marT="29572" marB="29572"/>
                </a:tc>
                <a:tc>
                  <a:txBody>
                    <a:bodyPr/>
                    <a:lstStyle/>
                    <a:p>
                      <a:pPr algn="ctr" fontAlgn="t">
                        <a:buNone/>
                      </a:pPr>
                      <a:r>
                        <a:rPr lang="en-US" sz="2000">
                          <a:effectLst/>
                        </a:rPr>
                        <a:t>Yes</a:t>
                      </a:r>
                    </a:p>
                  </a:txBody>
                  <a:tcPr marL="29572" marR="29572" marT="29572" marB="29572"/>
                </a:tc>
                <a:tc>
                  <a:txBody>
                    <a:bodyPr/>
                    <a:lstStyle/>
                    <a:p>
                      <a:pPr algn="ctr" fontAlgn="t">
                        <a:buNone/>
                      </a:pPr>
                      <a:r>
                        <a:rPr lang="en-US" sz="2000">
                          <a:effectLst/>
                        </a:rPr>
                        <a:t>$20/mo</a:t>
                      </a:r>
                    </a:p>
                  </a:txBody>
                  <a:tcPr marL="29572" marR="29572" marT="29572" marB="29572"/>
                </a:tc>
                <a:extLst>
                  <a:ext uri="{0D108BD9-81ED-4DB2-BD59-A6C34878D82A}">
                    <a16:rowId xmlns:a16="http://schemas.microsoft.com/office/drawing/2014/main" val="757955047"/>
                  </a:ext>
                </a:extLst>
              </a:tr>
              <a:tr h="1016843">
                <a:tc>
                  <a:txBody>
                    <a:bodyPr/>
                    <a:lstStyle/>
                    <a:p>
                      <a:pPr algn="ctr" fontAlgn="t">
                        <a:buNone/>
                      </a:pPr>
                      <a:r>
                        <a:rPr lang="en-US" sz="2000" b="1">
                          <a:effectLst/>
                        </a:rPr>
                        <a:t>Windsurf</a:t>
                      </a:r>
                      <a:endParaRPr lang="en-US" sz="2000">
                        <a:effectLst/>
                      </a:endParaRPr>
                    </a:p>
                  </a:txBody>
                  <a:tcPr marL="29572" marR="29572" marT="29572" marB="29572"/>
                </a:tc>
                <a:tc>
                  <a:txBody>
                    <a:bodyPr/>
                    <a:lstStyle/>
                    <a:p>
                      <a:pPr algn="ctr" fontAlgn="t">
                        <a:buNone/>
                      </a:pPr>
                      <a:r>
                        <a:rPr lang="en-US" sz="2000">
                          <a:effectLst/>
                        </a:rPr>
                        <a:t>Coding Tool</a:t>
                      </a:r>
                    </a:p>
                  </a:txBody>
                  <a:tcPr marL="29572" marR="29572" marT="29572" marB="29572"/>
                </a:tc>
                <a:tc>
                  <a:txBody>
                    <a:bodyPr/>
                    <a:lstStyle/>
                    <a:p>
                      <a:pPr algn="ctr" fontAlgn="t">
                        <a:buNone/>
                      </a:pPr>
                      <a:r>
                        <a:rPr lang="en-US" sz="2000">
                          <a:effectLst/>
                        </a:rPr>
                        <a:t>Clean UI with Cascade interface for agentic workflows</a:t>
                      </a:r>
                    </a:p>
                  </a:txBody>
                  <a:tcPr marL="29572" marR="29572" marT="29572" marB="29572"/>
                </a:tc>
                <a:tc>
                  <a:txBody>
                    <a:bodyPr/>
                    <a:lstStyle/>
                    <a:p>
                      <a:pPr algn="ctr" fontAlgn="t">
                        <a:buNone/>
                      </a:pPr>
                      <a:r>
                        <a:rPr lang="en-US" sz="2000">
                          <a:effectLst/>
                        </a:rPr>
                        <a:t>Standalone IDE + Extensions</a:t>
                      </a:r>
                    </a:p>
                  </a:txBody>
                  <a:tcPr marL="29572" marR="29572" marT="29572" marB="29572"/>
                </a:tc>
                <a:tc>
                  <a:txBody>
                    <a:bodyPr/>
                    <a:lstStyle/>
                    <a:p>
                      <a:pPr algn="ctr" fontAlgn="t">
                        <a:buNone/>
                      </a:pPr>
                      <a:r>
                        <a:rPr lang="en-US" sz="2000">
                          <a:effectLst/>
                        </a:rPr>
                        <a:t>Yes</a:t>
                      </a:r>
                    </a:p>
                  </a:txBody>
                  <a:tcPr marL="29572" marR="29572" marT="29572" marB="29572"/>
                </a:tc>
                <a:tc>
                  <a:txBody>
                    <a:bodyPr/>
                    <a:lstStyle/>
                    <a:p>
                      <a:pPr algn="ctr" fontAlgn="t">
                        <a:buNone/>
                      </a:pPr>
                      <a:r>
                        <a:rPr lang="en-US" sz="2000">
                          <a:effectLst/>
                        </a:rPr>
                        <a:t>$15/mo</a:t>
                      </a:r>
                    </a:p>
                  </a:txBody>
                  <a:tcPr marL="29572" marR="29572" marT="29572" marB="29572"/>
                </a:tc>
                <a:extLst>
                  <a:ext uri="{0D108BD9-81ED-4DB2-BD59-A6C34878D82A}">
                    <a16:rowId xmlns:a16="http://schemas.microsoft.com/office/drawing/2014/main" val="3994863189"/>
                  </a:ext>
                </a:extLst>
              </a:tr>
              <a:tr h="698487">
                <a:tc>
                  <a:txBody>
                    <a:bodyPr/>
                    <a:lstStyle/>
                    <a:p>
                      <a:pPr algn="ctr" fontAlgn="t">
                        <a:buNone/>
                      </a:pPr>
                      <a:r>
                        <a:rPr lang="en-US" sz="2000" b="1">
                          <a:effectLst/>
                        </a:rPr>
                        <a:t>Claude Code</a:t>
                      </a:r>
                      <a:endParaRPr lang="en-US" sz="2000">
                        <a:effectLst/>
                      </a:endParaRPr>
                    </a:p>
                  </a:txBody>
                  <a:tcPr marL="29572" marR="29572" marT="29572" marB="29572"/>
                </a:tc>
                <a:tc>
                  <a:txBody>
                    <a:bodyPr/>
                    <a:lstStyle/>
                    <a:p>
                      <a:pPr algn="ctr" fontAlgn="t">
                        <a:buNone/>
                      </a:pPr>
                      <a:r>
                        <a:rPr lang="en-US" sz="2000">
                          <a:effectLst/>
                        </a:rPr>
                        <a:t>Coding Tool</a:t>
                      </a:r>
                    </a:p>
                  </a:txBody>
                  <a:tcPr marL="29572" marR="29572" marT="29572" marB="29572"/>
                </a:tc>
                <a:tc>
                  <a:txBody>
                    <a:bodyPr/>
                    <a:lstStyle/>
                    <a:p>
                      <a:pPr algn="ctr" fontAlgn="t">
                        <a:buNone/>
                      </a:pPr>
                      <a:r>
                        <a:rPr lang="en-US" sz="2000">
                          <a:effectLst/>
                        </a:rPr>
                        <a:t>Terminal-based agentic coding with full autonomy</a:t>
                      </a:r>
                    </a:p>
                  </a:txBody>
                  <a:tcPr marL="29572" marR="29572" marT="29572" marB="29572"/>
                </a:tc>
                <a:tc>
                  <a:txBody>
                    <a:bodyPr/>
                    <a:lstStyle/>
                    <a:p>
                      <a:pPr algn="ctr" fontAlgn="t">
                        <a:buNone/>
                      </a:pPr>
                      <a:r>
                        <a:rPr lang="en-US" sz="2000">
                          <a:effectLst/>
                        </a:rPr>
                        <a:t>Command-line tool</a:t>
                      </a:r>
                    </a:p>
                  </a:txBody>
                  <a:tcPr marL="29572" marR="29572" marT="29572" marB="29572"/>
                </a:tc>
                <a:tc>
                  <a:txBody>
                    <a:bodyPr/>
                    <a:lstStyle/>
                    <a:p>
                      <a:pPr algn="ctr" fontAlgn="t">
                        <a:buNone/>
                      </a:pPr>
                      <a:r>
                        <a:rPr lang="en-US" sz="2000">
                          <a:effectLst/>
                        </a:rPr>
                        <a:t>No</a:t>
                      </a:r>
                    </a:p>
                  </a:txBody>
                  <a:tcPr marL="29572" marR="29572" marT="29572" marB="29572"/>
                </a:tc>
                <a:tc>
                  <a:txBody>
                    <a:bodyPr/>
                    <a:lstStyle/>
                    <a:p>
                      <a:pPr algn="ctr" fontAlgn="t">
                        <a:buNone/>
                      </a:pPr>
                      <a:r>
                        <a:rPr lang="en-US" sz="2000">
                          <a:effectLst/>
                        </a:rPr>
                        <a:t>$20/</a:t>
                      </a:r>
                      <a:r>
                        <a:rPr lang="en-US" sz="2000" err="1">
                          <a:effectLst/>
                        </a:rPr>
                        <a:t>mo</a:t>
                      </a:r>
                      <a:endParaRPr lang="en-US" sz="2000">
                        <a:effectLst/>
                      </a:endParaRPr>
                    </a:p>
                  </a:txBody>
                  <a:tcPr marL="29572" marR="29572" marT="29572" marB="29572"/>
                </a:tc>
                <a:extLst>
                  <a:ext uri="{0D108BD9-81ED-4DB2-BD59-A6C34878D82A}">
                    <a16:rowId xmlns:a16="http://schemas.microsoft.com/office/drawing/2014/main" val="325500728"/>
                  </a:ext>
                </a:extLst>
              </a:tr>
              <a:tr h="698487">
                <a:tc>
                  <a:txBody>
                    <a:bodyPr/>
                    <a:lstStyle/>
                    <a:p>
                      <a:pPr algn="ctr" fontAlgn="t">
                        <a:buNone/>
                      </a:pPr>
                      <a:r>
                        <a:rPr lang="en-US" sz="2000" b="1" err="1">
                          <a:effectLst/>
                        </a:rPr>
                        <a:t>Tabnine</a:t>
                      </a:r>
                      <a:endParaRPr lang="en-US" sz="2000">
                        <a:effectLst/>
                      </a:endParaRPr>
                    </a:p>
                  </a:txBody>
                  <a:tcPr marL="29572" marR="29572" marT="29572" marB="29572" anchor="ctr"/>
                </a:tc>
                <a:tc>
                  <a:txBody>
                    <a:bodyPr/>
                    <a:lstStyle/>
                    <a:p>
                      <a:pPr algn="ctr" fontAlgn="t">
                        <a:buNone/>
                      </a:pPr>
                      <a:r>
                        <a:rPr lang="en-US" sz="2000">
                          <a:effectLst/>
                        </a:rPr>
                        <a:t>Coding Tool</a:t>
                      </a:r>
                    </a:p>
                  </a:txBody>
                  <a:tcPr marL="29572" marR="29572" marT="29572" marB="29572" anchor="ctr"/>
                </a:tc>
                <a:tc>
                  <a:txBody>
                    <a:bodyPr/>
                    <a:lstStyle/>
                    <a:p>
                      <a:pPr algn="ctr" fontAlgn="t">
                        <a:buNone/>
                      </a:pPr>
                      <a:r>
                        <a:rPr lang="en-US" sz="2000">
                          <a:effectLst/>
                        </a:rPr>
                        <a:t>Privacy-first with local execution</a:t>
                      </a:r>
                    </a:p>
                  </a:txBody>
                  <a:tcPr marL="29572" marR="29572" marT="29572" marB="29572" anchor="ctr"/>
                </a:tc>
                <a:tc>
                  <a:txBody>
                    <a:bodyPr/>
                    <a:lstStyle/>
                    <a:p>
                      <a:pPr algn="ctr" fontAlgn="t">
                        <a:buNone/>
                      </a:pPr>
                      <a:r>
                        <a:rPr lang="en-US" sz="2000">
                          <a:effectLst/>
                        </a:rPr>
                        <a:t>IDE extension</a:t>
                      </a:r>
                    </a:p>
                  </a:txBody>
                  <a:tcPr marL="29572" marR="29572" marT="29572" marB="29572" anchor="ctr"/>
                </a:tc>
                <a:tc>
                  <a:txBody>
                    <a:bodyPr/>
                    <a:lstStyle/>
                    <a:p>
                      <a:pPr algn="ctr" fontAlgn="t">
                        <a:buNone/>
                      </a:pPr>
                      <a:r>
                        <a:rPr lang="en-US" sz="2000">
                          <a:effectLst/>
                        </a:rPr>
                        <a:t>Yes</a:t>
                      </a:r>
                    </a:p>
                  </a:txBody>
                  <a:tcPr marL="29572" marR="29572" marT="29572" marB="29572" anchor="ctr"/>
                </a:tc>
                <a:tc>
                  <a:txBody>
                    <a:bodyPr/>
                    <a:lstStyle/>
                    <a:p>
                      <a:pPr algn="ctr" fontAlgn="t">
                        <a:buNone/>
                      </a:pPr>
                      <a:r>
                        <a:rPr lang="en-US" sz="2000">
                          <a:effectLst/>
                        </a:rPr>
                        <a:t>$59/user per month</a:t>
                      </a:r>
                    </a:p>
                  </a:txBody>
                  <a:tcPr marL="29572" marR="29572" marT="29572" marB="29572" anchor="ctr"/>
                </a:tc>
                <a:extLst>
                  <a:ext uri="{0D108BD9-81ED-4DB2-BD59-A6C34878D82A}">
                    <a16:rowId xmlns:a16="http://schemas.microsoft.com/office/drawing/2014/main" val="3047800149"/>
                  </a:ext>
                </a:extLst>
              </a:tr>
            </a:tbl>
          </a:graphicData>
        </a:graphic>
      </p:graphicFrame>
      <p:sp>
        <p:nvSpPr>
          <p:cNvPr id="4" name="TextBox 3">
            <a:extLst>
              <a:ext uri="{FF2B5EF4-FFF2-40B4-BE49-F238E27FC236}">
                <a16:creationId xmlns:a16="http://schemas.microsoft.com/office/drawing/2014/main" id="{7D7A67A8-B27D-9D88-71A0-7A29E5C2DF40}"/>
              </a:ext>
            </a:extLst>
          </p:cNvPr>
          <p:cNvSpPr txBox="1"/>
          <p:nvPr/>
        </p:nvSpPr>
        <p:spPr>
          <a:xfrm>
            <a:off x="739829" y="6050422"/>
            <a:ext cx="10506703" cy="369332"/>
          </a:xfrm>
          <a:prstGeom prst="rect">
            <a:avLst/>
          </a:prstGeom>
          <a:noFill/>
        </p:spPr>
        <p:txBody>
          <a:bodyPr wrap="square">
            <a:spAutoFit/>
          </a:bodyPr>
          <a:lstStyle/>
          <a:p>
            <a:pPr algn="ctr"/>
            <a:r>
              <a:rPr lang="en-US">
                <a:hlinkClick r:id="rId2"/>
              </a:rPr>
              <a:t>https://launchpad.io/blog/22-best-ai-coding-tools-speed-development-2026</a:t>
            </a:r>
            <a:r>
              <a:rPr lang="en-US"/>
              <a:t> - Jan 21, 2026 </a:t>
            </a:r>
          </a:p>
        </p:txBody>
      </p:sp>
    </p:spTree>
    <p:extLst>
      <p:ext uri="{BB962C8B-B14F-4D97-AF65-F5344CB8AC3E}">
        <p14:creationId xmlns:p14="http://schemas.microsoft.com/office/powerpoint/2010/main" val="2385904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23E33-D893-9C42-2D79-5B5C89A68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AB040-2A0B-6530-DE9F-FD8D0D57DAB3}"/>
              </a:ext>
            </a:extLst>
          </p:cNvPr>
          <p:cNvSpPr>
            <a:spLocks noGrp="1"/>
          </p:cNvSpPr>
          <p:nvPr>
            <p:ph type="title"/>
          </p:nvPr>
        </p:nvSpPr>
        <p:spPr>
          <a:xfrm>
            <a:off x="216055" y="185498"/>
            <a:ext cx="12192566" cy="487490"/>
          </a:xfrm>
        </p:spPr>
        <p:txBody>
          <a:bodyPr>
            <a:noAutofit/>
          </a:bodyPr>
          <a:lstStyle/>
          <a:p>
            <a:r>
              <a:rPr lang="en-US"/>
              <a:t>AI coding tools – 2026 (Launchpad)</a:t>
            </a:r>
          </a:p>
        </p:txBody>
      </p:sp>
      <p:sp>
        <p:nvSpPr>
          <p:cNvPr id="6" name="Slide Number Placeholder 5">
            <a:extLst>
              <a:ext uri="{FF2B5EF4-FFF2-40B4-BE49-F238E27FC236}">
                <a16:creationId xmlns:a16="http://schemas.microsoft.com/office/drawing/2014/main" id="{DF8B4B17-6BA9-A859-970C-8B67BF72C025}"/>
              </a:ext>
            </a:extLst>
          </p:cNvPr>
          <p:cNvSpPr>
            <a:spLocks noGrp="1"/>
          </p:cNvSpPr>
          <p:nvPr>
            <p:ph type="sldNum" sz="quarter" idx="12"/>
          </p:nvPr>
        </p:nvSpPr>
        <p:spPr/>
        <p:txBody>
          <a:bodyPr/>
          <a:lstStyle/>
          <a:p>
            <a:fld id="{07E1C93C-5050-FC42-8F10-D22D4F119D13}" type="slidenum">
              <a:rPr lang="en-US" smtClean="0"/>
              <a:pPr/>
              <a:t>21</a:t>
            </a:fld>
            <a:endParaRPr lang="en-US"/>
          </a:p>
        </p:txBody>
      </p:sp>
      <p:sp>
        <p:nvSpPr>
          <p:cNvPr id="5" name="TextBox 4">
            <a:extLst>
              <a:ext uri="{FF2B5EF4-FFF2-40B4-BE49-F238E27FC236}">
                <a16:creationId xmlns:a16="http://schemas.microsoft.com/office/drawing/2014/main" id="{015020CB-970F-3F26-E68F-5636ED721908}"/>
              </a:ext>
            </a:extLst>
          </p:cNvPr>
          <p:cNvSpPr txBox="1"/>
          <p:nvPr/>
        </p:nvSpPr>
        <p:spPr>
          <a:xfrm>
            <a:off x="739829" y="6098004"/>
            <a:ext cx="10506703" cy="369332"/>
          </a:xfrm>
          <a:prstGeom prst="rect">
            <a:avLst/>
          </a:prstGeom>
          <a:noFill/>
        </p:spPr>
        <p:txBody>
          <a:bodyPr wrap="square">
            <a:spAutoFit/>
          </a:bodyPr>
          <a:lstStyle/>
          <a:p>
            <a:pPr algn="ctr"/>
            <a:r>
              <a:rPr lang="en-US">
                <a:hlinkClick r:id="rId2"/>
              </a:rPr>
              <a:t>https://launchpad.io/blog/22-best-ai-coding-tools-speed-development-2026</a:t>
            </a:r>
            <a:r>
              <a:rPr lang="en-US"/>
              <a:t> - Jan 21, 2026 </a:t>
            </a:r>
          </a:p>
        </p:txBody>
      </p:sp>
      <p:graphicFrame>
        <p:nvGraphicFramePr>
          <p:cNvPr id="3" name="Table 2">
            <a:extLst>
              <a:ext uri="{FF2B5EF4-FFF2-40B4-BE49-F238E27FC236}">
                <a16:creationId xmlns:a16="http://schemas.microsoft.com/office/drawing/2014/main" id="{67971130-42BD-0150-7F4D-5B739A117A3C}"/>
              </a:ext>
            </a:extLst>
          </p:cNvPr>
          <p:cNvGraphicFramePr>
            <a:graphicFrameLocks noGrp="1"/>
          </p:cNvGraphicFramePr>
          <p:nvPr>
            <p:extLst>
              <p:ext uri="{D42A27DB-BD31-4B8C-83A1-F6EECF244321}">
                <p14:modId xmlns:p14="http://schemas.microsoft.com/office/powerpoint/2010/main" val="4056315881"/>
              </p:ext>
            </p:extLst>
          </p:nvPr>
        </p:nvGraphicFramePr>
        <p:xfrm>
          <a:off x="469151" y="958652"/>
          <a:ext cx="11253697" cy="5042918"/>
        </p:xfrm>
        <a:graphic>
          <a:graphicData uri="http://schemas.openxmlformats.org/drawingml/2006/table">
            <a:tbl>
              <a:tblPr>
                <a:tableStyleId>{284E427A-3D55-4303-BF80-6455036E1DE7}</a:tableStyleId>
              </a:tblPr>
              <a:tblGrid>
                <a:gridCol w="2235321">
                  <a:extLst>
                    <a:ext uri="{9D8B030D-6E8A-4147-A177-3AD203B41FA5}">
                      <a16:colId xmlns:a16="http://schemas.microsoft.com/office/drawing/2014/main" val="664966348"/>
                    </a:ext>
                  </a:extLst>
                </a:gridCol>
                <a:gridCol w="1721454">
                  <a:extLst>
                    <a:ext uri="{9D8B030D-6E8A-4147-A177-3AD203B41FA5}">
                      <a16:colId xmlns:a16="http://schemas.microsoft.com/office/drawing/2014/main" val="44376695"/>
                    </a:ext>
                  </a:extLst>
                </a:gridCol>
                <a:gridCol w="2697803">
                  <a:extLst>
                    <a:ext uri="{9D8B030D-6E8A-4147-A177-3AD203B41FA5}">
                      <a16:colId xmlns:a16="http://schemas.microsoft.com/office/drawing/2014/main" val="3111901466"/>
                    </a:ext>
                  </a:extLst>
                </a:gridCol>
                <a:gridCol w="2261018">
                  <a:extLst>
                    <a:ext uri="{9D8B030D-6E8A-4147-A177-3AD203B41FA5}">
                      <a16:colId xmlns:a16="http://schemas.microsoft.com/office/drawing/2014/main" val="374230884"/>
                    </a:ext>
                  </a:extLst>
                </a:gridCol>
                <a:gridCol w="1104817">
                  <a:extLst>
                    <a:ext uri="{9D8B030D-6E8A-4147-A177-3AD203B41FA5}">
                      <a16:colId xmlns:a16="http://schemas.microsoft.com/office/drawing/2014/main" val="970342888"/>
                    </a:ext>
                  </a:extLst>
                </a:gridCol>
                <a:gridCol w="1233284">
                  <a:extLst>
                    <a:ext uri="{9D8B030D-6E8A-4147-A177-3AD203B41FA5}">
                      <a16:colId xmlns:a16="http://schemas.microsoft.com/office/drawing/2014/main" val="761331141"/>
                    </a:ext>
                  </a:extLst>
                </a:gridCol>
              </a:tblGrid>
              <a:tr h="711572">
                <a:tc>
                  <a:txBody>
                    <a:bodyPr/>
                    <a:lstStyle/>
                    <a:p>
                      <a:pPr algn="ctr" fontAlgn="t">
                        <a:buNone/>
                      </a:pPr>
                      <a:r>
                        <a:rPr lang="en-US" sz="2000" b="1">
                          <a:effectLst/>
                        </a:rPr>
                        <a:t>Tool</a:t>
                      </a:r>
                      <a:endParaRPr lang="en-US" sz="2000">
                        <a:effectLst/>
                      </a:endParaRPr>
                    </a:p>
                  </a:txBody>
                  <a:tcPr marL="29572" marR="29572" marT="29572" marB="29572" anchor="ctr"/>
                </a:tc>
                <a:tc>
                  <a:txBody>
                    <a:bodyPr/>
                    <a:lstStyle/>
                    <a:p>
                      <a:pPr algn="ctr" fontAlgn="t">
                        <a:buNone/>
                      </a:pPr>
                      <a:r>
                        <a:rPr lang="en-US" sz="2000" b="1">
                          <a:effectLst/>
                        </a:rPr>
                        <a:t>Type</a:t>
                      </a:r>
                      <a:endParaRPr lang="en-US" sz="2000">
                        <a:effectLst/>
                      </a:endParaRPr>
                    </a:p>
                  </a:txBody>
                  <a:tcPr marL="29572" marR="29572" marT="29572" marB="29572" anchor="ctr"/>
                </a:tc>
                <a:tc>
                  <a:txBody>
                    <a:bodyPr/>
                    <a:lstStyle/>
                    <a:p>
                      <a:pPr algn="ctr" fontAlgn="t">
                        <a:buNone/>
                      </a:pPr>
                      <a:r>
                        <a:rPr lang="en-US" sz="2000" b="1">
                          <a:effectLst/>
                        </a:rPr>
                        <a:t>Key selling point</a:t>
                      </a:r>
                      <a:endParaRPr lang="en-US" sz="2000">
                        <a:effectLst/>
                      </a:endParaRPr>
                    </a:p>
                  </a:txBody>
                  <a:tcPr marL="29572" marR="29572" marT="29572" marB="29572" anchor="ctr"/>
                </a:tc>
                <a:tc>
                  <a:txBody>
                    <a:bodyPr/>
                    <a:lstStyle/>
                    <a:p>
                      <a:pPr algn="ctr" fontAlgn="t">
                        <a:buNone/>
                      </a:pPr>
                      <a:r>
                        <a:rPr lang="en-US" sz="2000" b="1">
                          <a:effectLst/>
                        </a:rPr>
                        <a:t>Exists as</a:t>
                      </a:r>
                      <a:endParaRPr lang="en-US" sz="2000">
                        <a:effectLst/>
                      </a:endParaRPr>
                    </a:p>
                  </a:txBody>
                  <a:tcPr marL="29572" marR="29572" marT="29572" marB="29572" anchor="ctr"/>
                </a:tc>
                <a:tc>
                  <a:txBody>
                    <a:bodyPr/>
                    <a:lstStyle/>
                    <a:p>
                      <a:pPr algn="ctr" fontAlgn="t">
                        <a:buNone/>
                      </a:pPr>
                      <a:r>
                        <a:rPr lang="en-US" sz="2000" b="1">
                          <a:effectLst/>
                        </a:rPr>
                        <a:t>Free plan</a:t>
                      </a:r>
                      <a:endParaRPr lang="en-US" sz="2000">
                        <a:effectLst/>
                      </a:endParaRPr>
                    </a:p>
                  </a:txBody>
                  <a:tcPr marL="29572" marR="29572" marT="29572" marB="29572" anchor="ctr"/>
                </a:tc>
                <a:tc>
                  <a:txBody>
                    <a:bodyPr/>
                    <a:lstStyle/>
                    <a:p>
                      <a:pPr algn="ctr" fontAlgn="t">
                        <a:buNone/>
                      </a:pPr>
                      <a:r>
                        <a:rPr lang="en-US" sz="2000" b="1">
                          <a:effectLst/>
                        </a:rPr>
                        <a:t>Price</a:t>
                      </a:r>
                    </a:p>
                  </a:txBody>
                  <a:tcPr marL="29572" marR="29572" marT="29572" marB="29572" anchor="ctr"/>
                </a:tc>
                <a:extLst>
                  <a:ext uri="{0D108BD9-81ED-4DB2-BD59-A6C34878D82A}">
                    <a16:rowId xmlns:a16="http://schemas.microsoft.com/office/drawing/2014/main" val="2602124271"/>
                  </a:ext>
                </a:extLst>
              </a:tr>
              <a:tr h="721891">
                <a:tc>
                  <a:txBody>
                    <a:bodyPr/>
                    <a:lstStyle/>
                    <a:p>
                      <a:pPr algn="ctr" fontAlgn="t">
                        <a:buNone/>
                      </a:pPr>
                      <a:r>
                        <a:rPr lang="en-US" sz="2000" b="1">
                          <a:effectLst/>
                        </a:rPr>
                        <a:t>OpenAI Codex</a:t>
                      </a:r>
                      <a:endParaRPr lang="en-US" sz="2000">
                        <a:effectLst/>
                      </a:endParaRPr>
                    </a:p>
                  </a:txBody>
                  <a:tcPr marL="29572" marR="29572" marT="29572" marB="29572" anchor="ctr"/>
                </a:tc>
                <a:tc>
                  <a:txBody>
                    <a:bodyPr/>
                    <a:lstStyle/>
                    <a:p>
                      <a:pPr algn="ctr" fontAlgn="t">
                        <a:buNone/>
                      </a:pPr>
                      <a:r>
                        <a:rPr lang="en-US" sz="2000">
                          <a:effectLst/>
                        </a:rPr>
                        <a:t>Coding Tool</a:t>
                      </a:r>
                    </a:p>
                  </a:txBody>
                  <a:tcPr marL="29572" marR="29572" marT="29572" marB="29572" anchor="ctr"/>
                </a:tc>
                <a:tc>
                  <a:txBody>
                    <a:bodyPr/>
                    <a:lstStyle/>
                    <a:p>
                      <a:pPr algn="ctr" fontAlgn="t">
                        <a:buNone/>
                      </a:pPr>
                      <a:r>
                        <a:rPr lang="en-US" sz="2000">
                          <a:effectLst/>
                        </a:rPr>
                        <a:t>Strong at understanding complex prompts</a:t>
                      </a:r>
                    </a:p>
                  </a:txBody>
                  <a:tcPr marL="29572" marR="29572" marT="29572" marB="29572" anchor="ctr"/>
                </a:tc>
                <a:tc>
                  <a:txBody>
                    <a:bodyPr/>
                    <a:lstStyle/>
                    <a:p>
                      <a:pPr algn="ctr" fontAlgn="t">
                        <a:buNone/>
                      </a:pPr>
                      <a:r>
                        <a:rPr lang="en-US" sz="2000">
                          <a:effectLst/>
                        </a:rPr>
                        <a:t>ChatGPT, API</a:t>
                      </a:r>
                    </a:p>
                  </a:txBody>
                  <a:tcPr marL="29572" marR="29572" marT="29572" marB="29572" anchor="ctr"/>
                </a:tc>
                <a:tc>
                  <a:txBody>
                    <a:bodyPr/>
                    <a:lstStyle/>
                    <a:p>
                      <a:pPr algn="ctr" fontAlgn="t">
                        <a:buNone/>
                      </a:pPr>
                      <a:r>
                        <a:rPr lang="en-US" sz="2000">
                          <a:effectLst/>
                        </a:rPr>
                        <a:t>No</a:t>
                      </a:r>
                    </a:p>
                  </a:txBody>
                  <a:tcPr marL="29572" marR="29572" marT="29572" marB="29572" anchor="ctr"/>
                </a:tc>
                <a:tc>
                  <a:txBody>
                    <a:bodyPr/>
                    <a:lstStyle/>
                    <a:p>
                      <a:pPr algn="ctr" fontAlgn="t">
                        <a:buNone/>
                      </a:pPr>
                      <a:r>
                        <a:rPr lang="en-US" sz="2000">
                          <a:effectLst/>
                        </a:rPr>
                        <a:t>$20/</a:t>
                      </a:r>
                      <a:r>
                        <a:rPr lang="en-US" sz="2000" err="1">
                          <a:effectLst/>
                        </a:rPr>
                        <a:t>mo</a:t>
                      </a:r>
                      <a:endParaRPr lang="en-US" sz="2000">
                        <a:effectLst/>
                      </a:endParaRPr>
                    </a:p>
                  </a:txBody>
                  <a:tcPr marL="29572" marR="29572" marT="29572" marB="29572" anchor="ctr"/>
                </a:tc>
                <a:extLst>
                  <a:ext uri="{0D108BD9-81ED-4DB2-BD59-A6C34878D82A}">
                    <a16:rowId xmlns:a16="http://schemas.microsoft.com/office/drawing/2014/main" val="3661837650"/>
                  </a:ext>
                </a:extLst>
              </a:tr>
              <a:tr h="721891">
                <a:tc>
                  <a:txBody>
                    <a:bodyPr/>
                    <a:lstStyle/>
                    <a:p>
                      <a:pPr algn="ctr" fontAlgn="t">
                        <a:buNone/>
                      </a:pPr>
                      <a:r>
                        <a:rPr lang="en-US" sz="2000" b="1">
                          <a:effectLst/>
                        </a:rPr>
                        <a:t>Google Gemini</a:t>
                      </a:r>
                      <a:endParaRPr lang="en-US" sz="2000">
                        <a:effectLst/>
                      </a:endParaRPr>
                    </a:p>
                  </a:txBody>
                  <a:tcPr marL="29572" marR="29572" marT="29572" marB="29572" anchor="ctr"/>
                </a:tc>
                <a:tc>
                  <a:txBody>
                    <a:bodyPr/>
                    <a:lstStyle/>
                    <a:p>
                      <a:pPr algn="ctr" fontAlgn="t">
                        <a:buNone/>
                      </a:pPr>
                      <a:r>
                        <a:rPr lang="en-US" sz="2000">
                          <a:effectLst/>
                        </a:rPr>
                        <a:t>Coding Tool</a:t>
                      </a:r>
                    </a:p>
                  </a:txBody>
                  <a:tcPr marL="29572" marR="29572" marT="29572" marB="29572" anchor="ctr"/>
                </a:tc>
                <a:tc>
                  <a:txBody>
                    <a:bodyPr/>
                    <a:lstStyle/>
                    <a:p>
                      <a:pPr algn="ctr" fontAlgn="t">
                        <a:buNone/>
                      </a:pPr>
                      <a:r>
                        <a:rPr lang="en-US" sz="2000">
                          <a:effectLst/>
                        </a:rPr>
                        <a:t>Embedded across Google tools</a:t>
                      </a:r>
                    </a:p>
                  </a:txBody>
                  <a:tcPr marL="29572" marR="29572" marT="29572" marB="29572" anchor="ctr"/>
                </a:tc>
                <a:tc>
                  <a:txBody>
                    <a:bodyPr/>
                    <a:lstStyle/>
                    <a:p>
                      <a:pPr algn="ctr" fontAlgn="t">
                        <a:buNone/>
                      </a:pPr>
                      <a:r>
                        <a:rPr lang="en-US" sz="2000">
                          <a:effectLst/>
                        </a:rPr>
                        <a:t>Cloud API + IDE integrations</a:t>
                      </a:r>
                    </a:p>
                  </a:txBody>
                  <a:tcPr marL="29572" marR="29572" marT="29572" marB="29572" anchor="ctr"/>
                </a:tc>
                <a:tc>
                  <a:txBody>
                    <a:bodyPr/>
                    <a:lstStyle/>
                    <a:p>
                      <a:pPr algn="ctr" fontAlgn="t">
                        <a:buNone/>
                      </a:pPr>
                      <a:r>
                        <a:rPr lang="en-US" sz="2000">
                          <a:effectLst/>
                        </a:rPr>
                        <a:t>Yes</a:t>
                      </a:r>
                    </a:p>
                  </a:txBody>
                  <a:tcPr marL="29572" marR="29572" marT="29572" marB="29572" anchor="ctr"/>
                </a:tc>
                <a:tc>
                  <a:txBody>
                    <a:bodyPr/>
                    <a:lstStyle/>
                    <a:p>
                      <a:pPr algn="ctr" fontAlgn="t">
                        <a:buNone/>
                      </a:pPr>
                      <a:r>
                        <a:rPr lang="en-US" sz="2000">
                          <a:effectLst/>
                        </a:rPr>
                        <a:t>$22.80/user per mo</a:t>
                      </a:r>
                    </a:p>
                  </a:txBody>
                  <a:tcPr marL="29572" marR="29572" marT="29572" marB="29572" anchor="ctr"/>
                </a:tc>
                <a:extLst>
                  <a:ext uri="{0D108BD9-81ED-4DB2-BD59-A6C34878D82A}">
                    <a16:rowId xmlns:a16="http://schemas.microsoft.com/office/drawing/2014/main" val="539476317"/>
                  </a:ext>
                </a:extLst>
              </a:tr>
              <a:tr h="721891">
                <a:tc>
                  <a:txBody>
                    <a:bodyPr/>
                    <a:lstStyle/>
                    <a:p>
                      <a:pPr algn="ctr" fontAlgn="t">
                        <a:buNone/>
                      </a:pPr>
                      <a:r>
                        <a:rPr lang="en-US" sz="2000" b="1">
                          <a:effectLst/>
                        </a:rPr>
                        <a:t>Replit</a:t>
                      </a:r>
                      <a:endParaRPr lang="en-US" sz="2000">
                        <a:effectLst/>
                      </a:endParaRPr>
                    </a:p>
                  </a:txBody>
                  <a:tcPr marL="29572" marR="29572" marT="29572" marB="29572" anchor="ctr"/>
                </a:tc>
                <a:tc>
                  <a:txBody>
                    <a:bodyPr/>
                    <a:lstStyle/>
                    <a:p>
                      <a:pPr algn="ctr" fontAlgn="t">
                        <a:buNone/>
                      </a:pPr>
                      <a:r>
                        <a:rPr lang="en-US" sz="2000">
                          <a:effectLst/>
                        </a:rPr>
                        <a:t>Platform</a:t>
                      </a:r>
                    </a:p>
                  </a:txBody>
                  <a:tcPr marL="29572" marR="29572" marT="29572" marB="29572" anchor="ctr"/>
                </a:tc>
                <a:tc>
                  <a:txBody>
                    <a:bodyPr/>
                    <a:lstStyle/>
                    <a:p>
                      <a:pPr algn="ctr" fontAlgn="t">
                        <a:buNone/>
                      </a:pPr>
                      <a:r>
                        <a:rPr lang="en-US" sz="2000">
                          <a:effectLst/>
                        </a:rPr>
                        <a:t>Cloud IDE with autonomous agent</a:t>
                      </a:r>
                    </a:p>
                  </a:txBody>
                  <a:tcPr marL="29572" marR="29572" marT="29572" marB="29572" anchor="ctr"/>
                </a:tc>
                <a:tc>
                  <a:txBody>
                    <a:bodyPr/>
                    <a:lstStyle/>
                    <a:p>
                      <a:pPr algn="ctr" fontAlgn="t">
                        <a:buNone/>
                      </a:pPr>
                      <a:r>
                        <a:rPr lang="en-US" sz="2000">
                          <a:effectLst/>
                        </a:rPr>
                        <a:t>Cloud IDE + Platform</a:t>
                      </a:r>
                    </a:p>
                  </a:txBody>
                  <a:tcPr marL="29572" marR="29572" marT="29572" marB="29572" anchor="ctr"/>
                </a:tc>
                <a:tc>
                  <a:txBody>
                    <a:bodyPr/>
                    <a:lstStyle/>
                    <a:p>
                      <a:pPr algn="ctr" fontAlgn="t">
                        <a:buNone/>
                      </a:pPr>
                      <a:r>
                        <a:rPr lang="en-US" sz="2000">
                          <a:effectLst/>
                        </a:rPr>
                        <a:t>Yes</a:t>
                      </a:r>
                    </a:p>
                  </a:txBody>
                  <a:tcPr marL="29572" marR="29572" marT="29572" marB="29572" anchor="ctr"/>
                </a:tc>
                <a:tc>
                  <a:txBody>
                    <a:bodyPr/>
                    <a:lstStyle/>
                    <a:p>
                      <a:pPr algn="ctr" fontAlgn="t">
                        <a:buNone/>
                      </a:pPr>
                      <a:r>
                        <a:rPr lang="en-US" sz="2000">
                          <a:effectLst/>
                        </a:rPr>
                        <a:t>$25/mo</a:t>
                      </a:r>
                    </a:p>
                  </a:txBody>
                  <a:tcPr marL="29572" marR="29572" marT="29572" marB="29572" anchor="ctr"/>
                </a:tc>
                <a:extLst>
                  <a:ext uri="{0D108BD9-81ED-4DB2-BD59-A6C34878D82A}">
                    <a16:rowId xmlns:a16="http://schemas.microsoft.com/office/drawing/2014/main" val="3906593276"/>
                  </a:ext>
                </a:extLst>
              </a:tr>
              <a:tr h="721891">
                <a:tc>
                  <a:txBody>
                    <a:bodyPr/>
                    <a:lstStyle/>
                    <a:p>
                      <a:pPr algn="ctr" fontAlgn="t">
                        <a:buNone/>
                      </a:pPr>
                      <a:r>
                        <a:rPr lang="en-US" sz="2000" b="1">
                          <a:effectLst/>
                        </a:rPr>
                        <a:t>Cline</a:t>
                      </a:r>
                      <a:endParaRPr lang="en-US" sz="2000">
                        <a:effectLst/>
                      </a:endParaRPr>
                    </a:p>
                  </a:txBody>
                  <a:tcPr marL="29572" marR="29572" marT="29572" marB="29572" anchor="ctr"/>
                </a:tc>
                <a:tc>
                  <a:txBody>
                    <a:bodyPr/>
                    <a:lstStyle/>
                    <a:p>
                      <a:pPr algn="ctr" fontAlgn="t">
                        <a:buNone/>
                      </a:pPr>
                      <a:r>
                        <a:rPr lang="en-US" sz="2000">
                          <a:effectLst/>
                        </a:rPr>
                        <a:t>Coding Tool</a:t>
                      </a:r>
                    </a:p>
                  </a:txBody>
                  <a:tcPr marL="29572" marR="29572" marT="29572" marB="29572" anchor="ctr"/>
                </a:tc>
                <a:tc>
                  <a:txBody>
                    <a:bodyPr/>
                    <a:lstStyle/>
                    <a:p>
                      <a:pPr algn="ctr" fontAlgn="t">
                        <a:buNone/>
                      </a:pPr>
                      <a:r>
                        <a:rPr lang="en-US" sz="2000">
                          <a:effectLst/>
                        </a:rPr>
                        <a:t>Open-source VSCode extension</a:t>
                      </a:r>
                    </a:p>
                  </a:txBody>
                  <a:tcPr marL="29572" marR="29572" marT="29572" marB="29572" anchor="ctr"/>
                </a:tc>
                <a:tc>
                  <a:txBody>
                    <a:bodyPr/>
                    <a:lstStyle/>
                    <a:p>
                      <a:pPr algn="ctr" fontAlgn="t">
                        <a:buNone/>
                      </a:pPr>
                      <a:r>
                        <a:rPr lang="en-US" sz="2000">
                          <a:effectLst/>
                        </a:rPr>
                        <a:t>IDE extension</a:t>
                      </a:r>
                    </a:p>
                  </a:txBody>
                  <a:tcPr marL="29572" marR="29572" marT="29572" marB="29572" anchor="ctr"/>
                </a:tc>
                <a:tc>
                  <a:txBody>
                    <a:bodyPr/>
                    <a:lstStyle/>
                    <a:p>
                      <a:pPr algn="ctr" fontAlgn="t">
                        <a:buNone/>
                      </a:pPr>
                      <a:r>
                        <a:rPr lang="en-US" sz="2000">
                          <a:effectLst/>
                        </a:rPr>
                        <a:t>Yes</a:t>
                      </a:r>
                    </a:p>
                  </a:txBody>
                  <a:tcPr marL="29572" marR="29572" marT="29572" marB="29572" anchor="ctr"/>
                </a:tc>
                <a:tc>
                  <a:txBody>
                    <a:bodyPr/>
                    <a:lstStyle/>
                    <a:p>
                      <a:pPr algn="ctr" fontAlgn="t">
                        <a:buNone/>
                      </a:pPr>
                      <a:r>
                        <a:rPr lang="en-US" sz="2000">
                          <a:effectLst/>
                        </a:rPr>
                        <a:t>$20/user per month</a:t>
                      </a:r>
                    </a:p>
                  </a:txBody>
                  <a:tcPr marL="29572" marR="29572" marT="29572" marB="29572" anchor="ctr"/>
                </a:tc>
                <a:extLst>
                  <a:ext uri="{0D108BD9-81ED-4DB2-BD59-A6C34878D82A}">
                    <a16:rowId xmlns:a16="http://schemas.microsoft.com/office/drawing/2014/main" val="1316968760"/>
                  </a:ext>
                </a:extLst>
              </a:tr>
              <a:tr h="721891">
                <a:tc>
                  <a:txBody>
                    <a:bodyPr/>
                    <a:lstStyle/>
                    <a:p>
                      <a:pPr algn="ctr" fontAlgn="t">
                        <a:buNone/>
                      </a:pPr>
                      <a:r>
                        <a:rPr lang="en-US" sz="2000" b="1">
                          <a:effectLst/>
                        </a:rPr>
                        <a:t>Amazon Q Developer</a:t>
                      </a:r>
                      <a:endParaRPr lang="en-US" sz="2000">
                        <a:effectLst/>
                      </a:endParaRPr>
                    </a:p>
                  </a:txBody>
                  <a:tcPr marL="29572" marR="29572" marT="29572" marB="29572" anchor="ctr"/>
                </a:tc>
                <a:tc>
                  <a:txBody>
                    <a:bodyPr/>
                    <a:lstStyle/>
                    <a:p>
                      <a:pPr algn="ctr" fontAlgn="t">
                        <a:buNone/>
                      </a:pPr>
                      <a:r>
                        <a:rPr lang="en-US" sz="2000">
                          <a:effectLst/>
                        </a:rPr>
                        <a:t>Coding Tool</a:t>
                      </a:r>
                    </a:p>
                  </a:txBody>
                  <a:tcPr marL="29572" marR="29572" marT="29572" marB="29572" anchor="ctr"/>
                </a:tc>
                <a:tc>
                  <a:txBody>
                    <a:bodyPr/>
                    <a:lstStyle/>
                    <a:p>
                      <a:pPr algn="ctr" fontAlgn="t">
                        <a:buNone/>
                      </a:pPr>
                      <a:r>
                        <a:rPr lang="en-US" sz="2000">
                          <a:effectLst/>
                        </a:rPr>
                        <a:t>Deep AWS integration</a:t>
                      </a:r>
                    </a:p>
                  </a:txBody>
                  <a:tcPr marL="29572" marR="29572" marT="29572" marB="29572" anchor="ctr"/>
                </a:tc>
                <a:tc>
                  <a:txBody>
                    <a:bodyPr/>
                    <a:lstStyle/>
                    <a:p>
                      <a:pPr algn="ctr" fontAlgn="t">
                        <a:buNone/>
                      </a:pPr>
                      <a:r>
                        <a:rPr lang="en-US" sz="2000">
                          <a:effectLst/>
                        </a:rPr>
                        <a:t>IDE extension + AWS Console</a:t>
                      </a:r>
                    </a:p>
                  </a:txBody>
                  <a:tcPr marL="29572" marR="29572" marT="29572" marB="29572" anchor="ctr"/>
                </a:tc>
                <a:tc>
                  <a:txBody>
                    <a:bodyPr/>
                    <a:lstStyle/>
                    <a:p>
                      <a:pPr algn="ctr" fontAlgn="t">
                        <a:buNone/>
                      </a:pPr>
                      <a:r>
                        <a:rPr lang="en-US" sz="2000">
                          <a:effectLst/>
                        </a:rPr>
                        <a:t>Yes</a:t>
                      </a:r>
                    </a:p>
                  </a:txBody>
                  <a:tcPr marL="29572" marR="29572" marT="29572" marB="29572" anchor="ctr"/>
                </a:tc>
                <a:tc>
                  <a:txBody>
                    <a:bodyPr/>
                    <a:lstStyle/>
                    <a:p>
                      <a:pPr algn="ctr" fontAlgn="t">
                        <a:buNone/>
                      </a:pPr>
                      <a:r>
                        <a:rPr lang="en-US" sz="2000">
                          <a:effectLst/>
                        </a:rPr>
                        <a:t>$19/user per month</a:t>
                      </a:r>
                    </a:p>
                  </a:txBody>
                  <a:tcPr marL="29572" marR="29572" marT="29572" marB="29572" anchor="ctr"/>
                </a:tc>
                <a:extLst>
                  <a:ext uri="{0D108BD9-81ED-4DB2-BD59-A6C34878D82A}">
                    <a16:rowId xmlns:a16="http://schemas.microsoft.com/office/drawing/2014/main" val="2744897469"/>
                  </a:ext>
                </a:extLst>
              </a:tr>
              <a:tr h="721891">
                <a:tc>
                  <a:txBody>
                    <a:bodyPr/>
                    <a:lstStyle/>
                    <a:p>
                      <a:pPr algn="ctr" fontAlgn="t">
                        <a:buNone/>
                      </a:pPr>
                      <a:r>
                        <a:rPr lang="en-US" sz="2000" b="1">
                          <a:effectLst/>
                        </a:rPr>
                        <a:t>Zed</a:t>
                      </a:r>
                      <a:endParaRPr lang="en-US" sz="2000">
                        <a:effectLst/>
                      </a:endParaRPr>
                    </a:p>
                  </a:txBody>
                  <a:tcPr marL="29572" marR="29572" marT="29572" marB="29572" anchor="ctr"/>
                </a:tc>
                <a:tc>
                  <a:txBody>
                    <a:bodyPr/>
                    <a:lstStyle/>
                    <a:p>
                      <a:pPr algn="ctr" fontAlgn="t">
                        <a:buNone/>
                      </a:pPr>
                      <a:r>
                        <a:rPr lang="en-US" sz="2000">
                          <a:effectLst/>
                        </a:rPr>
                        <a:t>Coding Tool</a:t>
                      </a:r>
                    </a:p>
                  </a:txBody>
                  <a:tcPr marL="29572" marR="29572" marT="29572" marB="29572" anchor="ctr"/>
                </a:tc>
                <a:tc>
                  <a:txBody>
                    <a:bodyPr/>
                    <a:lstStyle/>
                    <a:p>
                      <a:pPr algn="ctr" fontAlgn="t">
                        <a:buNone/>
                      </a:pPr>
                      <a:r>
                        <a:rPr lang="en-US" sz="2000">
                          <a:effectLst/>
                        </a:rPr>
                        <a:t>Ultra-fast (120 fps) Rust-based editor</a:t>
                      </a:r>
                    </a:p>
                  </a:txBody>
                  <a:tcPr marL="29572" marR="29572" marT="29572" marB="29572" anchor="ctr"/>
                </a:tc>
                <a:tc>
                  <a:txBody>
                    <a:bodyPr/>
                    <a:lstStyle/>
                    <a:p>
                      <a:pPr algn="ctr" fontAlgn="t">
                        <a:buNone/>
                      </a:pPr>
                      <a:r>
                        <a:rPr lang="en-US" sz="2000">
                          <a:effectLst/>
                        </a:rPr>
                        <a:t>Standalone IDE</a:t>
                      </a:r>
                    </a:p>
                  </a:txBody>
                  <a:tcPr marL="29572" marR="29572" marT="29572" marB="29572" anchor="ctr"/>
                </a:tc>
                <a:tc>
                  <a:txBody>
                    <a:bodyPr/>
                    <a:lstStyle/>
                    <a:p>
                      <a:pPr algn="ctr" fontAlgn="t">
                        <a:buNone/>
                      </a:pPr>
                      <a:r>
                        <a:rPr lang="en-US" sz="2000">
                          <a:effectLst/>
                        </a:rPr>
                        <a:t>Yes</a:t>
                      </a:r>
                    </a:p>
                  </a:txBody>
                  <a:tcPr marL="29572" marR="29572" marT="29572" marB="29572" anchor="ctr"/>
                </a:tc>
                <a:tc>
                  <a:txBody>
                    <a:bodyPr/>
                    <a:lstStyle/>
                    <a:p>
                      <a:pPr algn="ctr" fontAlgn="t">
                        <a:buNone/>
                      </a:pPr>
                      <a:r>
                        <a:rPr lang="en-US" sz="2000">
                          <a:effectLst/>
                        </a:rPr>
                        <a:t>$10/</a:t>
                      </a:r>
                      <a:r>
                        <a:rPr lang="en-US" sz="2000" err="1">
                          <a:effectLst/>
                        </a:rPr>
                        <a:t>mo</a:t>
                      </a:r>
                      <a:endParaRPr lang="en-US" sz="2000">
                        <a:effectLst/>
                      </a:endParaRPr>
                    </a:p>
                  </a:txBody>
                  <a:tcPr marL="29572" marR="29572" marT="29572" marB="29572" anchor="ctr"/>
                </a:tc>
                <a:extLst>
                  <a:ext uri="{0D108BD9-81ED-4DB2-BD59-A6C34878D82A}">
                    <a16:rowId xmlns:a16="http://schemas.microsoft.com/office/drawing/2014/main" val="1188597285"/>
                  </a:ext>
                </a:extLst>
              </a:tr>
            </a:tbl>
          </a:graphicData>
        </a:graphic>
      </p:graphicFrame>
    </p:spTree>
    <p:extLst>
      <p:ext uri="{BB962C8B-B14F-4D97-AF65-F5344CB8AC3E}">
        <p14:creationId xmlns:p14="http://schemas.microsoft.com/office/powerpoint/2010/main" val="3756455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FC086-B6D6-77DC-05C4-19D741F9C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DEA62-925B-C5A9-7599-6E550EC5C9AB}"/>
              </a:ext>
            </a:extLst>
          </p:cNvPr>
          <p:cNvSpPr>
            <a:spLocks noGrp="1"/>
          </p:cNvSpPr>
          <p:nvPr>
            <p:ph type="title"/>
          </p:nvPr>
        </p:nvSpPr>
        <p:spPr>
          <a:xfrm>
            <a:off x="216055" y="185498"/>
            <a:ext cx="12192566" cy="487490"/>
          </a:xfrm>
        </p:spPr>
        <p:txBody>
          <a:bodyPr>
            <a:noAutofit/>
          </a:bodyPr>
          <a:lstStyle/>
          <a:p>
            <a:r>
              <a:rPr lang="en-US"/>
              <a:t>AI coding tools – 2026 (Launchpad)</a:t>
            </a:r>
          </a:p>
        </p:txBody>
      </p:sp>
      <p:sp>
        <p:nvSpPr>
          <p:cNvPr id="6" name="Slide Number Placeholder 5">
            <a:extLst>
              <a:ext uri="{FF2B5EF4-FFF2-40B4-BE49-F238E27FC236}">
                <a16:creationId xmlns:a16="http://schemas.microsoft.com/office/drawing/2014/main" id="{36E8EDCA-7BE0-8CD3-A95F-83C0F9653D86}"/>
              </a:ext>
            </a:extLst>
          </p:cNvPr>
          <p:cNvSpPr>
            <a:spLocks noGrp="1"/>
          </p:cNvSpPr>
          <p:nvPr>
            <p:ph type="sldNum" sz="quarter" idx="12"/>
          </p:nvPr>
        </p:nvSpPr>
        <p:spPr/>
        <p:txBody>
          <a:bodyPr/>
          <a:lstStyle/>
          <a:p>
            <a:fld id="{07E1C93C-5050-FC42-8F10-D22D4F119D13}" type="slidenum">
              <a:rPr lang="en-US" smtClean="0"/>
              <a:pPr/>
              <a:t>22</a:t>
            </a:fld>
            <a:endParaRPr lang="en-US"/>
          </a:p>
        </p:txBody>
      </p:sp>
      <p:graphicFrame>
        <p:nvGraphicFramePr>
          <p:cNvPr id="4" name="Table 3">
            <a:extLst>
              <a:ext uri="{FF2B5EF4-FFF2-40B4-BE49-F238E27FC236}">
                <a16:creationId xmlns:a16="http://schemas.microsoft.com/office/drawing/2014/main" id="{F692B5EF-487B-6F0B-F102-8F31AFE7404A}"/>
              </a:ext>
            </a:extLst>
          </p:cNvPr>
          <p:cNvGraphicFramePr>
            <a:graphicFrameLocks noGrp="1"/>
          </p:cNvGraphicFramePr>
          <p:nvPr>
            <p:extLst>
              <p:ext uri="{D42A27DB-BD31-4B8C-83A1-F6EECF244321}">
                <p14:modId xmlns:p14="http://schemas.microsoft.com/office/powerpoint/2010/main" val="785515212"/>
              </p:ext>
            </p:extLst>
          </p:nvPr>
        </p:nvGraphicFramePr>
        <p:xfrm>
          <a:off x="739829" y="1099552"/>
          <a:ext cx="10899897" cy="4955928"/>
        </p:xfrm>
        <a:graphic>
          <a:graphicData uri="http://schemas.openxmlformats.org/drawingml/2006/table">
            <a:tbl>
              <a:tblPr>
                <a:tableStyleId>{284E427A-3D55-4303-BF80-6455036E1DE7}</a:tableStyleId>
              </a:tblPr>
              <a:tblGrid>
                <a:gridCol w="1739154">
                  <a:extLst>
                    <a:ext uri="{9D8B030D-6E8A-4147-A177-3AD203B41FA5}">
                      <a16:colId xmlns:a16="http://schemas.microsoft.com/office/drawing/2014/main" val="97488548"/>
                    </a:ext>
                  </a:extLst>
                </a:gridCol>
                <a:gridCol w="9160743">
                  <a:extLst>
                    <a:ext uri="{9D8B030D-6E8A-4147-A177-3AD203B41FA5}">
                      <a16:colId xmlns:a16="http://schemas.microsoft.com/office/drawing/2014/main" val="2203367084"/>
                    </a:ext>
                  </a:extLst>
                </a:gridCol>
              </a:tblGrid>
              <a:tr h="368013">
                <a:tc>
                  <a:txBody>
                    <a:bodyPr/>
                    <a:lstStyle/>
                    <a:p>
                      <a:pPr algn="ctr" fontAlgn="t">
                        <a:spcAft>
                          <a:spcPts val="825"/>
                        </a:spcAft>
                        <a:buNone/>
                      </a:pPr>
                      <a:r>
                        <a:rPr lang="en-US" sz="2000" b="1">
                          <a:effectLst/>
                        </a:rPr>
                        <a:t>Tool</a:t>
                      </a:r>
                      <a:endParaRPr lang="en-US" sz="2000">
                        <a:effectLst/>
                      </a:endParaRPr>
                    </a:p>
                  </a:txBody>
                  <a:tcPr marL="32362" marR="32362" marT="32362" marB="32362" anchor="ctr"/>
                </a:tc>
                <a:tc>
                  <a:txBody>
                    <a:bodyPr/>
                    <a:lstStyle/>
                    <a:p>
                      <a:pPr algn="ctr" fontAlgn="t">
                        <a:spcAft>
                          <a:spcPts val="825"/>
                        </a:spcAft>
                        <a:buNone/>
                      </a:pPr>
                      <a:r>
                        <a:rPr lang="en-US" sz="2000" b="1">
                          <a:effectLst/>
                        </a:rPr>
                        <a:t>Description</a:t>
                      </a:r>
                      <a:endParaRPr lang="en-US" sz="2000">
                        <a:effectLst/>
                      </a:endParaRPr>
                    </a:p>
                  </a:txBody>
                  <a:tcPr marL="32362" marR="32362" marT="32362" marB="32362" anchor="ctr"/>
                </a:tc>
                <a:extLst>
                  <a:ext uri="{0D108BD9-81ED-4DB2-BD59-A6C34878D82A}">
                    <a16:rowId xmlns:a16="http://schemas.microsoft.com/office/drawing/2014/main" val="1897417894"/>
                  </a:ext>
                </a:extLst>
              </a:tr>
              <a:tr h="663913">
                <a:tc>
                  <a:txBody>
                    <a:bodyPr/>
                    <a:lstStyle/>
                    <a:p>
                      <a:pPr algn="ctr" fontAlgn="t">
                        <a:spcAft>
                          <a:spcPts val="825"/>
                        </a:spcAft>
                        <a:buNone/>
                      </a:pPr>
                      <a:r>
                        <a:rPr lang="en-US" sz="2000" b="1">
                          <a:effectLst/>
                        </a:rPr>
                        <a:t>Aider</a:t>
                      </a:r>
                      <a:endParaRPr lang="en-US" sz="2000">
                        <a:effectLst/>
                      </a:endParaRPr>
                    </a:p>
                  </a:txBody>
                  <a:tcPr marL="32362" marR="32362" marT="32362" marB="32362" anchor="ctr"/>
                </a:tc>
                <a:tc>
                  <a:txBody>
                    <a:bodyPr/>
                    <a:lstStyle/>
                    <a:p>
                      <a:pPr algn="ctr" fontAlgn="t">
                        <a:spcAft>
                          <a:spcPts val="825"/>
                        </a:spcAft>
                        <a:buNone/>
                      </a:pPr>
                      <a:r>
                        <a:rPr lang="en-US" sz="2000">
                          <a:effectLst/>
                        </a:rPr>
                        <a:t>Command-line AI coding assistant that edits code in your local git repository</a:t>
                      </a:r>
                    </a:p>
                  </a:txBody>
                  <a:tcPr marL="32362" marR="32362" marT="32362" marB="32362" anchor="ctr"/>
                </a:tc>
                <a:extLst>
                  <a:ext uri="{0D108BD9-81ED-4DB2-BD59-A6C34878D82A}">
                    <a16:rowId xmlns:a16="http://schemas.microsoft.com/office/drawing/2014/main" val="4049385428"/>
                  </a:ext>
                </a:extLst>
              </a:tr>
              <a:tr h="378037">
                <a:tc>
                  <a:txBody>
                    <a:bodyPr/>
                    <a:lstStyle/>
                    <a:p>
                      <a:pPr algn="ctr" fontAlgn="t">
                        <a:spcAft>
                          <a:spcPts val="825"/>
                        </a:spcAft>
                        <a:buNone/>
                      </a:pPr>
                      <a:r>
                        <a:rPr lang="en-US" sz="2000" b="1">
                          <a:effectLst/>
                        </a:rPr>
                        <a:t>Bolt.new</a:t>
                      </a:r>
                      <a:endParaRPr lang="en-US" sz="2000">
                        <a:effectLst/>
                      </a:endParaRPr>
                    </a:p>
                  </a:txBody>
                  <a:tcPr marL="32362" marR="32362" marT="32362" marB="32362" anchor="ctr"/>
                </a:tc>
                <a:tc>
                  <a:txBody>
                    <a:bodyPr/>
                    <a:lstStyle/>
                    <a:p>
                      <a:pPr algn="ctr" fontAlgn="t">
                        <a:spcAft>
                          <a:spcPts val="825"/>
                        </a:spcAft>
                        <a:buNone/>
                      </a:pPr>
                      <a:r>
                        <a:rPr lang="en-US" sz="2000">
                          <a:effectLst/>
                        </a:rPr>
                        <a:t>Browser-based full-stack app builder</a:t>
                      </a:r>
                    </a:p>
                  </a:txBody>
                  <a:tcPr marL="32362" marR="32362" marT="32362" marB="32362" anchor="ctr"/>
                </a:tc>
                <a:extLst>
                  <a:ext uri="{0D108BD9-81ED-4DB2-BD59-A6C34878D82A}">
                    <a16:rowId xmlns:a16="http://schemas.microsoft.com/office/drawing/2014/main" val="2451248678"/>
                  </a:ext>
                </a:extLst>
              </a:tr>
              <a:tr h="458336">
                <a:tc>
                  <a:txBody>
                    <a:bodyPr/>
                    <a:lstStyle/>
                    <a:p>
                      <a:pPr algn="ctr" fontAlgn="t">
                        <a:spcAft>
                          <a:spcPts val="825"/>
                        </a:spcAft>
                        <a:buNone/>
                      </a:pPr>
                      <a:r>
                        <a:rPr lang="en-US" sz="2000" b="1">
                          <a:effectLst/>
                        </a:rPr>
                        <a:t>Qodo</a:t>
                      </a:r>
                      <a:endParaRPr lang="en-US" sz="2000">
                        <a:effectLst/>
                      </a:endParaRPr>
                    </a:p>
                  </a:txBody>
                  <a:tcPr marL="32362" marR="32362" marT="32362" marB="32362" anchor="ctr"/>
                </a:tc>
                <a:tc>
                  <a:txBody>
                    <a:bodyPr/>
                    <a:lstStyle/>
                    <a:p>
                      <a:pPr algn="ctr" fontAlgn="t">
                        <a:spcAft>
                          <a:spcPts val="825"/>
                        </a:spcAft>
                        <a:buNone/>
                      </a:pPr>
                      <a:r>
                        <a:rPr lang="en-US" sz="2000">
                          <a:effectLst/>
                        </a:rPr>
                        <a:t>AI-powered code review platform with 15+ agentic workflows</a:t>
                      </a:r>
                    </a:p>
                  </a:txBody>
                  <a:tcPr marL="32362" marR="32362" marT="32362" marB="32362" anchor="ctr"/>
                </a:tc>
                <a:extLst>
                  <a:ext uri="{0D108BD9-81ED-4DB2-BD59-A6C34878D82A}">
                    <a16:rowId xmlns:a16="http://schemas.microsoft.com/office/drawing/2014/main" val="3518525213"/>
                  </a:ext>
                </a:extLst>
              </a:tr>
              <a:tr h="671567">
                <a:tc>
                  <a:txBody>
                    <a:bodyPr/>
                    <a:lstStyle/>
                    <a:p>
                      <a:pPr algn="ctr" fontAlgn="t">
                        <a:spcAft>
                          <a:spcPts val="825"/>
                        </a:spcAft>
                        <a:buNone/>
                      </a:pPr>
                      <a:r>
                        <a:rPr lang="en-US" sz="2000" b="1">
                          <a:effectLst/>
                        </a:rPr>
                        <a:t>JetBrains AI Assistant</a:t>
                      </a:r>
                      <a:endParaRPr lang="en-US" sz="2000">
                        <a:effectLst/>
                      </a:endParaRPr>
                    </a:p>
                  </a:txBody>
                  <a:tcPr marL="32362" marR="32362" marT="32362" marB="32362" anchor="ctr"/>
                </a:tc>
                <a:tc>
                  <a:txBody>
                    <a:bodyPr/>
                    <a:lstStyle/>
                    <a:p>
                      <a:pPr algn="ctr" fontAlgn="t">
                        <a:spcAft>
                          <a:spcPts val="825"/>
                        </a:spcAft>
                        <a:buNone/>
                      </a:pPr>
                      <a:r>
                        <a:rPr lang="en-US" sz="2000">
                          <a:effectLst/>
                        </a:rPr>
                        <a:t>Native AI integration across JetBrains IDEs</a:t>
                      </a:r>
                    </a:p>
                  </a:txBody>
                  <a:tcPr marL="32362" marR="32362" marT="32362" marB="32362" anchor="ctr"/>
                </a:tc>
                <a:extLst>
                  <a:ext uri="{0D108BD9-81ED-4DB2-BD59-A6C34878D82A}">
                    <a16:rowId xmlns:a16="http://schemas.microsoft.com/office/drawing/2014/main" val="3253119619"/>
                  </a:ext>
                </a:extLst>
              </a:tr>
              <a:tr h="458336">
                <a:tc>
                  <a:txBody>
                    <a:bodyPr/>
                    <a:lstStyle/>
                    <a:p>
                      <a:pPr algn="ctr" fontAlgn="t">
                        <a:spcAft>
                          <a:spcPts val="825"/>
                        </a:spcAft>
                        <a:buNone/>
                      </a:pPr>
                      <a:r>
                        <a:rPr lang="en-US" sz="2000" b="1">
                          <a:effectLst/>
                        </a:rPr>
                        <a:t>Codiga</a:t>
                      </a:r>
                      <a:endParaRPr lang="en-US" sz="2000">
                        <a:effectLst/>
                      </a:endParaRPr>
                    </a:p>
                  </a:txBody>
                  <a:tcPr marL="32362" marR="32362" marT="32362" marB="32362" anchor="ctr"/>
                </a:tc>
                <a:tc>
                  <a:txBody>
                    <a:bodyPr/>
                    <a:lstStyle/>
                    <a:p>
                      <a:pPr algn="ctr" fontAlgn="t">
                        <a:spcAft>
                          <a:spcPts val="825"/>
                        </a:spcAft>
                        <a:buNone/>
                      </a:pPr>
                      <a:r>
                        <a:rPr lang="en-US" sz="2000">
                          <a:effectLst/>
                        </a:rPr>
                        <a:t>Static code analyzer and snippet manager powered by AI</a:t>
                      </a:r>
                    </a:p>
                  </a:txBody>
                  <a:tcPr marL="32362" marR="32362" marT="32362" marB="32362" anchor="ctr"/>
                </a:tc>
                <a:extLst>
                  <a:ext uri="{0D108BD9-81ED-4DB2-BD59-A6C34878D82A}">
                    <a16:rowId xmlns:a16="http://schemas.microsoft.com/office/drawing/2014/main" val="1876273261"/>
                  </a:ext>
                </a:extLst>
              </a:tr>
              <a:tr h="378037">
                <a:tc>
                  <a:txBody>
                    <a:bodyPr/>
                    <a:lstStyle/>
                    <a:p>
                      <a:pPr algn="ctr" fontAlgn="t">
                        <a:spcAft>
                          <a:spcPts val="825"/>
                        </a:spcAft>
                        <a:buNone/>
                      </a:pPr>
                      <a:r>
                        <a:rPr lang="en-US" sz="2000" b="1">
                          <a:effectLst/>
                        </a:rPr>
                        <a:t>AskCodi</a:t>
                      </a:r>
                      <a:endParaRPr lang="en-US" sz="2000">
                        <a:effectLst/>
                      </a:endParaRPr>
                    </a:p>
                  </a:txBody>
                  <a:tcPr marL="32362" marR="32362" marT="32362" marB="32362" anchor="ctr"/>
                </a:tc>
                <a:tc>
                  <a:txBody>
                    <a:bodyPr/>
                    <a:lstStyle/>
                    <a:p>
                      <a:pPr algn="ctr" fontAlgn="t">
                        <a:spcAft>
                          <a:spcPts val="825"/>
                        </a:spcAft>
                        <a:buNone/>
                      </a:pPr>
                      <a:r>
                        <a:rPr lang="en-US" sz="2000">
                          <a:effectLst/>
                        </a:rPr>
                        <a:t>AI coding assistant with task-specific agents</a:t>
                      </a:r>
                    </a:p>
                  </a:txBody>
                  <a:tcPr marL="32362" marR="32362" marT="32362" marB="32362" anchor="ctr"/>
                </a:tc>
                <a:extLst>
                  <a:ext uri="{0D108BD9-81ED-4DB2-BD59-A6C34878D82A}">
                    <a16:rowId xmlns:a16="http://schemas.microsoft.com/office/drawing/2014/main" val="1536691386"/>
                  </a:ext>
                </a:extLst>
              </a:tr>
              <a:tr h="458336">
                <a:tc>
                  <a:txBody>
                    <a:bodyPr/>
                    <a:lstStyle/>
                    <a:p>
                      <a:pPr algn="ctr" fontAlgn="t">
                        <a:spcAft>
                          <a:spcPts val="825"/>
                        </a:spcAft>
                        <a:buNone/>
                      </a:pPr>
                      <a:r>
                        <a:rPr lang="en-US" sz="2000" b="1">
                          <a:effectLst/>
                        </a:rPr>
                        <a:t>CodeGPT</a:t>
                      </a:r>
                      <a:endParaRPr lang="en-US" sz="2000">
                        <a:effectLst/>
                      </a:endParaRPr>
                    </a:p>
                  </a:txBody>
                  <a:tcPr marL="32362" marR="32362" marT="32362" marB="32362" anchor="ctr"/>
                </a:tc>
                <a:tc>
                  <a:txBody>
                    <a:bodyPr/>
                    <a:lstStyle/>
                    <a:p>
                      <a:pPr algn="ctr" fontAlgn="t">
                        <a:spcAft>
                          <a:spcPts val="825"/>
                        </a:spcAft>
                        <a:buNone/>
                      </a:pPr>
                      <a:r>
                        <a:rPr lang="en-US" sz="2000">
                          <a:effectLst/>
                        </a:rPr>
                        <a:t>Bring-your-own-API-key AI coding assistant for IDEs</a:t>
                      </a:r>
                    </a:p>
                  </a:txBody>
                  <a:tcPr marL="32362" marR="32362" marT="32362" marB="32362" anchor="ctr"/>
                </a:tc>
                <a:extLst>
                  <a:ext uri="{0D108BD9-81ED-4DB2-BD59-A6C34878D82A}">
                    <a16:rowId xmlns:a16="http://schemas.microsoft.com/office/drawing/2014/main" val="2855296475"/>
                  </a:ext>
                </a:extLst>
              </a:tr>
              <a:tr h="368013">
                <a:tc>
                  <a:txBody>
                    <a:bodyPr/>
                    <a:lstStyle/>
                    <a:p>
                      <a:pPr algn="ctr" fontAlgn="t">
                        <a:spcAft>
                          <a:spcPts val="825"/>
                        </a:spcAft>
                        <a:buNone/>
                      </a:pPr>
                      <a:r>
                        <a:rPr lang="en-US" sz="2000" b="1">
                          <a:effectLst/>
                        </a:rPr>
                        <a:t>CodeRabbit</a:t>
                      </a:r>
                      <a:endParaRPr lang="en-US" sz="2000">
                        <a:effectLst/>
                      </a:endParaRPr>
                    </a:p>
                  </a:txBody>
                  <a:tcPr marL="32362" marR="32362" marT="32362" marB="32362" anchor="ctr"/>
                </a:tc>
                <a:tc>
                  <a:txBody>
                    <a:bodyPr/>
                    <a:lstStyle/>
                    <a:p>
                      <a:pPr algn="ctr" fontAlgn="t">
                        <a:spcAft>
                          <a:spcPts val="825"/>
                        </a:spcAft>
                        <a:buNone/>
                      </a:pPr>
                      <a:r>
                        <a:rPr lang="en-US" sz="2000">
                          <a:effectLst/>
                        </a:rPr>
                        <a:t>AI code review tool</a:t>
                      </a:r>
                    </a:p>
                  </a:txBody>
                  <a:tcPr marL="32362" marR="32362" marT="32362" marB="32362" anchor="ctr"/>
                </a:tc>
                <a:extLst>
                  <a:ext uri="{0D108BD9-81ED-4DB2-BD59-A6C34878D82A}">
                    <a16:rowId xmlns:a16="http://schemas.microsoft.com/office/drawing/2014/main" val="3100002430"/>
                  </a:ext>
                </a:extLst>
              </a:tr>
              <a:tr h="368013">
                <a:tc>
                  <a:txBody>
                    <a:bodyPr/>
                    <a:lstStyle/>
                    <a:p>
                      <a:pPr algn="ctr" fontAlgn="t">
                        <a:spcAft>
                          <a:spcPts val="825"/>
                        </a:spcAft>
                        <a:buNone/>
                      </a:pPr>
                      <a:r>
                        <a:rPr lang="en-US" sz="2000" b="1">
                          <a:effectLst/>
                        </a:rPr>
                        <a:t>Kiro</a:t>
                      </a:r>
                      <a:endParaRPr lang="en-US" sz="2000">
                        <a:effectLst/>
                      </a:endParaRPr>
                    </a:p>
                  </a:txBody>
                  <a:tcPr marL="32362" marR="32362" marT="32362" marB="32362" anchor="ctr"/>
                </a:tc>
                <a:tc>
                  <a:txBody>
                    <a:bodyPr/>
                    <a:lstStyle/>
                    <a:p>
                      <a:pPr algn="ctr" fontAlgn="t">
                        <a:spcAft>
                          <a:spcPts val="825"/>
                        </a:spcAft>
                        <a:buNone/>
                      </a:pPr>
                      <a:r>
                        <a:rPr lang="en-US" sz="2000">
                          <a:effectLst/>
                        </a:rPr>
                        <a:t>Agentic AI-powered IDE</a:t>
                      </a:r>
                    </a:p>
                  </a:txBody>
                  <a:tcPr marL="32362" marR="32362" marT="32362" marB="32362" anchor="ctr"/>
                </a:tc>
                <a:extLst>
                  <a:ext uri="{0D108BD9-81ED-4DB2-BD59-A6C34878D82A}">
                    <a16:rowId xmlns:a16="http://schemas.microsoft.com/office/drawing/2014/main" val="1544836817"/>
                  </a:ext>
                </a:extLst>
              </a:tr>
              <a:tr h="378037">
                <a:tc>
                  <a:txBody>
                    <a:bodyPr/>
                    <a:lstStyle/>
                    <a:p>
                      <a:pPr algn="ctr" fontAlgn="t">
                        <a:spcAft>
                          <a:spcPts val="825"/>
                        </a:spcAft>
                        <a:buNone/>
                      </a:pPr>
                      <a:r>
                        <a:rPr lang="en-US" sz="2000" b="1">
                          <a:effectLst/>
                        </a:rPr>
                        <a:t>Devin AI</a:t>
                      </a:r>
                      <a:endParaRPr lang="en-US" sz="2000">
                        <a:effectLst/>
                      </a:endParaRPr>
                    </a:p>
                  </a:txBody>
                  <a:tcPr marL="32362" marR="32362" marT="32362" marB="32362" anchor="ctr"/>
                </a:tc>
                <a:tc>
                  <a:txBody>
                    <a:bodyPr/>
                    <a:lstStyle/>
                    <a:p>
                      <a:pPr algn="ctr" fontAlgn="t">
                        <a:spcAft>
                          <a:spcPts val="825"/>
                        </a:spcAft>
                        <a:buNone/>
                      </a:pPr>
                      <a:r>
                        <a:rPr lang="en-US" sz="2000">
                          <a:effectLst/>
                        </a:rPr>
                        <a:t>First fully autonomous AI software engineer</a:t>
                      </a:r>
                    </a:p>
                  </a:txBody>
                  <a:tcPr marL="32362" marR="32362" marT="32362" marB="32362" anchor="ctr"/>
                </a:tc>
                <a:extLst>
                  <a:ext uri="{0D108BD9-81ED-4DB2-BD59-A6C34878D82A}">
                    <a16:rowId xmlns:a16="http://schemas.microsoft.com/office/drawing/2014/main" val="4275447491"/>
                  </a:ext>
                </a:extLst>
              </a:tr>
            </a:tbl>
          </a:graphicData>
        </a:graphic>
      </p:graphicFrame>
      <p:sp>
        <p:nvSpPr>
          <p:cNvPr id="7" name="TextBox 6">
            <a:extLst>
              <a:ext uri="{FF2B5EF4-FFF2-40B4-BE49-F238E27FC236}">
                <a16:creationId xmlns:a16="http://schemas.microsoft.com/office/drawing/2014/main" id="{FEEFE71C-E511-EBB2-7EB2-A00E7D1D828B}"/>
              </a:ext>
            </a:extLst>
          </p:cNvPr>
          <p:cNvSpPr txBox="1"/>
          <p:nvPr/>
        </p:nvSpPr>
        <p:spPr>
          <a:xfrm>
            <a:off x="936425" y="6098004"/>
            <a:ext cx="10506703" cy="369332"/>
          </a:xfrm>
          <a:prstGeom prst="rect">
            <a:avLst/>
          </a:prstGeom>
          <a:noFill/>
        </p:spPr>
        <p:txBody>
          <a:bodyPr wrap="square">
            <a:spAutoFit/>
          </a:bodyPr>
          <a:lstStyle/>
          <a:p>
            <a:pPr algn="ctr"/>
            <a:r>
              <a:rPr lang="en-US">
                <a:hlinkClick r:id="rId2"/>
              </a:rPr>
              <a:t>https://launchpad.io/blog/22-best-ai-coding-tools-speed-development-2026</a:t>
            </a:r>
            <a:r>
              <a:rPr lang="en-US"/>
              <a:t> - Jan 21, 2026 </a:t>
            </a:r>
          </a:p>
        </p:txBody>
      </p:sp>
    </p:spTree>
    <p:extLst>
      <p:ext uri="{BB962C8B-B14F-4D97-AF65-F5344CB8AC3E}">
        <p14:creationId xmlns:p14="http://schemas.microsoft.com/office/powerpoint/2010/main" val="2300338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B956E-F11F-5E37-AE1D-BEEC2594D3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C50E89-80CA-5C85-FBF3-24608C14FBEC}"/>
              </a:ext>
            </a:extLst>
          </p:cNvPr>
          <p:cNvSpPr>
            <a:spLocks noGrp="1"/>
          </p:cNvSpPr>
          <p:nvPr>
            <p:ph type="title"/>
          </p:nvPr>
        </p:nvSpPr>
        <p:spPr>
          <a:xfrm>
            <a:off x="-566" y="3222326"/>
            <a:ext cx="12192566" cy="487490"/>
          </a:xfrm>
        </p:spPr>
        <p:txBody>
          <a:bodyPr>
            <a:noAutofit/>
          </a:bodyPr>
          <a:lstStyle/>
          <a:p>
            <a:pPr algn="ctr"/>
            <a:r>
              <a:rPr lang="en-US" sz="4000" dirty="0" err="1"/>
              <a:t>jlab</a:t>
            </a:r>
            <a:r>
              <a:rPr lang="en-US" sz="4000" dirty="0"/>
              <a:t> </a:t>
            </a:r>
            <a:r>
              <a:rPr lang="en-US" sz="4000" dirty="0" err="1"/>
              <a:t>llm</a:t>
            </a:r>
            <a:r>
              <a:rPr lang="en-US" sz="4000" dirty="0"/>
              <a:t> updates</a:t>
            </a:r>
          </a:p>
        </p:txBody>
      </p:sp>
      <p:sp>
        <p:nvSpPr>
          <p:cNvPr id="6" name="Slide Number Placeholder 5">
            <a:extLst>
              <a:ext uri="{FF2B5EF4-FFF2-40B4-BE49-F238E27FC236}">
                <a16:creationId xmlns:a16="http://schemas.microsoft.com/office/drawing/2014/main" id="{D31237B7-8D8C-E542-417A-1EE9EE3DDDF4}"/>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23</a:t>
            </a:fld>
            <a:endParaRPr lang="en-US"/>
          </a:p>
        </p:txBody>
      </p:sp>
    </p:spTree>
    <p:extLst>
      <p:ext uri="{BB962C8B-B14F-4D97-AF65-F5344CB8AC3E}">
        <p14:creationId xmlns:p14="http://schemas.microsoft.com/office/powerpoint/2010/main" val="2794284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764A7-957A-525B-C2A5-512BE4ECB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80C83-7DFC-DD1A-8A4C-56E458174D69}"/>
              </a:ext>
            </a:extLst>
          </p:cNvPr>
          <p:cNvSpPr>
            <a:spLocks noGrp="1"/>
          </p:cNvSpPr>
          <p:nvPr>
            <p:ph type="title"/>
          </p:nvPr>
        </p:nvSpPr>
        <p:spPr>
          <a:xfrm>
            <a:off x="216055" y="185498"/>
            <a:ext cx="12192566" cy="487490"/>
          </a:xfrm>
        </p:spPr>
        <p:txBody>
          <a:bodyPr>
            <a:noAutofit/>
          </a:bodyPr>
          <a:lstStyle/>
          <a:p>
            <a:r>
              <a:rPr lang="en-US" dirty="0"/>
              <a:t>AI Models Hosted on </a:t>
            </a:r>
            <a:r>
              <a:rPr lang="en-US" dirty="0" err="1"/>
              <a:t>JLab</a:t>
            </a:r>
            <a:r>
              <a:rPr lang="en-US" dirty="0"/>
              <a:t> Resources</a:t>
            </a:r>
          </a:p>
        </p:txBody>
      </p:sp>
      <p:sp>
        <p:nvSpPr>
          <p:cNvPr id="6" name="Slide Number Placeholder 5">
            <a:extLst>
              <a:ext uri="{FF2B5EF4-FFF2-40B4-BE49-F238E27FC236}">
                <a16:creationId xmlns:a16="http://schemas.microsoft.com/office/drawing/2014/main" id="{F14C03ED-BF9B-DDB9-08B2-7C38FDF64464}"/>
              </a:ext>
            </a:extLst>
          </p:cNvPr>
          <p:cNvSpPr>
            <a:spLocks noGrp="1"/>
          </p:cNvSpPr>
          <p:nvPr>
            <p:ph type="sldNum" sz="quarter" idx="12"/>
          </p:nvPr>
        </p:nvSpPr>
        <p:spPr/>
        <p:txBody>
          <a:bodyPr/>
          <a:lstStyle/>
          <a:p>
            <a:fld id="{07E1C93C-5050-FC42-8F10-D22D4F119D13}" type="slidenum">
              <a:rPr lang="en-US" smtClean="0"/>
              <a:pPr/>
              <a:t>24</a:t>
            </a:fld>
            <a:endParaRPr lang="en-US"/>
          </a:p>
        </p:txBody>
      </p:sp>
      <p:sp>
        <p:nvSpPr>
          <p:cNvPr id="16" name="TextBox 15">
            <a:extLst>
              <a:ext uri="{FF2B5EF4-FFF2-40B4-BE49-F238E27FC236}">
                <a16:creationId xmlns:a16="http://schemas.microsoft.com/office/drawing/2014/main" id="{4EE9BC7C-B3D0-A159-F273-9BE708B446A2}"/>
              </a:ext>
            </a:extLst>
          </p:cNvPr>
          <p:cNvSpPr txBox="1"/>
          <p:nvPr/>
        </p:nvSpPr>
        <p:spPr>
          <a:xfrm>
            <a:off x="338105" y="980732"/>
            <a:ext cx="11406513" cy="5324535"/>
          </a:xfrm>
          <a:prstGeom prst="rect">
            <a:avLst/>
          </a:prstGeom>
          <a:noFill/>
        </p:spPr>
        <p:txBody>
          <a:bodyPr wrap="square">
            <a:spAutoFit/>
          </a:bodyPr>
          <a:lstStyle/>
          <a:p>
            <a:pPr marL="342900" indent="-342900">
              <a:buFont typeface="Courier New" panose="02070309020205020404" pitchFamily="49" charset="0"/>
              <a:buChar char="o"/>
            </a:pPr>
            <a:r>
              <a:rPr lang="en-US" sz="2000" dirty="0">
                <a:hlinkClick r:id="rId2"/>
              </a:rPr>
              <a:t>delphi.jlab.org</a:t>
            </a:r>
            <a:r>
              <a:rPr lang="en-US" sz="2000" dirty="0"/>
              <a:t> provides details on current LLM models deployed on </a:t>
            </a:r>
            <a:r>
              <a:rPr lang="en-US" sz="2000" dirty="0" err="1"/>
              <a:t>JLab</a:t>
            </a:r>
            <a:r>
              <a:rPr lang="en-US" sz="2000" dirty="0"/>
              <a:t> infrastructure.</a:t>
            </a:r>
          </a:p>
          <a:p>
            <a:pPr marL="800100" lvl="1" indent="-342900">
              <a:buFont typeface="Courier New" panose="02070309020205020404" pitchFamily="49" charset="0"/>
              <a:buChar char="o"/>
            </a:pPr>
            <a:r>
              <a:rPr lang="en-US" sz="2000" i="1" u="sng" dirty="0"/>
              <a:t>Current Status</a:t>
            </a:r>
          </a:p>
          <a:p>
            <a:pPr marL="1257300" lvl="2" indent="-342900">
              <a:buFont typeface="Courier New" panose="02070309020205020404" pitchFamily="49" charset="0"/>
              <a:buChar char="o"/>
            </a:pPr>
            <a:r>
              <a:rPr lang="en-US" sz="2000" dirty="0"/>
              <a:t>Platform is currently in beta / active development </a:t>
            </a:r>
          </a:p>
          <a:p>
            <a:pPr marL="1257300" lvl="2" indent="-342900">
              <a:buFont typeface="Courier New" panose="02070309020205020404" pitchFamily="49" charset="0"/>
              <a:buChar char="o"/>
            </a:pPr>
            <a:r>
              <a:rPr lang="en-US" sz="2000" dirty="0"/>
              <a:t>Heavy multi-user load handling is still being evaluated </a:t>
            </a:r>
          </a:p>
          <a:p>
            <a:pPr marL="1257300" lvl="2" indent="-342900">
              <a:buFont typeface="Courier New" panose="02070309020205020404" pitchFamily="49" charset="0"/>
              <a:buChar char="o"/>
            </a:pPr>
            <a:r>
              <a:rPr lang="en-US" sz="2000" dirty="0"/>
              <a:t>Because of this, we are not relying on it for today’s live demo </a:t>
            </a:r>
          </a:p>
          <a:p>
            <a:pPr marL="1257300" lvl="2" indent="-342900">
              <a:buFont typeface="Courier New" panose="02070309020205020404" pitchFamily="49" charset="0"/>
              <a:buChar char="o"/>
            </a:pPr>
            <a:r>
              <a:rPr lang="en-US" sz="2000" dirty="0"/>
              <a:t>Access is currently limited to </a:t>
            </a:r>
            <a:r>
              <a:rPr lang="en-US" sz="2000" dirty="0" err="1"/>
              <a:t>JLab</a:t>
            </a:r>
            <a:r>
              <a:rPr lang="en-US" sz="2000" dirty="0"/>
              <a:t> systems only </a:t>
            </a:r>
          </a:p>
          <a:p>
            <a:pPr marL="1714500" lvl="3" indent="-342900">
              <a:buFont typeface="Courier New" panose="02070309020205020404" pitchFamily="49" charset="0"/>
              <a:buChar char="o"/>
            </a:pPr>
            <a:r>
              <a:rPr lang="en-US" sz="2000" dirty="0"/>
              <a:t>How to Access Delphi</a:t>
            </a:r>
          </a:p>
          <a:p>
            <a:pPr marL="2171700" lvl="4" indent="-342900">
              <a:buFont typeface="Courier New" panose="02070309020205020404" pitchFamily="49" charset="0"/>
              <a:buChar char="o"/>
            </a:pPr>
            <a:r>
              <a:rPr lang="en-US" sz="2000" dirty="0"/>
              <a:t>Login to VDI (</a:t>
            </a:r>
            <a:r>
              <a:rPr lang="en-US" sz="2000" dirty="0">
                <a:hlinkClick r:id="rId3"/>
              </a:rPr>
              <a:t>https://vdi.jlab.org/</a:t>
            </a:r>
            <a:r>
              <a:rPr lang="en-US" sz="2000" dirty="0"/>
              <a:t>)</a:t>
            </a:r>
          </a:p>
          <a:p>
            <a:pPr marL="2171700" lvl="4" indent="-342900">
              <a:buFont typeface="Courier New" panose="02070309020205020404" pitchFamily="49" charset="0"/>
              <a:buChar char="o"/>
            </a:pPr>
            <a:r>
              <a:rPr lang="en-US" sz="2000" dirty="0"/>
              <a:t>Open terminal </a:t>
            </a:r>
          </a:p>
          <a:p>
            <a:pPr marL="2171700" lvl="4" indent="-342900">
              <a:buFont typeface="Courier New" panose="02070309020205020404" pitchFamily="49" charset="0"/>
              <a:buChar char="o"/>
            </a:pPr>
            <a:r>
              <a:rPr lang="en-US" sz="2000" dirty="0"/>
              <a:t>Run command: `</a:t>
            </a:r>
            <a:r>
              <a:rPr lang="en-US" sz="2000" dirty="0" err="1"/>
              <a:t>firefox</a:t>
            </a:r>
            <a:r>
              <a:rPr lang="en-US" sz="2000" dirty="0"/>
              <a:t>`</a:t>
            </a:r>
          </a:p>
          <a:p>
            <a:pPr marL="2171700" lvl="4" indent="-342900">
              <a:buFont typeface="Courier New" panose="02070309020205020404" pitchFamily="49" charset="0"/>
              <a:buChar char="o"/>
            </a:pPr>
            <a:r>
              <a:rPr lang="en-US" sz="2000" dirty="0"/>
              <a:t>Once </a:t>
            </a:r>
            <a:r>
              <a:rPr lang="en-US" sz="2000" dirty="0" err="1"/>
              <a:t>firefox</a:t>
            </a:r>
            <a:r>
              <a:rPr lang="en-US" sz="2000" dirty="0"/>
              <a:t> is open, enter this </a:t>
            </a:r>
            <a:r>
              <a:rPr lang="en-US" sz="2000" dirty="0" err="1"/>
              <a:t>url</a:t>
            </a:r>
            <a:r>
              <a:rPr lang="en-US" sz="2000" dirty="0"/>
              <a:t>:</a:t>
            </a:r>
          </a:p>
          <a:p>
            <a:pPr marL="2571750" lvl="5" indent="-285750">
              <a:buFont typeface="Courier New" panose="02070309020205020404" pitchFamily="49" charset="0"/>
              <a:buChar char="o"/>
            </a:pPr>
            <a:r>
              <a:rPr lang="en-US" sz="2000" dirty="0">
                <a:hlinkClick r:id="rId4"/>
              </a:rPr>
              <a:t>https://delphi.jlab.org</a:t>
            </a:r>
            <a:endParaRPr lang="en-US" sz="2000" dirty="0"/>
          </a:p>
          <a:p>
            <a:pPr marL="800100" lvl="1" indent="-342900">
              <a:buFont typeface="Courier New" panose="02070309020205020404" pitchFamily="49" charset="0"/>
              <a:buChar char="o"/>
            </a:pPr>
            <a:r>
              <a:rPr lang="en-US" sz="2000" i="1" u="sng" dirty="0"/>
              <a:t>Future Goal:</a:t>
            </a:r>
          </a:p>
          <a:p>
            <a:pPr marL="1257300" lvl="2" indent="-342900">
              <a:buFont typeface="Courier New" panose="02070309020205020404" pitchFamily="49" charset="0"/>
              <a:buChar char="o"/>
            </a:pPr>
            <a:r>
              <a:rPr lang="en-US" sz="2000" dirty="0"/>
              <a:t>Once performance and scalability are fully validated, broader external access might be enabled outside </a:t>
            </a:r>
            <a:r>
              <a:rPr lang="en-US" sz="2000" dirty="0" err="1"/>
              <a:t>JLab</a:t>
            </a:r>
            <a:r>
              <a:rPr lang="en-US" sz="2000" dirty="0"/>
              <a:t> systems.</a:t>
            </a:r>
          </a:p>
          <a:p>
            <a:pPr marL="342900" indent="-342900">
              <a:buFont typeface="Courier New" panose="02070309020205020404" pitchFamily="49" charset="0"/>
              <a:buChar char="o"/>
            </a:pPr>
            <a:r>
              <a:rPr lang="en-US" sz="2000" i="1" u="sng" dirty="0"/>
              <a:t>Acknowledgment</a:t>
            </a:r>
          </a:p>
          <a:p>
            <a:pPr marL="800100" lvl="1" indent="-342900">
              <a:buFont typeface="Courier New" panose="02070309020205020404" pitchFamily="49" charset="0"/>
              <a:buChar char="o"/>
            </a:pPr>
            <a:r>
              <a:rPr lang="en-US" sz="2000" dirty="0"/>
              <a:t>Special thanks to Casey Morean, Physics AI / ML Data Scientist, for </a:t>
            </a:r>
            <a:r>
              <a:rPr lang="en-US" sz="2000" dirty="0" err="1"/>
              <a:t>delphi</a:t>
            </a:r>
            <a:r>
              <a:rPr lang="en-US" sz="2000" dirty="0"/>
              <a:t>.</a:t>
            </a:r>
          </a:p>
        </p:txBody>
      </p:sp>
    </p:spTree>
    <p:extLst>
      <p:ext uri="{BB962C8B-B14F-4D97-AF65-F5344CB8AC3E}">
        <p14:creationId xmlns:p14="http://schemas.microsoft.com/office/powerpoint/2010/main" val="1488275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41D2A-64A2-9421-0076-BA2FA91415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0F0391-F90F-8ADE-0265-6073F806840F}"/>
              </a:ext>
            </a:extLst>
          </p:cNvPr>
          <p:cNvSpPr>
            <a:spLocks noGrp="1"/>
          </p:cNvSpPr>
          <p:nvPr>
            <p:ph type="title"/>
          </p:nvPr>
        </p:nvSpPr>
        <p:spPr>
          <a:xfrm>
            <a:off x="216055" y="185498"/>
            <a:ext cx="12192566" cy="487490"/>
          </a:xfrm>
        </p:spPr>
        <p:txBody>
          <a:bodyPr>
            <a:noAutofit/>
          </a:bodyPr>
          <a:lstStyle/>
          <a:p>
            <a:r>
              <a:rPr lang="en-US" dirty="0" err="1"/>
              <a:t>Delphi.jlab.org</a:t>
            </a:r>
            <a:r>
              <a:rPr lang="en-US" dirty="0"/>
              <a:t> — Quick Overview</a:t>
            </a:r>
          </a:p>
        </p:txBody>
      </p:sp>
      <p:sp>
        <p:nvSpPr>
          <p:cNvPr id="6" name="Slide Number Placeholder 5">
            <a:extLst>
              <a:ext uri="{FF2B5EF4-FFF2-40B4-BE49-F238E27FC236}">
                <a16:creationId xmlns:a16="http://schemas.microsoft.com/office/drawing/2014/main" id="{CD049E39-9B20-91B7-3F17-5AF36A4F2C85}"/>
              </a:ext>
            </a:extLst>
          </p:cNvPr>
          <p:cNvSpPr>
            <a:spLocks noGrp="1"/>
          </p:cNvSpPr>
          <p:nvPr>
            <p:ph type="sldNum" sz="quarter" idx="12"/>
          </p:nvPr>
        </p:nvSpPr>
        <p:spPr/>
        <p:txBody>
          <a:bodyPr/>
          <a:lstStyle/>
          <a:p>
            <a:fld id="{07E1C93C-5050-FC42-8F10-D22D4F119D13}" type="slidenum">
              <a:rPr lang="en-US" smtClean="0"/>
              <a:pPr/>
              <a:t>25</a:t>
            </a:fld>
            <a:endParaRPr lang="en-US"/>
          </a:p>
        </p:txBody>
      </p:sp>
      <p:sp>
        <p:nvSpPr>
          <p:cNvPr id="16" name="TextBox 15">
            <a:extLst>
              <a:ext uri="{FF2B5EF4-FFF2-40B4-BE49-F238E27FC236}">
                <a16:creationId xmlns:a16="http://schemas.microsoft.com/office/drawing/2014/main" id="{9E8C0D7E-9292-822D-03C4-020D222F28E4}"/>
              </a:ext>
            </a:extLst>
          </p:cNvPr>
          <p:cNvSpPr txBox="1"/>
          <p:nvPr/>
        </p:nvSpPr>
        <p:spPr>
          <a:xfrm>
            <a:off x="216055" y="1603416"/>
            <a:ext cx="5530788" cy="3785652"/>
          </a:xfrm>
          <a:prstGeom prst="rect">
            <a:avLst/>
          </a:prstGeom>
          <a:noFill/>
        </p:spPr>
        <p:txBody>
          <a:bodyPr wrap="square">
            <a:spAutoFit/>
          </a:bodyPr>
          <a:lstStyle/>
          <a:p>
            <a:pPr marL="342900" indent="-342900">
              <a:buFont typeface="Courier New" panose="02070309020205020404" pitchFamily="49" charset="0"/>
              <a:buChar char="o"/>
            </a:pPr>
            <a:r>
              <a:rPr lang="en-US" sz="2000" dirty="0"/>
              <a:t>Main Dashboard</a:t>
            </a:r>
          </a:p>
          <a:p>
            <a:pPr marL="800100" lvl="1" indent="-342900">
              <a:buFont typeface="Courier New" panose="02070309020205020404" pitchFamily="49" charset="0"/>
              <a:buChar char="o"/>
            </a:pPr>
            <a:r>
              <a:rPr lang="en-US" sz="2000" dirty="0"/>
              <a:t>After logging into </a:t>
            </a:r>
            <a:r>
              <a:rPr lang="en-US" sz="2000" dirty="0">
                <a:hlinkClick r:id="rId2"/>
              </a:rPr>
              <a:t>delphi.jlab.org</a:t>
            </a:r>
            <a:r>
              <a:rPr lang="en-US" sz="2000" dirty="0"/>
              <a:t>, you will land on the main dashboard.</a:t>
            </a:r>
          </a:p>
          <a:p>
            <a:pPr marL="800100" lvl="1" indent="-342900">
              <a:buFont typeface="Courier New" panose="02070309020205020404" pitchFamily="49" charset="0"/>
              <a:buChar char="o"/>
            </a:pPr>
            <a:r>
              <a:rPr lang="en-US" sz="2000" dirty="0"/>
              <a:t>What’s Available</a:t>
            </a:r>
          </a:p>
          <a:p>
            <a:pPr marL="1257300" lvl="2" indent="-342900">
              <a:buFont typeface="Courier New" panose="02070309020205020404" pitchFamily="49" charset="0"/>
              <a:buChar char="o"/>
            </a:pPr>
            <a:r>
              <a:rPr lang="en-US" sz="2000" dirty="0"/>
              <a:t>Central access point for deployed LLM models </a:t>
            </a:r>
          </a:p>
          <a:p>
            <a:pPr marL="1257300" lvl="2" indent="-342900">
              <a:buFont typeface="Courier New" panose="02070309020205020404" pitchFamily="49" charset="0"/>
              <a:buChar char="o"/>
            </a:pPr>
            <a:r>
              <a:rPr lang="en-US" sz="2000" dirty="0"/>
              <a:t>Chat interface for interacting with models </a:t>
            </a:r>
          </a:p>
          <a:p>
            <a:pPr marL="1257300" lvl="2" indent="-342900">
              <a:buFont typeface="Courier New" panose="02070309020205020404" pitchFamily="49" charset="0"/>
              <a:buChar char="o"/>
            </a:pPr>
            <a:r>
              <a:rPr lang="en-US" sz="2000" dirty="0"/>
              <a:t>API access for development workflows </a:t>
            </a:r>
          </a:p>
          <a:p>
            <a:pPr marL="1257300" lvl="2" indent="-342900">
              <a:buFont typeface="Courier New" panose="02070309020205020404" pitchFamily="49" charset="0"/>
              <a:buChar char="o"/>
            </a:pPr>
            <a:r>
              <a:rPr lang="en-US" sz="2000" dirty="0"/>
              <a:t>Documentation and key management </a:t>
            </a:r>
          </a:p>
          <a:p>
            <a:pPr marL="1257300" lvl="2" indent="-342900">
              <a:buFont typeface="Courier New" panose="02070309020205020404" pitchFamily="49" charset="0"/>
              <a:buChar char="o"/>
            </a:pPr>
            <a:r>
              <a:rPr lang="en-US" sz="2000" dirty="0"/>
              <a:t>Deployed models’ status and outage updates </a:t>
            </a:r>
          </a:p>
        </p:txBody>
      </p:sp>
      <p:pic>
        <p:nvPicPr>
          <p:cNvPr id="3" name="Picture 2">
            <a:extLst>
              <a:ext uri="{FF2B5EF4-FFF2-40B4-BE49-F238E27FC236}">
                <a16:creationId xmlns:a16="http://schemas.microsoft.com/office/drawing/2014/main" id="{6F739591-0885-34A1-F4C0-EB96B93E92C6}"/>
              </a:ext>
            </a:extLst>
          </p:cNvPr>
          <p:cNvPicPr>
            <a:picLocks noChangeAspect="1"/>
          </p:cNvPicPr>
          <p:nvPr/>
        </p:nvPicPr>
        <p:blipFill>
          <a:blip r:embed="rId3"/>
          <a:stretch>
            <a:fillRect/>
          </a:stretch>
        </p:blipFill>
        <p:spPr>
          <a:xfrm>
            <a:off x="5949191" y="1508355"/>
            <a:ext cx="5914492" cy="38412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3960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DD861-B2E0-3D56-7B26-DA39EDB07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DA54E-209F-1EC8-4E93-9F33D933166B}"/>
              </a:ext>
            </a:extLst>
          </p:cNvPr>
          <p:cNvSpPr>
            <a:spLocks noGrp="1"/>
          </p:cNvSpPr>
          <p:nvPr>
            <p:ph type="title"/>
          </p:nvPr>
        </p:nvSpPr>
        <p:spPr>
          <a:xfrm>
            <a:off x="216055" y="185498"/>
            <a:ext cx="12192566" cy="487490"/>
          </a:xfrm>
        </p:spPr>
        <p:txBody>
          <a:bodyPr>
            <a:noAutofit/>
          </a:bodyPr>
          <a:lstStyle/>
          <a:p>
            <a:r>
              <a:rPr lang="en-US" dirty="0" err="1"/>
              <a:t>Delphi.jlab.org</a:t>
            </a:r>
            <a:r>
              <a:rPr lang="en-US" dirty="0"/>
              <a:t> — Quick Overview</a:t>
            </a:r>
          </a:p>
        </p:txBody>
      </p:sp>
      <p:sp>
        <p:nvSpPr>
          <p:cNvPr id="6" name="Slide Number Placeholder 5">
            <a:extLst>
              <a:ext uri="{FF2B5EF4-FFF2-40B4-BE49-F238E27FC236}">
                <a16:creationId xmlns:a16="http://schemas.microsoft.com/office/drawing/2014/main" id="{41FAA882-25F6-DEA6-4DA9-22A645629C48}"/>
              </a:ext>
            </a:extLst>
          </p:cNvPr>
          <p:cNvSpPr>
            <a:spLocks noGrp="1"/>
          </p:cNvSpPr>
          <p:nvPr>
            <p:ph type="sldNum" sz="quarter" idx="12"/>
          </p:nvPr>
        </p:nvSpPr>
        <p:spPr/>
        <p:txBody>
          <a:bodyPr/>
          <a:lstStyle/>
          <a:p>
            <a:fld id="{07E1C93C-5050-FC42-8F10-D22D4F119D13}" type="slidenum">
              <a:rPr lang="en-US" smtClean="0"/>
              <a:pPr/>
              <a:t>26</a:t>
            </a:fld>
            <a:endParaRPr lang="en-US"/>
          </a:p>
        </p:txBody>
      </p:sp>
      <p:sp>
        <p:nvSpPr>
          <p:cNvPr id="16" name="TextBox 15">
            <a:extLst>
              <a:ext uri="{FF2B5EF4-FFF2-40B4-BE49-F238E27FC236}">
                <a16:creationId xmlns:a16="http://schemas.microsoft.com/office/drawing/2014/main" id="{9BE62BCF-A16A-48DF-810C-C9AB0FD6B35F}"/>
              </a:ext>
            </a:extLst>
          </p:cNvPr>
          <p:cNvSpPr txBox="1"/>
          <p:nvPr/>
        </p:nvSpPr>
        <p:spPr>
          <a:xfrm>
            <a:off x="272296" y="1684849"/>
            <a:ext cx="5530788" cy="4093428"/>
          </a:xfrm>
          <a:prstGeom prst="rect">
            <a:avLst/>
          </a:prstGeom>
          <a:noFill/>
        </p:spPr>
        <p:txBody>
          <a:bodyPr wrap="square">
            <a:spAutoFit/>
          </a:bodyPr>
          <a:lstStyle/>
          <a:p>
            <a:pPr marL="342900" indent="-342900">
              <a:buFont typeface="Courier New" panose="02070309020205020404" pitchFamily="49" charset="0"/>
              <a:buChar char="o"/>
            </a:pPr>
            <a:r>
              <a:rPr lang="en-US" sz="2000" dirty="0"/>
              <a:t>Chat Interface &amp; Models</a:t>
            </a:r>
          </a:p>
          <a:p>
            <a:pPr marL="800100" lvl="1" indent="-342900">
              <a:buFont typeface="Courier New" panose="02070309020205020404" pitchFamily="49" charset="0"/>
              <a:buChar char="o"/>
            </a:pPr>
            <a:r>
              <a:rPr lang="en-US" sz="2000" dirty="0"/>
              <a:t>Clicking “Chat” opens the AI chat interface with currently deployed models.</a:t>
            </a:r>
          </a:p>
          <a:p>
            <a:pPr marL="800100" lvl="1" indent="-342900">
              <a:buFont typeface="Courier New" panose="02070309020205020404" pitchFamily="49" charset="0"/>
              <a:buChar char="o"/>
            </a:pPr>
            <a:r>
              <a:rPr lang="en-US" sz="2000" i="1" u="sng" dirty="0"/>
              <a:t>Latest Available Model</a:t>
            </a:r>
          </a:p>
          <a:p>
            <a:pPr marL="1257300" lvl="2" indent="-342900">
              <a:buFont typeface="Courier New" panose="02070309020205020404" pitchFamily="49" charset="0"/>
              <a:buChar char="o"/>
            </a:pPr>
            <a:r>
              <a:rPr lang="en-US" sz="2000" dirty="0"/>
              <a:t>Gemma 4 31B IT</a:t>
            </a:r>
          </a:p>
          <a:p>
            <a:pPr marL="1257300" lvl="2" indent="-342900">
              <a:buFont typeface="Courier New" panose="02070309020205020404" pitchFamily="49" charset="0"/>
              <a:buChar char="o"/>
            </a:pPr>
            <a:r>
              <a:rPr lang="en-US" sz="2000" dirty="0"/>
              <a:t>Released by Google DeepMind </a:t>
            </a:r>
          </a:p>
          <a:p>
            <a:pPr marL="1257300" lvl="2" indent="-342900">
              <a:buFont typeface="Courier New" panose="02070309020205020404" pitchFamily="49" charset="0"/>
              <a:buChar char="o"/>
            </a:pPr>
            <a:r>
              <a:rPr lang="en-US" sz="2000" dirty="0"/>
              <a:t>Part of the Gemma family of open-weight language models </a:t>
            </a:r>
          </a:p>
          <a:p>
            <a:pPr marL="1257300" lvl="2" indent="-342900">
              <a:buFont typeface="Courier New" panose="02070309020205020404" pitchFamily="49" charset="0"/>
              <a:buChar char="o"/>
            </a:pPr>
            <a:r>
              <a:rPr lang="en-US" sz="2000" dirty="0"/>
              <a:t>“31B IT” = 31 billion parameter Instruction-Tuned model </a:t>
            </a:r>
          </a:p>
          <a:p>
            <a:pPr marL="1257300" lvl="2" indent="-342900">
              <a:buFont typeface="Courier New" panose="02070309020205020404" pitchFamily="49" charset="0"/>
              <a:buChar char="o"/>
            </a:pPr>
            <a:r>
              <a:rPr lang="en-US" sz="2000" dirty="0"/>
              <a:t>First deployed model at </a:t>
            </a:r>
            <a:r>
              <a:rPr lang="en-US" sz="2000" dirty="0" err="1"/>
              <a:t>JLab</a:t>
            </a:r>
            <a:r>
              <a:rPr lang="en-US" sz="2000" dirty="0"/>
              <a:t> with image understanding capabilities </a:t>
            </a:r>
          </a:p>
          <a:p>
            <a:pPr marL="342900" indent="-342900">
              <a:buFont typeface="Courier New" panose="02070309020205020404" pitchFamily="49" charset="0"/>
              <a:buChar char="o"/>
            </a:pPr>
            <a:endParaRPr lang="en-US" sz="2000" dirty="0"/>
          </a:p>
        </p:txBody>
      </p:sp>
      <p:pic>
        <p:nvPicPr>
          <p:cNvPr id="4" name="Picture 3">
            <a:extLst>
              <a:ext uri="{FF2B5EF4-FFF2-40B4-BE49-F238E27FC236}">
                <a16:creationId xmlns:a16="http://schemas.microsoft.com/office/drawing/2014/main" id="{C6DACF96-35F5-4581-C3AE-67C6B3124124}"/>
              </a:ext>
            </a:extLst>
          </p:cNvPr>
          <p:cNvPicPr>
            <a:picLocks noChangeAspect="1"/>
          </p:cNvPicPr>
          <p:nvPr/>
        </p:nvPicPr>
        <p:blipFill>
          <a:blip r:embed="rId2"/>
          <a:srcRect t="3566"/>
          <a:stretch>
            <a:fillRect/>
          </a:stretch>
        </p:blipFill>
        <p:spPr>
          <a:xfrm>
            <a:off x="5885497" y="1821447"/>
            <a:ext cx="6099563" cy="3820232"/>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FFB70D1A-2B80-8EEC-B824-A1AC55D9E206}"/>
              </a:ext>
            </a:extLst>
          </p:cNvPr>
          <p:cNvSpPr/>
          <p:nvPr/>
        </p:nvSpPr>
        <p:spPr>
          <a:xfrm flipH="1">
            <a:off x="6312337" y="3685121"/>
            <a:ext cx="1636368" cy="2533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813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CE1C-3DDD-B4AC-70D2-B6B95BDA9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C4CBF-F3E5-298A-B282-B0A83AABAEBA}"/>
              </a:ext>
            </a:extLst>
          </p:cNvPr>
          <p:cNvSpPr>
            <a:spLocks noGrp="1"/>
          </p:cNvSpPr>
          <p:nvPr>
            <p:ph type="title"/>
          </p:nvPr>
        </p:nvSpPr>
        <p:spPr>
          <a:xfrm>
            <a:off x="216055" y="185498"/>
            <a:ext cx="12192566" cy="487490"/>
          </a:xfrm>
        </p:spPr>
        <p:txBody>
          <a:bodyPr>
            <a:noAutofit/>
          </a:bodyPr>
          <a:lstStyle/>
          <a:p>
            <a:r>
              <a:rPr lang="en-US" dirty="0" err="1"/>
              <a:t>Delphi.jlab.org</a:t>
            </a:r>
            <a:r>
              <a:rPr lang="en-US" dirty="0"/>
              <a:t> — Quick Overview</a:t>
            </a:r>
          </a:p>
        </p:txBody>
      </p:sp>
      <p:sp>
        <p:nvSpPr>
          <p:cNvPr id="6" name="Slide Number Placeholder 5">
            <a:extLst>
              <a:ext uri="{FF2B5EF4-FFF2-40B4-BE49-F238E27FC236}">
                <a16:creationId xmlns:a16="http://schemas.microsoft.com/office/drawing/2014/main" id="{34DCC65A-30DB-C2DB-4DAD-786C4C60C988}"/>
              </a:ext>
            </a:extLst>
          </p:cNvPr>
          <p:cNvSpPr>
            <a:spLocks noGrp="1"/>
          </p:cNvSpPr>
          <p:nvPr>
            <p:ph type="sldNum" sz="quarter" idx="12"/>
          </p:nvPr>
        </p:nvSpPr>
        <p:spPr/>
        <p:txBody>
          <a:bodyPr/>
          <a:lstStyle/>
          <a:p>
            <a:fld id="{07E1C93C-5050-FC42-8F10-D22D4F119D13}" type="slidenum">
              <a:rPr lang="en-US" smtClean="0"/>
              <a:pPr/>
              <a:t>27</a:t>
            </a:fld>
            <a:endParaRPr lang="en-US"/>
          </a:p>
        </p:txBody>
      </p:sp>
      <p:sp>
        <p:nvSpPr>
          <p:cNvPr id="16" name="TextBox 15">
            <a:extLst>
              <a:ext uri="{FF2B5EF4-FFF2-40B4-BE49-F238E27FC236}">
                <a16:creationId xmlns:a16="http://schemas.microsoft.com/office/drawing/2014/main" id="{A340F831-261B-FF38-4194-EF979E0C1911}"/>
              </a:ext>
            </a:extLst>
          </p:cNvPr>
          <p:cNvSpPr txBox="1"/>
          <p:nvPr/>
        </p:nvSpPr>
        <p:spPr>
          <a:xfrm>
            <a:off x="607047" y="849247"/>
            <a:ext cx="11369800" cy="2862322"/>
          </a:xfrm>
          <a:prstGeom prst="rect">
            <a:avLst/>
          </a:prstGeom>
          <a:noFill/>
        </p:spPr>
        <p:txBody>
          <a:bodyPr wrap="square">
            <a:spAutoFit/>
          </a:bodyPr>
          <a:lstStyle/>
          <a:p>
            <a:pPr marL="342900" indent="-342900">
              <a:buFont typeface="Courier New" panose="02070309020205020404" pitchFamily="49" charset="0"/>
              <a:buChar char="o"/>
            </a:pPr>
            <a:r>
              <a:rPr lang="en-US" sz="2000" dirty="0"/>
              <a:t>API Access</a:t>
            </a:r>
          </a:p>
          <a:p>
            <a:pPr marL="800100" lvl="1" indent="-342900">
              <a:buFont typeface="Courier New" panose="02070309020205020404" pitchFamily="49" charset="0"/>
              <a:buChar char="o"/>
            </a:pPr>
            <a:r>
              <a:rPr lang="en-US" sz="2000" dirty="0"/>
              <a:t>Delphi can also be accessed programmatically through APIs, enabling integration into development workflows and automation tools.</a:t>
            </a:r>
          </a:p>
          <a:p>
            <a:pPr marL="800100" lvl="1" indent="-342900">
              <a:buFont typeface="Courier New" panose="02070309020205020404" pitchFamily="49" charset="0"/>
              <a:buChar char="o"/>
            </a:pPr>
            <a:r>
              <a:rPr lang="en-US" sz="2000" dirty="0"/>
              <a:t>Key Resources</a:t>
            </a:r>
          </a:p>
          <a:p>
            <a:pPr marL="1257300" lvl="2" indent="-342900">
              <a:buFont typeface="Courier New" panose="02070309020205020404" pitchFamily="49" charset="0"/>
              <a:buChar char="o"/>
            </a:pPr>
            <a:r>
              <a:rPr lang="en-US" sz="2000" dirty="0"/>
              <a:t>API reference </a:t>
            </a:r>
          </a:p>
          <a:p>
            <a:pPr marL="1257300" lvl="2" indent="-342900">
              <a:buFont typeface="Courier New" panose="02070309020205020404" pitchFamily="49" charset="0"/>
              <a:buChar char="o"/>
            </a:pPr>
            <a:r>
              <a:rPr lang="en-US" sz="2000" dirty="0"/>
              <a:t>Key Management </a:t>
            </a:r>
          </a:p>
          <a:p>
            <a:pPr marL="1257300" lvl="2" indent="-342900">
              <a:buFont typeface="Courier New" panose="02070309020205020404" pitchFamily="49" charset="0"/>
              <a:buChar char="o"/>
            </a:pPr>
            <a:r>
              <a:rPr lang="en-US" sz="2000" dirty="0"/>
              <a:t>Documentation </a:t>
            </a:r>
          </a:p>
          <a:p>
            <a:pPr marL="342900" indent="-342900">
              <a:buFont typeface="Courier New" panose="02070309020205020404" pitchFamily="49" charset="0"/>
              <a:buChar char="o"/>
            </a:pPr>
            <a:r>
              <a:rPr lang="en-US" sz="2000" dirty="0"/>
              <a:t>These sections provide everything needed for setup, authentication, and integration.</a:t>
            </a:r>
          </a:p>
          <a:p>
            <a:pPr marL="342900" indent="-342900">
              <a:buFont typeface="Courier New" panose="02070309020205020404" pitchFamily="49" charset="0"/>
              <a:buChar char="o"/>
            </a:pPr>
            <a:endParaRPr lang="en-US" sz="2000" dirty="0"/>
          </a:p>
        </p:txBody>
      </p:sp>
      <p:pic>
        <p:nvPicPr>
          <p:cNvPr id="4" name="Picture 3">
            <a:extLst>
              <a:ext uri="{FF2B5EF4-FFF2-40B4-BE49-F238E27FC236}">
                <a16:creationId xmlns:a16="http://schemas.microsoft.com/office/drawing/2014/main" id="{024EE47D-2F19-9C55-3E26-CDE3FFF6A78B}"/>
              </a:ext>
            </a:extLst>
          </p:cNvPr>
          <p:cNvPicPr>
            <a:picLocks noChangeAspect="1"/>
          </p:cNvPicPr>
          <p:nvPr/>
        </p:nvPicPr>
        <p:blipFill>
          <a:blip r:embed="rId2"/>
          <a:srcRect r="22015" b="46550"/>
          <a:stretch>
            <a:fillRect/>
          </a:stretch>
        </p:blipFill>
        <p:spPr>
          <a:xfrm>
            <a:off x="7003202" y="3497582"/>
            <a:ext cx="4760009" cy="3243502"/>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3EA04A0-9294-A65E-333D-8E0F8DDABA0D}"/>
              </a:ext>
            </a:extLst>
          </p:cNvPr>
          <p:cNvPicPr>
            <a:picLocks noChangeAspect="1"/>
          </p:cNvPicPr>
          <p:nvPr/>
        </p:nvPicPr>
        <p:blipFill>
          <a:blip r:embed="rId3"/>
          <a:srcRect t="2910" b="8323"/>
          <a:stretch>
            <a:fillRect/>
          </a:stretch>
        </p:blipFill>
        <p:spPr>
          <a:xfrm>
            <a:off x="938307" y="3505741"/>
            <a:ext cx="5611906" cy="3235343"/>
          </a:xfrm>
          <a:prstGeom prst="rect">
            <a:avLst/>
          </a:prstGeom>
          <a:effectLst>
            <a:outerShdw blurRad="63500" sx="102000" sy="102000" algn="ctr" rotWithShape="0">
              <a:prstClr val="black">
                <a:alpha val="40000"/>
              </a:prstClr>
            </a:outerShdw>
          </a:effectLst>
        </p:spPr>
      </p:pic>
      <p:cxnSp>
        <p:nvCxnSpPr>
          <p:cNvPr id="8" name="Curved Connector 7">
            <a:extLst>
              <a:ext uri="{FF2B5EF4-FFF2-40B4-BE49-F238E27FC236}">
                <a16:creationId xmlns:a16="http://schemas.microsoft.com/office/drawing/2014/main" id="{140B023E-E6DD-B958-C955-218ACF330EB7}"/>
              </a:ext>
            </a:extLst>
          </p:cNvPr>
          <p:cNvCxnSpPr>
            <a:endCxn id="4" idx="1"/>
          </p:cNvCxnSpPr>
          <p:nvPr/>
        </p:nvCxnSpPr>
        <p:spPr>
          <a:xfrm>
            <a:off x="5115859" y="4487160"/>
            <a:ext cx="1887343" cy="632173"/>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677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74869-D443-DB74-165C-10A5ACEB9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3D23E-2F0B-51FB-6585-209B9F6A835E}"/>
              </a:ext>
            </a:extLst>
          </p:cNvPr>
          <p:cNvSpPr>
            <a:spLocks noGrp="1"/>
          </p:cNvSpPr>
          <p:nvPr>
            <p:ph type="title"/>
          </p:nvPr>
        </p:nvSpPr>
        <p:spPr>
          <a:xfrm>
            <a:off x="216055" y="185498"/>
            <a:ext cx="12192566" cy="487490"/>
          </a:xfrm>
        </p:spPr>
        <p:txBody>
          <a:bodyPr>
            <a:noAutofit/>
          </a:bodyPr>
          <a:lstStyle/>
          <a:p>
            <a:r>
              <a:rPr lang="en-US" dirty="0" err="1"/>
              <a:t>Delphi.jlab.org</a:t>
            </a:r>
            <a:r>
              <a:rPr lang="en-US" dirty="0"/>
              <a:t> — Quick Overview</a:t>
            </a:r>
          </a:p>
        </p:txBody>
      </p:sp>
      <p:sp>
        <p:nvSpPr>
          <p:cNvPr id="6" name="Slide Number Placeholder 5">
            <a:extLst>
              <a:ext uri="{FF2B5EF4-FFF2-40B4-BE49-F238E27FC236}">
                <a16:creationId xmlns:a16="http://schemas.microsoft.com/office/drawing/2014/main" id="{91696608-533E-5BBC-7CBC-8C7BD53D18C8}"/>
              </a:ext>
            </a:extLst>
          </p:cNvPr>
          <p:cNvSpPr>
            <a:spLocks noGrp="1"/>
          </p:cNvSpPr>
          <p:nvPr>
            <p:ph type="sldNum" sz="quarter" idx="12"/>
          </p:nvPr>
        </p:nvSpPr>
        <p:spPr/>
        <p:txBody>
          <a:bodyPr/>
          <a:lstStyle/>
          <a:p>
            <a:fld id="{07E1C93C-5050-FC42-8F10-D22D4F119D13}" type="slidenum">
              <a:rPr lang="en-US" smtClean="0"/>
              <a:pPr/>
              <a:t>28</a:t>
            </a:fld>
            <a:endParaRPr lang="en-US"/>
          </a:p>
        </p:txBody>
      </p:sp>
      <p:sp>
        <p:nvSpPr>
          <p:cNvPr id="16" name="TextBox 15">
            <a:extLst>
              <a:ext uri="{FF2B5EF4-FFF2-40B4-BE49-F238E27FC236}">
                <a16:creationId xmlns:a16="http://schemas.microsoft.com/office/drawing/2014/main" id="{BF8A33D8-E848-9263-5932-1DC881841407}"/>
              </a:ext>
            </a:extLst>
          </p:cNvPr>
          <p:cNvSpPr txBox="1"/>
          <p:nvPr/>
        </p:nvSpPr>
        <p:spPr>
          <a:xfrm>
            <a:off x="627438" y="1297483"/>
            <a:ext cx="11369800" cy="3785652"/>
          </a:xfrm>
          <a:prstGeom prst="rect">
            <a:avLst/>
          </a:prstGeom>
          <a:noFill/>
        </p:spPr>
        <p:txBody>
          <a:bodyPr wrap="square">
            <a:spAutoFit/>
          </a:bodyPr>
          <a:lstStyle/>
          <a:p>
            <a:pPr marL="342900" indent="-342900">
              <a:buFont typeface="Courier New" panose="02070309020205020404" pitchFamily="49" charset="0"/>
              <a:buChar char="o"/>
            </a:pPr>
            <a:r>
              <a:rPr lang="en-US" sz="2000" dirty="0"/>
              <a:t>API Access &amp; VS Code Integration (Agent Workflow)</a:t>
            </a:r>
          </a:p>
          <a:p>
            <a:pPr marL="800100" lvl="1" indent="-342900">
              <a:buFont typeface="Courier New" panose="02070309020205020404" pitchFamily="49" charset="0"/>
              <a:buChar char="o"/>
            </a:pPr>
            <a:r>
              <a:rPr lang="en-US" sz="2000" dirty="0"/>
              <a:t>You can connect the API directly into VS Code to use models as coding assistants or agents during development.</a:t>
            </a:r>
          </a:p>
          <a:p>
            <a:pPr marL="1257300" lvl="2" indent="-342900">
              <a:buFont typeface="Courier New" panose="02070309020205020404" pitchFamily="49" charset="0"/>
              <a:buChar char="o"/>
            </a:pPr>
            <a:r>
              <a:rPr lang="en-US" sz="2000" dirty="0"/>
              <a:t>Resources</a:t>
            </a:r>
          </a:p>
          <a:p>
            <a:pPr marL="1714500" lvl="3" indent="-342900">
              <a:buFont typeface="Courier New" panose="02070309020205020404" pitchFamily="49" charset="0"/>
              <a:buChar char="o"/>
            </a:pPr>
            <a:r>
              <a:rPr lang="en-US" sz="2000" dirty="0">
                <a:hlinkClick r:id="rId2"/>
              </a:rPr>
              <a:t>Roo Code Documentation</a:t>
            </a:r>
            <a:r>
              <a:rPr lang="en-US" sz="2000" dirty="0"/>
              <a:t> </a:t>
            </a:r>
          </a:p>
          <a:p>
            <a:pPr marL="1714500" lvl="3" indent="-342900">
              <a:buFont typeface="Courier New" panose="02070309020205020404" pitchFamily="49" charset="0"/>
              <a:buChar char="o"/>
            </a:pPr>
            <a:r>
              <a:rPr lang="en-US" sz="2000" dirty="0">
                <a:hlinkClick r:id="rId3"/>
              </a:rPr>
              <a:t>Roo Code GitHub</a:t>
            </a:r>
            <a:r>
              <a:rPr lang="en-US" sz="2000" dirty="0"/>
              <a:t> </a:t>
            </a:r>
          </a:p>
          <a:p>
            <a:pPr marL="1714500" lvl="3" indent="-342900">
              <a:buFont typeface="Courier New" panose="02070309020205020404" pitchFamily="49" charset="0"/>
              <a:buChar char="o"/>
            </a:pPr>
            <a:r>
              <a:rPr lang="en-US" sz="2000" dirty="0">
                <a:hlinkClick r:id="rId4"/>
              </a:rPr>
              <a:t>VS Code Insiders Download</a:t>
            </a:r>
            <a:r>
              <a:rPr lang="en-US" sz="2000" dirty="0"/>
              <a:t> </a:t>
            </a:r>
          </a:p>
          <a:p>
            <a:pPr marL="800100" lvl="1" indent="-342900">
              <a:buFont typeface="Courier New" panose="02070309020205020404" pitchFamily="49" charset="0"/>
              <a:buChar char="o"/>
            </a:pPr>
            <a:r>
              <a:rPr lang="en-US" sz="2000" dirty="0"/>
              <a:t>What This Enables</a:t>
            </a:r>
          </a:p>
          <a:p>
            <a:pPr marL="1257300" lvl="2" indent="-342900">
              <a:buFont typeface="Courier New" panose="02070309020205020404" pitchFamily="49" charset="0"/>
              <a:buChar char="o"/>
            </a:pPr>
            <a:r>
              <a:rPr lang="en-US" sz="2000" dirty="0"/>
              <a:t>AI-assisted coding directly inside VS Code </a:t>
            </a:r>
          </a:p>
          <a:p>
            <a:pPr marL="1257300" lvl="2" indent="-342900">
              <a:buFont typeface="Courier New" panose="02070309020205020404" pitchFamily="49" charset="0"/>
              <a:buChar char="o"/>
            </a:pPr>
            <a:r>
              <a:rPr lang="en-US" sz="2000" dirty="0"/>
              <a:t>Agent-style workflows (multi-step coding tasks) </a:t>
            </a:r>
          </a:p>
          <a:p>
            <a:pPr marL="1257300" lvl="2" indent="-342900">
              <a:buFont typeface="Courier New" panose="02070309020205020404" pitchFamily="49" charset="0"/>
              <a:buChar char="o"/>
            </a:pPr>
            <a:r>
              <a:rPr lang="en-US" sz="2000" dirty="0"/>
              <a:t>Faster iteration during development </a:t>
            </a:r>
          </a:p>
          <a:p>
            <a:pPr marL="1257300" lvl="2" indent="-342900">
              <a:buFont typeface="Courier New" panose="02070309020205020404" pitchFamily="49" charset="0"/>
              <a:buChar char="o"/>
            </a:pPr>
            <a:r>
              <a:rPr lang="en-US" sz="2000" dirty="0"/>
              <a:t>Integration with </a:t>
            </a:r>
            <a:r>
              <a:rPr lang="en-US" sz="2000" dirty="0" err="1"/>
              <a:t>JLab</a:t>
            </a:r>
            <a:r>
              <a:rPr lang="en-US" sz="2000" dirty="0"/>
              <a:t>-hosted models via API</a:t>
            </a:r>
          </a:p>
        </p:txBody>
      </p:sp>
    </p:spTree>
    <p:extLst>
      <p:ext uri="{BB962C8B-B14F-4D97-AF65-F5344CB8AC3E}">
        <p14:creationId xmlns:p14="http://schemas.microsoft.com/office/powerpoint/2010/main" val="42490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DD58A-2DC9-6F01-0C93-1E1D8E14E3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196236-18FF-CD26-E1B6-D8ABDEEFDC97}"/>
              </a:ext>
            </a:extLst>
          </p:cNvPr>
          <p:cNvSpPr>
            <a:spLocks noGrp="1"/>
          </p:cNvSpPr>
          <p:nvPr>
            <p:ph type="title"/>
          </p:nvPr>
        </p:nvSpPr>
        <p:spPr>
          <a:xfrm>
            <a:off x="216055" y="185498"/>
            <a:ext cx="12192566" cy="487490"/>
          </a:xfrm>
        </p:spPr>
        <p:txBody>
          <a:bodyPr>
            <a:noAutofit/>
          </a:bodyPr>
          <a:lstStyle/>
          <a:p>
            <a:r>
              <a:rPr lang="en-US" dirty="0"/>
              <a:t>To Sum up…</a:t>
            </a:r>
          </a:p>
        </p:txBody>
      </p:sp>
      <p:sp>
        <p:nvSpPr>
          <p:cNvPr id="6" name="Slide Number Placeholder 5">
            <a:extLst>
              <a:ext uri="{FF2B5EF4-FFF2-40B4-BE49-F238E27FC236}">
                <a16:creationId xmlns:a16="http://schemas.microsoft.com/office/drawing/2014/main" id="{4C58B2AC-0250-970B-3E3D-2C0F9FE51771}"/>
              </a:ext>
            </a:extLst>
          </p:cNvPr>
          <p:cNvSpPr>
            <a:spLocks noGrp="1"/>
          </p:cNvSpPr>
          <p:nvPr>
            <p:ph type="sldNum" sz="quarter" idx="12"/>
          </p:nvPr>
        </p:nvSpPr>
        <p:spPr/>
        <p:txBody>
          <a:bodyPr/>
          <a:lstStyle/>
          <a:p>
            <a:fld id="{07E1C93C-5050-FC42-8F10-D22D4F119D13}" type="slidenum">
              <a:rPr lang="en-US" smtClean="0"/>
              <a:pPr/>
              <a:t>29</a:t>
            </a:fld>
            <a:endParaRPr lang="en-US"/>
          </a:p>
        </p:txBody>
      </p:sp>
      <p:sp>
        <p:nvSpPr>
          <p:cNvPr id="16" name="TextBox 15">
            <a:extLst>
              <a:ext uri="{FF2B5EF4-FFF2-40B4-BE49-F238E27FC236}">
                <a16:creationId xmlns:a16="http://schemas.microsoft.com/office/drawing/2014/main" id="{BB720C83-DD5A-24A0-CFDD-8321AFF5BE0C}"/>
              </a:ext>
            </a:extLst>
          </p:cNvPr>
          <p:cNvSpPr txBox="1"/>
          <p:nvPr/>
        </p:nvSpPr>
        <p:spPr>
          <a:xfrm>
            <a:off x="620467" y="1228397"/>
            <a:ext cx="11788154" cy="4401205"/>
          </a:xfrm>
          <a:prstGeom prst="rect">
            <a:avLst/>
          </a:prstGeom>
          <a:noFill/>
        </p:spPr>
        <p:txBody>
          <a:bodyPr wrap="square">
            <a:spAutoFit/>
          </a:bodyPr>
          <a:lstStyle/>
          <a:p>
            <a:pPr marL="285750" indent="-285750">
              <a:buFont typeface="Courier New" panose="02070309020205020404" pitchFamily="49" charset="0"/>
              <a:buChar char="o"/>
            </a:pPr>
            <a:r>
              <a:rPr lang="en-US" sz="2000" dirty="0">
                <a:hlinkClick r:id="rId2"/>
              </a:rPr>
              <a:t>delphi.jlab.org</a:t>
            </a:r>
            <a:r>
              <a:rPr lang="en-US" sz="2000" dirty="0"/>
              <a:t> is currently a beta platform</a:t>
            </a:r>
          </a:p>
          <a:p>
            <a:pPr marL="742950" lvl="1" indent="-285750">
              <a:buFont typeface="Courier New" panose="02070309020205020404" pitchFamily="49" charset="0"/>
              <a:buChar char="o"/>
            </a:pPr>
            <a:r>
              <a:rPr lang="en-US" sz="2000" dirty="0"/>
              <a:t>Performance may differ from industry tools like </a:t>
            </a:r>
            <a:r>
              <a:rPr lang="en-US" sz="2000" dirty="0">
                <a:hlinkClick r:id="rId3"/>
              </a:rPr>
              <a:t>GitHub Copilot</a:t>
            </a:r>
            <a:endParaRPr lang="en-US" sz="2000" dirty="0"/>
          </a:p>
          <a:p>
            <a:pPr marL="1200150" lvl="2" indent="-285750">
              <a:buFont typeface="Courier New" panose="02070309020205020404" pitchFamily="49" charset="0"/>
              <a:buChar char="o"/>
            </a:pPr>
            <a:r>
              <a:rPr lang="en-US" sz="2000" dirty="0"/>
              <a:t>Expect occasional limitations in:</a:t>
            </a:r>
          </a:p>
          <a:p>
            <a:pPr marL="1657350" lvl="3" indent="-285750">
              <a:buFont typeface="Courier New" panose="02070309020205020404" pitchFamily="49" charset="0"/>
              <a:buChar char="o"/>
            </a:pPr>
            <a:r>
              <a:rPr lang="en-US" sz="2000" dirty="0"/>
              <a:t>speed</a:t>
            </a:r>
          </a:p>
          <a:p>
            <a:pPr marL="1657350" lvl="3" indent="-285750">
              <a:buFont typeface="Courier New" panose="02070309020205020404" pitchFamily="49" charset="0"/>
              <a:buChar char="o"/>
            </a:pPr>
            <a:r>
              <a:rPr lang="en-US" sz="2000" dirty="0"/>
              <a:t>stability</a:t>
            </a:r>
          </a:p>
          <a:p>
            <a:pPr marL="1657350" lvl="3" indent="-285750">
              <a:buFont typeface="Courier New" panose="02070309020205020404" pitchFamily="49" charset="0"/>
              <a:buChar char="o"/>
            </a:pPr>
            <a:r>
              <a:rPr lang="en-US" sz="2000" dirty="0"/>
              <a:t>user experience</a:t>
            </a:r>
          </a:p>
          <a:p>
            <a:pPr marL="1200150" lvl="2" indent="-285750">
              <a:buFont typeface="Courier New" panose="02070309020205020404" pitchFamily="49" charset="0"/>
              <a:buChar char="o"/>
            </a:pPr>
            <a:r>
              <a:rPr lang="en-US" sz="2000" dirty="0"/>
              <a:t>This is normal, the system is actively evolving</a:t>
            </a:r>
          </a:p>
          <a:p>
            <a:pPr marL="742950" lvl="1" indent="-285750">
              <a:buFont typeface="Courier New" panose="02070309020205020404" pitchFamily="49" charset="0"/>
              <a:buChar char="o"/>
            </a:pPr>
            <a:r>
              <a:rPr lang="en-US" sz="2000" dirty="0"/>
              <a:t>Reporting Issues</a:t>
            </a:r>
          </a:p>
          <a:p>
            <a:pPr marL="1200150" lvl="2" indent="-285750">
              <a:buFont typeface="Courier New" panose="02070309020205020404" pitchFamily="49" charset="0"/>
              <a:buChar char="o"/>
            </a:pPr>
            <a:r>
              <a:rPr lang="en-US" sz="2000" dirty="0"/>
              <a:t>If something looks wrong or broken:</a:t>
            </a:r>
          </a:p>
          <a:p>
            <a:pPr marL="1657350" lvl="3" indent="-285750">
              <a:buFont typeface="Courier New" panose="02070309020205020404" pitchFamily="49" charset="0"/>
              <a:buChar char="o"/>
            </a:pPr>
            <a:r>
              <a:rPr lang="en-US" sz="2000" dirty="0"/>
              <a:t>Email: </a:t>
            </a:r>
            <a:r>
              <a:rPr lang="en-US" sz="2000" dirty="0">
                <a:hlinkClick r:id="rId4"/>
              </a:rPr>
              <a:t>stride@jlab.org</a:t>
            </a:r>
            <a:endParaRPr lang="en-US" sz="2000" dirty="0"/>
          </a:p>
          <a:p>
            <a:pPr marL="285750" indent="-285750">
              <a:buFont typeface="Courier New" panose="02070309020205020404" pitchFamily="49" charset="0"/>
              <a:buChar char="o"/>
            </a:pPr>
            <a:r>
              <a:rPr lang="en-US" sz="2000" dirty="0"/>
              <a:t>Efforts are also ongoing toward access to top-tier industry models.</a:t>
            </a:r>
          </a:p>
          <a:p>
            <a:pPr marL="742950" lvl="1" indent="-285750">
              <a:buFont typeface="Courier New" panose="02070309020205020404" pitchFamily="49" charset="0"/>
              <a:buChar char="o"/>
            </a:pPr>
            <a:r>
              <a:rPr lang="en-US" sz="2000" dirty="0"/>
              <a:t>Example: Google Gemini models</a:t>
            </a:r>
            <a:endParaRPr lang="en-US" sz="2000" b="1" dirty="0"/>
          </a:p>
          <a:p>
            <a:pPr marL="285750" indent="-285750">
              <a:buFont typeface="Courier New" panose="02070309020205020404" pitchFamily="49" charset="0"/>
              <a:buChar char="o"/>
            </a:pPr>
            <a:r>
              <a:rPr lang="en-US" sz="2000" dirty="0"/>
              <a:t>Stay Updated</a:t>
            </a:r>
          </a:p>
          <a:p>
            <a:pPr marL="742950" lvl="1" indent="-285750">
              <a:buFont typeface="Courier New" panose="02070309020205020404" pitchFamily="49" charset="0"/>
              <a:buChar char="o"/>
            </a:pPr>
            <a:r>
              <a:rPr lang="en-US" sz="2000" dirty="0"/>
              <a:t>To keep up with future updates, and new deployments, subscribe to: </a:t>
            </a:r>
            <a:r>
              <a:rPr lang="en-US" sz="2000" dirty="0">
                <a:hlinkClick r:id="rId5"/>
              </a:rPr>
              <a:t>JLab SciComp Briefs</a:t>
            </a:r>
            <a:endParaRPr lang="en-US" sz="2000" dirty="0"/>
          </a:p>
        </p:txBody>
      </p:sp>
    </p:spTree>
    <p:extLst>
      <p:ext uri="{BB962C8B-B14F-4D97-AF65-F5344CB8AC3E}">
        <p14:creationId xmlns:p14="http://schemas.microsoft.com/office/powerpoint/2010/main" val="274240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5EEA0-8530-E014-70C0-7819EA9D15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E6F8F-379F-ED70-AFE9-96DD8016B53D}"/>
              </a:ext>
            </a:extLst>
          </p:cNvPr>
          <p:cNvSpPr>
            <a:spLocks noGrp="1"/>
          </p:cNvSpPr>
          <p:nvPr>
            <p:ph type="title"/>
          </p:nvPr>
        </p:nvSpPr>
        <p:spPr>
          <a:xfrm>
            <a:off x="216055" y="199353"/>
            <a:ext cx="12192566" cy="487490"/>
          </a:xfrm>
        </p:spPr>
        <p:txBody>
          <a:bodyPr>
            <a:noAutofit/>
          </a:bodyPr>
          <a:lstStyle/>
          <a:p>
            <a:r>
              <a:rPr lang="en-US"/>
              <a:t>Traditional Coding (Old Way)</a:t>
            </a:r>
          </a:p>
        </p:txBody>
      </p:sp>
      <p:sp>
        <p:nvSpPr>
          <p:cNvPr id="6" name="Slide Number Placeholder 5">
            <a:extLst>
              <a:ext uri="{FF2B5EF4-FFF2-40B4-BE49-F238E27FC236}">
                <a16:creationId xmlns:a16="http://schemas.microsoft.com/office/drawing/2014/main" id="{3429DE02-9E79-0770-6579-5FDA369593CB}"/>
              </a:ext>
            </a:extLst>
          </p:cNvPr>
          <p:cNvSpPr>
            <a:spLocks noGrp="1"/>
          </p:cNvSpPr>
          <p:nvPr>
            <p:ph type="sldNum" sz="quarter" idx="12"/>
          </p:nvPr>
        </p:nvSpPr>
        <p:spPr/>
        <p:txBody>
          <a:bodyPr/>
          <a:lstStyle/>
          <a:p>
            <a:fld id="{07E1C93C-5050-FC42-8F10-D22D4F119D13}" type="slidenum">
              <a:rPr lang="en-US" smtClean="0"/>
              <a:pPr/>
              <a:t>3</a:t>
            </a:fld>
            <a:endParaRPr lang="en-US"/>
          </a:p>
        </p:txBody>
      </p:sp>
      <p:sp>
        <p:nvSpPr>
          <p:cNvPr id="4" name="TextBox 3">
            <a:extLst>
              <a:ext uri="{FF2B5EF4-FFF2-40B4-BE49-F238E27FC236}">
                <a16:creationId xmlns:a16="http://schemas.microsoft.com/office/drawing/2014/main" id="{9D41A101-F438-5F06-9E22-6DB2F477A886}"/>
              </a:ext>
            </a:extLst>
          </p:cNvPr>
          <p:cNvSpPr txBox="1"/>
          <p:nvPr/>
        </p:nvSpPr>
        <p:spPr>
          <a:xfrm>
            <a:off x="543230" y="1684264"/>
            <a:ext cx="580739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3000"/>
              <a:t>You have a great idea → but first:</a:t>
            </a:r>
          </a:p>
          <a:p>
            <a:pPr marL="800100" lvl="1" indent="-342900">
              <a:buFont typeface="Courier New" panose="02070309020205020404" pitchFamily="49" charset="0"/>
              <a:buChar char="o"/>
            </a:pPr>
            <a:r>
              <a:rPr lang="en-US" sz="3000"/>
              <a:t>decide on framework</a:t>
            </a:r>
          </a:p>
          <a:p>
            <a:pPr marL="800100" lvl="1" indent="-342900">
              <a:buFont typeface="Courier New" panose="02070309020205020404" pitchFamily="49" charset="0"/>
              <a:buChar char="o"/>
            </a:pPr>
            <a:r>
              <a:rPr lang="en-US" sz="3000"/>
              <a:t>learn:</a:t>
            </a:r>
          </a:p>
          <a:p>
            <a:pPr marL="1257300" lvl="2" indent="-342900">
              <a:buFont typeface="Courier New" panose="02070309020205020404" pitchFamily="49" charset="0"/>
              <a:buChar char="o"/>
            </a:pPr>
            <a:r>
              <a:rPr lang="en-US" sz="3000"/>
              <a:t>new languages</a:t>
            </a:r>
          </a:p>
          <a:p>
            <a:pPr marL="1257300" lvl="2" indent="-342900">
              <a:buFont typeface="Courier New" panose="02070309020205020404" pitchFamily="49" charset="0"/>
              <a:buChar char="o"/>
            </a:pPr>
            <a:r>
              <a:rPr lang="en-US" sz="3000"/>
              <a:t>new tools etc.</a:t>
            </a:r>
          </a:p>
          <a:p>
            <a:pPr marL="800100" lvl="1" indent="-342900">
              <a:buFont typeface="Courier New" panose="02070309020205020404" pitchFamily="49" charset="0"/>
              <a:buChar char="o"/>
            </a:pPr>
            <a:r>
              <a:rPr lang="en-US" sz="3000"/>
              <a:t>fight syntax and debugging </a:t>
            </a:r>
          </a:p>
          <a:p>
            <a:pPr marL="342900" indent="-342900">
              <a:buFont typeface="Courier New" panose="02070309020205020404" pitchFamily="49" charset="0"/>
              <a:buChar char="o"/>
            </a:pPr>
            <a:r>
              <a:rPr lang="en-US" sz="3000"/>
              <a:t>The idea waits… </a:t>
            </a:r>
          </a:p>
          <a:p>
            <a:pPr marL="800100" lvl="1" indent="-342900">
              <a:buFont typeface="Courier New" panose="02070309020205020404" pitchFamily="49" charset="0"/>
              <a:buChar char="o"/>
            </a:pPr>
            <a:r>
              <a:rPr lang="en-US" sz="3000"/>
              <a:t>while tooling slows you down.</a:t>
            </a:r>
          </a:p>
        </p:txBody>
      </p:sp>
      <p:pic>
        <p:nvPicPr>
          <p:cNvPr id="13" name="Picture 12" descr="6 Mistakes That Are Stopping You From Becoming a Data Engineer">
            <a:extLst>
              <a:ext uri="{FF2B5EF4-FFF2-40B4-BE49-F238E27FC236}">
                <a16:creationId xmlns:a16="http://schemas.microsoft.com/office/drawing/2014/main" id="{032A4C46-43EB-4FEF-44C9-1985EA7C7762}"/>
              </a:ext>
            </a:extLst>
          </p:cNvPr>
          <p:cNvPicPr>
            <a:picLocks noChangeAspect="1"/>
          </p:cNvPicPr>
          <p:nvPr/>
        </p:nvPicPr>
        <p:blipFill>
          <a:blip r:embed="rId2"/>
          <a:stretch>
            <a:fillRect/>
          </a:stretch>
        </p:blipFill>
        <p:spPr>
          <a:xfrm>
            <a:off x="6350620" y="1839831"/>
            <a:ext cx="5675292" cy="3489253"/>
          </a:xfrm>
          <a:prstGeom prst="rect">
            <a:avLst/>
          </a:prstGeom>
        </p:spPr>
      </p:pic>
    </p:spTree>
    <p:extLst>
      <p:ext uri="{BB962C8B-B14F-4D97-AF65-F5344CB8AC3E}">
        <p14:creationId xmlns:p14="http://schemas.microsoft.com/office/powerpoint/2010/main" val="2740925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19425-315D-D9C4-1ECC-D38D19D35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E061EB-1783-DA4C-77FC-E2DECD666E6B}"/>
              </a:ext>
            </a:extLst>
          </p:cNvPr>
          <p:cNvSpPr>
            <a:spLocks noGrp="1"/>
          </p:cNvSpPr>
          <p:nvPr>
            <p:ph type="title"/>
          </p:nvPr>
        </p:nvSpPr>
        <p:spPr>
          <a:xfrm>
            <a:off x="216055" y="185498"/>
            <a:ext cx="12192566" cy="487490"/>
          </a:xfrm>
        </p:spPr>
        <p:txBody>
          <a:bodyPr>
            <a:noAutofit/>
          </a:bodyPr>
          <a:lstStyle/>
          <a:p>
            <a:r>
              <a:rPr lang="en-US" dirty="0"/>
              <a:t>Where to start</a:t>
            </a:r>
          </a:p>
        </p:txBody>
      </p:sp>
      <p:sp>
        <p:nvSpPr>
          <p:cNvPr id="6" name="Slide Number Placeholder 5">
            <a:extLst>
              <a:ext uri="{FF2B5EF4-FFF2-40B4-BE49-F238E27FC236}">
                <a16:creationId xmlns:a16="http://schemas.microsoft.com/office/drawing/2014/main" id="{082A8F37-568F-F867-4BA2-3EED10F03C6E}"/>
              </a:ext>
            </a:extLst>
          </p:cNvPr>
          <p:cNvSpPr>
            <a:spLocks noGrp="1"/>
          </p:cNvSpPr>
          <p:nvPr>
            <p:ph type="sldNum" sz="quarter" idx="12"/>
          </p:nvPr>
        </p:nvSpPr>
        <p:spPr/>
        <p:txBody>
          <a:bodyPr/>
          <a:lstStyle/>
          <a:p>
            <a:fld id="{07E1C93C-5050-FC42-8F10-D22D4F119D13}" type="slidenum">
              <a:rPr lang="en-US" smtClean="0"/>
              <a:pPr/>
              <a:t>30</a:t>
            </a:fld>
            <a:endParaRPr lang="en-US"/>
          </a:p>
        </p:txBody>
      </p:sp>
      <p:sp>
        <p:nvSpPr>
          <p:cNvPr id="16" name="TextBox 15">
            <a:extLst>
              <a:ext uri="{FF2B5EF4-FFF2-40B4-BE49-F238E27FC236}">
                <a16:creationId xmlns:a16="http://schemas.microsoft.com/office/drawing/2014/main" id="{4F5976E5-D0FB-B9E7-9C9A-A06CA5E5B80C}"/>
              </a:ext>
            </a:extLst>
          </p:cNvPr>
          <p:cNvSpPr txBox="1"/>
          <p:nvPr/>
        </p:nvSpPr>
        <p:spPr>
          <a:xfrm>
            <a:off x="350058" y="986707"/>
            <a:ext cx="7072717" cy="5324535"/>
          </a:xfrm>
          <a:prstGeom prst="rect">
            <a:avLst/>
          </a:prstGeom>
          <a:noFill/>
        </p:spPr>
        <p:txBody>
          <a:bodyPr wrap="square">
            <a:spAutoFit/>
          </a:bodyPr>
          <a:lstStyle/>
          <a:p>
            <a:pPr marL="342900" indent="-342900">
              <a:buFont typeface="Courier New" panose="02070309020205020404" pitchFamily="49" charset="0"/>
              <a:buChar char="o"/>
            </a:pPr>
            <a:r>
              <a:rPr lang="en-US" sz="2000" dirty="0"/>
              <a:t>As you can already see, there are many AI coding tools out there, and it can feel overwhelming.</a:t>
            </a:r>
          </a:p>
          <a:p>
            <a:pPr marL="342900" indent="-342900">
              <a:buFont typeface="Courier New" panose="02070309020205020404" pitchFamily="49" charset="0"/>
              <a:buChar char="o"/>
            </a:pPr>
            <a:r>
              <a:rPr lang="en-US" sz="2000" dirty="0"/>
              <a:t>To make it easier, here are three commonly used tools today:</a:t>
            </a:r>
          </a:p>
          <a:p>
            <a:pPr marL="800100" lvl="1" indent="-342900">
              <a:buFont typeface="Courier New" panose="02070309020205020404" pitchFamily="49" charset="0"/>
              <a:buChar char="o"/>
            </a:pPr>
            <a:r>
              <a:rPr lang="en-US" sz="2000" dirty="0"/>
              <a:t>GitHub Copilot</a:t>
            </a:r>
          </a:p>
          <a:p>
            <a:pPr marL="800100" lvl="1" indent="-342900">
              <a:buFont typeface="Courier New" panose="02070309020205020404" pitchFamily="49" charset="0"/>
              <a:buChar char="o"/>
            </a:pPr>
            <a:r>
              <a:rPr lang="en-US" sz="2000" dirty="0"/>
              <a:t>Cursor</a:t>
            </a:r>
          </a:p>
          <a:p>
            <a:pPr marL="800100" lvl="1" indent="-342900">
              <a:buFont typeface="Courier New" panose="02070309020205020404" pitchFamily="49" charset="0"/>
              <a:buChar char="o"/>
            </a:pPr>
            <a:r>
              <a:rPr lang="en-US" sz="2000" dirty="0"/>
              <a:t>Claude Code</a:t>
            </a:r>
            <a:br>
              <a:rPr lang="en-US" sz="2000" dirty="0"/>
            </a:br>
            <a:endParaRPr lang="en-US" sz="2000" dirty="0"/>
          </a:p>
          <a:p>
            <a:pPr marL="342900" indent="-342900">
              <a:buFont typeface="Courier New" panose="02070309020205020404" pitchFamily="49" charset="0"/>
              <a:buChar char="o"/>
            </a:pPr>
            <a:r>
              <a:rPr lang="en-US" sz="2000" b="1" i="1" u="sng" dirty="0"/>
              <a:t>Where We Will Start Today</a:t>
            </a:r>
          </a:p>
          <a:p>
            <a:pPr marL="800100" lvl="1" indent="-342900">
              <a:buFont typeface="Courier New" panose="02070309020205020404" pitchFamily="49" charset="0"/>
              <a:buChar char="o"/>
            </a:pPr>
            <a:r>
              <a:rPr lang="en-US" sz="2000" dirty="0"/>
              <a:t>We will start with </a:t>
            </a:r>
            <a:r>
              <a:rPr lang="en-US" sz="2000" b="1" dirty="0"/>
              <a:t>GitHub Copilot </a:t>
            </a:r>
            <a:r>
              <a:rPr lang="en-US" sz="2000" dirty="0"/>
              <a:t>in VS Code because:</a:t>
            </a:r>
          </a:p>
          <a:p>
            <a:pPr marL="1257300" lvl="2" indent="-342900">
              <a:buFont typeface="Courier New" panose="02070309020205020404" pitchFamily="49" charset="0"/>
              <a:buChar char="o"/>
            </a:pPr>
            <a:r>
              <a:rPr lang="en-US" sz="2000" dirty="0"/>
              <a:t>It’s great for daily development</a:t>
            </a:r>
          </a:p>
          <a:p>
            <a:pPr marL="1257300" lvl="2" indent="-342900">
              <a:buFont typeface="Courier New" panose="02070309020205020404" pitchFamily="49" charset="0"/>
              <a:buChar char="o"/>
            </a:pPr>
            <a:r>
              <a:rPr lang="en-US" sz="2000" dirty="0"/>
              <a:t>Easy to install, easy to use, zero friction. </a:t>
            </a:r>
          </a:p>
          <a:p>
            <a:pPr marL="1257300" lvl="2" indent="-342900">
              <a:buFont typeface="Courier New" panose="02070309020205020404" pitchFamily="49" charset="0"/>
              <a:buChar char="o"/>
            </a:pPr>
            <a:r>
              <a:rPr lang="en-US" sz="2000" dirty="0"/>
              <a:t>Next slides will focus on setting it up in VS Code.</a:t>
            </a:r>
          </a:p>
          <a:p>
            <a:pPr marL="800100" lvl="1" indent="-342900">
              <a:buFont typeface="Courier New" panose="02070309020205020404" pitchFamily="49" charset="0"/>
              <a:buChar char="o"/>
            </a:pPr>
            <a:r>
              <a:rPr lang="en-US" sz="2000" dirty="0"/>
              <a:t>For Terminal Users</a:t>
            </a:r>
          </a:p>
          <a:p>
            <a:pPr marL="1257300" lvl="2" indent="-342900">
              <a:buFont typeface="Courier New" panose="02070309020205020404" pitchFamily="49" charset="0"/>
              <a:buChar char="o"/>
            </a:pPr>
            <a:r>
              <a:rPr lang="en-US" sz="2000" dirty="0"/>
              <a:t>GitHub Copilot CLI is also available</a:t>
            </a:r>
            <a:br>
              <a:rPr lang="en-US" sz="2000" dirty="0"/>
            </a:br>
            <a:r>
              <a:rPr lang="en-US" sz="2000" dirty="0">
                <a:hlinkClick r:id="rId2"/>
              </a:rPr>
              <a:t>https://github.com/github/copilot-cli</a:t>
            </a:r>
            <a:endParaRPr lang="en-US" sz="2000" dirty="0"/>
          </a:p>
          <a:p>
            <a:pPr marL="1257300" lvl="2" indent="-342900">
              <a:buFont typeface="Courier New" panose="02070309020205020404" pitchFamily="49" charset="0"/>
              <a:buChar char="o"/>
            </a:pPr>
            <a:r>
              <a:rPr lang="en-US" sz="2000" dirty="0"/>
              <a:t>However, for this session, we will use the VS Code chat interface for hands-on practice.</a:t>
            </a:r>
          </a:p>
        </p:txBody>
      </p:sp>
      <p:pic>
        <p:nvPicPr>
          <p:cNvPr id="4" name="Picture 3">
            <a:extLst>
              <a:ext uri="{FF2B5EF4-FFF2-40B4-BE49-F238E27FC236}">
                <a16:creationId xmlns:a16="http://schemas.microsoft.com/office/drawing/2014/main" id="{58B3CB5D-D788-19B4-6A3A-D41831526142}"/>
              </a:ext>
            </a:extLst>
          </p:cNvPr>
          <p:cNvPicPr>
            <a:picLocks noChangeAspect="1"/>
          </p:cNvPicPr>
          <p:nvPr/>
        </p:nvPicPr>
        <p:blipFill>
          <a:blip r:embed="rId3"/>
          <a:stretch>
            <a:fillRect/>
          </a:stretch>
        </p:blipFill>
        <p:spPr>
          <a:xfrm>
            <a:off x="7661418" y="3498526"/>
            <a:ext cx="4406239" cy="2598802"/>
          </a:xfrm>
          <a:prstGeom prst="rect">
            <a:avLst/>
          </a:prstGeom>
        </p:spPr>
      </p:pic>
      <p:pic>
        <p:nvPicPr>
          <p:cNvPr id="10" name="Picture 9">
            <a:extLst>
              <a:ext uri="{FF2B5EF4-FFF2-40B4-BE49-F238E27FC236}">
                <a16:creationId xmlns:a16="http://schemas.microsoft.com/office/drawing/2014/main" id="{B713EC16-A785-EF74-44E2-7D018C4D3300}"/>
              </a:ext>
            </a:extLst>
          </p:cNvPr>
          <p:cNvPicPr>
            <a:picLocks noChangeAspect="1"/>
          </p:cNvPicPr>
          <p:nvPr/>
        </p:nvPicPr>
        <p:blipFill>
          <a:blip r:embed="rId4"/>
          <a:stretch>
            <a:fillRect/>
          </a:stretch>
        </p:blipFill>
        <p:spPr>
          <a:xfrm>
            <a:off x="8071037" y="797982"/>
            <a:ext cx="3677504" cy="2401973"/>
          </a:xfrm>
          <a:prstGeom prst="rect">
            <a:avLst/>
          </a:prstGeom>
        </p:spPr>
      </p:pic>
      <p:sp>
        <p:nvSpPr>
          <p:cNvPr id="11" name="TextBox 10">
            <a:extLst>
              <a:ext uri="{FF2B5EF4-FFF2-40B4-BE49-F238E27FC236}">
                <a16:creationId xmlns:a16="http://schemas.microsoft.com/office/drawing/2014/main" id="{D31F5CEF-B4A3-2264-4208-7E01B989FD99}"/>
              </a:ext>
            </a:extLst>
          </p:cNvPr>
          <p:cNvSpPr txBox="1"/>
          <p:nvPr/>
        </p:nvSpPr>
        <p:spPr>
          <a:xfrm>
            <a:off x="8328782" y="3157079"/>
            <a:ext cx="2880659" cy="307777"/>
          </a:xfrm>
          <a:prstGeom prst="rect">
            <a:avLst/>
          </a:prstGeom>
          <a:noFill/>
        </p:spPr>
        <p:txBody>
          <a:bodyPr wrap="square" rtlCol="0">
            <a:spAutoFit/>
          </a:bodyPr>
          <a:lstStyle/>
          <a:p>
            <a:pPr algn="ctr"/>
            <a:r>
              <a:rPr lang="en-US" sz="1400"/>
              <a:t>GitHub Copilot CLI</a:t>
            </a:r>
          </a:p>
        </p:txBody>
      </p:sp>
      <p:sp>
        <p:nvSpPr>
          <p:cNvPr id="12" name="TextBox 11">
            <a:extLst>
              <a:ext uri="{FF2B5EF4-FFF2-40B4-BE49-F238E27FC236}">
                <a16:creationId xmlns:a16="http://schemas.microsoft.com/office/drawing/2014/main" id="{CD545C85-9774-DE7C-296F-97E06B162A6A}"/>
              </a:ext>
            </a:extLst>
          </p:cNvPr>
          <p:cNvSpPr txBox="1"/>
          <p:nvPr/>
        </p:nvSpPr>
        <p:spPr>
          <a:xfrm>
            <a:off x="8523969" y="6073069"/>
            <a:ext cx="2880659" cy="307777"/>
          </a:xfrm>
          <a:prstGeom prst="rect">
            <a:avLst/>
          </a:prstGeom>
          <a:noFill/>
        </p:spPr>
        <p:txBody>
          <a:bodyPr wrap="square" rtlCol="0">
            <a:spAutoFit/>
          </a:bodyPr>
          <a:lstStyle/>
          <a:p>
            <a:pPr algn="ctr"/>
            <a:r>
              <a:rPr lang="en-US" sz="1400"/>
              <a:t>GitHub Copilot </a:t>
            </a:r>
            <a:r>
              <a:rPr lang="en-US" sz="1400" err="1"/>
              <a:t>VsCode</a:t>
            </a:r>
            <a:endParaRPr lang="en-US" sz="1400"/>
          </a:p>
        </p:txBody>
      </p:sp>
    </p:spTree>
    <p:extLst>
      <p:ext uri="{BB962C8B-B14F-4D97-AF65-F5344CB8AC3E}">
        <p14:creationId xmlns:p14="http://schemas.microsoft.com/office/powerpoint/2010/main" val="1543194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F0F5B-9141-2EAD-4A7C-A5E3562AF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BC15CB-154C-C463-2970-02C96D81A0AD}"/>
              </a:ext>
            </a:extLst>
          </p:cNvPr>
          <p:cNvSpPr>
            <a:spLocks noGrp="1"/>
          </p:cNvSpPr>
          <p:nvPr>
            <p:ph type="title"/>
          </p:nvPr>
        </p:nvSpPr>
        <p:spPr>
          <a:xfrm>
            <a:off x="-566" y="3222326"/>
            <a:ext cx="12192566" cy="487490"/>
          </a:xfrm>
        </p:spPr>
        <p:txBody>
          <a:bodyPr>
            <a:noAutofit/>
          </a:bodyPr>
          <a:lstStyle/>
          <a:p>
            <a:pPr algn="ctr"/>
            <a:r>
              <a:rPr lang="en-US" sz="4000" dirty="0"/>
              <a:t>Hands-on setup session</a:t>
            </a:r>
          </a:p>
        </p:txBody>
      </p:sp>
      <p:sp>
        <p:nvSpPr>
          <p:cNvPr id="6" name="Slide Number Placeholder 5">
            <a:extLst>
              <a:ext uri="{FF2B5EF4-FFF2-40B4-BE49-F238E27FC236}">
                <a16:creationId xmlns:a16="http://schemas.microsoft.com/office/drawing/2014/main" id="{C47096C0-72E4-0F7B-AFA8-6FFA37856CA8}"/>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31</a:t>
            </a:fld>
            <a:endParaRPr lang="en-US"/>
          </a:p>
        </p:txBody>
      </p:sp>
    </p:spTree>
    <p:extLst>
      <p:ext uri="{BB962C8B-B14F-4D97-AF65-F5344CB8AC3E}">
        <p14:creationId xmlns:p14="http://schemas.microsoft.com/office/powerpoint/2010/main" val="3747686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79AC1-252E-F429-997D-406FE0342B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B9B21-4DB2-0CB4-2894-15410A23A33E}"/>
              </a:ext>
            </a:extLst>
          </p:cNvPr>
          <p:cNvSpPr>
            <a:spLocks noGrp="1"/>
          </p:cNvSpPr>
          <p:nvPr>
            <p:ph type="title"/>
          </p:nvPr>
        </p:nvSpPr>
        <p:spPr>
          <a:xfrm>
            <a:off x="216055" y="199353"/>
            <a:ext cx="12192566" cy="487490"/>
          </a:xfrm>
        </p:spPr>
        <p:txBody>
          <a:bodyPr>
            <a:noAutofit/>
          </a:bodyPr>
          <a:lstStyle/>
          <a:p>
            <a:r>
              <a:rPr lang="en-US"/>
              <a:t>Get set up to vibe</a:t>
            </a:r>
          </a:p>
        </p:txBody>
      </p:sp>
      <p:sp>
        <p:nvSpPr>
          <p:cNvPr id="6" name="Slide Number Placeholder 5">
            <a:extLst>
              <a:ext uri="{FF2B5EF4-FFF2-40B4-BE49-F238E27FC236}">
                <a16:creationId xmlns:a16="http://schemas.microsoft.com/office/drawing/2014/main" id="{796B9DE8-4821-3601-B228-ECBC148B8424}"/>
              </a:ext>
            </a:extLst>
          </p:cNvPr>
          <p:cNvSpPr>
            <a:spLocks noGrp="1"/>
          </p:cNvSpPr>
          <p:nvPr>
            <p:ph type="sldNum" sz="quarter" idx="12"/>
          </p:nvPr>
        </p:nvSpPr>
        <p:spPr/>
        <p:txBody>
          <a:bodyPr/>
          <a:lstStyle/>
          <a:p>
            <a:fld id="{07E1C93C-5050-FC42-8F10-D22D4F119D13}" type="slidenum">
              <a:rPr lang="en-US" smtClean="0"/>
              <a:pPr/>
              <a:t>32</a:t>
            </a:fld>
            <a:endParaRPr lang="en-US"/>
          </a:p>
        </p:txBody>
      </p:sp>
      <p:sp>
        <p:nvSpPr>
          <p:cNvPr id="4" name="TextBox 3">
            <a:extLst>
              <a:ext uri="{FF2B5EF4-FFF2-40B4-BE49-F238E27FC236}">
                <a16:creationId xmlns:a16="http://schemas.microsoft.com/office/drawing/2014/main" id="{D5C1B9BE-67CE-2689-084B-43F931AD2F92}"/>
              </a:ext>
            </a:extLst>
          </p:cNvPr>
          <p:cNvSpPr txBox="1"/>
          <p:nvPr/>
        </p:nvSpPr>
        <p:spPr>
          <a:xfrm>
            <a:off x="216055" y="1168035"/>
            <a:ext cx="1121394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dirty="0"/>
              <a:t>Before we are ready for vibe coding, we need to complete the required setup.</a:t>
            </a:r>
          </a:p>
          <a:p>
            <a:pPr marL="342900" indent="-342900">
              <a:buFont typeface="Courier New" panose="02070309020205020404" pitchFamily="49" charset="0"/>
              <a:buChar char="o"/>
            </a:pPr>
            <a:r>
              <a:rPr lang="en-US" sz="2000" dirty="0"/>
              <a:t>We will be doing all coding after </a:t>
            </a:r>
            <a:r>
              <a:rPr lang="en-US" sz="2000" dirty="0" err="1"/>
              <a:t>SSH’ing</a:t>
            </a:r>
            <a:r>
              <a:rPr lang="en-US" sz="2000" dirty="0"/>
              <a:t> into </a:t>
            </a:r>
            <a:r>
              <a:rPr lang="en-US" sz="2000" dirty="0" err="1"/>
              <a:t>ifarm</a:t>
            </a:r>
            <a:r>
              <a:rPr lang="en-US" sz="2000" dirty="0"/>
              <a:t>, since it already has Git installed (which will be our best friend during iterative coding and changes).</a:t>
            </a:r>
          </a:p>
          <a:p>
            <a:pPr marL="342900" indent="-342900">
              <a:buFont typeface="Courier New" panose="02070309020205020404" pitchFamily="49" charset="0"/>
              <a:buChar char="o"/>
            </a:pPr>
            <a:r>
              <a:rPr lang="en-US" sz="2000" dirty="0"/>
              <a:t>We will mainly go through these steps:</a:t>
            </a:r>
          </a:p>
          <a:p>
            <a:pPr marL="914400" lvl="1" indent="-457200">
              <a:buAutoNum type="arabicPeriod"/>
            </a:pPr>
            <a:r>
              <a:rPr lang="en-US" sz="2000" dirty="0"/>
              <a:t>Install VS Code</a:t>
            </a:r>
          </a:p>
          <a:p>
            <a:pPr marL="914400" lvl="1" indent="-457200">
              <a:buAutoNum type="arabicPeriod"/>
            </a:pPr>
            <a:r>
              <a:rPr lang="en-US" sz="2000" dirty="0"/>
              <a:t>Sign in to GitHub Copilot</a:t>
            </a:r>
          </a:p>
          <a:p>
            <a:pPr marL="914400" lvl="1" indent="-457200">
              <a:buAutoNum type="arabicPeriod"/>
            </a:pPr>
            <a:r>
              <a:rPr lang="en-US" sz="2000" dirty="0"/>
              <a:t>Understand GitHub Copilot Chat Interface</a:t>
            </a:r>
          </a:p>
          <a:p>
            <a:pPr marL="914400" lvl="1" indent="-457200">
              <a:buAutoNum type="arabicPeriod"/>
            </a:pPr>
            <a:r>
              <a:rPr lang="en-US" sz="2000" dirty="0"/>
              <a:t>Install VS Code Remote SSH Extension</a:t>
            </a:r>
          </a:p>
          <a:p>
            <a:pPr marL="914400" lvl="1" indent="-457200">
              <a:buAutoNum type="arabicPeriod"/>
            </a:pPr>
            <a:r>
              <a:rPr lang="en-US" sz="2000" dirty="0"/>
              <a:t>Configure SSH</a:t>
            </a:r>
          </a:p>
          <a:p>
            <a:pPr marL="914400" lvl="1" indent="-457200">
              <a:buAutoNum type="arabicPeriod"/>
            </a:pPr>
            <a:r>
              <a:rPr lang="en-US" sz="2000" dirty="0"/>
              <a:t>Connect to </a:t>
            </a:r>
            <a:r>
              <a:rPr lang="en-US" sz="2000" dirty="0" err="1"/>
              <a:t>ifarm</a:t>
            </a:r>
            <a:endParaRPr lang="en-US" sz="2000" dirty="0"/>
          </a:p>
          <a:p>
            <a:pPr marL="914400" lvl="1" indent="-457200">
              <a:buAutoNum type="arabicPeriod"/>
            </a:pPr>
            <a:r>
              <a:rPr lang="en-US" sz="2000" dirty="0"/>
              <a:t>Open folder on </a:t>
            </a:r>
            <a:r>
              <a:rPr lang="en-US" sz="2000" dirty="0" err="1"/>
              <a:t>ifarm</a:t>
            </a:r>
            <a:endParaRPr lang="en-US" sz="2000" dirty="0"/>
          </a:p>
          <a:p>
            <a:pPr marL="914400" lvl="1" indent="-457200">
              <a:buAutoNum type="arabicPeriod"/>
            </a:pPr>
            <a:r>
              <a:rPr lang="en-US" sz="2000" dirty="0"/>
              <a:t>Open chat in the folder</a:t>
            </a:r>
          </a:p>
          <a:p>
            <a:pPr marL="914400" lvl="1" indent="-457200">
              <a:buAutoNum type="arabicPeriod"/>
            </a:pPr>
            <a:r>
              <a:rPr lang="en-US" sz="2000" dirty="0"/>
              <a:t>X11 Forwarding</a:t>
            </a:r>
          </a:p>
        </p:txBody>
      </p:sp>
      <p:sp>
        <p:nvSpPr>
          <p:cNvPr id="3" name="Right Brace 2">
            <a:extLst>
              <a:ext uri="{FF2B5EF4-FFF2-40B4-BE49-F238E27FC236}">
                <a16:creationId xmlns:a16="http://schemas.microsoft.com/office/drawing/2014/main" id="{C4E5F5D7-A0CD-F452-D673-FCE0450D573C}"/>
              </a:ext>
            </a:extLst>
          </p:cNvPr>
          <p:cNvSpPr/>
          <p:nvPr/>
        </p:nvSpPr>
        <p:spPr>
          <a:xfrm>
            <a:off x="5191769" y="3441638"/>
            <a:ext cx="206468" cy="173996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B4512D56-278B-670F-FAD7-AEA1E5269C02}"/>
              </a:ext>
            </a:extLst>
          </p:cNvPr>
          <p:cNvSpPr txBox="1"/>
          <p:nvPr/>
        </p:nvSpPr>
        <p:spPr>
          <a:xfrm>
            <a:off x="5398237" y="4126953"/>
            <a:ext cx="3421953" cy="369332"/>
          </a:xfrm>
          <a:prstGeom prst="rect">
            <a:avLst/>
          </a:prstGeom>
          <a:noFill/>
        </p:spPr>
        <p:txBody>
          <a:bodyPr wrap="square" rtlCol="0">
            <a:spAutoFit/>
          </a:bodyPr>
          <a:lstStyle/>
          <a:p>
            <a:r>
              <a:rPr lang="en-US" dirty="0"/>
              <a:t>Required for working on </a:t>
            </a:r>
            <a:r>
              <a:rPr lang="en-US" dirty="0" err="1"/>
              <a:t>ifarm</a:t>
            </a:r>
            <a:endParaRPr lang="en-US" dirty="0"/>
          </a:p>
        </p:txBody>
      </p:sp>
      <p:sp>
        <p:nvSpPr>
          <p:cNvPr id="7" name="TextBox 6">
            <a:extLst>
              <a:ext uri="{FF2B5EF4-FFF2-40B4-BE49-F238E27FC236}">
                <a16:creationId xmlns:a16="http://schemas.microsoft.com/office/drawing/2014/main" id="{01ECA942-AE97-E4B2-C4EC-F9AAD64B013A}"/>
              </a:ext>
            </a:extLst>
          </p:cNvPr>
          <p:cNvSpPr txBox="1"/>
          <p:nvPr/>
        </p:nvSpPr>
        <p:spPr>
          <a:xfrm>
            <a:off x="375014" y="5785815"/>
            <a:ext cx="11592123" cy="984885"/>
          </a:xfrm>
          <a:custGeom>
            <a:avLst/>
            <a:gdLst>
              <a:gd name="csX0" fmla="*/ 0 w 11592123"/>
              <a:gd name="csY0" fmla="*/ 0 h 984885"/>
              <a:gd name="csX1" fmla="*/ 463685 w 11592123"/>
              <a:gd name="csY1" fmla="*/ 0 h 984885"/>
              <a:gd name="csX2" fmla="*/ 1043291 w 11592123"/>
              <a:gd name="csY2" fmla="*/ 0 h 984885"/>
              <a:gd name="csX3" fmla="*/ 1738818 w 11592123"/>
              <a:gd name="csY3" fmla="*/ 0 h 984885"/>
              <a:gd name="csX4" fmla="*/ 2434346 w 11592123"/>
              <a:gd name="csY4" fmla="*/ 0 h 984885"/>
              <a:gd name="csX5" fmla="*/ 3129873 w 11592123"/>
              <a:gd name="csY5" fmla="*/ 0 h 984885"/>
              <a:gd name="csX6" fmla="*/ 3941322 w 11592123"/>
              <a:gd name="csY6" fmla="*/ 0 h 984885"/>
              <a:gd name="csX7" fmla="*/ 4520928 w 11592123"/>
              <a:gd name="csY7" fmla="*/ 0 h 984885"/>
              <a:gd name="csX8" fmla="*/ 5216455 w 11592123"/>
              <a:gd name="csY8" fmla="*/ 0 h 984885"/>
              <a:gd name="csX9" fmla="*/ 5796062 w 11592123"/>
              <a:gd name="csY9" fmla="*/ 0 h 984885"/>
              <a:gd name="csX10" fmla="*/ 6375668 w 11592123"/>
              <a:gd name="csY10" fmla="*/ 0 h 984885"/>
              <a:gd name="csX11" fmla="*/ 6955274 w 11592123"/>
              <a:gd name="csY11" fmla="*/ 0 h 984885"/>
              <a:gd name="csX12" fmla="*/ 7187116 w 11592123"/>
              <a:gd name="csY12" fmla="*/ 0 h 984885"/>
              <a:gd name="csX13" fmla="*/ 7882644 w 11592123"/>
              <a:gd name="csY13" fmla="*/ 0 h 984885"/>
              <a:gd name="csX14" fmla="*/ 8114486 w 11592123"/>
              <a:gd name="csY14" fmla="*/ 0 h 984885"/>
              <a:gd name="csX15" fmla="*/ 8694092 w 11592123"/>
              <a:gd name="csY15" fmla="*/ 0 h 984885"/>
              <a:gd name="csX16" fmla="*/ 9505541 w 11592123"/>
              <a:gd name="csY16" fmla="*/ 0 h 984885"/>
              <a:gd name="csX17" fmla="*/ 10316989 w 11592123"/>
              <a:gd name="csY17" fmla="*/ 0 h 984885"/>
              <a:gd name="csX18" fmla="*/ 11012517 w 11592123"/>
              <a:gd name="csY18" fmla="*/ 0 h 984885"/>
              <a:gd name="csX19" fmla="*/ 11592123 w 11592123"/>
              <a:gd name="csY19" fmla="*/ 0 h 984885"/>
              <a:gd name="csX20" fmla="*/ 11592123 w 11592123"/>
              <a:gd name="csY20" fmla="*/ 462896 h 984885"/>
              <a:gd name="csX21" fmla="*/ 11592123 w 11592123"/>
              <a:gd name="csY21" fmla="*/ 984885 h 984885"/>
              <a:gd name="csX22" fmla="*/ 11012517 w 11592123"/>
              <a:gd name="csY22" fmla="*/ 984885 h 984885"/>
              <a:gd name="csX23" fmla="*/ 10201068 w 11592123"/>
              <a:gd name="csY23" fmla="*/ 984885 h 984885"/>
              <a:gd name="csX24" fmla="*/ 9621462 w 11592123"/>
              <a:gd name="csY24" fmla="*/ 984885 h 984885"/>
              <a:gd name="csX25" fmla="*/ 8810013 w 11592123"/>
              <a:gd name="csY25" fmla="*/ 984885 h 984885"/>
              <a:gd name="csX26" fmla="*/ 8230407 w 11592123"/>
              <a:gd name="csY26" fmla="*/ 984885 h 984885"/>
              <a:gd name="csX27" fmla="*/ 7534880 w 11592123"/>
              <a:gd name="csY27" fmla="*/ 984885 h 984885"/>
              <a:gd name="csX28" fmla="*/ 7303037 w 11592123"/>
              <a:gd name="csY28" fmla="*/ 984885 h 984885"/>
              <a:gd name="csX29" fmla="*/ 6491589 w 11592123"/>
              <a:gd name="csY29" fmla="*/ 984885 h 984885"/>
              <a:gd name="csX30" fmla="*/ 6027904 w 11592123"/>
              <a:gd name="csY30" fmla="*/ 984885 h 984885"/>
              <a:gd name="csX31" fmla="*/ 5332377 w 11592123"/>
              <a:gd name="csY31" fmla="*/ 984885 h 984885"/>
              <a:gd name="csX32" fmla="*/ 5100534 w 11592123"/>
              <a:gd name="csY32" fmla="*/ 984885 h 984885"/>
              <a:gd name="csX33" fmla="*/ 4289086 w 11592123"/>
              <a:gd name="csY33" fmla="*/ 984885 h 984885"/>
              <a:gd name="csX34" fmla="*/ 3825401 w 11592123"/>
              <a:gd name="csY34" fmla="*/ 984885 h 984885"/>
              <a:gd name="csX35" fmla="*/ 3245794 w 11592123"/>
              <a:gd name="csY35" fmla="*/ 984885 h 984885"/>
              <a:gd name="csX36" fmla="*/ 2898031 w 11592123"/>
              <a:gd name="csY36" fmla="*/ 984885 h 984885"/>
              <a:gd name="csX37" fmla="*/ 2202503 w 11592123"/>
              <a:gd name="csY37" fmla="*/ 984885 h 984885"/>
              <a:gd name="csX38" fmla="*/ 1391055 w 11592123"/>
              <a:gd name="csY38" fmla="*/ 984885 h 984885"/>
              <a:gd name="csX39" fmla="*/ 927370 w 11592123"/>
              <a:gd name="csY39" fmla="*/ 984885 h 984885"/>
              <a:gd name="csX40" fmla="*/ 0 w 11592123"/>
              <a:gd name="csY40" fmla="*/ 984885 h 984885"/>
              <a:gd name="csX41" fmla="*/ 0 w 11592123"/>
              <a:gd name="csY41" fmla="*/ 492443 h 984885"/>
              <a:gd name="csX42" fmla="*/ 0 w 11592123"/>
              <a:gd name="csY42" fmla="*/ 0 h 9848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11592123" h="984885" fill="none" extrusionOk="0">
                <a:moveTo>
                  <a:pt x="0" y="0"/>
                </a:moveTo>
                <a:cubicBezTo>
                  <a:pt x="124747" y="-15405"/>
                  <a:pt x="299663" y="44060"/>
                  <a:pt x="463685" y="0"/>
                </a:cubicBezTo>
                <a:cubicBezTo>
                  <a:pt x="627708" y="-44060"/>
                  <a:pt x="758369" y="24209"/>
                  <a:pt x="1043291" y="0"/>
                </a:cubicBezTo>
                <a:cubicBezTo>
                  <a:pt x="1328213" y="-24209"/>
                  <a:pt x="1479305" y="27725"/>
                  <a:pt x="1738818" y="0"/>
                </a:cubicBezTo>
                <a:cubicBezTo>
                  <a:pt x="1998331" y="-27725"/>
                  <a:pt x="2146083" y="35007"/>
                  <a:pt x="2434346" y="0"/>
                </a:cubicBezTo>
                <a:cubicBezTo>
                  <a:pt x="2722609" y="-35007"/>
                  <a:pt x="2826042" y="70577"/>
                  <a:pt x="3129873" y="0"/>
                </a:cubicBezTo>
                <a:cubicBezTo>
                  <a:pt x="3433704" y="-70577"/>
                  <a:pt x="3633369" y="77741"/>
                  <a:pt x="3941322" y="0"/>
                </a:cubicBezTo>
                <a:cubicBezTo>
                  <a:pt x="4249275" y="-77741"/>
                  <a:pt x="4321492" y="65323"/>
                  <a:pt x="4520928" y="0"/>
                </a:cubicBezTo>
                <a:cubicBezTo>
                  <a:pt x="4720364" y="-65323"/>
                  <a:pt x="4990280" y="75432"/>
                  <a:pt x="5216455" y="0"/>
                </a:cubicBezTo>
                <a:cubicBezTo>
                  <a:pt x="5442630" y="-75432"/>
                  <a:pt x="5606340" y="40457"/>
                  <a:pt x="5796062" y="0"/>
                </a:cubicBezTo>
                <a:cubicBezTo>
                  <a:pt x="5985784" y="-40457"/>
                  <a:pt x="6249770" y="55101"/>
                  <a:pt x="6375668" y="0"/>
                </a:cubicBezTo>
                <a:cubicBezTo>
                  <a:pt x="6501566" y="-55101"/>
                  <a:pt x="6679869" y="16451"/>
                  <a:pt x="6955274" y="0"/>
                </a:cubicBezTo>
                <a:cubicBezTo>
                  <a:pt x="7230679" y="-16451"/>
                  <a:pt x="7075696" y="5033"/>
                  <a:pt x="7187116" y="0"/>
                </a:cubicBezTo>
                <a:cubicBezTo>
                  <a:pt x="7298536" y="-5033"/>
                  <a:pt x="7672087" y="14033"/>
                  <a:pt x="7882644" y="0"/>
                </a:cubicBezTo>
                <a:cubicBezTo>
                  <a:pt x="8093201" y="-14033"/>
                  <a:pt x="8058481" y="13477"/>
                  <a:pt x="8114486" y="0"/>
                </a:cubicBezTo>
                <a:cubicBezTo>
                  <a:pt x="8170491" y="-13477"/>
                  <a:pt x="8424671" y="39132"/>
                  <a:pt x="8694092" y="0"/>
                </a:cubicBezTo>
                <a:cubicBezTo>
                  <a:pt x="8963513" y="-39132"/>
                  <a:pt x="9214973" y="96947"/>
                  <a:pt x="9505541" y="0"/>
                </a:cubicBezTo>
                <a:cubicBezTo>
                  <a:pt x="9796109" y="-96947"/>
                  <a:pt x="9912528" y="53652"/>
                  <a:pt x="10316989" y="0"/>
                </a:cubicBezTo>
                <a:cubicBezTo>
                  <a:pt x="10721450" y="-53652"/>
                  <a:pt x="10687415" y="54503"/>
                  <a:pt x="11012517" y="0"/>
                </a:cubicBezTo>
                <a:cubicBezTo>
                  <a:pt x="11337619" y="-54503"/>
                  <a:pt x="11440073" y="41353"/>
                  <a:pt x="11592123" y="0"/>
                </a:cubicBezTo>
                <a:cubicBezTo>
                  <a:pt x="11619223" y="164815"/>
                  <a:pt x="11591772" y="309623"/>
                  <a:pt x="11592123" y="462896"/>
                </a:cubicBezTo>
                <a:cubicBezTo>
                  <a:pt x="11592474" y="616169"/>
                  <a:pt x="11579215" y="845824"/>
                  <a:pt x="11592123" y="984885"/>
                </a:cubicBezTo>
                <a:cubicBezTo>
                  <a:pt x="11304208" y="1052285"/>
                  <a:pt x="11244707" y="957971"/>
                  <a:pt x="11012517" y="984885"/>
                </a:cubicBezTo>
                <a:cubicBezTo>
                  <a:pt x="10780327" y="1011799"/>
                  <a:pt x="10447193" y="926541"/>
                  <a:pt x="10201068" y="984885"/>
                </a:cubicBezTo>
                <a:cubicBezTo>
                  <a:pt x="9954943" y="1043229"/>
                  <a:pt x="9810001" y="943161"/>
                  <a:pt x="9621462" y="984885"/>
                </a:cubicBezTo>
                <a:cubicBezTo>
                  <a:pt x="9432923" y="1026609"/>
                  <a:pt x="9148507" y="912585"/>
                  <a:pt x="8810013" y="984885"/>
                </a:cubicBezTo>
                <a:cubicBezTo>
                  <a:pt x="8471519" y="1057185"/>
                  <a:pt x="8403629" y="960276"/>
                  <a:pt x="8230407" y="984885"/>
                </a:cubicBezTo>
                <a:cubicBezTo>
                  <a:pt x="8057185" y="1009494"/>
                  <a:pt x="7802198" y="925076"/>
                  <a:pt x="7534880" y="984885"/>
                </a:cubicBezTo>
                <a:cubicBezTo>
                  <a:pt x="7267562" y="1044694"/>
                  <a:pt x="7368690" y="959572"/>
                  <a:pt x="7303037" y="984885"/>
                </a:cubicBezTo>
                <a:cubicBezTo>
                  <a:pt x="7237384" y="1010198"/>
                  <a:pt x="6682025" y="982107"/>
                  <a:pt x="6491589" y="984885"/>
                </a:cubicBezTo>
                <a:cubicBezTo>
                  <a:pt x="6301153" y="987663"/>
                  <a:pt x="6195122" y="964867"/>
                  <a:pt x="6027904" y="984885"/>
                </a:cubicBezTo>
                <a:cubicBezTo>
                  <a:pt x="5860687" y="1004903"/>
                  <a:pt x="5595635" y="920030"/>
                  <a:pt x="5332377" y="984885"/>
                </a:cubicBezTo>
                <a:cubicBezTo>
                  <a:pt x="5069119" y="1049740"/>
                  <a:pt x="5208287" y="979800"/>
                  <a:pt x="5100534" y="984885"/>
                </a:cubicBezTo>
                <a:cubicBezTo>
                  <a:pt x="4992781" y="989970"/>
                  <a:pt x="4455095" y="944489"/>
                  <a:pt x="4289086" y="984885"/>
                </a:cubicBezTo>
                <a:cubicBezTo>
                  <a:pt x="4123077" y="1025281"/>
                  <a:pt x="3921282" y="965667"/>
                  <a:pt x="3825401" y="984885"/>
                </a:cubicBezTo>
                <a:cubicBezTo>
                  <a:pt x="3729521" y="1004103"/>
                  <a:pt x="3387931" y="932712"/>
                  <a:pt x="3245794" y="984885"/>
                </a:cubicBezTo>
                <a:cubicBezTo>
                  <a:pt x="3103657" y="1037058"/>
                  <a:pt x="3000726" y="977676"/>
                  <a:pt x="2898031" y="984885"/>
                </a:cubicBezTo>
                <a:cubicBezTo>
                  <a:pt x="2795336" y="992094"/>
                  <a:pt x="2487583" y="907195"/>
                  <a:pt x="2202503" y="984885"/>
                </a:cubicBezTo>
                <a:cubicBezTo>
                  <a:pt x="1917423" y="1062575"/>
                  <a:pt x="1728907" y="918811"/>
                  <a:pt x="1391055" y="984885"/>
                </a:cubicBezTo>
                <a:cubicBezTo>
                  <a:pt x="1053203" y="1050959"/>
                  <a:pt x="1031693" y="931080"/>
                  <a:pt x="927370" y="984885"/>
                </a:cubicBezTo>
                <a:cubicBezTo>
                  <a:pt x="823047" y="1038690"/>
                  <a:pt x="319711" y="924803"/>
                  <a:pt x="0" y="984885"/>
                </a:cubicBezTo>
                <a:cubicBezTo>
                  <a:pt x="-21579" y="862144"/>
                  <a:pt x="27514" y="717213"/>
                  <a:pt x="0" y="492443"/>
                </a:cubicBezTo>
                <a:cubicBezTo>
                  <a:pt x="-27514" y="267673"/>
                  <a:pt x="51297" y="204095"/>
                  <a:pt x="0" y="0"/>
                </a:cubicBezTo>
                <a:close/>
              </a:path>
              <a:path w="11592123" h="984885" stroke="0" extrusionOk="0">
                <a:moveTo>
                  <a:pt x="0" y="0"/>
                </a:moveTo>
                <a:cubicBezTo>
                  <a:pt x="195184" y="-44847"/>
                  <a:pt x="351940" y="54145"/>
                  <a:pt x="463685" y="0"/>
                </a:cubicBezTo>
                <a:cubicBezTo>
                  <a:pt x="575430" y="-54145"/>
                  <a:pt x="586477" y="18316"/>
                  <a:pt x="695527" y="0"/>
                </a:cubicBezTo>
                <a:cubicBezTo>
                  <a:pt x="804577" y="-18316"/>
                  <a:pt x="1336406" y="20095"/>
                  <a:pt x="1506976" y="0"/>
                </a:cubicBezTo>
                <a:cubicBezTo>
                  <a:pt x="1677546" y="-20095"/>
                  <a:pt x="1842740" y="6511"/>
                  <a:pt x="1970661" y="0"/>
                </a:cubicBezTo>
                <a:cubicBezTo>
                  <a:pt x="2098583" y="-6511"/>
                  <a:pt x="2260101" y="34649"/>
                  <a:pt x="2434346" y="0"/>
                </a:cubicBezTo>
                <a:cubicBezTo>
                  <a:pt x="2608592" y="-34649"/>
                  <a:pt x="2958718" y="13097"/>
                  <a:pt x="3245794" y="0"/>
                </a:cubicBezTo>
                <a:cubicBezTo>
                  <a:pt x="3532870" y="-13097"/>
                  <a:pt x="3504431" y="3020"/>
                  <a:pt x="3593558" y="0"/>
                </a:cubicBezTo>
                <a:cubicBezTo>
                  <a:pt x="3682685" y="-3020"/>
                  <a:pt x="4052996" y="81409"/>
                  <a:pt x="4405007" y="0"/>
                </a:cubicBezTo>
                <a:cubicBezTo>
                  <a:pt x="4757018" y="-81409"/>
                  <a:pt x="4831374" y="23072"/>
                  <a:pt x="5216455" y="0"/>
                </a:cubicBezTo>
                <a:cubicBezTo>
                  <a:pt x="5601536" y="-23072"/>
                  <a:pt x="5649672" y="35034"/>
                  <a:pt x="5796062" y="0"/>
                </a:cubicBezTo>
                <a:cubicBezTo>
                  <a:pt x="5942452" y="-35034"/>
                  <a:pt x="6326119" y="89440"/>
                  <a:pt x="6607510" y="0"/>
                </a:cubicBezTo>
                <a:cubicBezTo>
                  <a:pt x="6888901" y="-89440"/>
                  <a:pt x="6942470" y="25468"/>
                  <a:pt x="7071195" y="0"/>
                </a:cubicBezTo>
                <a:cubicBezTo>
                  <a:pt x="7199921" y="-25468"/>
                  <a:pt x="7403610" y="23694"/>
                  <a:pt x="7534880" y="0"/>
                </a:cubicBezTo>
                <a:cubicBezTo>
                  <a:pt x="7666151" y="-23694"/>
                  <a:pt x="8015967" y="69435"/>
                  <a:pt x="8230407" y="0"/>
                </a:cubicBezTo>
                <a:cubicBezTo>
                  <a:pt x="8444847" y="-69435"/>
                  <a:pt x="8488983" y="32855"/>
                  <a:pt x="8694092" y="0"/>
                </a:cubicBezTo>
                <a:cubicBezTo>
                  <a:pt x="8899201" y="-32855"/>
                  <a:pt x="9240712" y="64652"/>
                  <a:pt x="9505541" y="0"/>
                </a:cubicBezTo>
                <a:cubicBezTo>
                  <a:pt x="9770370" y="-64652"/>
                  <a:pt x="9940761" y="25966"/>
                  <a:pt x="10316989" y="0"/>
                </a:cubicBezTo>
                <a:cubicBezTo>
                  <a:pt x="10693217" y="-25966"/>
                  <a:pt x="10664069" y="28740"/>
                  <a:pt x="10896596" y="0"/>
                </a:cubicBezTo>
                <a:cubicBezTo>
                  <a:pt x="11129123" y="-28740"/>
                  <a:pt x="11274979" y="64179"/>
                  <a:pt x="11592123" y="0"/>
                </a:cubicBezTo>
                <a:cubicBezTo>
                  <a:pt x="11618786" y="148969"/>
                  <a:pt x="11557489" y="299782"/>
                  <a:pt x="11592123" y="462896"/>
                </a:cubicBezTo>
                <a:cubicBezTo>
                  <a:pt x="11626757" y="626010"/>
                  <a:pt x="11589937" y="839040"/>
                  <a:pt x="11592123" y="984885"/>
                </a:cubicBezTo>
                <a:cubicBezTo>
                  <a:pt x="11425201" y="1063296"/>
                  <a:pt x="11241611" y="968531"/>
                  <a:pt x="10896596" y="984885"/>
                </a:cubicBezTo>
                <a:cubicBezTo>
                  <a:pt x="10551581" y="1001239"/>
                  <a:pt x="10717165" y="971456"/>
                  <a:pt x="10548832" y="984885"/>
                </a:cubicBezTo>
                <a:cubicBezTo>
                  <a:pt x="10380499" y="998314"/>
                  <a:pt x="10088979" y="929463"/>
                  <a:pt x="9969226" y="984885"/>
                </a:cubicBezTo>
                <a:cubicBezTo>
                  <a:pt x="9849473" y="1040307"/>
                  <a:pt x="9796759" y="976531"/>
                  <a:pt x="9737383" y="984885"/>
                </a:cubicBezTo>
                <a:cubicBezTo>
                  <a:pt x="9678007" y="993239"/>
                  <a:pt x="9612579" y="970734"/>
                  <a:pt x="9505541" y="984885"/>
                </a:cubicBezTo>
                <a:cubicBezTo>
                  <a:pt x="9398503" y="999036"/>
                  <a:pt x="9078369" y="916805"/>
                  <a:pt x="8925935" y="984885"/>
                </a:cubicBezTo>
                <a:cubicBezTo>
                  <a:pt x="8773501" y="1052965"/>
                  <a:pt x="8691162" y="978794"/>
                  <a:pt x="8578171" y="984885"/>
                </a:cubicBezTo>
                <a:cubicBezTo>
                  <a:pt x="8465180" y="990976"/>
                  <a:pt x="8228400" y="951144"/>
                  <a:pt x="7882644" y="984885"/>
                </a:cubicBezTo>
                <a:cubicBezTo>
                  <a:pt x="7536888" y="1018626"/>
                  <a:pt x="7684171" y="964113"/>
                  <a:pt x="7534880" y="984885"/>
                </a:cubicBezTo>
                <a:cubicBezTo>
                  <a:pt x="7385589" y="1005657"/>
                  <a:pt x="7170694" y="923766"/>
                  <a:pt x="6839353" y="984885"/>
                </a:cubicBezTo>
                <a:cubicBezTo>
                  <a:pt x="6508012" y="1046004"/>
                  <a:pt x="6683935" y="979095"/>
                  <a:pt x="6607510" y="984885"/>
                </a:cubicBezTo>
                <a:cubicBezTo>
                  <a:pt x="6531085" y="990675"/>
                  <a:pt x="6251302" y="966670"/>
                  <a:pt x="5911983" y="984885"/>
                </a:cubicBezTo>
                <a:cubicBezTo>
                  <a:pt x="5572664" y="1003100"/>
                  <a:pt x="5719102" y="950181"/>
                  <a:pt x="5564219" y="984885"/>
                </a:cubicBezTo>
                <a:cubicBezTo>
                  <a:pt x="5409336" y="1019589"/>
                  <a:pt x="5447952" y="970582"/>
                  <a:pt x="5332377" y="984885"/>
                </a:cubicBezTo>
                <a:cubicBezTo>
                  <a:pt x="5216802" y="999188"/>
                  <a:pt x="5066084" y="950327"/>
                  <a:pt x="4984613" y="984885"/>
                </a:cubicBezTo>
                <a:cubicBezTo>
                  <a:pt x="4903142" y="1019443"/>
                  <a:pt x="4486219" y="967860"/>
                  <a:pt x="4289086" y="984885"/>
                </a:cubicBezTo>
                <a:cubicBezTo>
                  <a:pt x="4091953" y="1001910"/>
                  <a:pt x="4016110" y="978380"/>
                  <a:pt x="3941322" y="984885"/>
                </a:cubicBezTo>
                <a:cubicBezTo>
                  <a:pt x="3866534" y="991390"/>
                  <a:pt x="3823751" y="960760"/>
                  <a:pt x="3709479" y="984885"/>
                </a:cubicBezTo>
                <a:cubicBezTo>
                  <a:pt x="3595207" y="1009010"/>
                  <a:pt x="3467238" y="950906"/>
                  <a:pt x="3361716" y="984885"/>
                </a:cubicBezTo>
                <a:cubicBezTo>
                  <a:pt x="3256194" y="1018864"/>
                  <a:pt x="3058829" y="956218"/>
                  <a:pt x="2898031" y="984885"/>
                </a:cubicBezTo>
                <a:cubicBezTo>
                  <a:pt x="2737233" y="1013552"/>
                  <a:pt x="2443405" y="981488"/>
                  <a:pt x="2318425" y="984885"/>
                </a:cubicBezTo>
                <a:cubicBezTo>
                  <a:pt x="2193445" y="988282"/>
                  <a:pt x="2061272" y="959553"/>
                  <a:pt x="1970661" y="984885"/>
                </a:cubicBezTo>
                <a:cubicBezTo>
                  <a:pt x="1880050" y="1010217"/>
                  <a:pt x="1378615" y="966083"/>
                  <a:pt x="1159212" y="984885"/>
                </a:cubicBezTo>
                <a:cubicBezTo>
                  <a:pt x="939809" y="1003687"/>
                  <a:pt x="755573" y="937239"/>
                  <a:pt x="579606" y="984885"/>
                </a:cubicBezTo>
                <a:cubicBezTo>
                  <a:pt x="403639" y="1032531"/>
                  <a:pt x="233371" y="963245"/>
                  <a:pt x="0" y="984885"/>
                </a:cubicBezTo>
                <a:cubicBezTo>
                  <a:pt x="-31143" y="850828"/>
                  <a:pt x="35561" y="690146"/>
                  <a:pt x="0" y="482594"/>
                </a:cubicBezTo>
                <a:cubicBezTo>
                  <a:pt x="-35561" y="275042"/>
                  <a:pt x="16994" y="206432"/>
                  <a:pt x="0" y="0"/>
                </a:cubicBezTo>
                <a:close/>
              </a:path>
            </a:pathLst>
          </a:custGeom>
          <a:solidFill>
            <a:srgbClr val="E3F4FF"/>
          </a:solidFill>
          <a:ln>
            <a:solidFill>
              <a:srgbClr val="E3F4FF"/>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91440" tIns="182880" rIns="91440" bIns="182880" rtlCol="0" anchor="ctr">
            <a:spAutoFit/>
          </a:bodyPr>
          <a:lstStyle/>
          <a:p>
            <a:r>
              <a:rPr lang="en-US" sz="2000" dirty="0"/>
              <a:t>We will briefly cover SSH access to </a:t>
            </a:r>
            <a:r>
              <a:rPr lang="en-US" sz="2000" dirty="0" err="1"/>
              <a:t>ifarm</a:t>
            </a:r>
            <a:r>
              <a:rPr lang="en-US" sz="2000" dirty="0"/>
              <a:t> during this session but for detailed instructions, refer to the previous session: </a:t>
            </a:r>
            <a:r>
              <a:rPr lang="en-US" sz="2000" dirty="0">
                <a:hlinkClick r:id="rId2">
                  <a:extLst>
                    <a:ext uri="{A12FA001-AC4F-418D-AE19-62706E023703}">
                      <ahyp:hlinkClr xmlns:ahyp="http://schemas.microsoft.com/office/drawing/2018/hyperlinkcolor" val="tx"/>
                    </a:ext>
                  </a:extLst>
                </a:hlinkClick>
              </a:rPr>
              <a:t>https://indico.jlab.org/event/1069/attachments/13992/22682/AccessingAndNavigatingIFarm.pdf</a:t>
            </a:r>
            <a:r>
              <a:rPr lang="en-US" sz="2000" dirty="0"/>
              <a:t> </a:t>
            </a:r>
          </a:p>
        </p:txBody>
      </p:sp>
      <p:sp>
        <p:nvSpPr>
          <p:cNvPr id="9" name="Action Button: Information 8">
            <a:hlinkClick r:id="" action="ppaction://noaction" highlightClick="1"/>
            <a:extLst>
              <a:ext uri="{FF2B5EF4-FFF2-40B4-BE49-F238E27FC236}">
                <a16:creationId xmlns:a16="http://schemas.microsoft.com/office/drawing/2014/main" id="{B0EC87CF-F529-B602-012D-1B1B4E531D6B}"/>
              </a:ext>
            </a:extLst>
          </p:cNvPr>
          <p:cNvSpPr/>
          <p:nvPr/>
        </p:nvSpPr>
        <p:spPr>
          <a:xfrm>
            <a:off x="563770" y="5624450"/>
            <a:ext cx="322730" cy="322730"/>
          </a:xfrm>
          <a:prstGeom prst="actionButtonInformation">
            <a:avLst/>
          </a:prstGeom>
          <a:solidFill>
            <a:srgbClr val="0070C0"/>
          </a:solidFill>
          <a:ln>
            <a:noFill/>
            <a:prstDash val="sys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38172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E0948-1623-A00E-9B5E-C19F72E45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2B464A-6252-EE89-C6F8-464FBA5595BA}"/>
              </a:ext>
            </a:extLst>
          </p:cNvPr>
          <p:cNvSpPr>
            <a:spLocks noGrp="1"/>
          </p:cNvSpPr>
          <p:nvPr>
            <p:ph type="title"/>
          </p:nvPr>
        </p:nvSpPr>
        <p:spPr>
          <a:xfrm>
            <a:off x="-566" y="3222326"/>
            <a:ext cx="12192566" cy="487490"/>
          </a:xfrm>
        </p:spPr>
        <p:txBody>
          <a:bodyPr>
            <a:noAutofit/>
          </a:bodyPr>
          <a:lstStyle/>
          <a:p>
            <a:pPr algn="ctr"/>
            <a:r>
              <a:rPr lang="en-US" sz="4000" dirty="0"/>
              <a:t>step 1: install </a:t>
            </a:r>
            <a:r>
              <a:rPr lang="en-US" sz="4000" dirty="0" err="1"/>
              <a:t>vscode</a:t>
            </a:r>
            <a:endParaRPr lang="en-US" sz="4000" dirty="0"/>
          </a:p>
        </p:txBody>
      </p:sp>
      <p:sp>
        <p:nvSpPr>
          <p:cNvPr id="6" name="Slide Number Placeholder 5">
            <a:extLst>
              <a:ext uri="{FF2B5EF4-FFF2-40B4-BE49-F238E27FC236}">
                <a16:creationId xmlns:a16="http://schemas.microsoft.com/office/drawing/2014/main" id="{16C34C4E-2E05-365F-41C4-4536A1B7672A}"/>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33</a:t>
            </a:fld>
            <a:endParaRPr lang="en-US"/>
          </a:p>
        </p:txBody>
      </p:sp>
    </p:spTree>
    <p:extLst>
      <p:ext uri="{BB962C8B-B14F-4D97-AF65-F5344CB8AC3E}">
        <p14:creationId xmlns:p14="http://schemas.microsoft.com/office/powerpoint/2010/main" val="1112250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955F0-9DC1-34BE-85D3-1959770C8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CCD70-E71C-A8CC-5BF1-5EA6EA3442D2}"/>
              </a:ext>
            </a:extLst>
          </p:cNvPr>
          <p:cNvSpPr>
            <a:spLocks noGrp="1"/>
          </p:cNvSpPr>
          <p:nvPr>
            <p:ph type="title"/>
          </p:nvPr>
        </p:nvSpPr>
        <p:spPr>
          <a:xfrm>
            <a:off x="216055" y="199353"/>
            <a:ext cx="12192566" cy="487490"/>
          </a:xfrm>
        </p:spPr>
        <p:txBody>
          <a:bodyPr>
            <a:noAutofit/>
          </a:bodyPr>
          <a:lstStyle/>
          <a:p>
            <a:r>
              <a:rPr lang="en-US"/>
              <a:t>Get set up to vibe - step 1: install vs code</a:t>
            </a:r>
          </a:p>
        </p:txBody>
      </p:sp>
      <p:sp>
        <p:nvSpPr>
          <p:cNvPr id="6" name="Slide Number Placeholder 5">
            <a:extLst>
              <a:ext uri="{FF2B5EF4-FFF2-40B4-BE49-F238E27FC236}">
                <a16:creationId xmlns:a16="http://schemas.microsoft.com/office/drawing/2014/main" id="{35EEB934-9788-A109-0154-3BC158A184DD}"/>
              </a:ext>
            </a:extLst>
          </p:cNvPr>
          <p:cNvSpPr>
            <a:spLocks noGrp="1"/>
          </p:cNvSpPr>
          <p:nvPr>
            <p:ph type="sldNum" sz="quarter" idx="12"/>
          </p:nvPr>
        </p:nvSpPr>
        <p:spPr/>
        <p:txBody>
          <a:bodyPr/>
          <a:lstStyle/>
          <a:p>
            <a:fld id="{07E1C93C-5050-FC42-8F10-D22D4F119D13}" type="slidenum">
              <a:rPr lang="en-US" smtClean="0"/>
              <a:pPr/>
              <a:t>34</a:t>
            </a:fld>
            <a:endParaRPr lang="en-US"/>
          </a:p>
        </p:txBody>
      </p:sp>
      <p:sp>
        <p:nvSpPr>
          <p:cNvPr id="4" name="TextBox 3">
            <a:extLst>
              <a:ext uri="{FF2B5EF4-FFF2-40B4-BE49-F238E27FC236}">
                <a16:creationId xmlns:a16="http://schemas.microsoft.com/office/drawing/2014/main" id="{93D48979-EBF0-4500-E76F-BF4901016231}"/>
              </a:ext>
            </a:extLst>
          </p:cNvPr>
          <p:cNvSpPr txBox="1"/>
          <p:nvPr/>
        </p:nvSpPr>
        <p:spPr>
          <a:xfrm>
            <a:off x="216055" y="1026686"/>
            <a:ext cx="112139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t>Download VS Code based on your OS:</a:t>
            </a:r>
            <a:br>
              <a:rPr lang="en-US" sz="2000"/>
            </a:br>
            <a:r>
              <a:rPr lang="en-US" sz="2000">
                <a:hlinkClick r:id="rId2"/>
              </a:rPr>
              <a:t>https://code.visualstudio.com/download</a:t>
            </a:r>
            <a:r>
              <a:rPr lang="en-US" sz="2000"/>
              <a:t> </a:t>
            </a:r>
          </a:p>
          <a:p>
            <a:pPr marL="342900" indent="-342900">
              <a:buFont typeface="Courier New" panose="02070309020205020404" pitchFamily="49" charset="0"/>
              <a:buChar char="o"/>
            </a:pPr>
            <a:r>
              <a:rPr lang="en-US" sz="2000"/>
              <a:t>Install it by clicking the downloaded file and following the setup instructions</a:t>
            </a:r>
          </a:p>
        </p:txBody>
      </p:sp>
      <p:pic>
        <p:nvPicPr>
          <p:cNvPr id="7" name="Picture 6">
            <a:extLst>
              <a:ext uri="{FF2B5EF4-FFF2-40B4-BE49-F238E27FC236}">
                <a16:creationId xmlns:a16="http://schemas.microsoft.com/office/drawing/2014/main" id="{3A61AE0B-1426-B507-0A07-2D92B39028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49543" y="2049751"/>
            <a:ext cx="7772400" cy="4608896"/>
          </a:xfrm>
          <a:prstGeom prst="rect">
            <a:avLst/>
          </a:prstGeom>
        </p:spPr>
      </p:pic>
      <p:sp>
        <p:nvSpPr>
          <p:cNvPr id="8" name="Rectangle 7">
            <a:extLst>
              <a:ext uri="{FF2B5EF4-FFF2-40B4-BE49-F238E27FC236}">
                <a16:creationId xmlns:a16="http://schemas.microsoft.com/office/drawing/2014/main" id="{6ACB14D6-D617-3234-8304-42ABC32DA7C1}"/>
              </a:ext>
            </a:extLst>
          </p:cNvPr>
          <p:cNvSpPr/>
          <p:nvPr/>
        </p:nvSpPr>
        <p:spPr>
          <a:xfrm>
            <a:off x="2492780" y="4301478"/>
            <a:ext cx="6116595" cy="6796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9" name="Straight Arrow Connector 8">
            <a:extLst>
              <a:ext uri="{FF2B5EF4-FFF2-40B4-BE49-F238E27FC236}">
                <a16:creationId xmlns:a16="http://schemas.microsoft.com/office/drawing/2014/main" id="{478E9261-759C-1EEF-ACEF-38DB5BFB74E3}"/>
              </a:ext>
            </a:extLst>
          </p:cNvPr>
          <p:cNvCxnSpPr>
            <a:cxnSpLocks/>
          </p:cNvCxnSpPr>
          <p:nvPr/>
        </p:nvCxnSpPr>
        <p:spPr>
          <a:xfrm flipH="1">
            <a:off x="8343708" y="3741092"/>
            <a:ext cx="1705232" cy="7707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3">
            <a:extLst>
              <a:ext uri="{FF2B5EF4-FFF2-40B4-BE49-F238E27FC236}">
                <a16:creationId xmlns:a16="http://schemas.microsoft.com/office/drawing/2014/main" id="{7E40E0B8-B7B2-8B5C-E4E5-0E774C201E46}"/>
              </a:ext>
            </a:extLst>
          </p:cNvPr>
          <p:cNvSpPr txBox="1"/>
          <p:nvPr/>
        </p:nvSpPr>
        <p:spPr>
          <a:xfrm>
            <a:off x="10048940" y="3163834"/>
            <a:ext cx="1853514" cy="1200329"/>
          </a:xfrm>
          <a:prstGeom prst="rect">
            <a:avLst/>
          </a:prstGeom>
          <a:noFill/>
          <a:ln w="28575">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0000"/>
                </a:solidFill>
              </a:rPr>
              <a:t>Click one of these with download icon based on your OS</a:t>
            </a:r>
          </a:p>
        </p:txBody>
      </p:sp>
    </p:spTree>
    <p:extLst>
      <p:ext uri="{BB962C8B-B14F-4D97-AF65-F5344CB8AC3E}">
        <p14:creationId xmlns:p14="http://schemas.microsoft.com/office/powerpoint/2010/main" val="519002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A2758-B1B8-7B39-45E7-10601DFCFD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6C7AA0-A506-9EC3-5560-FD7A37A3E9FE}"/>
              </a:ext>
            </a:extLst>
          </p:cNvPr>
          <p:cNvSpPr>
            <a:spLocks noGrp="1"/>
          </p:cNvSpPr>
          <p:nvPr>
            <p:ph type="title"/>
          </p:nvPr>
        </p:nvSpPr>
        <p:spPr>
          <a:xfrm>
            <a:off x="-566" y="3222326"/>
            <a:ext cx="12192566" cy="487490"/>
          </a:xfrm>
        </p:spPr>
        <p:txBody>
          <a:bodyPr>
            <a:noAutofit/>
          </a:bodyPr>
          <a:lstStyle/>
          <a:p>
            <a:pPr algn="ctr"/>
            <a:r>
              <a:rPr lang="en-US" sz="4000" dirty="0"/>
              <a:t>step 2: sign in to </a:t>
            </a:r>
            <a:r>
              <a:rPr lang="en-US" sz="4000" dirty="0" err="1"/>
              <a:t>Github</a:t>
            </a:r>
            <a:r>
              <a:rPr lang="en-US" sz="4000" dirty="0"/>
              <a:t> copilot</a:t>
            </a:r>
          </a:p>
        </p:txBody>
      </p:sp>
      <p:sp>
        <p:nvSpPr>
          <p:cNvPr id="6" name="Slide Number Placeholder 5">
            <a:extLst>
              <a:ext uri="{FF2B5EF4-FFF2-40B4-BE49-F238E27FC236}">
                <a16:creationId xmlns:a16="http://schemas.microsoft.com/office/drawing/2014/main" id="{F2876C1E-86E3-E3B2-6733-9E9FAAB105AE}"/>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35</a:t>
            </a:fld>
            <a:endParaRPr lang="en-US"/>
          </a:p>
        </p:txBody>
      </p:sp>
    </p:spTree>
    <p:extLst>
      <p:ext uri="{BB962C8B-B14F-4D97-AF65-F5344CB8AC3E}">
        <p14:creationId xmlns:p14="http://schemas.microsoft.com/office/powerpoint/2010/main" val="245415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1A3F7-A62A-96E5-387E-C66740AF17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C5DAEC-00D0-A9F4-6B09-85AF47D5DD29}"/>
              </a:ext>
            </a:extLst>
          </p:cNvPr>
          <p:cNvSpPr>
            <a:spLocks noGrp="1"/>
          </p:cNvSpPr>
          <p:nvPr>
            <p:ph type="title"/>
          </p:nvPr>
        </p:nvSpPr>
        <p:spPr>
          <a:xfrm>
            <a:off x="216055" y="199353"/>
            <a:ext cx="12192566" cy="487490"/>
          </a:xfrm>
        </p:spPr>
        <p:txBody>
          <a:bodyPr>
            <a:noAutofit/>
          </a:bodyPr>
          <a:lstStyle/>
          <a:p>
            <a:r>
              <a:rPr lang="en-US" dirty="0"/>
              <a:t>Get set up to vibe - step 2: sign in to </a:t>
            </a:r>
            <a:r>
              <a:rPr lang="en-US" dirty="0" err="1"/>
              <a:t>Github</a:t>
            </a:r>
            <a:r>
              <a:rPr lang="en-US" dirty="0"/>
              <a:t> copilot</a:t>
            </a:r>
          </a:p>
        </p:txBody>
      </p:sp>
      <p:sp>
        <p:nvSpPr>
          <p:cNvPr id="6" name="Slide Number Placeholder 5">
            <a:extLst>
              <a:ext uri="{FF2B5EF4-FFF2-40B4-BE49-F238E27FC236}">
                <a16:creationId xmlns:a16="http://schemas.microsoft.com/office/drawing/2014/main" id="{B4DCC506-6378-813B-47EE-A6409B2E4303}"/>
              </a:ext>
            </a:extLst>
          </p:cNvPr>
          <p:cNvSpPr>
            <a:spLocks noGrp="1"/>
          </p:cNvSpPr>
          <p:nvPr>
            <p:ph type="sldNum" sz="quarter" idx="12"/>
          </p:nvPr>
        </p:nvSpPr>
        <p:spPr/>
        <p:txBody>
          <a:bodyPr/>
          <a:lstStyle/>
          <a:p>
            <a:fld id="{07E1C93C-5050-FC42-8F10-D22D4F119D13}" type="slidenum">
              <a:rPr lang="en-US" smtClean="0"/>
              <a:pPr/>
              <a:t>36</a:t>
            </a:fld>
            <a:endParaRPr lang="en-US"/>
          </a:p>
        </p:txBody>
      </p:sp>
      <p:sp>
        <p:nvSpPr>
          <p:cNvPr id="4" name="TextBox 3">
            <a:extLst>
              <a:ext uri="{FF2B5EF4-FFF2-40B4-BE49-F238E27FC236}">
                <a16:creationId xmlns:a16="http://schemas.microsoft.com/office/drawing/2014/main" id="{87FB2443-204E-0066-4FEC-2DB2704DEA2F}"/>
              </a:ext>
            </a:extLst>
          </p:cNvPr>
          <p:cNvSpPr txBox="1"/>
          <p:nvPr/>
        </p:nvSpPr>
        <p:spPr>
          <a:xfrm>
            <a:off x="216055" y="784818"/>
            <a:ext cx="12382345" cy="16571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t>VS Code already has GitHub Copilot available, so no installation is needed. </a:t>
            </a:r>
          </a:p>
          <a:p>
            <a:pPr marL="342900" indent="-342900">
              <a:buFont typeface="Courier New" panose="02070309020205020404" pitchFamily="49" charset="0"/>
              <a:buChar char="o"/>
            </a:pPr>
            <a:r>
              <a:rPr lang="en-US" sz="2000"/>
              <a:t>However, before you can start using GitHub Copilot, you need to sign in.</a:t>
            </a:r>
          </a:p>
          <a:p>
            <a:pPr marL="800100" lvl="1" indent="-342900">
              <a:buFont typeface="Courier New" panose="02070309020205020404" pitchFamily="49" charset="0"/>
              <a:buChar char="o"/>
            </a:pPr>
            <a:r>
              <a:rPr lang="en-US" sz="2000"/>
              <a:t>Go to the bottom-right corner of VS Code</a:t>
            </a:r>
          </a:p>
          <a:p>
            <a:pPr marL="800100" lvl="1" indent="-342900">
              <a:buFont typeface="Courier New" panose="02070309020205020404" pitchFamily="49" charset="0"/>
              <a:buChar char="o"/>
            </a:pPr>
            <a:r>
              <a:rPr lang="en-US" sz="2000"/>
              <a:t>Hover over the GitHub Copilot icon </a:t>
            </a:r>
          </a:p>
          <a:p>
            <a:pPr marL="800100" lvl="1" indent="-342900">
              <a:buFont typeface="Courier New" panose="02070309020205020404" pitchFamily="49" charset="0"/>
              <a:buChar char="o"/>
            </a:pPr>
            <a:r>
              <a:rPr lang="en-US" sz="2000"/>
              <a:t>A prompt will appear: “Sign in to use AI features”. Click it and complete the sign-in process</a:t>
            </a:r>
          </a:p>
        </p:txBody>
      </p:sp>
      <p:pic>
        <p:nvPicPr>
          <p:cNvPr id="5" name="Picture 4">
            <a:extLst>
              <a:ext uri="{FF2B5EF4-FFF2-40B4-BE49-F238E27FC236}">
                <a16:creationId xmlns:a16="http://schemas.microsoft.com/office/drawing/2014/main" id="{5F962591-D49E-DCFC-A0AC-872BC2462543}"/>
              </a:ext>
            </a:extLst>
          </p:cNvPr>
          <p:cNvPicPr>
            <a:picLocks noChangeAspect="1"/>
          </p:cNvPicPr>
          <p:nvPr/>
        </p:nvPicPr>
        <p:blipFill>
          <a:blip r:embed="rId2"/>
          <a:srcRect t="54285" r="68479"/>
          <a:stretch>
            <a:fillRect/>
          </a:stretch>
        </p:blipFill>
        <p:spPr>
          <a:xfrm>
            <a:off x="72816" y="2479647"/>
            <a:ext cx="4651589" cy="4381450"/>
          </a:xfrm>
          <a:prstGeom prst="rect">
            <a:avLst/>
          </a:prstGeom>
        </p:spPr>
      </p:pic>
      <p:pic>
        <p:nvPicPr>
          <p:cNvPr id="12" name="Picture 11">
            <a:extLst>
              <a:ext uri="{FF2B5EF4-FFF2-40B4-BE49-F238E27FC236}">
                <a16:creationId xmlns:a16="http://schemas.microsoft.com/office/drawing/2014/main" id="{BD9BBD0D-EBCF-E383-601F-8C56D4219ED0}"/>
              </a:ext>
            </a:extLst>
          </p:cNvPr>
          <p:cNvPicPr>
            <a:picLocks noChangeAspect="1"/>
          </p:cNvPicPr>
          <p:nvPr/>
        </p:nvPicPr>
        <p:blipFill>
          <a:blip r:embed="rId2"/>
          <a:srcRect l="49821" t="54285"/>
          <a:stretch>
            <a:fillRect/>
          </a:stretch>
        </p:blipFill>
        <p:spPr>
          <a:xfrm>
            <a:off x="4724406" y="2479646"/>
            <a:ext cx="7394778" cy="4375435"/>
          </a:xfrm>
          <a:prstGeom prst="rect">
            <a:avLst/>
          </a:prstGeom>
        </p:spPr>
      </p:pic>
      <p:sp>
        <p:nvSpPr>
          <p:cNvPr id="11" name="Rectangle 10">
            <a:extLst>
              <a:ext uri="{FF2B5EF4-FFF2-40B4-BE49-F238E27FC236}">
                <a16:creationId xmlns:a16="http://schemas.microsoft.com/office/drawing/2014/main" id="{308E9D30-ED03-B468-E4FF-5FB5B91C1B68}"/>
              </a:ext>
            </a:extLst>
          </p:cNvPr>
          <p:cNvSpPr/>
          <p:nvPr/>
        </p:nvSpPr>
        <p:spPr>
          <a:xfrm>
            <a:off x="9685867" y="6220777"/>
            <a:ext cx="1744134" cy="36628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0C29E963-CBCE-8260-A327-250D397CD760}"/>
              </a:ext>
            </a:extLst>
          </p:cNvPr>
          <p:cNvSpPr/>
          <p:nvPr/>
        </p:nvSpPr>
        <p:spPr>
          <a:xfrm>
            <a:off x="10036054" y="6587062"/>
            <a:ext cx="1055898" cy="2908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57834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82CFB-A335-9E3E-A40A-C5520CC54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C250A-0E21-F27B-5E0D-D509502D759D}"/>
              </a:ext>
            </a:extLst>
          </p:cNvPr>
          <p:cNvSpPr>
            <a:spLocks noGrp="1"/>
          </p:cNvSpPr>
          <p:nvPr>
            <p:ph type="title"/>
          </p:nvPr>
        </p:nvSpPr>
        <p:spPr>
          <a:xfrm>
            <a:off x="198120" y="193646"/>
            <a:ext cx="12192566" cy="487490"/>
          </a:xfrm>
        </p:spPr>
        <p:txBody>
          <a:bodyPr>
            <a:noAutofit/>
          </a:bodyPr>
          <a:lstStyle/>
          <a:p>
            <a:r>
              <a:rPr lang="en-US"/>
              <a:t>Get set up to vibe - step 2: sign in to </a:t>
            </a:r>
            <a:r>
              <a:rPr lang="en-US" err="1"/>
              <a:t>Github</a:t>
            </a:r>
            <a:r>
              <a:rPr lang="en-US"/>
              <a:t> copilot</a:t>
            </a:r>
          </a:p>
        </p:txBody>
      </p:sp>
      <p:pic>
        <p:nvPicPr>
          <p:cNvPr id="13" name="Picture 12">
            <a:extLst>
              <a:ext uri="{FF2B5EF4-FFF2-40B4-BE49-F238E27FC236}">
                <a16:creationId xmlns:a16="http://schemas.microsoft.com/office/drawing/2014/main" id="{A34B29C1-7DC8-99BF-3968-99F5BD3EA6BC}"/>
              </a:ext>
            </a:extLst>
          </p:cNvPr>
          <p:cNvPicPr>
            <a:picLocks noChangeAspect="1"/>
          </p:cNvPicPr>
          <p:nvPr/>
        </p:nvPicPr>
        <p:blipFill>
          <a:blip r:embed="rId2"/>
          <a:stretch>
            <a:fillRect/>
          </a:stretch>
        </p:blipFill>
        <p:spPr>
          <a:xfrm>
            <a:off x="216055" y="1536098"/>
            <a:ext cx="7836211" cy="5128256"/>
          </a:xfrm>
          <a:prstGeom prst="rect">
            <a:avLst/>
          </a:prstGeom>
        </p:spPr>
      </p:pic>
      <p:sp>
        <p:nvSpPr>
          <p:cNvPr id="3" name="Rectangle 2">
            <a:extLst>
              <a:ext uri="{FF2B5EF4-FFF2-40B4-BE49-F238E27FC236}">
                <a16:creationId xmlns:a16="http://schemas.microsoft.com/office/drawing/2014/main" id="{4AFC4633-AFD8-30D7-31E5-C9265D0DAFA3}"/>
              </a:ext>
            </a:extLst>
          </p:cNvPr>
          <p:cNvSpPr/>
          <p:nvPr/>
        </p:nvSpPr>
        <p:spPr>
          <a:xfrm flipV="1">
            <a:off x="2963196" y="3674531"/>
            <a:ext cx="2353733" cy="3217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553CDAF1-0788-1B72-79AB-7E9381548C39}"/>
              </a:ext>
            </a:extLst>
          </p:cNvPr>
          <p:cNvSpPr txBox="1"/>
          <p:nvPr/>
        </p:nvSpPr>
        <p:spPr>
          <a:xfrm>
            <a:off x="216055" y="754674"/>
            <a:ext cx="123823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t>Sign in using any method you prefer</a:t>
            </a:r>
          </a:p>
          <a:p>
            <a:pPr marL="800100" lvl="1" indent="-342900">
              <a:buFont typeface="Courier New" panose="02070309020205020404" pitchFamily="49" charset="0"/>
              <a:buChar char="o"/>
            </a:pPr>
            <a:r>
              <a:rPr lang="en-US" sz="2000"/>
              <a:t>Recommended: Sign in with GitHub (we will use this in the next slides)</a:t>
            </a:r>
          </a:p>
        </p:txBody>
      </p:sp>
      <p:sp>
        <p:nvSpPr>
          <p:cNvPr id="7" name="TextBox 6">
            <a:extLst>
              <a:ext uri="{FF2B5EF4-FFF2-40B4-BE49-F238E27FC236}">
                <a16:creationId xmlns:a16="http://schemas.microsoft.com/office/drawing/2014/main" id="{D3AD808F-CD72-976D-D2EE-F911C00CADF0}"/>
              </a:ext>
            </a:extLst>
          </p:cNvPr>
          <p:cNvSpPr txBox="1"/>
          <p:nvPr/>
        </p:nvSpPr>
        <p:spPr>
          <a:xfrm>
            <a:off x="8287865" y="1964940"/>
            <a:ext cx="3904135" cy="3785652"/>
          </a:xfrm>
          <a:prstGeom prst="rect">
            <a:avLst/>
          </a:prstGeom>
          <a:noFill/>
        </p:spPr>
        <p:txBody>
          <a:bodyPr wrap="square">
            <a:spAutoFit/>
          </a:bodyPr>
          <a:lstStyle/>
          <a:p>
            <a:pPr>
              <a:buNone/>
            </a:pPr>
            <a:r>
              <a:rPr lang="en-US" b="1" dirty="0"/>
              <a:t>Note for Students:</a:t>
            </a:r>
            <a:br>
              <a:rPr lang="en-US" dirty="0"/>
            </a:br>
            <a:r>
              <a:rPr lang="en-US" dirty="0"/>
              <a:t>If you are a student, make sure to use a GitHub account associated with your student email. This can give you access to the free GitHub Copilot Pro. Setup instructions and eligibility details:</a:t>
            </a:r>
            <a:br>
              <a:rPr lang="en-US" dirty="0"/>
            </a:br>
            <a:r>
              <a:rPr lang="en-US" sz="1400" dirty="0">
                <a:hlinkClick r:id="rId3"/>
              </a:rPr>
              <a:t>https://docs.github.com/en/copilot/how-tos/copilot-on-github/set-up-copilot/enable-copilot/set-up-for-students</a:t>
            </a:r>
            <a:endParaRPr lang="en-US" sz="1400" dirty="0"/>
          </a:p>
          <a:p>
            <a:pPr>
              <a:buNone/>
            </a:pPr>
            <a:endParaRPr lang="en-US" dirty="0"/>
          </a:p>
          <a:p>
            <a:pPr>
              <a:buNone/>
            </a:pPr>
            <a:r>
              <a:rPr lang="en-US" i="1" u="sng" dirty="0"/>
              <a:t>Important: </a:t>
            </a:r>
            <a:r>
              <a:rPr lang="en-US" dirty="0"/>
              <a:t>Starting April 20, 2026, new sign-ups for Copilot Pro, Copilot Pro+, and student plans are temporarily paused.</a:t>
            </a:r>
          </a:p>
        </p:txBody>
      </p:sp>
    </p:spTree>
    <p:extLst>
      <p:ext uri="{BB962C8B-B14F-4D97-AF65-F5344CB8AC3E}">
        <p14:creationId xmlns:p14="http://schemas.microsoft.com/office/powerpoint/2010/main" val="3576596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F431C-30AF-BFAD-1ACA-37A434F89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5089C8-A128-B36F-5B14-60B9058575EA}"/>
              </a:ext>
            </a:extLst>
          </p:cNvPr>
          <p:cNvSpPr>
            <a:spLocks noGrp="1"/>
          </p:cNvSpPr>
          <p:nvPr>
            <p:ph type="title"/>
          </p:nvPr>
        </p:nvSpPr>
        <p:spPr>
          <a:xfrm>
            <a:off x="198120" y="193646"/>
            <a:ext cx="12192566" cy="487490"/>
          </a:xfrm>
        </p:spPr>
        <p:txBody>
          <a:bodyPr>
            <a:noAutofit/>
          </a:bodyPr>
          <a:lstStyle/>
          <a:p>
            <a:r>
              <a:rPr lang="en-US"/>
              <a:t>Get set up to vibe - step 2: sign in to </a:t>
            </a:r>
            <a:r>
              <a:rPr lang="en-US" err="1"/>
              <a:t>Github</a:t>
            </a:r>
            <a:r>
              <a:rPr lang="en-US"/>
              <a:t> copilot</a:t>
            </a:r>
          </a:p>
        </p:txBody>
      </p:sp>
      <p:pic>
        <p:nvPicPr>
          <p:cNvPr id="6" name="Picture 5">
            <a:extLst>
              <a:ext uri="{FF2B5EF4-FFF2-40B4-BE49-F238E27FC236}">
                <a16:creationId xmlns:a16="http://schemas.microsoft.com/office/drawing/2014/main" id="{0B75AA63-A88B-0DCF-1B4D-79459CCE2DF8}"/>
              </a:ext>
            </a:extLst>
          </p:cNvPr>
          <p:cNvPicPr>
            <a:picLocks noChangeAspect="1"/>
          </p:cNvPicPr>
          <p:nvPr/>
        </p:nvPicPr>
        <p:blipFill>
          <a:blip r:embed="rId2"/>
          <a:srcRect b="26673"/>
          <a:stretch>
            <a:fillRect/>
          </a:stretch>
        </p:blipFill>
        <p:spPr>
          <a:xfrm>
            <a:off x="660401" y="2068933"/>
            <a:ext cx="10549465" cy="4210262"/>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7814B5E9-279D-A32C-EE6B-9690B78E4147}"/>
              </a:ext>
            </a:extLst>
          </p:cNvPr>
          <p:cNvSpPr/>
          <p:nvPr/>
        </p:nvSpPr>
        <p:spPr>
          <a:xfrm flipV="1">
            <a:off x="4622800" y="4690530"/>
            <a:ext cx="2590800" cy="7281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E86F2B21-0B0D-71F6-A155-D1B7076DC0A9}"/>
              </a:ext>
            </a:extLst>
          </p:cNvPr>
          <p:cNvSpPr txBox="1"/>
          <p:nvPr/>
        </p:nvSpPr>
        <p:spPr>
          <a:xfrm>
            <a:off x="198120" y="867203"/>
            <a:ext cx="123823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t>Sign in using your GitHub account by clicking “Continue”</a:t>
            </a:r>
          </a:p>
          <a:p>
            <a:pPr marL="342900" indent="-342900">
              <a:buFont typeface="Courier New" panose="02070309020205020404" pitchFamily="49" charset="0"/>
              <a:buChar char="o"/>
            </a:pPr>
            <a:r>
              <a:rPr lang="en-US" sz="2000"/>
              <a:t>If you don’t have a GitHub account yet, you will be redirected to quickly create one</a:t>
            </a:r>
          </a:p>
          <a:p>
            <a:pPr marL="342900" indent="-342900">
              <a:buFont typeface="Courier New" panose="02070309020205020404" pitchFamily="49" charset="0"/>
              <a:buChar char="o"/>
            </a:pPr>
            <a:r>
              <a:rPr lang="en-US" sz="2000"/>
              <a:t>Once created, you can link it and continue the sign-in process</a:t>
            </a:r>
          </a:p>
        </p:txBody>
      </p:sp>
    </p:spTree>
    <p:extLst>
      <p:ext uri="{BB962C8B-B14F-4D97-AF65-F5344CB8AC3E}">
        <p14:creationId xmlns:p14="http://schemas.microsoft.com/office/powerpoint/2010/main" val="1707635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CF935-A7AB-896A-8FB1-1AC5F9174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7D660-6688-20C8-6F17-826D5EB8AC69}"/>
              </a:ext>
            </a:extLst>
          </p:cNvPr>
          <p:cNvSpPr>
            <a:spLocks noGrp="1"/>
          </p:cNvSpPr>
          <p:nvPr>
            <p:ph type="title"/>
          </p:nvPr>
        </p:nvSpPr>
        <p:spPr>
          <a:xfrm>
            <a:off x="198120" y="193646"/>
            <a:ext cx="12192566" cy="487490"/>
          </a:xfrm>
        </p:spPr>
        <p:txBody>
          <a:bodyPr>
            <a:noAutofit/>
          </a:bodyPr>
          <a:lstStyle/>
          <a:p>
            <a:r>
              <a:rPr lang="en-US"/>
              <a:t>Get set up to vibe - step 2: sign in to </a:t>
            </a:r>
            <a:r>
              <a:rPr lang="en-US" err="1"/>
              <a:t>Github</a:t>
            </a:r>
            <a:r>
              <a:rPr lang="en-US"/>
              <a:t> copilot</a:t>
            </a:r>
          </a:p>
        </p:txBody>
      </p:sp>
      <p:sp>
        <p:nvSpPr>
          <p:cNvPr id="7" name="Rectangle 6">
            <a:extLst>
              <a:ext uri="{FF2B5EF4-FFF2-40B4-BE49-F238E27FC236}">
                <a16:creationId xmlns:a16="http://schemas.microsoft.com/office/drawing/2014/main" id="{E66663BC-6CC7-4F69-2EBC-7198B97CECFF}"/>
              </a:ext>
            </a:extLst>
          </p:cNvPr>
          <p:cNvSpPr/>
          <p:nvPr/>
        </p:nvSpPr>
        <p:spPr>
          <a:xfrm flipV="1">
            <a:off x="4622800" y="4690530"/>
            <a:ext cx="2590800" cy="7281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30CBC20F-413C-FF7B-9A05-E5CE31D57928}"/>
              </a:ext>
            </a:extLst>
          </p:cNvPr>
          <p:cNvSpPr txBox="1"/>
          <p:nvPr/>
        </p:nvSpPr>
        <p:spPr>
          <a:xfrm>
            <a:off x="198120" y="867203"/>
            <a:ext cx="123823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t>Enter your username and password if prompted</a:t>
            </a:r>
          </a:p>
          <a:p>
            <a:pPr marL="342900" indent="-342900">
              <a:buFont typeface="Courier New" panose="02070309020205020404" pitchFamily="49" charset="0"/>
              <a:buChar char="o"/>
            </a:pPr>
            <a:r>
              <a:rPr lang="en-US" sz="2000"/>
              <a:t>If you don’t already have an account, create a new one and link it</a:t>
            </a:r>
          </a:p>
        </p:txBody>
      </p:sp>
      <p:pic>
        <p:nvPicPr>
          <p:cNvPr id="3" name="Picture 2">
            <a:extLst>
              <a:ext uri="{FF2B5EF4-FFF2-40B4-BE49-F238E27FC236}">
                <a16:creationId xmlns:a16="http://schemas.microsoft.com/office/drawing/2014/main" id="{DAA658E0-60A0-C07C-BF8A-B5991044ED30}"/>
              </a:ext>
            </a:extLst>
          </p:cNvPr>
          <p:cNvPicPr>
            <a:picLocks noChangeAspect="1"/>
          </p:cNvPicPr>
          <p:nvPr/>
        </p:nvPicPr>
        <p:blipFill>
          <a:blip r:embed="rId2"/>
          <a:srcRect t="11604" b="11360"/>
          <a:stretch>
            <a:fillRect/>
          </a:stretch>
        </p:blipFill>
        <p:spPr>
          <a:xfrm>
            <a:off x="485670" y="1679670"/>
            <a:ext cx="11220659" cy="4910777"/>
          </a:xfrm>
          <a:prstGeom prst="rect">
            <a:avLst/>
          </a:prstGeom>
          <a:effectLst>
            <a:outerShdw blurRad="63500" sx="102000" sy="102000" algn="ctr" rotWithShape="0">
              <a:prstClr val="black">
                <a:alpha val="40000"/>
              </a:prstClr>
            </a:outerShdw>
          </a:effectLst>
        </p:spPr>
      </p:pic>
      <p:sp>
        <p:nvSpPr>
          <p:cNvPr id="4" name="Rectangle 3">
            <a:extLst>
              <a:ext uri="{FF2B5EF4-FFF2-40B4-BE49-F238E27FC236}">
                <a16:creationId xmlns:a16="http://schemas.microsoft.com/office/drawing/2014/main" id="{46282FBF-0D0A-35E9-88E1-E5EDDF641953}"/>
              </a:ext>
            </a:extLst>
          </p:cNvPr>
          <p:cNvSpPr/>
          <p:nvPr/>
        </p:nvSpPr>
        <p:spPr>
          <a:xfrm flipV="1">
            <a:off x="5096932" y="6027931"/>
            <a:ext cx="2032000" cy="23707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33204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A9CD-1EF4-4F12-0477-BA5027F6B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B1AF69-6104-5F57-08CB-5DB5B8B3EAF6}"/>
              </a:ext>
            </a:extLst>
          </p:cNvPr>
          <p:cNvSpPr>
            <a:spLocks noGrp="1"/>
          </p:cNvSpPr>
          <p:nvPr>
            <p:ph type="title"/>
          </p:nvPr>
        </p:nvSpPr>
        <p:spPr>
          <a:xfrm>
            <a:off x="216055" y="199353"/>
            <a:ext cx="12192566" cy="487490"/>
          </a:xfrm>
        </p:spPr>
        <p:txBody>
          <a:bodyPr>
            <a:noAutofit/>
          </a:bodyPr>
          <a:lstStyle/>
          <a:p>
            <a:r>
              <a:rPr lang="en-US"/>
              <a:t>Vibe Coding (New Way)</a:t>
            </a:r>
          </a:p>
        </p:txBody>
      </p:sp>
      <p:sp>
        <p:nvSpPr>
          <p:cNvPr id="6" name="Slide Number Placeholder 5">
            <a:extLst>
              <a:ext uri="{FF2B5EF4-FFF2-40B4-BE49-F238E27FC236}">
                <a16:creationId xmlns:a16="http://schemas.microsoft.com/office/drawing/2014/main" id="{B707440E-092F-654A-62FE-704B4B65A1B0}"/>
              </a:ext>
            </a:extLst>
          </p:cNvPr>
          <p:cNvSpPr>
            <a:spLocks noGrp="1"/>
          </p:cNvSpPr>
          <p:nvPr>
            <p:ph type="sldNum" sz="quarter" idx="12"/>
          </p:nvPr>
        </p:nvSpPr>
        <p:spPr/>
        <p:txBody>
          <a:bodyPr/>
          <a:lstStyle/>
          <a:p>
            <a:fld id="{07E1C93C-5050-FC42-8F10-D22D4F119D13}" type="slidenum">
              <a:rPr lang="en-US" smtClean="0"/>
              <a:pPr/>
              <a:t>4</a:t>
            </a:fld>
            <a:endParaRPr lang="en-US"/>
          </a:p>
        </p:txBody>
      </p:sp>
      <p:sp>
        <p:nvSpPr>
          <p:cNvPr id="4" name="TextBox 3">
            <a:extLst>
              <a:ext uri="{FF2B5EF4-FFF2-40B4-BE49-F238E27FC236}">
                <a16:creationId xmlns:a16="http://schemas.microsoft.com/office/drawing/2014/main" id="{06FAC6B1-903B-8AD2-6487-E624365FA41A}"/>
              </a:ext>
            </a:extLst>
          </p:cNvPr>
          <p:cNvSpPr txBox="1"/>
          <p:nvPr/>
        </p:nvSpPr>
        <p:spPr>
          <a:xfrm>
            <a:off x="412373" y="1767006"/>
            <a:ext cx="6932890"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Courier New" panose="02070309020205020404" pitchFamily="49" charset="0"/>
              <a:buChar char="o"/>
            </a:pPr>
            <a:r>
              <a:rPr lang="en-US" sz="3000"/>
              <a:t>Just need one skill:</a:t>
            </a:r>
          </a:p>
          <a:p>
            <a:pPr marL="914400" lvl="1" indent="-457200">
              <a:buFont typeface="Courier New" panose="02070309020205020404" pitchFamily="49" charset="0"/>
              <a:buChar char="o"/>
            </a:pPr>
            <a:r>
              <a:rPr lang="en-US" sz="2800"/>
              <a:t>Clearly explaining what you want to AI</a:t>
            </a:r>
          </a:p>
          <a:p>
            <a:pPr marL="457200" indent="-457200">
              <a:buFont typeface="Courier New" panose="02070309020205020404" pitchFamily="49" charset="0"/>
              <a:buChar char="o"/>
            </a:pPr>
            <a:r>
              <a:rPr lang="en-US" sz="3000"/>
              <a:t>Ideas go straight from mind → execution </a:t>
            </a:r>
          </a:p>
          <a:p>
            <a:pPr marL="457200" indent="-457200">
              <a:buFont typeface="Courier New" panose="02070309020205020404" pitchFamily="49" charset="0"/>
              <a:buChar char="o"/>
            </a:pPr>
            <a:r>
              <a:rPr lang="en-US" sz="3000"/>
              <a:t>Languages &amp; tools fade into the background </a:t>
            </a:r>
          </a:p>
          <a:p>
            <a:pPr marL="457200" indent="-457200">
              <a:buFont typeface="Courier New" panose="02070309020205020404" pitchFamily="49" charset="0"/>
              <a:buChar char="o"/>
            </a:pPr>
            <a:r>
              <a:rPr lang="en-US" sz="3000"/>
              <a:t>Focus shifts from </a:t>
            </a:r>
            <a:r>
              <a:rPr lang="en-US" sz="3000" i="1"/>
              <a:t>how to code</a:t>
            </a:r>
            <a:r>
              <a:rPr lang="en-US" sz="3000"/>
              <a:t> → </a:t>
            </a:r>
            <a:r>
              <a:rPr lang="en-US" sz="3000" i="1"/>
              <a:t>what to build</a:t>
            </a:r>
            <a:r>
              <a:rPr lang="en-US" sz="3000"/>
              <a:t> </a:t>
            </a:r>
          </a:p>
        </p:txBody>
      </p:sp>
      <p:pic>
        <p:nvPicPr>
          <p:cNvPr id="8" name="Picture 7" descr="What Is Vibe Coding? How AI Is Changing Coding | Campus.edu">
            <a:extLst>
              <a:ext uri="{FF2B5EF4-FFF2-40B4-BE49-F238E27FC236}">
                <a16:creationId xmlns:a16="http://schemas.microsoft.com/office/drawing/2014/main" id="{9020FDDF-F4F8-CAA7-9CF6-77B137763632}"/>
              </a:ext>
            </a:extLst>
          </p:cNvPr>
          <p:cNvPicPr>
            <a:picLocks noChangeAspect="1"/>
          </p:cNvPicPr>
          <p:nvPr/>
        </p:nvPicPr>
        <p:blipFill>
          <a:blip r:embed="rId2"/>
          <a:srcRect t="4986" b="7557"/>
          <a:stretch>
            <a:fillRect/>
          </a:stretch>
        </p:blipFill>
        <p:spPr>
          <a:xfrm>
            <a:off x="7523114" y="1097208"/>
            <a:ext cx="4461069" cy="4663581"/>
          </a:xfrm>
          <a:prstGeom prst="rect">
            <a:avLst/>
          </a:prstGeom>
        </p:spPr>
      </p:pic>
      <p:sp>
        <p:nvSpPr>
          <p:cNvPr id="10" name="TextBox 9">
            <a:extLst>
              <a:ext uri="{FF2B5EF4-FFF2-40B4-BE49-F238E27FC236}">
                <a16:creationId xmlns:a16="http://schemas.microsoft.com/office/drawing/2014/main" id="{9E25CC52-8202-3DEC-A9DF-3AE67B8E4285}"/>
              </a:ext>
            </a:extLst>
          </p:cNvPr>
          <p:cNvSpPr txBox="1"/>
          <p:nvPr/>
        </p:nvSpPr>
        <p:spPr>
          <a:xfrm>
            <a:off x="6544804" y="5836842"/>
            <a:ext cx="6213764" cy="369332"/>
          </a:xfrm>
          <a:prstGeom prst="rect">
            <a:avLst/>
          </a:prstGeom>
          <a:noFill/>
        </p:spPr>
        <p:txBody>
          <a:bodyPr wrap="square">
            <a:spAutoFit/>
          </a:bodyPr>
          <a:lstStyle/>
          <a:p>
            <a:pPr algn="ctr"/>
            <a:r>
              <a:rPr lang="en-US">
                <a:hlinkClick r:id="rId3"/>
              </a:rPr>
              <a:t>https://tinyurl.com/4c73rvr5</a:t>
            </a:r>
            <a:endParaRPr lang="en-US"/>
          </a:p>
        </p:txBody>
      </p:sp>
    </p:spTree>
    <p:extLst>
      <p:ext uri="{BB962C8B-B14F-4D97-AF65-F5344CB8AC3E}">
        <p14:creationId xmlns:p14="http://schemas.microsoft.com/office/powerpoint/2010/main" val="3819514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D9A7-91D4-B199-51D2-FA968A39B1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A8D2B-AF3C-C9F3-AF23-05E0AF96E296}"/>
              </a:ext>
            </a:extLst>
          </p:cNvPr>
          <p:cNvSpPr>
            <a:spLocks noGrp="1"/>
          </p:cNvSpPr>
          <p:nvPr>
            <p:ph type="title"/>
          </p:nvPr>
        </p:nvSpPr>
        <p:spPr>
          <a:xfrm>
            <a:off x="198120" y="193646"/>
            <a:ext cx="12192566" cy="487490"/>
          </a:xfrm>
        </p:spPr>
        <p:txBody>
          <a:bodyPr>
            <a:noAutofit/>
          </a:bodyPr>
          <a:lstStyle/>
          <a:p>
            <a:r>
              <a:rPr lang="en-US"/>
              <a:t>Get set up to vibe - step 2: sign in to </a:t>
            </a:r>
            <a:r>
              <a:rPr lang="en-US" err="1"/>
              <a:t>Github</a:t>
            </a:r>
            <a:r>
              <a:rPr lang="en-US"/>
              <a:t> copilot</a:t>
            </a:r>
          </a:p>
        </p:txBody>
      </p:sp>
      <p:sp>
        <p:nvSpPr>
          <p:cNvPr id="8" name="TextBox 7">
            <a:extLst>
              <a:ext uri="{FF2B5EF4-FFF2-40B4-BE49-F238E27FC236}">
                <a16:creationId xmlns:a16="http://schemas.microsoft.com/office/drawing/2014/main" id="{AAEFBCEC-BF42-0979-C50A-1DE2E18776B9}"/>
              </a:ext>
            </a:extLst>
          </p:cNvPr>
          <p:cNvSpPr txBox="1"/>
          <p:nvPr/>
        </p:nvSpPr>
        <p:spPr>
          <a:xfrm>
            <a:off x="198120" y="867203"/>
            <a:ext cx="123823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t>Once linked you will be redirected to VS Code</a:t>
            </a:r>
          </a:p>
        </p:txBody>
      </p:sp>
      <p:pic>
        <p:nvPicPr>
          <p:cNvPr id="5" name="Picture 4">
            <a:extLst>
              <a:ext uri="{FF2B5EF4-FFF2-40B4-BE49-F238E27FC236}">
                <a16:creationId xmlns:a16="http://schemas.microsoft.com/office/drawing/2014/main" id="{3FD1B4AF-B604-69D8-4007-8604BE7808F5}"/>
              </a:ext>
            </a:extLst>
          </p:cNvPr>
          <p:cNvPicPr>
            <a:picLocks noChangeAspect="1"/>
          </p:cNvPicPr>
          <p:nvPr/>
        </p:nvPicPr>
        <p:blipFill>
          <a:blip r:embed="rId2"/>
          <a:srcRect b="4552"/>
          <a:stretch>
            <a:fillRect/>
          </a:stretch>
        </p:blipFill>
        <p:spPr>
          <a:xfrm>
            <a:off x="656785" y="1301179"/>
            <a:ext cx="9283083" cy="49014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5359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533AF-3B6D-A611-0973-4FAEA9C4C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FE0A76-EF30-6235-B4E0-A4ECED72D90D}"/>
              </a:ext>
            </a:extLst>
          </p:cNvPr>
          <p:cNvSpPr>
            <a:spLocks noGrp="1"/>
          </p:cNvSpPr>
          <p:nvPr>
            <p:ph type="title"/>
          </p:nvPr>
        </p:nvSpPr>
        <p:spPr>
          <a:xfrm>
            <a:off x="198120" y="193646"/>
            <a:ext cx="12192566" cy="487490"/>
          </a:xfrm>
        </p:spPr>
        <p:txBody>
          <a:bodyPr>
            <a:noAutofit/>
          </a:bodyPr>
          <a:lstStyle/>
          <a:p>
            <a:r>
              <a:rPr lang="en-US">
                <a:latin typeface="Arial"/>
                <a:cs typeface="Arial"/>
              </a:rPr>
              <a:t>Get set up to vibe - step 3: sign in to </a:t>
            </a:r>
            <a:r>
              <a:rPr lang="en-US" err="1">
                <a:latin typeface="Arial"/>
                <a:cs typeface="Arial"/>
              </a:rPr>
              <a:t>Github</a:t>
            </a:r>
            <a:r>
              <a:rPr lang="en-US">
                <a:latin typeface="Arial"/>
                <a:cs typeface="Arial"/>
              </a:rPr>
              <a:t> copilot</a:t>
            </a:r>
          </a:p>
        </p:txBody>
      </p:sp>
      <p:sp>
        <p:nvSpPr>
          <p:cNvPr id="8" name="TextBox 7">
            <a:extLst>
              <a:ext uri="{FF2B5EF4-FFF2-40B4-BE49-F238E27FC236}">
                <a16:creationId xmlns:a16="http://schemas.microsoft.com/office/drawing/2014/main" id="{BA65C323-425F-99B3-B006-046247F097BE}"/>
              </a:ext>
            </a:extLst>
          </p:cNvPr>
          <p:cNvSpPr txBox="1"/>
          <p:nvPr/>
        </p:nvSpPr>
        <p:spPr>
          <a:xfrm>
            <a:off x="384387" y="867203"/>
            <a:ext cx="118076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t>After getting redirected, hover over the GitHub Copilot icon again. You should now see your usage status / activity stats. This confirms Copilot is successfully enabled in VS Code</a:t>
            </a:r>
          </a:p>
        </p:txBody>
      </p:sp>
      <p:pic>
        <p:nvPicPr>
          <p:cNvPr id="3" name="Picture 2">
            <a:extLst>
              <a:ext uri="{FF2B5EF4-FFF2-40B4-BE49-F238E27FC236}">
                <a16:creationId xmlns:a16="http://schemas.microsoft.com/office/drawing/2014/main" id="{498101E7-1726-F1E3-2B31-2DB9E69FB28E}"/>
              </a:ext>
            </a:extLst>
          </p:cNvPr>
          <p:cNvPicPr>
            <a:picLocks noChangeAspect="1"/>
          </p:cNvPicPr>
          <p:nvPr/>
        </p:nvPicPr>
        <p:blipFill>
          <a:blip r:embed="rId2"/>
          <a:stretch>
            <a:fillRect/>
          </a:stretch>
        </p:blipFill>
        <p:spPr>
          <a:xfrm>
            <a:off x="863600" y="1575089"/>
            <a:ext cx="8915400" cy="5187579"/>
          </a:xfrm>
          <a:prstGeom prst="rect">
            <a:avLst/>
          </a:prstGeom>
        </p:spPr>
      </p:pic>
      <p:sp>
        <p:nvSpPr>
          <p:cNvPr id="4" name="Rectangle 3">
            <a:extLst>
              <a:ext uri="{FF2B5EF4-FFF2-40B4-BE49-F238E27FC236}">
                <a16:creationId xmlns:a16="http://schemas.microsoft.com/office/drawing/2014/main" id="{41282512-7B69-F6CF-6395-13577F1A7A86}"/>
              </a:ext>
            </a:extLst>
          </p:cNvPr>
          <p:cNvSpPr/>
          <p:nvPr/>
        </p:nvSpPr>
        <p:spPr>
          <a:xfrm flipV="1">
            <a:off x="6654800" y="2573865"/>
            <a:ext cx="3124200" cy="39624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19413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E3CDE-A77D-D81B-2A57-14BDC098E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4F9C8-77CA-D98B-094E-C9E525C38B4C}"/>
              </a:ext>
            </a:extLst>
          </p:cNvPr>
          <p:cNvSpPr>
            <a:spLocks noGrp="1"/>
          </p:cNvSpPr>
          <p:nvPr>
            <p:ph type="title"/>
          </p:nvPr>
        </p:nvSpPr>
        <p:spPr>
          <a:xfrm>
            <a:off x="-566" y="3222326"/>
            <a:ext cx="12192566" cy="487490"/>
          </a:xfrm>
        </p:spPr>
        <p:txBody>
          <a:bodyPr>
            <a:noAutofit/>
          </a:bodyPr>
          <a:lstStyle/>
          <a:p>
            <a:pPr algn="ctr"/>
            <a:r>
              <a:rPr lang="en-US" sz="4000" dirty="0">
                <a:latin typeface="Arial"/>
                <a:cs typeface="Arial"/>
              </a:rPr>
              <a:t>step 3: Understand chat interface </a:t>
            </a:r>
            <a:endParaRPr lang="en-US" sz="4000" dirty="0"/>
          </a:p>
        </p:txBody>
      </p:sp>
      <p:sp>
        <p:nvSpPr>
          <p:cNvPr id="6" name="Slide Number Placeholder 5">
            <a:extLst>
              <a:ext uri="{FF2B5EF4-FFF2-40B4-BE49-F238E27FC236}">
                <a16:creationId xmlns:a16="http://schemas.microsoft.com/office/drawing/2014/main" id="{0EDE797B-C93A-D298-7FDE-A4526BE602F2}"/>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42</a:t>
            </a:fld>
            <a:endParaRPr lang="en-US"/>
          </a:p>
        </p:txBody>
      </p:sp>
    </p:spTree>
    <p:extLst>
      <p:ext uri="{BB962C8B-B14F-4D97-AF65-F5344CB8AC3E}">
        <p14:creationId xmlns:p14="http://schemas.microsoft.com/office/powerpoint/2010/main" val="2226115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CC2AF-0A95-FECB-AC9E-1426EE193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4568C-B154-25E4-A4B7-C8048AA17BFB}"/>
              </a:ext>
            </a:extLst>
          </p:cNvPr>
          <p:cNvSpPr>
            <a:spLocks noGrp="1"/>
          </p:cNvSpPr>
          <p:nvPr>
            <p:ph type="title"/>
          </p:nvPr>
        </p:nvSpPr>
        <p:spPr>
          <a:xfrm>
            <a:off x="198120" y="193646"/>
            <a:ext cx="12192566" cy="487490"/>
          </a:xfrm>
        </p:spPr>
        <p:txBody>
          <a:bodyPr>
            <a:noAutofit/>
          </a:bodyPr>
          <a:lstStyle/>
          <a:p>
            <a:r>
              <a:rPr lang="en-US" dirty="0">
                <a:latin typeface="Arial"/>
                <a:cs typeface="Arial"/>
              </a:rPr>
              <a:t>Get set up to vibe - step 3: Understand chat interface </a:t>
            </a:r>
          </a:p>
        </p:txBody>
      </p:sp>
      <p:sp>
        <p:nvSpPr>
          <p:cNvPr id="8" name="TextBox 7">
            <a:extLst>
              <a:ext uri="{FF2B5EF4-FFF2-40B4-BE49-F238E27FC236}">
                <a16:creationId xmlns:a16="http://schemas.microsoft.com/office/drawing/2014/main" id="{625D5EC8-02AB-B586-06FA-466AB76EAB56}"/>
              </a:ext>
            </a:extLst>
          </p:cNvPr>
          <p:cNvSpPr txBox="1"/>
          <p:nvPr/>
        </p:nvSpPr>
        <p:spPr>
          <a:xfrm>
            <a:off x="384387" y="867203"/>
            <a:ext cx="118076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Now Click the Secondary Sidebar toggle icon in the top-right corner or use the shortcut: Ctrl/</a:t>
            </a:r>
            <a:r>
              <a:rPr lang="en-US" sz="2000" err="1">
                <a:ea typeface="+mn-lt"/>
                <a:cs typeface="+mn-lt"/>
              </a:rPr>
              <a:t>Cmd</a:t>
            </a:r>
            <a:r>
              <a:rPr lang="en-US" sz="2000">
                <a:ea typeface="+mn-lt"/>
                <a:cs typeface="+mn-lt"/>
              </a:rPr>
              <a:t> + Alt + B</a:t>
            </a:r>
            <a:endParaRPr lang="en-US" sz="2000">
              <a:ea typeface="Calibri"/>
              <a:cs typeface="Calibri"/>
            </a:endParaRPr>
          </a:p>
          <a:p>
            <a:pPr marL="342900" indent="-342900">
              <a:buFont typeface="Courier New"/>
              <a:buChar char="o"/>
            </a:pPr>
            <a:r>
              <a:rPr lang="en-US" sz="2000">
                <a:ea typeface="+mn-lt"/>
                <a:cs typeface="+mn-lt"/>
              </a:rPr>
              <a:t>This will open the GitHub Copilot chat interface in VS Code.</a:t>
            </a:r>
            <a:endParaRPr lang="en-US" sz="2000">
              <a:ea typeface="Calibri" panose="020F0502020204030204"/>
              <a:cs typeface="Calibri" panose="020F0502020204030204"/>
            </a:endParaRPr>
          </a:p>
        </p:txBody>
      </p:sp>
      <p:pic>
        <p:nvPicPr>
          <p:cNvPr id="5" name="Picture 4" descr="055969&#10;">
            <a:extLst>
              <a:ext uri="{FF2B5EF4-FFF2-40B4-BE49-F238E27FC236}">
                <a16:creationId xmlns:a16="http://schemas.microsoft.com/office/drawing/2014/main" id="{5BC31224-5A66-830B-AAC8-66E27FECB61F}"/>
              </a:ext>
            </a:extLst>
          </p:cNvPr>
          <p:cNvPicPr>
            <a:picLocks noChangeAspect="1"/>
          </p:cNvPicPr>
          <p:nvPr/>
        </p:nvPicPr>
        <p:blipFill>
          <a:blip r:embed="rId2"/>
          <a:srcRect b="4074"/>
          <a:stretch>
            <a:fillRect/>
          </a:stretch>
        </p:blipFill>
        <p:spPr>
          <a:xfrm>
            <a:off x="384386" y="1777001"/>
            <a:ext cx="7863813" cy="4243172"/>
          </a:xfrm>
          <a:prstGeom prst="rect">
            <a:avLst/>
          </a:prstGeom>
        </p:spPr>
      </p:pic>
      <p:pic>
        <p:nvPicPr>
          <p:cNvPr id="7" name="Picture 6" descr="055969&#10;">
            <a:extLst>
              <a:ext uri="{FF2B5EF4-FFF2-40B4-BE49-F238E27FC236}">
                <a16:creationId xmlns:a16="http://schemas.microsoft.com/office/drawing/2014/main" id="{239705C2-82CD-AA11-DC44-F9FF8566CB0C}"/>
              </a:ext>
            </a:extLst>
          </p:cNvPr>
          <p:cNvPicPr>
            <a:picLocks noChangeAspect="1"/>
          </p:cNvPicPr>
          <p:nvPr/>
        </p:nvPicPr>
        <p:blipFill>
          <a:blip r:embed="rId2"/>
          <a:srcRect l="80790" t="-1" b="83140"/>
          <a:stretch>
            <a:fillRect/>
          </a:stretch>
        </p:blipFill>
        <p:spPr>
          <a:xfrm>
            <a:off x="8325028" y="1773162"/>
            <a:ext cx="3541970" cy="1748707"/>
          </a:xfrm>
          <a:prstGeom prst="rect">
            <a:avLst/>
          </a:prstGeom>
        </p:spPr>
      </p:pic>
      <p:sp>
        <p:nvSpPr>
          <p:cNvPr id="9" name="Rectangle 8">
            <a:extLst>
              <a:ext uri="{FF2B5EF4-FFF2-40B4-BE49-F238E27FC236}">
                <a16:creationId xmlns:a16="http://schemas.microsoft.com/office/drawing/2014/main" id="{3140F9F1-2272-450D-54BB-AB72B2427D7A}"/>
              </a:ext>
            </a:extLst>
          </p:cNvPr>
          <p:cNvSpPr/>
          <p:nvPr/>
        </p:nvSpPr>
        <p:spPr>
          <a:xfrm flipV="1">
            <a:off x="9876266" y="1786683"/>
            <a:ext cx="362666" cy="3869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CDA853DF-AD02-3218-A800-AD356D1AAB62}"/>
              </a:ext>
            </a:extLst>
          </p:cNvPr>
          <p:cNvSpPr/>
          <p:nvPr/>
        </p:nvSpPr>
        <p:spPr>
          <a:xfrm flipV="1">
            <a:off x="6694080" y="2114957"/>
            <a:ext cx="1554119" cy="37572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055969&#10;">
            <a:extLst>
              <a:ext uri="{FF2B5EF4-FFF2-40B4-BE49-F238E27FC236}">
                <a16:creationId xmlns:a16="http://schemas.microsoft.com/office/drawing/2014/main" id="{A1E49F74-055A-528C-D0E7-F9DDC2570017}"/>
              </a:ext>
            </a:extLst>
          </p:cNvPr>
          <p:cNvPicPr>
            <a:picLocks noChangeAspect="1"/>
          </p:cNvPicPr>
          <p:nvPr/>
        </p:nvPicPr>
        <p:blipFill>
          <a:blip r:embed="rId2"/>
          <a:srcRect l="80237" t="66281" b="11170"/>
          <a:stretch>
            <a:fillRect/>
          </a:stretch>
        </p:blipFill>
        <p:spPr>
          <a:xfrm>
            <a:off x="8325028" y="3719942"/>
            <a:ext cx="3485928" cy="2237316"/>
          </a:xfrm>
          <a:prstGeom prst="rect">
            <a:avLst/>
          </a:prstGeom>
        </p:spPr>
      </p:pic>
      <p:sp>
        <p:nvSpPr>
          <p:cNvPr id="6" name="Rectangle 5">
            <a:extLst>
              <a:ext uri="{FF2B5EF4-FFF2-40B4-BE49-F238E27FC236}">
                <a16:creationId xmlns:a16="http://schemas.microsoft.com/office/drawing/2014/main" id="{94402AEE-3A18-F990-B19E-E6036BB9AC02}"/>
              </a:ext>
            </a:extLst>
          </p:cNvPr>
          <p:cNvSpPr/>
          <p:nvPr/>
        </p:nvSpPr>
        <p:spPr>
          <a:xfrm flipV="1">
            <a:off x="8432392" y="4360472"/>
            <a:ext cx="3304789" cy="159678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D8EE5412-24FC-F0B3-4557-B7481CC49AC6}"/>
              </a:ext>
            </a:extLst>
          </p:cNvPr>
          <p:cNvSpPr/>
          <p:nvPr/>
        </p:nvSpPr>
        <p:spPr>
          <a:xfrm flipV="1">
            <a:off x="6751644" y="4991034"/>
            <a:ext cx="1438990" cy="7354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AB9E2E00-4C33-F0E5-F309-BC16E3AA46B5}"/>
              </a:ext>
            </a:extLst>
          </p:cNvPr>
          <p:cNvSpPr/>
          <p:nvPr/>
        </p:nvSpPr>
        <p:spPr>
          <a:xfrm flipV="1">
            <a:off x="6899703" y="1772216"/>
            <a:ext cx="679816" cy="1947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4" name="Straight Arrow Connector 13">
            <a:extLst>
              <a:ext uri="{FF2B5EF4-FFF2-40B4-BE49-F238E27FC236}">
                <a16:creationId xmlns:a16="http://schemas.microsoft.com/office/drawing/2014/main" id="{B20B7711-E5E2-0D3E-1E89-A3C63416881D}"/>
              </a:ext>
            </a:extLst>
          </p:cNvPr>
          <p:cNvCxnSpPr>
            <a:cxnSpLocks/>
            <a:stCxn id="9" idx="1"/>
          </p:cNvCxnSpPr>
          <p:nvPr/>
        </p:nvCxnSpPr>
        <p:spPr>
          <a:xfrm flipH="1" flipV="1">
            <a:off x="7656348" y="1855681"/>
            <a:ext cx="2219918" cy="1244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648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FDD25-45CB-E424-0711-74B07E274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D770B-A661-4B25-E13B-D63A458D39AC}"/>
              </a:ext>
            </a:extLst>
          </p:cNvPr>
          <p:cNvSpPr>
            <a:spLocks noGrp="1"/>
          </p:cNvSpPr>
          <p:nvPr>
            <p:ph type="title"/>
          </p:nvPr>
        </p:nvSpPr>
        <p:spPr>
          <a:xfrm>
            <a:off x="198120" y="193646"/>
            <a:ext cx="12192566" cy="487490"/>
          </a:xfrm>
        </p:spPr>
        <p:txBody>
          <a:bodyPr>
            <a:noAutofit/>
          </a:bodyPr>
          <a:lstStyle/>
          <a:p>
            <a:r>
              <a:rPr lang="en-US">
                <a:latin typeface="Arial"/>
                <a:cs typeface="Arial"/>
              </a:rPr>
              <a:t>Get set up to vibe - step 3: Understand chat interface </a:t>
            </a:r>
          </a:p>
        </p:txBody>
      </p:sp>
      <p:sp>
        <p:nvSpPr>
          <p:cNvPr id="8" name="TextBox 7">
            <a:extLst>
              <a:ext uri="{FF2B5EF4-FFF2-40B4-BE49-F238E27FC236}">
                <a16:creationId xmlns:a16="http://schemas.microsoft.com/office/drawing/2014/main" id="{8E8E4742-E577-A740-770F-22FB4CC259B5}"/>
              </a:ext>
            </a:extLst>
          </p:cNvPr>
          <p:cNvSpPr txBox="1"/>
          <p:nvPr/>
        </p:nvSpPr>
        <p:spPr>
          <a:xfrm>
            <a:off x="656645" y="2291780"/>
            <a:ext cx="514487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1. Changing the Model</a:t>
            </a:r>
          </a:p>
          <a:p>
            <a:pPr marL="342900" indent="-342900">
              <a:buFont typeface="Courier New" panose="02070309020205020404" pitchFamily="49" charset="0"/>
              <a:buChar char="o"/>
            </a:pPr>
            <a:r>
              <a:rPr lang="en-US" sz="2000"/>
              <a:t>Click the “Auto” dropdown in the chat interface</a:t>
            </a:r>
          </a:p>
          <a:p>
            <a:pPr marL="800100" lvl="1" indent="-342900">
              <a:buFont typeface="Courier New" panose="02070309020205020404" pitchFamily="49" charset="0"/>
              <a:buChar char="o"/>
            </a:pPr>
            <a:r>
              <a:rPr lang="en-US" sz="2000"/>
              <a:t>Select the AI model you want to use for coding</a:t>
            </a:r>
          </a:p>
          <a:p>
            <a:pPr marL="342900" indent="-342900">
              <a:buFont typeface="Courier New" panose="02070309020205020404" pitchFamily="49" charset="0"/>
              <a:buChar char="o"/>
            </a:pPr>
            <a:r>
              <a:rPr lang="en-US" sz="2000"/>
              <a:t>Refer to: </a:t>
            </a:r>
            <a:r>
              <a:rPr lang="en-US" sz="2000">
                <a:hlinkClick r:id="rId2"/>
              </a:rPr>
              <a:t>https://arena.ai/leaderboard/text</a:t>
            </a:r>
            <a:r>
              <a:rPr lang="en-US" sz="2000"/>
              <a:t> to choose models based on your use case</a:t>
            </a:r>
          </a:p>
        </p:txBody>
      </p:sp>
      <p:pic>
        <p:nvPicPr>
          <p:cNvPr id="3" name="Picture 2">
            <a:extLst>
              <a:ext uri="{FF2B5EF4-FFF2-40B4-BE49-F238E27FC236}">
                <a16:creationId xmlns:a16="http://schemas.microsoft.com/office/drawing/2014/main" id="{9E995B3E-D7B5-551E-CA69-A4D2F9317FD9}"/>
              </a:ext>
            </a:extLst>
          </p:cNvPr>
          <p:cNvPicPr>
            <a:picLocks noChangeAspect="1"/>
          </p:cNvPicPr>
          <p:nvPr/>
        </p:nvPicPr>
        <p:blipFill>
          <a:blip r:embed="rId3"/>
          <a:stretch>
            <a:fillRect/>
          </a:stretch>
        </p:blipFill>
        <p:spPr>
          <a:xfrm>
            <a:off x="7272338" y="1857265"/>
            <a:ext cx="3562350" cy="3505200"/>
          </a:xfrm>
          <a:prstGeom prst="rect">
            <a:avLst/>
          </a:prstGeom>
        </p:spPr>
      </p:pic>
      <p:sp>
        <p:nvSpPr>
          <p:cNvPr id="4" name="Rectangle 3">
            <a:extLst>
              <a:ext uri="{FF2B5EF4-FFF2-40B4-BE49-F238E27FC236}">
                <a16:creationId xmlns:a16="http://schemas.microsoft.com/office/drawing/2014/main" id="{20CED3A1-DCF5-37EF-7238-C59ADE12F0A7}"/>
              </a:ext>
            </a:extLst>
          </p:cNvPr>
          <p:cNvSpPr/>
          <p:nvPr/>
        </p:nvSpPr>
        <p:spPr>
          <a:xfrm flipV="1">
            <a:off x="8066094" y="2693013"/>
            <a:ext cx="2678107" cy="169551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9FD80319-B32B-CC01-A115-02CC05C887B1}"/>
              </a:ext>
            </a:extLst>
          </p:cNvPr>
          <p:cNvSpPr/>
          <p:nvPr/>
        </p:nvSpPr>
        <p:spPr>
          <a:xfrm flipV="1">
            <a:off x="8066093" y="4388529"/>
            <a:ext cx="773107" cy="3000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63981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A6BD8-5AAC-E06F-D638-5D93C9F16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14CF5C-FF54-6D7E-9F0B-A19A283F8004}"/>
              </a:ext>
            </a:extLst>
          </p:cNvPr>
          <p:cNvSpPr>
            <a:spLocks noGrp="1"/>
          </p:cNvSpPr>
          <p:nvPr>
            <p:ph type="title"/>
          </p:nvPr>
        </p:nvSpPr>
        <p:spPr>
          <a:xfrm>
            <a:off x="198120" y="193646"/>
            <a:ext cx="12192566" cy="487490"/>
          </a:xfrm>
        </p:spPr>
        <p:txBody>
          <a:bodyPr>
            <a:noAutofit/>
          </a:bodyPr>
          <a:lstStyle/>
          <a:p>
            <a:r>
              <a:rPr lang="en-US">
                <a:latin typeface="Arial"/>
                <a:cs typeface="Arial"/>
              </a:rPr>
              <a:t>Get set up to vibe - step 3: Understand chat interface </a:t>
            </a:r>
          </a:p>
        </p:txBody>
      </p:sp>
      <p:sp>
        <p:nvSpPr>
          <p:cNvPr id="8" name="TextBox 7">
            <a:extLst>
              <a:ext uri="{FF2B5EF4-FFF2-40B4-BE49-F238E27FC236}">
                <a16:creationId xmlns:a16="http://schemas.microsoft.com/office/drawing/2014/main" id="{7A17A040-98E5-3766-BB1C-9FF108BE4FEB}"/>
              </a:ext>
            </a:extLst>
          </p:cNvPr>
          <p:cNvSpPr txBox="1"/>
          <p:nvPr/>
        </p:nvSpPr>
        <p:spPr>
          <a:xfrm>
            <a:off x="559911" y="1195953"/>
            <a:ext cx="6830801"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2. Changing the Mode</a:t>
            </a:r>
          </a:p>
          <a:p>
            <a:pPr marL="342900" indent="-342900">
              <a:buFont typeface="Courier New" panose="02070309020205020404" pitchFamily="49" charset="0"/>
              <a:buChar char="o"/>
            </a:pPr>
            <a:r>
              <a:rPr lang="en-US" sz="2000"/>
              <a:t>You can switch between different working modes:</a:t>
            </a:r>
          </a:p>
          <a:p>
            <a:pPr marL="342900" indent="-342900">
              <a:buFont typeface="Courier New" panose="02070309020205020404" pitchFamily="49" charset="0"/>
              <a:buChar char="o"/>
            </a:pPr>
            <a:r>
              <a:rPr lang="en-US" sz="2000" b="1"/>
              <a:t>Agent Mode</a:t>
            </a:r>
            <a:endParaRPr lang="en-US" sz="2000"/>
          </a:p>
          <a:p>
            <a:pPr marL="800100" lvl="1" indent="-342900">
              <a:buFont typeface="Courier New" panose="02070309020205020404" pitchFamily="49" charset="0"/>
              <a:buChar char="o"/>
            </a:pPr>
            <a:r>
              <a:rPr lang="en-US" sz="2000"/>
              <a:t>Makes changes directly in your files based on the prompt</a:t>
            </a:r>
          </a:p>
          <a:p>
            <a:pPr marL="342900" indent="-342900">
              <a:buFont typeface="Courier New" panose="02070309020205020404" pitchFamily="49" charset="0"/>
              <a:buChar char="o"/>
            </a:pPr>
            <a:r>
              <a:rPr lang="en-US" sz="2000" b="1"/>
              <a:t>Ask Mode</a:t>
            </a:r>
            <a:endParaRPr lang="en-US" sz="2000"/>
          </a:p>
          <a:p>
            <a:pPr marL="800100" lvl="1" indent="-342900">
              <a:buFont typeface="Courier New" panose="02070309020205020404" pitchFamily="49" charset="0"/>
              <a:buChar char="o"/>
            </a:pPr>
            <a:r>
              <a:rPr lang="en-US" sz="2000"/>
              <a:t>Used for questions and discussion</a:t>
            </a:r>
          </a:p>
          <a:p>
            <a:pPr marL="800100" lvl="1" indent="-342900">
              <a:buFont typeface="Courier New" panose="02070309020205020404" pitchFamily="49" charset="0"/>
              <a:buChar char="o"/>
            </a:pPr>
            <a:r>
              <a:rPr lang="en-US" sz="2000"/>
              <a:t>Does </a:t>
            </a:r>
            <a:r>
              <a:rPr lang="en-US" sz="2000" i="1"/>
              <a:t>not</a:t>
            </a:r>
            <a:r>
              <a:rPr lang="en-US" sz="2000"/>
              <a:t> modify any files</a:t>
            </a:r>
          </a:p>
          <a:p>
            <a:pPr marL="800100" lvl="1" indent="-342900">
              <a:buFont typeface="Courier New" panose="02070309020205020404" pitchFamily="49" charset="0"/>
              <a:buChar char="o"/>
            </a:pPr>
            <a:r>
              <a:rPr lang="en-US" sz="2000"/>
              <a:t>Useful for exploring ideas before making changes</a:t>
            </a:r>
          </a:p>
          <a:p>
            <a:pPr marL="342900" indent="-342900">
              <a:buFont typeface="Courier New" panose="02070309020205020404" pitchFamily="49" charset="0"/>
              <a:buChar char="o"/>
            </a:pPr>
            <a:r>
              <a:rPr lang="en-US" sz="2000" b="1"/>
              <a:t>Plan Mode</a:t>
            </a:r>
            <a:endParaRPr lang="en-US" sz="2000"/>
          </a:p>
          <a:p>
            <a:pPr marL="800100" lvl="1" indent="-342900">
              <a:buFont typeface="Courier New" panose="02070309020205020404" pitchFamily="49" charset="0"/>
              <a:buChar char="o"/>
            </a:pPr>
            <a:r>
              <a:rPr lang="en-US" sz="2000"/>
              <a:t>Used in early stages of development</a:t>
            </a:r>
          </a:p>
          <a:p>
            <a:pPr marL="800100" lvl="1" indent="-342900">
              <a:buFont typeface="Courier New" panose="02070309020205020404" pitchFamily="49" charset="0"/>
              <a:buChar char="o"/>
            </a:pPr>
            <a:r>
              <a:rPr lang="en-US" sz="2000"/>
              <a:t>Helps brainstorm and structure your approach before implementation</a:t>
            </a:r>
          </a:p>
        </p:txBody>
      </p:sp>
      <p:pic>
        <p:nvPicPr>
          <p:cNvPr id="6" name="Picture 5">
            <a:extLst>
              <a:ext uri="{FF2B5EF4-FFF2-40B4-BE49-F238E27FC236}">
                <a16:creationId xmlns:a16="http://schemas.microsoft.com/office/drawing/2014/main" id="{07375A6C-949D-577D-7FE2-1AF7414CF660}"/>
              </a:ext>
            </a:extLst>
          </p:cNvPr>
          <p:cNvPicPr>
            <a:picLocks noChangeAspect="1"/>
          </p:cNvPicPr>
          <p:nvPr/>
        </p:nvPicPr>
        <p:blipFill>
          <a:blip r:embed="rId2"/>
          <a:stretch>
            <a:fillRect/>
          </a:stretch>
        </p:blipFill>
        <p:spPr>
          <a:xfrm>
            <a:off x="7893844" y="2418052"/>
            <a:ext cx="3562350" cy="1914525"/>
          </a:xfrm>
          <a:prstGeom prst="rect">
            <a:avLst/>
          </a:prstGeom>
        </p:spPr>
      </p:pic>
      <p:sp>
        <p:nvSpPr>
          <p:cNvPr id="11" name="Rectangle 10">
            <a:extLst>
              <a:ext uri="{FF2B5EF4-FFF2-40B4-BE49-F238E27FC236}">
                <a16:creationId xmlns:a16="http://schemas.microsoft.com/office/drawing/2014/main" id="{D0F3F9C4-9F2C-0B99-79A6-1E98B1E2D9A4}"/>
              </a:ext>
            </a:extLst>
          </p:cNvPr>
          <p:cNvSpPr/>
          <p:nvPr/>
        </p:nvSpPr>
        <p:spPr>
          <a:xfrm flipV="1">
            <a:off x="8416137" y="2479895"/>
            <a:ext cx="2570951" cy="13954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808A3DBA-4128-DFAC-271E-64C5FAD957B6}"/>
              </a:ext>
            </a:extLst>
          </p:cNvPr>
          <p:cNvSpPr/>
          <p:nvPr/>
        </p:nvSpPr>
        <p:spPr>
          <a:xfrm flipV="1">
            <a:off x="8416137" y="3875376"/>
            <a:ext cx="284951" cy="2786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33943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A6C12-C96F-2DE5-BEFA-C051C50186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BBB1E-966A-14ED-7685-AEA093A8FE88}"/>
              </a:ext>
            </a:extLst>
          </p:cNvPr>
          <p:cNvSpPr>
            <a:spLocks noGrp="1"/>
          </p:cNvSpPr>
          <p:nvPr>
            <p:ph type="title"/>
          </p:nvPr>
        </p:nvSpPr>
        <p:spPr>
          <a:xfrm>
            <a:off x="198120" y="193646"/>
            <a:ext cx="12192566" cy="487490"/>
          </a:xfrm>
        </p:spPr>
        <p:txBody>
          <a:bodyPr>
            <a:noAutofit/>
          </a:bodyPr>
          <a:lstStyle/>
          <a:p>
            <a:r>
              <a:rPr lang="en-US">
                <a:latin typeface="Arial"/>
                <a:cs typeface="Arial"/>
              </a:rPr>
              <a:t>Get set up to vibe - step 3: Understand chat interface </a:t>
            </a:r>
          </a:p>
        </p:txBody>
      </p:sp>
      <p:sp>
        <p:nvSpPr>
          <p:cNvPr id="8" name="TextBox 7">
            <a:extLst>
              <a:ext uri="{FF2B5EF4-FFF2-40B4-BE49-F238E27FC236}">
                <a16:creationId xmlns:a16="http://schemas.microsoft.com/office/drawing/2014/main" id="{39D2FC3E-1020-4F68-FFB9-A38014F2C5CB}"/>
              </a:ext>
            </a:extLst>
          </p:cNvPr>
          <p:cNvSpPr txBox="1"/>
          <p:nvPr/>
        </p:nvSpPr>
        <p:spPr>
          <a:xfrm>
            <a:off x="559911" y="1195954"/>
            <a:ext cx="11157956" cy="1360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3. Adding Context</a:t>
            </a:r>
          </a:p>
          <a:p>
            <a:pPr marL="342900" indent="-342900">
              <a:buFont typeface="Courier New" panose="02070309020205020404" pitchFamily="49" charset="0"/>
              <a:buChar char="o"/>
            </a:pPr>
            <a:r>
              <a:rPr lang="en-US" sz="2000"/>
              <a:t>Once you open a folder in Visual Studio Code, your workspace becomes available to Copilot as context.</a:t>
            </a:r>
          </a:p>
          <a:p>
            <a:pPr marL="342900" indent="-342900">
              <a:buFont typeface="Courier New" panose="02070309020205020404" pitchFamily="49" charset="0"/>
              <a:buChar char="o"/>
            </a:pPr>
            <a:r>
              <a:rPr lang="en-US" sz="2000"/>
              <a:t>However, explicitly referencing files or code helps the AI focus on the exact parts relevant to your task.</a:t>
            </a:r>
          </a:p>
          <a:p>
            <a:pPr lvl="1"/>
            <a:r>
              <a:rPr lang="en-US" sz="2000" b="1"/>
              <a:t>1. </a:t>
            </a:r>
            <a:r>
              <a:rPr lang="en-US" sz="2000"/>
              <a:t>Opened files are automatically added as active context </a:t>
            </a:r>
          </a:p>
        </p:txBody>
      </p:sp>
      <p:pic>
        <p:nvPicPr>
          <p:cNvPr id="3" name="Picture 2">
            <a:extLst>
              <a:ext uri="{FF2B5EF4-FFF2-40B4-BE49-F238E27FC236}">
                <a16:creationId xmlns:a16="http://schemas.microsoft.com/office/drawing/2014/main" id="{84006D23-EA69-636A-1F92-1878BC9D900F}"/>
              </a:ext>
            </a:extLst>
          </p:cNvPr>
          <p:cNvPicPr>
            <a:picLocks noChangeAspect="1"/>
          </p:cNvPicPr>
          <p:nvPr/>
        </p:nvPicPr>
        <p:blipFill>
          <a:blip r:embed="rId2"/>
          <a:srcRect r="52702"/>
          <a:stretch>
            <a:fillRect/>
          </a:stretch>
        </p:blipFill>
        <p:spPr>
          <a:xfrm>
            <a:off x="960065" y="2725203"/>
            <a:ext cx="4354885" cy="3854191"/>
          </a:xfrm>
          <a:prstGeom prst="rect">
            <a:avLst/>
          </a:prstGeom>
        </p:spPr>
      </p:pic>
      <p:pic>
        <p:nvPicPr>
          <p:cNvPr id="4" name="Picture 3">
            <a:extLst>
              <a:ext uri="{FF2B5EF4-FFF2-40B4-BE49-F238E27FC236}">
                <a16:creationId xmlns:a16="http://schemas.microsoft.com/office/drawing/2014/main" id="{9797820E-1BA3-FCF8-69BF-F5E298B7633C}"/>
              </a:ext>
            </a:extLst>
          </p:cNvPr>
          <p:cNvPicPr>
            <a:picLocks noChangeAspect="1"/>
          </p:cNvPicPr>
          <p:nvPr/>
        </p:nvPicPr>
        <p:blipFill>
          <a:blip r:embed="rId2"/>
          <a:srcRect l="80448"/>
          <a:stretch>
            <a:fillRect/>
          </a:stretch>
        </p:blipFill>
        <p:spPr>
          <a:xfrm>
            <a:off x="5314949" y="2725198"/>
            <a:ext cx="1800225" cy="3854251"/>
          </a:xfrm>
          <a:prstGeom prst="rect">
            <a:avLst/>
          </a:prstGeom>
        </p:spPr>
      </p:pic>
      <p:pic>
        <p:nvPicPr>
          <p:cNvPr id="5" name="Picture 4">
            <a:extLst>
              <a:ext uri="{FF2B5EF4-FFF2-40B4-BE49-F238E27FC236}">
                <a16:creationId xmlns:a16="http://schemas.microsoft.com/office/drawing/2014/main" id="{3B97449D-D582-5A6F-EB6E-7F49F8DF50F1}"/>
              </a:ext>
            </a:extLst>
          </p:cNvPr>
          <p:cNvPicPr>
            <a:picLocks noChangeAspect="1"/>
          </p:cNvPicPr>
          <p:nvPr/>
        </p:nvPicPr>
        <p:blipFill>
          <a:blip r:embed="rId2"/>
          <a:srcRect l="90586" t="82526"/>
          <a:stretch>
            <a:fillRect/>
          </a:stretch>
        </p:blipFill>
        <p:spPr>
          <a:xfrm>
            <a:off x="9125009" y="4645364"/>
            <a:ext cx="2734734" cy="2124804"/>
          </a:xfrm>
          <a:prstGeom prst="rect">
            <a:avLst/>
          </a:prstGeom>
        </p:spPr>
      </p:pic>
      <p:pic>
        <p:nvPicPr>
          <p:cNvPr id="6" name="Picture 5">
            <a:extLst>
              <a:ext uri="{FF2B5EF4-FFF2-40B4-BE49-F238E27FC236}">
                <a16:creationId xmlns:a16="http://schemas.microsoft.com/office/drawing/2014/main" id="{21F446B0-1E17-62D1-5DDD-8E20BC6074D0}"/>
              </a:ext>
            </a:extLst>
          </p:cNvPr>
          <p:cNvPicPr>
            <a:picLocks noChangeAspect="1"/>
          </p:cNvPicPr>
          <p:nvPr/>
        </p:nvPicPr>
        <p:blipFill>
          <a:blip r:embed="rId2"/>
          <a:srcRect r="79530" b="80861"/>
          <a:stretch>
            <a:fillRect/>
          </a:stretch>
        </p:blipFill>
        <p:spPr>
          <a:xfrm>
            <a:off x="7543800" y="2724506"/>
            <a:ext cx="4326412" cy="1693316"/>
          </a:xfrm>
          <a:prstGeom prst="rect">
            <a:avLst/>
          </a:prstGeom>
        </p:spPr>
      </p:pic>
      <p:sp>
        <p:nvSpPr>
          <p:cNvPr id="7" name="Rectangle 6">
            <a:extLst>
              <a:ext uri="{FF2B5EF4-FFF2-40B4-BE49-F238E27FC236}">
                <a16:creationId xmlns:a16="http://schemas.microsoft.com/office/drawing/2014/main" id="{6B9D4A68-75D4-AA14-C811-C35698A3D344}"/>
              </a:ext>
            </a:extLst>
          </p:cNvPr>
          <p:cNvSpPr/>
          <p:nvPr/>
        </p:nvSpPr>
        <p:spPr>
          <a:xfrm flipV="1">
            <a:off x="960064" y="2784840"/>
            <a:ext cx="2554661" cy="8642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9" name="Straight Arrow Connector 8">
            <a:extLst>
              <a:ext uri="{FF2B5EF4-FFF2-40B4-BE49-F238E27FC236}">
                <a16:creationId xmlns:a16="http://schemas.microsoft.com/office/drawing/2014/main" id="{65D52883-C36C-B37F-B456-EF2D533AAC30}"/>
              </a:ext>
            </a:extLst>
          </p:cNvPr>
          <p:cNvCxnSpPr>
            <a:cxnSpLocks/>
            <a:stCxn id="7" idx="3"/>
            <a:endCxn id="6" idx="1"/>
          </p:cNvCxnSpPr>
          <p:nvPr/>
        </p:nvCxnSpPr>
        <p:spPr>
          <a:xfrm>
            <a:off x="3514725" y="3216989"/>
            <a:ext cx="4029075" cy="3541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81AD3A3-1E12-A23E-51CA-502D23CB8058}"/>
              </a:ext>
            </a:extLst>
          </p:cNvPr>
          <p:cNvSpPr/>
          <p:nvPr/>
        </p:nvSpPr>
        <p:spPr>
          <a:xfrm flipV="1">
            <a:off x="6266470" y="5969002"/>
            <a:ext cx="848704" cy="6103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2" name="Straight Arrow Connector 11">
            <a:extLst>
              <a:ext uri="{FF2B5EF4-FFF2-40B4-BE49-F238E27FC236}">
                <a16:creationId xmlns:a16="http://schemas.microsoft.com/office/drawing/2014/main" id="{FFAFB377-0B30-7B95-6A49-DBDC64BD5258}"/>
              </a:ext>
            </a:extLst>
          </p:cNvPr>
          <p:cNvCxnSpPr>
            <a:cxnSpLocks/>
            <a:stCxn id="11" idx="3"/>
            <a:endCxn id="5" idx="1"/>
          </p:cNvCxnSpPr>
          <p:nvPr/>
        </p:nvCxnSpPr>
        <p:spPr>
          <a:xfrm flipV="1">
            <a:off x="7115174" y="5707766"/>
            <a:ext cx="2009835" cy="5664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88B46E2-F5CD-CF6E-EFB8-A6AC0D8B9F5D}"/>
              </a:ext>
            </a:extLst>
          </p:cNvPr>
          <p:cNvSpPr/>
          <p:nvPr/>
        </p:nvSpPr>
        <p:spPr>
          <a:xfrm flipV="1">
            <a:off x="9475317" y="5499011"/>
            <a:ext cx="837083" cy="2341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59874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57598-2F74-F3DF-E0C5-A896769812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165CB-DF21-CA3E-2127-1BA4F9533B68}"/>
              </a:ext>
            </a:extLst>
          </p:cNvPr>
          <p:cNvSpPr>
            <a:spLocks noGrp="1"/>
          </p:cNvSpPr>
          <p:nvPr>
            <p:ph type="title"/>
          </p:nvPr>
        </p:nvSpPr>
        <p:spPr>
          <a:xfrm>
            <a:off x="198120" y="193646"/>
            <a:ext cx="12192566" cy="487490"/>
          </a:xfrm>
        </p:spPr>
        <p:txBody>
          <a:bodyPr>
            <a:noAutofit/>
          </a:bodyPr>
          <a:lstStyle/>
          <a:p>
            <a:r>
              <a:rPr lang="en-US">
                <a:latin typeface="Arial"/>
                <a:cs typeface="Arial"/>
              </a:rPr>
              <a:t>Get set up to vibe - step 3: Understand chat interface </a:t>
            </a:r>
          </a:p>
        </p:txBody>
      </p:sp>
      <p:sp>
        <p:nvSpPr>
          <p:cNvPr id="8" name="TextBox 7">
            <a:extLst>
              <a:ext uri="{FF2B5EF4-FFF2-40B4-BE49-F238E27FC236}">
                <a16:creationId xmlns:a16="http://schemas.microsoft.com/office/drawing/2014/main" id="{31F22820-BD49-7343-0A6B-3C1CF2F773B7}"/>
              </a:ext>
            </a:extLst>
          </p:cNvPr>
          <p:cNvSpPr txBox="1"/>
          <p:nvPr/>
        </p:nvSpPr>
        <p:spPr>
          <a:xfrm>
            <a:off x="559911" y="1195954"/>
            <a:ext cx="1143735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3. Adding Context</a:t>
            </a:r>
          </a:p>
          <a:p>
            <a:pPr marL="342900" indent="-342900">
              <a:buFont typeface="Courier New" panose="02070309020205020404" pitchFamily="49" charset="0"/>
              <a:buChar char="o"/>
            </a:pPr>
            <a:r>
              <a:rPr lang="en-US" sz="2000"/>
              <a:t>Once you open a folder in Visual Studio Code, your workspace becomes available to Copilot as context.</a:t>
            </a:r>
          </a:p>
          <a:p>
            <a:pPr marL="342900" indent="-342900">
              <a:buFont typeface="Courier New" panose="02070309020205020404" pitchFamily="49" charset="0"/>
              <a:buChar char="o"/>
            </a:pPr>
            <a:r>
              <a:rPr lang="en-US" sz="2000"/>
              <a:t>However, explicitly referencing files or code helps the AI focus on the exact parts relevant to your task.</a:t>
            </a:r>
          </a:p>
          <a:p>
            <a:pPr lvl="1"/>
            <a:r>
              <a:rPr lang="en-US" sz="2000" b="1"/>
              <a:t>2. </a:t>
            </a:r>
            <a:r>
              <a:rPr lang="en-US" sz="2000"/>
              <a:t>Reference specific files/folders directly in chat using </a:t>
            </a:r>
            <a:r>
              <a:rPr lang="en-US"/>
              <a:t>#/@</a:t>
            </a:r>
            <a:r>
              <a:rPr lang="en-US" sz="2000"/>
              <a:t> followed by the name</a:t>
            </a:r>
          </a:p>
          <a:p>
            <a:pPr marL="1257300" lvl="2" indent="-342900">
              <a:buFont typeface="Courier New" panose="02070309020205020404" pitchFamily="49" charset="0"/>
              <a:buChar char="o"/>
            </a:pPr>
            <a:r>
              <a:rPr lang="en-US" sz="2000"/>
              <a:t>Example: </a:t>
            </a:r>
            <a:r>
              <a:rPr lang="en-US"/>
              <a:t>#</a:t>
            </a:r>
            <a:r>
              <a:rPr lang="en-US" err="1"/>
              <a:t>app.py</a:t>
            </a:r>
            <a:r>
              <a:rPr lang="en-US"/>
              <a:t>, @</a:t>
            </a:r>
            <a:r>
              <a:rPr lang="en-US" err="1"/>
              <a:t>app.py</a:t>
            </a:r>
            <a:r>
              <a:rPr lang="en-US"/>
              <a:t> or @utils, #utils</a:t>
            </a:r>
            <a:endParaRPr lang="en-US" sz="2000"/>
          </a:p>
          <a:p>
            <a:pPr marL="1257300" lvl="2" indent="-342900">
              <a:buFont typeface="Courier New" panose="02070309020205020404" pitchFamily="49" charset="0"/>
              <a:buChar char="o"/>
            </a:pPr>
            <a:r>
              <a:rPr lang="en-US" sz="2000"/>
              <a:t>Copilot will understand which file/folder you are referring to.</a:t>
            </a:r>
          </a:p>
        </p:txBody>
      </p:sp>
      <p:pic>
        <p:nvPicPr>
          <p:cNvPr id="9" name="Picture 8">
            <a:extLst>
              <a:ext uri="{FF2B5EF4-FFF2-40B4-BE49-F238E27FC236}">
                <a16:creationId xmlns:a16="http://schemas.microsoft.com/office/drawing/2014/main" id="{D67F3E26-6E8F-F075-B8EA-A47697417B54}"/>
              </a:ext>
            </a:extLst>
          </p:cNvPr>
          <p:cNvPicPr>
            <a:picLocks noChangeAspect="1"/>
          </p:cNvPicPr>
          <p:nvPr/>
        </p:nvPicPr>
        <p:blipFill>
          <a:blip r:embed="rId2"/>
          <a:stretch>
            <a:fillRect/>
          </a:stretch>
        </p:blipFill>
        <p:spPr>
          <a:xfrm>
            <a:off x="669978" y="3232992"/>
            <a:ext cx="7772400" cy="3253562"/>
          </a:xfrm>
          <a:prstGeom prst="rect">
            <a:avLst/>
          </a:prstGeom>
        </p:spPr>
      </p:pic>
      <p:pic>
        <p:nvPicPr>
          <p:cNvPr id="10" name="Picture 9">
            <a:extLst>
              <a:ext uri="{FF2B5EF4-FFF2-40B4-BE49-F238E27FC236}">
                <a16:creationId xmlns:a16="http://schemas.microsoft.com/office/drawing/2014/main" id="{E3CCF3E5-04AC-9FFE-B1DE-DAC77266777C}"/>
              </a:ext>
            </a:extLst>
          </p:cNvPr>
          <p:cNvPicPr>
            <a:picLocks noChangeAspect="1"/>
          </p:cNvPicPr>
          <p:nvPr/>
        </p:nvPicPr>
        <p:blipFill>
          <a:blip r:embed="rId2"/>
          <a:srcRect l="84953" t="78301"/>
          <a:stretch>
            <a:fillRect/>
          </a:stretch>
        </p:blipFill>
        <p:spPr>
          <a:xfrm>
            <a:off x="8935861" y="4355976"/>
            <a:ext cx="3137606" cy="1894015"/>
          </a:xfrm>
          <a:prstGeom prst="rect">
            <a:avLst/>
          </a:prstGeom>
        </p:spPr>
      </p:pic>
      <p:sp>
        <p:nvSpPr>
          <p:cNvPr id="14" name="Rectangle 13">
            <a:extLst>
              <a:ext uri="{FF2B5EF4-FFF2-40B4-BE49-F238E27FC236}">
                <a16:creationId xmlns:a16="http://schemas.microsoft.com/office/drawing/2014/main" id="{94329F68-A3E9-0A5F-0DF2-D3BAA03C9421}"/>
              </a:ext>
            </a:extLst>
          </p:cNvPr>
          <p:cNvSpPr/>
          <p:nvPr/>
        </p:nvSpPr>
        <p:spPr>
          <a:xfrm flipV="1">
            <a:off x="7330788" y="5716591"/>
            <a:ext cx="1111590" cy="7699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Arrow Connector 14">
            <a:extLst>
              <a:ext uri="{FF2B5EF4-FFF2-40B4-BE49-F238E27FC236}">
                <a16:creationId xmlns:a16="http://schemas.microsoft.com/office/drawing/2014/main" id="{46ACEE1D-E0EB-185E-601B-325ECCDF444B}"/>
              </a:ext>
            </a:extLst>
          </p:cNvPr>
          <p:cNvCxnSpPr>
            <a:cxnSpLocks/>
            <a:stCxn id="14" idx="3"/>
            <a:endCxn id="10" idx="1"/>
          </p:cNvCxnSpPr>
          <p:nvPr/>
        </p:nvCxnSpPr>
        <p:spPr>
          <a:xfrm flipV="1">
            <a:off x="8442378" y="5302984"/>
            <a:ext cx="493483" cy="798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249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96210-58B4-5016-FA00-107582F9F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F6F35-1716-13E5-A5E5-5FCAD2FC7952}"/>
              </a:ext>
            </a:extLst>
          </p:cNvPr>
          <p:cNvSpPr>
            <a:spLocks noGrp="1"/>
          </p:cNvSpPr>
          <p:nvPr>
            <p:ph type="title"/>
          </p:nvPr>
        </p:nvSpPr>
        <p:spPr>
          <a:xfrm>
            <a:off x="198120" y="193646"/>
            <a:ext cx="12192566" cy="487490"/>
          </a:xfrm>
        </p:spPr>
        <p:txBody>
          <a:bodyPr>
            <a:noAutofit/>
          </a:bodyPr>
          <a:lstStyle/>
          <a:p>
            <a:r>
              <a:rPr lang="en-US">
                <a:latin typeface="Arial"/>
                <a:cs typeface="Arial"/>
              </a:rPr>
              <a:t>Get set up to vibe - step 3: Understand chat interface </a:t>
            </a:r>
          </a:p>
        </p:txBody>
      </p:sp>
      <p:sp>
        <p:nvSpPr>
          <p:cNvPr id="8" name="TextBox 7">
            <a:extLst>
              <a:ext uri="{FF2B5EF4-FFF2-40B4-BE49-F238E27FC236}">
                <a16:creationId xmlns:a16="http://schemas.microsoft.com/office/drawing/2014/main" id="{375D1A32-8214-4B16-CF0F-25D2A014FF96}"/>
              </a:ext>
            </a:extLst>
          </p:cNvPr>
          <p:cNvSpPr txBox="1"/>
          <p:nvPr/>
        </p:nvSpPr>
        <p:spPr>
          <a:xfrm>
            <a:off x="559911" y="1195954"/>
            <a:ext cx="112866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3. Adding Context</a:t>
            </a:r>
          </a:p>
          <a:p>
            <a:pPr marL="342900" indent="-342900">
              <a:buFont typeface="Courier New" panose="02070309020205020404" pitchFamily="49" charset="0"/>
              <a:buChar char="o"/>
            </a:pPr>
            <a:r>
              <a:rPr lang="en-US" sz="2000"/>
              <a:t>Once you open a folder in Visual Studio Code, your workspace becomes available to Copilot as context.</a:t>
            </a:r>
          </a:p>
          <a:p>
            <a:pPr marL="342900" indent="-342900">
              <a:buFont typeface="Courier New" panose="02070309020205020404" pitchFamily="49" charset="0"/>
              <a:buChar char="o"/>
            </a:pPr>
            <a:r>
              <a:rPr lang="en-US" sz="2000"/>
              <a:t>However, explicitly referencing files or code helps the AI focus on the exact parts relevant to your task.</a:t>
            </a:r>
          </a:p>
          <a:p>
            <a:pPr lvl="1"/>
            <a:r>
              <a:rPr lang="en-US" sz="2000" b="1"/>
              <a:t>3. </a:t>
            </a:r>
            <a:r>
              <a:rPr lang="en-US" sz="2000"/>
              <a:t>Highlight specific lines of code to focus the AI on a particular section</a:t>
            </a:r>
          </a:p>
        </p:txBody>
      </p:sp>
      <p:pic>
        <p:nvPicPr>
          <p:cNvPr id="3" name="Picture 2">
            <a:extLst>
              <a:ext uri="{FF2B5EF4-FFF2-40B4-BE49-F238E27FC236}">
                <a16:creationId xmlns:a16="http://schemas.microsoft.com/office/drawing/2014/main" id="{701FD67B-DF6B-CA93-33C0-483D1135957A}"/>
              </a:ext>
            </a:extLst>
          </p:cNvPr>
          <p:cNvPicPr>
            <a:picLocks noChangeAspect="1"/>
          </p:cNvPicPr>
          <p:nvPr/>
        </p:nvPicPr>
        <p:blipFill>
          <a:blip r:embed="rId2"/>
          <a:srcRect r="52955"/>
          <a:stretch>
            <a:fillRect/>
          </a:stretch>
        </p:blipFill>
        <p:spPr>
          <a:xfrm>
            <a:off x="158298" y="2726267"/>
            <a:ext cx="4643416" cy="4131734"/>
          </a:xfrm>
          <a:prstGeom prst="rect">
            <a:avLst/>
          </a:prstGeom>
        </p:spPr>
      </p:pic>
      <p:pic>
        <p:nvPicPr>
          <p:cNvPr id="4" name="Picture 3">
            <a:extLst>
              <a:ext uri="{FF2B5EF4-FFF2-40B4-BE49-F238E27FC236}">
                <a16:creationId xmlns:a16="http://schemas.microsoft.com/office/drawing/2014/main" id="{F90D89DC-F03B-5607-1A9D-35D9FF0737E5}"/>
              </a:ext>
            </a:extLst>
          </p:cNvPr>
          <p:cNvPicPr>
            <a:picLocks noChangeAspect="1"/>
          </p:cNvPicPr>
          <p:nvPr/>
        </p:nvPicPr>
        <p:blipFill>
          <a:blip r:embed="rId2"/>
          <a:srcRect l="84361"/>
          <a:stretch>
            <a:fillRect/>
          </a:stretch>
        </p:blipFill>
        <p:spPr>
          <a:xfrm>
            <a:off x="4801713" y="2726266"/>
            <a:ext cx="1543604" cy="4131733"/>
          </a:xfrm>
          <a:prstGeom prst="rect">
            <a:avLst/>
          </a:prstGeom>
        </p:spPr>
      </p:pic>
      <p:pic>
        <p:nvPicPr>
          <p:cNvPr id="5" name="Picture 4">
            <a:extLst>
              <a:ext uri="{FF2B5EF4-FFF2-40B4-BE49-F238E27FC236}">
                <a16:creationId xmlns:a16="http://schemas.microsoft.com/office/drawing/2014/main" id="{B38EDD30-6E60-F422-2488-16671DBF1C54}"/>
              </a:ext>
            </a:extLst>
          </p:cNvPr>
          <p:cNvPicPr>
            <a:picLocks noChangeAspect="1"/>
          </p:cNvPicPr>
          <p:nvPr/>
        </p:nvPicPr>
        <p:blipFill>
          <a:blip r:embed="rId2"/>
          <a:srcRect l="89746" t="85202"/>
          <a:stretch>
            <a:fillRect/>
          </a:stretch>
        </p:blipFill>
        <p:spPr>
          <a:xfrm>
            <a:off x="8415867" y="4785481"/>
            <a:ext cx="3430671" cy="2072518"/>
          </a:xfrm>
          <a:prstGeom prst="rect">
            <a:avLst/>
          </a:prstGeom>
        </p:spPr>
      </p:pic>
      <p:pic>
        <p:nvPicPr>
          <p:cNvPr id="6" name="Picture 5">
            <a:extLst>
              <a:ext uri="{FF2B5EF4-FFF2-40B4-BE49-F238E27FC236}">
                <a16:creationId xmlns:a16="http://schemas.microsoft.com/office/drawing/2014/main" id="{71181D3B-E38D-AA2D-863E-F0469DB81CC3}"/>
              </a:ext>
            </a:extLst>
          </p:cNvPr>
          <p:cNvPicPr>
            <a:picLocks noChangeAspect="1"/>
          </p:cNvPicPr>
          <p:nvPr/>
        </p:nvPicPr>
        <p:blipFill>
          <a:blip r:embed="rId2"/>
          <a:srcRect l="7720" t="55536" r="71114" b="25501"/>
          <a:stretch>
            <a:fillRect/>
          </a:stretch>
        </p:blipFill>
        <p:spPr>
          <a:xfrm>
            <a:off x="6902177" y="2726266"/>
            <a:ext cx="5070195" cy="1901517"/>
          </a:xfrm>
          <a:prstGeom prst="rect">
            <a:avLst/>
          </a:prstGeom>
        </p:spPr>
      </p:pic>
      <p:sp>
        <p:nvSpPr>
          <p:cNvPr id="7" name="Rectangle 6">
            <a:extLst>
              <a:ext uri="{FF2B5EF4-FFF2-40B4-BE49-F238E27FC236}">
                <a16:creationId xmlns:a16="http://schemas.microsoft.com/office/drawing/2014/main" id="{DAA42A94-8FC0-3621-85AC-FE25C1761A8D}"/>
              </a:ext>
            </a:extLst>
          </p:cNvPr>
          <p:cNvSpPr/>
          <p:nvPr/>
        </p:nvSpPr>
        <p:spPr>
          <a:xfrm flipV="1">
            <a:off x="1070130" y="5155502"/>
            <a:ext cx="2502803" cy="6018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9" name="Straight Arrow Connector 8">
            <a:extLst>
              <a:ext uri="{FF2B5EF4-FFF2-40B4-BE49-F238E27FC236}">
                <a16:creationId xmlns:a16="http://schemas.microsoft.com/office/drawing/2014/main" id="{C124D4E6-FC6C-F8CF-F072-AF6516C7C4FD}"/>
              </a:ext>
            </a:extLst>
          </p:cNvPr>
          <p:cNvCxnSpPr>
            <a:cxnSpLocks/>
            <a:stCxn id="7" idx="3"/>
            <a:endCxn id="6" idx="1"/>
          </p:cNvCxnSpPr>
          <p:nvPr/>
        </p:nvCxnSpPr>
        <p:spPr>
          <a:xfrm flipV="1">
            <a:off x="3572933" y="3677025"/>
            <a:ext cx="3329244" cy="17793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479BEDC-0DCF-2745-1A18-FCCE525A2544}"/>
              </a:ext>
            </a:extLst>
          </p:cNvPr>
          <p:cNvSpPr/>
          <p:nvPr/>
        </p:nvSpPr>
        <p:spPr>
          <a:xfrm flipV="1">
            <a:off x="5455864" y="6256166"/>
            <a:ext cx="889454" cy="6018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2" name="Straight Arrow Connector 11">
            <a:extLst>
              <a:ext uri="{FF2B5EF4-FFF2-40B4-BE49-F238E27FC236}">
                <a16:creationId xmlns:a16="http://schemas.microsoft.com/office/drawing/2014/main" id="{FC2685EB-A5FE-E156-50B8-169606200C31}"/>
              </a:ext>
            </a:extLst>
          </p:cNvPr>
          <p:cNvCxnSpPr>
            <a:cxnSpLocks/>
            <a:stCxn id="11" idx="3"/>
            <a:endCxn id="5" idx="1"/>
          </p:cNvCxnSpPr>
          <p:nvPr/>
        </p:nvCxnSpPr>
        <p:spPr>
          <a:xfrm flipV="1">
            <a:off x="6345318" y="5821740"/>
            <a:ext cx="2070549" cy="7353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ACF5ED5-AC8A-89C0-F643-532964F0104C}"/>
              </a:ext>
            </a:extLst>
          </p:cNvPr>
          <p:cNvSpPr/>
          <p:nvPr/>
        </p:nvSpPr>
        <p:spPr>
          <a:xfrm flipV="1">
            <a:off x="9068917" y="5358700"/>
            <a:ext cx="1273296" cy="2716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05611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DA70D-F62A-EBCC-38F6-335F93156C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98B4F-97F2-66BD-71CA-5433EA851B44}"/>
              </a:ext>
            </a:extLst>
          </p:cNvPr>
          <p:cNvSpPr>
            <a:spLocks noGrp="1"/>
          </p:cNvSpPr>
          <p:nvPr>
            <p:ph type="title"/>
          </p:nvPr>
        </p:nvSpPr>
        <p:spPr>
          <a:xfrm>
            <a:off x="198120" y="193646"/>
            <a:ext cx="12192566" cy="487490"/>
          </a:xfrm>
        </p:spPr>
        <p:txBody>
          <a:bodyPr>
            <a:noAutofit/>
          </a:bodyPr>
          <a:lstStyle/>
          <a:p>
            <a:r>
              <a:rPr lang="en-US">
                <a:latin typeface="Arial"/>
                <a:cs typeface="Arial"/>
              </a:rPr>
              <a:t>Get set up to vibe - step 3: Understand chat interface </a:t>
            </a:r>
          </a:p>
        </p:txBody>
      </p:sp>
      <p:sp>
        <p:nvSpPr>
          <p:cNvPr id="8" name="TextBox 7">
            <a:extLst>
              <a:ext uri="{FF2B5EF4-FFF2-40B4-BE49-F238E27FC236}">
                <a16:creationId xmlns:a16="http://schemas.microsoft.com/office/drawing/2014/main" id="{C8415807-C83B-FB91-6149-44F3A14ACD03}"/>
              </a:ext>
            </a:extLst>
          </p:cNvPr>
          <p:cNvSpPr txBox="1"/>
          <p:nvPr/>
        </p:nvSpPr>
        <p:spPr>
          <a:xfrm>
            <a:off x="559911" y="1195954"/>
            <a:ext cx="1128662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3. Undo / Keep Changes</a:t>
            </a:r>
          </a:p>
          <a:p>
            <a:pPr marL="342900" indent="-342900">
              <a:buFont typeface="Courier New" panose="02070309020205020404" pitchFamily="49" charset="0"/>
              <a:buChar char="o"/>
            </a:pPr>
            <a:r>
              <a:rPr lang="en-US" sz="2000"/>
              <a:t>When you use Copilot Chat (Agent mode) for changes, it edits your files and highlights all modifications:</a:t>
            </a:r>
          </a:p>
          <a:p>
            <a:pPr marL="800100" lvl="1" indent="-342900">
              <a:buFont typeface="Courier New" panose="02070309020205020404" pitchFamily="49" charset="0"/>
              <a:buChar char="o"/>
            </a:pPr>
            <a:r>
              <a:rPr lang="en-US" sz="2000"/>
              <a:t>Green lines = added code</a:t>
            </a:r>
          </a:p>
          <a:p>
            <a:pPr marL="800100" lvl="1" indent="-342900">
              <a:buFont typeface="Courier New" panose="02070309020205020404" pitchFamily="49" charset="0"/>
              <a:buChar char="o"/>
            </a:pPr>
            <a:r>
              <a:rPr lang="en-US" sz="2000"/>
              <a:t>Red lines = deleted code</a:t>
            </a:r>
          </a:p>
          <a:p>
            <a:pPr marL="342900" indent="-342900">
              <a:buFont typeface="Courier New" panose="02070309020205020404" pitchFamily="49" charset="0"/>
              <a:buChar char="o"/>
            </a:pPr>
            <a:r>
              <a:rPr lang="en-US" sz="2000"/>
              <a:t>You can review and control changes in multiple ways:</a:t>
            </a:r>
          </a:p>
          <a:p>
            <a:pPr lvl="1"/>
            <a:r>
              <a:rPr lang="en-US" sz="2000" b="1"/>
              <a:t>1. Per line: </a:t>
            </a:r>
            <a:r>
              <a:rPr lang="en-US" sz="2000"/>
              <a:t>Hover over changes to keep or undo individual edits</a:t>
            </a:r>
          </a:p>
        </p:txBody>
      </p:sp>
      <p:pic>
        <p:nvPicPr>
          <p:cNvPr id="10" name="Picture 9">
            <a:extLst>
              <a:ext uri="{FF2B5EF4-FFF2-40B4-BE49-F238E27FC236}">
                <a16:creationId xmlns:a16="http://schemas.microsoft.com/office/drawing/2014/main" id="{2FC8C00D-694F-121C-47AC-A9DE22AF2BF6}"/>
              </a:ext>
            </a:extLst>
          </p:cNvPr>
          <p:cNvPicPr>
            <a:picLocks noChangeAspect="1"/>
          </p:cNvPicPr>
          <p:nvPr/>
        </p:nvPicPr>
        <p:blipFill>
          <a:blip r:embed="rId2"/>
          <a:stretch>
            <a:fillRect/>
          </a:stretch>
        </p:blipFill>
        <p:spPr>
          <a:xfrm>
            <a:off x="198120" y="3248042"/>
            <a:ext cx="7798508" cy="3269025"/>
          </a:xfrm>
          <a:prstGeom prst="rect">
            <a:avLst/>
          </a:prstGeom>
        </p:spPr>
      </p:pic>
      <p:pic>
        <p:nvPicPr>
          <p:cNvPr id="13" name="Picture 12">
            <a:extLst>
              <a:ext uri="{FF2B5EF4-FFF2-40B4-BE49-F238E27FC236}">
                <a16:creationId xmlns:a16="http://schemas.microsoft.com/office/drawing/2014/main" id="{6140B4F6-7BC2-0A08-738A-BBD7085A225C}"/>
              </a:ext>
            </a:extLst>
          </p:cNvPr>
          <p:cNvPicPr>
            <a:picLocks noChangeAspect="1"/>
          </p:cNvPicPr>
          <p:nvPr/>
        </p:nvPicPr>
        <p:blipFill>
          <a:blip r:embed="rId2"/>
          <a:srcRect l="77379" t="22397" r="12134" b="60141"/>
          <a:stretch>
            <a:fillRect/>
          </a:stretch>
        </p:blipFill>
        <p:spPr>
          <a:xfrm>
            <a:off x="8232218" y="3429000"/>
            <a:ext cx="3761662" cy="2625219"/>
          </a:xfrm>
          <a:prstGeom prst="rect">
            <a:avLst/>
          </a:prstGeom>
        </p:spPr>
      </p:pic>
      <p:sp>
        <p:nvSpPr>
          <p:cNvPr id="14" name="Rectangle 13">
            <a:extLst>
              <a:ext uri="{FF2B5EF4-FFF2-40B4-BE49-F238E27FC236}">
                <a16:creationId xmlns:a16="http://schemas.microsoft.com/office/drawing/2014/main" id="{D543A1FE-F84E-C662-133C-8E19DF516263}"/>
              </a:ext>
            </a:extLst>
          </p:cNvPr>
          <p:cNvSpPr/>
          <p:nvPr/>
        </p:nvSpPr>
        <p:spPr>
          <a:xfrm flipV="1">
            <a:off x="1105756" y="4181725"/>
            <a:ext cx="5960062" cy="2952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Arrow Connector 14">
            <a:extLst>
              <a:ext uri="{FF2B5EF4-FFF2-40B4-BE49-F238E27FC236}">
                <a16:creationId xmlns:a16="http://schemas.microsoft.com/office/drawing/2014/main" id="{EF820711-1AFD-6B40-55E6-5E54CB442A05}"/>
              </a:ext>
            </a:extLst>
          </p:cNvPr>
          <p:cNvCxnSpPr>
            <a:cxnSpLocks/>
            <a:stCxn id="14" idx="3"/>
            <a:endCxn id="18" idx="1"/>
          </p:cNvCxnSpPr>
          <p:nvPr/>
        </p:nvCxnSpPr>
        <p:spPr>
          <a:xfrm>
            <a:off x="7065818" y="4329361"/>
            <a:ext cx="3301340" cy="3992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CF9CFC4-D967-DA8E-2A51-5FBDE47E6065}"/>
              </a:ext>
            </a:extLst>
          </p:cNvPr>
          <p:cNvSpPr/>
          <p:nvPr/>
        </p:nvSpPr>
        <p:spPr>
          <a:xfrm flipV="1">
            <a:off x="10367158" y="4522461"/>
            <a:ext cx="1479380" cy="4122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ACB99C84-681C-560A-B9BA-32FB25F4EB1C}"/>
              </a:ext>
            </a:extLst>
          </p:cNvPr>
          <p:cNvSpPr/>
          <p:nvPr/>
        </p:nvSpPr>
        <p:spPr>
          <a:xfrm flipV="1">
            <a:off x="6638305" y="4219121"/>
            <a:ext cx="395787" cy="1102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2897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2809A-20C7-1733-ED58-C159103A2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D4FAE-DFEB-6E1D-7736-1409AE299E99}"/>
              </a:ext>
            </a:extLst>
          </p:cNvPr>
          <p:cNvSpPr>
            <a:spLocks noGrp="1"/>
          </p:cNvSpPr>
          <p:nvPr>
            <p:ph type="title"/>
          </p:nvPr>
        </p:nvSpPr>
        <p:spPr>
          <a:xfrm>
            <a:off x="216055" y="199353"/>
            <a:ext cx="12192566" cy="487490"/>
          </a:xfrm>
        </p:spPr>
        <p:txBody>
          <a:bodyPr>
            <a:noAutofit/>
          </a:bodyPr>
          <a:lstStyle/>
          <a:p>
            <a:r>
              <a:rPr lang="en-US"/>
              <a:t>Why Physicists Win Here</a:t>
            </a:r>
          </a:p>
        </p:txBody>
      </p:sp>
      <p:sp>
        <p:nvSpPr>
          <p:cNvPr id="6" name="Slide Number Placeholder 5">
            <a:extLst>
              <a:ext uri="{FF2B5EF4-FFF2-40B4-BE49-F238E27FC236}">
                <a16:creationId xmlns:a16="http://schemas.microsoft.com/office/drawing/2014/main" id="{D322F955-F32E-5054-AEC2-200CD7E3ACF8}"/>
              </a:ext>
            </a:extLst>
          </p:cNvPr>
          <p:cNvSpPr>
            <a:spLocks noGrp="1"/>
          </p:cNvSpPr>
          <p:nvPr>
            <p:ph type="sldNum" sz="quarter" idx="12"/>
          </p:nvPr>
        </p:nvSpPr>
        <p:spPr/>
        <p:txBody>
          <a:bodyPr/>
          <a:lstStyle/>
          <a:p>
            <a:fld id="{07E1C93C-5050-FC42-8F10-D22D4F119D13}" type="slidenum">
              <a:rPr lang="en-US" smtClean="0"/>
              <a:pPr/>
              <a:t>5</a:t>
            </a:fld>
            <a:endParaRPr lang="en-US"/>
          </a:p>
        </p:txBody>
      </p:sp>
      <p:sp>
        <p:nvSpPr>
          <p:cNvPr id="4" name="TextBox 3">
            <a:extLst>
              <a:ext uri="{FF2B5EF4-FFF2-40B4-BE49-F238E27FC236}">
                <a16:creationId xmlns:a16="http://schemas.microsoft.com/office/drawing/2014/main" id="{24FD47E1-3D88-F40A-0CF9-6CBFF8BA623F}"/>
              </a:ext>
            </a:extLst>
          </p:cNvPr>
          <p:cNvSpPr txBox="1"/>
          <p:nvPr/>
        </p:nvSpPr>
        <p:spPr>
          <a:xfrm>
            <a:off x="701689" y="1710837"/>
            <a:ext cx="52914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i="1" u="sng"/>
          </a:p>
        </p:txBody>
      </p:sp>
      <p:pic>
        <p:nvPicPr>
          <p:cNvPr id="8" name="Picture 7" descr="Simplify for Success! Transforming complex tasks into simple steps is the  secret sauce to skyrocketing productivity! The process involves breaking  the complex tasks down into manageable steps, creating clear guidelines,  and providing">
            <a:extLst>
              <a:ext uri="{FF2B5EF4-FFF2-40B4-BE49-F238E27FC236}">
                <a16:creationId xmlns:a16="http://schemas.microsoft.com/office/drawing/2014/main" id="{9FAB3B07-62A8-080E-C7E9-CA5BC014D7C1}"/>
              </a:ext>
            </a:extLst>
          </p:cNvPr>
          <p:cNvPicPr>
            <a:picLocks noChangeAspect="1"/>
          </p:cNvPicPr>
          <p:nvPr/>
        </p:nvPicPr>
        <p:blipFill>
          <a:blip r:embed="rId2"/>
          <a:stretch>
            <a:fillRect/>
          </a:stretch>
        </p:blipFill>
        <p:spPr>
          <a:xfrm>
            <a:off x="7071058" y="1095852"/>
            <a:ext cx="4525197" cy="4308775"/>
          </a:xfrm>
          <a:prstGeom prst="rect">
            <a:avLst/>
          </a:prstGeom>
        </p:spPr>
      </p:pic>
      <p:sp>
        <p:nvSpPr>
          <p:cNvPr id="9" name="TextBox 8">
            <a:extLst>
              <a:ext uri="{FF2B5EF4-FFF2-40B4-BE49-F238E27FC236}">
                <a16:creationId xmlns:a16="http://schemas.microsoft.com/office/drawing/2014/main" id="{AC7ACC69-8C39-EADD-FABE-EA4577DB0E61}"/>
              </a:ext>
            </a:extLst>
          </p:cNvPr>
          <p:cNvSpPr txBox="1"/>
          <p:nvPr/>
        </p:nvSpPr>
        <p:spPr>
          <a:xfrm>
            <a:off x="7315200" y="5509357"/>
            <a:ext cx="4281055" cy="369332"/>
          </a:xfrm>
          <a:prstGeom prst="rect">
            <a:avLst/>
          </a:prstGeom>
          <a:noFill/>
        </p:spPr>
        <p:txBody>
          <a:bodyPr wrap="square" rtlCol="0">
            <a:spAutoFit/>
          </a:bodyPr>
          <a:lstStyle/>
          <a:p>
            <a:pPr algn="ctr"/>
            <a:r>
              <a:rPr lang="en-US"/>
              <a:t>Good Physicist = Great AI Collaborator</a:t>
            </a:r>
          </a:p>
        </p:txBody>
      </p:sp>
      <p:sp>
        <p:nvSpPr>
          <p:cNvPr id="11" name="TextBox 10">
            <a:extLst>
              <a:ext uri="{FF2B5EF4-FFF2-40B4-BE49-F238E27FC236}">
                <a16:creationId xmlns:a16="http://schemas.microsoft.com/office/drawing/2014/main" id="{EE193AD3-3C23-E111-CED7-9C0A68E71B0A}"/>
              </a:ext>
            </a:extLst>
          </p:cNvPr>
          <p:cNvSpPr txBox="1"/>
          <p:nvPr/>
        </p:nvSpPr>
        <p:spPr>
          <a:xfrm>
            <a:off x="426925" y="1592344"/>
            <a:ext cx="6213764" cy="3554819"/>
          </a:xfrm>
          <a:prstGeom prst="rect">
            <a:avLst/>
          </a:prstGeom>
          <a:noFill/>
        </p:spPr>
        <p:txBody>
          <a:bodyPr wrap="square">
            <a:spAutoFit/>
          </a:bodyPr>
          <a:lstStyle/>
          <a:p>
            <a:pPr marL="342900" indent="-342900">
              <a:buFont typeface="Courier New" panose="02070309020205020404" pitchFamily="49" charset="0"/>
              <a:buChar char="o"/>
            </a:pPr>
            <a:r>
              <a:rPr lang="en-US" sz="2500"/>
              <a:t>Physicists already think in the language AI understands:</a:t>
            </a:r>
          </a:p>
          <a:p>
            <a:pPr marL="800100" lvl="1" indent="-342900">
              <a:buFont typeface="Courier New" panose="02070309020205020404" pitchFamily="49" charset="0"/>
              <a:buChar char="o"/>
            </a:pPr>
            <a:r>
              <a:rPr lang="en-US" sz="2500"/>
              <a:t>Break complex systems into simple parts </a:t>
            </a:r>
          </a:p>
          <a:p>
            <a:pPr marL="800100" lvl="1" indent="-342900">
              <a:buFont typeface="Courier New" panose="02070309020205020404" pitchFamily="49" charset="0"/>
              <a:buChar char="o"/>
            </a:pPr>
            <a:r>
              <a:rPr lang="en-US" sz="2500"/>
              <a:t>Define relationships precisely </a:t>
            </a:r>
          </a:p>
          <a:p>
            <a:pPr marL="800100" lvl="1" indent="-342900">
              <a:buFont typeface="Courier New" panose="02070309020205020404" pitchFamily="49" charset="0"/>
              <a:buChar char="o"/>
            </a:pPr>
            <a:r>
              <a:rPr lang="en-US" sz="2500"/>
              <a:t>Work from models, not syntax </a:t>
            </a:r>
          </a:p>
          <a:p>
            <a:pPr marL="342900" indent="-342900">
              <a:buFont typeface="Courier New" panose="02070309020205020404" pitchFamily="49" charset="0"/>
              <a:buChar char="o"/>
            </a:pPr>
            <a:r>
              <a:rPr lang="en-US" sz="2500"/>
              <a:t>That’s essentially prompt engineering.</a:t>
            </a:r>
          </a:p>
          <a:p>
            <a:endParaRPr lang="en-US" sz="2500"/>
          </a:p>
          <a:p>
            <a:pPr marL="342900" indent="-342900">
              <a:buFont typeface="Courier New" panose="02070309020205020404" pitchFamily="49" charset="0"/>
              <a:buChar char="o"/>
            </a:pPr>
            <a:r>
              <a:rPr lang="en-US" sz="2500"/>
              <a:t>Your mental models map directly to AI systems.</a:t>
            </a:r>
          </a:p>
        </p:txBody>
      </p:sp>
    </p:spTree>
    <p:extLst>
      <p:ext uri="{BB962C8B-B14F-4D97-AF65-F5344CB8AC3E}">
        <p14:creationId xmlns:p14="http://schemas.microsoft.com/office/powerpoint/2010/main" val="2989715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DE02E-1033-8BEE-B860-D7B92953C9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E3BC8E7-61E5-DD61-76CC-8DF7C0A30EC3}"/>
              </a:ext>
            </a:extLst>
          </p:cNvPr>
          <p:cNvPicPr>
            <a:picLocks noChangeAspect="1"/>
          </p:cNvPicPr>
          <p:nvPr/>
        </p:nvPicPr>
        <p:blipFill>
          <a:blip r:embed="rId2"/>
          <a:srcRect l="80763" t="85029" r="8881"/>
          <a:stretch>
            <a:fillRect/>
          </a:stretch>
        </p:blipFill>
        <p:spPr>
          <a:xfrm>
            <a:off x="9265578" y="3702384"/>
            <a:ext cx="2870806" cy="1739594"/>
          </a:xfrm>
          <a:prstGeom prst="rect">
            <a:avLst/>
          </a:prstGeom>
        </p:spPr>
      </p:pic>
      <p:sp>
        <p:nvSpPr>
          <p:cNvPr id="2" name="Title 1">
            <a:extLst>
              <a:ext uri="{FF2B5EF4-FFF2-40B4-BE49-F238E27FC236}">
                <a16:creationId xmlns:a16="http://schemas.microsoft.com/office/drawing/2014/main" id="{333121B9-B5AF-55F5-78B1-BAD6A0E0F9AD}"/>
              </a:ext>
            </a:extLst>
          </p:cNvPr>
          <p:cNvSpPr>
            <a:spLocks noGrp="1"/>
          </p:cNvSpPr>
          <p:nvPr>
            <p:ph type="title"/>
          </p:nvPr>
        </p:nvSpPr>
        <p:spPr>
          <a:xfrm>
            <a:off x="198120" y="193646"/>
            <a:ext cx="12192566" cy="487490"/>
          </a:xfrm>
        </p:spPr>
        <p:txBody>
          <a:bodyPr>
            <a:noAutofit/>
          </a:bodyPr>
          <a:lstStyle/>
          <a:p>
            <a:r>
              <a:rPr lang="en-US">
                <a:latin typeface="Arial"/>
                <a:cs typeface="Arial"/>
              </a:rPr>
              <a:t>Get set up to vibe - step 3: Understand chat interface </a:t>
            </a:r>
          </a:p>
        </p:txBody>
      </p:sp>
      <p:sp>
        <p:nvSpPr>
          <p:cNvPr id="8" name="TextBox 7">
            <a:extLst>
              <a:ext uri="{FF2B5EF4-FFF2-40B4-BE49-F238E27FC236}">
                <a16:creationId xmlns:a16="http://schemas.microsoft.com/office/drawing/2014/main" id="{0DB89005-7F19-5A23-53A5-DD65B5AF8985}"/>
              </a:ext>
            </a:extLst>
          </p:cNvPr>
          <p:cNvSpPr txBox="1"/>
          <p:nvPr/>
        </p:nvSpPr>
        <p:spPr>
          <a:xfrm>
            <a:off x="559911" y="1195954"/>
            <a:ext cx="1157647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3. Undo / Keep Changes</a:t>
            </a:r>
          </a:p>
          <a:p>
            <a:pPr marL="342900" indent="-342900">
              <a:buFont typeface="Courier New" panose="02070309020205020404" pitchFamily="49" charset="0"/>
              <a:buChar char="o"/>
            </a:pPr>
            <a:r>
              <a:rPr lang="en-US" sz="2000"/>
              <a:t>When you use Copilot Chat (Agent mode) for changes, it edits your files and highlights all modifications:</a:t>
            </a:r>
          </a:p>
          <a:p>
            <a:pPr marL="800100" lvl="1" indent="-342900">
              <a:buFont typeface="Courier New" panose="02070309020205020404" pitchFamily="49" charset="0"/>
              <a:buChar char="o"/>
            </a:pPr>
            <a:r>
              <a:rPr lang="en-US" sz="2000"/>
              <a:t>Green lines = added code</a:t>
            </a:r>
          </a:p>
          <a:p>
            <a:pPr marL="800100" lvl="1" indent="-342900">
              <a:buFont typeface="Courier New" panose="02070309020205020404" pitchFamily="49" charset="0"/>
              <a:buChar char="o"/>
            </a:pPr>
            <a:r>
              <a:rPr lang="en-US" sz="2000"/>
              <a:t>Red lines = deleted code</a:t>
            </a:r>
          </a:p>
          <a:p>
            <a:pPr marL="342900" indent="-342900">
              <a:buFont typeface="Courier New" panose="02070309020205020404" pitchFamily="49" charset="0"/>
              <a:buChar char="o"/>
            </a:pPr>
            <a:r>
              <a:rPr lang="en-US" sz="2000"/>
              <a:t>You can review and control changes in multiple ways:</a:t>
            </a:r>
          </a:p>
          <a:p>
            <a:pPr lvl="1"/>
            <a:r>
              <a:rPr lang="en-US" sz="2000" b="1"/>
              <a:t>2. Per file: </a:t>
            </a:r>
            <a:r>
              <a:rPr lang="en-US" sz="2000"/>
              <a:t>Use the Undo/Keep in the bottom-right corner to accept or reject all changes within single file</a:t>
            </a:r>
          </a:p>
        </p:txBody>
      </p:sp>
      <p:pic>
        <p:nvPicPr>
          <p:cNvPr id="10" name="Picture 9">
            <a:extLst>
              <a:ext uri="{FF2B5EF4-FFF2-40B4-BE49-F238E27FC236}">
                <a16:creationId xmlns:a16="http://schemas.microsoft.com/office/drawing/2014/main" id="{01AD9996-789D-CA59-3021-E4AA73941374}"/>
              </a:ext>
            </a:extLst>
          </p:cNvPr>
          <p:cNvPicPr>
            <a:picLocks noChangeAspect="1"/>
          </p:cNvPicPr>
          <p:nvPr/>
        </p:nvPicPr>
        <p:blipFill>
          <a:blip r:embed="rId2"/>
          <a:stretch>
            <a:fillRect/>
          </a:stretch>
        </p:blipFill>
        <p:spPr>
          <a:xfrm>
            <a:off x="198117" y="3156808"/>
            <a:ext cx="8829475" cy="3701192"/>
          </a:xfrm>
          <a:prstGeom prst="rect">
            <a:avLst/>
          </a:prstGeom>
        </p:spPr>
      </p:pic>
      <p:sp>
        <p:nvSpPr>
          <p:cNvPr id="3" name="Rectangle 2">
            <a:extLst>
              <a:ext uri="{FF2B5EF4-FFF2-40B4-BE49-F238E27FC236}">
                <a16:creationId xmlns:a16="http://schemas.microsoft.com/office/drawing/2014/main" id="{13733897-EA10-0995-1344-4C6021F848E4}"/>
              </a:ext>
            </a:extLst>
          </p:cNvPr>
          <p:cNvSpPr/>
          <p:nvPr/>
        </p:nvSpPr>
        <p:spPr>
          <a:xfrm flipV="1">
            <a:off x="7564578" y="6567055"/>
            <a:ext cx="665017" cy="2690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 name="Straight Arrow Connector 3">
            <a:extLst>
              <a:ext uri="{FF2B5EF4-FFF2-40B4-BE49-F238E27FC236}">
                <a16:creationId xmlns:a16="http://schemas.microsoft.com/office/drawing/2014/main" id="{7709FF1B-6BC5-0A67-A067-C6A0D7EB2C97}"/>
              </a:ext>
            </a:extLst>
          </p:cNvPr>
          <p:cNvCxnSpPr>
            <a:cxnSpLocks/>
            <a:stCxn id="3" idx="3"/>
            <a:endCxn id="11" idx="1"/>
          </p:cNvCxnSpPr>
          <p:nvPr/>
        </p:nvCxnSpPr>
        <p:spPr>
          <a:xfrm flipV="1">
            <a:off x="8229595" y="4940167"/>
            <a:ext cx="1865744" cy="17614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14541F3-36F8-59DE-5A52-6596A475A017}"/>
              </a:ext>
            </a:extLst>
          </p:cNvPr>
          <p:cNvSpPr/>
          <p:nvPr/>
        </p:nvSpPr>
        <p:spPr>
          <a:xfrm flipV="1">
            <a:off x="10095339" y="4750196"/>
            <a:ext cx="1946240" cy="3799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85089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B5E2B-DD32-E82E-EA32-A2D48ECA077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4DA567E-EF2A-F0A8-7BC0-456BD8306EA0}"/>
              </a:ext>
            </a:extLst>
          </p:cNvPr>
          <p:cNvPicPr>
            <a:picLocks noChangeAspect="1"/>
          </p:cNvPicPr>
          <p:nvPr/>
        </p:nvPicPr>
        <p:blipFill>
          <a:blip r:embed="rId2"/>
          <a:srcRect l="91238" t="84226"/>
          <a:stretch>
            <a:fillRect/>
          </a:stretch>
        </p:blipFill>
        <p:spPr>
          <a:xfrm>
            <a:off x="8378580" y="3637279"/>
            <a:ext cx="3813420" cy="2877787"/>
          </a:xfrm>
          <a:prstGeom prst="rect">
            <a:avLst/>
          </a:prstGeom>
        </p:spPr>
      </p:pic>
      <p:sp>
        <p:nvSpPr>
          <p:cNvPr id="2" name="Title 1">
            <a:extLst>
              <a:ext uri="{FF2B5EF4-FFF2-40B4-BE49-F238E27FC236}">
                <a16:creationId xmlns:a16="http://schemas.microsoft.com/office/drawing/2014/main" id="{F26CCD47-FFF2-5BF3-AC6C-F16B1E2C0F7E}"/>
              </a:ext>
            </a:extLst>
          </p:cNvPr>
          <p:cNvSpPr>
            <a:spLocks noGrp="1"/>
          </p:cNvSpPr>
          <p:nvPr>
            <p:ph type="title"/>
          </p:nvPr>
        </p:nvSpPr>
        <p:spPr>
          <a:xfrm>
            <a:off x="198120" y="193646"/>
            <a:ext cx="12192566" cy="487490"/>
          </a:xfrm>
        </p:spPr>
        <p:txBody>
          <a:bodyPr>
            <a:noAutofit/>
          </a:bodyPr>
          <a:lstStyle/>
          <a:p>
            <a:r>
              <a:rPr lang="en-US">
                <a:latin typeface="Arial"/>
                <a:cs typeface="Arial"/>
              </a:rPr>
              <a:t>Get set up to vibe - step 3: Understand chat interface </a:t>
            </a:r>
          </a:p>
        </p:txBody>
      </p:sp>
      <p:sp>
        <p:nvSpPr>
          <p:cNvPr id="8" name="TextBox 7">
            <a:extLst>
              <a:ext uri="{FF2B5EF4-FFF2-40B4-BE49-F238E27FC236}">
                <a16:creationId xmlns:a16="http://schemas.microsoft.com/office/drawing/2014/main" id="{79D88A80-4488-0E16-E538-197A02F85E85}"/>
              </a:ext>
            </a:extLst>
          </p:cNvPr>
          <p:cNvSpPr txBox="1"/>
          <p:nvPr/>
        </p:nvSpPr>
        <p:spPr>
          <a:xfrm>
            <a:off x="535756" y="1105201"/>
            <a:ext cx="11517293" cy="22330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3. Undo / Keep Changes</a:t>
            </a:r>
          </a:p>
          <a:p>
            <a:pPr marL="342900" indent="-342900">
              <a:buFont typeface="Courier New" panose="02070309020205020404" pitchFamily="49" charset="0"/>
              <a:buChar char="o"/>
            </a:pPr>
            <a:r>
              <a:rPr lang="en-US" sz="2000"/>
              <a:t>When you use Copilot Chat (Agent mode) for changes, it edits your files and highlights all modifications:</a:t>
            </a:r>
          </a:p>
          <a:p>
            <a:pPr marL="800100" lvl="1" indent="-342900">
              <a:buFont typeface="Courier New" panose="02070309020205020404" pitchFamily="49" charset="0"/>
              <a:buChar char="o"/>
            </a:pPr>
            <a:r>
              <a:rPr lang="en-US" sz="2000"/>
              <a:t>Green lines = added code</a:t>
            </a:r>
          </a:p>
          <a:p>
            <a:pPr marL="800100" lvl="1" indent="-342900">
              <a:buFont typeface="Courier New" panose="02070309020205020404" pitchFamily="49" charset="0"/>
              <a:buChar char="o"/>
            </a:pPr>
            <a:r>
              <a:rPr lang="en-US" sz="2000"/>
              <a:t>Red lines = deleted code</a:t>
            </a:r>
          </a:p>
          <a:p>
            <a:pPr marL="342900" indent="-342900">
              <a:buFont typeface="Courier New" panose="02070309020205020404" pitchFamily="49" charset="0"/>
              <a:buChar char="o"/>
            </a:pPr>
            <a:r>
              <a:rPr lang="en-US" sz="2000"/>
              <a:t>You can review and control changes in multiple ways:</a:t>
            </a:r>
          </a:p>
          <a:p>
            <a:pPr lvl="1"/>
            <a:r>
              <a:rPr lang="en-US" sz="2000" b="1"/>
              <a:t>3. All changes: </a:t>
            </a:r>
            <a:r>
              <a:rPr lang="en-US" sz="2000"/>
              <a:t>Use the Keep / Undo option near the chat box to accept or reject all the changes across multiple files</a:t>
            </a:r>
          </a:p>
        </p:txBody>
      </p:sp>
      <p:pic>
        <p:nvPicPr>
          <p:cNvPr id="10" name="Picture 9">
            <a:extLst>
              <a:ext uri="{FF2B5EF4-FFF2-40B4-BE49-F238E27FC236}">
                <a16:creationId xmlns:a16="http://schemas.microsoft.com/office/drawing/2014/main" id="{FB2C47C2-C596-46C0-94E0-805BF09B90D6}"/>
              </a:ext>
            </a:extLst>
          </p:cNvPr>
          <p:cNvPicPr>
            <a:picLocks noChangeAspect="1"/>
          </p:cNvPicPr>
          <p:nvPr/>
        </p:nvPicPr>
        <p:blipFill>
          <a:blip r:embed="rId2"/>
          <a:stretch>
            <a:fillRect/>
          </a:stretch>
        </p:blipFill>
        <p:spPr>
          <a:xfrm>
            <a:off x="-3479" y="3369955"/>
            <a:ext cx="8320997" cy="3488045"/>
          </a:xfrm>
          <a:prstGeom prst="rect">
            <a:avLst/>
          </a:prstGeom>
        </p:spPr>
      </p:pic>
      <p:sp>
        <p:nvSpPr>
          <p:cNvPr id="3" name="Rectangle 2">
            <a:extLst>
              <a:ext uri="{FF2B5EF4-FFF2-40B4-BE49-F238E27FC236}">
                <a16:creationId xmlns:a16="http://schemas.microsoft.com/office/drawing/2014/main" id="{312A9C47-7B80-5604-026D-774FA1AD401C}"/>
              </a:ext>
            </a:extLst>
          </p:cNvPr>
          <p:cNvSpPr/>
          <p:nvPr/>
        </p:nvSpPr>
        <p:spPr>
          <a:xfrm flipV="1">
            <a:off x="7517077" y="6380524"/>
            <a:ext cx="800441" cy="4774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 name="Straight Arrow Connector 3">
            <a:extLst>
              <a:ext uri="{FF2B5EF4-FFF2-40B4-BE49-F238E27FC236}">
                <a16:creationId xmlns:a16="http://schemas.microsoft.com/office/drawing/2014/main" id="{2C6B2C3F-9E73-48B6-499C-ECF62F66BC37}"/>
              </a:ext>
            </a:extLst>
          </p:cNvPr>
          <p:cNvCxnSpPr>
            <a:cxnSpLocks/>
            <a:stCxn id="3" idx="3"/>
            <a:endCxn id="5" idx="1"/>
          </p:cNvCxnSpPr>
          <p:nvPr/>
        </p:nvCxnSpPr>
        <p:spPr>
          <a:xfrm flipV="1">
            <a:off x="8317518" y="4352339"/>
            <a:ext cx="2192144" cy="22669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04C3746-232A-AA96-CA89-15C8B01730E5}"/>
              </a:ext>
            </a:extLst>
          </p:cNvPr>
          <p:cNvSpPr/>
          <p:nvPr/>
        </p:nvSpPr>
        <p:spPr>
          <a:xfrm flipV="1">
            <a:off x="10509662" y="4120803"/>
            <a:ext cx="1567542" cy="4630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63110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3015E-6A33-9F00-54FA-278C4DD20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B2518A-4B31-4E05-1D75-ADE0ACF914F1}"/>
              </a:ext>
            </a:extLst>
          </p:cNvPr>
          <p:cNvSpPr>
            <a:spLocks noGrp="1"/>
          </p:cNvSpPr>
          <p:nvPr>
            <p:ph type="title"/>
          </p:nvPr>
        </p:nvSpPr>
        <p:spPr>
          <a:xfrm>
            <a:off x="-566" y="3222326"/>
            <a:ext cx="12192566" cy="487490"/>
          </a:xfrm>
        </p:spPr>
        <p:txBody>
          <a:bodyPr>
            <a:noAutofit/>
          </a:bodyPr>
          <a:lstStyle/>
          <a:p>
            <a:pPr algn="ctr"/>
            <a:r>
              <a:rPr lang="en-US" sz="4000" dirty="0"/>
              <a:t>step 4: install remote ssh extension</a:t>
            </a:r>
          </a:p>
        </p:txBody>
      </p:sp>
      <p:sp>
        <p:nvSpPr>
          <p:cNvPr id="6" name="Slide Number Placeholder 5">
            <a:extLst>
              <a:ext uri="{FF2B5EF4-FFF2-40B4-BE49-F238E27FC236}">
                <a16:creationId xmlns:a16="http://schemas.microsoft.com/office/drawing/2014/main" id="{58B67191-B7E3-6C3E-72AA-BDE870699CB1}"/>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52</a:t>
            </a:fld>
            <a:endParaRPr lang="en-US"/>
          </a:p>
        </p:txBody>
      </p:sp>
    </p:spTree>
    <p:extLst>
      <p:ext uri="{BB962C8B-B14F-4D97-AF65-F5344CB8AC3E}">
        <p14:creationId xmlns:p14="http://schemas.microsoft.com/office/powerpoint/2010/main" val="2181365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0A313-341C-F622-B651-E06B835ED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F2B46-D1BD-035F-AB4F-D16F0CD765EA}"/>
              </a:ext>
            </a:extLst>
          </p:cNvPr>
          <p:cNvSpPr>
            <a:spLocks noGrp="1"/>
          </p:cNvSpPr>
          <p:nvPr>
            <p:ph type="title"/>
          </p:nvPr>
        </p:nvSpPr>
        <p:spPr>
          <a:xfrm>
            <a:off x="198120" y="193646"/>
            <a:ext cx="12192566" cy="487490"/>
          </a:xfrm>
        </p:spPr>
        <p:txBody>
          <a:bodyPr>
            <a:noAutofit/>
          </a:bodyPr>
          <a:lstStyle/>
          <a:p>
            <a:r>
              <a:rPr lang="en-US" dirty="0"/>
              <a:t>Get set up to vibe - step 4: install remote ssh extension</a:t>
            </a:r>
          </a:p>
        </p:txBody>
      </p:sp>
      <p:sp>
        <p:nvSpPr>
          <p:cNvPr id="4" name="TextBox 3">
            <a:extLst>
              <a:ext uri="{FF2B5EF4-FFF2-40B4-BE49-F238E27FC236}">
                <a16:creationId xmlns:a16="http://schemas.microsoft.com/office/drawing/2014/main" id="{EC890D43-ABDA-EC4A-BC4A-351461A52ACB}"/>
              </a:ext>
            </a:extLst>
          </p:cNvPr>
          <p:cNvSpPr txBox="1"/>
          <p:nvPr/>
        </p:nvSpPr>
        <p:spPr>
          <a:xfrm>
            <a:off x="628573" y="947751"/>
            <a:ext cx="11295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a:t>Open VS Code</a:t>
            </a:r>
          </a:p>
          <a:p>
            <a:pPr marL="342900" indent="-342900">
              <a:buFont typeface="Courier New" panose="02070309020205020404" pitchFamily="49" charset="0"/>
              <a:buChar char="o"/>
            </a:pPr>
            <a:r>
              <a:rPr lang="en-US"/>
              <a:t>Go to Activity Bar and switch to extensions panel and install Remote-SSH extension (search remote)</a:t>
            </a:r>
          </a:p>
        </p:txBody>
      </p:sp>
      <p:pic>
        <p:nvPicPr>
          <p:cNvPr id="7" name="Picture 6">
            <a:extLst>
              <a:ext uri="{FF2B5EF4-FFF2-40B4-BE49-F238E27FC236}">
                <a16:creationId xmlns:a16="http://schemas.microsoft.com/office/drawing/2014/main" id="{9DCF4BC9-318D-4A97-3902-95F136091EFF}"/>
              </a:ext>
            </a:extLst>
          </p:cNvPr>
          <p:cNvPicPr>
            <a:picLocks noChangeAspect="1"/>
          </p:cNvPicPr>
          <p:nvPr/>
        </p:nvPicPr>
        <p:blipFill>
          <a:blip r:embed="rId2"/>
          <a:srcRect r="1779" b="15080"/>
          <a:stretch>
            <a:fillRect/>
          </a:stretch>
        </p:blipFill>
        <p:spPr>
          <a:xfrm>
            <a:off x="1103489" y="1787958"/>
            <a:ext cx="8548511" cy="4876248"/>
          </a:xfrm>
          <a:prstGeom prst="rect">
            <a:avLst/>
          </a:prstGeom>
        </p:spPr>
      </p:pic>
      <p:sp>
        <p:nvSpPr>
          <p:cNvPr id="9" name="Rectangle 8">
            <a:extLst>
              <a:ext uri="{FF2B5EF4-FFF2-40B4-BE49-F238E27FC236}">
                <a16:creationId xmlns:a16="http://schemas.microsoft.com/office/drawing/2014/main" id="{3727D90E-00E2-759F-EFE6-4195BFBE42E2}"/>
              </a:ext>
            </a:extLst>
          </p:cNvPr>
          <p:cNvSpPr/>
          <p:nvPr/>
        </p:nvSpPr>
        <p:spPr>
          <a:xfrm flipH="1">
            <a:off x="1128888" y="2123146"/>
            <a:ext cx="375353" cy="24860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E4DAC82-BD98-7ED8-F0B9-85249A30E3B3}"/>
              </a:ext>
            </a:extLst>
          </p:cNvPr>
          <p:cNvCxnSpPr>
            <a:cxnSpLocks/>
          </p:cNvCxnSpPr>
          <p:nvPr/>
        </p:nvCxnSpPr>
        <p:spPr>
          <a:xfrm flipH="1">
            <a:off x="1344438" y="1531773"/>
            <a:ext cx="645794" cy="6167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CFD5BA-3B3B-C74A-5DAE-665E2F758FC6}"/>
              </a:ext>
            </a:extLst>
          </p:cNvPr>
          <p:cNvCxnSpPr>
            <a:cxnSpLocks/>
          </p:cNvCxnSpPr>
          <p:nvPr/>
        </p:nvCxnSpPr>
        <p:spPr>
          <a:xfrm>
            <a:off x="1571366" y="1531773"/>
            <a:ext cx="10363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7E0B7D0-8A43-685F-3453-47FFB6ACC70B}"/>
              </a:ext>
            </a:extLst>
          </p:cNvPr>
          <p:cNvSpPr/>
          <p:nvPr/>
        </p:nvSpPr>
        <p:spPr>
          <a:xfrm flipH="1">
            <a:off x="1128884" y="4012169"/>
            <a:ext cx="375352" cy="3693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B482892-34C1-CFDD-51BA-DF759B48864C}"/>
              </a:ext>
            </a:extLst>
          </p:cNvPr>
          <p:cNvCxnSpPr>
            <a:cxnSpLocks/>
            <a:endCxn id="18" idx="2"/>
          </p:cNvCxnSpPr>
          <p:nvPr/>
        </p:nvCxnSpPr>
        <p:spPr>
          <a:xfrm flipV="1">
            <a:off x="773649" y="4381501"/>
            <a:ext cx="542911" cy="7492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39858C7-6F30-1954-6B12-6916A77DDB2E}"/>
              </a:ext>
            </a:extLst>
          </p:cNvPr>
          <p:cNvSpPr txBox="1"/>
          <p:nvPr/>
        </p:nvSpPr>
        <p:spPr>
          <a:xfrm>
            <a:off x="-38441" y="5056935"/>
            <a:ext cx="1395579" cy="369332"/>
          </a:xfrm>
          <a:prstGeom prst="rect">
            <a:avLst/>
          </a:prstGeom>
          <a:noFill/>
        </p:spPr>
        <p:txBody>
          <a:bodyPr wrap="square" rtlCol="0">
            <a:spAutoFit/>
          </a:bodyPr>
          <a:lstStyle/>
          <a:p>
            <a:r>
              <a:rPr lang="en-US"/>
              <a:t>Extensions</a:t>
            </a:r>
          </a:p>
        </p:txBody>
      </p:sp>
      <p:cxnSp>
        <p:nvCxnSpPr>
          <p:cNvPr id="26" name="Straight Arrow Connector 25">
            <a:extLst>
              <a:ext uri="{FF2B5EF4-FFF2-40B4-BE49-F238E27FC236}">
                <a16:creationId xmlns:a16="http://schemas.microsoft.com/office/drawing/2014/main" id="{5C53EA67-077F-F00A-4427-3BFBB2FAE9DD}"/>
              </a:ext>
            </a:extLst>
          </p:cNvPr>
          <p:cNvCxnSpPr>
            <a:cxnSpLocks/>
          </p:cNvCxnSpPr>
          <p:nvPr/>
        </p:nvCxnSpPr>
        <p:spPr>
          <a:xfrm flipH="1">
            <a:off x="2320072" y="1566384"/>
            <a:ext cx="7044267" cy="8974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DBCC3DA-A3F5-D996-698A-C2CC8C5C60AE}"/>
              </a:ext>
            </a:extLst>
          </p:cNvPr>
          <p:cNvCxnSpPr>
            <a:cxnSpLocks/>
          </p:cNvCxnSpPr>
          <p:nvPr/>
        </p:nvCxnSpPr>
        <p:spPr>
          <a:xfrm>
            <a:off x="8813800" y="1566384"/>
            <a:ext cx="1358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757E476-92B8-336E-A62F-7A84F7C5A627}"/>
              </a:ext>
            </a:extLst>
          </p:cNvPr>
          <p:cNvSpPr/>
          <p:nvPr/>
        </p:nvSpPr>
        <p:spPr>
          <a:xfrm flipH="1">
            <a:off x="1444968" y="4946133"/>
            <a:ext cx="1641131" cy="6816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BA998751-44EF-F3C3-899F-D27CBB0DCB17}"/>
              </a:ext>
            </a:extLst>
          </p:cNvPr>
          <p:cNvCxnSpPr>
            <a:cxnSpLocks/>
          </p:cNvCxnSpPr>
          <p:nvPr/>
        </p:nvCxnSpPr>
        <p:spPr>
          <a:xfrm flipV="1">
            <a:off x="906631" y="5578528"/>
            <a:ext cx="542911" cy="7492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A38B981-4B04-3DD9-837F-7057D0CA6C7E}"/>
              </a:ext>
            </a:extLst>
          </p:cNvPr>
          <p:cNvSpPr txBox="1"/>
          <p:nvPr/>
        </p:nvSpPr>
        <p:spPr>
          <a:xfrm>
            <a:off x="0" y="6244495"/>
            <a:ext cx="1395579" cy="369332"/>
          </a:xfrm>
          <a:prstGeom prst="rect">
            <a:avLst/>
          </a:prstGeom>
          <a:noFill/>
        </p:spPr>
        <p:txBody>
          <a:bodyPr wrap="square" rtlCol="0">
            <a:spAutoFit/>
          </a:bodyPr>
          <a:lstStyle/>
          <a:p>
            <a:r>
              <a:rPr lang="en-US"/>
              <a:t>Click here</a:t>
            </a:r>
          </a:p>
        </p:txBody>
      </p:sp>
      <p:sp>
        <p:nvSpPr>
          <p:cNvPr id="35" name="Slide Number Placeholder 5">
            <a:extLst>
              <a:ext uri="{FF2B5EF4-FFF2-40B4-BE49-F238E27FC236}">
                <a16:creationId xmlns:a16="http://schemas.microsoft.com/office/drawing/2014/main" id="{B789B594-C3AF-D8BF-4EC5-F0C50C1989A1}"/>
              </a:ext>
            </a:extLst>
          </p:cNvPr>
          <p:cNvSpPr txBox="1">
            <a:spLocks/>
          </p:cNvSpPr>
          <p:nvPr/>
        </p:nvSpPr>
        <p:spPr>
          <a:xfrm>
            <a:off x="11566643" y="6499972"/>
            <a:ext cx="714877"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53</a:t>
            </a:fld>
            <a:endParaRPr lang="en-US"/>
          </a:p>
        </p:txBody>
      </p:sp>
      <p:sp>
        <p:nvSpPr>
          <p:cNvPr id="3" name="Rectangle 2">
            <a:extLst>
              <a:ext uri="{FF2B5EF4-FFF2-40B4-BE49-F238E27FC236}">
                <a16:creationId xmlns:a16="http://schemas.microsoft.com/office/drawing/2014/main" id="{5F16A70A-97BD-BBA4-76B8-5AA65A8F4179}"/>
              </a:ext>
            </a:extLst>
          </p:cNvPr>
          <p:cNvSpPr/>
          <p:nvPr/>
        </p:nvSpPr>
        <p:spPr>
          <a:xfrm flipH="1">
            <a:off x="4635195" y="3249709"/>
            <a:ext cx="580271" cy="3062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3430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DA35-FDFD-F688-7077-C1F2EBB00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B975D-6E93-0606-08C2-A55F89409A4B}"/>
              </a:ext>
            </a:extLst>
          </p:cNvPr>
          <p:cNvSpPr>
            <a:spLocks noGrp="1"/>
          </p:cNvSpPr>
          <p:nvPr>
            <p:ph type="title"/>
          </p:nvPr>
        </p:nvSpPr>
        <p:spPr>
          <a:xfrm>
            <a:off x="-566" y="3222326"/>
            <a:ext cx="12192566" cy="487490"/>
          </a:xfrm>
        </p:spPr>
        <p:txBody>
          <a:bodyPr>
            <a:noAutofit/>
          </a:bodyPr>
          <a:lstStyle/>
          <a:p>
            <a:pPr algn="ctr"/>
            <a:r>
              <a:rPr lang="en-US" sz="4000" dirty="0"/>
              <a:t>step 5: configure ssh</a:t>
            </a:r>
          </a:p>
        </p:txBody>
      </p:sp>
      <p:sp>
        <p:nvSpPr>
          <p:cNvPr id="6" name="Slide Number Placeholder 5">
            <a:extLst>
              <a:ext uri="{FF2B5EF4-FFF2-40B4-BE49-F238E27FC236}">
                <a16:creationId xmlns:a16="http://schemas.microsoft.com/office/drawing/2014/main" id="{F7881A5E-662A-7A35-4242-CDA5ABE61E40}"/>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54</a:t>
            </a:fld>
            <a:endParaRPr lang="en-US"/>
          </a:p>
        </p:txBody>
      </p:sp>
    </p:spTree>
    <p:extLst>
      <p:ext uri="{BB962C8B-B14F-4D97-AF65-F5344CB8AC3E}">
        <p14:creationId xmlns:p14="http://schemas.microsoft.com/office/powerpoint/2010/main" val="2396468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42BF9-1658-F687-17E2-E9E3BBAFD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B076C-C890-080A-EE84-BA690365F6AC}"/>
              </a:ext>
            </a:extLst>
          </p:cNvPr>
          <p:cNvSpPr>
            <a:spLocks noGrp="1"/>
          </p:cNvSpPr>
          <p:nvPr>
            <p:ph type="title"/>
          </p:nvPr>
        </p:nvSpPr>
        <p:spPr>
          <a:xfrm>
            <a:off x="198120" y="193646"/>
            <a:ext cx="12192566" cy="487490"/>
          </a:xfrm>
        </p:spPr>
        <p:txBody>
          <a:bodyPr>
            <a:noAutofit/>
          </a:bodyPr>
          <a:lstStyle/>
          <a:p>
            <a:r>
              <a:rPr lang="en-US" dirty="0"/>
              <a:t>Get set up to vibe - step 5: configure ssh</a:t>
            </a:r>
          </a:p>
        </p:txBody>
      </p:sp>
      <p:sp>
        <p:nvSpPr>
          <p:cNvPr id="4" name="TextBox 3">
            <a:extLst>
              <a:ext uri="{FF2B5EF4-FFF2-40B4-BE49-F238E27FC236}">
                <a16:creationId xmlns:a16="http://schemas.microsoft.com/office/drawing/2014/main" id="{DEE3D5A5-E037-72F8-71C3-FC7FF8756528}"/>
              </a:ext>
            </a:extLst>
          </p:cNvPr>
          <p:cNvSpPr txBox="1"/>
          <p:nvPr/>
        </p:nvSpPr>
        <p:spPr>
          <a:xfrm>
            <a:off x="646649" y="1230175"/>
            <a:ext cx="109107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panose="02070309020205020404" pitchFamily="49" charset="0"/>
              <a:buChar char="o"/>
            </a:pPr>
            <a:r>
              <a:rPr lang="en-US"/>
              <a:t>Go to Remote Explorer panel using Activity Bar and click on settings icon. Now hit enter selecting ~/.ssh/config file</a:t>
            </a:r>
          </a:p>
        </p:txBody>
      </p:sp>
      <p:pic>
        <p:nvPicPr>
          <p:cNvPr id="8" name="Picture 7">
            <a:extLst>
              <a:ext uri="{FF2B5EF4-FFF2-40B4-BE49-F238E27FC236}">
                <a16:creationId xmlns:a16="http://schemas.microsoft.com/office/drawing/2014/main" id="{B4C5927D-CC25-58B2-A242-22C7E8595E55}"/>
              </a:ext>
            </a:extLst>
          </p:cNvPr>
          <p:cNvPicPr>
            <a:picLocks noChangeAspect="1"/>
          </p:cNvPicPr>
          <p:nvPr/>
        </p:nvPicPr>
        <p:blipFill>
          <a:blip r:embed="rId2"/>
          <a:stretch>
            <a:fillRect/>
          </a:stretch>
        </p:blipFill>
        <p:spPr>
          <a:xfrm>
            <a:off x="1051236" y="1889385"/>
            <a:ext cx="10089528" cy="4271479"/>
          </a:xfrm>
          <a:prstGeom prst="rect">
            <a:avLst/>
          </a:prstGeom>
        </p:spPr>
      </p:pic>
      <p:sp>
        <p:nvSpPr>
          <p:cNvPr id="11" name="Slide Number Placeholder 5">
            <a:extLst>
              <a:ext uri="{FF2B5EF4-FFF2-40B4-BE49-F238E27FC236}">
                <a16:creationId xmlns:a16="http://schemas.microsoft.com/office/drawing/2014/main" id="{B2BE3208-BAFE-9DEF-C06B-91AAD94C98A8}"/>
              </a:ext>
            </a:extLst>
          </p:cNvPr>
          <p:cNvSpPr>
            <a:spLocks noGrp="1"/>
          </p:cNvSpPr>
          <p:nvPr>
            <p:ph type="sldNum" sz="quarter" idx="12"/>
          </p:nvPr>
        </p:nvSpPr>
        <p:spPr>
          <a:xfrm>
            <a:off x="11566643" y="6499972"/>
            <a:ext cx="714877" cy="303364"/>
          </a:xfrm>
        </p:spPr>
        <p:txBody>
          <a:bodyPr/>
          <a:lstStyle/>
          <a:p>
            <a:fld id="{07E1C93C-5050-FC42-8F10-D22D4F119D13}" type="slidenum">
              <a:rPr lang="en-US" smtClean="0"/>
              <a:pPr/>
              <a:t>55</a:t>
            </a:fld>
            <a:endParaRPr lang="en-US"/>
          </a:p>
        </p:txBody>
      </p:sp>
      <p:sp>
        <p:nvSpPr>
          <p:cNvPr id="15" name="Rectangle 14">
            <a:extLst>
              <a:ext uri="{FF2B5EF4-FFF2-40B4-BE49-F238E27FC236}">
                <a16:creationId xmlns:a16="http://schemas.microsoft.com/office/drawing/2014/main" id="{CBE1E973-9905-171D-43B2-AA8714C61C6D}"/>
              </a:ext>
            </a:extLst>
          </p:cNvPr>
          <p:cNvSpPr/>
          <p:nvPr/>
        </p:nvSpPr>
        <p:spPr>
          <a:xfrm flipH="1">
            <a:off x="1067587" y="2123146"/>
            <a:ext cx="375353" cy="271867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047AAFB-C727-772B-DB2F-79AA988CBE18}"/>
              </a:ext>
            </a:extLst>
          </p:cNvPr>
          <p:cNvCxnSpPr>
            <a:cxnSpLocks/>
          </p:cNvCxnSpPr>
          <p:nvPr/>
        </p:nvCxnSpPr>
        <p:spPr>
          <a:xfrm>
            <a:off x="4307177" y="1534550"/>
            <a:ext cx="10363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F203ED6-2BA2-581F-271B-CEC5AC3B228E}"/>
              </a:ext>
            </a:extLst>
          </p:cNvPr>
          <p:cNvSpPr/>
          <p:nvPr/>
        </p:nvSpPr>
        <p:spPr>
          <a:xfrm flipH="1">
            <a:off x="1068924" y="4012169"/>
            <a:ext cx="375352" cy="3693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Elbow Connector 20">
            <a:extLst>
              <a:ext uri="{FF2B5EF4-FFF2-40B4-BE49-F238E27FC236}">
                <a16:creationId xmlns:a16="http://schemas.microsoft.com/office/drawing/2014/main" id="{EEED576B-0BFD-C8A6-F5D5-32B29DB7FADC}"/>
              </a:ext>
            </a:extLst>
          </p:cNvPr>
          <p:cNvCxnSpPr>
            <a:cxnSpLocks/>
          </p:cNvCxnSpPr>
          <p:nvPr/>
        </p:nvCxnSpPr>
        <p:spPr>
          <a:xfrm rot="10800000" flipV="1">
            <a:off x="1051241" y="1023090"/>
            <a:ext cx="3955475" cy="2094859"/>
          </a:xfrm>
          <a:prstGeom prst="bentConnector3">
            <a:avLst>
              <a:gd name="adj1" fmla="val 11556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BBE259-8432-C695-5AF8-122805D28FD4}"/>
              </a:ext>
            </a:extLst>
          </p:cNvPr>
          <p:cNvCxnSpPr>
            <a:cxnSpLocks/>
          </p:cNvCxnSpPr>
          <p:nvPr/>
        </p:nvCxnSpPr>
        <p:spPr>
          <a:xfrm>
            <a:off x="5002634" y="1019007"/>
            <a:ext cx="0" cy="3043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78F185-CF01-855F-F0B9-97FAE47E61EF}"/>
              </a:ext>
            </a:extLst>
          </p:cNvPr>
          <p:cNvCxnSpPr>
            <a:cxnSpLocks/>
          </p:cNvCxnSpPr>
          <p:nvPr/>
        </p:nvCxnSpPr>
        <p:spPr>
          <a:xfrm>
            <a:off x="1603866" y="1534550"/>
            <a:ext cx="20755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AB065CD0-3AA5-4F66-0373-154CAFAC11A1}"/>
              </a:ext>
            </a:extLst>
          </p:cNvPr>
          <p:cNvCxnSpPr>
            <a:cxnSpLocks/>
            <a:endCxn id="19" idx="3"/>
          </p:cNvCxnSpPr>
          <p:nvPr/>
        </p:nvCxnSpPr>
        <p:spPr>
          <a:xfrm rot="5400000">
            <a:off x="481490" y="1910822"/>
            <a:ext cx="2873448" cy="1698579"/>
          </a:xfrm>
          <a:prstGeom prst="bentConnector4">
            <a:avLst>
              <a:gd name="adj1" fmla="val -6447"/>
              <a:gd name="adj2" fmla="val 12243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0148C44-A582-BAE2-FB26-974F3E1A16D1}"/>
              </a:ext>
            </a:extLst>
          </p:cNvPr>
          <p:cNvCxnSpPr>
            <a:cxnSpLocks/>
          </p:cNvCxnSpPr>
          <p:nvPr/>
        </p:nvCxnSpPr>
        <p:spPr>
          <a:xfrm>
            <a:off x="6571711" y="1553340"/>
            <a:ext cx="11040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9D244547-6314-CC6A-2538-D6CA9A8C94DA}"/>
              </a:ext>
            </a:extLst>
          </p:cNvPr>
          <p:cNvCxnSpPr>
            <a:cxnSpLocks/>
          </p:cNvCxnSpPr>
          <p:nvPr/>
        </p:nvCxnSpPr>
        <p:spPr>
          <a:xfrm rot="10800000" flipV="1">
            <a:off x="3028981" y="1553339"/>
            <a:ext cx="3542731" cy="1206767"/>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9C3E591F-7F45-BD85-9CE6-1D718A373E8F}"/>
              </a:ext>
            </a:extLst>
          </p:cNvPr>
          <p:cNvSpPr/>
          <p:nvPr/>
        </p:nvSpPr>
        <p:spPr>
          <a:xfrm flipH="1">
            <a:off x="5411300" y="2331075"/>
            <a:ext cx="5458468" cy="1917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671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0EF3A-3979-349F-3E6B-8D94F452E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195C50-2A08-3DF9-AA99-687107122E48}"/>
              </a:ext>
            </a:extLst>
          </p:cNvPr>
          <p:cNvSpPr>
            <a:spLocks noGrp="1"/>
          </p:cNvSpPr>
          <p:nvPr>
            <p:ph type="title"/>
          </p:nvPr>
        </p:nvSpPr>
        <p:spPr>
          <a:xfrm>
            <a:off x="198120" y="193646"/>
            <a:ext cx="12192566" cy="487490"/>
          </a:xfrm>
        </p:spPr>
        <p:txBody>
          <a:bodyPr>
            <a:noAutofit/>
          </a:bodyPr>
          <a:lstStyle/>
          <a:p>
            <a:r>
              <a:rPr lang="en-US"/>
              <a:t>Get set up to vibe - step 5: configure ssh</a:t>
            </a:r>
          </a:p>
        </p:txBody>
      </p:sp>
      <p:sp>
        <p:nvSpPr>
          <p:cNvPr id="6" name="Slide Number Placeholder 5">
            <a:extLst>
              <a:ext uri="{FF2B5EF4-FFF2-40B4-BE49-F238E27FC236}">
                <a16:creationId xmlns:a16="http://schemas.microsoft.com/office/drawing/2014/main" id="{33B974D5-B981-F173-D0F0-605BF2884275}"/>
              </a:ext>
            </a:extLst>
          </p:cNvPr>
          <p:cNvSpPr>
            <a:spLocks noGrp="1"/>
          </p:cNvSpPr>
          <p:nvPr>
            <p:ph type="sldNum" sz="quarter" idx="12"/>
          </p:nvPr>
        </p:nvSpPr>
        <p:spPr/>
        <p:txBody>
          <a:bodyPr/>
          <a:lstStyle/>
          <a:p>
            <a:fld id="{07E1C93C-5050-FC42-8F10-D22D4F119D13}" type="slidenum">
              <a:rPr lang="en-US" smtClean="0"/>
              <a:pPr/>
              <a:t>56</a:t>
            </a:fld>
            <a:endParaRPr lang="en-US"/>
          </a:p>
        </p:txBody>
      </p:sp>
      <p:sp>
        <p:nvSpPr>
          <p:cNvPr id="3" name="TextBox 2">
            <a:extLst>
              <a:ext uri="{FF2B5EF4-FFF2-40B4-BE49-F238E27FC236}">
                <a16:creationId xmlns:a16="http://schemas.microsoft.com/office/drawing/2014/main" id="{78B5F0B8-3777-2B21-4D6F-EC2C06CEA341}"/>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5" name="TextBox 4">
            <a:extLst>
              <a:ext uri="{FF2B5EF4-FFF2-40B4-BE49-F238E27FC236}">
                <a16:creationId xmlns:a16="http://schemas.microsoft.com/office/drawing/2014/main" id="{4841788E-8A47-8590-2A42-E03B5CCE0230}"/>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ea typeface="Calibri"/>
                <a:cs typeface="Calibri"/>
              </a:rPr>
              <a:t>This will open an empty ~/.ssh/config file to edit:</a:t>
            </a:r>
          </a:p>
        </p:txBody>
      </p:sp>
      <p:pic>
        <p:nvPicPr>
          <p:cNvPr id="4" name="Picture 3">
            <a:extLst>
              <a:ext uri="{FF2B5EF4-FFF2-40B4-BE49-F238E27FC236}">
                <a16:creationId xmlns:a16="http://schemas.microsoft.com/office/drawing/2014/main" id="{89A0C75A-7070-5672-2306-E3325E72FFF0}"/>
              </a:ext>
            </a:extLst>
          </p:cNvPr>
          <p:cNvPicPr>
            <a:picLocks noChangeAspect="1"/>
          </p:cNvPicPr>
          <p:nvPr/>
        </p:nvPicPr>
        <p:blipFill>
          <a:blip r:embed="rId2"/>
          <a:srcRect r="25528"/>
          <a:stretch>
            <a:fillRect/>
          </a:stretch>
        </p:blipFill>
        <p:spPr>
          <a:xfrm>
            <a:off x="1005788" y="1630285"/>
            <a:ext cx="9079606" cy="4801512"/>
          </a:xfrm>
          <a:prstGeom prst="rect">
            <a:avLst/>
          </a:prstGeom>
        </p:spPr>
      </p:pic>
    </p:spTree>
    <p:extLst>
      <p:ext uri="{BB962C8B-B14F-4D97-AF65-F5344CB8AC3E}">
        <p14:creationId xmlns:p14="http://schemas.microsoft.com/office/powerpoint/2010/main" val="150707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E0DC7-AA40-3685-F944-5C00F0A67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9E4BD-306C-0C76-8559-ACF9E17F0206}"/>
              </a:ext>
            </a:extLst>
          </p:cNvPr>
          <p:cNvSpPr>
            <a:spLocks noGrp="1"/>
          </p:cNvSpPr>
          <p:nvPr>
            <p:ph type="title"/>
          </p:nvPr>
        </p:nvSpPr>
        <p:spPr>
          <a:xfrm>
            <a:off x="198120" y="193646"/>
            <a:ext cx="12192566" cy="487490"/>
          </a:xfrm>
        </p:spPr>
        <p:txBody>
          <a:bodyPr>
            <a:noAutofit/>
          </a:bodyPr>
          <a:lstStyle/>
          <a:p>
            <a:r>
              <a:rPr lang="en-US"/>
              <a:t>Get set up to vibe - step 5: configure ssh</a:t>
            </a:r>
          </a:p>
        </p:txBody>
      </p:sp>
      <p:sp>
        <p:nvSpPr>
          <p:cNvPr id="6" name="Slide Number Placeholder 5">
            <a:extLst>
              <a:ext uri="{FF2B5EF4-FFF2-40B4-BE49-F238E27FC236}">
                <a16:creationId xmlns:a16="http://schemas.microsoft.com/office/drawing/2014/main" id="{C868FA4A-9C55-5367-F0BD-B00BB1364035}"/>
              </a:ext>
            </a:extLst>
          </p:cNvPr>
          <p:cNvSpPr>
            <a:spLocks noGrp="1"/>
          </p:cNvSpPr>
          <p:nvPr>
            <p:ph type="sldNum" sz="quarter" idx="12"/>
          </p:nvPr>
        </p:nvSpPr>
        <p:spPr/>
        <p:txBody>
          <a:bodyPr/>
          <a:lstStyle/>
          <a:p>
            <a:fld id="{07E1C93C-5050-FC42-8F10-D22D4F119D13}" type="slidenum">
              <a:rPr lang="en-US" smtClean="0"/>
              <a:pPr/>
              <a:t>57</a:t>
            </a:fld>
            <a:endParaRPr lang="en-US"/>
          </a:p>
        </p:txBody>
      </p:sp>
      <p:sp>
        <p:nvSpPr>
          <p:cNvPr id="3" name="TextBox 2">
            <a:extLst>
              <a:ext uri="{FF2B5EF4-FFF2-40B4-BE49-F238E27FC236}">
                <a16:creationId xmlns:a16="http://schemas.microsoft.com/office/drawing/2014/main" id="{19FEDE6D-E99A-DEAF-1E1C-E5C8104B784E}"/>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5" name="TextBox 4">
            <a:extLst>
              <a:ext uri="{FF2B5EF4-FFF2-40B4-BE49-F238E27FC236}">
                <a16:creationId xmlns:a16="http://schemas.microsoft.com/office/drawing/2014/main" id="{03A5590D-4673-0EA8-6EC7-728B84507678}"/>
              </a:ext>
            </a:extLst>
          </p:cNvPr>
          <p:cNvSpPr txBox="1"/>
          <p:nvPr/>
        </p:nvSpPr>
        <p:spPr>
          <a:xfrm>
            <a:off x="646649" y="1230175"/>
            <a:ext cx="1013296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t>Paste the exact content into the config file, then press </a:t>
            </a:r>
            <a:r>
              <a:rPr lang="en-US" sz="2000" b="1"/>
              <a:t>Ctrl/</a:t>
            </a:r>
            <a:r>
              <a:rPr lang="en-US" sz="2000" b="1" err="1"/>
              <a:t>Cmd</a:t>
            </a:r>
            <a:r>
              <a:rPr lang="en-US" sz="2000" b="1"/>
              <a:t> + S</a:t>
            </a:r>
            <a:r>
              <a:rPr lang="en-US" sz="2000"/>
              <a:t> to save. Make sure the indentation (tabs and spacing) is correct.</a:t>
            </a:r>
          </a:p>
        </p:txBody>
      </p:sp>
      <p:sp>
        <p:nvSpPr>
          <p:cNvPr id="9" name="TextBox 8">
            <a:extLst>
              <a:ext uri="{FF2B5EF4-FFF2-40B4-BE49-F238E27FC236}">
                <a16:creationId xmlns:a16="http://schemas.microsoft.com/office/drawing/2014/main" id="{169779D3-905B-F308-9466-D5245F2AC4C2}"/>
              </a:ext>
            </a:extLst>
          </p:cNvPr>
          <p:cNvSpPr txBox="1"/>
          <p:nvPr/>
        </p:nvSpPr>
        <p:spPr>
          <a:xfrm>
            <a:off x="978795" y="2135481"/>
            <a:ext cx="4250028" cy="3139321"/>
          </a:xfrm>
          <a:prstGeom prst="rect">
            <a:avLst/>
          </a:prstGeom>
          <a:solidFill>
            <a:schemeClr val="bg1">
              <a:lumMod val="85000"/>
            </a:schemeClr>
          </a:solidFill>
        </p:spPr>
        <p:txBody>
          <a:bodyPr wrap="square">
            <a:spAutoFit/>
          </a:bodyPr>
          <a:lstStyle/>
          <a:p>
            <a:r>
              <a:rPr lang="en-US"/>
              <a:t>Host </a:t>
            </a:r>
            <a:r>
              <a:rPr lang="en-US" err="1"/>
              <a:t>login.jlab.org</a:t>
            </a:r>
            <a:endParaRPr lang="en-US"/>
          </a:p>
          <a:p>
            <a:r>
              <a:rPr lang="en-US"/>
              <a:t>    </a:t>
            </a:r>
            <a:r>
              <a:rPr lang="en-US" err="1"/>
              <a:t>HostName</a:t>
            </a:r>
            <a:r>
              <a:rPr lang="en-US"/>
              <a:t> </a:t>
            </a:r>
            <a:r>
              <a:rPr lang="en-US" err="1"/>
              <a:t>login.jlab.org</a:t>
            </a:r>
            <a:endParaRPr lang="en-US"/>
          </a:p>
          <a:p>
            <a:r>
              <a:rPr lang="en-US"/>
              <a:t>    User &lt;</a:t>
            </a:r>
            <a:r>
              <a:rPr lang="en-US" err="1"/>
              <a:t>your_jlab_username</a:t>
            </a:r>
            <a:r>
              <a:rPr lang="en-US"/>
              <a:t>&gt;</a:t>
            </a:r>
          </a:p>
          <a:p>
            <a:endParaRPr lang="en-US"/>
          </a:p>
          <a:p>
            <a:r>
              <a:rPr lang="en-US"/>
              <a:t>Host </a:t>
            </a:r>
            <a:r>
              <a:rPr lang="en-US" err="1"/>
              <a:t>ifarm</a:t>
            </a:r>
            <a:endParaRPr lang="en-US"/>
          </a:p>
          <a:p>
            <a:r>
              <a:rPr lang="en-US"/>
              <a:t>    </a:t>
            </a:r>
            <a:r>
              <a:rPr lang="en-US" err="1"/>
              <a:t>HostName</a:t>
            </a:r>
            <a:r>
              <a:rPr lang="en-US"/>
              <a:t> </a:t>
            </a:r>
            <a:r>
              <a:rPr lang="en-US" err="1"/>
              <a:t>ifarm</a:t>
            </a:r>
            <a:endParaRPr lang="en-US"/>
          </a:p>
          <a:p>
            <a:r>
              <a:rPr lang="en-US"/>
              <a:t>    User &lt;</a:t>
            </a:r>
            <a:r>
              <a:rPr lang="en-US" err="1"/>
              <a:t>your_jlab_username</a:t>
            </a:r>
            <a:r>
              <a:rPr lang="en-US"/>
              <a:t>&gt;</a:t>
            </a:r>
          </a:p>
          <a:p>
            <a:r>
              <a:rPr lang="en-US"/>
              <a:t>    </a:t>
            </a:r>
            <a:r>
              <a:rPr lang="en-US" err="1"/>
              <a:t>ProxyJump</a:t>
            </a:r>
            <a:r>
              <a:rPr lang="en-US"/>
              <a:t> </a:t>
            </a:r>
            <a:r>
              <a:rPr lang="en-US" err="1"/>
              <a:t>login.jlab.org</a:t>
            </a:r>
            <a:endParaRPr lang="en-US"/>
          </a:p>
          <a:p>
            <a:r>
              <a:rPr lang="en-US"/>
              <a:t>    </a:t>
            </a:r>
            <a:r>
              <a:rPr lang="en-US" err="1"/>
              <a:t>RequestTTY</a:t>
            </a:r>
            <a:r>
              <a:rPr lang="en-US"/>
              <a:t> force</a:t>
            </a:r>
          </a:p>
          <a:p>
            <a:r>
              <a:rPr lang="en-US"/>
              <a:t>    ForwardX11 yes</a:t>
            </a:r>
          </a:p>
          <a:p>
            <a:r>
              <a:rPr lang="en-US"/>
              <a:t>    ForwardX11Trusted yes</a:t>
            </a:r>
          </a:p>
        </p:txBody>
      </p:sp>
      <p:pic>
        <p:nvPicPr>
          <p:cNvPr id="12" name="Picture 11">
            <a:extLst>
              <a:ext uri="{FF2B5EF4-FFF2-40B4-BE49-F238E27FC236}">
                <a16:creationId xmlns:a16="http://schemas.microsoft.com/office/drawing/2014/main" id="{8782EEBB-B3C4-508E-5DFF-5EAC8CFEFA35}"/>
              </a:ext>
            </a:extLst>
          </p:cNvPr>
          <p:cNvPicPr>
            <a:picLocks noChangeAspect="1"/>
          </p:cNvPicPr>
          <p:nvPr/>
        </p:nvPicPr>
        <p:blipFill>
          <a:blip r:embed="rId2"/>
          <a:srcRect r="35222"/>
          <a:stretch>
            <a:fillRect/>
          </a:stretch>
        </p:blipFill>
        <p:spPr>
          <a:xfrm>
            <a:off x="6096000" y="1806801"/>
            <a:ext cx="6154509" cy="4660535"/>
          </a:xfrm>
          <a:prstGeom prst="rect">
            <a:avLst/>
          </a:prstGeom>
        </p:spPr>
      </p:pic>
      <p:sp>
        <p:nvSpPr>
          <p:cNvPr id="14" name="TextBox 13">
            <a:extLst>
              <a:ext uri="{FF2B5EF4-FFF2-40B4-BE49-F238E27FC236}">
                <a16:creationId xmlns:a16="http://schemas.microsoft.com/office/drawing/2014/main" id="{C1B4D009-2898-464E-F78F-700AEA9F7D68}"/>
              </a:ext>
            </a:extLst>
          </p:cNvPr>
          <p:cNvSpPr txBox="1"/>
          <p:nvPr/>
        </p:nvSpPr>
        <p:spPr>
          <a:xfrm>
            <a:off x="569259" y="5472222"/>
            <a:ext cx="55267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t>You will start seeing host names in the Remote Explorer Panel</a:t>
            </a:r>
          </a:p>
        </p:txBody>
      </p:sp>
      <p:sp>
        <p:nvSpPr>
          <p:cNvPr id="15" name="Rectangle 14">
            <a:extLst>
              <a:ext uri="{FF2B5EF4-FFF2-40B4-BE49-F238E27FC236}">
                <a16:creationId xmlns:a16="http://schemas.microsoft.com/office/drawing/2014/main" id="{3539115F-0184-4E5C-1F47-085FFCD4219A}"/>
              </a:ext>
            </a:extLst>
          </p:cNvPr>
          <p:cNvSpPr/>
          <p:nvPr/>
        </p:nvSpPr>
        <p:spPr>
          <a:xfrm flipH="1">
            <a:off x="6671256" y="2967845"/>
            <a:ext cx="1790164" cy="4611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7419DEF5-BE38-B019-A66B-B2203B7CBF1D}"/>
              </a:ext>
            </a:extLst>
          </p:cNvPr>
          <p:cNvCxnSpPr>
            <a:cxnSpLocks/>
          </p:cNvCxnSpPr>
          <p:nvPr/>
        </p:nvCxnSpPr>
        <p:spPr>
          <a:xfrm flipH="1">
            <a:off x="7765961" y="2895719"/>
            <a:ext cx="1931831" cy="225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56AFF8D-3779-0E32-DDB0-F83C16BAE25D}"/>
              </a:ext>
            </a:extLst>
          </p:cNvPr>
          <p:cNvCxnSpPr>
            <a:cxnSpLocks/>
          </p:cNvCxnSpPr>
          <p:nvPr/>
        </p:nvCxnSpPr>
        <p:spPr>
          <a:xfrm flipH="1" flipV="1">
            <a:off x="7276563" y="3321626"/>
            <a:ext cx="2421229" cy="220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A87E642-B7F3-4197-69BA-6B4F73DBD8CF}"/>
              </a:ext>
            </a:extLst>
          </p:cNvPr>
          <p:cNvSpPr txBox="1"/>
          <p:nvPr/>
        </p:nvSpPr>
        <p:spPr>
          <a:xfrm>
            <a:off x="246541" y="6180108"/>
            <a:ext cx="53290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Note: Replace &lt;</a:t>
            </a:r>
            <a:r>
              <a:rPr lang="en-US" err="1">
                <a:solidFill>
                  <a:srgbClr val="FF0000"/>
                </a:solidFill>
              </a:rPr>
              <a:t>your_jlab_username</a:t>
            </a:r>
            <a:r>
              <a:rPr lang="en-US">
                <a:solidFill>
                  <a:srgbClr val="FF0000"/>
                </a:solidFill>
              </a:rPr>
              <a:t>&gt; with your actual </a:t>
            </a:r>
            <a:r>
              <a:rPr lang="en-US" err="1">
                <a:solidFill>
                  <a:srgbClr val="FF0000"/>
                </a:solidFill>
              </a:rPr>
              <a:t>JLab</a:t>
            </a:r>
            <a:r>
              <a:rPr lang="en-US">
                <a:solidFill>
                  <a:srgbClr val="FF0000"/>
                </a:solidFill>
              </a:rPr>
              <a:t> username in the file.</a:t>
            </a:r>
          </a:p>
        </p:txBody>
      </p:sp>
    </p:spTree>
    <p:extLst>
      <p:ext uri="{BB962C8B-B14F-4D97-AF65-F5344CB8AC3E}">
        <p14:creationId xmlns:p14="http://schemas.microsoft.com/office/powerpoint/2010/main" val="2524486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D2BE1-C389-01BC-0356-A6BC05E702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A78C1-2949-01D2-D95A-F780EA093A58}"/>
              </a:ext>
            </a:extLst>
          </p:cNvPr>
          <p:cNvSpPr>
            <a:spLocks noGrp="1"/>
          </p:cNvSpPr>
          <p:nvPr>
            <p:ph type="title"/>
          </p:nvPr>
        </p:nvSpPr>
        <p:spPr>
          <a:xfrm>
            <a:off x="-566" y="3222326"/>
            <a:ext cx="12192566" cy="487490"/>
          </a:xfrm>
        </p:spPr>
        <p:txBody>
          <a:bodyPr>
            <a:noAutofit/>
          </a:bodyPr>
          <a:lstStyle/>
          <a:p>
            <a:pPr algn="ctr"/>
            <a:r>
              <a:rPr lang="en-US" sz="4000" dirty="0"/>
              <a:t>step 6: connect to </a:t>
            </a:r>
            <a:r>
              <a:rPr lang="en-US" sz="4000" dirty="0" err="1"/>
              <a:t>ifarm</a:t>
            </a:r>
            <a:endParaRPr lang="en-US" sz="4000" dirty="0"/>
          </a:p>
        </p:txBody>
      </p:sp>
      <p:sp>
        <p:nvSpPr>
          <p:cNvPr id="6" name="Slide Number Placeholder 5">
            <a:extLst>
              <a:ext uri="{FF2B5EF4-FFF2-40B4-BE49-F238E27FC236}">
                <a16:creationId xmlns:a16="http://schemas.microsoft.com/office/drawing/2014/main" id="{ED22DBAE-10B6-5FBE-E516-2683104E1E96}"/>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58</a:t>
            </a:fld>
            <a:endParaRPr lang="en-US"/>
          </a:p>
        </p:txBody>
      </p:sp>
    </p:spTree>
    <p:extLst>
      <p:ext uri="{BB962C8B-B14F-4D97-AF65-F5344CB8AC3E}">
        <p14:creationId xmlns:p14="http://schemas.microsoft.com/office/powerpoint/2010/main" val="672058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22020-8024-839A-3D28-45C923A97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AEFB3D-67BA-BAE1-8135-4027F867D19D}"/>
              </a:ext>
            </a:extLst>
          </p:cNvPr>
          <p:cNvSpPr>
            <a:spLocks noGrp="1"/>
          </p:cNvSpPr>
          <p:nvPr>
            <p:ph type="title"/>
          </p:nvPr>
        </p:nvSpPr>
        <p:spPr>
          <a:xfrm>
            <a:off x="198120" y="193646"/>
            <a:ext cx="12192566" cy="487490"/>
          </a:xfrm>
        </p:spPr>
        <p:txBody>
          <a:bodyPr>
            <a:noAutofit/>
          </a:bodyPr>
          <a:lstStyle/>
          <a:p>
            <a:r>
              <a:rPr lang="en-US"/>
              <a:t>Get set up to vibe - step 6: connect to </a:t>
            </a:r>
            <a:r>
              <a:rPr lang="en-US" err="1"/>
              <a:t>ifarm</a:t>
            </a:r>
            <a:endParaRPr lang="en-US"/>
          </a:p>
        </p:txBody>
      </p:sp>
      <p:sp>
        <p:nvSpPr>
          <p:cNvPr id="6" name="Slide Number Placeholder 5">
            <a:extLst>
              <a:ext uri="{FF2B5EF4-FFF2-40B4-BE49-F238E27FC236}">
                <a16:creationId xmlns:a16="http://schemas.microsoft.com/office/drawing/2014/main" id="{75EB0841-A7A4-85FA-9D59-EFFFB612D3D1}"/>
              </a:ext>
            </a:extLst>
          </p:cNvPr>
          <p:cNvSpPr>
            <a:spLocks noGrp="1"/>
          </p:cNvSpPr>
          <p:nvPr>
            <p:ph type="sldNum" sz="quarter" idx="12"/>
          </p:nvPr>
        </p:nvSpPr>
        <p:spPr/>
        <p:txBody>
          <a:bodyPr/>
          <a:lstStyle/>
          <a:p>
            <a:fld id="{07E1C93C-5050-FC42-8F10-D22D4F119D13}" type="slidenum">
              <a:rPr lang="en-US" smtClean="0"/>
              <a:pPr/>
              <a:t>59</a:t>
            </a:fld>
            <a:endParaRPr lang="en-US"/>
          </a:p>
        </p:txBody>
      </p:sp>
      <p:sp>
        <p:nvSpPr>
          <p:cNvPr id="3" name="TextBox 2">
            <a:extLst>
              <a:ext uri="{FF2B5EF4-FFF2-40B4-BE49-F238E27FC236}">
                <a16:creationId xmlns:a16="http://schemas.microsoft.com/office/drawing/2014/main" id="{B4FB6D01-00EF-3BEA-BFB3-0920D97DF5A3}"/>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5" name="TextBox 4">
            <a:extLst>
              <a:ext uri="{FF2B5EF4-FFF2-40B4-BE49-F238E27FC236}">
                <a16:creationId xmlns:a16="http://schemas.microsoft.com/office/drawing/2014/main" id="{B9C9A101-418E-B4D0-ADCC-1B1096BE56D9}"/>
              </a:ext>
            </a:extLst>
          </p:cNvPr>
          <p:cNvSpPr txBox="1"/>
          <p:nvPr/>
        </p:nvSpPr>
        <p:spPr>
          <a:xfrm>
            <a:off x="646649" y="1058028"/>
            <a:ext cx="101329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r>
              <a:rPr lang="en-US" sz="2000">
                <a:ea typeface="Calibri"/>
                <a:cs typeface="Calibri"/>
              </a:rPr>
              <a:t>Go to Remote Explorer and click on open in new window icon:</a:t>
            </a:r>
          </a:p>
        </p:txBody>
      </p:sp>
      <p:pic>
        <p:nvPicPr>
          <p:cNvPr id="4" name="Picture 3">
            <a:extLst>
              <a:ext uri="{FF2B5EF4-FFF2-40B4-BE49-F238E27FC236}">
                <a16:creationId xmlns:a16="http://schemas.microsoft.com/office/drawing/2014/main" id="{2D424A9E-3018-5CC8-870E-6297602A8F79}"/>
              </a:ext>
            </a:extLst>
          </p:cNvPr>
          <p:cNvPicPr>
            <a:picLocks noChangeAspect="1"/>
          </p:cNvPicPr>
          <p:nvPr/>
        </p:nvPicPr>
        <p:blipFill>
          <a:blip r:embed="rId2"/>
          <a:srcRect r="13151" b="35962"/>
          <a:stretch>
            <a:fillRect/>
          </a:stretch>
        </p:blipFill>
        <p:spPr>
          <a:xfrm>
            <a:off x="997127" y="1630284"/>
            <a:ext cx="9653701" cy="4805209"/>
          </a:xfrm>
          <a:prstGeom prst="rect">
            <a:avLst/>
          </a:prstGeom>
        </p:spPr>
      </p:pic>
      <p:sp>
        <p:nvSpPr>
          <p:cNvPr id="7" name="Rectangle 6">
            <a:extLst>
              <a:ext uri="{FF2B5EF4-FFF2-40B4-BE49-F238E27FC236}">
                <a16:creationId xmlns:a16="http://schemas.microsoft.com/office/drawing/2014/main" id="{7C289DEB-1160-338C-014E-5D5147ABD8C6}"/>
              </a:ext>
            </a:extLst>
          </p:cNvPr>
          <p:cNvSpPr/>
          <p:nvPr/>
        </p:nvSpPr>
        <p:spPr>
          <a:xfrm flipH="1">
            <a:off x="4928895" y="3341156"/>
            <a:ext cx="364322" cy="2778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110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2F86E-DF1B-4590-A166-D86C15E0C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D9634-BD95-FDD0-B67F-6697FDCC051E}"/>
              </a:ext>
            </a:extLst>
          </p:cNvPr>
          <p:cNvSpPr>
            <a:spLocks noGrp="1"/>
          </p:cNvSpPr>
          <p:nvPr>
            <p:ph type="title"/>
          </p:nvPr>
        </p:nvSpPr>
        <p:spPr>
          <a:xfrm>
            <a:off x="216055" y="199353"/>
            <a:ext cx="12192566" cy="487490"/>
          </a:xfrm>
        </p:spPr>
        <p:txBody>
          <a:bodyPr>
            <a:noAutofit/>
          </a:bodyPr>
          <a:lstStyle/>
          <a:p>
            <a:r>
              <a:rPr lang="en-US"/>
              <a:t>So the conclusion is..</a:t>
            </a:r>
          </a:p>
        </p:txBody>
      </p:sp>
      <p:sp>
        <p:nvSpPr>
          <p:cNvPr id="6" name="Slide Number Placeholder 5">
            <a:extLst>
              <a:ext uri="{FF2B5EF4-FFF2-40B4-BE49-F238E27FC236}">
                <a16:creationId xmlns:a16="http://schemas.microsoft.com/office/drawing/2014/main" id="{0F5300B2-F208-BD16-C49F-4291F06D9D04}"/>
              </a:ext>
            </a:extLst>
          </p:cNvPr>
          <p:cNvSpPr>
            <a:spLocks noGrp="1"/>
          </p:cNvSpPr>
          <p:nvPr>
            <p:ph type="sldNum" sz="quarter" idx="12"/>
          </p:nvPr>
        </p:nvSpPr>
        <p:spPr/>
        <p:txBody>
          <a:bodyPr/>
          <a:lstStyle/>
          <a:p>
            <a:fld id="{07E1C93C-5050-FC42-8F10-D22D4F119D13}" type="slidenum">
              <a:rPr lang="en-US" smtClean="0"/>
              <a:pPr/>
              <a:t>6</a:t>
            </a:fld>
            <a:endParaRPr lang="en-US"/>
          </a:p>
        </p:txBody>
      </p:sp>
      <p:sp>
        <p:nvSpPr>
          <p:cNvPr id="7" name="TextBox 6">
            <a:extLst>
              <a:ext uri="{FF2B5EF4-FFF2-40B4-BE49-F238E27FC236}">
                <a16:creationId xmlns:a16="http://schemas.microsoft.com/office/drawing/2014/main" id="{DA07AC35-09A1-2C00-0613-CEC8AB1AD948}"/>
              </a:ext>
            </a:extLst>
          </p:cNvPr>
          <p:cNvSpPr txBox="1"/>
          <p:nvPr/>
        </p:nvSpPr>
        <p:spPr>
          <a:xfrm>
            <a:off x="216055" y="1843950"/>
            <a:ext cx="657455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Courier New" panose="02070309020205020404" pitchFamily="49" charset="0"/>
              <a:buChar char="o"/>
            </a:pPr>
            <a:r>
              <a:rPr lang="en-US" sz="2500"/>
              <a:t>Vibe coding removes engineering friction.</a:t>
            </a:r>
          </a:p>
          <a:p>
            <a:pPr marL="571500" indent="-571500">
              <a:buFont typeface="Courier New" panose="02070309020205020404" pitchFamily="49" charset="0"/>
              <a:buChar char="o"/>
            </a:pPr>
            <a:r>
              <a:rPr lang="en-US" sz="2500"/>
              <a:t>You focus on intent, not implementation.</a:t>
            </a:r>
          </a:p>
          <a:p>
            <a:pPr marL="571500" indent="-571500">
              <a:buFont typeface="Courier New" panose="02070309020205020404" pitchFamily="49" charset="0"/>
              <a:buChar char="o"/>
            </a:pPr>
            <a:r>
              <a:rPr lang="en-US" sz="2500" b="1" i="1"/>
              <a:t>Less coding. More thinking.</a:t>
            </a:r>
          </a:p>
          <a:p>
            <a:pPr marL="571500" indent="-571500">
              <a:buFont typeface="Courier New" panose="02070309020205020404" pitchFamily="49" charset="0"/>
              <a:buChar char="o"/>
            </a:pPr>
            <a:r>
              <a:rPr lang="en-US" sz="2500"/>
              <a:t>Which is exactly why this is so powerful for physicists.</a:t>
            </a:r>
          </a:p>
          <a:p>
            <a:pPr marL="1028700" lvl="1" indent="-571500">
              <a:buFont typeface="Courier New" panose="02070309020205020404" pitchFamily="49" charset="0"/>
              <a:buChar char="o"/>
            </a:pPr>
            <a:r>
              <a:rPr lang="en-US" sz="2500" i="1" u="sng"/>
              <a:t>Let’s look at what they’ve already built with it.</a:t>
            </a:r>
          </a:p>
        </p:txBody>
      </p:sp>
      <p:pic>
        <p:nvPicPr>
          <p:cNvPr id="17" name="Picture 16" descr="Vibe Coding 👇 Vibe coding is when you describe what you want, and AI helps  build the first draft. 1) You do: explain the goal in simple words. 2) AI  does: turns">
            <a:extLst>
              <a:ext uri="{FF2B5EF4-FFF2-40B4-BE49-F238E27FC236}">
                <a16:creationId xmlns:a16="http://schemas.microsoft.com/office/drawing/2014/main" id="{1F48EA33-776C-8487-4111-EEEB8837AE01}"/>
              </a:ext>
            </a:extLst>
          </p:cNvPr>
          <p:cNvPicPr>
            <a:picLocks noChangeAspect="1"/>
          </p:cNvPicPr>
          <p:nvPr/>
        </p:nvPicPr>
        <p:blipFill>
          <a:blip r:embed="rId2"/>
          <a:stretch>
            <a:fillRect/>
          </a:stretch>
        </p:blipFill>
        <p:spPr>
          <a:xfrm>
            <a:off x="6733310" y="1843950"/>
            <a:ext cx="4763812" cy="3170100"/>
          </a:xfrm>
          <a:prstGeom prst="rect">
            <a:avLst/>
          </a:prstGeom>
        </p:spPr>
      </p:pic>
    </p:spTree>
    <p:extLst>
      <p:ext uri="{BB962C8B-B14F-4D97-AF65-F5344CB8AC3E}">
        <p14:creationId xmlns:p14="http://schemas.microsoft.com/office/powerpoint/2010/main" val="3963496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DEE0-241A-1CC8-353D-3E46C16A3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D52407-9492-867F-D25B-19A5E8F29DE6}"/>
              </a:ext>
            </a:extLst>
          </p:cNvPr>
          <p:cNvSpPr>
            <a:spLocks noGrp="1"/>
          </p:cNvSpPr>
          <p:nvPr>
            <p:ph type="title"/>
          </p:nvPr>
        </p:nvSpPr>
        <p:spPr>
          <a:xfrm>
            <a:off x="198120" y="193646"/>
            <a:ext cx="12192566" cy="487490"/>
          </a:xfrm>
        </p:spPr>
        <p:txBody>
          <a:bodyPr>
            <a:noAutofit/>
          </a:bodyPr>
          <a:lstStyle/>
          <a:p>
            <a:r>
              <a:rPr lang="en-US" dirty="0"/>
              <a:t>Get set up to vibe - step 6: connect to </a:t>
            </a:r>
            <a:r>
              <a:rPr lang="en-US" dirty="0" err="1"/>
              <a:t>ifarm</a:t>
            </a:r>
            <a:endParaRPr lang="en-US" dirty="0"/>
          </a:p>
        </p:txBody>
      </p:sp>
      <p:sp>
        <p:nvSpPr>
          <p:cNvPr id="6" name="Slide Number Placeholder 5">
            <a:extLst>
              <a:ext uri="{FF2B5EF4-FFF2-40B4-BE49-F238E27FC236}">
                <a16:creationId xmlns:a16="http://schemas.microsoft.com/office/drawing/2014/main" id="{8E2FC521-952E-ECA1-F0BE-663165A44443}"/>
              </a:ext>
            </a:extLst>
          </p:cNvPr>
          <p:cNvSpPr>
            <a:spLocks noGrp="1"/>
          </p:cNvSpPr>
          <p:nvPr>
            <p:ph type="sldNum" sz="quarter" idx="12"/>
          </p:nvPr>
        </p:nvSpPr>
        <p:spPr/>
        <p:txBody>
          <a:bodyPr/>
          <a:lstStyle/>
          <a:p>
            <a:fld id="{07E1C93C-5050-FC42-8F10-D22D4F119D13}" type="slidenum">
              <a:rPr lang="en-US" smtClean="0"/>
              <a:pPr/>
              <a:t>60</a:t>
            </a:fld>
            <a:endParaRPr lang="en-US"/>
          </a:p>
        </p:txBody>
      </p:sp>
      <p:sp>
        <p:nvSpPr>
          <p:cNvPr id="3" name="TextBox 2">
            <a:extLst>
              <a:ext uri="{FF2B5EF4-FFF2-40B4-BE49-F238E27FC236}">
                <a16:creationId xmlns:a16="http://schemas.microsoft.com/office/drawing/2014/main" id="{4FB3C811-60F5-4EF6-3EBC-AEE9D53C3F55}"/>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7" name="Rectangle 6">
            <a:extLst>
              <a:ext uri="{FF2B5EF4-FFF2-40B4-BE49-F238E27FC236}">
                <a16:creationId xmlns:a16="http://schemas.microsoft.com/office/drawing/2014/main" id="{D230BF77-E722-8FB3-9AA5-930FEDC67883}"/>
              </a:ext>
            </a:extLst>
          </p:cNvPr>
          <p:cNvSpPr/>
          <p:nvPr/>
        </p:nvSpPr>
        <p:spPr>
          <a:xfrm flipH="1">
            <a:off x="4928895" y="3341156"/>
            <a:ext cx="364322" cy="2778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2A90AED-CAF9-49BC-EE1F-C7DE44D048B7}"/>
              </a:ext>
            </a:extLst>
          </p:cNvPr>
          <p:cNvPicPr>
            <a:picLocks noChangeAspect="1"/>
          </p:cNvPicPr>
          <p:nvPr/>
        </p:nvPicPr>
        <p:blipFill>
          <a:blip r:embed="rId2"/>
          <a:srcRect r="11102" b="27773"/>
          <a:stretch>
            <a:fillRect/>
          </a:stretch>
        </p:blipFill>
        <p:spPr>
          <a:xfrm>
            <a:off x="931366" y="2124304"/>
            <a:ext cx="10838508" cy="4343032"/>
          </a:xfrm>
          <a:prstGeom prst="rect">
            <a:avLst/>
          </a:prstGeom>
        </p:spPr>
      </p:pic>
      <p:sp>
        <p:nvSpPr>
          <p:cNvPr id="10" name="TextBox 9">
            <a:extLst>
              <a:ext uri="{FF2B5EF4-FFF2-40B4-BE49-F238E27FC236}">
                <a16:creationId xmlns:a16="http://schemas.microsoft.com/office/drawing/2014/main" id="{C621FE45-CC33-225C-697D-B46B0C798CD6}"/>
              </a:ext>
            </a:extLst>
          </p:cNvPr>
          <p:cNvSpPr txBox="1"/>
          <p:nvPr/>
        </p:nvSpPr>
        <p:spPr>
          <a:xfrm>
            <a:off x="508655" y="891621"/>
            <a:ext cx="10270962" cy="1200329"/>
          </a:xfrm>
          <a:prstGeom prst="rect">
            <a:avLst/>
          </a:prstGeom>
          <a:noFill/>
        </p:spPr>
        <p:txBody>
          <a:bodyPr wrap="square">
            <a:spAutoFit/>
          </a:bodyPr>
          <a:lstStyle/>
          <a:p>
            <a:pPr marL="342900" indent="-342900">
              <a:buFont typeface="Courier New" panose="02070309020205020404" pitchFamily="49" charset="0"/>
              <a:buChar char="o"/>
            </a:pPr>
            <a:r>
              <a:rPr lang="en-US"/>
              <a:t>A new window will open with a password prompt. </a:t>
            </a:r>
          </a:p>
          <a:p>
            <a:pPr marL="800100" lvl="1" indent="-342900">
              <a:buFont typeface="Courier New" panose="02070309020205020404" pitchFamily="49" charset="0"/>
              <a:buChar char="o"/>
            </a:pPr>
            <a:r>
              <a:rPr lang="en-US"/>
              <a:t>Enter your </a:t>
            </a:r>
            <a:r>
              <a:rPr lang="en-US" b="1"/>
              <a:t>6-digit PIN + MobilePass/USB token</a:t>
            </a:r>
            <a:r>
              <a:rPr lang="en-US"/>
              <a:t>. </a:t>
            </a:r>
          </a:p>
          <a:p>
            <a:pPr marL="800100" lvl="1" indent="-342900">
              <a:buFont typeface="Courier New" panose="02070309020205020404" pitchFamily="49" charset="0"/>
              <a:buChar char="o"/>
            </a:pPr>
            <a:r>
              <a:rPr lang="en-US"/>
              <a:t>You are logging into </a:t>
            </a:r>
            <a:r>
              <a:rPr lang="en-US" err="1"/>
              <a:t>login.jlab.org</a:t>
            </a:r>
            <a:r>
              <a:rPr lang="en-US"/>
              <a:t>, which acts as the gateway to access </a:t>
            </a:r>
            <a:r>
              <a:rPr lang="en-US" err="1"/>
              <a:t>ifarm</a:t>
            </a:r>
            <a:r>
              <a:rPr lang="en-US"/>
              <a:t>. </a:t>
            </a:r>
          </a:p>
          <a:p>
            <a:pPr marL="1257300" lvl="2" indent="-342900">
              <a:buFont typeface="Courier New" panose="02070309020205020404" pitchFamily="49" charset="0"/>
              <a:buChar char="o"/>
            </a:pPr>
            <a:r>
              <a:rPr lang="en-US"/>
              <a:t>The </a:t>
            </a:r>
            <a:r>
              <a:rPr lang="en-US" err="1"/>
              <a:t>ProxyJump</a:t>
            </a:r>
            <a:r>
              <a:rPr lang="en-US"/>
              <a:t> </a:t>
            </a:r>
            <a:r>
              <a:rPr lang="en-US" err="1"/>
              <a:t>login.jlab.org</a:t>
            </a:r>
            <a:r>
              <a:rPr lang="en-US"/>
              <a:t> setting in the config automatically handles this intermediate step.</a:t>
            </a:r>
          </a:p>
        </p:txBody>
      </p:sp>
    </p:spTree>
    <p:extLst>
      <p:ext uri="{BB962C8B-B14F-4D97-AF65-F5344CB8AC3E}">
        <p14:creationId xmlns:p14="http://schemas.microsoft.com/office/powerpoint/2010/main" val="1505822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494C1-FE50-B64D-35C6-673A10E711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F0930-9FE3-CE2A-3E44-BB5D60FCA77A}"/>
              </a:ext>
            </a:extLst>
          </p:cNvPr>
          <p:cNvSpPr>
            <a:spLocks noGrp="1"/>
          </p:cNvSpPr>
          <p:nvPr>
            <p:ph type="title"/>
          </p:nvPr>
        </p:nvSpPr>
        <p:spPr>
          <a:xfrm>
            <a:off x="198120" y="193646"/>
            <a:ext cx="12192566" cy="487490"/>
          </a:xfrm>
        </p:spPr>
        <p:txBody>
          <a:bodyPr>
            <a:noAutofit/>
          </a:bodyPr>
          <a:lstStyle/>
          <a:p>
            <a:r>
              <a:rPr lang="en-US"/>
              <a:t>Get set up to vibe - step 6: connect to </a:t>
            </a:r>
            <a:r>
              <a:rPr lang="en-US" err="1"/>
              <a:t>ifarm</a:t>
            </a:r>
            <a:endParaRPr lang="en-US"/>
          </a:p>
        </p:txBody>
      </p:sp>
      <p:sp>
        <p:nvSpPr>
          <p:cNvPr id="6" name="Slide Number Placeholder 5">
            <a:extLst>
              <a:ext uri="{FF2B5EF4-FFF2-40B4-BE49-F238E27FC236}">
                <a16:creationId xmlns:a16="http://schemas.microsoft.com/office/drawing/2014/main" id="{2B1A4006-9ACA-AF54-9D13-E691787A687F}"/>
              </a:ext>
            </a:extLst>
          </p:cNvPr>
          <p:cNvSpPr>
            <a:spLocks noGrp="1"/>
          </p:cNvSpPr>
          <p:nvPr>
            <p:ph type="sldNum" sz="quarter" idx="12"/>
          </p:nvPr>
        </p:nvSpPr>
        <p:spPr/>
        <p:txBody>
          <a:bodyPr/>
          <a:lstStyle/>
          <a:p>
            <a:fld id="{07E1C93C-5050-FC42-8F10-D22D4F119D13}" type="slidenum">
              <a:rPr lang="en-US" smtClean="0"/>
              <a:pPr/>
              <a:t>61</a:t>
            </a:fld>
            <a:endParaRPr lang="en-US"/>
          </a:p>
        </p:txBody>
      </p:sp>
      <p:sp>
        <p:nvSpPr>
          <p:cNvPr id="3" name="TextBox 2">
            <a:extLst>
              <a:ext uri="{FF2B5EF4-FFF2-40B4-BE49-F238E27FC236}">
                <a16:creationId xmlns:a16="http://schemas.microsoft.com/office/drawing/2014/main" id="{A9B4B069-1909-323D-0B16-F1B359A1D526}"/>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10" name="TextBox 9">
            <a:extLst>
              <a:ext uri="{FF2B5EF4-FFF2-40B4-BE49-F238E27FC236}">
                <a16:creationId xmlns:a16="http://schemas.microsoft.com/office/drawing/2014/main" id="{B4B515D7-A35D-A1C2-A791-743ADFB00437}"/>
              </a:ext>
            </a:extLst>
          </p:cNvPr>
          <p:cNvSpPr txBox="1"/>
          <p:nvPr/>
        </p:nvSpPr>
        <p:spPr>
          <a:xfrm>
            <a:off x="508655" y="891621"/>
            <a:ext cx="11571728" cy="1477328"/>
          </a:xfrm>
          <a:prstGeom prst="rect">
            <a:avLst/>
          </a:prstGeom>
          <a:noFill/>
        </p:spPr>
        <p:txBody>
          <a:bodyPr wrap="square">
            <a:spAutoFit/>
          </a:bodyPr>
          <a:lstStyle/>
          <a:p>
            <a:pPr marL="285750" indent="-285750">
              <a:buFont typeface="Courier New" panose="02070309020205020404" pitchFamily="49" charset="0"/>
              <a:buChar char="o"/>
            </a:pPr>
            <a:r>
              <a:rPr lang="en-US"/>
              <a:t>After entering your password for </a:t>
            </a:r>
            <a:r>
              <a:rPr lang="en-US" err="1"/>
              <a:t>login.jlab.org</a:t>
            </a:r>
            <a:r>
              <a:rPr lang="en-US"/>
              <a:t>, a second prompt will appear for @</a:t>
            </a:r>
            <a:r>
              <a:rPr lang="en-US" err="1"/>
              <a:t>ifarm</a:t>
            </a:r>
            <a:r>
              <a:rPr lang="en-US"/>
              <a:t>. Enter your CUE (</a:t>
            </a:r>
            <a:r>
              <a:rPr lang="en-US" err="1"/>
              <a:t>JLab</a:t>
            </a:r>
            <a:r>
              <a:rPr lang="en-US"/>
              <a:t>) account password to complete the login.</a:t>
            </a:r>
          </a:p>
          <a:p>
            <a:pPr marL="285750" indent="-285750">
              <a:buFont typeface="Courier New" panose="02070309020205020404" pitchFamily="49" charset="0"/>
              <a:buChar char="o"/>
            </a:pPr>
            <a:r>
              <a:rPr lang="en-US"/>
              <a:t>For any additional pop-ups, simply select the default trusted option such as “Linux” or “Continue”, depending on what is shown.</a:t>
            </a:r>
          </a:p>
          <a:p>
            <a:pPr marL="285750" indent="-285750">
              <a:buFont typeface="Courier New" panose="02070309020205020404" pitchFamily="49" charset="0"/>
              <a:buChar char="o"/>
            </a:pPr>
            <a:endParaRPr lang="en-US"/>
          </a:p>
        </p:txBody>
      </p:sp>
      <p:pic>
        <p:nvPicPr>
          <p:cNvPr id="4" name="Picture 3">
            <a:extLst>
              <a:ext uri="{FF2B5EF4-FFF2-40B4-BE49-F238E27FC236}">
                <a16:creationId xmlns:a16="http://schemas.microsoft.com/office/drawing/2014/main" id="{D875BFBE-D3F8-FA30-22BA-75D26ADFADDA}"/>
              </a:ext>
            </a:extLst>
          </p:cNvPr>
          <p:cNvPicPr>
            <a:picLocks noChangeAspect="1"/>
          </p:cNvPicPr>
          <p:nvPr/>
        </p:nvPicPr>
        <p:blipFill>
          <a:blip r:embed="rId2"/>
          <a:stretch>
            <a:fillRect/>
          </a:stretch>
        </p:blipFill>
        <p:spPr>
          <a:xfrm>
            <a:off x="267253" y="2196287"/>
            <a:ext cx="5540451" cy="2309313"/>
          </a:xfrm>
          <a:prstGeom prst="rect">
            <a:avLst/>
          </a:prstGeom>
        </p:spPr>
      </p:pic>
      <p:pic>
        <p:nvPicPr>
          <p:cNvPr id="5" name="Picture 4">
            <a:extLst>
              <a:ext uri="{FF2B5EF4-FFF2-40B4-BE49-F238E27FC236}">
                <a16:creationId xmlns:a16="http://schemas.microsoft.com/office/drawing/2014/main" id="{FF52D9E2-DA49-882B-DE1A-67B1D3FBD19C}"/>
              </a:ext>
            </a:extLst>
          </p:cNvPr>
          <p:cNvPicPr>
            <a:picLocks noChangeAspect="1"/>
          </p:cNvPicPr>
          <p:nvPr/>
        </p:nvPicPr>
        <p:blipFill>
          <a:blip r:embed="rId3"/>
          <a:srcRect r="5036" b="37884"/>
          <a:stretch>
            <a:fillRect/>
          </a:stretch>
        </p:blipFill>
        <p:spPr>
          <a:xfrm>
            <a:off x="2215166" y="4661712"/>
            <a:ext cx="7185077" cy="1721858"/>
          </a:xfrm>
          <a:prstGeom prst="rect">
            <a:avLst/>
          </a:prstGeom>
        </p:spPr>
      </p:pic>
      <p:pic>
        <p:nvPicPr>
          <p:cNvPr id="9" name="Picture 8">
            <a:extLst>
              <a:ext uri="{FF2B5EF4-FFF2-40B4-BE49-F238E27FC236}">
                <a16:creationId xmlns:a16="http://schemas.microsoft.com/office/drawing/2014/main" id="{933B485C-462C-68E0-497C-571CAC903B93}"/>
              </a:ext>
            </a:extLst>
          </p:cNvPr>
          <p:cNvPicPr>
            <a:picLocks noChangeAspect="1"/>
          </p:cNvPicPr>
          <p:nvPr/>
        </p:nvPicPr>
        <p:blipFill>
          <a:blip r:embed="rId4"/>
          <a:stretch>
            <a:fillRect/>
          </a:stretch>
        </p:blipFill>
        <p:spPr>
          <a:xfrm>
            <a:off x="5960121" y="2196288"/>
            <a:ext cx="6097863" cy="2309313"/>
          </a:xfrm>
          <a:prstGeom prst="rect">
            <a:avLst/>
          </a:prstGeom>
        </p:spPr>
      </p:pic>
      <p:sp>
        <p:nvSpPr>
          <p:cNvPr id="11" name="Rectangle 10">
            <a:extLst>
              <a:ext uri="{FF2B5EF4-FFF2-40B4-BE49-F238E27FC236}">
                <a16:creationId xmlns:a16="http://schemas.microsoft.com/office/drawing/2014/main" id="{ABA740CE-02DA-35E0-BA01-B9CC0E6A5090}"/>
              </a:ext>
            </a:extLst>
          </p:cNvPr>
          <p:cNvSpPr/>
          <p:nvPr/>
        </p:nvSpPr>
        <p:spPr>
          <a:xfrm flipH="1">
            <a:off x="7997781" y="2512181"/>
            <a:ext cx="3799268" cy="1824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351F21-022C-BC1E-FE84-AC6CF57C8A70}"/>
              </a:ext>
            </a:extLst>
          </p:cNvPr>
          <p:cNvSpPr/>
          <p:nvPr/>
        </p:nvSpPr>
        <p:spPr>
          <a:xfrm flipH="1">
            <a:off x="4753594" y="5222205"/>
            <a:ext cx="4017118" cy="1824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21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6F795-D9A7-8967-C91F-542A12B20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EC86E-D37E-0598-17BC-388B087496B4}"/>
              </a:ext>
            </a:extLst>
          </p:cNvPr>
          <p:cNvSpPr>
            <a:spLocks noGrp="1"/>
          </p:cNvSpPr>
          <p:nvPr>
            <p:ph type="title"/>
          </p:nvPr>
        </p:nvSpPr>
        <p:spPr>
          <a:xfrm>
            <a:off x="198120" y="193646"/>
            <a:ext cx="12192566" cy="487490"/>
          </a:xfrm>
        </p:spPr>
        <p:txBody>
          <a:bodyPr>
            <a:noAutofit/>
          </a:bodyPr>
          <a:lstStyle/>
          <a:p>
            <a:r>
              <a:rPr lang="en-US"/>
              <a:t>Get set up to vibe - step 6: connect to </a:t>
            </a:r>
            <a:r>
              <a:rPr lang="en-US" err="1"/>
              <a:t>ifarm</a:t>
            </a:r>
            <a:endParaRPr lang="en-US"/>
          </a:p>
        </p:txBody>
      </p:sp>
      <p:sp>
        <p:nvSpPr>
          <p:cNvPr id="6" name="Slide Number Placeholder 5">
            <a:extLst>
              <a:ext uri="{FF2B5EF4-FFF2-40B4-BE49-F238E27FC236}">
                <a16:creationId xmlns:a16="http://schemas.microsoft.com/office/drawing/2014/main" id="{D6D4FD4F-1800-CBE4-2A02-B6BC7D5B6665}"/>
              </a:ext>
            </a:extLst>
          </p:cNvPr>
          <p:cNvSpPr>
            <a:spLocks noGrp="1"/>
          </p:cNvSpPr>
          <p:nvPr>
            <p:ph type="sldNum" sz="quarter" idx="12"/>
          </p:nvPr>
        </p:nvSpPr>
        <p:spPr/>
        <p:txBody>
          <a:bodyPr/>
          <a:lstStyle/>
          <a:p>
            <a:fld id="{07E1C93C-5050-FC42-8F10-D22D4F119D13}" type="slidenum">
              <a:rPr lang="en-US" smtClean="0"/>
              <a:pPr/>
              <a:t>62</a:t>
            </a:fld>
            <a:endParaRPr lang="en-US"/>
          </a:p>
        </p:txBody>
      </p:sp>
      <p:sp>
        <p:nvSpPr>
          <p:cNvPr id="3" name="TextBox 2">
            <a:extLst>
              <a:ext uri="{FF2B5EF4-FFF2-40B4-BE49-F238E27FC236}">
                <a16:creationId xmlns:a16="http://schemas.microsoft.com/office/drawing/2014/main" id="{D21008CE-62F7-E440-D25B-366A095C0BD9}"/>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10" name="TextBox 9">
            <a:extLst>
              <a:ext uri="{FF2B5EF4-FFF2-40B4-BE49-F238E27FC236}">
                <a16:creationId xmlns:a16="http://schemas.microsoft.com/office/drawing/2014/main" id="{7A55A7AA-4CC4-540E-33A7-9E9A20A6A504}"/>
              </a:ext>
            </a:extLst>
          </p:cNvPr>
          <p:cNvSpPr txBox="1"/>
          <p:nvPr/>
        </p:nvSpPr>
        <p:spPr>
          <a:xfrm>
            <a:off x="508655" y="891621"/>
            <a:ext cx="11571728" cy="646331"/>
          </a:xfrm>
          <a:prstGeom prst="rect">
            <a:avLst/>
          </a:prstGeom>
          <a:noFill/>
        </p:spPr>
        <p:txBody>
          <a:bodyPr wrap="square">
            <a:spAutoFit/>
          </a:bodyPr>
          <a:lstStyle/>
          <a:p>
            <a:pPr marL="342900" indent="-342900">
              <a:buFont typeface="Courier New" panose="02070309020205020404" pitchFamily="49" charset="0"/>
              <a:buChar char="o"/>
            </a:pPr>
            <a:r>
              <a:rPr lang="en-US"/>
              <a:t>After completing all the prompts, you will be successfully connected to </a:t>
            </a:r>
            <a:r>
              <a:rPr lang="en-US" b="1" err="1"/>
              <a:t>ifarm</a:t>
            </a:r>
            <a:r>
              <a:rPr lang="en-US"/>
              <a:t>. You should now see </a:t>
            </a:r>
            <a:r>
              <a:rPr lang="en-US" b="1"/>
              <a:t>“SSH: </a:t>
            </a:r>
            <a:r>
              <a:rPr lang="en-US" b="1" err="1"/>
              <a:t>ifarm</a:t>
            </a:r>
            <a:r>
              <a:rPr lang="en-US" b="1"/>
              <a:t>”</a:t>
            </a:r>
            <a:r>
              <a:rPr lang="en-US"/>
              <a:t> displayed in the bottom-left corner of VS Code, confirming the connection is active.</a:t>
            </a:r>
          </a:p>
        </p:txBody>
      </p:sp>
      <p:pic>
        <p:nvPicPr>
          <p:cNvPr id="8" name="Picture 7">
            <a:extLst>
              <a:ext uri="{FF2B5EF4-FFF2-40B4-BE49-F238E27FC236}">
                <a16:creationId xmlns:a16="http://schemas.microsoft.com/office/drawing/2014/main" id="{4441AC41-4321-8AAE-C984-F0D0A61681BA}"/>
              </a:ext>
            </a:extLst>
          </p:cNvPr>
          <p:cNvPicPr>
            <a:picLocks noChangeAspect="1"/>
          </p:cNvPicPr>
          <p:nvPr/>
        </p:nvPicPr>
        <p:blipFill>
          <a:blip r:embed="rId2"/>
          <a:srcRect t="75152" r="53408"/>
          <a:stretch>
            <a:fillRect/>
          </a:stretch>
        </p:blipFill>
        <p:spPr>
          <a:xfrm>
            <a:off x="1768017" y="1630285"/>
            <a:ext cx="8213891" cy="4587938"/>
          </a:xfrm>
          <a:prstGeom prst="rect">
            <a:avLst/>
          </a:prstGeom>
        </p:spPr>
      </p:pic>
      <p:sp>
        <p:nvSpPr>
          <p:cNvPr id="9" name="Rectangle 8">
            <a:extLst>
              <a:ext uri="{FF2B5EF4-FFF2-40B4-BE49-F238E27FC236}">
                <a16:creationId xmlns:a16="http://schemas.microsoft.com/office/drawing/2014/main" id="{797CBBEA-6E3D-CBC0-E450-88E3F0851EE1}"/>
              </a:ext>
            </a:extLst>
          </p:cNvPr>
          <p:cNvSpPr/>
          <p:nvPr/>
        </p:nvSpPr>
        <p:spPr>
          <a:xfrm flipH="1">
            <a:off x="1768017" y="5783936"/>
            <a:ext cx="2121403" cy="4342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8D963D8-D290-BA0F-4AC3-36721A4689A7}"/>
              </a:ext>
            </a:extLst>
          </p:cNvPr>
          <p:cNvSpPr txBox="1">
            <a:spLocks/>
          </p:cNvSpPr>
          <p:nvPr/>
        </p:nvSpPr>
        <p:spPr>
          <a:xfrm>
            <a:off x="11731742" y="6551226"/>
            <a:ext cx="463208"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62</a:t>
            </a:fld>
            <a:endParaRPr lang="en-US"/>
          </a:p>
        </p:txBody>
      </p:sp>
    </p:spTree>
    <p:extLst>
      <p:ext uri="{BB962C8B-B14F-4D97-AF65-F5344CB8AC3E}">
        <p14:creationId xmlns:p14="http://schemas.microsoft.com/office/powerpoint/2010/main" val="3181317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85510-FDE7-F560-A971-239586344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6EF37-9F09-7E06-F7CE-6DAD3DC0A585}"/>
              </a:ext>
            </a:extLst>
          </p:cNvPr>
          <p:cNvSpPr>
            <a:spLocks noGrp="1"/>
          </p:cNvSpPr>
          <p:nvPr>
            <p:ph type="title"/>
          </p:nvPr>
        </p:nvSpPr>
        <p:spPr>
          <a:xfrm>
            <a:off x="-566" y="3222326"/>
            <a:ext cx="12192566" cy="487490"/>
          </a:xfrm>
        </p:spPr>
        <p:txBody>
          <a:bodyPr>
            <a:noAutofit/>
          </a:bodyPr>
          <a:lstStyle/>
          <a:p>
            <a:pPr algn="ctr"/>
            <a:r>
              <a:rPr lang="en-US" sz="4000" dirty="0"/>
              <a:t>step 7: open a folder on </a:t>
            </a:r>
            <a:r>
              <a:rPr lang="en-US" sz="4000" dirty="0" err="1"/>
              <a:t>ifarm</a:t>
            </a:r>
            <a:endParaRPr lang="en-US" sz="4000" dirty="0"/>
          </a:p>
        </p:txBody>
      </p:sp>
      <p:sp>
        <p:nvSpPr>
          <p:cNvPr id="6" name="Slide Number Placeholder 5">
            <a:extLst>
              <a:ext uri="{FF2B5EF4-FFF2-40B4-BE49-F238E27FC236}">
                <a16:creationId xmlns:a16="http://schemas.microsoft.com/office/drawing/2014/main" id="{8754B512-AB2D-4C7E-6AB3-84D320B38D54}"/>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63</a:t>
            </a:fld>
            <a:endParaRPr lang="en-US"/>
          </a:p>
        </p:txBody>
      </p:sp>
    </p:spTree>
    <p:extLst>
      <p:ext uri="{BB962C8B-B14F-4D97-AF65-F5344CB8AC3E}">
        <p14:creationId xmlns:p14="http://schemas.microsoft.com/office/powerpoint/2010/main" val="201921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572FF-7A5D-2322-7E39-21339A6CB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A06E1-BBBC-F8DD-8265-747B268EF8DD}"/>
              </a:ext>
            </a:extLst>
          </p:cNvPr>
          <p:cNvSpPr>
            <a:spLocks noGrp="1"/>
          </p:cNvSpPr>
          <p:nvPr>
            <p:ph type="title"/>
          </p:nvPr>
        </p:nvSpPr>
        <p:spPr>
          <a:xfrm>
            <a:off x="198120" y="193646"/>
            <a:ext cx="12192566" cy="487490"/>
          </a:xfrm>
        </p:spPr>
        <p:txBody>
          <a:bodyPr>
            <a:noAutofit/>
          </a:bodyPr>
          <a:lstStyle/>
          <a:p>
            <a:r>
              <a:rPr lang="en-US" dirty="0"/>
              <a:t>Get set up to vibe - step 7: open a folder</a:t>
            </a:r>
          </a:p>
        </p:txBody>
      </p:sp>
      <p:sp>
        <p:nvSpPr>
          <p:cNvPr id="6" name="Slide Number Placeholder 5">
            <a:extLst>
              <a:ext uri="{FF2B5EF4-FFF2-40B4-BE49-F238E27FC236}">
                <a16:creationId xmlns:a16="http://schemas.microsoft.com/office/drawing/2014/main" id="{5DEBEAD5-D00B-54E7-9E99-84FBC4E9E8D2}"/>
              </a:ext>
            </a:extLst>
          </p:cNvPr>
          <p:cNvSpPr>
            <a:spLocks noGrp="1"/>
          </p:cNvSpPr>
          <p:nvPr>
            <p:ph type="sldNum" sz="quarter" idx="12"/>
          </p:nvPr>
        </p:nvSpPr>
        <p:spPr/>
        <p:txBody>
          <a:bodyPr/>
          <a:lstStyle/>
          <a:p>
            <a:fld id="{07E1C93C-5050-FC42-8F10-D22D4F119D13}" type="slidenum">
              <a:rPr lang="en-US" smtClean="0"/>
              <a:pPr/>
              <a:t>64</a:t>
            </a:fld>
            <a:endParaRPr lang="en-US"/>
          </a:p>
        </p:txBody>
      </p:sp>
      <p:sp>
        <p:nvSpPr>
          <p:cNvPr id="3" name="TextBox 2">
            <a:extLst>
              <a:ext uri="{FF2B5EF4-FFF2-40B4-BE49-F238E27FC236}">
                <a16:creationId xmlns:a16="http://schemas.microsoft.com/office/drawing/2014/main" id="{3FFE3586-5C85-DA20-4E7F-22B0808BE306}"/>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10" name="TextBox 9">
            <a:extLst>
              <a:ext uri="{FF2B5EF4-FFF2-40B4-BE49-F238E27FC236}">
                <a16:creationId xmlns:a16="http://schemas.microsoft.com/office/drawing/2014/main" id="{90685BA7-F063-3F68-D9DC-4CA47D8CB21B}"/>
              </a:ext>
            </a:extLst>
          </p:cNvPr>
          <p:cNvSpPr txBox="1"/>
          <p:nvPr/>
        </p:nvSpPr>
        <p:spPr>
          <a:xfrm>
            <a:off x="508655" y="891621"/>
            <a:ext cx="11571728" cy="1200329"/>
          </a:xfrm>
          <a:prstGeom prst="rect">
            <a:avLst/>
          </a:prstGeom>
          <a:noFill/>
        </p:spPr>
        <p:txBody>
          <a:bodyPr wrap="square">
            <a:spAutoFit/>
          </a:bodyPr>
          <a:lstStyle/>
          <a:p>
            <a:pPr marL="285750" indent="-285750">
              <a:buFont typeface="Courier New" panose="02070309020205020404" pitchFamily="49" charset="0"/>
              <a:buChar char="o"/>
            </a:pPr>
            <a:r>
              <a:rPr lang="en-US"/>
              <a:t>To open a folder on </a:t>
            </a:r>
            <a:r>
              <a:rPr lang="en-US" err="1"/>
              <a:t>ifarm</a:t>
            </a:r>
            <a:r>
              <a:rPr lang="en-US"/>
              <a:t>, go to the Explorer panel in the Activity Bar and click “Open Folder”.</a:t>
            </a:r>
          </a:p>
          <a:p>
            <a:pPr marL="742950" lvl="1" indent="-285750">
              <a:buFont typeface="Courier New" panose="02070309020205020404" pitchFamily="49" charset="0"/>
              <a:buChar char="o"/>
            </a:pPr>
            <a:r>
              <a:rPr lang="en-US"/>
              <a:t>A prompt will appear at the top where you can enter a directory path.</a:t>
            </a:r>
          </a:p>
          <a:p>
            <a:pPr marL="1200150" lvl="2" indent="-285750">
              <a:buFont typeface="Courier New" panose="02070309020205020404" pitchFamily="49" charset="0"/>
              <a:buChar char="o"/>
            </a:pPr>
            <a:r>
              <a:rPr lang="en-US"/>
              <a:t>Navigate to the folder where you will be working </a:t>
            </a:r>
          </a:p>
          <a:p>
            <a:pPr marL="1657350" lvl="3" indent="-285750">
              <a:buFont typeface="Courier New" panose="02070309020205020404" pitchFamily="49" charset="0"/>
              <a:buChar char="o"/>
            </a:pPr>
            <a:r>
              <a:rPr lang="en-US"/>
              <a:t>Prefer working under /w (assigned by your group/hall)</a:t>
            </a:r>
          </a:p>
        </p:txBody>
      </p:sp>
      <p:pic>
        <p:nvPicPr>
          <p:cNvPr id="4" name="Picture 3">
            <a:extLst>
              <a:ext uri="{FF2B5EF4-FFF2-40B4-BE49-F238E27FC236}">
                <a16:creationId xmlns:a16="http://schemas.microsoft.com/office/drawing/2014/main" id="{03A0135A-F5FF-D95F-13C0-9D015766D4ED}"/>
              </a:ext>
            </a:extLst>
          </p:cNvPr>
          <p:cNvPicPr>
            <a:picLocks noChangeAspect="1"/>
          </p:cNvPicPr>
          <p:nvPr/>
        </p:nvPicPr>
        <p:blipFill>
          <a:blip r:embed="rId2"/>
          <a:stretch>
            <a:fillRect/>
          </a:stretch>
        </p:blipFill>
        <p:spPr>
          <a:xfrm>
            <a:off x="1171188" y="2143872"/>
            <a:ext cx="9643985" cy="3631018"/>
          </a:xfrm>
          <a:prstGeom prst="rect">
            <a:avLst/>
          </a:prstGeom>
        </p:spPr>
      </p:pic>
      <p:sp>
        <p:nvSpPr>
          <p:cNvPr id="7" name="Rectangle 6">
            <a:extLst>
              <a:ext uri="{FF2B5EF4-FFF2-40B4-BE49-F238E27FC236}">
                <a16:creationId xmlns:a16="http://schemas.microsoft.com/office/drawing/2014/main" id="{54F21B5A-73E8-43C8-4B95-4139B8AB6A78}"/>
              </a:ext>
            </a:extLst>
          </p:cNvPr>
          <p:cNvSpPr/>
          <p:nvPr/>
        </p:nvSpPr>
        <p:spPr>
          <a:xfrm flipH="1">
            <a:off x="1750736" y="2514090"/>
            <a:ext cx="579549" cy="2052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A3FC7A-A007-184A-484B-5D55B9211784}"/>
              </a:ext>
            </a:extLst>
          </p:cNvPr>
          <p:cNvSpPr/>
          <p:nvPr/>
        </p:nvSpPr>
        <p:spPr>
          <a:xfrm flipH="1">
            <a:off x="1750733" y="3303943"/>
            <a:ext cx="2473535" cy="3942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D604925-6259-BF57-791E-8E9CE8B9E776}"/>
              </a:ext>
            </a:extLst>
          </p:cNvPr>
          <p:cNvSpPr txBox="1">
            <a:spLocks/>
          </p:cNvSpPr>
          <p:nvPr/>
        </p:nvSpPr>
        <p:spPr>
          <a:xfrm>
            <a:off x="11731742" y="6551226"/>
            <a:ext cx="463208"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64</a:t>
            </a:fld>
            <a:endParaRPr lang="en-US"/>
          </a:p>
        </p:txBody>
      </p:sp>
      <p:sp>
        <p:nvSpPr>
          <p:cNvPr id="5" name="TextBox 4">
            <a:extLst>
              <a:ext uri="{FF2B5EF4-FFF2-40B4-BE49-F238E27FC236}">
                <a16:creationId xmlns:a16="http://schemas.microsoft.com/office/drawing/2014/main" id="{3C88DA58-A6D2-DB55-79F9-DA398B2764EE}"/>
              </a:ext>
            </a:extLst>
          </p:cNvPr>
          <p:cNvSpPr txBox="1"/>
          <p:nvPr/>
        </p:nvSpPr>
        <p:spPr>
          <a:xfrm>
            <a:off x="1058953" y="5877634"/>
            <a:ext cx="10583333" cy="646331"/>
          </a:xfrm>
          <a:prstGeom prst="rect">
            <a:avLst/>
          </a:prstGeom>
          <a:noFill/>
        </p:spPr>
        <p:txBody>
          <a:bodyPr wrap="square" rtlCol="0">
            <a:spAutoFit/>
          </a:bodyPr>
          <a:lstStyle/>
          <a:p>
            <a:r>
              <a:rPr lang="en-US">
                <a:solidFill>
                  <a:srgbClr val="FF0000"/>
                </a:solidFill>
              </a:rPr>
              <a:t>Note: Avoid using your home directory. It fills up quickly and can cause issues like: VS Code connection failure due to disk quota exceeded errors  (Refer to “</a:t>
            </a:r>
            <a:r>
              <a:rPr lang="en-US">
                <a:solidFill>
                  <a:srgbClr val="FF0000"/>
                </a:solidFill>
                <a:hlinkClick r:id="rId3">
                  <a:extLst>
                    <a:ext uri="{A12FA001-AC4F-418D-AE19-62706E023703}">
                      <ahyp:hlinkClr xmlns:ahyp="http://schemas.microsoft.com/office/drawing/2018/hyperlinkcolor" val="tx"/>
                    </a:ext>
                  </a:extLst>
                </a:hlinkClick>
              </a:rPr>
              <a:t>Navigating ifarm</a:t>
            </a:r>
            <a:r>
              <a:rPr lang="en-US">
                <a:solidFill>
                  <a:srgbClr val="FF0000"/>
                </a:solidFill>
              </a:rPr>
              <a:t>” slides 51–58 for details)</a:t>
            </a:r>
          </a:p>
        </p:txBody>
      </p:sp>
      <p:sp>
        <p:nvSpPr>
          <p:cNvPr id="8" name="Rectangle 7">
            <a:extLst>
              <a:ext uri="{FF2B5EF4-FFF2-40B4-BE49-F238E27FC236}">
                <a16:creationId xmlns:a16="http://schemas.microsoft.com/office/drawing/2014/main" id="{EE548C7D-AF6A-8900-AE3D-3F9712B7C212}"/>
              </a:ext>
            </a:extLst>
          </p:cNvPr>
          <p:cNvSpPr/>
          <p:nvPr/>
        </p:nvSpPr>
        <p:spPr>
          <a:xfrm flipH="1">
            <a:off x="1171187" y="2477549"/>
            <a:ext cx="467315" cy="4319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866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D158E-EC50-41B8-36CB-BA68091C291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B53F9EF-EA32-5EDD-66C2-C0386950A8D0}"/>
              </a:ext>
            </a:extLst>
          </p:cNvPr>
          <p:cNvPicPr>
            <a:picLocks noChangeAspect="1"/>
          </p:cNvPicPr>
          <p:nvPr/>
        </p:nvPicPr>
        <p:blipFill>
          <a:blip r:embed="rId2"/>
          <a:srcRect b="15518"/>
          <a:stretch>
            <a:fillRect/>
          </a:stretch>
        </p:blipFill>
        <p:spPr>
          <a:xfrm>
            <a:off x="881636" y="1587419"/>
            <a:ext cx="10426015" cy="4655973"/>
          </a:xfrm>
          <a:prstGeom prst="rect">
            <a:avLst/>
          </a:prstGeom>
        </p:spPr>
      </p:pic>
      <p:sp>
        <p:nvSpPr>
          <p:cNvPr id="2" name="Title 1">
            <a:extLst>
              <a:ext uri="{FF2B5EF4-FFF2-40B4-BE49-F238E27FC236}">
                <a16:creationId xmlns:a16="http://schemas.microsoft.com/office/drawing/2014/main" id="{1580FE84-502D-4A9D-833D-7978D0AD8C68}"/>
              </a:ext>
            </a:extLst>
          </p:cNvPr>
          <p:cNvSpPr>
            <a:spLocks noGrp="1"/>
          </p:cNvSpPr>
          <p:nvPr>
            <p:ph type="title"/>
          </p:nvPr>
        </p:nvSpPr>
        <p:spPr>
          <a:xfrm>
            <a:off x="198120" y="193646"/>
            <a:ext cx="12192566" cy="487490"/>
          </a:xfrm>
        </p:spPr>
        <p:txBody>
          <a:bodyPr>
            <a:noAutofit/>
          </a:bodyPr>
          <a:lstStyle/>
          <a:p>
            <a:r>
              <a:rPr lang="en-US"/>
              <a:t>Get set up to vibe - step 7: open a folder</a:t>
            </a:r>
          </a:p>
        </p:txBody>
      </p:sp>
      <p:sp>
        <p:nvSpPr>
          <p:cNvPr id="6" name="Slide Number Placeholder 5">
            <a:extLst>
              <a:ext uri="{FF2B5EF4-FFF2-40B4-BE49-F238E27FC236}">
                <a16:creationId xmlns:a16="http://schemas.microsoft.com/office/drawing/2014/main" id="{7E3F5118-9389-BC98-3155-1579EAF95EEC}"/>
              </a:ext>
            </a:extLst>
          </p:cNvPr>
          <p:cNvSpPr>
            <a:spLocks noGrp="1"/>
          </p:cNvSpPr>
          <p:nvPr>
            <p:ph type="sldNum" sz="quarter" idx="12"/>
          </p:nvPr>
        </p:nvSpPr>
        <p:spPr/>
        <p:txBody>
          <a:bodyPr/>
          <a:lstStyle/>
          <a:p>
            <a:fld id="{07E1C93C-5050-FC42-8F10-D22D4F119D13}" type="slidenum">
              <a:rPr lang="en-US" smtClean="0"/>
              <a:pPr/>
              <a:t>65</a:t>
            </a:fld>
            <a:endParaRPr lang="en-US"/>
          </a:p>
        </p:txBody>
      </p:sp>
      <p:sp>
        <p:nvSpPr>
          <p:cNvPr id="3" name="TextBox 2">
            <a:extLst>
              <a:ext uri="{FF2B5EF4-FFF2-40B4-BE49-F238E27FC236}">
                <a16:creationId xmlns:a16="http://schemas.microsoft.com/office/drawing/2014/main" id="{387AA7B0-989C-525A-79B7-7A3A9B908800}"/>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10" name="TextBox 9">
            <a:extLst>
              <a:ext uri="{FF2B5EF4-FFF2-40B4-BE49-F238E27FC236}">
                <a16:creationId xmlns:a16="http://schemas.microsoft.com/office/drawing/2014/main" id="{B1EE8218-89D2-4EBF-E2C9-3D88B883D0C6}"/>
              </a:ext>
            </a:extLst>
          </p:cNvPr>
          <p:cNvSpPr txBox="1"/>
          <p:nvPr/>
        </p:nvSpPr>
        <p:spPr>
          <a:xfrm>
            <a:off x="508655" y="891621"/>
            <a:ext cx="11571728" cy="646331"/>
          </a:xfrm>
          <a:prstGeom prst="rect">
            <a:avLst/>
          </a:prstGeom>
          <a:noFill/>
        </p:spPr>
        <p:txBody>
          <a:bodyPr wrap="square">
            <a:spAutoFit/>
          </a:bodyPr>
          <a:lstStyle/>
          <a:p>
            <a:pPr marL="285750" indent="-285750">
              <a:buFont typeface="Courier New" panose="02070309020205020404" pitchFamily="49" charset="0"/>
              <a:buChar char="o"/>
            </a:pPr>
            <a:r>
              <a:rPr lang="en-US"/>
              <a:t>After connecting to a folder once on a host that path get saved and next time you can directly connect to host on that path by just clicking on that path</a:t>
            </a:r>
          </a:p>
        </p:txBody>
      </p:sp>
      <p:sp>
        <p:nvSpPr>
          <p:cNvPr id="8" name="Rectangle 7">
            <a:extLst>
              <a:ext uri="{FF2B5EF4-FFF2-40B4-BE49-F238E27FC236}">
                <a16:creationId xmlns:a16="http://schemas.microsoft.com/office/drawing/2014/main" id="{48DFBD7C-0513-256D-6C50-7A1E1A1C1A4B}"/>
              </a:ext>
            </a:extLst>
          </p:cNvPr>
          <p:cNvSpPr/>
          <p:nvPr/>
        </p:nvSpPr>
        <p:spPr>
          <a:xfrm flipH="1">
            <a:off x="2305317" y="4353059"/>
            <a:ext cx="2434107" cy="2962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B03D78-5176-7BA6-8E3F-A88FF3E25E80}"/>
              </a:ext>
            </a:extLst>
          </p:cNvPr>
          <p:cNvSpPr/>
          <p:nvPr/>
        </p:nvSpPr>
        <p:spPr>
          <a:xfrm flipH="1">
            <a:off x="6350620" y="4318003"/>
            <a:ext cx="413460" cy="2962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8BC3D2-F353-5645-7736-70D161857A45}"/>
              </a:ext>
            </a:extLst>
          </p:cNvPr>
          <p:cNvSpPr/>
          <p:nvPr/>
        </p:nvSpPr>
        <p:spPr>
          <a:xfrm flipH="1">
            <a:off x="5975796" y="4312274"/>
            <a:ext cx="295401" cy="2962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4348A2-A14C-D0D8-F518-B69DC39FAD6E}"/>
              </a:ext>
            </a:extLst>
          </p:cNvPr>
          <p:cNvSpPr txBox="1"/>
          <p:nvPr/>
        </p:nvSpPr>
        <p:spPr>
          <a:xfrm>
            <a:off x="2043874" y="6336406"/>
            <a:ext cx="3818994" cy="369332"/>
          </a:xfrm>
          <a:prstGeom prst="rect">
            <a:avLst/>
          </a:prstGeom>
          <a:noFill/>
          <a:ln>
            <a:solidFill>
              <a:srgbClr val="FF0000"/>
            </a:solidFill>
          </a:ln>
        </p:spPr>
        <p:txBody>
          <a:bodyPr wrap="square" rtlCol="0">
            <a:spAutoFit/>
          </a:bodyPr>
          <a:lstStyle/>
          <a:p>
            <a:r>
              <a:rPr lang="en-US">
                <a:solidFill>
                  <a:srgbClr val="FF0000"/>
                </a:solidFill>
              </a:rPr>
              <a:t>Open remote folder in current window</a:t>
            </a:r>
          </a:p>
        </p:txBody>
      </p:sp>
      <p:sp>
        <p:nvSpPr>
          <p:cNvPr id="15" name="TextBox 14">
            <a:extLst>
              <a:ext uri="{FF2B5EF4-FFF2-40B4-BE49-F238E27FC236}">
                <a16:creationId xmlns:a16="http://schemas.microsoft.com/office/drawing/2014/main" id="{68F63DCB-505B-48DC-AE41-3D9C48C8BCBA}"/>
              </a:ext>
            </a:extLst>
          </p:cNvPr>
          <p:cNvSpPr txBox="1"/>
          <p:nvPr/>
        </p:nvSpPr>
        <p:spPr>
          <a:xfrm>
            <a:off x="6271196" y="6334112"/>
            <a:ext cx="3516747" cy="369332"/>
          </a:xfrm>
          <a:prstGeom prst="rect">
            <a:avLst/>
          </a:prstGeom>
          <a:noFill/>
          <a:ln>
            <a:solidFill>
              <a:srgbClr val="FF0000"/>
            </a:solidFill>
          </a:ln>
        </p:spPr>
        <p:txBody>
          <a:bodyPr wrap="square" rtlCol="0">
            <a:spAutoFit/>
          </a:bodyPr>
          <a:lstStyle/>
          <a:p>
            <a:r>
              <a:rPr lang="en-US">
                <a:solidFill>
                  <a:srgbClr val="FF0000"/>
                </a:solidFill>
              </a:rPr>
              <a:t>Open remote folder in new window</a:t>
            </a:r>
          </a:p>
        </p:txBody>
      </p:sp>
      <p:cxnSp>
        <p:nvCxnSpPr>
          <p:cNvPr id="17" name="Straight Arrow Connector 16">
            <a:extLst>
              <a:ext uri="{FF2B5EF4-FFF2-40B4-BE49-F238E27FC236}">
                <a16:creationId xmlns:a16="http://schemas.microsoft.com/office/drawing/2014/main" id="{2A5BC684-8A87-8E12-4AF6-112342E0A355}"/>
              </a:ext>
            </a:extLst>
          </p:cNvPr>
          <p:cNvCxnSpPr>
            <a:stCxn id="13" idx="2"/>
          </p:cNvCxnSpPr>
          <p:nvPr/>
        </p:nvCxnSpPr>
        <p:spPr>
          <a:xfrm flipH="1">
            <a:off x="4159876" y="4608488"/>
            <a:ext cx="1963620" cy="17256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C49070C-8DFF-58F6-4A9E-D5B256BC4D0E}"/>
              </a:ext>
            </a:extLst>
          </p:cNvPr>
          <p:cNvCxnSpPr>
            <a:cxnSpLocks/>
            <a:stCxn id="12" idx="2"/>
            <a:endCxn id="15" idx="0"/>
          </p:cNvCxnSpPr>
          <p:nvPr/>
        </p:nvCxnSpPr>
        <p:spPr>
          <a:xfrm>
            <a:off x="6557350" y="4614217"/>
            <a:ext cx="1472220" cy="17198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B8696588-5957-791C-2696-92ED228D70D3}"/>
              </a:ext>
            </a:extLst>
          </p:cNvPr>
          <p:cNvSpPr txBox="1">
            <a:spLocks/>
          </p:cNvSpPr>
          <p:nvPr/>
        </p:nvSpPr>
        <p:spPr>
          <a:xfrm>
            <a:off x="11731742" y="6551226"/>
            <a:ext cx="463208"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65</a:t>
            </a:fld>
            <a:endParaRPr lang="en-US"/>
          </a:p>
        </p:txBody>
      </p:sp>
    </p:spTree>
    <p:extLst>
      <p:ext uri="{BB962C8B-B14F-4D97-AF65-F5344CB8AC3E}">
        <p14:creationId xmlns:p14="http://schemas.microsoft.com/office/powerpoint/2010/main" val="17766553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0E5E8-96DE-C738-A912-0F77BDD98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D5F0B8-911E-A17E-A39F-48F08E43F7A7}"/>
              </a:ext>
            </a:extLst>
          </p:cNvPr>
          <p:cNvSpPr>
            <a:spLocks noGrp="1"/>
          </p:cNvSpPr>
          <p:nvPr>
            <p:ph type="title"/>
          </p:nvPr>
        </p:nvSpPr>
        <p:spPr>
          <a:xfrm>
            <a:off x="-566" y="3222326"/>
            <a:ext cx="12192566" cy="487490"/>
          </a:xfrm>
        </p:spPr>
        <p:txBody>
          <a:bodyPr>
            <a:noAutofit/>
          </a:bodyPr>
          <a:lstStyle/>
          <a:p>
            <a:pPr algn="ctr"/>
            <a:r>
              <a:rPr lang="en-US" sz="4000" dirty="0"/>
              <a:t>step 8: open chat in the folder on </a:t>
            </a:r>
            <a:r>
              <a:rPr lang="en-US" sz="4000" dirty="0" err="1"/>
              <a:t>ifarm</a:t>
            </a:r>
            <a:endParaRPr lang="en-US" sz="4000" dirty="0"/>
          </a:p>
        </p:txBody>
      </p:sp>
      <p:sp>
        <p:nvSpPr>
          <p:cNvPr id="6" name="Slide Number Placeholder 5">
            <a:extLst>
              <a:ext uri="{FF2B5EF4-FFF2-40B4-BE49-F238E27FC236}">
                <a16:creationId xmlns:a16="http://schemas.microsoft.com/office/drawing/2014/main" id="{01C02D7B-6FC0-C546-19F2-3673683B11C8}"/>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66</a:t>
            </a:fld>
            <a:endParaRPr lang="en-US"/>
          </a:p>
        </p:txBody>
      </p:sp>
    </p:spTree>
    <p:extLst>
      <p:ext uri="{BB962C8B-B14F-4D97-AF65-F5344CB8AC3E}">
        <p14:creationId xmlns:p14="http://schemas.microsoft.com/office/powerpoint/2010/main" val="3044526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C4184-8A2F-684F-1B7C-36B2F112B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6C9BD-80CC-0D58-7786-BA9DA0990E85}"/>
              </a:ext>
            </a:extLst>
          </p:cNvPr>
          <p:cNvSpPr>
            <a:spLocks noGrp="1"/>
          </p:cNvSpPr>
          <p:nvPr>
            <p:ph type="title"/>
          </p:nvPr>
        </p:nvSpPr>
        <p:spPr>
          <a:xfrm>
            <a:off x="198120" y="193646"/>
            <a:ext cx="12192566" cy="487490"/>
          </a:xfrm>
        </p:spPr>
        <p:txBody>
          <a:bodyPr>
            <a:noAutofit/>
          </a:bodyPr>
          <a:lstStyle/>
          <a:p>
            <a:r>
              <a:rPr lang="en-US" dirty="0"/>
              <a:t>Get set up to vibe - step 8: open chat in the folder</a:t>
            </a:r>
          </a:p>
        </p:txBody>
      </p:sp>
      <p:sp>
        <p:nvSpPr>
          <p:cNvPr id="6" name="Slide Number Placeholder 5">
            <a:extLst>
              <a:ext uri="{FF2B5EF4-FFF2-40B4-BE49-F238E27FC236}">
                <a16:creationId xmlns:a16="http://schemas.microsoft.com/office/drawing/2014/main" id="{C88B7BFE-64D0-F52F-ABCE-713C82D0F580}"/>
              </a:ext>
            </a:extLst>
          </p:cNvPr>
          <p:cNvSpPr>
            <a:spLocks noGrp="1"/>
          </p:cNvSpPr>
          <p:nvPr>
            <p:ph type="sldNum" sz="quarter" idx="12"/>
          </p:nvPr>
        </p:nvSpPr>
        <p:spPr/>
        <p:txBody>
          <a:bodyPr/>
          <a:lstStyle/>
          <a:p>
            <a:fld id="{07E1C93C-5050-FC42-8F10-D22D4F119D13}" type="slidenum">
              <a:rPr lang="en-US" smtClean="0"/>
              <a:pPr/>
              <a:t>67</a:t>
            </a:fld>
            <a:endParaRPr lang="en-US"/>
          </a:p>
        </p:txBody>
      </p:sp>
      <p:sp>
        <p:nvSpPr>
          <p:cNvPr id="3" name="TextBox 2">
            <a:extLst>
              <a:ext uri="{FF2B5EF4-FFF2-40B4-BE49-F238E27FC236}">
                <a16:creationId xmlns:a16="http://schemas.microsoft.com/office/drawing/2014/main" id="{F566B51E-E9C8-D547-A9D0-EB5631C98E12}"/>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10" name="TextBox 9">
            <a:extLst>
              <a:ext uri="{FF2B5EF4-FFF2-40B4-BE49-F238E27FC236}">
                <a16:creationId xmlns:a16="http://schemas.microsoft.com/office/drawing/2014/main" id="{48020055-C5EA-4CA6-B6BE-4C75D5F48CA5}"/>
              </a:ext>
            </a:extLst>
          </p:cNvPr>
          <p:cNvSpPr txBox="1"/>
          <p:nvPr/>
        </p:nvSpPr>
        <p:spPr>
          <a:xfrm>
            <a:off x="508539" y="1066226"/>
            <a:ext cx="11571728" cy="1200329"/>
          </a:xfrm>
          <a:prstGeom prst="rect">
            <a:avLst/>
          </a:prstGeom>
          <a:noFill/>
        </p:spPr>
        <p:txBody>
          <a:bodyPr wrap="square">
            <a:spAutoFit/>
          </a:bodyPr>
          <a:lstStyle/>
          <a:p>
            <a:pPr marL="285750" indent="-285750">
              <a:buFont typeface="Courier New" panose="02070309020205020404" pitchFamily="49" charset="0"/>
              <a:buChar char="o"/>
            </a:pPr>
            <a:r>
              <a:rPr lang="en-US"/>
              <a:t>Once you are on </a:t>
            </a:r>
            <a:r>
              <a:rPr lang="en-US" err="1"/>
              <a:t>ifarm</a:t>
            </a:r>
            <a:r>
              <a:rPr lang="en-US"/>
              <a:t> and have navigated to your folder, you can open the side chat panel and start using Copilot to make changes, generate code, or get help with anything in the project.</a:t>
            </a:r>
          </a:p>
          <a:p>
            <a:pPr marL="742950" lvl="1" indent="-285750">
              <a:buFont typeface="Courier New" panose="02070309020205020404" pitchFamily="49" charset="0"/>
              <a:buChar char="o"/>
            </a:pPr>
            <a:r>
              <a:rPr lang="en-US"/>
              <a:t>As mentioned earlier, the entire folder is now available as AI context, so you can reference files, code lines, and other parts of the project directly in your prompts.</a:t>
            </a:r>
          </a:p>
        </p:txBody>
      </p:sp>
      <p:sp>
        <p:nvSpPr>
          <p:cNvPr id="21" name="Slide Number Placeholder 5">
            <a:extLst>
              <a:ext uri="{FF2B5EF4-FFF2-40B4-BE49-F238E27FC236}">
                <a16:creationId xmlns:a16="http://schemas.microsoft.com/office/drawing/2014/main" id="{6A29D75C-9390-870A-DCD5-F19703E178E8}"/>
              </a:ext>
            </a:extLst>
          </p:cNvPr>
          <p:cNvSpPr txBox="1">
            <a:spLocks/>
          </p:cNvSpPr>
          <p:nvPr/>
        </p:nvSpPr>
        <p:spPr>
          <a:xfrm>
            <a:off x="11731742" y="6551226"/>
            <a:ext cx="463208"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67</a:t>
            </a:fld>
            <a:endParaRPr lang="en-US"/>
          </a:p>
        </p:txBody>
      </p:sp>
      <p:pic>
        <p:nvPicPr>
          <p:cNvPr id="4" name="Picture 3">
            <a:extLst>
              <a:ext uri="{FF2B5EF4-FFF2-40B4-BE49-F238E27FC236}">
                <a16:creationId xmlns:a16="http://schemas.microsoft.com/office/drawing/2014/main" id="{2E36CB6C-0A40-AE92-D975-B3D23411D474}"/>
              </a:ext>
            </a:extLst>
          </p:cNvPr>
          <p:cNvPicPr>
            <a:picLocks noChangeAspect="1"/>
          </p:cNvPicPr>
          <p:nvPr/>
        </p:nvPicPr>
        <p:blipFill>
          <a:blip r:embed="rId2"/>
          <a:stretch>
            <a:fillRect/>
          </a:stretch>
        </p:blipFill>
        <p:spPr>
          <a:xfrm>
            <a:off x="485385" y="2645741"/>
            <a:ext cx="7177855" cy="2982084"/>
          </a:xfrm>
          <a:prstGeom prst="rect">
            <a:avLst/>
          </a:prstGeom>
        </p:spPr>
      </p:pic>
      <p:pic>
        <p:nvPicPr>
          <p:cNvPr id="5" name="Picture 4">
            <a:extLst>
              <a:ext uri="{FF2B5EF4-FFF2-40B4-BE49-F238E27FC236}">
                <a16:creationId xmlns:a16="http://schemas.microsoft.com/office/drawing/2014/main" id="{67C10D13-D97C-8190-6D29-1CE2B56F5822}"/>
              </a:ext>
            </a:extLst>
          </p:cNvPr>
          <p:cNvPicPr>
            <a:picLocks noChangeAspect="1"/>
          </p:cNvPicPr>
          <p:nvPr/>
        </p:nvPicPr>
        <p:blipFill>
          <a:blip r:embed="rId2"/>
          <a:srcRect l="91549" t="3" b="90152"/>
          <a:stretch>
            <a:fillRect/>
          </a:stretch>
        </p:blipFill>
        <p:spPr>
          <a:xfrm>
            <a:off x="8229599" y="2266555"/>
            <a:ext cx="3610193" cy="1747305"/>
          </a:xfrm>
          <a:prstGeom prst="rect">
            <a:avLst/>
          </a:prstGeom>
        </p:spPr>
      </p:pic>
      <p:sp>
        <p:nvSpPr>
          <p:cNvPr id="7" name="Rectangle 6">
            <a:extLst>
              <a:ext uri="{FF2B5EF4-FFF2-40B4-BE49-F238E27FC236}">
                <a16:creationId xmlns:a16="http://schemas.microsoft.com/office/drawing/2014/main" id="{2376C055-6289-0BE7-7DD8-25DB2680DFEF}"/>
              </a:ext>
            </a:extLst>
          </p:cNvPr>
          <p:cNvSpPr/>
          <p:nvPr/>
        </p:nvSpPr>
        <p:spPr>
          <a:xfrm flipH="1">
            <a:off x="7291449" y="2614561"/>
            <a:ext cx="383666" cy="1286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0AD8C2A-B861-E15D-B84A-60C9569A78D2}"/>
              </a:ext>
            </a:extLst>
          </p:cNvPr>
          <p:cNvCxnSpPr>
            <a:cxnSpLocks/>
            <a:stCxn id="7" idx="1"/>
          </p:cNvCxnSpPr>
          <p:nvPr/>
        </p:nvCxnSpPr>
        <p:spPr>
          <a:xfrm flipV="1">
            <a:off x="7675115" y="2450595"/>
            <a:ext cx="3737072" cy="2282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F04A29F-EC49-2D7E-5415-E4845A9DD0E4}"/>
              </a:ext>
            </a:extLst>
          </p:cNvPr>
          <p:cNvSpPr/>
          <p:nvPr/>
        </p:nvSpPr>
        <p:spPr>
          <a:xfrm flipH="1">
            <a:off x="7048004" y="5125451"/>
            <a:ext cx="615235" cy="5023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882E93E-3416-48BC-C61C-36E6889BF335}"/>
              </a:ext>
            </a:extLst>
          </p:cNvPr>
          <p:cNvPicPr>
            <a:picLocks noChangeAspect="1"/>
          </p:cNvPicPr>
          <p:nvPr/>
        </p:nvPicPr>
        <p:blipFill>
          <a:blip r:embed="rId2"/>
          <a:srcRect l="91429" t="86414" b="640"/>
          <a:stretch>
            <a:fillRect/>
          </a:stretch>
        </p:blipFill>
        <p:spPr>
          <a:xfrm>
            <a:off x="8362206" y="4193160"/>
            <a:ext cx="3465710" cy="2174814"/>
          </a:xfrm>
          <a:prstGeom prst="rect">
            <a:avLst/>
          </a:prstGeom>
        </p:spPr>
      </p:pic>
      <p:cxnSp>
        <p:nvCxnSpPr>
          <p:cNvPr id="24" name="Straight Arrow Connector 23">
            <a:extLst>
              <a:ext uri="{FF2B5EF4-FFF2-40B4-BE49-F238E27FC236}">
                <a16:creationId xmlns:a16="http://schemas.microsoft.com/office/drawing/2014/main" id="{965728EF-9311-F972-C290-5505119A3489}"/>
              </a:ext>
            </a:extLst>
          </p:cNvPr>
          <p:cNvCxnSpPr>
            <a:cxnSpLocks/>
            <a:endCxn id="23" idx="1"/>
          </p:cNvCxnSpPr>
          <p:nvPr/>
        </p:nvCxnSpPr>
        <p:spPr>
          <a:xfrm flipV="1">
            <a:off x="7663239" y="5280567"/>
            <a:ext cx="698967" cy="567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4D74835-49F9-A525-9AF7-E0A3B30E4A34}"/>
              </a:ext>
            </a:extLst>
          </p:cNvPr>
          <p:cNvSpPr txBox="1"/>
          <p:nvPr/>
        </p:nvSpPr>
        <p:spPr>
          <a:xfrm>
            <a:off x="485385" y="5904895"/>
            <a:ext cx="7305425" cy="646331"/>
          </a:xfrm>
          <a:prstGeom prst="rect">
            <a:avLst/>
          </a:prstGeom>
          <a:noFill/>
        </p:spPr>
        <p:txBody>
          <a:bodyPr wrap="square" rtlCol="0">
            <a:spAutoFit/>
          </a:bodyPr>
          <a:lstStyle/>
          <a:p>
            <a:r>
              <a:rPr lang="en-US" b="1">
                <a:solidFill>
                  <a:srgbClr val="FF0000"/>
                </a:solidFill>
              </a:rPr>
              <a:t>Tip:</a:t>
            </a:r>
            <a:r>
              <a:rPr lang="en-US">
                <a:solidFill>
                  <a:srgbClr val="FF0000"/>
                </a:solidFill>
              </a:rPr>
              <a:t> Using Git while vibe coding is a cheat code—you can commit working versions and easily roll back to them if new changes break anything.</a:t>
            </a:r>
          </a:p>
        </p:txBody>
      </p:sp>
    </p:spTree>
    <p:extLst>
      <p:ext uri="{BB962C8B-B14F-4D97-AF65-F5344CB8AC3E}">
        <p14:creationId xmlns:p14="http://schemas.microsoft.com/office/powerpoint/2010/main" val="5096117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44B16-C5CB-4F5D-7921-9E3D4884F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8F9F6-133B-BD50-0CDA-F8C5655DD19F}"/>
              </a:ext>
            </a:extLst>
          </p:cNvPr>
          <p:cNvSpPr>
            <a:spLocks noGrp="1"/>
          </p:cNvSpPr>
          <p:nvPr>
            <p:ph type="title"/>
          </p:nvPr>
        </p:nvSpPr>
        <p:spPr>
          <a:xfrm>
            <a:off x="-566" y="3222326"/>
            <a:ext cx="12192566" cy="487490"/>
          </a:xfrm>
        </p:spPr>
        <p:txBody>
          <a:bodyPr>
            <a:noAutofit/>
          </a:bodyPr>
          <a:lstStyle/>
          <a:p>
            <a:pPr algn="ctr"/>
            <a:r>
              <a:rPr lang="en-US" sz="4000" dirty="0"/>
              <a:t>step 9: X11 forwarding</a:t>
            </a:r>
          </a:p>
        </p:txBody>
      </p:sp>
      <p:sp>
        <p:nvSpPr>
          <p:cNvPr id="6" name="Slide Number Placeholder 5">
            <a:extLst>
              <a:ext uri="{FF2B5EF4-FFF2-40B4-BE49-F238E27FC236}">
                <a16:creationId xmlns:a16="http://schemas.microsoft.com/office/drawing/2014/main" id="{8D23B8B9-72EE-3354-86D6-D84D78462472}"/>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68</a:t>
            </a:fld>
            <a:endParaRPr lang="en-US"/>
          </a:p>
        </p:txBody>
      </p:sp>
    </p:spTree>
    <p:extLst>
      <p:ext uri="{BB962C8B-B14F-4D97-AF65-F5344CB8AC3E}">
        <p14:creationId xmlns:p14="http://schemas.microsoft.com/office/powerpoint/2010/main" val="29838377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82E25-5008-AA93-3516-8EDFEA7930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059FD3-C861-E713-CF4D-EA5A5F4D6F26}"/>
              </a:ext>
            </a:extLst>
          </p:cNvPr>
          <p:cNvSpPr>
            <a:spLocks noGrp="1"/>
          </p:cNvSpPr>
          <p:nvPr>
            <p:ph type="title"/>
          </p:nvPr>
        </p:nvSpPr>
        <p:spPr>
          <a:xfrm>
            <a:off x="198120" y="193646"/>
            <a:ext cx="12192566" cy="487490"/>
          </a:xfrm>
        </p:spPr>
        <p:txBody>
          <a:bodyPr>
            <a:noAutofit/>
          </a:bodyPr>
          <a:lstStyle/>
          <a:p>
            <a:r>
              <a:rPr lang="en-US" dirty="0"/>
              <a:t>Get set up to vibe - step 9: X11 forwarding</a:t>
            </a:r>
          </a:p>
        </p:txBody>
      </p:sp>
      <p:sp>
        <p:nvSpPr>
          <p:cNvPr id="3" name="TextBox 2">
            <a:extLst>
              <a:ext uri="{FF2B5EF4-FFF2-40B4-BE49-F238E27FC236}">
                <a16:creationId xmlns:a16="http://schemas.microsoft.com/office/drawing/2014/main" id="{2F8016DE-1D4C-A2FA-6752-C00BBB0A4216}"/>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10" name="TextBox 9">
            <a:extLst>
              <a:ext uri="{FF2B5EF4-FFF2-40B4-BE49-F238E27FC236}">
                <a16:creationId xmlns:a16="http://schemas.microsoft.com/office/drawing/2014/main" id="{920EC2A1-CF30-BC40-9865-043702DC6C40}"/>
              </a:ext>
            </a:extLst>
          </p:cNvPr>
          <p:cNvSpPr txBox="1"/>
          <p:nvPr/>
        </p:nvSpPr>
        <p:spPr>
          <a:xfrm>
            <a:off x="508539" y="1230175"/>
            <a:ext cx="11571728" cy="4093428"/>
          </a:xfrm>
          <a:prstGeom prst="rect">
            <a:avLst/>
          </a:prstGeom>
          <a:noFill/>
        </p:spPr>
        <p:txBody>
          <a:bodyPr wrap="square">
            <a:spAutoFit/>
          </a:bodyPr>
          <a:lstStyle/>
          <a:p>
            <a:pPr marL="285750" indent="-285750">
              <a:buFont typeface="Courier New" panose="02070309020205020404" pitchFamily="49" charset="0"/>
              <a:buChar char="o"/>
            </a:pPr>
            <a:r>
              <a:rPr lang="en-US" sz="2000" b="1" dirty="0"/>
              <a:t>Running GUI Applications on </a:t>
            </a:r>
            <a:r>
              <a:rPr lang="en-US" sz="2000" b="1" dirty="0" err="1"/>
              <a:t>ifarm</a:t>
            </a:r>
            <a:endParaRPr lang="en-US" sz="2000" b="1" dirty="0"/>
          </a:p>
          <a:p>
            <a:pPr marL="742950" lvl="1" indent="-285750">
              <a:buFont typeface="Courier New" panose="02070309020205020404" pitchFamily="49" charset="0"/>
              <a:buChar char="o"/>
            </a:pPr>
            <a:r>
              <a:rPr lang="en-US" sz="2000" dirty="0"/>
              <a:t>During the hands-on session, we will build and run a GUI application on </a:t>
            </a:r>
            <a:r>
              <a:rPr lang="en-US" sz="2000" dirty="0" err="1"/>
              <a:t>ifarm</a:t>
            </a:r>
            <a:r>
              <a:rPr lang="en-US" sz="2000" dirty="0"/>
              <a:t> while displaying it on your local machine. This requires X11 forwarding.</a:t>
            </a:r>
          </a:p>
          <a:p>
            <a:pPr marL="742950" lvl="1" indent="-285750">
              <a:buFont typeface="Courier New" panose="02070309020205020404" pitchFamily="49" charset="0"/>
              <a:buChar char="o"/>
            </a:pPr>
            <a:r>
              <a:rPr lang="en-US" sz="2000" dirty="0"/>
              <a:t>A detailed explanation of X11 forwarding and multiple setup options are covered in the “Accessing &amp; Navigating farm” session. </a:t>
            </a:r>
          </a:p>
          <a:p>
            <a:pPr marL="1200150" lvl="2" indent="-285750">
              <a:buFont typeface="Courier New" panose="02070309020205020404" pitchFamily="49" charset="0"/>
              <a:buChar char="o"/>
            </a:pPr>
            <a:r>
              <a:rPr lang="en-US" sz="1400" dirty="0">
                <a:hlinkClick r:id="rId2"/>
              </a:rPr>
              <a:t>https://indico.jlab.org/event/1069/attachments/13992/22682/AccessingAndNavigatingIFarm.pdf</a:t>
            </a:r>
            <a:r>
              <a:rPr lang="en-US" sz="1400" dirty="0"/>
              <a:t> </a:t>
            </a:r>
          </a:p>
          <a:p>
            <a:pPr marL="742950" lvl="1" indent="-285750">
              <a:buFont typeface="Courier New" panose="02070309020205020404" pitchFamily="49" charset="0"/>
              <a:buChar char="o"/>
            </a:pPr>
            <a:r>
              <a:rPr lang="en-US" sz="2000" dirty="0"/>
              <a:t>Here, we will use the method with the simplest setup that works across all operating systems.</a:t>
            </a:r>
          </a:p>
          <a:p>
            <a:pPr marL="1200150" lvl="2" indent="-285750">
              <a:buFont typeface="Courier New" panose="02070309020205020404" pitchFamily="49" charset="0"/>
              <a:buChar char="o"/>
            </a:pPr>
            <a:r>
              <a:rPr lang="en-US" sz="2000" b="1" dirty="0"/>
              <a:t>Steps</a:t>
            </a:r>
          </a:p>
          <a:p>
            <a:pPr marL="1828800" lvl="3" indent="-457200">
              <a:buFont typeface="+mj-lt"/>
              <a:buAutoNum type="arabicPeriod"/>
            </a:pPr>
            <a:r>
              <a:rPr lang="en-US" sz="2000" dirty="0"/>
              <a:t>Log in to the VDI</a:t>
            </a:r>
          </a:p>
          <a:p>
            <a:pPr marL="1828800" lvl="3" indent="-457200">
              <a:buFont typeface="+mj-lt"/>
              <a:buAutoNum type="arabicPeriod"/>
            </a:pPr>
            <a:r>
              <a:rPr lang="en-US" sz="2000" dirty="0"/>
              <a:t>Open a Terminal</a:t>
            </a:r>
          </a:p>
          <a:p>
            <a:pPr marL="1828800" lvl="3" indent="-457200">
              <a:buFont typeface="+mj-lt"/>
              <a:buAutoNum type="arabicPeriod"/>
            </a:pPr>
            <a:r>
              <a:rPr lang="en-US" sz="2000" dirty="0"/>
              <a:t>SSH into </a:t>
            </a:r>
            <a:r>
              <a:rPr lang="en-US" sz="2000" dirty="0" err="1"/>
              <a:t>ifarm</a:t>
            </a:r>
            <a:r>
              <a:rPr lang="en-US" sz="2000" dirty="0"/>
              <a:t> using the -Y flag for X11 forwarding</a:t>
            </a:r>
          </a:p>
          <a:p>
            <a:pPr marL="1828800" lvl="3" indent="-457200">
              <a:buFont typeface="+mj-lt"/>
              <a:buAutoNum type="arabicPeriod"/>
            </a:pPr>
            <a:r>
              <a:rPr lang="en-US" sz="2000" dirty="0"/>
              <a:t>Navigate to your project directory</a:t>
            </a:r>
          </a:p>
          <a:p>
            <a:pPr marL="1828800" lvl="3" indent="-457200">
              <a:buFont typeface="+mj-lt"/>
              <a:buAutoNum type="arabicPeriod"/>
            </a:pPr>
            <a:r>
              <a:rPr lang="en-US" sz="2000" dirty="0"/>
              <a:t>Run your application</a:t>
            </a:r>
          </a:p>
        </p:txBody>
      </p:sp>
      <p:sp>
        <p:nvSpPr>
          <p:cNvPr id="21" name="Slide Number Placeholder 5">
            <a:extLst>
              <a:ext uri="{FF2B5EF4-FFF2-40B4-BE49-F238E27FC236}">
                <a16:creationId xmlns:a16="http://schemas.microsoft.com/office/drawing/2014/main" id="{97B4590C-EC38-6332-D54C-E715C0358254}"/>
              </a:ext>
            </a:extLst>
          </p:cNvPr>
          <p:cNvSpPr txBox="1">
            <a:spLocks/>
          </p:cNvSpPr>
          <p:nvPr/>
        </p:nvSpPr>
        <p:spPr>
          <a:xfrm>
            <a:off x="11731742" y="6551226"/>
            <a:ext cx="463208"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69</a:t>
            </a:fld>
            <a:endParaRPr lang="en-US"/>
          </a:p>
        </p:txBody>
      </p:sp>
    </p:spTree>
    <p:extLst>
      <p:ext uri="{BB962C8B-B14F-4D97-AF65-F5344CB8AC3E}">
        <p14:creationId xmlns:p14="http://schemas.microsoft.com/office/powerpoint/2010/main" val="378845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AFFA6-1C94-5BAA-3B46-30960E154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80773-FA77-AB47-63DD-92B537458D0B}"/>
              </a:ext>
            </a:extLst>
          </p:cNvPr>
          <p:cNvSpPr>
            <a:spLocks noGrp="1"/>
          </p:cNvSpPr>
          <p:nvPr>
            <p:ph type="title"/>
          </p:nvPr>
        </p:nvSpPr>
        <p:spPr>
          <a:xfrm>
            <a:off x="216055" y="185498"/>
            <a:ext cx="12192566" cy="487490"/>
          </a:xfrm>
        </p:spPr>
        <p:txBody>
          <a:bodyPr>
            <a:noAutofit/>
          </a:bodyPr>
          <a:lstStyle/>
          <a:p>
            <a:r>
              <a:rPr lang="en-US"/>
              <a:t>When Physicists Vibe</a:t>
            </a:r>
          </a:p>
        </p:txBody>
      </p:sp>
      <p:sp>
        <p:nvSpPr>
          <p:cNvPr id="6" name="Slide Number Placeholder 5">
            <a:extLst>
              <a:ext uri="{FF2B5EF4-FFF2-40B4-BE49-F238E27FC236}">
                <a16:creationId xmlns:a16="http://schemas.microsoft.com/office/drawing/2014/main" id="{18777B47-B14E-088B-7073-30CA79C9AD85}"/>
              </a:ext>
            </a:extLst>
          </p:cNvPr>
          <p:cNvSpPr>
            <a:spLocks noGrp="1"/>
          </p:cNvSpPr>
          <p:nvPr>
            <p:ph type="sldNum" sz="quarter" idx="12"/>
          </p:nvPr>
        </p:nvSpPr>
        <p:spPr/>
        <p:txBody>
          <a:bodyPr/>
          <a:lstStyle/>
          <a:p>
            <a:fld id="{07E1C93C-5050-FC42-8F10-D22D4F119D13}" type="slidenum">
              <a:rPr lang="en-US" smtClean="0"/>
              <a:pPr/>
              <a:t>7</a:t>
            </a:fld>
            <a:endParaRPr lang="en-US"/>
          </a:p>
        </p:txBody>
      </p:sp>
      <p:pic>
        <p:nvPicPr>
          <p:cNvPr id="3" name="Picture 2" descr="linkedin-video.mp4 [video-to-gif output image]">
            <a:extLst>
              <a:ext uri="{FF2B5EF4-FFF2-40B4-BE49-F238E27FC236}">
                <a16:creationId xmlns:a16="http://schemas.microsoft.com/office/drawing/2014/main" id="{12D58725-7D8E-5468-9D2B-9B0165C0AAB2}"/>
              </a:ext>
            </a:extLst>
          </p:cNvPr>
          <p:cNvPicPr>
            <a:picLocks noChangeAspect="1"/>
          </p:cNvPicPr>
          <p:nvPr/>
        </p:nvPicPr>
        <p:blipFill>
          <a:blip r:embed="rId2"/>
          <a:stretch>
            <a:fillRect/>
          </a:stretch>
        </p:blipFill>
        <p:spPr>
          <a:xfrm>
            <a:off x="6684818" y="1004356"/>
            <a:ext cx="5074936" cy="5074936"/>
          </a:xfrm>
          <a:prstGeom prst="rect">
            <a:avLst/>
          </a:prstGeom>
        </p:spPr>
      </p:pic>
      <p:pic>
        <p:nvPicPr>
          <p:cNvPr id="5" name="Picture 4">
            <a:extLst>
              <a:ext uri="{FF2B5EF4-FFF2-40B4-BE49-F238E27FC236}">
                <a16:creationId xmlns:a16="http://schemas.microsoft.com/office/drawing/2014/main" id="{191567DA-C49D-006C-1E04-0F43AE943FCB}"/>
              </a:ext>
            </a:extLst>
          </p:cNvPr>
          <p:cNvPicPr>
            <a:picLocks noChangeAspect="1"/>
          </p:cNvPicPr>
          <p:nvPr/>
        </p:nvPicPr>
        <p:blipFill>
          <a:blip r:embed="rId3"/>
          <a:srcRect t="63885"/>
          <a:stretch>
            <a:fillRect/>
          </a:stretch>
        </p:blipFill>
        <p:spPr>
          <a:xfrm>
            <a:off x="789800" y="4534140"/>
            <a:ext cx="4294817" cy="1051809"/>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DA9BD09E-3804-AF9F-BC5C-F43E1F20B55B}"/>
              </a:ext>
            </a:extLst>
          </p:cNvPr>
          <p:cNvSpPr txBox="1"/>
          <p:nvPr/>
        </p:nvSpPr>
        <p:spPr>
          <a:xfrm>
            <a:off x="7978122" y="6098004"/>
            <a:ext cx="3155373" cy="369332"/>
          </a:xfrm>
          <a:prstGeom prst="rect">
            <a:avLst/>
          </a:prstGeom>
          <a:noFill/>
        </p:spPr>
        <p:txBody>
          <a:bodyPr wrap="square">
            <a:spAutoFit/>
          </a:bodyPr>
          <a:lstStyle/>
          <a:p>
            <a:r>
              <a:rPr lang="en-US">
                <a:hlinkClick r:id="rId4"/>
              </a:rPr>
              <a:t>https://tinyurl.com/yeym9u29</a:t>
            </a:r>
            <a:r>
              <a:rPr lang="en-US"/>
              <a:t> </a:t>
            </a:r>
          </a:p>
        </p:txBody>
      </p:sp>
      <p:sp>
        <p:nvSpPr>
          <p:cNvPr id="12" name="TextBox 11">
            <a:extLst>
              <a:ext uri="{FF2B5EF4-FFF2-40B4-BE49-F238E27FC236}">
                <a16:creationId xmlns:a16="http://schemas.microsoft.com/office/drawing/2014/main" id="{BB6204DA-AE7B-6A37-8284-FA758F680F78}"/>
              </a:ext>
            </a:extLst>
          </p:cNvPr>
          <p:cNvSpPr txBox="1"/>
          <p:nvPr/>
        </p:nvSpPr>
        <p:spPr>
          <a:xfrm>
            <a:off x="681627" y="5655224"/>
            <a:ext cx="4416845" cy="369332"/>
          </a:xfrm>
          <a:prstGeom prst="rect">
            <a:avLst/>
          </a:prstGeom>
          <a:noFill/>
        </p:spPr>
        <p:txBody>
          <a:bodyPr wrap="square">
            <a:spAutoFit/>
          </a:bodyPr>
          <a:lstStyle/>
          <a:p>
            <a:pPr algn="ctr"/>
            <a:r>
              <a:rPr lang="en-US">
                <a:hlinkClick r:id="rId5"/>
              </a:rPr>
              <a:t>https://www.linkedin.com/in/andrei-seryi/</a:t>
            </a:r>
            <a:r>
              <a:rPr lang="en-US"/>
              <a:t> </a:t>
            </a:r>
          </a:p>
        </p:txBody>
      </p:sp>
      <p:sp>
        <p:nvSpPr>
          <p:cNvPr id="16" name="TextBox 15">
            <a:extLst>
              <a:ext uri="{FF2B5EF4-FFF2-40B4-BE49-F238E27FC236}">
                <a16:creationId xmlns:a16="http://schemas.microsoft.com/office/drawing/2014/main" id="{1FBABDDF-35C4-4C8E-52B3-0218F96450E1}"/>
              </a:ext>
            </a:extLst>
          </p:cNvPr>
          <p:cNvSpPr txBox="1"/>
          <p:nvPr/>
        </p:nvSpPr>
        <p:spPr>
          <a:xfrm>
            <a:off x="543082" y="1475259"/>
            <a:ext cx="5552918" cy="2616101"/>
          </a:xfrm>
          <a:prstGeom prst="rect">
            <a:avLst/>
          </a:prstGeom>
          <a:noFill/>
        </p:spPr>
        <p:txBody>
          <a:bodyPr wrap="square">
            <a:spAutoFit/>
          </a:bodyPr>
          <a:lstStyle/>
          <a:p>
            <a:r>
              <a:rPr lang="en-US" sz="2400" b="1" i="1"/>
              <a:t>Accelerator physics collision simulator</a:t>
            </a:r>
          </a:p>
          <a:p>
            <a:pPr marL="342900" indent="-342900">
              <a:buFont typeface="Courier New" panose="02070309020205020404" pitchFamily="49" charset="0"/>
              <a:buChar char="o"/>
            </a:pPr>
            <a:r>
              <a:rPr lang="en-US" sz="2000"/>
              <a:t>Simulates electron–positron beam collisions in a particle accelerator.</a:t>
            </a:r>
          </a:p>
          <a:p>
            <a:pPr marL="800100" lvl="1" indent="-342900">
              <a:buFont typeface="Courier New" panose="02070309020205020404" pitchFamily="49" charset="0"/>
              <a:buChar char="o"/>
            </a:pPr>
            <a:r>
              <a:rPr lang="en-US" sz="2000"/>
              <a:t>Beam offset interactions </a:t>
            </a:r>
          </a:p>
          <a:p>
            <a:pPr marL="800100" lvl="1" indent="-342900">
              <a:buFont typeface="Courier New" panose="02070309020205020404" pitchFamily="49" charset="0"/>
              <a:buChar char="o"/>
            </a:pPr>
            <a:r>
              <a:rPr lang="en-US" sz="2000"/>
              <a:t>Focusing forces </a:t>
            </a:r>
          </a:p>
          <a:p>
            <a:pPr marL="800100" lvl="1" indent="-342900">
              <a:buFont typeface="Courier New" panose="02070309020205020404" pitchFamily="49" charset="0"/>
              <a:buChar char="o"/>
            </a:pPr>
            <a:r>
              <a:rPr lang="en-US" sz="2000"/>
              <a:t>Instability behavior </a:t>
            </a:r>
          </a:p>
          <a:p>
            <a:pPr marL="342900" indent="-342900">
              <a:buFont typeface="Courier New" panose="02070309020205020404" pitchFamily="49" charset="0"/>
              <a:buChar char="o"/>
            </a:pPr>
            <a:r>
              <a:rPr lang="en-US" sz="2000" i="1" u="sng"/>
              <a:t>Why tiny misalignments can destabilize entire collisions</a:t>
            </a:r>
          </a:p>
        </p:txBody>
      </p:sp>
    </p:spTree>
    <p:extLst>
      <p:ext uri="{BB962C8B-B14F-4D97-AF65-F5344CB8AC3E}">
        <p14:creationId xmlns:p14="http://schemas.microsoft.com/office/powerpoint/2010/main" val="29069778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742B-4E0D-01C1-D3A9-5CE28BF1D5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84DBCE-27A5-4357-2627-57E2CF3557A2}"/>
              </a:ext>
            </a:extLst>
          </p:cNvPr>
          <p:cNvSpPr>
            <a:spLocks noGrp="1"/>
          </p:cNvSpPr>
          <p:nvPr>
            <p:ph type="title"/>
          </p:nvPr>
        </p:nvSpPr>
        <p:spPr>
          <a:xfrm>
            <a:off x="198120" y="193646"/>
            <a:ext cx="12192566" cy="487490"/>
          </a:xfrm>
        </p:spPr>
        <p:txBody>
          <a:bodyPr>
            <a:noAutofit/>
          </a:bodyPr>
          <a:lstStyle/>
          <a:p>
            <a:r>
              <a:rPr lang="en-US" dirty="0"/>
              <a:t>Get set up to vibe - step 9: X11 forwarding</a:t>
            </a:r>
          </a:p>
        </p:txBody>
      </p:sp>
      <p:sp>
        <p:nvSpPr>
          <p:cNvPr id="3" name="TextBox 2">
            <a:extLst>
              <a:ext uri="{FF2B5EF4-FFF2-40B4-BE49-F238E27FC236}">
                <a16:creationId xmlns:a16="http://schemas.microsoft.com/office/drawing/2014/main" id="{AFF7C051-6423-8BE1-7352-6057DE4F562D}"/>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10" name="TextBox 9">
            <a:extLst>
              <a:ext uri="{FF2B5EF4-FFF2-40B4-BE49-F238E27FC236}">
                <a16:creationId xmlns:a16="http://schemas.microsoft.com/office/drawing/2014/main" id="{4CDEE763-D2D5-D247-FD86-F39372984B23}"/>
              </a:ext>
            </a:extLst>
          </p:cNvPr>
          <p:cNvSpPr txBox="1"/>
          <p:nvPr/>
        </p:nvSpPr>
        <p:spPr>
          <a:xfrm>
            <a:off x="508539" y="860259"/>
            <a:ext cx="11571728" cy="400110"/>
          </a:xfrm>
          <a:prstGeom prst="rect">
            <a:avLst/>
          </a:prstGeom>
          <a:noFill/>
        </p:spPr>
        <p:txBody>
          <a:bodyPr wrap="square">
            <a:spAutoFit/>
          </a:bodyPr>
          <a:lstStyle/>
          <a:p>
            <a:pPr marL="457200" indent="-457200">
              <a:buFont typeface="+mj-lt"/>
              <a:buAutoNum type="arabicPeriod"/>
            </a:pPr>
            <a:r>
              <a:rPr lang="en-US" sz="2000" dirty="0"/>
              <a:t>Log in to the VDI</a:t>
            </a:r>
          </a:p>
        </p:txBody>
      </p:sp>
      <p:pic>
        <p:nvPicPr>
          <p:cNvPr id="5" name="Picture 4">
            <a:extLst>
              <a:ext uri="{FF2B5EF4-FFF2-40B4-BE49-F238E27FC236}">
                <a16:creationId xmlns:a16="http://schemas.microsoft.com/office/drawing/2014/main" id="{3A114E82-566A-CB32-11FA-4E94BE6D2728}"/>
              </a:ext>
            </a:extLst>
          </p:cNvPr>
          <p:cNvPicPr>
            <a:picLocks noChangeAspect="1"/>
          </p:cNvPicPr>
          <p:nvPr/>
        </p:nvPicPr>
        <p:blipFill>
          <a:blip r:embed="rId2"/>
          <a:srcRect l="13450" t="5173" r="12135" b="26168"/>
          <a:stretch>
            <a:fillRect/>
          </a:stretch>
        </p:blipFill>
        <p:spPr>
          <a:xfrm>
            <a:off x="4696522" y="1436239"/>
            <a:ext cx="2426464" cy="2143939"/>
          </a:xfrm>
          <a:prstGeom prst="rect">
            <a:avLst/>
          </a:prstGeom>
        </p:spPr>
      </p:pic>
      <p:pic>
        <p:nvPicPr>
          <p:cNvPr id="6" name="Picture 5">
            <a:extLst>
              <a:ext uri="{FF2B5EF4-FFF2-40B4-BE49-F238E27FC236}">
                <a16:creationId xmlns:a16="http://schemas.microsoft.com/office/drawing/2014/main" id="{CBAB762D-C03D-254F-1A69-F4831311AE9B}"/>
              </a:ext>
            </a:extLst>
          </p:cNvPr>
          <p:cNvPicPr>
            <a:picLocks noChangeAspect="1"/>
          </p:cNvPicPr>
          <p:nvPr/>
        </p:nvPicPr>
        <p:blipFill>
          <a:blip r:embed="rId3"/>
          <a:stretch>
            <a:fillRect/>
          </a:stretch>
        </p:blipFill>
        <p:spPr>
          <a:xfrm>
            <a:off x="3866622" y="3950946"/>
            <a:ext cx="4137085" cy="1363824"/>
          </a:xfrm>
          <a:prstGeom prst="rect">
            <a:avLst/>
          </a:prstGeom>
        </p:spPr>
      </p:pic>
      <p:pic>
        <p:nvPicPr>
          <p:cNvPr id="7" name="Picture 6">
            <a:extLst>
              <a:ext uri="{FF2B5EF4-FFF2-40B4-BE49-F238E27FC236}">
                <a16:creationId xmlns:a16="http://schemas.microsoft.com/office/drawing/2014/main" id="{AA8AFFC9-116C-98FA-9912-C0FC54EE2F1F}"/>
              </a:ext>
            </a:extLst>
          </p:cNvPr>
          <p:cNvPicPr>
            <a:picLocks noChangeAspect="1"/>
          </p:cNvPicPr>
          <p:nvPr/>
        </p:nvPicPr>
        <p:blipFill>
          <a:blip r:embed="rId4"/>
          <a:stretch>
            <a:fillRect/>
          </a:stretch>
        </p:blipFill>
        <p:spPr>
          <a:xfrm>
            <a:off x="8161792" y="3102659"/>
            <a:ext cx="3950993" cy="2495726"/>
          </a:xfrm>
          <a:prstGeom prst="rect">
            <a:avLst/>
          </a:prstGeom>
        </p:spPr>
      </p:pic>
      <p:sp>
        <p:nvSpPr>
          <p:cNvPr id="8" name="TextBox 7">
            <a:extLst>
              <a:ext uri="{FF2B5EF4-FFF2-40B4-BE49-F238E27FC236}">
                <a16:creationId xmlns:a16="http://schemas.microsoft.com/office/drawing/2014/main" id="{8D54790B-EF49-75D6-4B5E-B7DD2FE319B4}"/>
              </a:ext>
            </a:extLst>
          </p:cNvPr>
          <p:cNvSpPr txBox="1"/>
          <p:nvPr/>
        </p:nvSpPr>
        <p:spPr>
          <a:xfrm>
            <a:off x="58207" y="5372809"/>
            <a:ext cx="25789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a:solidFill>
                  <a:srgbClr val="941100"/>
                </a:solidFill>
                <a:cs typeface="Arial"/>
                <a:hlinkClick r:id="rId5"/>
              </a:rPr>
              <a:t>https://vdi.jlab.org</a:t>
            </a:r>
            <a:r>
              <a:rPr lang="en-US">
                <a:cs typeface="Arial"/>
              </a:rPr>
              <a:t> </a:t>
            </a:r>
            <a:endParaRPr lang="en-US">
              <a:ea typeface="Calibri" panose="020F0502020204030204"/>
              <a:cs typeface="Calibri" panose="020F0502020204030204"/>
            </a:endParaRPr>
          </a:p>
        </p:txBody>
      </p:sp>
      <p:sp>
        <p:nvSpPr>
          <p:cNvPr id="9" name="TextBox 8">
            <a:extLst>
              <a:ext uri="{FF2B5EF4-FFF2-40B4-BE49-F238E27FC236}">
                <a16:creationId xmlns:a16="http://schemas.microsoft.com/office/drawing/2014/main" id="{8A0A5E50-3109-63C6-1FF2-43C109A9B27C}"/>
              </a:ext>
            </a:extLst>
          </p:cNvPr>
          <p:cNvSpPr txBox="1"/>
          <p:nvPr/>
        </p:nvSpPr>
        <p:spPr>
          <a:xfrm>
            <a:off x="3754235" y="5326493"/>
            <a:ext cx="43459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Select RHEL9 machine (Windows requires </a:t>
            </a:r>
            <a:r>
              <a:rPr lang="en-US" err="1">
                <a:cs typeface="Arial"/>
              </a:rPr>
              <a:t>SmartCard</a:t>
            </a:r>
            <a:r>
              <a:rPr lang="en-US">
                <a:cs typeface="Arial"/>
              </a:rPr>
              <a:t>!!)​</a:t>
            </a:r>
            <a:endParaRPr lang="en-US">
              <a:ea typeface="Calibri" panose="020F0502020204030204"/>
              <a:cs typeface="Calibri" panose="020F0502020204030204"/>
            </a:endParaRPr>
          </a:p>
        </p:txBody>
      </p:sp>
      <p:sp>
        <p:nvSpPr>
          <p:cNvPr id="11" name="TextBox 10">
            <a:extLst>
              <a:ext uri="{FF2B5EF4-FFF2-40B4-BE49-F238E27FC236}">
                <a16:creationId xmlns:a16="http://schemas.microsoft.com/office/drawing/2014/main" id="{907C0EE5-EDFC-B65B-A287-68C8E20E566F}"/>
              </a:ext>
            </a:extLst>
          </p:cNvPr>
          <p:cNvSpPr txBox="1"/>
          <p:nvPr/>
        </p:nvSpPr>
        <p:spPr>
          <a:xfrm>
            <a:off x="7743414" y="2451638"/>
            <a:ext cx="4525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Enter CUE Username​</a:t>
            </a:r>
            <a:endParaRPr lang="en-US">
              <a:ea typeface="Calibri" panose="020F0502020204030204"/>
              <a:cs typeface="Calibri" panose="020F0502020204030204"/>
            </a:endParaRPr>
          </a:p>
          <a:p>
            <a:pPr algn="ctr"/>
            <a:r>
              <a:rPr lang="en-US">
                <a:cs typeface="Arial"/>
              </a:rPr>
              <a:t>(Password = </a:t>
            </a:r>
            <a:r>
              <a:rPr lang="en-US" b="1" u="sng">
                <a:cs typeface="Arial"/>
              </a:rPr>
              <a:t>MobilePASS</a:t>
            </a:r>
            <a:r>
              <a:rPr lang="en-US">
                <a:cs typeface="Arial"/>
              </a:rPr>
              <a:t> SAS MFA </a:t>
            </a:r>
            <a:r>
              <a:rPr lang="en-US" err="1">
                <a:cs typeface="Arial"/>
              </a:rPr>
              <a:t>PIN+Code</a:t>
            </a:r>
            <a:r>
              <a:rPr lang="en-US">
                <a:cs typeface="Arial"/>
              </a:rPr>
              <a:t>​)</a:t>
            </a:r>
            <a:endParaRPr lang="en-US">
              <a:ea typeface="Calibri" panose="020F0502020204030204"/>
              <a:cs typeface="Arial"/>
            </a:endParaRPr>
          </a:p>
        </p:txBody>
      </p:sp>
      <p:pic>
        <p:nvPicPr>
          <p:cNvPr id="12" name="Picture 11">
            <a:extLst>
              <a:ext uri="{FF2B5EF4-FFF2-40B4-BE49-F238E27FC236}">
                <a16:creationId xmlns:a16="http://schemas.microsoft.com/office/drawing/2014/main" id="{159EFAF6-54A6-9A0F-3BF0-29494FA4B120}"/>
              </a:ext>
            </a:extLst>
          </p:cNvPr>
          <p:cNvPicPr>
            <a:picLocks noChangeAspect="1"/>
          </p:cNvPicPr>
          <p:nvPr/>
        </p:nvPicPr>
        <p:blipFill>
          <a:blip r:embed="rId6"/>
          <a:srcRect l="15007" t="7251" r="20588"/>
          <a:stretch>
            <a:fillRect/>
          </a:stretch>
        </p:blipFill>
        <p:spPr>
          <a:xfrm>
            <a:off x="119775" y="1911154"/>
            <a:ext cx="3367464" cy="3461655"/>
          </a:xfrm>
          <a:prstGeom prst="rect">
            <a:avLst/>
          </a:prstGeom>
        </p:spPr>
      </p:pic>
      <p:sp>
        <p:nvSpPr>
          <p:cNvPr id="13" name="TextBox 12">
            <a:extLst>
              <a:ext uri="{FF2B5EF4-FFF2-40B4-BE49-F238E27FC236}">
                <a16:creationId xmlns:a16="http://schemas.microsoft.com/office/drawing/2014/main" id="{0D0CB439-A843-6A9F-25BF-107FAA717D10}"/>
              </a:ext>
            </a:extLst>
          </p:cNvPr>
          <p:cNvSpPr txBox="1"/>
          <p:nvPr/>
        </p:nvSpPr>
        <p:spPr>
          <a:xfrm>
            <a:off x="3736760" y="3532082"/>
            <a:ext cx="4345989" cy="369332"/>
          </a:xfrm>
          <a:prstGeom prst="rect">
            <a:avLst/>
          </a:prstGeom>
          <a:noFill/>
        </p:spPr>
        <p:txBody>
          <a:bodyPr wrap="square">
            <a:spAutoFit/>
          </a:bodyPr>
          <a:lstStyle/>
          <a:p>
            <a:pPr algn="ctr"/>
            <a:r>
              <a:rPr lang="en-US">
                <a:cs typeface="Arial"/>
              </a:rPr>
              <a:t>Log in with CUE Username and Password​</a:t>
            </a:r>
            <a:endParaRPr lang="en-US"/>
          </a:p>
        </p:txBody>
      </p:sp>
      <p:sp>
        <p:nvSpPr>
          <p:cNvPr id="14" name="TextBox 13">
            <a:extLst>
              <a:ext uri="{FF2B5EF4-FFF2-40B4-BE49-F238E27FC236}">
                <a16:creationId xmlns:a16="http://schemas.microsoft.com/office/drawing/2014/main" id="{A7BE959A-367A-3D06-9261-F1B80A90BF18}"/>
              </a:ext>
            </a:extLst>
          </p:cNvPr>
          <p:cNvSpPr txBox="1"/>
          <p:nvPr/>
        </p:nvSpPr>
        <p:spPr>
          <a:xfrm>
            <a:off x="56480" y="1521028"/>
            <a:ext cx="542519" cy="461665"/>
          </a:xfrm>
          <a:prstGeom prst="rect">
            <a:avLst/>
          </a:prstGeom>
          <a:noFill/>
        </p:spPr>
        <p:txBody>
          <a:bodyPr wrap="square" rtlCol="0">
            <a:spAutoFit/>
          </a:bodyPr>
          <a:lstStyle/>
          <a:p>
            <a:r>
              <a:rPr lang="en-US" sz="2400" b="1">
                <a:solidFill>
                  <a:srgbClr val="FF0000"/>
                </a:solidFill>
              </a:rPr>
              <a:t>1.</a:t>
            </a:r>
          </a:p>
        </p:txBody>
      </p:sp>
      <p:sp>
        <p:nvSpPr>
          <p:cNvPr id="15" name="TextBox 14">
            <a:extLst>
              <a:ext uri="{FF2B5EF4-FFF2-40B4-BE49-F238E27FC236}">
                <a16:creationId xmlns:a16="http://schemas.microsoft.com/office/drawing/2014/main" id="{DC150990-D126-1C63-C922-37E63F059208}"/>
              </a:ext>
            </a:extLst>
          </p:cNvPr>
          <p:cNvSpPr txBox="1"/>
          <p:nvPr/>
        </p:nvSpPr>
        <p:spPr>
          <a:xfrm>
            <a:off x="4352636" y="1311534"/>
            <a:ext cx="542519" cy="461665"/>
          </a:xfrm>
          <a:prstGeom prst="rect">
            <a:avLst/>
          </a:prstGeom>
          <a:noFill/>
        </p:spPr>
        <p:txBody>
          <a:bodyPr wrap="square" rtlCol="0">
            <a:spAutoFit/>
          </a:bodyPr>
          <a:lstStyle/>
          <a:p>
            <a:r>
              <a:rPr lang="en-US" sz="2400" b="1">
                <a:solidFill>
                  <a:srgbClr val="FF0000"/>
                </a:solidFill>
              </a:rPr>
              <a:t>2.</a:t>
            </a:r>
          </a:p>
        </p:txBody>
      </p:sp>
      <p:sp>
        <p:nvSpPr>
          <p:cNvPr id="16" name="TextBox 15">
            <a:extLst>
              <a:ext uri="{FF2B5EF4-FFF2-40B4-BE49-F238E27FC236}">
                <a16:creationId xmlns:a16="http://schemas.microsoft.com/office/drawing/2014/main" id="{399AB44E-84F9-ECA4-027E-497BFFB4879E}"/>
              </a:ext>
            </a:extLst>
          </p:cNvPr>
          <p:cNvSpPr txBox="1"/>
          <p:nvPr/>
        </p:nvSpPr>
        <p:spPr>
          <a:xfrm>
            <a:off x="8639486" y="2364817"/>
            <a:ext cx="542519" cy="461665"/>
          </a:xfrm>
          <a:prstGeom prst="rect">
            <a:avLst/>
          </a:prstGeom>
          <a:noFill/>
        </p:spPr>
        <p:txBody>
          <a:bodyPr wrap="square" rtlCol="0">
            <a:spAutoFit/>
          </a:bodyPr>
          <a:lstStyle/>
          <a:p>
            <a:r>
              <a:rPr lang="en-US" sz="2400" b="1">
                <a:solidFill>
                  <a:srgbClr val="FF0000"/>
                </a:solidFill>
              </a:rPr>
              <a:t>4.</a:t>
            </a:r>
          </a:p>
        </p:txBody>
      </p:sp>
      <p:sp>
        <p:nvSpPr>
          <p:cNvPr id="17" name="TextBox 16">
            <a:extLst>
              <a:ext uri="{FF2B5EF4-FFF2-40B4-BE49-F238E27FC236}">
                <a16:creationId xmlns:a16="http://schemas.microsoft.com/office/drawing/2014/main" id="{493FFB12-34EA-0804-6E0E-E265DC0268A2}"/>
              </a:ext>
            </a:extLst>
          </p:cNvPr>
          <p:cNvSpPr txBox="1"/>
          <p:nvPr/>
        </p:nvSpPr>
        <p:spPr>
          <a:xfrm>
            <a:off x="3810117" y="3732578"/>
            <a:ext cx="542519" cy="461665"/>
          </a:xfrm>
          <a:prstGeom prst="rect">
            <a:avLst/>
          </a:prstGeom>
          <a:noFill/>
        </p:spPr>
        <p:txBody>
          <a:bodyPr wrap="square" rtlCol="0">
            <a:spAutoFit/>
          </a:bodyPr>
          <a:lstStyle/>
          <a:p>
            <a:r>
              <a:rPr lang="en-US" sz="2400" b="1">
                <a:solidFill>
                  <a:srgbClr val="FF0000"/>
                </a:solidFill>
              </a:rPr>
              <a:t>3.</a:t>
            </a:r>
          </a:p>
        </p:txBody>
      </p:sp>
      <p:sp>
        <p:nvSpPr>
          <p:cNvPr id="18" name="Rectangle 17">
            <a:extLst>
              <a:ext uri="{FF2B5EF4-FFF2-40B4-BE49-F238E27FC236}">
                <a16:creationId xmlns:a16="http://schemas.microsoft.com/office/drawing/2014/main" id="{2EF792C0-0D78-A6D6-A309-A035A5E32C06}"/>
              </a:ext>
            </a:extLst>
          </p:cNvPr>
          <p:cNvSpPr/>
          <p:nvPr/>
        </p:nvSpPr>
        <p:spPr>
          <a:xfrm>
            <a:off x="1948880" y="4194243"/>
            <a:ext cx="1019908" cy="1007531"/>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C2F94FC4-B6AC-67DA-DE56-0DBE2F42CE9E}"/>
              </a:ext>
            </a:extLst>
          </p:cNvPr>
          <p:cNvCxnSpPr>
            <a:cxnSpLocks/>
          </p:cNvCxnSpPr>
          <p:nvPr/>
        </p:nvCxnSpPr>
        <p:spPr>
          <a:xfrm flipH="1" flipV="1">
            <a:off x="2795290" y="5188143"/>
            <a:ext cx="230003" cy="3693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F5A302D-C9F9-ABBB-D9E8-AFA93306D5B9}"/>
              </a:ext>
            </a:extLst>
          </p:cNvPr>
          <p:cNvSpPr txBox="1"/>
          <p:nvPr/>
        </p:nvSpPr>
        <p:spPr>
          <a:xfrm>
            <a:off x="2637205" y="5515456"/>
            <a:ext cx="1348153" cy="369332"/>
          </a:xfrm>
          <a:prstGeom prst="rect">
            <a:avLst/>
          </a:prstGeom>
          <a:noFill/>
        </p:spPr>
        <p:txBody>
          <a:bodyPr wrap="square" rtlCol="0">
            <a:spAutoFit/>
          </a:bodyPr>
          <a:lstStyle/>
          <a:p>
            <a:r>
              <a:rPr lang="en-US">
                <a:solidFill>
                  <a:srgbClr val="C00000"/>
                </a:solidFill>
              </a:rPr>
              <a:t>Web access</a:t>
            </a:r>
          </a:p>
        </p:txBody>
      </p:sp>
      <p:sp>
        <p:nvSpPr>
          <p:cNvPr id="4" name="Slide Number Placeholder 5">
            <a:extLst>
              <a:ext uri="{FF2B5EF4-FFF2-40B4-BE49-F238E27FC236}">
                <a16:creationId xmlns:a16="http://schemas.microsoft.com/office/drawing/2014/main" id="{98B4269F-DABF-CD08-26BE-5E8D877B890F}"/>
              </a:ext>
            </a:extLst>
          </p:cNvPr>
          <p:cNvSpPr>
            <a:spLocks noGrp="1"/>
          </p:cNvSpPr>
          <p:nvPr>
            <p:ph type="sldNum" sz="quarter" idx="12"/>
          </p:nvPr>
        </p:nvSpPr>
        <p:spPr>
          <a:xfrm>
            <a:off x="11566643" y="6499972"/>
            <a:ext cx="714877" cy="303364"/>
          </a:xfrm>
        </p:spPr>
        <p:txBody>
          <a:bodyPr/>
          <a:lstStyle/>
          <a:p>
            <a:fld id="{07E1C93C-5050-FC42-8F10-D22D4F119D13}" type="slidenum">
              <a:rPr lang="en-US" smtClean="0"/>
              <a:pPr/>
              <a:t>70</a:t>
            </a:fld>
            <a:endParaRPr lang="en-US"/>
          </a:p>
        </p:txBody>
      </p:sp>
    </p:spTree>
    <p:extLst>
      <p:ext uri="{BB962C8B-B14F-4D97-AF65-F5344CB8AC3E}">
        <p14:creationId xmlns:p14="http://schemas.microsoft.com/office/powerpoint/2010/main" val="3126565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22AB2-B6E8-7466-4B5C-394EE8005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2A06A-13EA-6CE4-F362-29AD2AE15ADF}"/>
              </a:ext>
            </a:extLst>
          </p:cNvPr>
          <p:cNvSpPr>
            <a:spLocks noGrp="1"/>
          </p:cNvSpPr>
          <p:nvPr>
            <p:ph type="title"/>
          </p:nvPr>
        </p:nvSpPr>
        <p:spPr>
          <a:xfrm>
            <a:off x="198120" y="193646"/>
            <a:ext cx="12192566" cy="487490"/>
          </a:xfrm>
        </p:spPr>
        <p:txBody>
          <a:bodyPr>
            <a:noAutofit/>
          </a:bodyPr>
          <a:lstStyle/>
          <a:p>
            <a:r>
              <a:rPr lang="en-US" dirty="0"/>
              <a:t>Get set up to vibe - step 9: X11 forwarding</a:t>
            </a:r>
          </a:p>
        </p:txBody>
      </p:sp>
      <p:sp>
        <p:nvSpPr>
          <p:cNvPr id="10" name="TextBox 9">
            <a:extLst>
              <a:ext uri="{FF2B5EF4-FFF2-40B4-BE49-F238E27FC236}">
                <a16:creationId xmlns:a16="http://schemas.microsoft.com/office/drawing/2014/main" id="{C4EA8826-2219-FB6E-8A54-B403C9E1EFE4}"/>
              </a:ext>
            </a:extLst>
          </p:cNvPr>
          <p:cNvSpPr txBox="1"/>
          <p:nvPr/>
        </p:nvSpPr>
        <p:spPr>
          <a:xfrm>
            <a:off x="508539" y="1086072"/>
            <a:ext cx="11571728" cy="400110"/>
          </a:xfrm>
          <a:prstGeom prst="rect">
            <a:avLst/>
          </a:prstGeom>
          <a:noFill/>
        </p:spPr>
        <p:txBody>
          <a:bodyPr wrap="square">
            <a:spAutoFit/>
          </a:bodyPr>
          <a:lstStyle/>
          <a:p>
            <a:r>
              <a:rPr lang="en-US" sz="2000" dirty="0"/>
              <a:t>2. Open the terminal</a:t>
            </a:r>
          </a:p>
        </p:txBody>
      </p:sp>
      <p:pic>
        <p:nvPicPr>
          <p:cNvPr id="4" name="Picture 3">
            <a:extLst>
              <a:ext uri="{FF2B5EF4-FFF2-40B4-BE49-F238E27FC236}">
                <a16:creationId xmlns:a16="http://schemas.microsoft.com/office/drawing/2014/main" id="{547BDBE2-773C-7499-79C4-F735DB8E6556}"/>
              </a:ext>
            </a:extLst>
          </p:cNvPr>
          <p:cNvPicPr>
            <a:picLocks noChangeAspect="1"/>
          </p:cNvPicPr>
          <p:nvPr/>
        </p:nvPicPr>
        <p:blipFill>
          <a:blip r:embed="rId2"/>
          <a:stretch>
            <a:fillRect/>
          </a:stretch>
        </p:blipFill>
        <p:spPr>
          <a:xfrm>
            <a:off x="2373768" y="1563456"/>
            <a:ext cx="8349602" cy="4574065"/>
          </a:xfrm>
          <a:prstGeom prst="rect">
            <a:avLst/>
          </a:prstGeom>
          <a:ln>
            <a:noFill/>
          </a:ln>
          <a:effectLst>
            <a:outerShdw blurRad="190500" algn="tl" rotWithShape="0">
              <a:srgbClr val="000000">
                <a:alpha val="70000"/>
              </a:srgbClr>
            </a:outerShdw>
          </a:effectLst>
        </p:spPr>
      </p:pic>
      <p:sp>
        <p:nvSpPr>
          <p:cNvPr id="5" name="Arrow: Right 7">
            <a:extLst>
              <a:ext uri="{FF2B5EF4-FFF2-40B4-BE49-F238E27FC236}">
                <a16:creationId xmlns:a16="http://schemas.microsoft.com/office/drawing/2014/main" id="{9675A9C8-3B1D-99F4-61EF-CFAB4C704B9C}"/>
              </a:ext>
            </a:extLst>
          </p:cNvPr>
          <p:cNvSpPr/>
          <p:nvPr/>
        </p:nvSpPr>
        <p:spPr>
          <a:xfrm rot="13800000">
            <a:off x="7177445" y="6125323"/>
            <a:ext cx="640838" cy="1258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31E6AF-3F1A-599C-F563-5BF323E85AA3}"/>
              </a:ext>
            </a:extLst>
          </p:cNvPr>
          <p:cNvSpPr txBox="1"/>
          <p:nvPr/>
        </p:nvSpPr>
        <p:spPr>
          <a:xfrm>
            <a:off x="841991" y="1784929"/>
            <a:ext cx="15317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Click activities button</a:t>
            </a:r>
          </a:p>
        </p:txBody>
      </p:sp>
      <p:sp>
        <p:nvSpPr>
          <p:cNvPr id="8" name="TextBox 7">
            <a:extLst>
              <a:ext uri="{FF2B5EF4-FFF2-40B4-BE49-F238E27FC236}">
                <a16:creationId xmlns:a16="http://schemas.microsoft.com/office/drawing/2014/main" id="{8BBD40C7-65B7-A08E-B076-EA02625106E7}"/>
              </a:ext>
            </a:extLst>
          </p:cNvPr>
          <p:cNvSpPr txBox="1"/>
          <p:nvPr/>
        </p:nvSpPr>
        <p:spPr>
          <a:xfrm>
            <a:off x="850029" y="1487131"/>
            <a:ext cx="542519" cy="461665"/>
          </a:xfrm>
          <a:prstGeom prst="rect">
            <a:avLst/>
          </a:prstGeom>
          <a:noFill/>
        </p:spPr>
        <p:txBody>
          <a:bodyPr wrap="square" rtlCol="0">
            <a:spAutoFit/>
          </a:bodyPr>
          <a:lstStyle/>
          <a:p>
            <a:r>
              <a:rPr lang="en-US" sz="2400" b="1">
                <a:solidFill>
                  <a:srgbClr val="FF0000"/>
                </a:solidFill>
              </a:rPr>
              <a:t>1.</a:t>
            </a:r>
          </a:p>
        </p:txBody>
      </p:sp>
      <p:sp>
        <p:nvSpPr>
          <p:cNvPr id="9" name="TextBox 8">
            <a:extLst>
              <a:ext uri="{FF2B5EF4-FFF2-40B4-BE49-F238E27FC236}">
                <a16:creationId xmlns:a16="http://schemas.microsoft.com/office/drawing/2014/main" id="{D74EF985-22AF-6BE9-531F-C8BC6F4FC7CB}"/>
              </a:ext>
            </a:extLst>
          </p:cNvPr>
          <p:cNvSpPr txBox="1"/>
          <p:nvPr/>
        </p:nvSpPr>
        <p:spPr>
          <a:xfrm>
            <a:off x="7683871" y="6474155"/>
            <a:ext cx="23533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Click Terminal Icon</a:t>
            </a:r>
          </a:p>
        </p:txBody>
      </p:sp>
      <p:sp>
        <p:nvSpPr>
          <p:cNvPr id="11" name="TextBox 10">
            <a:extLst>
              <a:ext uri="{FF2B5EF4-FFF2-40B4-BE49-F238E27FC236}">
                <a16:creationId xmlns:a16="http://schemas.microsoft.com/office/drawing/2014/main" id="{9476D393-692C-3193-E953-4203816B5D89}"/>
              </a:ext>
            </a:extLst>
          </p:cNvPr>
          <p:cNvSpPr txBox="1"/>
          <p:nvPr/>
        </p:nvSpPr>
        <p:spPr>
          <a:xfrm>
            <a:off x="7691909" y="6202115"/>
            <a:ext cx="542519" cy="461665"/>
          </a:xfrm>
          <a:prstGeom prst="rect">
            <a:avLst/>
          </a:prstGeom>
          <a:noFill/>
        </p:spPr>
        <p:txBody>
          <a:bodyPr wrap="square" rtlCol="0">
            <a:spAutoFit/>
          </a:bodyPr>
          <a:lstStyle/>
          <a:p>
            <a:r>
              <a:rPr lang="en-US" sz="2400" b="1">
                <a:solidFill>
                  <a:srgbClr val="FF0000"/>
                </a:solidFill>
              </a:rPr>
              <a:t>2.</a:t>
            </a:r>
          </a:p>
        </p:txBody>
      </p:sp>
      <p:sp>
        <p:nvSpPr>
          <p:cNvPr id="12" name="Arrow: Right 6">
            <a:extLst>
              <a:ext uri="{FF2B5EF4-FFF2-40B4-BE49-F238E27FC236}">
                <a16:creationId xmlns:a16="http://schemas.microsoft.com/office/drawing/2014/main" id="{9E59ABD7-0E9B-618B-B923-18CBDEF38C2D}"/>
              </a:ext>
            </a:extLst>
          </p:cNvPr>
          <p:cNvSpPr/>
          <p:nvPr/>
        </p:nvSpPr>
        <p:spPr>
          <a:xfrm rot="20044829">
            <a:off x="1941808" y="1645201"/>
            <a:ext cx="457161" cy="1887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3110306-C3AE-47BD-63EB-D71A2D8BE5C8}"/>
              </a:ext>
            </a:extLst>
          </p:cNvPr>
          <p:cNvSpPr>
            <a:spLocks noGrp="1"/>
          </p:cNvSpPr>
          <p:nvPr>
            <p:ph type="sldNum" sz="quarter" idx="12"/>
          </p:nvPr>
        </p:nvSpPr>
        <p:spPr>
          <a:xfrm>
            <a:off x="11566643" y="6499972"/>
            <a:ext cx="714877" cy="303364"/>
          </a:xfrm>
        </p:spPr>
        <p:txBody>
          <a:bodyPr/>
          <a:lstStyle/>
          <a:p>
            <a:fld id="{07E1C93C-5050-FC42-8F10-D22D4F119D13}" type="slidenum">
              <a:rPr lang="en-US" smtClean="0"/>
              <a:pPr/>
              <a:t>71</a:t>
            </a:fld>
            <a:endParaRPr lang="en-US"/>
          </a:p>
        </p:txBody>
      </p:sp>
    </p:spTree>
    <p:extLst>
      <p:ext uri="{BB962C8B-B14F-4D97-AF65-F5344CB8AC3E}">
        <p14:creationId xmlns:p14="http://schemas.microsoft.com/office/powerpoint/2010/main" val="29688090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5AA1-ADDE-505F-B97E-FE5F2DAEC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7882C-F9F9-AF47-9FAC-4BADA0A05AA3}"/>
              </a:ext>
            </a:extLst>
          </p:cNvPr>
          <p:cNvSpPr>
            <a:spLocks noGrp="1"/>
          </p:cNvSpPr>
          <p:nvPr>
            <p:ph type="title"/>
          </p:nvPr>
        </p:nvSpPr>
        <p:spPr>
          <a:xfrm>
            <a:off x="198120" y="193646"/>
            <a:ext cx="12192566" cy="487490"/>
          </a:xfrm>
        </p:spPr>
        <p:txBody>
          <a:bodyPr>
            <a:noAutofit/>
          </a:bodyPr>
          <a:lstStyle/>
          <a:p>
            <a:r>
              <a:rPr lang="en-US" dirty="0"/>
              <a:t>Get set up to vibe - step 9: X11 forwarding</a:t>
            </a:r>
          </a:p>
        </p:txBody>
      </p:sp>
      <p:sp>
        <p:nvSpPr>
          <p:cNvPr id="3" name="TextBox 2">
            <a:extLst>
              <a:ext uri="{FF2B5EF4-FFF2-40B4-BE49-F238E27FC236}">
                <a16:creationId xmlns:a16="http://schemas.microsoft.com/office/drawing/2014/main" id="{DF0A71DD-6C46-FB47-32E4-9C65ACCB3329}"/>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10" name="TextBox 9">
            <a:extLst>
              <a:ext uri="{FF2B5EF4-FFF2-40B4-BE49-F238E27FC236}">
                <a16:creationId xmlns:a16="http://schemas.microsoft.com/office/drawing/2014/main" id="{5B108C4C-D382-FED4-3FBB-629900B0AB53}"/>
              </a:ext>
            </a:extLst>
          </p:cNvPr>
          <p:cNvSpPr txBox="1"/>
          <p:nvPr/>
        </p:nvSpPr>
        <p:spPr>
          <a:xfrm>
            <a:off x="436820" y="1032043"/>
            <a:ext cx="11374180" cy="4585871"/>
          </a:xfrm>
          <a:prstGeom prst="rect">
            <a:avLst/>
          </a:prstGeom>
          <a:noFill/>
        </p:spPr>
        <p:txBody>
          <a:bodyPr wrap="square">
            <a:spAutoFit/>
          </a:bodyPr>
          <a:lstStyle/>
          <a:p>
            <a:r>
              <a:rPr lang="en-US" sz="2000" dirty="0"/>
              <a:t>3. SSH into </a:t>
            </a:r>
            <a:r>
              <a:rPr lang="en-US" sz="2000" dirty="0" err="1"/>
              <a:t>ifarm</a:t>
            </a:r>
            <a:r>
              <a:rPr lang="en-US" sz="2000" dirty="0"/>
              <a:t> </a:t>
            </a:r>
            <a:r>
              <a:rPr lang="en-US" sz="2000" b="1" dirty="0"/>
              <a:t>:</a:t>
            </a:r>
          </a:p>
          <a:p>
            <a:pPr marL="800100" lvl="1" indent="-342900">
              <a:buFont typeface="Courier New" panose="02070309020205020404" pitchFamily="49" charset="0"/>
              <a:buChar char="o"/>
            </a:pPr>
            <a:r>
              <a:rPr lang="en-US" sz="2000" dirty="0"/>
              <a:t>SSH command:</a:t>
            </a:r>
          </a:p>
          <a:p>
            <a:pPr marL="1200150" lvl="2" indent="-285750">
              <a:buFont typeface="Courier New" panose="02070309020205020404" pitchFamily="49" charset="0"/>
              <a:buChar char="o"/>
            </a:pPr>
            <a:r>
              <a:rPr lang="en-US" dirty="0"/>
              <a:t>ssh -Y -J &lt;username&gt;@</a:t>
            </a:r>
            <a:r>
              <a:rPr lang="en-US" dirty="0" err="1"/>
              <a:t>login.jlab.org</a:t>
            </a:r>
            <a:r>
              <a:rPr lang="en-US" dirty="0"/>
              <a:t> &lt;username&gt;@</a:t>
            </a:r>
            <a:r>
              <a:rPr lang="en-US" dirty="0" err="1"/>
              <a:t>ifarm.jlab.org</a:t>
            </a:r>
            <a:endParaRPr lang="en-US" dirty="0"/>
          </a:p>
          <a:p>
            <a:pPr marL="1657350" lvl="3" indent="-285750">
              <a:buFont typeface="Courier New" panose="02070309020205020404" pitchFamily="49" charset="0"/>
              <a:buChar char="o"/>
            </a:pPr>
            <a:r>
              <a:rPr lang="en-US" dirty="0"/>
              <a:t>-Y = X11 forwarding with encryption</a:t>
            </a:r>
          </a:p>
          <a:p>
            <a:pPr marL="1657350" lvl="3" indent="-285750">
              <a:buFont typeface="Courier New" panose="02070309020205020404" pitchFamily="49" charset="0"/>
              <a:buChar char="o"/>
            </a:pPr>
            <a:r>
              <a:rPr lang="en-US" dirty="0"/>
              <a:t>-J = </a:t>
            </a:r>
            <a:r>
              <a:rPr lang="en-US" dirty="0" err="1"/>
              <a:t>ProxyJump</a:t>
            </a:r>
            <a:endParaRPr lang="en-US" dirty="0"/>
          </a:p>
          <a:p>
            <a:pPr marL="1657350" lvl="3" indent="-285750">
              <a:buFont typeface="Courier New" panose="02070309020205020404" pitchFamily="49" charset="0"/>
              <a:buChar char="o"/>
            </a:pPr>
            <a:endParaRPr lang="en-US" dirty="0"/>
          </a:p>
          <a:p>
            <a:pPr lvl="3"/>
            <a:endParaRPr lang="en-US" dirty="0"/>
          </a:p>
          <a:p>
            <a:pPr lvl="3"/>
            <a:endParaRPr lang="en-US" dirty="0"/>
          </a:p>
          <a:p>
            <a:r>
              <a:rPr lang="en-US" dirty="0"/>
              <a:t>4. Navigate to your project directory</a:t>
            </a:r>
          </a:p>
          <a:p>
            <a:endParaRPr lang="en-US" dirty="0"/>
          </a:p>
          <a:p>
            <a:endParaRPr lang="en-US" dirty="0"/>
          </a:p>
          <a:p>
            <a:r>
              <a:rPr lang="en-US" dirty="0"/>
              <a:t>5. Run your app</a:t>
            </a:r>
          </a:p>
          <a:p>
            <a:endParaRPr lang="en-US" dirty="0"/>
          </a:p>
          <a:p>
            <a:endParaRPr lang="en-US" dirty="0"/>
          </a:p>
          <a:p>
            <a:endParaRPr lang="en-US" dirty="0"/>
          </a:p>
          <a:p>
            <a:endParaRPr lang="en-US" dirty="0"/>
          </a:p>
        </p:txBody>
      </p:sp>
      <p:sp>
        <p:nvSpPr>
          <p:cNvPr id="5" name="Slide Number Placeholder 5">
            <a:extLst>
              <a:ext uri="{FF2B5EF4-FFF2-40B4-BE49-F238E27FC236}">
                <a16:creationId xmlns:a16="http://schemas.microsoft.com/office/drawing/2014/main" id="{B0972DA7-252A-C8A0-04ED-1EADEE1613A2}"/>
              </a:ext>
            </a:extLst>
          </p:cNvPr>
          <p:cNvSpPr>
            <a:spLocks noGrp="1"/>
          </p:cNvSpPr>
          <p:nvPr>
            <p:ph type="sldNum" sz="quarter" idx="12"/>
          </p:nvPr>
        </p:nvSpPr>
        <p:spPr>
          <a:xfrm>
            <a:off x="11566643" y="6499972"/>
            <a:ext cx="714877" cy="303364"/>
          </a:xfrm>
        </p:spPr>
        <p:txBody>
          <a:bodyPr/>
          <a:lstStyle/>
          <a:p>
            <a:fld id="{07E1C93C-5050-FC42-8F10-D22D4F119D13}" type="slidenum">
              <a:rPr lang="en-US" smtClean="0"/>
              <a:pPr/>
              <a:t>72</a:t>
            </a:fld>
            <a:endParaRPr lang="en-US"/>
          </a:p>
        </p:txBody>
      </p:sp>
      <p:pic>
        <p:nvPicPr>
          <p:cNvPr id="6" name="Picture 5">
            <a:extLst>
              <a:ext uri="{FF2B5EF4-FFF2-40B4-BE49-F238E27FC236}">
                <a16:creationId xmlns:a16="http://schemas.microsoft.com/office/drawing/2014/main" id="{EF6F9C59-E810-79F9-1671-64816E8932DD}"/>
              </a:ext>
            </a:extLst>
          </p:cNvPr>
          <p:cNvPicPr>
            <a:picLocks noChangeAspect="1"/>
          </p:cNvPicPr>
          <p:nvPr/>
        </p:nvPicPr>
        <p:blipFill>
          <a:blip r:embed="rId2"/>
          <a:stretch>
            <a:fillRect/>
          </a:stretch>
        </p:blipFill>
        <p:spPr>
          <a:xfrm>
            <a:off x="696633" y="2614122"/>
            <a:ext cx="7772400" cy="598816"/>
          </a:xfrm>
          <a:prstGeom prst="rect">
            <a:avLst/>
          </a:prstGeom>
        </p:spPr>
      </p:pic>
      <p:sp>
        <p:nvSpPr>
          <p:cNvPr id="11" name="TextBox 10">
            <a:extLst>
              <a:ext uri="{FF2B5EF4-FFF2-40B4-BE49-F238E27FC236}">
                <a16:creationId xmlns:a16="http://schemas.microsoft.com/office/drawing/2014/main" id="{9F0B7B43-F405-DC63-51D5-C6D18B9FCBA9}"/>
              </a:ext>
            </a:extLst>
          </p:cNvPr>
          <p:cNvSpPr txBox="1"/>
          <p:nvPr/>
        </p:nvSpPr>
        <p:spPr>
          <a:xfrm>
            <a:off x="7071300" y="3892355"/>
            <a:ext cx="6203950" cy="369332"/>
          </a:xfrm>
          <a:prstGeom prst="rect">
            <a:avLst/>
          </a:prstGeom>
          <a:noFill/>
        </p:spPr>
        <p:txBody>
          <a:bodyPr wrap="square">
            <a:spAutoFit/>
          </a:bodyPr>
          <a:lstStyle/>
          <a:p>
            <a:r>
              <a:rPr lang="en-US" sz="1800" dirty="0"/>
              <a:t>SSH to </a:t>
            </a:r>
            <a:r>
              <a:rPr lang="en-US" sz="1800" dirty="0" err="1"/>
              <a:t>ifarm</a:t>
            </a:r>
            <a:endParaRPr lang="en-US" sz="1800" dirty="0"/>
          </a:p>
        </p:txBody>
      </p:sp>
      <p:sp>
        <p:nvSpPr>
          <p:cNvPr id="13" name="TextBox 12">
            <a:extLst>
              <a:ext uri="{FF2B5EF4-FFF2-40B4-BE49-F238E27FC236}">
                <a16:creationId xmlns:a16="http://schemas.microsoft.com/office/drawing/2014/main" id="{AC741557-8FEF-E6E2-664E-29F9EC51B1ED}"/>
              </a:ext>
            </a:extLst>
          </p:cNvPr>
          <p:cNvSpPr txBox="1"/>
          <p:nvPr/>
        </p:nvSpPr>
        <p:spPr>
          <a:xfrm>
            <a:off x="8712200" y="2314684"/>
            <a:ext cx="3479800" cy="369332"/>
          </a:xfrm>
          <a:prstGeom prst="rect">
            <a:avLst/>
          </a:prstGeom>
          <a:noFill/>
        </p:spPr>
        <p:txBody>
          <a:bodyPr wrap="square" rtlCol="0">
            <a:spAutoFit/>
          </a:bodyPr>
          <a:lstStyle/>
          <a:p>
            <a:r>
              <a:rPr lang="en-US" dirty="0"/>
              <a:t>Enter PIN + USB/MobilePass Token</a:t>
            </a:r>
          </a:p>
        </p:txBody>
      </p:sp>
      <p:sp>
        <p:nvSpPr>
          <p:cNvPr id="14" name="TextBox 13">
            <a:extLst>
              <a:ext uri="{FF2B5EF4-FFF2-40B4-BE49-F238E27FC236}">
                <a16:creationId xmlns:a16="http://schemas.microsoft.com/office/drawing/2014/main" id="{A067E3DF-D490-011A-0DDE-218CB459FDC2}"/>
              </a:ext>
            </a:extLst>
          </p:cNvPr>
          <p:cNvSpPr txBox="1"/>
          <p:nvPr/>
        </p:nvSpPr>
        <p:spPr>
          <a:xfrm>
            <a:off x="8822657" y="2661274"/>
            <a:ext cx="3081617" cy="369332"/>
          </a:xfrm>
          <a:prstGeom prst="rect">
            <a:avLst/>
          </a:prstGeom>
          <a:noFill/>
        </p:spPr>
        <p:txBody>
          <a:bodyPr wrap="square" rtlCol="0">
            <a:spAutoFit/>
          </a:bodyPr>
          <a:lstStyle/>
          <a:p>
            <a:r>
              <a:rPr lang="en-US" dirty="0"/>
              <a:t>Enter </a:t>
            </a:r>
            <a:r>
              <a:rPr lang="en-US" dirty="0" err="1"/>
              <a:t>JLab</a:t>
            </a:r>
            <a:r>
              <a:rPr lang="en-US" dirty="0"/>
              <a:t> Account Password</a:t>
            </a:r>
          </a:p>
        </p:txBody>
      </p:sp>
      <p:cxnSp>
        <p:nvCxnSpPr>
          <p:cNvPr id="16" name="Straight Arrow Connector 15">
            <a:extLst>
              <a:ext uri="{FF2B5EF4-FFF2-40B4-BE49-F238E27FC236}">
                <a16:creationId xmlns:a16="http://schemas.microsoft.com/office/drawing/2014/main" id="{0CB58D9E-83FC-D434-9A24-B9D4F1F8F10B}"/>
              </a:ext>
            </a:extLst>
          </p:cNvPr>
          <p:cNvCxnSpPr>
            <a:cxnSpLocks/>
            <a:endCxn id="13" idx="1"/>
          </p:cNvCxnSpPr>
          <p:nvPr/>
        </p:nvCxnSpPr>
        <p:spPr>
          <a:xfrm flipV="1">
            <a:off x="5160714" y="2499350"/>
            <a:ext cx="3551486" cy="409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B674555-3B98-56CE-B0C2-B2B2CEF7E5A2}"/>
              </a:ext>
            </a:extLst>
          </p:cNvPr>
          <p:cNvCxnSpPr>
            <a:cxnSpLocks/>
          </p:cNvCxnSpPr>
          <p:nvPr/>
        </p:nvCxnSpPr>
        <p:spPr>
          <a:xfrm flipV="1">
            <a:off x="5144948" y="2845940"/>
            <a:ext cx="3661943" cy="299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231DA1E-0224-2C2E-E648-C31A9B43CF67}"/>
              </a:ext>
            </a:extLst>
          </p:cNvPr>
          <p:cNvPicPr>
            <a:picLocks noChangeAspect="1"/>
          </p:cNvPicPr>
          <p:nvPr/>
        </p:nvPicPr>
        <p:blipFill>
          <a:blip r:embed="rId3"/>
          <a:stretch>
            <a:fillRect/>
          </a:stretch>
        </p:blipFill>
        <p:spPr>
          <a:xfrm>
            <a:off x="766483" y="3656301"/>
            <a:ext cx="7632700" cy="520700"/>
          </a:xfrm>
          <a:prstGeom prst="rect">
            <a:avLst/>
          </a:prstGeom>
        </p:spPr>
      </p:pic>
      <p:pic>
        <p:nvPicPr>
          <p:cNvPr id="12" name="Picture 11">
            <a:extLst>
              <a:ext uri="{FF2B5EF4-FFF2-40B4-BE49-F238E27FC236}">
                <a16:creationId xmlns:a16="http://schemas.microsoft.com/office/drawing/2014/main" id="{5AE4A589-5348-ACEE-7D5A-A879038799C9}"/>
              </a:ext>
            </a:extLst>
          </p:cNvPr>
          <p:cNvPicPr>
            <a:picLocks noChangeAspect="1"/>
          </p:cNvPicPr>
          <p:nvPr/>
        </p:nvPicPr>
        <p:blipFill>
          <a:blip r:embed="rId4"/>
          <a:stretch>
            <a:fillRect/>
          </a:stretch>
        </p:blipFill>
        <p:spPr>
          <a:xfrm>
            <a:off x="766483" y="4444533"/>
            <a:ext cx="6057900" cy="1054100"/>
          </a:xfrm>
          <a:prstGeom prst="rect">
            <a:avLst/>
          </a:prstGeom>
        </p:spPr>
      </p:pic>
    </p:spTree>
    <p:extLst>
      <p:ext uri="{BB962C8B-B14F-4D97-AF65-F5344CB8AC3E}">
        <p14:creationId xmlns:p14="http://schemas.microsoft.com/office/powerpoint/2010/main" val="31074228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7ACBF-2DCE-C935-7368-E7523D7C3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87431-B523-1289-EEF9-4B288CFD4906}"/>
              </a:ext>
            </a:extLst>
          </p:cNvPr>
          <p:cNvSpPr>
            <a:spLocks noGrp="1"/>
          </p:cNvSpPr>
          <p:nvPr>
            <p:ph type="title"/>
          </p:nvPr>
        </p:nvSpPr>
        <p:spPr>
          <a:xfrm>
            <a:off x="198120" y="193646"/>
            <a:ext cx="12192566" cy="487490"/>
          </a:xfrm>
        </p:spPr>
        <p:txBody>
          <a:bodyPr>
            <a:noAutofit/>
          </a:bodyPr>
          <a:lstStyle/>
          <a:p>
            <a:r>
              <a:rPr lang="en-US"/>
              <a:t>Get set up to vibe - step 9: X11 forwarding</a:t>
            </a:r>
            <a:endParaRPr lang="en-US" dirty="0"/>
          </a:p>
        </p:txBody>
      </p:sp>
      <p:sp>
        <p:nvSpPr>
          <p:cNvPr id="3" name="TextBox 2">
            <a:extLst>
              <a:ext uri="{FF2B5EF4-FFF2-40B4-BE49-F238E27FC236}">
                <a16:creationId xmlns:a16="http://schemas.microsoft.com/office/drawing/2014/main" id="{049F8391-2434-2430-BC91-4FC7158D2D00}"/>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10" name="TextBox 9">
            <a:extLst>
              <a:ext uri="{FF2B5EF4-FFF2-40B4-BE49-F238E27FC236}">
                <a16:creationId xmlns:a16="http://schemas.microsoft.com/office/drawing/2014/main" id="{08A3D348-5769-484E-071F-21AF5F3790F9}"/>
              </a:ext>
            </a:extLst>
          </p:cNvPr>
          <p:cNvSpPr txBox="1"/>
          <p:nvPr/>
        </p:nvSpPr>
        <p:spPr>
          <a:xfrm>
            <a:off x="267919" y="1230175"/>
            <a:ext cx="5284475" cy="3877985"/>
          </a:xfrm>
          <a:prstGeom prst="rect">
            <a:avLst/>
          </a:prstGeom>
          <a:noFill/>
        </p:spPr>
        <p:txBody>
          <a:bodyPr wrap="square">
            <a:spAutoFit/>
          </a:bodyPr>
          <a:lstStyle/>
          <a:p>
            <a:pPr marL="285750" indent="-285750">
              <a:buFont typeface="Courier New" panose="02070309020205020404" pitchFamily="49" charset="0"/>
              <a:buChar char="o"/>
            </a:pPr>
            <a:r>
              <a:rPr lang="en-US" sz="2000" b="1" dirty="0"/>
              <a:t>Exiting the GUI Application</a:t>
            </a:r>
          </a:p>
          <a:p>
            <a:pPr marL="742950" lvl="1" indent="-285750">
              <a:buFont typeface="Courier New" panose="02070309020205020404" pitchFamily="49" charset="0"/>
              <a:buChar char="o"/>
            </a:pPr>
            <a:r>
              <a:rPr lang="en-US" sz="2000" dirty="0"/>
              <a:t>The GUI application may open in full-screen mode. To close it, you can use either of the following methods:</a:t>
            </a:r>
          </a:p>
          <a:p>
            <a:pPr marL="1200150" lvl="2" indent="-285750">
              <a:buFont typeface="Courier New" panose="02070309020205020404" pitchFamily="49" charset="0"/>
              <a:buChar char="o"/>
            </a:pPr>
            <a:r>
              <a:rPr lang="en-US" sz="2000" dirty="0"/>
              <a:t>Click the close (✕) button on the application window</a:t>
            </a:r>
          </a:p>
          <a:p>
            <a:pPr marL="1200150" lvl="2" indent="-285750">
              <a:buFont typeface="Courier New" panose="02070309020205020404" pitchFamily="49" charset="0"/>
              <a:buChar char="o"/>
            </a:pPr>
            <a:r>
              <a:rPr lang="en-US" dirty="0"/>
              <a:t>Or:</a:t>
            </a:r>
          </a:p>
          <a:p>
            <a:pPr marL="1657350" lvl="3" indent="-285750">
              <a:buFont typeface="Courier New" panose="02070309020205020404" pitchFamily="49" charset="0"/>
              <a:buChar char="o"/>
            </a:pPr>
            <a:r>
              <a:rPr lang="en-US" dirty="0"/>
              <a:t>Open </a:t>
            </a:r>
            <a:r>
              <a:rPr lang="en-US" b="1" dirty="0"/>
              <a:t>Activities</a:t>
            </a:r>
            <a:r>
              <a:rPr lang="en-US" dirty="0"/>
              <a:t> from the top-left corner</a:t>
            </a:r>
          </a:p>
          <a:p>
            <a:pPr marL="1657350" lvl="3" indent="-285750">
              <a:buFont typeface="Courier New" panose="02070309020205020404" pitchFamily="49" charset="0"/>
              <a:buChar char="o"/>
            </a:pPr>
            <a:r>
              <a:rPr lang="en-US" dirty="0"/>
              <a:t>Return to the terminal window</a:t>
            </a:r>
          </a:p>
          <a:p>
            <a:pPr marL="1657350" lvl="3" indent="-285750">
              <a:buFont typeface="Courier New" panose="02070309020205020404" pitchFamily="49" charset="0"/>
              <a:buChar char="o"/>
            </a:pPr>
            <a:r>
              <a:rPr lang="en-US" dirty="0"/>
              <a:t>Press Ctrl + C</a:t>
            </a:r>
          </a:p>
          <a:p>
            <a:pPr marL="1657350" lvl="3" indent="-285750">
              <a:buFont typeface="Courier New" panose="02070309020205020404" pitchFamily="49" charset="0"/>
              <a:buChar char="o"/>
            </a:pPr>
            <a:r>
              <a:rPr lang="en-US" dirty="0"/>
              <a:t>Wait a few seconds for the application to terminate properly</a:t>
            </a:r>
          </a:p>
        </p:txBody>
      </p:sp>
      <p:sp>
        <p:nvSpPr>
          <p:cNvPr id="5" name="Slide Number Placeholder 5">
            <a:extLst>
              <a:ext uri="{FF2B5EF4-FFF2-40B4-BE49-F238E27FC236}">
                <a16:creationId xmlns:a16="http://schemas.microsoft.com/office/drawing/2014/main" id="{544D96C1-62EB-BB0C-DFEA-6BBB0D2D1FD7}"/>
              </a:ext>
            </a:extLst>
          </p:cNvPr>
          <p:cNvSpPr>
            <a:spLocks noGrp="1"/>
          </p:cNvSpPr>
          <p:nvPr>
            <p:ph type="sldNum" sz="quarter" idx="12"/>
          </p:nvPr>
        </p:nvSpPr>
        <p:spPr>
          <a:xfrm>
            <a:off x="11566643" y="6499972"/>
            <a:ext cx="714877" cy="303364"/>
          </a:xfrm>
        </p:spPr>
        <p:txBody>
          <a:bodyPr/>
          <a:lstStyle/>
          <a:p>
            <a:fld id="{07E1C93C-5050-FC42-8F10-D22D4F119D13}" type="slidenum">
              <a:rPr lang="en-US" smtClean="0"/>
              <a:pPr/>
              <a:t>73</a:t>
            </a:fld>
            <a:endParaRPr lang="en-US"/>
          </a:p>
        </p:txBody>
      </p:sp>
      <p:pic>
        <p:nvPicPr>
          <p:cNvPr id="4" name="Picture 3">
            <a:extLst>
              <a:ext uri="{FF2B5EF4-FFF2-40B4-BE49-F238E27FC236}">
                <a16:creationId xmlns:a16="http://schemas.microsoft.com/office/drawing/2014/main" id="{D6A0AAA3-F617-025A-8CF5-9337E007B832}"/>
              </a:ext>
            </a:extLst>
          </p:cNvPr>
          <p:cNvPicPr>
            <a:picLocks noChangeAspect="1"/>
          </p:cNvPicPr>
          <p:nvPr/>
        </p:nvPicPr>
        <p:blipFill>
          <a:blip r:embed="rId2"/>
          <a:stretch>
            <a:fillRect/>
          </a:stretch>
        </p:blipFill>
        <p:spPr>
          <a:xfrm>
            <a:off x="5734742" y="1515203"/>
            <a:ext cx="6189339" cy="4019795"/>
          </a:xfrm>
          <a:prstGeom prst="rect">
            <a:avLst/>
          </a:prstGeom>
        </p:spPr>
      </p:pic>
      <p:sp>
        <p:nvSpPr>
          <p:cNvPr id="9" name="Rectangle 8">
            <a:extLst>
              <a:ext uri="{FF2B5EF4-FFF2-40B4-BE49-F238E27FC236}">
                <a16:creationId xmlns:a16="http://schemas.microsoft.com/office/drawing/2014/main" id="{8988741F-D472-3EB8-E534-7B14B1F6A1DE}"/>
              </a:ext>
            </a:extLst>
          </p:cNvPr>
          <p:cNvSpPr/>
          <p:nvPr/>
        </p:nvSpPr>
        <p:spPr>
          <a:xfrm flipH="1">
            <a:off x="11685493" y="1757777"/>
            <a:ext cx="252033" cy="1248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7">
            <a:extLst>
              <a:ext uri="{FF2B5EF4-FFF2-40B4-BE49-F238E27FC236}">
                <a16:creationId xmlns:a16="http://schemas.microsoft.com/office/drawing/2014/main" id="{6DF1CB60-12C9-E245-5EA1-C2378AA9053A}"/>
              </a:ext>
            </a:extLst>
          </p:cNvPr>
          <p:cNvSpPr/>
          <p:nvPr/>
        </p:nvSpPr>
        <p:spPr>
          <a:xfrm rot="3710582">
            <a:off x="11396981" y="1367303"/>
            <a:ext cx="640838" cy="1258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758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C0CFD-3B9A-FF53-7131-C5E09DF5C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9A079A-DA15-FCBE-5BDF-92957A6C8841}"/>
              </a:ext>
            </a:extLst>
          </p:cNvPr>
          <p:cNvSpPr>
            <a:spLocks noGrp="1"/>
          </p:cNvSpPr>
          <p:nvPr>
            <p:ph type="title"/>
          </p:nvPr>
        </p:nvSpPr>
        <p:spPr>
          <a:xfrm>
            <a:off x="198120" y="193646"/>
            <a:ext cx="12192566" cy="487490"/>
          </a:xfrm>
        </p:spPr>
        <p:txBody>
          <a:bodyPr>
            <a:noAutofit/>
          </a:bodyPr>
          <a:lstStyle/>
          <a:p>
            <a:r>
              <a:rPr lang="en-US" dirty="0"/>
              <a:t>Get set up to vibe - step 9: X11 forwarding</a:t>
            </a:r>
          </a:p>
        </p:txBody>
      </p:sp>
      <p:sp>
        <p:nvSpPr>
          <p:cNvPr id="3" name="TextBox 2">
            <a:extLst>
              <a:ext uri="{FF2B5EF4-FFF2-40B4-BE49-F238E27FC236}">
                <a16:creationId xmlns:a16="http://schemas.microsoft.com/office/drawing/2014/main" id="{0FAD0DC0-A6CB-D3A9-E7D7-12CD8EA43E6A}"/>
              </a:ext>
            </a:extLst>
          </p:cNvPr>
          <p:cNvSpPr txBox="1"/>
          <p:nvPr/>
        </p:nvSpPr>
        <p:spPr>
          <a:xfrm>
            <a:off x="646649" y="1230175"/>
            <a:ext cx="8213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panose="02070309020205020404" pitchFamily="49" charset="0"/>
              <a:buChar char="o"/>
            </a:pPr>
            <a:endParaRPr lang="en-US" sz="2000">
              <a:ea typeface="Calibri"/>
              <a:cs typeface="Calibri"/>
            </a:endParaRPr>
          </a:p>
        </p:txBody>
      </p:sp>
      <p:sp>
        <p:nvSpPr>
          <p:cNvPr id="10" name="TextBox 9">
            <a:extLst>
              <a:ext uri="{FF2B5EF4-FFF2-40B4-BE49-F238E27FC236}">
                <a16:creationId xmlns:a16="http://schemas.microsoft.com/office/drawing/2014/main" id="{424E94EF-2467-0A24-E4F3-633E1CF4B9F4}"/>
              </a:ext>
            </a:extLst>
          </p:cNvPr>
          <p:cNvSpPr txBox="1"/>
          <p:nvPr/>
        </p:nvSpPr>
        <p:spPr>
          <a:xfrm>
            <a:off x="341939" y="1325466"/>
            <a:ext cx="5284475" cy="3877985"/>
          </a:xfrm>
          <a:prstGeom prst="rect">
            <a:avLst/>
          </a:prstGeom>
          <a:noFill/>
        </p:spPr>
        <p:txBody>
          <a:bodyPr wrap="square">
            <a:spAutoFit/>
          </a:bodyPr>
          <a:lstStyle/>
          <a:p>
            <a:pPr marL="285750" indent="-285750">
              <a:buFont typeface="Courier New" panose="02070309020205020404" pitchFamily="49" charset="0"/>
              <a:buChar char="o"/>
            </a:pPr>
            <a:r>
              <a:rPr lang="en-US" sz="2000" b="1" dirty="0"/>
              <a:t>Exiting the GUI Application</a:t>
            </a:r>
          </a:p>
          <a:p>
            <a:pPr marL="742950" lvl="1" indent="-285750">
              <a:buFont typeface="Courier New" panose="02070309020205020404" pitchFamily="49" charset="0"/>
              <a:buChar char="o"/>
            </a:pPr>
            <a:r>
              <a:rPr lang="en-US" sz="2000" dirty="0"/>
              <a:t>The GUI application may open in full-screen mode. To close it, you can use either of the following methods:</a:t>
            </a:r>
          </a:p>
          <a:p>
            <a:pPr marL="1200150" lvl="2" indent="-285750">
              <a:buFont typeface="Courier New" panose="02070309020205020404" pitchFamily="49" charset="0"/>
              <a:buChar char="o"/>
            </a:pPr>
            <a:r>
              <a:rPr lang="en-US" sz="2000" dirty="0"/>
              <a:t>Click the close (✕) button on the application window</a:t>
            </a:r>
          </a:p>
          <a:p>
            <a:pPr marL="1200150" lvl="2" indent="-285750">
              <a:buFont typeface="Courier New" panose="02070309020205020404" pitchFamily="49" charset="0"/>
              <a:buChar char="o"/>
            </a:pPr>
            <a:r>
              <a:rPr lang="en-US" dirty="0"/>
              <a:t>Or:</a:t>
            </a:r>
          </a:p>
          <a:p>
            <a:pPr marL="1657350" lvl="3" indent="-285750">
              <a:buFont typeface="Courier New" panose="02070309020205020404" pitchFamily="49" charset="0"/>
              <a:buChar char="o"/>
            </a:pPr>
            <a:r>
              <a:rPr lang="en-US" dirty="0"/>
              <a:t>Open </a:t>
            </a:r>
            <a:r>
              <a:rPr lang="en-US" b="1" dirty="0"/>
              <a:t>Activities</a:t>
            </a:r>
            <a:r>
              <a:rPr lang="en-US" dirty="0"/>
              <a:t> from the top-left corner</a:t>
            </a:r>
          </a:p>
          <a:p>
            <a:pPr marL="1657350" lvl="3" indent="-285750">
              <a:buFont typeface="Courier New" panose="02070309020205020404" pitchFamily="49" charset="0"/>
              <a:buChar char="o"/>
            </a:pPr>
            <a:r>
              <a:rPr lang="en-US" dirty="0"/>
              <a:t>Return to the terminal window</a:t>
            </a:r>
          </a:p>
          <a:p>
            <a:pPr marL="1657350" lvl="3" indent="-285750">
              <a:buFont typeface="Courier New" panose="02070309020205020404" pitchFamily="49" charset="0"/>
              <a:buChar char="o"/>
            </a:pPr>
            <a:r>
              <a:rPr lang="en-US" dirty="0"/>
              <a:t>Press Ctrl + C</a:t>
            </a:r>
          </a:p>
          <a:p>
            <a:pPr marL="1657350" lvl="3" indent="-285750">
              <a:buFont typeface="Courier New" panose="02070309020205020404" pitchFamily="49" charset="0"/>
              <a:buChar char="o"/>
            </a:pPr>
            <a:r>
              <a:rPr lang="en-US" dirty="0"/>
              <a:t>Wait a few seconds for the application to terminate properly</a:t>
            </a:r>
          </a:p>
        </p:txBody>
      </p:sp>
      <p:sp>
        <p:nvSpPr>
          <p:cNvPr id="5" name="Slide Number Placeholder 5">
            <a:extLst>
              <a:ext uri="{FF2B5EF4-FFF2-40B4-BE49-F238E27FC236}">
                <a16:creationId xmlns:a16="http://schemas.microsoft.com/office/drawing/2014/main" id="{EFAF0B66-2C9B-98D6-65FC-8DC120BAEA11}"/>
              </a:ext>
            </a:extLst>
          </p:cNvPr>
          <p:cNvSpPr>
            <a:spLocks noGrp="1"/>
          </p:cNvSpPr>
          <p:nvPr>
            <p:ph type="sldNum" sz="quarter" idx="12"/>
          </p:nvPr>
        </p:nvSpPr>
        <p:spPr>
          <a:xfrm>
            <a:off x="11566643" y="6499972"/>
            <a:ext cx="714877" cy="303364"/>
          </a:xfrm>
        </p:spPr>
        <p:txBody>
          <a:bodyPr/>
          <a:lstStyle/>
          <a:p>
            <a:fld id="{07E1C93C-5050-FC42-8F10-D22D4F119D13}" type="slidenum">
              <a:rPr lang="en-US" smtClean="0"/>
              <a:pPr/>
              <a:t>74</a:t>
            </a:fld>
            <a:endParaRPr lang="en-US"/>
          </a:p>
        </p:txBody>
      </p:sp>
      <p:pic>
        <p:nvPicPr>
          <p:cNvPr id="6" name="Picture 5">
            <a:extLst>
              <a:ext uri="{FF2B5EF4-FFF2-40B4-BE49-F238E27FC236}">
                <a16:creationId xmlns:a16="http://schemas.microsoft.com/office/drawing/2014/main" id="{21CD77CD-7BD4-7186-84AD-E5A83A622286}"/>
              </a:ext>
            </a:extLst>
          </p:cNvPr>
          <p:cNvPicPr>
            <a:picLocks noChangeAspect="1"/>
          </p:cNvPicPr>
          <p:nvPr/>
        </p:nvPicPr>
        <p:blipFill>
          <a:blip r:embed="rId2"/>
          <a:stretch>
            <a:fillRect/>
          </a:stretch>
        </p:blipFill>
        <p:spPr>
          <a:xfrm>
            <a:off x="5425946" y="1230175"/>
            <a:ext cx="6736296" cy="4375028"/>
          </a:xfrm>
          <a:prstGeom prst="rect">
            <a:avLst/>
          </a:prstGeom>
        </p:spPr>
      </p:pic>
      <p:sp>
        <p:nvSpPr>
          <p:cNvPr id="9" name="Rectangle 8">
            <a:extLst>
              <a:ext uri="{FF2B5EF4-FFF2-40B4-BE49-F238E27FC236}">
                <a16:creationId xmlns:a16="http://schemas.microsoft.com/office/drawing/2014/main" id="{5CDD231D-FED2-E19E-7BA2-91799AB80368}"/>
              </a:ext>
            </a:extLst>
          </p:cNvPr>
          <p:cNvSpPr/>
          <p:nvPr/>
        </p:nvSpPr>
        <p:spPr>
          <a:xfrm flipH="1">
            <a:off x="5387823" y="1361218"/>
            <a:ext cx="637430" cy="1851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3227D6D-B114-048D-8D4B-9FF9C17D0A43}"/>
              </a:ext>
            </a:extLst>
          </p:cNvPr>
          <p:cNvCxnSpPr>
            <a:cxnSpLocks/>
          </p:cNvCxnSpPr>
          <p:nvPr/>
        </p:nvCxnSpPr>
        <p:spPr>
          <a:xfrm flipV="1">
            <a:off x="5626414" y="3953435"/>
            <a:ext cx="1097115" cy="19313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08C489-4F45-B2A9-F624-9FE755CDBF15}"/>
              </a:ext>
            </a:extLst>
          </p:cNvPr>
          <p:cNvCxnSpPr>
            <a:cxnSpLocks/>
            <a:stCxn id="18" idx="3"/>
          </p:cNvCxnSpPr>
          <p:nvPr/>
        </p:nvCxnSpPr>
        <p:spPr>
          <a:xfrm>
            <a:off x="4602283" y="1074226"/>
            <a:ext cx="785540" cy="3930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A40F232-3821-D3DF-0FDC-8A68F00F011F}"/>
              </a:ext>
            </a:extLst>
          </p:cNvPr>
          <p:cNvSpPr txBox="1"/>
          <p:nvPr/>
        </p:nvSpPr>
        <p:spPr>
          <a:xfrm>
            <a:off x="1667610" y="889560"/>
            <a:ext cx="2934673" cy="369332"/>
          </a:xfrm>
          <a:prstGeom prst="rect">
            <a:avLst/>
          </a:prstGeom>
          <a:noFill/>
          <a:ln>
            <a:solidFill>
              <a:srgbClr val="FF0000"/>
            </a:solidFill>
          </a:ln>
        </p:spPr>
        <p:txBody>
          <a:bodyPr wrap="square" rtlCol="0">
            <a:spAutoFit/>
          </a:bodyPr>
          <a:lstStyle/>
          <a:p>
            <a:r>
              <a:rPr lang="en-US" b="1" dirty="0">
                <a:solidFill>
                  <a:srgbClr val="FF0000"/>
                </a:solidFill>
              </a:rPr>
              <a:t>1. Click the Activities on top</a:t>
            </a:r>
          </a:p>
        </p:txBody>
      </p:sp>
      <p:sp>
        <p:nvSpPr>
          <p:cNvPr id="23" name="TextBox 22">
            <a:extLst>
              <a:ext uri="{FF2B5EF4-FFF2-40B4-BE49-F238E27FC236}">
                <a16:creationId xmlns:a16="http://schemas.microsoft.com/office/drawing/2014/main" id="{20D4BB39-FFA7-C1A6-B167-83DA04A1DBD9}"/>
              </a:ext>
            </a:extLst>
          </p:cNvPr>
          <p:cNvSpPr txBox="1"/>
          <p:nvPr/>
        </p:nvSpPr>
        <p:spPr>
          <a:xfrm>
            <a:off x="4159077" y="5945975"/>
            <a:ext cx="3465405" cy="646331"/>
          </a:xfrm>
          <a:prstGeom prst="rect">
            <a:avLst/>
          </a:prstGeom>
          <a:noFill/>
          <a:ln>
            <a:solidFill>
              <a:srgbClr val="FF0000"/>
            </a:solidFill>
          </a:ln>
        </p:spPr>
        <p:txBody>
          <a:bodyPr wrap="square" rtlCol="0">
            <a:spAutoFit/>
          </a:bodyPr>
          <a:lstStyle/>
          <a:p>
            <a:r>
              <a:rPr lang="en-US" b="1" dirty="0">
                <a:solidFill>
                  <a:srgbClr val="FF0000"/>
                </a:solidFill>
              </a:rPr>
              <a:t>2. Select the terminal to select it</a:t>
            </a:r>
          </a:p>
          <a:p>
            <a:r>
              <a:rPr lang="en-US" b="1" dirty="0">
                <a:solidFill>
                  <a:srgbClr val="FF0000"/>
                </a:solidFill>
              </a:rPr>
              <a:t>3. Enter Ctrl + C in the terminal</a:t>
            </a:r>
          </a:p>
        </p:txBody>
      </p:sp>
    </p:spTree>
    <p:extLst>
      <p:ext uri="{BB962C8B-B14F-4D97-AF65-F5344CB8AC3E}">
        <p14:creationId xmlns:p14="http://schemas.microsoft.com/office/powerpoint/2010/main" val="15006365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8F525-E289-04D8-6F0B-3D3C47138D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88B0C-C389-A50C-E5D3-354CB7E4BC97}"/>
              </a:ext>
            </a:extLst>
          </p:cNvPr>
          <p:cNvSpPr>
            <a:spLocks noGrp="1"/>
          </p:cNvSpPr>
          <p:nvPr>
            <p:ph type="title"/>
          </p:nvPr>
        </p:nvSpPr>
        <p:spPr>
          <a:xfrm>
            <a:off x="-566" y="3222326"/>
            <a:ext cx="12192566" cy="487490"/>
          </a:xfrm>
        </p:spPr>
        <p:txBody>
          <a:bodyPr>
            <a:noAutofit/>
          </a:bodyPr>
          <a:lstStyle/>
          <a:p>
            <a:pPr algn="ctr"/>
            <a:r>
              <a:rPr lang="en-US" sz="4000" dirty="0"/>
              <a:t>Continuing Your AI Learning Journey</a:t>
            </a:r>
          </a:p>
        </p:txBody>
      </p:sp>
      <p:sp>
        <p:nvSpPr>
          <p:cNvPr id="6" name="Slide Number Placeholder 5">
            <a:extLst>
              <a:ext uri="{FF2B5EF4-FFF2-40B4-BE49-F238E27FC236}">
                <a16:creationId xmlns:a16="http://schemas.microsoft.com/office/drawing/2014/main" id="{46813BC9-7C57-7D3F-198F-8005A71F3FB7}"/>
              </a:ext>
            </a:extLst>
          </p:cNvPr>
          <p:cNvSpPr>
            <a:spLocks noGrp="1"/>
          </p:cNvSpPr>
          <p:nvPr>
            <p:ph type="sldNum" sz="quarter" idx="12"/>
          </p:nvPr>
        </p:nvSpPr>
        <p:spPr>
          <a:xfrm>
            <a:off x="11731742" y="6551226"/>
            <a:ext cx="463208" cy="303364"/>
          </a:xfrm>
        </p:spPr>
        <p:txBody>
          <a:bodyPr/>
          <a:lstStyle/>
          <a:p>
            <a:fld id="{07E1C93C-5050-FC42-8F10-D22D4F119D13}" type="slidenum">
              <a:rPr lang="en-US" smtClean="0"/>
              <a:pPr/>
              <a:t>75</a:t>
            </a:fld>
            <a:endParaRPr lang="en-US"/>
          </a:p>
        </p:txBody>
      </p:sp>
    </p:spTree>
    <p:extLst>
      <p:ext uri="{BB962C8B-B14F-4D97-AF65-F5344CB8AC3E}">
        <p14:creationId xmlns:p14="http://schemas.microsoft.com/office/powerpoint/2010/main" val="875281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215E-0328-7652-656B-82687FF11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4E569-A5CF-1688-1E50-A33EF0CE5D27}"/>
              </a:ext>
            </a:extLst>
          </p:cNvPr>
          <p:cNvSpPr>
            <a:spLocks noGrp="1"/>
          </p:cNvSpPr>
          <p:nvPr>
            <p:ph type="title"/>
          </p:nvPr>
        </p:nvSpPr>
        <p:spPr>
          <a:xfrm>
            <a:off x="216055" y="185498"/>
            <a:ext cx="12192566" cy="487490"/>
          </a:xfrm>
        </p:spPr>
        <p:txBody>
          <a:bodyPr>
            <a:noAutofit/>
          </a:bodyPr>
          <a:lstStyle/>
          <a:p>
            <a:r>
              <a:rPr lang="en-US" dirty="0"/>
              <a:t>AI Community &amp; Meetups</a:t>
            </a:r>
          </a:p>
        </p:txBody>
      </p:sp>
      <p:sp>
        <p:nvSpPr>
          <p:cNvPr id="6" name="Slide Number Placeholder 5">
            <a:extLst>
              <a:ext uri="{FF2B5EF4-FFF2-40B4-BE49-F238E27FC236}">
                <a16:creationId xmlns:a16="http://schemas.microsoft.com/office/drawing/2014/main" id="{62E882A3-468D-6AAF-AEFA-E68AD8469DF7}"/>
              </a:ext>
            </a:extLst>
          </p:cNvPr>
          <p:cNvSpPr>
            <a:spLocks noGrp="1"/>
          </p:cNvSpPr>
          <p:nvPr>
            <p:ph type="sldNum" sz="quarter" idx="12"/>
          </p:nvPr>
        </p:nvSpPr>
        <p:spPr/>
        <p:txBody>
          <a:bodyPr/>
          <a:lstStyle/>
          <a:p>
            <a:fld id="{07E1C93C-5050-FC42-8F10-D22D4F119D13}" type="slidenum">
              <a:rPr lang="en-US" smtClean="0"/>
              <a:pPr/>
              <a:t>76</a:t>
            </a:fld>
            <a:endParaRPr lang="en-US"/>
          </a:p>
        </p:txBody>
      </p:sp>
      <p:sp>
        <p:nvSpPr>
          <p:cNvPr id="16" name="TextBox 15">
            <a:extLst>
              <a:ext uri="{FF2B5EF4-FFF2-40B4-BE49-F238E27FC236}">
                <a16:creationId xmlns:a16="http://schemas.microsoft.com/office/drawing/2014/main" id="{C3B07F09-994A-1E9A-3BC9-67BEED9509E2}"/>
              </a:ext>
            </a:extLst>
          </p:cNvPr>
          <p:cNvSpPr txBox="1"/>
          <p:nvPr/>
        </p:nvSpPr>
        <p:spPr>
          <a:xfrm>
            <a:off x="388378" y="783506"/>
            <a:ext cx="5653833" cy="5786199"/>
          </a:xfrm>
          <a:prstGeom prst="rect">
            <a:avLst/>
          </a:prstGeom>
          <a:noFill/>
        </p:spPr>
        <p:txBody>
          <a:bodyPr wrap="square">
            <a:spAutoFit/>
          </a:bodyPr>
          <a:lstStyle/>
          <a:p>
            <a:pPr marL="285750" indent="-285750">
              <a:buFont typeface="Courier New" panose="02070309020205020404" pitchFamily="49" charset="0"/>
              <a:buChar char="o"/>
            </a:pPr>
            <a:r>
              <a:rPr lang="en-US" sz="2000" b="1" dirty="0"/>
              <a:t>@ </a:t>
            </a:r>
            <a:r>
              <a:rPr lang="en-US" sz="2000" b="1" dirty="0" err="1"/>
              <a:t>JLab</a:t>
            </a:r>
            <a:endParaRPr lang="en-US" sz="2000" b="1" dirty="0"/>
          </a:p>
          <a:p>
            <a:pPr marL="742950" lvl="1" indent="-285750">
              <a:buFont typeface="Courier New" panose="02070309020205020404" pitchFamily="49" charset="0"/>
              <a:buChar char="o"/>
            </a:pPr>
            <a:r>
              <a:rPr lang="en-US" sz="2000" dirty="0"/>
              <a:t>Weekly informal LLM/AI agent discussions </a:t>
            </a:r>
          </a:p>
          <a:p>
            <a:pPr marL="742950" lvl="1" indent="-285750">
              <a:buFont typeface="Courier New" panose="02070309020205020404" pitchFamily="49" charset="0"/>
              <a:buChar char="o"/>
            </a:pPr>
            <a:r>
              <a:rPr lang="en-US" sz="2000" i="1" dirty="0"/>
              <a:t>Wednesdays | 12:00–1:00 PM (lunch) </a:t>
            </a:r>
          </a:p>
          <a:p>
            <a:pPr marL="742950" lvl="1" indent="-285750">
              <a:buFont typeface="Courier New" panose="02070309020205020404" pitchFamily="49" charset="0"/>
              <a:buChar char="o"/>
            </a:pPr>
            <a:r>
              <a:rPr lang="en-US" sz="2000" dirty="0"/>
              <a:t>Scientists share projects, ideas, and new learnings </a:t>
            </a:r>
          </a:p>
          <a:p>
            <a:pPr marL="742950" lvl="1" indent="-285750">
              <a:buFont typeface="Courier New" panose="02070309020205020404" pitchFamily="49" charset="0"/>
              <a:buChar char="o"/>
            </a:pPr>
            <a:r>
              <a:rPr lang="en-US" sz="2000" dirty="0"/>
              <a:t>Contact Thomas Britton for invite:</a:t>
            </a:r>
            <a:br>
              <a:rPr lang="en-US" sz="2000" dirty="0"/>
            </a:br>
            <a:r>
              <a:rPr lang="en-US" sz="2000" dirty="0"/>
              <a:t>📧 </a:t>
            </a:r>
            <a:r>
              <a:rPr lang="en-US" sz="2000" dirty="0">
                <a:hlinkClick r:id="rId2"/>
              </a:rPr>
              <a:t>tbritton@jlab.org</a:t>
            </a:r>
            <a:r>
              <a:rPr lang="en-US" sz="2000" dirty="0"/>
              <a:t> </a:t>
            </a:r>
          </a:p>
          <a:p>
            <a:pPr marL="742950" lvl="1" indent="-285750">
              <a:buFont typeface="Courier New" panose="02070309020205020404" pitchFamily="49" charset="0"/>
              <a:buChar char="o"/>
            </a:pPr>
            <a:r>
              <a:rPr lang="en-US" sz="2000" dirty="0"/>
              <a:t>May occasionally be skipped depending on schedule </a:t>
            </a:r>
          </a:p>
          <a:p>
            <a:pPr marL="742950" lvl="1" indent="-285750">
              <a:buFont typeface="Courier New" panose="02070309020205020404" pitchFamily="49" charset="0"/>
              <a:buChar char="o"/>
            </a:pPr>
            <a:r>
              <a:rPr lang="en-US" sz="2000" dirty="0"/>
              <a:t>Not necessarily beginner-focused </a:t>
            </a:r>
          </a:p>
          <a:p>
            <a:pPr marL="285750" indent="-285750">
              <a:spcBef>
                <a:spcPts val="1200"/>
              </a:spcBef>
              <a:buFont typeface="Courier New" panose="02070309020205020404" pitchFamily="49" charset="0"/>
              <a:buChar char="o"/>
            </a:pPr>
            <a:r>
              <a:rPr lang="en-US" sz="2000" b="1" dirty="0"/>
              <a:t>@ Peninsula </a:t>
            </a:r>
          </a:p>
          <a:p>
            <a:pPr marL="742950" lvl="1" indent="-285750">
              <a:buFont typeface="Courier New" panose="02070309020205020404" pitchFamily="49" charset="0"/>
              <a:buChar char="o"/>
            </a:pPr>
            <a:r>
              <a:rPr lang="en-US" sz="2000" i="1" u="sng" dirty="0"/>
              <a:t>Peninsula Builders / Developers Study Group </a:t>
            </a:r>
          </a:p>
          <a:p>
            <a:pPr marL="1200150" lvl="2" indent="-285750">
              <a:buFont typeface="Courier New" panose="02070309020205020404" pitchFamily="49" charset="0"/>
              <a:buChar char="o"/>
            </a:pPr>
            <a:r>
              <a:rPr lang="en-US" sz="2000" i="1" dirty="0"/>
              <a:t>Every other Tuesday | 6:00–7:30 PM </a:t>
            </a:r>
          </a:p>
          <a:p>
            <a:pPr marL="1200150" lvl="2" indent="-285750">
              <a:buFont typeface="Courier New" panose="02070309020205020404" pitchFamily="49" charset="0"/>
              <a:buChar char="o"/>
            </a:pPr>
            <a:r>
              <a:rPr lang="en-US" sz="2000" i="1" dirty="0"/>
              <a:t>Location: CNU (Luter 170) </a:t>
            </a:r>
          </a:p>
          <a:p>
            <a:pPr marL="1200150" lvl="2" indent="-285750">
              <a:buFont typeface="Courier New" panose="02070309020205020404" pitchFamily="49" charset="0"/>
              <a:buChar char="o"/>
            </a:pPr>
            <a:r>
              <a:rPr lang="en-US" sz="2000" dirty="0"/>
              <a:t>Format: 1 </a:t>
            </a:r>
            <a:r>
              <a:rPr lang="en-US" sz="2000" dirty="0" err="1"/>
              <a:t>hr</a:t>
            </a:r>
            <a:r>
              <a:rPr lang="en-US" sz="2000" dirty="0"/>
              <a:t> AI Study + 30 min sharing interesting findings </a:t>
            </a:r>
          </a:p>
          <a:p>
            <a:pPr marL="742950" lvl="1" indent="-285750">
              <a:buFont typeface="Courier New" panose="02070309020205020404" pitchFamily="49" charset="0"/>
              <a:buChar char="o"/>
            </a:pPr>
            <a:r>
              <a:rPr lang="en-US" sz="2000" dirty="0"/>
              <a:t>Hosted by: Raiqa Rasool (</a:t>
            </a:r>
            <a:r>
              <a:rPr lang="en-US" sz="2000" dirty="0">
                <a:hlinkClick r:id="rId3"/>
              </a:rPr>
              <a:t>rasool@jlab.org</a:t>
            </a:r>
            <a:r>
              <a:rPr lang="en-US" sz="2000" dirty="0"/>
              <a:t>)</a:t>
            </a:r>
          </a:p>
          <a:p>
            <a:pPr marL="742950" lvl="1" indent="-285750">
              <a:buFont typeface="Courier New" panose="02070309020205020404" pitchFamily="49" charset="0"/>
              <a:buChar char="o"/>
            </a:pPr>
            <a:r>
              <a:rPr lang="en-US" sz="2000" dirty="0"/>
              <a:t>Details &amp; RSVP: </a:t>
            </a:r>
            <a:r>
              <a:rPr lang="en-US" sz="2000" dirty="0">
                <a:hlinkClick r:id="rId4"/>
              </a:rPr>
              <a:t>Meetup Link</a:t>
            </a:r>
            <a:endParaRPr lang="en-US" sz="2000" dirty="0"/>
          </a:p>
        </p:txBody>
      </p:sp>
      <p:sp>
        <p:nvSpPr>
          <p:cNvPr id="3" name="TextBox 2">
            <a:extLst>
              <a:ext uri="{FF2B5EF4-FFF2-40B4-BE49-F238E27FC236}">
                <a16:creationId xmlns:a16="http://schemas.microsoft.com/office/drawing/2014/main" id="{3C9CAA12-926C-7A62-A7C1-6ACD3F1579D7}"/>
              </a:ext>
            </a:extLst>
          </p:cNvPr>
          <p:cNvSpPr txBox="1"/>
          <p:nvPr/>
        </p:nvSpPr>
        <p:spPr>
          <a:xfrm>
            <a:off x="6096000" y="789809"/>
            <a:ext cx="5868986" cy="2963741"/>
          </a:xfrm>
          <a:prstGeom prst="rect">
            <a:avLst/>
          </a:prstGeom>
          <a:noFill/>
        </p:spPr>
        <p:txBody>
          <a:bodyPr wrap="square">
            <a:spAutoFit/>
          </a:bodyPr>
          <a:lstStyle/>
          <a:p>
            <a:pPr marL="285750" indent="-285750">
              <a:buFont typeface="Courier New" panose="02070309020205020404" pitchFamily="49" charset="0"/>
              <a:buChar char="o"/>
            </a:pPr>
            <a:r>
              <a:rPr lang="en-US" sz="2000" b="1" dirty="0"/>
              <a:t>@ Hampton </a:t>
            </a:r>
          </a:p>
          <a:p>
            <a:pPr marL="742950" lvl="1" indent="-285750">
              <a:buFont typeface="Courier New" panose="02070309020205020404" pitchFamily="49" charset="0"/>
              <a:buChar char="o"/>
            </a:pPr>
            <a:r>
              <a:rPr lang="en-US" sz="2000" i="1" u="sng" dirty="0"/>
              <a:t>The AI Collective Hampton Roads</a:t>
            </a:r>
          </a:p>
          <a:p>
            <a:pPr marL="1200150" lvl="2" indent="-285750">
              <a:buFont typeface="Courier New" panose="02070309020205020404" pitchFamily="49" charset="0"/>
              <a:buChar char="o"/>
            </a:pPr>
            <a:r>
              <a:rPr lang="en-US" sz="2000" dirty="0"/>
              <a:t>Free online + in-person AI events (Norfolk &amp; Virginia Beach) </a:t>
            </a:r>
          </a:p>
          <a:p>
            <a:pPr marL="1200150" lvl="2" indent="-285750">
              <a:buFont typeface="Courier New" panose="02070309020205020404" pitchFamily="49" charset="0"/>
              <a:buChar char="o"/>
            </a:pPr>
            <a:r>
              <a:rPr lang="en-US" sz="2000" dirty="0"/>
              <a:t>Covers AI tools, workflows, and practical usage </a:t>
            </a:r>
          </a:p>
          <a:p>
            <a:pPr marL="1200150" lvl="2" indent="-285750">
              <a:buFont typeface="Courier New" panose="02070309020205020404" pitchFamily="49" charset="0"/>
              <a:buChar char="o"/>
            </a:pPr>
            <a:r>
              <a:rPr lang="en-US" sz="2000" i="1" dirty="0"/>
              <a:t>Peninsula Builders Study Group is also part of this network </a:t>
            </a:r>
          </a:p>
          <a:p>
            <a:pPr marL="1200150" lvl="2" indent="-285750">
              <a:buFont typeface="Courier New" panose="02070309020205020404" pitchFamily="49" charset="0"/>
              <a:buChar char="o"/>
            </a:pPr>
            <a:r>
              <a:rPr lang="en-US" sz="2000" dirty="0"/>
              <a:t>More info: </a:t>
            </a:r>
            <a:r>
              <a:rPr lang="en-US" sz="2000" dirty="0">
                <a:hlinkClick r:id="rId5"/>
              </a:rPr>
              <a:t>AI Collective Hampton</a:t>
            </a:r>
            <a:r>
              <a:rPr lang="en-US" sz="2000" dirty="0"/>
              <a:t> </a:t>
            </a:r>
          </a:p>
        </p:txBody>
      </p:sp>
    </p:spTree>
    <p:extLst>
      <p:ext uri="{BB962C8B-B14F-4D97-AF65-F5344CB8AC3E}">
        <p14:creationId xmlns:p14="http://schemas.microsoft.com/office/powerpoint/2010/main" val="7549504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CD8CA2DD-E991-CAAF-8593-A13D94AE4560}"/>
            </a:ext>
          </a:extLst>
        </p:cNvPr>
        <p:cNvGrpSpPr/>
        <p:nvPr/>
      </p:nvGrpSpPr>
      <p:grpSpPr>
        <a:xfrm>
          <a:off x="0" y="0"/>
          <a:ext cx="0" cy="0"/>
          <a:chOff x="0" y="0"/>
          <a:chExt cx="0" cy="0"/>
        </a:xfrm>
      </p:grpSpPr>
      <p:pic>
        <p:nvPicPr>
          <p:cNvPr id="74" name="Google Shape;74;p15">
            <a:extLst>
              <a:ext uri="{FF2B5EF4-FFF2-40B4-BE49-F238E27FC236}">
                <a16:creationId xmlns:a16="http://schemas.microsoft.com/office/drawing/2014/main" id="{77D7B854-DA72-EEB8-248C-B8F1ADB7623D}"/>
              </a:ext>
            </a:extLst>
          </p:cNvPr>
          <p:cNvPicPr preferRelativeResize="0"/>
          <p:nvPr/>
        </p:nvPicPr>
        <p:blipFill rotWithShape="1">
          <a:blip r:embed="rId3">
            <a:alphaModFix/>
          </a:blip>
          <a:srcRect t="24636" b="24994"/>
          <a:stretch/>
        </p:blipFill>
        <p:spPr>
          <a:xfrm>
            <a:off x="2" y="3"/>
            <a:ext cx="1750633" cy="881800"/>
          </a:xfrm>
          <a:prstGeom prst="rect">
            <a:avLst/>
          </a:prstGeom>
          <a:noFill/>
          <a:ln>
            <a:noFill/>
          </a:ln>
        </p:spPr>
      </p:pic>
      <p:sp>
        <p:nvSpPr>
          <p:cNvPr id="75" name="Google Shape;75;p15">
            <a:extLst>
              <a:ext uri="{FF2B5EF4-FFF2-40B4-BE49-F238E27FC236}">
                <a16:creationId xmlns:a16="http://schemas.microsoft.com/office/drawing/2014/main" id="{464CBFA9-CBBE-7AE2-1CAC-075021937494}"/>
              </a:ext>
            </a:extLst>
          </p:cNvPr>
          <p:cNvSpPr txBox="1">
            <a:spLocks noGrp="1"/>
          </p:cNvSpPr>
          <p:nvPr>
            <p:ph type="dt" idx="10"/>
          </p:nvPr>
        </p:nvSpPr>
        <p:spPr>
          <a:xfrm>
            <a:off x="443183" y="5560503"/>
            <a:ext cx="3208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solidFill>
                  <a:schemeClr val="lt1"/>
                </a:solidFill>
              </a:rPr>
              <a:pPr/>
              <a:t>77</a:t>
            </a:fld>
            <a:endParaRPr>
              <a:solidFill>
                <a:schemeClr val="lt1"/>
              </a:solidFill>
            </a:endParaRPr>
          </a:p>
        </p:txBody>
      </p:sp>
      <p:sp>
        <p:nvSpPr>
          <p:cNvPr id="76" name="Google Shape;76;p15">
            <a:extLst>
              <a:ext uri="{FF2B5EF4-FFF2-40B4-BE49-F238E27FC236}">
                <a16:creationId xmlns:a16="http://schemas.microsoft.com/office/drawing/2014/main" id="{3EB72A11-355C-FA74-C667-9861A3D22DE0}"/>
              </a:ext>
            </a:extLst>
          </p:cNvPr>
          <p:cNvSpPr txBox="1"/>
          <p:nvPr/>
        </p:nvSpPr>
        <p:spPr>
          <a:xfrm>
            <a:off x="2141183" y="6437539"/>
            <a:ext cx="7413600" cy="523180"/>
          </a:xfrm>
          <a:prstGeom prst="rect">
            <a:avLst/>
          </a:prstGeom>
          <a:noFill/>
          <a:ln>
            <a:noFill/>
          </a:ln>
        </p:spPr>
        <p:txBody>
          <a:bodyPr spcFirstLastPara="1" wrap="square" lIns="121900" tIns="121900" rIns="121900" bIns="121900" anchor="t" anchorCtr="0">
            <a:spAutoFit/>
          </a:bodyPr>
          <a:lstStyle/>
          <a:p>
            <a:pPr algn="ctr"/>
            <a:r>
              <a:rPr lang="en">
                <a:solidFill>
                  <a:srgbClr val="D87777"/>
                </a:solidFill>
                <a:latin typeface="Calibri"/>
                <a:ea typeface="Calibri"/>
                <a:cs typeface="Calibri"/>
                <a:sym typeface="Calibri"/>
              </a:rPr>
              <a:t>May 15, 2026 | </a:t>
            </a:r>
            <a:r>
              <a:rPr lang="en" err="1">
                <a:solidFill>
                  <a:srgbClr val="D87777"/>
                </a:solidFill>
                <a:latin typeface="Calibri"/>
                <a:ea typeface="Calibri"/>
                <a:cs typeface="Calibri"/>
                <a:sym typeface="Calibri"/>
              </a:rPr>
              <a:t>rasool@jlab.org</a:t>
            </a:r>
            <a:endParaRPr>
              <a:solidFill>
                <a:srgbClr val="D87777"/>
              </a:solidFill>
              <a:latin typeface="Calibri"/>
              <a:ea typeface="Calibri"/>
              <a:cs typeface="Calibri"/>
              <a:sym typeface="Calibri"/>
            </a:endParaRPr>
          </a:p>
        </p:txBody>
      </p:sp>
      <p:sp>
        <p:nvSpPr>
          <p:cNvPr id="3" name="Google Shape;72;p15">
            <a:extLst>
              <a:ext uri="{FF2B5EF4-FFF2-40B4-BE49-F238E27FC236}">
                <a16:creationId xmlns:a16="http://schemas.microsoft.com/office/drawing/2014/main" id="{B633CFC6-5B3E-7E7D-0F4F-B33C6449E7E6}"/>
              </a:ext>
            </a:extLst>
          </p:cNvPr>
          <p:cNvSpPr txBox="1"/>
          <p:nvPr/>
        </p:nvSpPr>
        <p:spPr>
          <a:xfrm>
            <a:off x="235400" y="2811327"/>
            <a:ext cx="11721200" cy="1235346"/>
          </a:xfrm>
          <a:prstGeom prst="rect">
            <a:avLst/>
          </a:prstGeom>
          <a:noFill/>
          <a:ln>
            <a:noFill/>
          </a:ln>
        </p:spPr>
        <p:txBody>
          <a:bodyPr spcFirstLastPara="1" wrap="square" lIns="121900" tIns="60933" rIns="121900" bIns="60933" anchor="t" anchorCtr="0">
            <a:noAutofit/>
          </a:bodyPr>
          <a:lstStyle/>
          <a:p>
            <a:pPr algn="ctr"/>
            <a:r>
              <a:rPr lang="en-US" sz="7200" b="1" dirty="0">
                <a:solidFill>
                  <a:srgbClr val="C00000"/>
                </a:solidFill>
                <a:latin typeface=""/>
              </a:rPr>
              <a:t>Thanks</a:t>
            </a:r>
          </a:p>
        </p:txBody>
      </p:sp>
      <p:sp>
        <p:nvSpPr>
          <p:cNvPr id="4" name="Google Shape;72;p15">
            <a:extLst>
              <a:ext uri="{FF2B5EF4-FFF2-40B4-BE49-F238E27FC236}">
                <a16:creationId xmlns:a16="http://schemas.microsoft.com/office/drawing/2014/main" id="{35CAB020-124A-5309-B531-84EA073E2B0E}"/>
              </a:ext>
            </a:extLst>
          </p:cNvPr>
          <p:cNvSpPr txBox="1"/>
          <p:nvPr/>
        </p:nvSpPr>
        <p:spPr>
          <a:xfrm>
            <a:off x="74682" y="3876692"/>
            <a:ext cx="11721200" cy="523180"/>
          </a:xfrm>
          <a:prstGeom prst="rect">
            <a:avLst/>
          </a:prstGeom>
          <a:noFill/>
          <a:ln>
            <a:noFill/>
          </a:ln>
        </p:spPr>
        <p:txBody>
          <a:bodyPr spcFirstLastPara="1" wrap="square" lIns="121900" tIns="60933" rIns="121900" bIns="60933" anchor="t" anchorCtr="0">
            <a:noAutofit/>
          </a:bodyPr>
          <a:lstStyle/>
          <a:p>
            <a:pPr algn="ctr"/>
            <a:r>
              <a:rPr lang="en-US" sz="2000" b="1" i="1">
                <a:solidFill>
                  <a:srgbClr val="C00000"/>
                </a:solidFill>
                <a:latin typeface="Baghdad" pitchFamily="2" charset="-78"/>
                <a:ea typeface="Annai MN" pitchFamily="2" charset="77"/>
                <a:cs typeface="Baghdad" pitchFamily="2" charset="-78"/>
              </a:rPr>
              <a:t>Any Questions?</a:t>
            </a:r>
          </a:p>
        </p:txBody>
      </p:sp>
    </p:spTree>
    <p:extLst>
      <p:ext uri="{BB962C8B-B14F-4D97-AF65-F5344CB8AC3E}">
        <p14:creationId xmlns:p14="http://schemas.microsoft.com/office/powerpoint/2010/main" val="160622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9B4B8-1B3D-7EFF-3591-03E7F8D6C0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CD3952-378B-9177-24D8-7F5FE1845BEC}"/>
              </a:ext>
            </a:extLst>
          </p:cNvPr>
          <p:cNvSpPr>
            <a:spLocks noGrp="1"/>
          </p:cNvSpPr>
          <p:nvPr>
            <p:ph type="title"/>
          </p:nvPr>
        </p:nvSpPr>
        <p:spPr>
          <a:xfrm>
            <a:off x="216055" y="185498"/>
            <a:ext cx="12192566" cy="487490"/>
          </a:xfrm>
        </p:spPr>
        <p:txBody>
          <a:bodyPr>
            <a:noAutofit/>
          </a:bodyPr>
          <a:lstStyle/>
          <a:p>
            <a:r>
              <a:rPr lang="en-US"/>
              <a:t>When Physicists Vibe</a:t>
            </a:r>
          </a:p>
        </p:txBody>
      </p:sp>
      <p:sp>
        <p:nvSpPr>
          <p:cNvPr id="6" name="Slide Number Placeholder 5">
            <a:extLst>
              <a:ext uri="{FF2B5EF4-FFF2-40B4-BE49-F238E27FC236}">
                <a16:creationId xmlns:a16="http://schemas.microsoft.com/office/drawing/2014/main" id="{CD861436-20A4-E478-2B8F-EBD3992A606C}"/>
              </a:ext>
            </a:extLst>
          </p:cNvPr>
          <p:cNvSpPr>
            <a:spLocks noGrp="1"/>
          </p:cNvSpPr>
          <p:nvPr>
            <p:ph type="sldNum" sz="quarter" idx="12"/>
          </p:nvPr>
        </p:nvSpPr>
        <p:spPr/>
        <p:txBody>
          <a:bodyPr/>
          <a:lstStyle/>
          <a:p>
            <a:fld id="{07E1C93C-5050-FC42-8F10-D22D4F119D13}" type="slidenum">
              <a:rPr lang="en-US" smtClean="0"/>
              <a:pPr/>
              <a:t>8</a:t>
            </a:fld>
            <a:endParaRPr lang="en-US"/>
          </a:p>
        </p:txBody>
      </p:sp>
      <p:sp>
        <p:nvSpPr>
          <p:cNvPr id="16" name="TextBox 15">
            <a:extLst>
              <a:ext uri="{FF2B5EF4-FFF2-40B4-BE49-F238E27FC236}">
                <a16:creationId xmlns:a16="http://schemas.microsoft.com/office/drawing/2014/main" id="{4EC7E213-49C1-05A6-ABE9-E2179C0F33E4}"/>
              </a:ext>
            </a:extLst>
          </p:cNvPr>
          <p:cNvSpPr txBox="1"/>
          <p:nvPr/>
        </p:nvSpPr>
        <p:spPr>
          <a:xfrm>
            <a:off x="216055" y="1505396"/>
            <a:ext cx="4191418" cy="3847207"/>
          </a:xfrm>
          <a:prstGeom prst="rect">
            <a:avLst/>
          </a:prstGeom>
          <a:noFill/>
        </p:spPr>
        <p:txBody>
          <a:bodyPr wrap="square">
            <a:spAutoFit/>
          </a:bodyPr>
          <a:lstStyle/>
          <a:p>
            <a:r>
              <a:rPr lang="en-US" sz="2400" b="1"/>
              <a:t>Nuclear reactor simulation tool</a:t>
            </a:r>
          </a:p>
          <a:p>
            <a:pPr marL="342900" indent="-342900">
              <a:buFont typeface="Courier New" panose="02070309020205020404" pitchFamily="49" charset="0"/>
              <a:buChar char="o"/>
            </a:pPr>
            <a:r>
              <a:rPr lang="en-US" sz="2000"/>
              <a:t>A vibe-coded browser-based sandbox simulating nuclear fission in real time.</a:t>
            </a:r>
          </a:p>
          <a:p>
            <a:pPr marL="800100" lvl="1" indent="-342900">
              <a:buFont typeface="Courier New" panose="02070309020205020404" pitchFamily="49" charset="0"/>
              <a:buChar char="o"/>
            </a:pPr>
            <a:r>
              <a:rPr lang="en-US" sz="2000"/>
              <a:t>Models neutron movement, fuel rods, moderation, and chain reactions</a:t>
            </a:r>
          </a:p>
          <a:p>
            <a:pPr marL="342900" indent="-342900">
              <a:buFont typeface="Courier New" panose="02070309020205020404" pitchFamily="49" charset="0"/>
              <a:buChar char="o"/>
            </a:pPr>
            <a:r>
              <a:rPr lang="en-US" sz="2000"/>
              <a:t>Lets users control reactor behavior via control rods, coolant flow, and fission rate</a:t>
            </a:r>
          </a:p>
          <a:p>
            <a:pPr marL="342900" indent="-342900">
              <a:buFont typeface="Courier New" panose="02070309020205020404" pitchFamily="49" charset="0"/>
              <a:buChar char="o"/>
            </a:pPr>
            <a:r>
              <a:rPr lang="en-US" sz="2000"/>
              <a:t>Visual, interactive system for exploring reactor dynamics</a:t>
            </a:r>
          </a:p>
        </p:txBody>
      </p:sp>
      <p:sp>
        <p:nvSpPr>
          <p:cNvPr id="9" name="TextBox 8">
            <a:extLst>
              <a:ext uri="{FF2B5EF4-FFF2-40B4-BE49-F238E27FC236}">
                <a16:creationId xmlns:a16="http://schemas.microsoft.com/office/drawing/2014/main" id="{D556340C-B34A-30C3-D598-906942BC1014}"/>
              </a:ext>
            </a:extLst>
          </p:cNvPr>
          <p:cNvSpPr txBox="1"/>
          <p:nvPr/>
        </p:nvSpPr>
        <p:spPr>
          <a:xfrm>
            <a:off x="5130573" y="5643359"/>
            <a:ext cx="6213764" cy="369332"/>
          </a:xfrm>
          <a:prstGeom prst="rect">
            <a:avLst/>
          </a:prstGeom>
          <a:noFill/>
        </p:spPr>
        <p:txBody>
          <a:bodyPr wrap="square">
            <a:spAutoFit/>
          </a:bodyPr>
          <a:lstStyle/>
          <a:p>
            <a:pPr algn="ctr"/>
            <a:r>
              <a:rPr lang="en-US">
                <a:hlinkClick r:id="rId2"/>
              </a:rPr>
              <a:t>https://tinyurl.com/y5u2666u</a:t>
            </a:r>
            <a:r>
              <a:rPr lang="en-US"/>
              <a:t> </a:t>
            </a:r>
          </a:p>
        </p:txBody>
      </p:sp>
      <p:pic>
        <p:nvPicPr>
          <p:cNvPr id="4" name="Picture 3" descr="[optimize output image]">
            <a:extLst>
              <a:ext uri="{FF2B5EF4-FFF2-40B4-BE49-F238E27FC236}">
                <a16:creationId xmlns:a16="http://schemas.microsoft.com/office/drawing/2014/main" id="{A26293F0-4645-C6F9-828D-6FB3B5732A8B}"/>
              </a:ext>
            </a:extLst>
          </p:cNvPr>
          <p:cNvPicPr>
            <a:picLocks noChangeAspect="1"/>
          </p:cNvPicPr>
          <p:nvPr/>
        </p:nvPicPr>
        <p:blipFill>
          <a:blip r:embed="rId3"/>
          <a:stretch>
            <a:fillRect/>
          </a:stretch>
        </p:blipFill>
        <p:spPr>
          <a:xfrm>
            <a:off x="4407473" y="1434345"/>
            <a:ext cx="7716182" cy="3858091"/>
          </a:xfrm>
          <a:prstGeom prst="rect">
            <a:avLst/>
          </a:prstGeom>
        </p:spPr>
      </p:pic>
    </p:spTree>
    <p:extLst>
      <p:ext uri="{BB962C8B-B14F-4D97-AF65-F5344CB8AC3E}">
        <p14:creationId xmlns:p14="http://schemas.microsoft.com/office/powerpoint/2010/main" val="1961260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5CBF-B4ED-67A6-D0B6-B050A65D7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9E7C8F-F6AF-7F09-51B7-D9FB75509AEE}"/>
              </a:ext>
            </a:extLst>
          </p:cNvPr>
          <p:cNvSpPr>
            <a:spLocks noGrp="1"/>
          </p:cNvSpPr>
          <p:nvPr>
            <p:ph type="title"/>
          </p:nvPr>
        </p:nvSpPr>
        <p:spPr>
          <a:xfrm>
            <a:off x="216055" y="185498"/>
            <a:ext cx="12192566" cy="487490"/>
          </a:xfrm>
        </p:spPr>
        <p:txBody>
          <a:bodyPr>
            <a:noAutofit/>
          </a:bodyPr>
          <a:lstStyle/>
          <a:p>
            <a:r>
              <a:rPr lang="en-US"/>
              <a:t>When Physicists Vibe</a:t>
            </a:r>
          </a:p>
        </p:txBody>
      </p:sp>
      <p:sp>
        <p:nvSpPr>
          <p:cNvPr id="6" name="Slide Number Placeholder 5">
            <a:extLst>
              <a:ext uri="{FF2B5EF4-FFF2-40B4-BE49-F238E27FC236}">
                <a16:creationId xmlns:a16="http://schemas.microsoft.com/office/drawing/2014/main" id="{965650D6-FC43-1BD3-883B-B2999A5AC017}"/>
              </a:ext>
            </a:extLst>
          </p:cNvPr>
          <p:cNvSpPr>
            <a:spLocks noGrp="1"/>
          </p:cNvSpPr>
          <p:nvPr>
            <p:ph type="sldNum" sz="quarter" idx="12"/>
          </p:nvPr>
        </p:nvSpPr>
        <p:spPr/>
        <p:txBody>
          <a:bodyPr/>
          <a:lstStyle/>
          <a:p>
            <a:fld id="{07E1C93C-5050-FC42-8F10-D22D4F119D13}" type="slidenum">
              <a:rPr lang="en-US" smtClean="0"/>
              <a:pPr/>
              <a:t>9</a:t>
            </a:fld>
            <a:endParaRPr lang="en-US"/>
          </a:p>
        </p:txBody>
      </p:sp>
      <p:sp>
        <p:nvSpPr>
          <p:cNvPr id="16" name="TextBox 15">
            <a:extLst>
              <a:ext uri="{FF2B5EF4-FFF2-40B4-BE49-F238E27FC236}">
                <a16:creationId xmlns:a16="http://schemas.microsoft.com/office/drawing/2014/main" id="{9D1E57E2-B39A-3AB9-7B2D-05D8A1B5A76A}"/>
              </a:ext>
            </a:extLst>
          </p:cNvPr>
          <p:cNvSpPr txBox="1"/>
          <p:nvPr/>
        </p:nvSpPr>
        <p:spPr>
          <a:xfrm>
            <a:off x="396166" y="1699360"/>
            <a:ext cx="4536054" cy="3847207"/>
          </a:xfrm>
          <a:prstGeom prst="rect">
            <a:avLst/>
          </a:prstGeom>
          <a:noFill/>
        </p:spPr>
        <p:txBody>
          <a:bodyPr wrap="square">
            <a:spAutoFit/>
          </a:bodyPr>
          <a:lstStyle/>
          <a:p>
            <a:r>
              <a:rPr lang="en-US" sz="2400" b="1"/>
              <a:t>Three-body orbital simulator</a:t>
            </a:r>
          </a:p>
          <a:p>
            <a:pPr marL="342900" indent="-342900">
              <a:buFont typeface="Courier New" panose="02070309020205020404" pitchFamily="49" charset="0"/>
              <a:buChar char="o"/>
            </a:pPr>
            <a:r>
              <a:rPr lang="en-US" sz="2000"/>
              <a:t>A vibe-coded simulation inspired by </a:t>
            </a:r>
            <a:r>
              <a:rPr lang="en-US" sz="2000" i="1"/>
              <a:t>The Three-Body Problem</a:t>
            </a:r>
            <a:r>
              <a:rPr lang="en-US" sz="2000"/>
              <a:t>.</a:t>
            </a:r>
          </a:p>
          <a:p>
            <a:pPr marL="800100" lvl="1" indent="-342900">
              <a:buFont typeface="Courier New" panose="02070309020205020404" pitchFamily="49" charset="0"/>
              <a:buChar char="o"/>
            </a:pPr>
            <a:r>
              <a:rPr lang="en-US" sz="2000"/>
              <a:t>Models three stars interacting under gravity </a:t>
            </a:r>
          </a:p>
          <a:p>
            <a:pPr marL="342900" indent="-342900">
              <a:buFont typeface="Courier New" panose="02070309020205020404" pitchFamily="49" charset="0"/>
              <a:buChar char="o"/>
            </a:pPr>
            <a:r>
              <a:rPr lang="en-US" sz="2000"/>
              <a:t>Lets you vary mass, size, and initial conditions </a:t>
            </a:r>
          </a:p>
          <a:p>
            <a:pPr marL="342900" indent="-342900">
              <a:buFont typeface="Courier New" panose="02070309020205020404" pitchFamily="49" charset="0"/>
              <a:buChar char="o"/>
            </a:pPr>
            <a:r>
              <a:rPr lang="en-US" sz="2000"/>
              <a:t>Shows how small changes can lead to stability or chaos </a:t>
            </a:r>
          </a:p>
          <a:p>
            <a:pPr marL="342900" indent="-342900">
              <a:buFont typeface="Courier New" panose="02070309020205020404" pitchFamily="49" charset="0"/>
              <a:buChar char="o"/>
            </a:pPr>
            <a:r>
              <a:rPr lang="en-US" sz="2000" i="1" u="sng"/>
              <a:t>Explores why some celestial systems remain stable while others collapse</a:t>
            </a:r>
          </a:p>
          <a:p>
            <a:pPr marL="342900" indent="-342900">
              <a:buFont typeface="Courier New" panose="02070309020205020404" pitchFamily="49" charset="0"/>
              <a:buChar char="o"/>
            </a:pPr>
            <a:endParaRPr lang="en-US" sz="2000"/>
          </a:p>
        </p:txBody>
      </p:sp>
      <p:pic>
        <p:nvPicPr>
          <p:cNvPr id="7" name="Picture 6">
            <a:extLst>
              <a:ext uri="{FF2B5EF4-FFF2-40B4-BE49-F238E27FC236}">
                <a16:creationId xmlns:a16="http://schemas.microsoft.com/office/drawing/2014/main" id="{BFF536DA-F6DD-FDB2-F2FF-DC963CB3CE03}"/>
              </a:ext>
            </a:extLst>
          </p:cNvPr>
          <p:cNvPicPr>
            <a:picLocks noChangeAspect="1"/>
          </p:cNvPicPr>
          <p:nvPr/>
        </p:nvPicPr>
        <p:blipFill>
          <a:blip r:embed="rId2"/>
          <a:srcRect l="12279" r="11945"/>
          <a:stretch>
            <a:fillRect/>
          </a:stretch>
        </p:blipFill>
        <p:spPr>
          <a:xfrm>
            <a:off x="5301110" y="951558"/>
            <a:ext cx="6674835" cy="4954884"/>
          </a:xfrm>
          <a:prstGeom prst="rect">
            <a:avLst/>
          </a:prstGeom>
        </p:spPr>
      </p:pic>
      <p:sp>
        <p:nvSpPr>
          <p:cNvPr id="9" name="TextBox 8">
            <a:extLst>
              <a:ext uri="{FF2B5EF4-FFF2-40B4-BE49-F238E27FC236}">
                <a16:creationId xmlns:a16="http://schemas.microsoft.com/office/drawing/2014/main" id="{1E92D148-91E4-3551-81D8-11EEE38BB80D}"/>
              </a:ext>
            </a:extLst>
          </p:cNvPr>
          <p:cNvSpPr txBox="1"/>
          <p:nvPr/>
        </p:nvSpPr>
        <p:spPr>
          <a:xfrm>
            <a:off x="5531645" y="5906442"/>
            <a:ext cx="6213764" cy="369332"/>
          </a:xfrm>
          <a:prstGeom prst="rect">
            <a:avLst/>
          </a:prstGeom>
          <a:noFill/>
        </p:spPr>
        <p:txBody>
          <a:bodyPr wrap="square">
            <a:spAutoFit/>
          </a:bodyPr>
          <a:lstStyle/>
          <a:p>
            <a:pPr algn="ctr"/>
            <a:r>
              <a:rPr lang="en-US">
                <a:hlinkClick r:id="rId3"/>
              </a:rPr>
              <a:t>https://tinyurl.com/53h743b4</a:t>
            </a:r>
            <a:r>
              <a:rPr lang="en-US"/>
              <a:t> </a:t>
            </a:r>
          </a:p>
        </p:txBody>
      </p:sp>
    </p:spTree>
    <p:extLst>
      <p:ext uri="{BB962C8B-B14F-4D97-AF65-F5344CB8AC3E}">
        <p14:creationId xmlns:p14="http://schemas.microsoft.com/office/powerpoint/2010/main" val="2854894830"/>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50a6002-9f9f-49af-8d4a-5da87ea1c823">
      <UserInfo>
        <DisplayName>Marla Schuchman</DisplayName>
        <AccountId>19</AccountId>
        <AccountType/>
      </UserInfo>
    </SharedWithUsers>
    <lcf76f155ced4ddcb4097134ff3c332f xmlns="50e5ed8b-e522-44c6-95dc-2637cacc5da1">
      <Terms xmlns="http://schemas.microsoft.com/office/infopath/2007/PartnerControls"/>
    </lcf76f155ced4ddcb4097134ff3c332f>
    <TaxCatchAll xmlns="650a6002-9f9f-49af-8d4a-5da87ea1c82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8E7CB33F74F24CBD782AE53CE50DA9" ma:contentTypeVersion="13" ma:contentTypeDescription="Create a new document." ma:contentTypeScope="" ma:versionID="fa9224ca73ddaa21639e5bf094c8a51a">
  <xsd:schema xmlns:xsd="http://www.w3.org/2001/XMLSchema" xmlns:xs="http://www.w3.org/2001/XMLSchema" xmlns:p="http://schemas.microsoft.com/office/2006/metadata/properties" xmlns:ns2="650a6002-9f9f-49af-8d4a-5da87ea1c823" xmlns:ns3="50e5ed8b-e522-44c6-95dc-2637cacc5da1" targetNamespace="http://schemas.microsoft.com/office/2006/metadata/properties" ma:root="true" ma:fieldsID="df771b47f39ec40fdb0fe3b123f33bc6" ns2:_="" ns3:_="">
    <xsd:import namespace="650a6002-9f9f-49af-8d4a-5da87ea1c823"/>
    <xsd:import namespace="50e5ed8b-e522-44c6-95dc-2637cacc5da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0a6002-9f9f-49af-8d4a-5da87ea1c82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8bff20f-e4cb-4d6b-b4e2-62ff4288c2ef}" ma:internalName="TaxCatchAll" ma:showField="CatchAllData" ma:web="650a6002-9f9f-49af-8d4a-5da87ea1c82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0e5ed8b-e522-44c6-95dc-2637cacc5da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8BFCA4-9755-4CEB-AB56-503CEF412348}">
  <ds:schemaRefs>
    <ds:schemaRef ds:uri="http://purl.org/dc/elements/1.1/"/>
    <ds:schemaRef ds:uri="650a6002-9f9f-49af-8d4a-5da87ea1c823"/>
    <ds:schemaRef ds:uri="http://www.w3.org/XML/1998/namespace"/>
    <ds:schemaRef ds:uri="http://purl.org/dc/dcmitype/"/>
    <ds:schemaRef ds:uri="http://schemas.microsoft.com/office/2006/metadata/properties"/>
    <ds:schemaRef ds:uri="http://purl.org/dc/terms/"/>
    <ds:schemaRef ds:uri="http://schemas.microsoft.com/office/2006/documentManagement/types"/>
    <ds:schemaRef ds:uri="50e5ed8b-e522-44c6-95dc-2637cacc5da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6A133A59-ABF0-49DF-BA34-63BAFDE45A1E}">
  <ds:schemaRefs>
    <ds:schemaRef ds:uri="http://schemas.microsoft.com/sharepoint/v3/contenttype/forms"/>
  </ds:schemaRefs>
</ds:datastoreItem>
</file>

<file path=customXml/itemProps3.xml><?xml version="1.0" encoding="utf-8"?>
<ds:datastoreItem xmlns:ds="http://schemas.openxmlformats.org/officeDocument/2006/customXml" ds:itemID="{E0A98978-CA0A-4F1F-A871-03506CAEC418}">
  <ds:schemaRefs>
    <ds:schemaRef ds:uri="50e5ed8b-e522-44c6-95dc-2637cacc5da1"/>
    <ds:schemaRef ds:uri="650a6002-9f9f-49af-8d4a-5da87ea1c8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4d7ee1f-4fb3-4f06-9037-2b5b522042ab}" enabled="0" method="" siteId="{b4d7ee1f-4fb3-4f06-9037-2b5b522042ab}" removed="1"/>
</clbl:labelList>
</file>

<file path=docProps/app.xml><?xml version="1.0" encoding="utf-8"?>
<Properties xmlns="http://schemas.openxmlformats.org/officeDocument/2006/extended-properties" xmlns:vt="http://schemas.openxmlformats.org/officeDocument/2006/docPropsVTypes">
  <Template>JLabPowerPoint_widescreen (1)</Template>
  <TotalTime>801</TotalTime>
  <Words>4762</Words>
  <Application>Microsoft Macintosh PowerPoint</Application>
  <PresentationFormat>Widescreen</PresentationFormat>
  <Paragraphs>670</Paragraphs>
  <Slides>77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.PingFangSC-Regular</vt:lpstr>
      <vt:lpstr>Arial</vt:lpstr>
      <vt:lpstr>Baghdad</vt:lpstr>
      <vt:lpstr>Calibri</vt:lpstr>
      <vt:lpstr>Courier New</vt:lpstr>
      <vt:lpstr>Merriweather</vt:lpstr>
      <vt:lpstr>PingFangSC-Regular</vt:lpstr>
      <vt:lpstr>Office Theme</vt:lpstr>
      <vt:lpstr>PowerPoint Presentation</vt:lpstr>
      <vt:lpstr>“Vibe Coding” — Where it all began </vt:lpstr>
      <vt:lpstr>Traditional Coding (Old Way)</vt:lpstr>
      <vt:lpstr>Vibe Coding (New Way)</vt:lpstr>
      <vt:lpstr>Why Physicists Win Here</vt:lpstr>
      <vt:lpstr>So the conclusion is..</vt:lpstr>
      <vt:lpstr>When Physicists Vibe</vt:lpstr>
      <vt:lpstr>When Physicists Vibe</vt:lpstr>
      <vt:lpstr>When Physicists Vibe</vt:lpstr>
      <vt:lpstr>When Physicists Vibe</vt:lpstr>
      <vt:lpstr>When Physicists Vibe</vt:lpstr>
      <vt:lpstr>AI Coding tools - Classification</vt:lpstr>
      <vt:lpstr>AI Coding Tools- Classification</vt:lpstr>
      <vt:lpstr>AI Coding Tools - Classification</vt:lpstr>
      <vt:lpstr>AI Coding Tools - Classification</vt:lpstr>
      <vt:lpstr>AI Coding Tools - Choosing the Right One</vt:lpstr>
      <vt:lpstr>AI Coding Tools - Choosing the Right One</vt:lpstr>
      <vt:lpstr>AI coding tools – 2026 (Verdent)</vt:lpstr>
      <vt:lpstr>AI coding tools – 2026 (Tech insider)</vt:lpstr>
      <vt:lpstr>AI coding tools – 2026 (Launchpad)</vt:lpstr>
      <vt:lpstr>AI coding tools – 2026 (Launchpad)</vt:lpstr>
      <vt:lpstr>AI coding tools – 2026 (Launchpad)</vt:lpstr>
      <vt:lpstr>jlab llm updates</vt:lpstr>
      <vt:lpstr>AI Models Hosted on JLab Resources</vt:lpstr>
      <vt:lpstr>Delphi.jlab.org — Quick Overview</vt:lpstr>
      <vt:lpstr>Delphi.jlab.org — Quick Overview</vt:lpstr>
      <vt:lpstr>Delphi.jlab.org — Quick Overview</vt:lpstr>
      <vt:lpstr>Delphi.jlab.org — Quick Overview</vt:lpstr>
      <vt:lpstr>To Sum up…</vt:lpstr>
      <vt:lpstr>Where to start</vt:lpstr>
      <vt:lpstr>Hands-on setup session</vt:lpstr>
      <vt:lpstr>Get set up to vibe</vt:lpstr>
      <vt:lpstr>step 1: install vscode</vt:lpstr>
      <vt:lpstr>Get set up to vibe - step 1: install vs code</vt:lpstr>
      <vt:lpstr>step 2: sign in to Github copilot</vt:lpstr>
      <vt:lpstr>Get set up to vibe - step 2: sign in to Github copilot</vt:lpstr>
      <vt:lpstr>Get set up to vibe - step 2: sign in to Github copilot</vt:lpstr>
      <vt:lpstr>Get set up to vibe - step 2: sign in to Github copilot</vt:lpstr>
      <vt:lpstr>Get set up to vibe - step 2: sign in to Github copilot</vt:lpstr>
      <vt:lpstr>Get set up to vibe - step 2: sign in to Github copilot</vt:lpstr>
      <vt:lpstr>Get set up to vibe - step 3: sign in to Github copilot</vt:lpstr>
      <vt:lpstr>step 3: Understand chat interface </vt:lpstr>
      <vt:lpstr>Get set up to vibe - step 3: Understand chat interface </vt:lpstr>
      <vt:lpstr>Get set up to vibe - step 3: Understand chat interface </vt:lpstr>
      <vt:lpstr>Get set up to vibe - step 3: Understand chat interface </vt:lpstr>
      <vt:lpstr>Get set up to vibe - step 3: Understand chat interface </vt:lpstr>
      <vt:lpstr>Get set up to vibe - step 3: Understand chat interface </vt:lpstr>
      <vt:lpstr>Get set up to vibe - step 3: Understand chat interface </vt:lpstr>
      <vt:lpstr>Get set up to vibe - step 3: Understand chat interface </vt:lpstr>
      <vt:lpstr>Get set up to vibe - step 3: Understand chat interface </vt:lpstr>
      <vt:lpstr>Get set up to vibe - step 3: Understand chat interface </vt:lpstr>
      <vt:lpstr>step 4: install remote ssh extension</vt:lpstr>
      <vt:lpstr>Get set up to vibe - step 4: install remote ssh extension</vt:lpstr>
      <vt:lpstr>step 5: configure ssh</vt:lpstr>
      <vt:lpstr>Get set up to vibe - step 5: configure ssh</vt:lpstr>
      <vt:lpstr>Get set up to vibe - step 5: configure ssh</vt:lpstr>
      <vt:lpstr>Get set up to vibe - step 5: configure ssh</vt:lpstr>
      <vt:lpstr>step 6: connect to ifarm</vt:lpstr>
      <vt:lpstr>Get set up to vibe - step 6: connect to ifarm</vt:lpstr>
      <vt:lpstr>Get set up to vibe - step 6: connect to ifarm</vt:lpstr>
      <vt:lpstr>Get set up to vibe - step 6: connect to ifarm</vt:lpstr>
      <vt:lpstr>Get set up to vibe - step 6: connect to ifarm</vt:lpstr>
      <vt:lpstr>step 7: open a folder on ifarm</vt:lpstr>
      <vt:lpstr>Get set up to vibe - step 7: open a folder</vt:lpstr>
      <vt:lpstr>Get set up to vibe - step 7: open a folder</vt:lpstr>
      <vt:lpstr>step 8: open chat in the folder on ifarm</vt:lpstr>
      <vt:lpstr>Get set up to vibe - step 8: open chat in the folder</vt:lpstr>
      <vt:lpstr>step 9: X11 forwarding</vt:lpstr>
      <vt:lpstr>Get set up to vibe - step 9: X11 forwarding</vt:lpstr>
      <vt:lpstr>Get set up to vibe - step 9: X11 forwarding</vt:lpstr>
      <vt:lpstr>Get set up to vibe - step 9: X11 forwarding</vt:lpstr>
      <vt:lpstr>Get set up to vibe - step 9: X11 forwarding</vt:lpstr>
      <vt:lpstr>Get set up to vibe - step 9: X11 forwarding</vt:lpstr>
      <vt:lpstr>Get set up to vibe - step 9: X11 forwarding</vt:lpstr>
      <vt:lpstr>Continuing Your AI Learning Journey</vt:lpstr>
      <vt:lpstr>AI Community &amp; Meetups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Jae Yun Cho</dc:creator>
  <cp:lastModifiedBy>Raiqa Rasool</cp:lastModifiedBy>
  <cp:revision>4</cp:revision>
  <dcterms:created xsi:type="dcterms:W3CDTF">2022-05-20T18:43:18Z</dcterms:created>
  <dcterms:modified xsi:type="dcterms:W3CDTF">2026-05-15T02:19:35Z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0x010100188E7CB33F74F24CBD782AE53CE50DA9</vt:lpwstr>
  </property>
</Properties>
</file>