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media/image41.jpg" ContentType="image/jpg"/>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7"/>
  </p:notesMasterIdLst>
  <p:sldIdLst>
    <p:sldId id="256" r:id="rId2"/>
    <p:sldId id="258" r:id="rId3"/>
    <p:sldId id="257" r:id="rId4"/>
    <p:sldId id="259" r:id="rId5"/>
    <p:sldId id="390" r:id="rId6"/>
    <p:sldId id="261" r:id="rId7"/>
    <p:sldId id="369" r:id="rId8"/>
    <p:sldId id="260" r:id="rId9"/>
    <p:sldId id="360" r:id="rId10"/>
    <p:sldId id="343" r:id="rId11"/>
    <p:sldId id="273" r:id="rId12"/>
    <p:sldId id="359" r:id="rId13"/>
    <p:sldId id="309" r:id="rId14"/>
    <p:sldId id="346" r:id="rId15"/>
    <p:sldId id="399" r:id="rId16"/>
    <p:sldId id="354" r:id="rId17"/>
    <p:sldId id="410" r:id="rId18"/>
    <p:sldId id="393" r:id="rId19"/>
    <p:sldId id="394" r:id="rId20"/>
    <p:sldId id="395" r:id="rId21"/>
    <p:sldId id="396" r:id="rId22"/>
    <p:sldId id="397" r:id="rId23"/>
    <p:sldId id="353" r:id="rId24"/>
    <p:sldId id="349" r:id="rId25"/>
    <p:sldId id="262" r:id="rId26"/>
    <p:sldId id="412" r:id="rId27"/>
    <p:sldId id="411" r:id="rId28"/>
    <p:sldId id="413" r:id="rId29"/>
    <p:sldId id="414" r:id="rId30"/>
    <p:sldId id="415" r:id="rId31"/>
    <p:sldId id="416" r:id="rId32"/>
    <p:sldId id="417" r:id="rId33"/>
    <p:sldId id="418" r:id="rId34"/>
    <p:sldId id="419" r:id="rId35"/>
    <p:sldId id="420" r:id="rId36"/>
    <p:sldId id="317" r:id="rId37"/>
    <p:sldId id="421" r:id="rId38"/>
    <p:sldId id="422" r:id="rId39"/>
    <p:sldId id="423" r:id="rId40"/>
    <p:sldId id="426" r:id="rId41"/>
    <p:sldId id="429" r:id="rId42"/>
    <p:sldId id="427" r:id="rId43"/>
    <p:sldId id="428" r:id="rId44"/>
    <p:sldId id="424" r:id="rId45"/>
    <p:sldId id="408"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54926" autoAdjust="0"/>
  </p:normalViewPr>
  <p:slideViewPr>
    <p:cSldViewPr snapToGrid="0">
      <p:cViewPr>
        <p:scale>
          <a:sx n="75" d="100"/>
          <a:sy n="75" d="100"/>
        </p:scale>
        <p:origin x="1227" y="31"/>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A71BDD6-6D4A-4CCE-8A3B-633BD448A058}" type="datetimeFigureOut">
              <a:rPr lang="en-US" smtClean="0"/>
              <a:t>6/17/2026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2BB9CF7-84D1-46A2-8E8F-B653C58475D2}" type="slidenum">
              <a:rPr lang="en-US" smtClean="0"/>
              <a:t>‹#›</a:t>
            </a:fld>
            <a:endParaRPr lang="en-US"/>
          </a:p>
        </p:txBody>
      </p:sp>
    </p:spTree>
    <p:extLst>
      <p:ext uri="{BB962C8B-B14F-4D97-AF65-F5344CB8AC3E}">
        <p14:creationId xmlns:p14="http://schemas.microsoft.com/office/powerpoint/2010/main" val="12746701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Quantum-Selected Configuration Interaction: classical diagonalization of Hamiltonians in subspaces selected by quantum computers</a:t>
            </a:r>
          </a:p>
          <a:p>
            <a:endParaRPr lang="en-US" dirty="0"/>
          </a:p>
        </p:txBody>
      </p:sp>
      <p:sp>
        <p:nvSpPr>
          <p:cNvPr id="4" name="Slide Number Placeholder 3"/>
          <p:cNvSpPr>
            <a:spLocks noGrp="1"/>
          </p:cNvSpPr>
          <p:nvPr>
            <p:ph type="sldNum" sz="quarter" idx="5"/>
          </p:nvPr>
        </p:nvSpPr>
        <p:spPr/>
        <p:txBody>
          <a:bodyPr/>
          <a:lstStyle/>
          <a:p>
            <a:fld id="{52BB9CF7-84D1-46A2-8E8F-B653C58475D2}" type="slidenum">
              <a:rPr lang="en-US" smtClean="0"/>
              <a:t>2</a:t>
            </a:fld>
            <a:endParaRPr lang="en-US"/>
          </a:p>
        </p:txBody>
      </p:sp>
    </p:spTree>
    <p:extLst>
      <p:ext uri="{BB962C8B-B14F-4D97-AF65-F5344CB8AC3E}">
        <p14:creationId xmlns:p14="http://schemas.microsoft.com/office/powerpoint/2010/main" val="30086537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First real subtlety. A qubit register stores occupation numbers; the hard part is the fermion minus-sign. Walk the figure: an operator on site 5 drags a Z-string across every site below it (Jordan-Wigner). Punchline: qubits scale with ORBITALS, not the many-body dimension - the single most important scaling fact in the talk.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457200" indent="-274320">
              <a:spcBef>
                <a:spcPts val="0"/>
              </a:spcBef>
              <a:spcAft>
                <a:spcPts val="500"/>
              </a:spcAft>
              <a:buFont typeface="Arial"/>
              <a:buChar char="•"/>
            </a:pPr>
            <a:r>
              <a:rPr lang="en-US" sz="1200" b="0" i="0" dirty="0" err="1">
                <a:solidFill>
                  <a:srgbClr val="222222"/>
                </a:solidFill>
                <a:latin typeface="Calibri"/>
                <a:ea typeface="Calibri"/>
                <a:cs typeface="Calibri"/>
              </a:rPr>
              <a:t>Bravyi</a:t>
            </a:r>
            <a:r>
              <a:rPr lang="en-US" sz="1200" b="0" i="0" dirty="0">
                <a:solidFill>
                  <a:srgbClr val="222222"/>
                </a:solidFill>
                <a:latin typeface="Calibri"/>
                <a:ea typeface="Calibri"/>
                <a:cs typeface="Calibri"/>
              </a:rPr>
              <a:t>–</a:t>
            </a:r>
            <a:r>
              <a:rPr lang="en-US" sz="1200" b="0" i="0" dirty="0" err="1">
                <a:solidFill>
                  <a:srgbClr val="222222"/>
                </a:solidFill>
                <a:latin typeface="Calibri"/>
                <a:ea typeface="Calibri"/>
                <a:cs typeface="Calibri"/>
              </a:rPr>
              <a:t>Kitaev</a:t>
            </a:r>
            <a:r>
              <a:rPr lang="en-US" sz="1200" b="0" i="0" dirty="0">
                <a:solidFill>
                  <a:srgbClr val="222222"/>
                </a:solidFill>
                <a:latin typeface="Calibri"/>
                <a:ea typeface="Calibri"/>
                <a:cs typeface="Calibri"/>
              </a:rPr>
              <a:t>: same physics, Pauli weight drops to O(log N) — preferred for many-orbital problems</a:t>
            </a:r>
          </a:p>
          <a:p>
            <a:pPr marL="457200" indent="-274320">
              <a:spcBef>
                <a:spcPts val="0"/>
              </a:spcBef>
              <a:spcAft>
                <a:spcPts val="500"/>
              </a:spcAft>
              <a:buFont typeface="Arial"/>
              <a:buChar char="•"/>
            </a:pPr>
            <a:r>
              <a:rPr lang="en-US" sz="1200" b="0" i="0" dirty="0">
                <a:solidFill>
                  <a:srgbClr val="222222"/>
                </a:solidFill>
                <a:latin typeface="Calibri"/>
                <a:ea typeface="Calibri"/>
                <a:cs typeface="Calibri"/>
              </a:rPr>
              <a:t>Parity, ternary-tree, generalized-superfast encodings pick different points on the trade-off</a:t>
            </a:r>
          </a:p>
          <a:p>
            <a:pPr marL="457200" indent="-274320">
              <a:spcBef>
                <a:spcPts val="0"/>
              </a:spcBef>
              <a:spcAft>
                <a:spcPts val="500"/>
              </a:spcAft>
              <a:buFont typeface="Arial"/>
              <a:buChar char="•"/>
            </a:pPr>
            <a:r>
              <a:rPr lang="en-US" sz="1200" b="0" i="0" dirty="0">
                <a:solidFill>
                  <a:srgbClr val="222222"/>
                </a:solidFill>
                <a:latin typeface="Calibri"/>
                <a:ea typeface="Calibri"/>
                <a:cs typeface="Calibri"/>
              </a:rPr>
              <a:t>Bosons (phonons, gauge modes): binary/unary occupation, or native bosonic qubits (cat, GKP)</a:t>
            </a:r>
          </a:p>
          <a:p>
            <a:pPr marL="457200" indent="-274320">
              <a:spcBef>
                <a:spcPts val="0"/>
              </a:spcBef>
              <a:spcAft>
                <a:spcPts val="500"/>
              </a:spcAft>
              <a:buFont typeface="Arial"/>
              <a:buChar char="•"/>
            </a:pPr>
            <a:r>
              <a:rPr lang="en-US" sz="1200" b="0" i="0" dirty="0">
                <a:solidFill>
                  <a:srgbClr val="222222"/>
                </a:solidFill>
                <a:latin typeface="Calibri"/>
                <a:ea typeface="Calibri"/>
                <a:cs typeface="Calibri"/>
              </a:rPr>
              <a:t>Gauge fields are infinite-dimensional per link and must be truncated (discrete subgroups, field cutoffs)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52BB9CF7-84D1-46A2-8E8F-B653C58475D2}" type="slidenum">
              <a:rPr lang="en-US" smtClean="0"/>
              <a:t>28</a:t>
            </a:fld>
            <a:endParaRPr lang="en-US"/>
          </a:p>
        </p:txBody>
      </p:sp>
    </p:spTree>
    <p:extLst>
      <p:ext uri="{BB962C8B-B14F-4D97-AF65-F5344CB8AC3E}">
        <p14:creationId xmlns:p14="http://schemas.microsoft.com/office/powerpoint/2010/main" val="42766130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indent="-274320">
              <a:spcBef>
                <a:spcPts val="0"/>
              </a:spcBef>
              <a:spcAft>
                <a:spcPts val="500"/>
              </a:spcAft>
              <a:buFont typeface="Arial"/>
              <a:buChar char="•"/>
            </a:pPr>
            <a:r>
              <a:rPr lang="en-US" dirty="0"/>
              <a:t>https://quantum.cloud.ibm.com/learning/en/courses/quantum-computing-in-practice/simulating-nature</a:t>
            </a:r>
            <a:br>
              <a:rPr lang="en-US" dirty="0"/>
            </a:br>
            <a:br>
              <a:rPr lang="en-US" dirty="0"/>
            </a:br>
            <a:r>
              <a:rPr lang="en-US" sz="1200" b="0" i="0" dirty="0">
                <a:solidFill>
                  <a:srgbClr val="222222"/>
                </a:solidFill>
                <a:latin typeface="Calibri"/>
                <a:ea typeface="Calibri"/>
                <a:cs typeface="Calibri"/>
              </a:rPr>
              <a:t>Linear Combination of </a:t>
            </a:r>
            <a:r>
              <a:rPr lang="en-US" sz="1200" b="0" i="0" dirty="0" err="1">
                <a:solidFill>
                  <a:srgbClr val="222222"/>
                </a:solidFill>
                <a:latin typeface="Calibri"/>
                <a:ea typeface="Calibri"/>
                <a:cs typeface="Calibri"/>
              </a:rPr>
              <a:t>Unitaries</a:t>
            </a:r>
            <a:r>
              <a:rPr lang="en-US" sz="1200" b="0" i="0" dirty="0">
                <a:solidFill>
                  <a:srgbClr val="222222"/>
                </a:solidFill>
                <a:latin typeface="Calibri"/>
                <a:ea typeface="Calibri"/>
                <a:cs typeface="Calibri"/>
              </a:rPr>
              <a:t> (LCU): write e⁻ⁱᴴᵗ as a weighted sum of simple </a:t>
            </a:r>
            <a:r>
              <a:rPr lang="en-US" sz="1200" b="0" i="0" dirty="0" err="1">
                <a:solidFill>
                  <a:srgbClr val="222222"/>
                </a:solidFill>
                <a:latin typeface="Calibri"/>
                <a:ea typeface="Calibri"/>
                <a:cs typeface="Calibri"/>
              </a:rPr>
              <a:t>unitaries</a:t>
            </a:r>
            <a:r>
              <a:rPr lang="en-US" sz="1200" b="0" i="0" dirty="0">
                <a:solidFill>
                  <a:srgbClr val="222222"/>
                </a:solidFill>
                <a:latin typeface="Calibri"/>
                <a:ea typeface="Calibri"/>
                <a:cs typeface="Calibri"/>
              </a:rPr>
              <a:t>, applied probabilistically</a:t>
            </a:r>
          </a:p>
          <a:p>
            <a:pPr marL="457200" indent="-274320">
              <a:spcBef>
                <a:spcPts val="0"/>
              </a:spcBef>
              <a:spcAft>
                <a:spcPts val="500"/>
              </a:spcAft>
              <a:buFont typeface="Arial"/>
              <a:buChar char="•"/>
            </a:pPr>
            <a:r>
              <a:rPr lang="en-US" sz="1200" b="0" i="0" dirty="0" err="1">
                <a:solidFill>
                  <a:srgbClr val="222222"/>
                </a:solidFill>
                <a:latin typeface="Calibri"/>
                <a:ea typeface="Calibri"/>
                <a:cs typeface="Calibri"/>
              </a:rPr>
              <a:t>Qubitization</a:t>
            </a:r>
            <a:r>
              <a:rPr lang="en-US" sz="1200" b="0" i="0" dirty="0">
                <a:solidFill>
                  <a:srgbClr val="222222"/>
                </a:solidFill>
                <a:latin typeface="Calibri"/>
                <a:ea typeface="Calibri"/>
                <a:cs typeface="Calibri"/>
              </a:rPr>
              <a:t> / quantum signal processing: optimal scaling in both time and accuracy</a:t>
            </a:r>
          </a:p>
          <a:p>
            <a:pPr marL="457200" indent="-274320">
              <a:spcBef>
                <a:spcPts val="0"/>
              </a:spcBef>
              <a:spcAft>
                <a:spcPts val="500"/>
              </a:spcAft>
              <a:buFont typeface="Arial"/>
              <a:buChar char="•"/>
            </a:pPr>
            <a:r>
              <a:rPr lang="en-US" sz="1200" b="0" i="0" dirty="0">
                <a:solidFill>
                  <a:srgbClr val="222222"/>
                </a:solidFill>
                <a:latin typeface="Calibri"/>
                <a:ea typeface="Calibri"/>
                <a:cs typeface="Calibri"/>
              </a:rPr>
              <a:t>These need fault-tolerant hardware, but they set the resource targets the field aims at</a:t>
            </a:r>
          </a:p>
          <a:p>
            <a:pPr marL="457200" indent="-274320">
              <a:spcBef>
                <a:spcPts val="0"/>
              </a:spcBef>
              <a:spcAft>
                <a:spcPts val="500"/>
              </a:spcAft>
              <a:buFont typeface="Arial"/>
              <a:buChar char="•"/>
            </a:pPr>
            <a:r>
              <a:rPr lang="en-US" sz="1200" b="0" i="0" dirty="0">
                <a:solidFill>
                  <a:srgbClr val="222222"/>
                </a:solidFill>
                <a:latin typeface="Calibri"/>
                <a:ea typeface="Calibri"/>
                <a:cs typeface="Calibri"/>
              </a:rPr>
              <a:t>Why it matters here: nuclear response and scattering are real-time problems where these shine</a:t>
            </a:r>
          </a:p>
          <a:p>
            <a:endParaRPr lang="en-US" dirty="0"/>
          </a:p>
          <a:p>
            <a:endParaRPr lang="en-US" dirty="0"/>
          </a:p>
          <a:p>
            <a:r>
              <a:rPr lang="en-US" b="1" dirty="0" err="1"/>
              <a:t>qDRIFT</a:t>
            </a:r>
            <a:r>
              <a:rPr lang="en-US" dirty="0"/>
              <a:t> is a randomized Hamiltonian-simulation method.</a:t>
            </a:r>
          </a:p>
          <a:p>
            <a:r>
              <a:rPr lang="en-US" dirty="0"/>
              <a:t>Instead of applying every Hamiltonian term in a fixed deterministic order, </a:t>
            </a:r>
            <a:r>
              <a:rPr lang="en-US" dirty="0" err="1"/>
              <a:t>qDRIFT</a:t>
            </a:r>
            <a:r>
              <a:rPr lang="en-US" dirty="0"/>
              <a:t> randomly samples terms according to their importance, usually based on the size of their coefficients.</a:t>
            </a:r>
          </a:p>
          <a:p>
            <a:endParaRPr lang="en-US" dirty="0"/>
          </a:p>
        </p:txBody>
      </p:sp>
      <p:sp>
        <p:nvSpPr>
          <p:cNvPr id="4" name="Slide Number Placeholder 3"/>
          <p:cNvSpPr>
            <a:spLocks noGrp="1"/>
          </p:cNvSpPr>
          <p:nvPr>
            <p:ph type="sldNum" sz="quarter" idx="5"/>
          </p:nvPr>
        </p:nvSpPr>
        <p:spPr/>
        <p:txBody>
          <a:bodyPr/>
          <a:lstStyle/>
          <a:p>
            <a:fld id="{52BB9CF7-84D1-46A2-8E8F-B653C58475D2}" type="slidenum">
              <a:rPr lang="en-US" smtClean="0"/>
              <a:t>30</a:t>
            </a:fld>
            <a:endParaRPr lang="en-US"/>
          </a:p>
        </p:txBody>
      </p:sp>
    </p:spTree>
    <p:extLst>
      <p:ext uri="{BB962C8B-B14F-4D97-AF65-F5344CB8AC3E}">
        <p14:creationId xmlns:p14="http://schemas.microsoft.com/office/powerpoint/2010/main" val="4856096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sz="1200" dirty="0"/>
              <a:t>PEC can have exponential sampling overhead with noise strength and circuit volume</a:t>
            </a:r>
          </a:p>
          <a:p>
            <a:pPr marL="285750" indent="-285750">
              <a:buFont typeface="Arial" panose="020B0604020202020204" pitchFamily="34" charset="0"/>
              <a:buChar char="•"/>
            </a:pPr>
            <a:r>
              <a:rPr lang="en-US" sz="1200" dirty="0"/>
              <a:t>ZNE and symmetry verification are cheaper but less general</a:t>
            </a:r>
          </a:p>
          <a:p>
            <a:endParaRPr lang="en-US" dirty="0"/>
          </a:p>
        </p:txBody>
      </p:sp>
      <p:sp>
        <p:nvSpPr>
          <p:cNvPr id="4" name="Slide Number Placeholder 3"/>
          <p:cNvSpPr>
            <a:spLocks noGrp="1"/>
          </p:cNvSpPr>
          <p:nvPr>
            <p:ph type="sldNum" sz="quarter" idx="5"/>
          </p:nvPr>
        </p:nvSpPr>
        <p:spPr/>
        <p:txBody>
          <a:bodyPr/>
          <a:lstStyle/>
          <a:p>
            <a:fld id="{52BB9CF7-84D1-46A2-8E8F-B653C58475D2}" type="slidenum">
              <a:rPr lang="en-US" smtClean="0"/>
              <a:t>34</a:t>
            </a:fld>
            <a:endParaRPr lang="en-US"/>
          </a:p>
        </p:txBody>
      </p:sp>
    </p:spTree>
    <p:extLst>
      <p:ext uri="{BB962C8B-B14F-4D97-AF65-F5344CB8AC3E}">
        <p14:creationId xmlns:p14="http://schemas.microsoft.com/office/powerpoint/2010/main" val="41851030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rPr dirty="0"/>
              <a:t>SAY: The punchline is O(n) -&gt; O(1). Walk it: alkanes need 14n+4 qubits; we cut C-C bonds HOMOLYTICALLY (split the electron pair), getting open-shell radicals treated honestly with ROHF — no hydrogen caps, no embedding. Two monomer types + two bonded-dimer types = 4 unique calculations whether the chain has 4 or 26 carbons; the largest fragment is 30 qubits, period.</a:t>
            </a:r>
          </a:p>
          <a:p>
            <a:r>
              <a:rPr dirty="0"/>
              <a:t>FIGURE: full-molecule qubit line vs the flat 30-qubit MBE2 ceiling; 12.3x reduction at C26.</a:t>
            </a:r>
          </a:p>
          <a:p>
            <a:r>
              <a:rPr dirty="0"/>
              <a:t>[FOR NP AUDIENCE] Emphasize the principle, not the chemistry: identical repeating subunits + locality = constant quantum cost. Nuclei have analogous structure (pairing, clusters, valence spaces).</a:t>
            </a:r>
          </a:p>
        </p:txBody>
      </p:sp>
      <p:sp>
        <p:nvSpPr>
          <p:cNvPr id="4" name="Slide Number Placeholder 3"/>
          <p:cNvSpPr>
            <a:spLocks noGrp="1"/>
          </p:cNvSpPr>
          <p:nvPr>
            <p:ph type="sldNum" sz="quarter" idx="5"/>
          </p:nvPr>
        </p:nvSpPr>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Sample-based quantum diagonalization (SQD) overview</a:t>
            </a:r>
          </a:p>
          <a:p>
            <a:r>
              <a:rPr lang="en-US" dirty="0"/>
              <a:t>https://quantum.cloud.ibm.com/docs/en/guides/qiskit-addons-sqd</a:t>
            </a:r>
          </a:p>
          <a:p>
            <a:endParaRPr lang="en-US" dirty="0"/>
          </a:p>
          <a:p>
            <a:r>
              <a:rPr lang="en-US" dirty="0"/>
              <a:t>Now, why am I showing chemistry to a nuclear audience? Because the structure transfers, point for point. Keeping the quantum register fixed while the physical system grows is exactly the goal of valence-space downfolding. Sample-based diagonalization is the chemistry twin of the QSCI subspace methods you've seen in shell-model demos — sample configurations on hardware, diagonalize classically. The balanced-convergence lesson carries straight over: any assembly formula, any cluster expansion, amplifies uneven solver errors. And open-shell fragments with correct spin and no artificial caps are a natural mindset for pairing and odd-A subsystems. So this is genuinely an invitation: port the radical-fragment playbook over to nucleon clusters and pairing Hamiltonians.</a:t>
            </a:r>
          </a:p>
        </p:txBody>
      </p:sp>
      <p:sp>
        <p:nvSpPr>
          <p:cNvPr id="4" name="Slide Number Placeholder 3"/>
          <p:cNvSpPr>
            <a:spLocks noGrp="1"/>
          </p:cNvSpPr>
          <p:nvPr>
            <p:ph type="sldNum" sz="quarter" idx="5"/>
          </p:nvPr>
        </p:nvSpPr>
        <p:spPr/>
        <p:txBody>
          <a:bodyPr/>
          <a:lstStyle/>
          <a:p>
            <a:fld id="{52BB9CF7-84D1-46A2-8E8F-B653C58475D2}" type="slidenum">
              <a:rPr lang="en-US" smtClean="0"/>
              <a:t>38</a:t>
            </a:fld>
            <a:endParaRPr lang="en-US"/>
          </a:p>
        </p:txBody>
      </p:sp>
    </p:spTree>
    <p:extLst>
      <p:ext uri="{BB962C8B-B14F-4D97-AF65-F5344CB8AC3E}">
        <p14:creationId xmlns:p14="http://schemas.microsoft.com/office/powerpoint/2010/main" val="17098640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Quantum-Selected Configuration Interaction: classical diagonalization of Hamiltonians in subspaces selected by quantum computers</a:t>
            </a:r>
          </a:p>
          <a:p>
            <a:endParaRPr lang="en-US" dirty="0"/>
          </a:p>
          <a:p>
            <a:r>
              <a:rPr lang="en-US" b="1" dirty="0"/>
              <a:t>Trotterization</a:t>
            </a:r>
            <a:r>
              <a:rPr lang="en-US" dirty="0"/>
              <a:t> splits the Hamiltonian into smaller pieces and applies short time steps.</a:t>
            </a:r>
          </a:p>
          <a:p>
            <a:r>
              <a:rPr lang="en-US" b="1" dirty="0"/>
              <a:t>LCU</a:t>
            </a:r>
            <a:r>
              <a:rPr lang="en-US" dirty="0"/>
              <a:t>, or Linear Combination of </a:t>
            </a:r>
            <a:r>
              <a:rPr lang="en-US" dirty="0" err="1"/>
              <a:t>Unitaries</a:t>
            </a:r>
            <a:r>
              <a:rPr lang="en-US" dirty="0"/>
              <a:t>, expresses the time-evolution operator using a weighted combination of simpler unitary operations.</a:t>
            </a:r>
          </a:p>
          <a:p>
            <a:r>
              <a:rPr lang="en-US" b="1" dirty="0" err="1"/>
              <a:t>Qubitization</a:t>
            </a:r>
            <a:r>
              <a:rPr lang="en-US" dirty="0"/>
              <a:t> and quantum signal processing are more advanced fault-tolerant techniques that can simulate Hamiltonian dynamics with very good scaling</a:t>
            </a:r>
          </a:p>
          <a:p>
            <a:endParaRPr lang="en-US" dirty="0"/>
          </a:p>
          <a:p>
            <a:endParaRPr lang="en-US" dirty="0"/>
          </a:p>
          <a:p>
            <a:r>
              <a:rPr lang="en-US" dirty="0"/>
              <a:t>“</a:t>
            </a:r>
            <a:r>
              <a:rPr lang="en-US" b="1" dirty="0"/>
              <a:t>Bound states and spectra are the natural starting point</a:t>
            </a:r>
            <a:r>
              <a:rPr lang="en-US" dirty="0"/>
              <a:t>. They ask for nuclear energy levels. Classical computers struggle because the number of many-body configurations grows very fast and correlations are strong. Today quantum computers can do small benchmarks, while future fault-tolerant machines could use phase estimation to obtain sharp nuclear energies.</a:t>
            </a:r>
          </a:p>
          <a:p>
            <a:endParaRPr lang="en-US" dirty="0"/>
          </a:p>
          <a:p>
            <a:r>
              <a:rPr lang="en-US" dirty="0"/>
              <a:t>“</a:t>
            </a:r>
            <a:r>
              <a:rPr lang="en-US" b="1" dirty="0"/>
              <a:t>Response and scattering are harder than bound</a:t>
            </a:r>
            <a:r>
              <a:rPr lang="en-US" dirty="0"/>
              <a:t> states because they require real-time dynamics and coupling to the continuum. A quantum computer is naturally suited to real-time unitary evolution, but the circuits are usually deep, so this is mostly a fault-tolerant-era application.”</a:t>
            </a:r>
          </a:p>
          <a:p>
            <a:endParaRPr lang="en-US" dirty="0"/>
          </a:p>
          <a:p>
            <a:r>
              <a:rPr lang="en-US" dirty="0"/>
              <a:t>“</a:t>
            </a:r>
            <a:r>
              <a:rPr lang="en-US" b="1" dirty="0"/>
              <a:t>Finite-density and hot-matter problems </a:t>
            </a:r>
            <a:r>
              <a:rPr lang="en-US" dirty="0"/>
              <a:t>are central for neutron stars, supernovae, and heavy-ion physics. Classical Monte Carlo methods can fail because of the sign problem, and imaginary-time data are hard to convert to real time. Quantum computers may prepare thermal states and measure real-time correlators directly, but the most useful applications are likely fault-tolerant or analog.”</a:t>
            </a:r>
          </a:p>
          <a:p>
            <a:endParaRPr lang="en-US" dirty="0"/>
          </a:p>
          <a:p>
            <a:r>
              <a:rPr lang="en-US" dirty="0"/>
              <a:t>“</a:t>
            </a:r>
            <a:r>
              <a:rPr lang="en-US" b="1" dirty="0"/>
              <a:t>Gauge dynamics and QCD </a:t>
            </a:r>
            <a:r>
              <a:rPr lang="en-US" dirty="0"/>
              <a:t>are the most fundamental but also among the hardest targets. The challenge is that gauge fields have large local Hilbert spaces and strict symmetry constraints. Quantum computers could simulate lattice gauge theories while preserving those symmetries, but realistic QCD is mostly a fault-tolerant-era goal. Today the field is in a co-design stage.</a:t>
            </a:r>
          </a:p>
          <a:p>
            <a:endParaRPr lang="en-US" dirty="0"/>
          </a:p>
          <a:p>
            <a:r>
              <a:rPr lang="en-US" dirty="0"/>
              <a:t>“</a:t>
            </a:r>
            <a:r>
              <a:rPr lang="en-US" b="1" dirty="0"/>
              <a:t>Dense neutrino systems and some nuclear pairing models </a:t>
            </a:r>
            <a:r>
              <a:rPr lang="en-US" dirty="0"/>
              <a:t>can be written as interacting spin Hamiltonians. The many-body Hilbert space grows quickly with the number of modes, so classical methods rely on approximations. Quantum devices are naturally good at representing spin systems, making this a good area for NISQ demonstrations, with more accurate large-scale work in the fault-tolerant era.”</a:t>
            </a:r>
          </a:p>
          <a:p>
            <a:endParaRPr lang="en-US" dirty="0"/>
          </a:p>
          <a:p>
            <a:endParaRPr lang="en-US" dirty="0"/>
          </a:p>
          <a:p>
            <a:endParaRPr lang="en-US" dirty="0"/>
          </a:p>
          <a:p>
            <a:r>
              <a:rPr lang="en-US" dirty="0"/>
              <a:t>“This table is a map of nuclear-physics targets. Bound states and spectra are the starting point: we can benchmark small systems now, and in the fault-tolerant era phase estimation could give precise energies. Response and scattering are harder because they require real-time evolution and continuum coupling, so they are mostly fault-tolerant applications. Finite-density and hot matter are important for neutron stars and heavy-ion physics, but classical Monte Carlo methods face sign problems and analytic-continuation issues; quantum computers may help by preparing thermal states and measuring real-time correlators. Gauge dynamics and QCD are the most fundamental targets, but they require symmetry-preserving lattice-gauge encodings and likely fault tolerance for realistic calculations. Finally, neutrino and spin models are promising near-term demonstrations because they map naturally to qubits or analog simulators.”</a:t>
            </a:r>
          </a:p>
        </p:txBody>
      </p:sp>
      <p:sp>
        <p:nvSpPr>
          <p:cNvPr id="4" name="Slide Number Placeholder 3"/>
          <p:cNvSpPr>
            <a:spLocks noGrp="1"/>
          </p:cNvSpPr>
          <p:nvPr>
            <p:ph type="sldNum" sz="quarter" idx="5"/>
          </p:nvPr>
        </p:nvSpPr>
        <p:spPr/>
        <p:txBody>
          <a:bodyPr/>
          <a:lstStyle/>
          <a:p>
            <a:fld id="{52BB9CF7-84D1-46A2-8E8F-B653C58475D2}" type="slidenum">
              <a:rPr lang="en-US" smtClean="0"/>
              <a:t>41</a:t>
            </a:fld>
            <a:endParaRPr lang="en-US"/>
          </a:p>
        </p:txBody>
      </p:sp>
    </p:spTree>
    <p:extLst>
      <p:ext uri="{BB962C8B-B14F-4D97-AF65-F5344CB8AC3E}">
        <p14:creationId xmlns:p14="http://schemas.microsoft.com/office/powerpoint/2010/main" val="25997533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Quantum computers are not equally useful for every nuclear problem today; near-term devices are best for small benchmarks and spin/subspace methods, while the deepest nuclear applications — scattering, real-time response, dense matter, and QCD — likely require fault-tolerant or carefully designed analog quantum simulators.</a:t>
            </a:r>
          </a:p>
        </p:txBody>
      </p:sp>
      <p:sp>
        <p:nvSpPr>
          <p:cNvPr id="4" name="Slide Number Placeholder 3"/>
          <p:cNvSpPr>
            <a:spLocks noGrp="1"/>
          </p:cNvSpPr>
          <p:nvPr>
            <p:ph type="sldNum" sz="quarter" idx="5"/>
          </p:nvPr>
        </p:nvSpPr>
        <p:spPr/>
        <p:txBody>
          <a:bodyPr/>
          <a:lstStyle/>
          <a:p>
            <a:fld id="{52BB9CF7-84D1-46A2-8E8F-B653C58475D2}" type="slidenum">
              <a:rPr lang="en-US" smtClean="0"/>
              <a:t>44</a:t>
            </a:fld>
            <a:endParaRPr lang="en-US"/>
          </a:p>
        </p:txBody>
      </p:sp>
    </p:spTree>
    <p:extLst>
      <p:ext uri="{BB962C8B-B14F-4D97-AF65-F5344CB8AC3E}">
        <p14:creationId xmlns:p14="http://schemas.microsoft.com/office/powerpoint/2010/main" val="15909550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Lloyd’s quantum-simulation theorem, a Hamiltonian is “local” if it can be written as a sum of terms where each term acts only on a </a:t>
            </a:r>
            <a:r>
              <a:rPr lang="en-US" b="1" dirty="0"/>
              <a:t>constant number of degrees of freedom</a:t>
            </a:r>
            <a:r>
              <a:rPr lang="en-US" dirty="0"/>
              <a:t>, independent of how large the whole system</a:t>
            </a:r>
          </a:p>
        </p:txBody>
      </p:sp>
      <p:sp>
        <p:nvSpPr>
          <p:cNvPr id="4" name="Slide Number Placeholder 3"/>
          <p:cNvSpPr>
            <a:spLocks noGrp="1"/>
          </p:cNvSpPr>
          <p:nvPr>
            <p:ph type="sldNum" sz="quarter" idx="5"/>
          </p:nvPr>
        </p:nvSpPr>
        <p:spPr/>
        <p:txBody>
          <a:bodyPr/>
          <a:lstStyle/>
          <a:p>
            <a:fld id="{52BB9CF7-84D1-46A2-8E8F-B653C58475D2}" type="slidenum">
              <a:rPr lang="en-US" smtClean="0"/>
              <a:t>4</a:t>
            </a:fld>
            <a:endParaRPr lang="en-US"/>
          </a:p>
        </p:txBody>
      </p:sp>
    </p:spTree>
    <p:extLst>
      <p:ext uri="{BB962C8B-B14F-4D97-AF65-F5344CB8AC3E}">
        <p14:creationId xmlns:p14="http://schemas.microsoft.com/office/powerpoint/2010/main" val="41115911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[BACKGROUND] The acronyms: NQI = National Quantum Initiative (2018 US law). </a:t>
            </a:r>
            <a:r>
              <a:rPr lang="en-US" dirty="0" err="1"/>
              <a:t>IQuS</a:t>
            </a:r>
            <a:r>
              <a:rPr lang="en-US" dirty="0"/>
              <a:t> (U. Washington, Savage's institute), SQMS (Fermilab), QSC (Oak Ridge), </a:t>
            </a:r>
            <a:r>
              <a:rPr lang="en-US" dirty="0" err="1"/>
              <a:t>InQuBaTE</a:t>
            </a:r>
            <a:r>
              <a:rPr lang="en-US" dirty="0"/>
              <a:t> (Argonne... if asked, these are DOE quantum centers/testbeds; your hosts may belong to one — check the lab's affiliation beforehand and name-drop it).</a:t>
            </a:r>
          </a:p>
          <a:p>
            <a:r>
              <a:rPr lang="en-US" dirty="0"/>
              <a:t>FIGURE: vendor-announced physical qubit counts; stress that the field is pivoting from counts to fidelity + logical qubits — you are the expert here, own this slide.</a:t>
            </a:r>
          </a:p>
          <a:p>
            <a:endParaRPr lang="en-US" dirty="0"/>
          </a:p>
        </p:txBody>
      </p:sp>
      <p:sp>
        <p:nvSpPr>
          <p:cNvPr id="4" name="Slide Number Placeholder 3"/>
          <p:cNvSpPr>
            <a:spLocks noGrp="1"/>
          </p:cNvSpPr>
          <p:nvPr>
            <p:ph type="sldNum" sz="quarter" idx="5"/>
          </p:nvPr>
        </p:nvSpPr>
        <p:spPr/>
        <p:txBody>
          <a:bodyPr/>
          <a:lstStyle/>
          <a:p>
            <a:fld id="{52BB9CF7-84D1-46A2-8E8F-B653C58475D2}" type="slidenum">
              <a:rPr lang="en-US" smtClean="0"/>
              <a:t>8</a:t>
            </a:fld>
            <a:endParaRPr lang="en-US"/>
          </a:p>
        </p:txBody>
      </p:sp>
    </p:spTree>
    <p:extLst>
      <p:ext uri="{BB962C8B-B14F-4D97-AF65-F5344CB8AC3E}">
        <p14:creationId xmlns:p14="http://schemas.microsoft.com/office/powerpoint/2010/main" val="12400580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https://www.qureca.com/quantum-initiatives-worldwide/</a:t>
            </a:r>
          </a:p>
        </p:txBody>
      </p:sp>
      <p:sp>
        <p:nvSpPr>
          <p:cNvPr id="4" name="Slide Number Placeholder 3"/>
          <p:cNvSpPr>
            <a:spLocks noGrp="1"/>
          </p:cNvSpPr>
          <p:nvPr>
            <p:ph type="sldNum" sz="quarter" idx="5"/>
          </p:nvPr>
        </p:nvSpPr>
        <p:spPr/>
        <p:txBody>
          <a:bodyPr/>
          <a:lstStyle/>
          <a:p>
            <a:fld id="{52BB9CF7-84D1-46A2-8E8F-B653C58475D2}" type="slidenum">
              <a:rPr lang="en-US" smtClean="0"/>
              <a:t>9</a:t>
            </a:fld>
            <a:endParaRPr lang="en-US"/>
          </a:p>
        </p:txBody>
      </p:sp>
    </p:spTree>
    <p:extLst>
      <p:ext uri="{BB962C8B-B14F-4D97-AF65-F5344CB8AC3E}">
        <p14:creationId xmlns:p14="http://schemas.microsoft.com/office/powerpoint/2010/main" val="28812569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Trapped 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Ion trap quantum computing typically operates on a qubit register formed by a linear string of ions confined in a radio frequency trap. Each physical qubit is based on two internal levels of a single ion. Gate operations use microwave or laser fields (Fail Scalability)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Superconducting Circuits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Special electrical circuits can behave like ‘artificial atoms’. These circuits are made from superconducting materials (such as </a:t>
            </a:r>
            <a:r>
              <a:rPr lang="en-US" dirty="0" err="1"/>
              <a:t>aluminium</a:t>
            </a:r>
            <a:r>
              <a:rPr lang="en-US" dirty="0"/>
              <a:t> and niobium), cooled to very low temperatures and operated with microwave radiation (</a:t>
            </a:r>
            <a:r>
              <a:rPr lang="en-US" sz="1200" b="1" u="sng" dirty="0"/>
              <a:t>Designing and fabricating large scale superconducting circuits addressing all circuit elements without crosstalk is challenging)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u="sng"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Impurity Spins</a:t>
            </a:r>
          </a:p>
          <a:p>
            <a:pPr marL="0" indent="0">
              <a:buNone/>
            </a:pPr>
            <a:r>
              <a:rPr lang="en-US" sz="1200" dirty="0"/>
              <a:t>In this scheme, defects in a material such as diamond or silicon are used as qubits. </a:t>
            </a:r>
          </a:p>
          <a:p>
            <a:pPr marL="0" indent="0">
              <a:buNone/>
            </a:pPr>
            <a:r>
              <a:rPr lang="en-US" sz="1200" dirty="0"/>
              <a:t>Example: Diamond is made up of a regular lattice of carbon atoms. If a carbon atom is missing this forms a vacancy. If a nitrogen atom is sitting in the lattice in place of a carbon atom and happens to be next to a vacancy, then this forms a special defect called a ‘nitrogen-vacancy’ (NV) center. The electrons associated with this center when subjected to a magnetic field, the electronic spin can be up, down or in a superposition of the two. This then forms a qubit.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u="sng"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6E85B3AB-D368-4C0A-8D1A-629C8A27EC8F}" type="slidenum">
              <a:rPr lang="en-US" smtClean="0"/>
              <a:t>10</a:t>
            </a:fld>
            <a:endParaRPr lang="en-US"/>
          </a:p>
        </p:txBody>
      </p:sp>
    </p:spTree>
    <p:extLst>
      <p:ext uri="{BB962C8B-B14F-4D97-AF65-F5344CB8AC3E}">
        <p14:creationId xmlns:p14="http://schemas.microsoft.com/office/powerpoint/2010/main" val="39179525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t>SAY: The two-column slide that sets the timeline honesty for everything after. NISQ: variational + error mitigation, demos. FT: QPE + Trotter, quantitative ab initio physics.</a:t>
            </a:r>
          </a:p>
          <a:p>
            <a:r>
              <a:t>[BACKGROUND] Anchor numbers to remember if asked: surface-code overhead ~1000 physical/logical at current error rates; recent logical-qubit demos (Harvard/QuEra neutral atoms, Google Willow below-threshold) are the first steps on the right column.</a:t>
            </a:r>
          </a:p>
          <a:p>
            <a:r>
              <a:t>Let them locate their own problem on this divide; slide 48 does it explicitly.</a:t>
            </a:r>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2F22E1F-0E5F-47A1-B3D5-EA338F03EE8B}" type="slidenum">
              <a:rPr lang="en-US" smtClean="0"/>
              <a:t>16</a:t>
            </a:fld>
            <a:endParaRPr lang="en-US"/>
          </a:p>
        </p:txBody>
      </p:sp>
    </p:spTree>
    <p:extLst>
      <p:ext uri="{BB962C8B-B14F-4D97-AF65-F5344CB8AC3E}">
        <p14:creationId xmlns:p14="http://schemas.microsoft.com/office/powerpoint/2010/main" val="30925720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t>Keep it crisp. Digital = programmable circuit, what almost all nuclear demos use. Analog = build the Hamiltonian physically, great for gauge theories and the neutrino spin model in Part III. Plant that forward reference.</a:t>
            </a:r>
          </a:p>
        </p:txBody>
      </p:sp>
      <p:sp>
        <p:nvSpPr>
          <p:cNvPr id="4" name="Slide Number Placeholder 3"/>
          <p:cNvSpPr>
            <a:spLocks noGrp="1"/>
          </p:cNvSpPr>
          <p:nvPr>
            <p:ph type="sldNum" sz="quarter" idx="5"/>
          </p:nvPr>
        </p:nvSpPr>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https://www.jlab.org/news/stories/quantum-computing-tackles-calculations-collisions</a:t>
            </a:r>
          </a:p>
        </p:txBody>
      </p:sp>
      <p:sp>
        <p:nvSpPr>
          <p:cNvPr id="4" name="Slide Number Placeholder 3"/>
          <p:cNvSpPr>
            <a:spLocks noGrp="1"/>
          </p:cNvSpPr>
          <p:nvPr>
            <p:ph type="sldNum" sz="quarter" idx="5"/>
          </p:nvPr>
        </p:nvSpPr>
        <p:spPr/>
        <p:txBody>
          <a:bodyPr/>
          <a:lstStyle/>
          <a:p>
            <a:fld id="{52BB9CF7-84D1-46A2-8E8F-B653C58475D2}" type="slidenum">
              <a:rPr lang="en-US" smtClean="0"/>
              <a:t>27</a:t>
            </a:fld>
            <a:endParaRPr lang="en-US"/>
          </a:p>
        </p:txBody>
      </p:sp>
    </p:spTree>
    <p:extLst>
      <p:ext uri="{BB962C8B-B14F-4D97-AF65-F5344CB8AC3E}">
        <p14:creationId xmlns:p14="http://schemas.microsoft.com/office/powerpoint/2010/main" val="7944071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B1AEAF-0FBB-4983-C713-6276A8BB065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A547979-D9BF-4328-043E-F17756FA366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742B343-4BBB-76D6-D768-6FF3A8EA6C41}"/>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970C8B7B-5EAD-ED2E-566C-3CED87FD94E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A0C57A8-A329-9155-DE48-D4ECE61478EF}"/>
              </a:ext>
            </a:extLst>
          </p:cNvPr>
          <p:cNvSpPr>
            <a:spLocks noGrp="1"/>
          </p:cNvSpPr>
          <p:nvPr>
            <p:ph type="sldNum" sz="quarter" idx="12"/>
          </p:nvPr>
        </p:nvSpPr>
        <p:spPr/>
        <p:txBody>
          <a:bodyPr/>
          <a:lstStyle/>
          <a:p>
            <a:fld id="{A8DC31AC-DC90-4B2D-8AAC-B41DFB71CF41}" type="slidenum">
              <a:rPr lang="en-US" smtClean="0"/>
              <a:t>‹#›</a:t>
            </a:fld>
            <a:endParaRPr lang="en-US"/>
          </a:p>
        </p:txBody>
      </p:sp>
    </p:spTree>
    <p:extLst>
      <p:ext uri="{BB962C8B-B14F-4D97-AF65-F5344CB8AC3E}">
        <p14:creationId xmlns:p14="http://schemas.microsoft.com/office/powerpoint/2010/main" val="22868605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9DFD1B-FDC7-4817-0189-7176F435C80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14F94D1-5985-36FC-2665-1FAB85BF301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DBBD19-DC45-C27B-DF0A-EE49A7EE0B13}"/>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8BFCF098-DB1A-ADDA-C0A3-CC9A2E2A072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969270F-6746-2170-CEDA-EC70D71C51D0}"/>
              </a:ext>
            </a:extLst>
          </p:cNvPr>
          <p:cNvSpPr>
            <a:spLocks noGrp="1"/>
          </p:cNvSpPr>
          <p:nvPr>
            <p:ph type="sldNum" sz="quarter" idx="12"/>
          </p:nvPr>
        </p:nvSpPr>
        <p:spPr/>
        <p:txBody>
          <a:bodyPr/>
          <a:lstStyle/>
          <a:p>
            <a:fld id="{A8DC31AC-DC90-4B2D-8AAC-B41DFB71CF41}" type="slidenum">
              <a:rPr lang="en-US" smtClean="0"/>
              <a:t>‹#›</a:t>
            </a:fld>
            <a:endParaRPr lang="en-US"/>
          </a:p>
        </p:txBody>
      </p:sp>
    </p:spTree>
    <p:extLst>
      <p:ext uri="{BB962C8B-B14F-4D97-AF65-F5344CB8AC3E}">
        <p14:creationId xmlns:p14="http://schemas.microsoft.com/office/powerpoint/2010/main" val="32316303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40570E0-1BBA-E0CE-02FD-2F03B6C6ECF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16EEF76-B1C1-4A2F-19AD-4B0C79EF88B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ED13270-6211-6CEE-8A92-0527986B6E6E}"/>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8049100E-1B13-13CC-E59E-A49819244A2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23DA02B-D10A-6CF1-D3E1-1721D3E0436E}"/>
              </a:ext>
            </a:extLst>
          </p:cNvPr>
          <p:cNvSpPr>
            <a:spLocks noGrp="1"/>
          </p:cNvSpPr>
          <p:nvPr>
            <p:ph type="sldNum" sz="quarter" idx="12"/>
          </p:nvPr>
        </p:nvSpPr>
        <p:spPr/>
        <p:txBody>
          <a:bodyPr/>
          <a:lstStyle/>
          <a:p>
            <a:fld id="{A8DC31AC-DC90-4B2D-8AAC-B41DFB71CF41}" type="slidenum">
              <a:rPr lang="en-US" smtClean="0"/>
              <a:t>‹#›</a:t>
            </a:fld>
            <a:endParaRPr lang="en-US"/>
          </a:p>
        </p:txBody>
      </p:sp>
    </p:spTree>
    <p:extLst>
      <p:ext uri="{BB962C8B-B14F-4D97-AF65-F5344CB8AC3E}">
        <p14:creationId xmlns:p14="http://schemas.microsoft.com/office/powerpoint/2010/main" val="15668523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DEFAULT">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352055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90D3A5-6700-C5C1-2F04-84E71C4FC71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59D3063-5815-4508-F966-ABD2A8BC529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A542BC6-6B0B-095D-B07A-751DE3145B99}"/>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FD2A4193-9144-A094-D0CF-DAD03718556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E449831-3268-AC8F-511C-483B782B8AD2}"/>
              </a:ext>
            </a:extLst>
          </p:cNvPr>
          <p:cNvSpPr>
            <a:spLocks noGrp="1"/>
          </p:cNvSpPr>
          <p:nvPr>
            <p:ph type="sldNum" sz="quarter" idx="12"/>
          </p:nvPr>
        </p:nvSpPr>
        <p:spPr/>
        <p:txBody>
          <a:bodyPr/>
          <a:lstStyle/>
          <a:p>
            <a:fld id="{A8DC31AC-DC90-4B2D-8AAC-B41DFB71CF41}" type="slidenum">
              <a:rPr lang="en-US" smtClean="0"/>
              <a:t>‹#›</a:t>
            </a:fld>
            <a:endParaRPr lang="en-US"/>
          </a:p>
        </p:txBody>
      </p:sp>
    </p:spTree>
    <p:extLst>
      <p:ext uri="{BB962C8B-B14F-4D97-AF65-F5344CB8AC3E}">
        <p14:creationId xmlns:p14="http://schemas.microsoft.com/office/powerpoint/2010/main" val="42358326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B82143-3211-A614-D9BE-08F0CBE206B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26B8732-C902-179C-0C10-E453FB262A04}"/>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3C0BC70-D6AF-0E2D-94C7-9EB056369758}"/>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9F0933C4-2241-C9D5-99B8-DFAF35386AD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B7410FB-EC50-D067-6C4E-589298FF2560}"/>
              </a:ext>
            </a:extLst>
          </p:cNvPr>
          <p:cNvSpPr>
            <a:spLocks noGrp="1"/>
          </p:cNvSpPr>
          <p:nvPr>
            <p:ph type="sldNum" sz="quarter" idx="12"/>
          </p:nvPr>
        </p:nvSpPr>
        <p:spPr/>
        <p:txBody>
          <a:bodyPr/>
          <a:lstStyle/>
          <a:p>
            <a:fld id="{A8DC31AC-DC90-4B2D-8AAC-B41DFB71CF41}" type="slidenum">
              <a:rPr lang="en-US" smtClean="0"/>
              <a:t>‹#›</a:t>
            </a:fld>
            <a:endParaRPr lang="en-US"/>
          </a:p>
        </p:txBody>
      </p:sp>
    </p:spTree>
    <p:extLst>
      <p:ext uri="{BB962C8B-B14F-4D97-AF65-F5344CB8AC3E}">
        <p14:creationId xmlns:p14="http://schemas.microsoft.com/office/powerpoint/2010/main" val="15122606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08E704-96A5-8FD6-350A-4CCB38B8E00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195C3B2-D038-4FD2-37A8-4DAF52D93B3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EB49481-0C53-350A-CADC-16B502ECCD1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097FA6E-D87D-984A-4004-F1E0774C7226}"/>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F753FBF6-1AB0-9FFB-33BB-AF8C4627D2F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3A1C701-565D-2C23-433D-586286F30E63}"/>
              </a:ext>
            </a:extLst>
          </p:cNvPr>
          <p:cNvSpPr>
            <a:spLocks noGrp="1"/>
          </p:cNvSpPr>
          <p:nvPr>
            <p:ph type="sldNum" sz="quarter" idx="12"/>
          </p:nvPr>
        </p:nvSpPr>
        <p:spPr/>
        <p:txBody>
          <a:bodyPr/>
          <a:lstStyle/>
          <a:p>
            <a:fld id="{A8DC31AC-DC90-4B2D-8AAC-B41DFB71CF41}" type="slidenum">
              <a:rPr lang="en-US" smtClean="0"/>
              <a:t>‹#›</a:t>
            </a:fld>
            <a:endParaRPr lang="en-US"/>
          </a:p>
        </p:txBody>
      </p:sp>
    </p:spTree>
    <p:extLst>
      <p:ext uri="{BB962C8B-B14F-4D97-AF65-F5344CB8AC3E}">
        <p14:creationId xmlns:p14="http://schemas.microsoft.com/office/powerpoint/2010/main" val="21320025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51D6EA-E9CC-BBE0-429A-EEDCE53D04F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B47585B-E1F3-617A-15A5-EB279454999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47720AC-7B73-31B3-218E-8240A34A9B7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CC48E56-40A3-A70A-3E7D-27F386BF0D8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F323548-D7EF-EBAB-F42F-B5D0813A712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A36CF39-C6D9-AAB1-4949-36242EE0BE5B}"/>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6DEC783C-D546-7E28-B5D7-AD08325FF06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2CAF514-F239-E5F6-6DCE-54E4017114B4}"/>
              </a:ext>
            </a:extLst>
          </p:cNvPr>
          <p:cNvSpPr>
            <a:spLocks noGrp="1"/>
          </p:cNvSpPr>
          <p:nvPr>
            <p:ph type="sldNum" sz="quarter" idx="12"/>
          </p:nvPr>
        </p:nvSpPr>
        <p:spPr/>
        <p:txBody>
          <a:bodyPr/>
          <a:lstStyle/>
          <a:p>
            <a:fld id="{A8DC31AC-DC90-4B2D-8AAC-B41DFB71CF41}" type="slidenum">
              <a:rPr lang="en-US" smtClean="0"/>
              <a:t>‹#›</a:t>
            </a:fld>
            <a:endParaRPr lang="en-US"/>
          </a:p>
        </p:txBody>
      </p:sp>
    </p:spTree>
    <p:extLst>
      <p:ext uri="{BB962C8B-B14F-4D97-AF65-F5344CB8AC3E}">
        <p14:creationId xmlns:p14="http://schemas.microsoft.com/office/powerpoint/2010/main" val="41883909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E46FAA-1F86-60E1-9647-2E17A8E2FE9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6CD54B8-2480-3BC9-89CF-E7CB17539E07}"/>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2C1732E9-1494-42FD-8721-1A430AF063F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E4EAD84-7849-8C30-64E3-88267A3EF698}"/>
              </a:ext>
            </a:extLst>
          </p:cNvPr>
          <p:cNvSpPr>
            <a:spLocks noGrp="1"/>
          </p:cNvSpPr>
          <p:nvPr>
            <p:ph type="sldNum" sz="quarter" idx="12"/>
          </p:nvPr>
        </p:nvSpPr>
        <p:spPr/>
        <p:txBody>
          <a:bodyPr/>
          <a:lstStyle/>
          <a:p>
            <a:fld id="{A8DC31AC-DC90-4B2D-8AAC-B41DFB71CF41}" type="slidenum">
              <a:rPr lang="en-US" smtClean="0"/>
              <a:t>‹#›</a:t>
            </a:fld>
            <a:endParaRPr lang="en-US"/>
          </a:p>
        </p:txBody>
      </p:sp>
    </p:spTree>
    <p:extLst>
      <p:ext uri="{BB962C8B-B14F-4D97-AF65-F5344CB8AC3E}">
        <p14:creationId xmlns:p14="http://schemas.microsoft.com/office/powerpoint/2010/main" val="37892275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32BFFBC-679F-6233-B378-FF487887119F}"/>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3B998E0B-215D-BD11-BED7-715C9D599C2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707134E-E6EB-C43E-73C2-0884E9B28628}"/>
              </a:ext>
            </a:extLst>
          </p:cNvPr>
          <p:cNvSpPr>
            <a:spLocks noGrp="1"/>
          </p:cNvSpPr>
          <p:nvPr>
            <p:ph type="sldNum" sz="quarter" idx="12"/>
          </p:nvPr>
        </p:nvSpPr>
        <p:spPr/>
        <p:txBody>
          <a:bodyPr/>
          <a:lstStyle/>
          <a:p>
            <a:fld id="{A8DC31AC-DC90-4B2D-8AAC-B41DFB71CF41}" type="slidenum">
              <a:rPr lang="en-US" smtClean="0"/>
              <a:t>‹#›</a:t>
            </a:fld>
            <a:endParaRPr lang="en-US"/>
          </a:p>
        </p:txBody>
      </p:sp>
    </p:spTree>
    <p:extLst>
      <p:ext uri="{BB962C8B-B14F-4D97-AF65-F5344CB8AC3E}">
        <p14:creationId xmlns:p14="http://schemas.microsoft.com/office/powerpoint/2010/main" val="6736882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FB792A-4BE2-38DC-5F2B-1130AB5BAA3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0030853-6204-016F-6205-F1DB14DD410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C137436-9C26-2493-77B3-C3B03F443D5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1052999-B1CC-8C4E-868C-14C98127DA1D}"/>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454ABEF4-A183-D4DE-D9C9-3BB719B196B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D3FA441-784A-8A76-25F6-520D617CF256}"/>
              </a:ext>
            </a:extLst>
          </p:cNvPr>
          <p:cNvSpPr>
            <a:spLocks noGrp="1"/>
          </p:cNvSpPr>
          <p:nvPr>
            <p:ph type="sldNum" sz="quarter" idx="12"/>
          </p:nvPr>
        </p:nvSpPr>
        <p:spPr/>
        <p:txBody>
          <a:bodyPr/>
          <a:lstStyle/>
          <a:p>
            <a:fld id="{A8DC31AC-DC90-4B2D-8AAC-B41DFB71CF41}" type="slidenum">
              <a:rPr lang="en-US" smtClean="0"/>
              <a:t>‹#›</a:t>
            </a:fld>
            <a:endParaRPr lang="en-US"/>
          </a:p>
        </p:txBody>
      </p:sp>
    </p:spTree>
    <p:extLst>
      <p:ext uri="{BB962C8B-B14F-4D97-AF65-F5344CB8AC3E}">
        <p14:creationId xmlns:p14="http://schemas.microsoft.com/office/powerpoint/2010/main" val="28854361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C599F5-8E07-201F-EE1A-87B11666192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2F02F78-B396-AF02-518A-537B995F4C3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E9409CB-3A37-1B38-0DA2-6138ED33E59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2A94B06-EEE3-504D-C39B-3F24BF7869D9}"/>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D2863EE0-5659-118D-22DB-F1F6FFC4EEF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9324F6F-F4A0-2CA9-0ACE-A4DEB93750A5}"/>
              </a:ext>
            </a:extLst>
          </p:cNvPr>
          <p:cNvSpPr>
            <a:spLocks noGrp="1"/>
          </p:cNvSpPr>
          <p:nvPr>
            <p:ph type="sldNum" sz="quarter" idx="12"/>
          </p:nvPr>
        </p:nvSpPr>
        <p:spPr/>
        <p:txBody>
          <a:bodyPr/>
          <a:lstStyle/>
          <a:p>
            <a:fld id="{A8DC31AC-DC90-4B2D-8AAC-B41DFB71CF41}" type="slidenum">
              <a:rPr lang="en-US" smtClean="0"/>
              <a:t>‹#›</a:t>
            </a:fld>
            <a:endParaRPr lang="en-US"/>
          </a:p>
        </p:txBody>
      </p:sp>
    </p:spTree>
    <p:extLst>
      <p:ext uri="{BB962C8B-B14F-4D97-AF65-F5344CB8AC3E}">
        <p14:creationId xmlns:p14="http://schemas.microsoft.com/office/powerpoint/2010/main" val="32306152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5593114-7C53-46AB-4ED9-67DAAA8C006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2414644-A890-8710-1BC0-F99A2F8EEDB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0A6EFC4-8DA7-19C9-6878-43FF1D628E7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endParaRPr lang="en-US"/>
          </a:p>
        </p:txBody>
      </p:sp>
      <p:sp>
        <p:nvSpPr>
          <p:cNvPr id="5" name="Footer Placeholder 4">
            <a:extLst>
              <a:ext uri="{FF2B5EF4-FFF2-40B4-BE49-F238E27FC236}">
                <a16:creationId xmlns:a16="http://schemas.microsoft.com/office/drawing/2014/main" id="{7B3AEFDB-10AE-86D5-BF3C-B520FE1BDC7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A2361BFA-61B0-C89B-6326-8731F7CA6FD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A8DC31AC-DC90-4B2D-8AAC-B41DFB71CF41}" type="slidenum">
              <a:rPr lang="en-US" smtClean="0"/>
              <a:t>‹#›</a:t>
            </a:fld>
            <a:endParaRPr lang="en-US"/>
          </a:p>
        </p:txBody>
      </p:sp>
    </p:spTree>
    <p:extLst>
      <p:ext uri="{BB962C8B-B14F-4D97-AF65-F5344CB8AC3E}">
        <p14:creationId xmlns:p14="http://schemas.microsoft.com/office/powerpoint/2010/main" val="6015760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10" Type="http://schemas.openxmlformats.org/officeDocument/2006/relationships/image" Target="../media/image17.jpg"/><Relationship Id="rId4" Type="http://schemas.openxmlformats.org/officeDocument/2006/relationships/image" Target="../media/image11.png"/><Relationship Id="rId9" Type="http://schemas.openxmlformats.org/officeDocument/2006/relationships/image" Target="../media/image16.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00.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3" Type="http://schemas.openxmlformats.org/officeDocument/2006/relationships/image" Target="../media/image240.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50.png"/></Relationships>
</file>

<file path=ppt/slides/_rels/slide19.xml.rels><?xml version="1.0" encoding="UTF-8" standalone="yes"?>
<Relationships xmlns="http://schemas.openxmlformats.org/package/2006/relationships"><Relationship Id="rId8" Type="http://schemas.openxmlformats.org/officeDocument/2006/relationships/image" Target="../media/image31.gif"/><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70.png"/><Relationship Id="rId1" Type="http://schemas.openxmlformats.org/officeDocument/2006/relationships/slideLayout" Target="../slideLayouts/slideLayout2.xml"/><Relationship Id="rId6" Type="http://schemas.openxmlformats.org/officeDocument/2006/relationships/image" Target="../media/image29.gif"/><Relationship Id="rId5" Type="http://schemas.openxmlformats.org/officeDocument/2006/relationships/image" Target="../media/image28.gif"/><Relationship Id="rId4" Type="http://schemas.openxmlformats.org/officeDocument/2006/relationships/image" Target="../media/image27.png"/><Relationship Id="rId9" Type="http://schemas.openxmlformats.org/officeDocument/2006/relationships/image" Target="../media/image3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3.gif"/><Relationship Id="rId7" Type="http://schemas.openxmlformats.org/officeDocument/2006/relationships/image" Target="../media/image37.gif"/><Relationship Id="rId2" Type="http://schemas.openxmlformats.org/officeDocument/2006/relationships/image" Target="../media/image31.gif"/><Relationship Id="rId1" Type="http://schemas.openxmlformats.org/officeDocument/2006/relationships/slideLayout" Target="../slideLayouts/slideLayout2.xml"/><Relationship Id="rId6" Type="http://schemas.openxmlformats.org/officeDocument/2006/relationships/image" Target="../media/image36.png"/><Relationship Id="rId11" Type="http://schemas.openxmlformats.org/officeDocument/2006/relationships/image" Target="../media/image32.png"/><Relationship Id="rId5" Type="http://schemas.openxmlformats.org/officeDocument/2006/relationships/image" Target="../media/image35.gif"/><Relationship Id="rId10" Type="http://schemas.openxmlformats.org/officeDocument/2006/relationships/image" Target="../media/image40.png"/><Relationship Id="rId4" Type="http://schemas.openxmlformats.org/officeDocument/2006/relationships/image" Target="../media/image34.png"/><Relationship Id="rId9" Type="http://schemas.openxmlformats.org/officeDocument/2006/relationships/image" Target="../media/image39.gif"/></Relationships>
</file>

<file path=ppt/slides/_rels/slide21.xml.rels><?xml version="1.0" encoding="UTF-8" standalone="yes"?>
<Relationships xmlns="http://schemas.openxmlformats.org/package/2006/relationships"><Relationship Id="rId3" Type="http://schemas.openxmlformats.org/officeDocument/2006/relationships/image" Target="../media/image241.png"/><Relationship Id="rId2" Type="http://schemas.openxmlformats.org/officeDocument/2006/relationships/image" Target="../media/image41.jpg"/><Relationship Id="rId1" Type="http://schemas.openxmlformats.org/officeDocument/2006/relationships/slideLayout" Target="../slideLayouts/slideLayout2.xml"/><Relationship Id="rId5" Type="http://schemas.openxmlformats.org/officeDocument/2006/relationships/image" Target="../media/image42.gif"/><Relationship Id="rId4" Type="http://schemas.openxmlformats.org/officeDocument/2006/relationships/image" Target="../media/image251.png"/></Relationships>
</file>

<file path=ppt/slides/_rels/slide22.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5.png"/><Relationship Id="rId7" Type="http://schemas.openxmlformats.org/officeDocument/2006/relationships/image" Target="../media/image49.png"/><Relationship Id="rId2" Type="http://schemas.openxmlformats.org/officeDocument/2006/relationships/image" Target="../media/image44.png"/><Relationship Id="rId1" Type="http://schemas.openxmlformats.org/officeDocument/2006/relationships/slideLayout" Target="../slideLayouts/slideLayout2.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24.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52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56.png"/><Relationship Id="rId5" Type="http://schemas.openxmlformats.org/officeDocument/2006/relationships/image" Target="../media/image550.png"/><Relationship Id="rId4" Type="http://schemas.openxmlformats.org/officeDocument/2006/relationships/image" Target="../media/image53.png"/></Relationships>
</file>

<file path=ppt/slides/_rels/slide29.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59.png"/></Relationships>
</file>

<file path=ppt/slides/_rels/slide31.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65.png"/><Relationship Id="rId4" Type="http://schemas.microsoft.com/office/2007/relationships/hdphoto" Target="../media/hdphoto1.wdp"/></Relationships>
</file>

<file path=ppt/slides/_rels/slide35.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40.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0427CA1-FE4C-5841-1324-613E43BF2382}"/>
              </a:ext>
            </a:extLst>
          </p:cNvPr>
          <p:cNvSpPr>
            <a:spLocks noGrp="1"/>
          </p:cNvSpPr>
          <p:nvPr>
            <p:ph type="ctrTitle"/>
          </p:nvPr>
        </p:nvSpPr>
        <p:spPr/>
        <p:txBody>
          <a:bodyPr/>
          <a:lstStyle/>
          <a:p>
            <a:r>
              <a:rPr lang="en-US" dirty="0"/>
              <a:t>Why Nuclear Physics Needs Quantum Computers</a:t>
            </a:r>
          </a:p>
        </p:txBody>
      </p:sp>
      <p:sp>
        <p:nvSpPr>
          <p:cNvPr id="5" name="Subtitle 4">
            <a:extLst>
              <a:ext uri="{FF2B5EF4-FFF2-40B4-BE49-F238E27FC236}">
                <a16:creationId xmlns:a16="http://schemas.microsoft.com/office/drawing/2014/main" id="{5958F04F-673C-9F5E-965B-A645911340C0}"/>
              </a:ext>
            </a:extLst>
          </p:cNvPr>
          <p:cNvSpPr>
            <a:spLocks noGrp="1"/>
          </p:cNvSpPr>
          <p:nvPr>
            <p:ph type="subTitle" idx="1"/>
          </p:nvPr>
        </p:nvSpPr>
        <p:spPr/>
        <p:txBody>
          <a:bodyPr/>
          <a:lstStyle/>
          <a:p>
            <a:r>
              <a:rPr lang="en-US" sz="3600" i="1" dirty="0"/>
              <a:t>and What it’s doing with them</a:t>
            </a:r>
          </a:p>
          <a:p>
            <a:r>
              <a:rPr lang="en-US" dirty="0"/>
              <a:t>Daniel Sierra-Sosa</a:t>
            </a:r>
          </a:p>
        </p:txBody>
      </p:sp>
      <p:pic>
        <p:nvPicPr>
          <p:cNvPr id="2" name="Picture 1" descr="A black background with red text&#10;&#10;Description automatically generated">
            <a:extLst>
              <a:ext uri="{FF2B5EF4-FFF2-40B4-BE49-F238E27FC236}">
                <a16:creationId xmlns:a16="http://schemas.microsoft.com/office/drawing/2014/main" id="{51216F1A-7C0D-EF44-C788-21F649187B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66812" y="5349875"/>
            <a:ext cx="1949374" cy="1220134"/>
          </a:xfrm>
          <a:prstGeom prst="rect">
            <a:avLst/>
          </a:prstGeom>
        </p:spPr>
      </p:pic>
      <p:pic>
        <p:nvPicPr>
          <p:cNvPr id="3" name="Picture 2" descr="A circle with circles and dots&#10;&#10;AI-generated content may be incorrect.">
            <a:extLst>
              <a:ext uri="{FF2B5EF4-FFF2-40B4-BE49-F238E27FC236}">
                <a16:creationId xmlns:a16="http://schemas.microsoft.com/office/drawing/2014/main" id="{1615A833-B516-338E-7C89-989F531791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75816" y="5145087"/>
            <a:ext cx="2743201" cy="1181100"/>
          </a:xfrm>
          <a:prstGeom prst="rect">
            <a:avLst/>
          </a:prstGeom>
        </p:spPr>
      </p:pic>
    </p:spTree>
    <p:extLst>
      <p:ext uri="{BB962C8B-B14F-4D97-AF65-F5344CB8AC3E}">
        <p14:creationId xmlns:p14="http://schemas.microsoft.com/office/powerpoint/2010/main" val="15411997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75C47-D4CD-45D3-AFEE-8FFE987AD64F}"/>
              </a:ext>
            </a:extLst>
          </p:cNvPr>
          <p:cNvSpPr>
            <a:spLocks noGrp="1"/>
          </p:cNvSpPr>
          <p:nvPr>
            <p:ph type="title"/>
          </p:nvPr>
        </p:nvSpPr>
        <p:spPr/>
        <p:txBody>
          <a:bodyPr/>
          <a:lstStyle/>
          <a:p>
            <a:r>
              <a:rPr lang="en-US" dirty="0">
                <a:latin typeface="+mn-lt"/>
                <a:cs typeface="Times New Roman" panose="02020603050405020304" pitchFamily="18" charset="0"/>
              </a:rPr>
              <a:t>Quantum Technologies</a:t>
            </a:r>
          </a:p>
        </p:txBody>
      </p:sp>
      <p:grpSp>
        <p:nvGrpSpPr>
          <p:cNvPr id="16" name="Group 15">
            <a:extLst>
              <a:ext uri="{FF2B5EF4-FFF2-40B4-BE49-F238E27FC236}">
                <a16:creationId xmlns:a16="http://schemas.microsoft.com/office/drawing/2014/main" id="{EB50C6B5-7962-4661-94D2-77922791917E}"/>
              </a:ext>
            </a:extLst>
          </p:cNvPr>
          <p:cNvGrpSpPr/>
          <p:nvPr/>
        </p:nvGrpSpPr>
        <p:grpSpPr>
          <a:xfrm>
            <a:off x="1250180" y="1915865"/>
            <a:ext cx="2543773" cy="3682186"/>
            <a:chOff x="1157901" y="2134183"/>
            <a:chExt cx="2543773" cy="3682186"/>
          </a:xfrm>
        </p:grpSpPr>
        <p:pic>
          <p:nvPicPr>
            <p:cNvPr id="14" name="Picture 13">
              <a:extLst>
                <a:ext uri="{FF2B5EF4-FFF2-40B4-BE49-F238E27FC236}">
                  <a16:creationId xmlns:a16="http://schemas.microsoft.com/office/drawing/2014/main" id="{BD19117A-E8AF-4BDB-87A1-4A3716501717}"/>
                </a:ext>
              </a:extLst>
            </p:cNvPr>
            <p:cNvPicPr>
              <a:picLocks noChangeAspect="1"/>
            </p:cNvPicPr>
            <p:nvPr/>
          </p:nvPicPr>
          <p:blipFill>
            <a:blip r:embed="rId3"/>
            <a:stretch>
              <a:fillRect/>
            </a:stretch>
          </p:blipFill>
          <p:spPr>
            <a:xfrm>
              <a:off x="1599663" y="4444302"/>
              <a:ext cx="1369008" cy="684504"/>
            </a:xfrm>
            <a:prstGeom prst="rect">
              <a:avLst/>
            </a:prstGeom>
          </p:spPr>
        </p:pic>
        <p:pic>
          <p:nvPicPr>
            <p:cNvPr id="13" name="Picture 12">
              <a:extLst>
                <a:ext uri="{FF2B5EF4-FFF2-40B4-BE49-F238E27FC236}">
                  <a16:creationId xmlns:a16="http://schemas.microsoft.com/office/drawing/2014/main" id="{757EEF27-E8EC-4C11-9BE6-29F600439D8D}"/>
                </a:ext>
              </a:extLst>
            </p:cNvPr>
            <p:cNvPicPr>
              <a:picLocks noChangeAspect="1"/>
            </p:cNvPicPr>
            <p:nvPr/>
          </p:nvPicPr>
          <p:blipFill>
            <a:blip r:embed="rId4"/>
            <a:stretch>
              <a:fillRect/>
            </a:stretch>
          </p:blipFill>
          <p:spPr>
            <a:xfrm>
              <a:off x="1478037" y="3584584"/>
              <a:ext cx="1612261" cy="847675"/>
            </a:xfrm>
            <a:prstGeom prst="rect">
              <a:avLst/>
            </a:prstGeom>
          </p:spPr>
        </p:pic>
        <p:pic>
          <p:nvPicPr>
            <p:cNvPr id="8" name="Picture 7">
              <a:extLst>
                <a:ext uri="{FF2B5EF4-FFF2-40B4-BE49-F238E27FC236}">
                  <a16:creationId xmlns:a16="http://schemas.microsoft.com/office/drawing/2014/main" id="{2DBD72F3-A489-45EF-8CC0-5EEF89663BB0}"/>
                </a:ext>
              </a:extLst>
            </p:cNvPr>
            <p:cNvPicPr>
              <a:picLocks noChangeAspect="1"/>
            </p:cNvPicPr>
            <p:nvPr/>
          </p:nvPicPr>
          <p:blipFill>
            <a:blip r:embed="rId5"/>
            <a:stretch>
              <a:fillRect/>
            </a:stretch>
          </p:blipFill>
          <p:spPr>
            <a:xfrm>
              <a:off x="1157901" y="2170012"/>
              <a:ext cx="1135463" cy="441322"/>
            </a:xfrm>
            <a:prstGeom prst="rect">
              <a:avLst/>
            </a:prstGeom>
          </p:spPr>
        </p:pic>
        <p:pic>
          <p:nvPicPr>
            <p:cNvPr id="9" name="Picture 8">
              <a:extLst>
                <a:ext uri="{FF2B5EF4-FFF2-40B4-BE49-F238E27FC236}">
                  <a16:creationId xmlns:a16="http://schemas.microsoft.com/office/drawing/2014/main" id="{04FC4066-9FC8-47A8-873C-372BBB39B70D}"/>
                </a:ext>
              </a:extLst>
            </p:cNvPr>
            <p:cNvPicPr>
              <a:picLocks noChangeAspect="1"/>
            </p:cNvPicPr>
            <p:nvPr/>
          </p:nvPicPr>
          <p:blipFill>
            <a:blip r:embed="rId6"/>
            <a:stretch>
              <a:fillRect/>
            </a:stretch>
          </p:blipFill>
          <p:spPr>
            <a:xfrm>
              <a:off x="2320827" y="2134183"/>
              <a:ext cx="1380847" cy="477151"/>
            </a:xfrm>
            <a:prstGeom prst="rect">
              <a:avLst/>
            </a:prstGeom>
          </p:spPr>
        </p:pic>
        <p:pic>
          <p:nvPicPr>
            <p:cNvPr id="10" name="Picture 9">
              <a:extLst>
                <a:ext uri="{FF2B5EF4-FFF2-40B4-BE49-F238E27FC236}">
                  <a16:creationId xmlns:a16="http://schemas.microsoft.com/office/drawing/2014/main" id="{BA29BD97-8601-44DF-A6DE-6B421F579C2D}"/>
                </a:ext>
              </a:extLst>
            </p:cNvPr>
            <p:cNvPicPr>
              <a:picLocks noChangeAspect="1"/>
            </p:cNvPicPr>
            <p:nvPr/>
          </p:nvPicPr>
          <p:blipFill>
            <a:blip r:embed="rId7"/>
            <a:stretch>
              <a:fillRect/>
            </a:stretch>
          </p:blipFill>
          <p:spPr>
            <a:xfrm>
              <a:off x="1420999" y="2746271"/>
              <a:ext cx="609266" cy="609266"/>
            </a:xfrm>
            <a:prstGeom prst="rect">
              <a:avLst/>
            </a:prstGeom>
          </p:spPr>
        </p:pic>
        <p:pic>
          <p:nvPicPr>
            <p:cNvPr id="11" name="Picture 10">
              <a:extLst>
                <a:ext uri="{FF2B5EF4-FFF2-40B4-BE49-F238E27FC236}">
                  <a16:creationId xmlns:a16="http://schemas.microsoft.com/office/drawing/2014/main" id="{EE0DC876-7972-4DBC-88FA-B0440381DA81}"/>
                </a:ext>
              </a:extLst>
            </p:cNvPr>
            <p:cNvPicPr>
              <a:picLocks noChangeAspect="1"/>
            </p:cNvPicPr>
            <p:nvPr/>
          </p:nvPicPr>
          <p:blipFill>
            <a:blip r:embed="rId8"/>
            <a:stretch>
              <a:fillRect/>
            </a:stretch>
          </p:blipFill>
          <p:spPr>
            <a:xfrm>
              <a:off x="2410136" y="2728162"/>
              <a:ext cx="1202227" cy="628163"/>
            </a:xfrm>
            <a:prstGeom prst="rect">
              <a:avLst/>
            </a:prstGeom>
          </p:spPr>
        </p:pic>
        <p:pic>
          <p:nvPicPr>
            <p:cNvPr id="15" name="Picture 14">
              <a:extLst>
                <a:ext uri="{FF2B5EF4-FFF2-40B4-BE49-F238E27FC236}">
                  <a16:creationId xmlns:a16="http://schemas.microsoft.com/office/drawing/2014/main" id="{1278261C-46B5-4893-A38E-1F1E498918CE}"/>
                </a:ext>
              </a:extLst>
            </p:cNvPr>
            <p:cNvPicPr>
              <a:picLocks noChangeAspect="1"/>
            </p:cNvPicPr>
            <p:nvPr/>
          </p:nvPicPr>
          <p:blipFill>
            <a:blip r:embed="rId9"/>
            <a:stretch>
              <a:fillRect/>
            </a:stretch>
          </p:blipFill>
          <p:spPr>
            <a:xfrm>
              <a:off x="1666193" y="5405509"/>
              <a:ext cx="1235947" cy="410860"/>
            </a:xfrm>
            <a:prstGeom prst="rect">
              <a:avLst/>
            </a:prstGeom>
          </p:spPr>
        </p:pic>
      </p:grpSp>
      <p:sp>
        <p:nvSpPr>
          <p:cNvPr id="3" name="Content Placeholder 2">
            <a:extLst>
              <a:ext uri="{FF2B5EF4-FFF2-40B4-BE49-F238E27FC236}">
                <a16:creationId xmlns:a16="http://schemas.microsoft.com/office/drawing/2014/main" id="{B39FF254-D9E2-440B-9ADC-869906B536C9}"/>
              </a:ext>
            </a:extLst>
          </p:cNvPr>
          <p:cNvSpPr>
            <a:spLocks noGrp="1"/>
          </p:cNvSpPr>
          <p:nvPr>
            <p:ph idx="1"/>
          </p:nvPr>
        </p:nvSpPr>
        <p:spPr>
          <a:xfrm>
            <a:off x="930479" y="1607307"/>
            <a:ext cx="3524075" cy="4885568"/>
          </a:xfrm>
        </p:spPr>
        <p:txBody>
          <a:bodyPr>
            <a:normAutofit/>
          </a:bodyPr>
          <a:lstStyle/>
          <a:p>
            <a:pPr marL="0" indent="0">
              <a:buNone/>
            </a:pPr>
            <a:r>
              <a:rPr lang="en-US" sz="2000" dirty="0">
                <a:latin typeface="Times New Roman" panose="02020603050405020304" pitchFamily="18" charset="0"/>
                <a:cs typeface="Times New Roman" panose="02020603050405020304" pitchFamily="18" charset="0"/>
              </a:rPr>
              <a:t>Superconducting Architecture</a:t>
            </a:r>
          </a:p>
          <a:p>
            <a:pPr marL="0" indent="0">
              <a:buNone/>
            </a:pPr>
            <a:endParaRPr lang="en-US" sz="2000" dirty="0">
              <a:latin typeface="Times New Roman" panose="02020603050405020304" pitchFamily="18" charset="0"/>
              <a:cs typeface="Times New Roman" panose="02020603050405020304" pitchFamily="18" charset="0"/>
            </a:endParaRPr>
          </a:p>
          <a:p>
            <a:pPr marL="0" indent="0">
              <a:buNone/>
            </a:pPr>
            <a:endParaRPr lang="en-US" sz="2000" dirty="0">
              <a:latin typeface="Times New Roman" panose="02020603050405020304" pitchFamily="18" charset="0"/>
              <a:cs typeface="Times New Roman" panose="02020603050405020304" pitchFamily="18" charset="0"/>
            </a:endParaRPr>
          </a:p>
          <a:p>
            <a:pPr marL="0" indent="0">
              <a:buNone/>
            </a:pPr>
            <a:endParaRPr lang="en-US" sz="2000" dirty="0">
              <a:latin typeface="Times New Roman" panose="02020603050405020304" pitchFamily="18" charset="0"/>
              <a:cs typeface="Times New Roman" panose="02020603050405020304" pitchFamily="18" charset="0"/>
            </a:endParaRPr>
          </a:p>
          <a:p>
            <a:pPr marL="0" indent="0">
              <a:buNone/>
            </a:pPr>
            <a:r>
              <a:rPr lang="en-US" sz="2000" dirty="0">
                <a:latin typeface="Times New Roman" panose="02020603050405020304" pitchFamily="18" charset="0"/>
                <a:cs typeface="Times New Roman" panose="02020603050405020304" pitchFamily="18" charset="0"/>
              </a:rPr>
              <a:t>Trapped Ions</a:t>
            </a:r>
          </a:p>
          <a:p>
            <a:pPr marL="0" indent="0">
              <a:buNone/>
            </a:pPr>
            <a:endParaRPr lang="en-US" sz="2000" dirty="0">
              <a:latin typeface="Times New Roman" panose="02020603050405020304" pitchFamily="18" charset="0"/>
              <a:cs typeface="Times New Roman" panose="02020603050405020304" pitchFamily="18" charset="0"/>
            </a:endParaRPr>
          </a:p>
          <a:p>
            <a:pPr marL="0" indent="0">
              <a:buNone/>
            </a:pPr>
            <a:r>
              <a:rPr lang="en-US" sz="2000" dirty="0">
                <a:latin typeface="Times New Roman" panose="02020603050405020304" pitchFamily="18" charset="0"/>
                <a:cs typeface="Times New Roman" panose="02020603050405020304" pitchFamily="18" charset="0"/>
              </a:rPr>
              <a:t>Topological </a:t>
            </a:r>
          </a:p>
          <a:p>
            <a:pPr marL="0" indent="0">
              <a:buNone/>
            </a:pPr>
            <a:endParaRPr lang="en-US" sz="2000" dirty="0">
              <a:latin typeface="Times New Roman" panose="02020603050405020304" pitchFamily="18" charset="0"/>
              <a:cs typeface="Times New Roman" panose="02020603050405020304" pitchFamily="18" charset="0"/>
            </a:endParaRPr>
          </a:p>
          <a:p>
            <a:pPr marL="0" indent="0">
              <a:buNone/>
            </a:pPr>
            <a:r>
              <a:rPr lang="en-US" sz="2000" dirty="0">
                <a:latin typeface="Times New Roman" panose="02020603050405020304" pitchFamily="18" charset="0"/>
                <a:cs typeface="Times New Roman" panose="02020603050405020304" pitchFamily="18" charset="0"/>
              </a:rPr>
              <a:t>Photonic</a:t>
            </a:r>
          </a:p>
        </p:txBody>
      </p:sp>
      <p:pic>
        <p:nvPicPr>
          <p:cNvPr id="17" name="Picture 16">
            <a:extLst>
              <a:ext uri="{FF2B5EF4-FFF2-40B4-BE49-F238E27FC236}">
                <a16:creationId xmlns:a16="http://schemas.microsoft.com/office/drawing/2014/main" id="{16F8A36A-EB12-4CF5-9194-D91E988E188D}"/>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477046" y="1482557"/>
            <a:ext cx="6914231" cy="3892885"/>
          </a:xfrm>
          <a:prstGeom prst="rect">
            <a:avLst/>
          </a:prstGeom>
        </p:spPr>
      </p:pic>
      <p:sp>
        <p:nvSpPr>
          <p:cNvPr id="4" name="Slide Number Placeholder 3">
            <a:extLst>
              <a:ext uri="{FF2B5EF4-FFF2-40B4-BE49-F238E27FC236}">
                <a16:creationId xmlns:a16="http://schemas.microsoft.com/office/drawing/2014/main" id="{6A4EE56D-73E5-0855-332F-3D44767E26DA}"/>
              </a:ext>
            </a:extLst>
          </p:cNvPr>
          <p:cNvSpPr>
            <a:spLocks noGrp="1"/>
          </p:cNvSpPr>
          <p:nvPr>
            <p:ph type="sldNum" sz="quarter" idx="12"/>
          </p:nvPr>
        </p:nvSpPr>
        <p:spPr/>
        <p:txBody>
          <a:bodyPr/>
          <a:lstStyle/>
          <a:p>
            <a:fld id="{A8DC31AC-DC90-4B2D-8AAC-B41DFB71CF41}" type="slidenum">
              <a:rPr lang="en-US" smtClean="0"/>
              <a:t>10</a:t>
            </a:fld>
            <a:endParaRPr lang="en-US"/>
          </a:p>
        </p:txBody>
      </p:sp>
    </p:spTree>
    <p:extLst>
      <p:ext uri="{BB962C8B-B14F-4D97-AF65-F5344CB8AC3E}">
        <p14:creationId xmlns:p14="http://schemas.microsoft.com/office/powerpoint/2010/main" val="31318338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609600" y="365760"/>
            <a:ext cx="10972800" cy="853440"/>
          </a:xfrm>
          <a:prstGeom prst="rect">
            <a:avLst/>
          </a:prstGeom>
          <a:noFill/>
          <a:ln/>
        </p:spPr>
        <p:txBody>
          <a:bodyPr wrap="square" lIns="0" tIns="0" rIns="0" bIns="0" rtlCol="0" anchor="ctr"/>
          <a:lstStyle/>
          <a:p>
            <a:r>
              <a:rPr lang="en-US" sz="3733" dirty="0">
                <a:solidFill>
                  <a:srgbClr val="1A1A2E"/>
                </a:solidFill>
                <a:ea typeface="Calibri" pitchFamily="34" charset="-122"/>
                <a:cs typeface="Calibri" pitchFamily="34" charset="-120"/>
              </a:rPr>
              <a:t>NISQ vs fault-tolerant quantum computing</a:t>
            </a:r>
            <a:endParaRPr lang="en-US" sz="3733" dirty="0"/>
          </a:p>
        </p:txBody>
      </p:sp>
      <p:sp>
        <p:nvSpPr>
          <p:cNvPr id="4" name="Text 2"/>
          <p:cNvSpPr/>
          <p:nvPr/>
        </p:nvSpPr>
        <p:spPr>
          <a:xfrm>
            <a:off x="853440" y="1584960"/>
            <a:ext cx="5120640" cy="487680"/>
          </a:xfrm>
          <a:prstGeom prst="rect">
            <a:avLst/>
          </a:prstGeom>
          <a:noFill/>
          <a:ln/>
        </p:spPr>
        <p:txBody>
          <a:bodyPr wrap="square" rtlCol="0" anchor="ctr"/>
          <a:lstStyle/>
          <a:p>
            <a:r>
              <a:rPr lang="en-US" sz="2400" b="1" dirty="0">
                <a:solidFill>
                  <a:srgbClr val="1A1A2E"/>
                </a:solidFill>
                <a:ea typeface="Calibri" pitchFamily="34" charset="-122"/>
                <a:cs typeface="Calibri" pitchFamily="34" charset="-120"/>
              </a:rPr>
              <a:t>NISQ (today → ~5 yr)</a:t>
            </a:r>
            <a:endParaRPr lang="en-US" sz="2400" dirty="0"/>
          </a:p>
        </p:txBody>
      </p:sp>
      <p:sp>
        <p:nvSpPr>
          <p:cNvPr id="5" name="Text 3"/>
          <p:cNvSpPr/>
          <p:nvPr/>
        </p:nvSpPr>
        <p:spPr>
          <a:xfrm>
            <a:off x="853440" y="2194560"/>
            <a:ext cx="5120640" cy="3657600"/>
          </a:xfrm>
          <a:prstGeom prst="rect">
            <a:avLst/>
          </a:prstGeom>
          <a:noFill/>
          <a:ln/>
        </p:spPr>
        <p:txBody>
          <a:bodyPr wrap="square" rtlCol="0" anchor="t"/>
          <a:lstStyle/>
          <a:p>
            <a:pPr marL="457189" indent="-457189">
              <a:spcAft>
                <a:spcPts val="533"/>
              </a:spcAft>
              <a:buSzPct val="100000"/>
              <a:buChar char="•"/>
            </a:pPr>
            <a:r>
              <a:rPr lang="en-US" sz="2133" dirty="0">
                <a:solidFill>
                  <a:srgbClr val="222222"/>
                </a:solidFill>
                <a:ea typeface="Calibri" pitchFamily="34" charset="-122"/>
                <a:cs typeface="Calibri" pitchFamily="34" charset="-120"/>
              </a:rPr>
              <a:t>10² – 10³ physical qubits</a:t>
            </a:r>
            <a:endParaRPr lang="en-US" sz="2133" dirty="0"/>
          </a:p>
          <a:p>
            <a:pPr marL="457189" indent="-457189">
              <a:spcAft>
                <a:spcPts val="533"/>
              </a:spcAft>
              <a:buSzPct val="100000"/>
              <a:buChar char="•"/>
            </a:pPr>
            <a:r>
              <a:rPr lang="en-US" sz="2133" dirty="0">
                <a:solidFill>
                  <a:srgbClr val="222222"/>
                </a:solidFill>
                <a:ea typeface="Calibri" pitchFamily="34" charset="-122"/>
                <a:cs typeface="Calibri" pitchFamily="34" charset="-120"/>
              </a:rPr>
              <a:t>Two-qubit gate error 10⁻³ – 10⁻²</a:t>
            </a:r>
            <a:endParaRPr lang="en-US" sz="2133" dirty="0"/>
          </a:p>
          <a:p>
            <a:pPr marL="457189" indent="-457189">
              <a:spcAft>
                <a:spcPts val="533"/>
              </a:spcAft>
              <a:buSzPct val="100000"/>
              <a:buChar char="•"/>
            </a:pPr>
            <a:r>
              <a:rPr lang="en-US" sz="2133" dirty="0">
                <a:solidFill>
                  <a:srgbClr val="222222"/>
                </a:solidFill>
                <a:ea typeface="Calibri" pitchFamily="34" charset="-122"/>
                <a:cs typeface="Calibri" pitchFamily="34" charset="-120"/>
              </a:rPr>
              <a:t>Shallow circuits, hybrid with classical</a:t>
            </a:r>
            <a:endParaRPr lang="en-US" sz="2133" dirty="0"/>
          </a:p>
          <a:p>
            <a:pPr marL="457189" indent="-457189">
              <a:spcAft>
                <a:spcPts val="533"/>
              </a:spcAft>
              <a:buSzPct val="100000"/>
              <a:buChar char="•"/>
            </a:pPr>
            <a:r>
              <a:rPr lang="en-US" sz="2133" dirty="0">
                <a:solidFill>
                  <a:srgbClr val="222222"/>
                </a:solidFill>
                <a:ea typeface="Calibri" pitchFamily="34" charset="-122"/>
                <a:cs typeface="Calibri" pitchFamily="34" charset="-120"/>
              </a:rPr>
              <a:t>Variational, error mitigation</a:t>
            </a:r>
            <a:endParaRPr lang="en-US" sz="2133" dirty="0"/>
          </a:p>
          <a:p>
            <a:pPr marL="457189" indent="-457189">
              <a:spcAft>
                <a:spcPts val="533"/>
              </a:spcAft>
              <a:buSzPct val="100000"/>
              <a:buChar char="•"/>
            </a:pPr>
            <a:r>
              <a:rPr lang="en-US" sz="2133" dirty="0">
                <a:solidFill>
                  <a:srgbClr val="222222"/>
                </a:solidFill>
                <a:ea typeface="Calibri" pitchFamily="34" charset="-122"/>
                <a:cs typeface="Calibri" pitchFamily="34" charset="-120"/>
              </a:rPr>
              <a:t>Demonstrations, benchmarks, small problems</a:t>
            </a:r>
            <a:endParaRPr lang="en-US" sz="2133" dirty="0"/>
          </a:p>
        </p:txBody>
      </p:sp>
      <p:sp>
        <p:nvSpPr>
          <p:cNvPr id="6" name="Text 4"/>
          <p:cNvSpPr/>
          <p:nvPr/>
        </p:nvSpPr>
        <p:spPr>
          <a:xfrm>
            <a:off x="6339840" y="1584960"/>
            <a:ext cx="5120640" cy="487680"/>
          </a:xfrm>
          <a:prstGeom prst="rect">
            <a:avLst/>
          </a:prstGeom>
          <a:noFill/>
          <a:ln/>
        </p:spPr>
        <p:txBody>
          <a:bodyPr wrap="square" rtlCol="0" anchor="ctr"/>
          <a:lstStyle/>
          <a:p>
            <a:r>
              <a:rPr lang="en-US" sz="2400" b="1" dirty="0">
                <a:solidFill>
                  <a:srgbClr val="1A1A2E"/>
                </a:solidFill>
                <a:ea typeface="Calibri" pitchFamily="34" charset="-122"/>
                <a:cs typeface="Calibri" pitchFamily="34" charset="-120"/>
              </a:rPr>
              <a:t>Fault-tolerant (10+ yr horizon)</a:t>
            </a:r>
            <a:endParaRPr lang="en-US" sz="2400" dirty="0"/>
          </a:p>
        </p:txBody>
      </p:sp>
      <p:sp>
        <p:nvSpPr>
          <p:cNvPr id="7" name="Text 5"/>
          <p:cNvSpPr/>
          <p:nvPr/>
        </p:nvSpPr>
        <p:spPr>
          <a:xfrm>
            <a:off x="6339840" y="2194560"/>
            <a:ext cx="5120640" cy="3657600"/>
          </a:xfrm>
          <a:prstGeom prst="rect">
            <a:avLst/>
          </a:prstGeom>
          <a:noFill/>
          <a:ln/>
        </p:spPr>
        <p:txBody>
          <a:bodyPr wrap="square" rtlCol="0" anchor="t"/>
          <a:lstStyle/>
          <a:p>
            <a:pPr marL="457189" indent="-457189">
              <a:spcAft>
                <a:spcPts val="533"/>
              </a:spcAft>
              <a:buSzPct val="100000"/>
              <a:buChar char="•"/>
            </a:pPr>
            <a:r>
              <a:rPr lang="en-US" sz="2133" dirty="0">
                <a:solidFill>
                  <a:srgbClr val="222222"/>
                </a:solidFill>
                <a:ea typeface="Calibri" pitchFamily="34" charset="-122"/>
                <a:cs typeface="Calibri" pitchFamily="34" charset="-120"/>
              </a:rPr>
              <a:t>10⁶+ physical qubits → 10³ logical</a:t>
            </a:r>
            <a:endParaRPr lang="en-US" sz="2133" dirty="0"/>
          </a:p>
          <a:p>
            <a:pPr marL="457189" indent="-457189">
              <a:spcAft>
                <a:spcPts val="533"/>
              </a:spcAft>
              <a:buSzPct val="100000"/>
              <a:buChar char="•"/>
            </a:pPr>
            <a:r>
              <a:rPr lang="en-US" sz="2133" dirty="0">
                <a:solidFill>
                  <a:srgbClr val="222222"/>
                </a:solidFill>
                <a:ea typeface="Calibri" pitchFamily="34" charset="-122"/>
                <a:cs typeface="Calibri" pitchFamily="34" charset="-120"/>
              </a:rPr>
              <a:t>Effective error 10⁻¹⁰ or better</a:t>
            </a:r>
            <a:endParaRPr lang="en-US" sz="2133" dirty="0"/>
          </a:p>
          <a:p>
            <a:pPr marL="457189" indent="-457189">
              <a:spcAft>
                <a:spcPts val="533"/>
              </a:spcAft>
              <a:buSzPct val="100000"/>
              <a:buChar char="•"/>
            </a:pPr>
            <a:r>
              <a:rPr lang="en-US" sz="2133" dirty="0">
                <a:solidFill>
                  <a:srgbClr val="222222"/>
                </a:solidFill>
                <a:ea typeface="Calibri" pitchFamily="34" charset="-122"/>
                <a:cs typeface="Calibri" pitchFamily="34" charset="-120"/>
              </a:rPr>
              <a:t>Deep circuits with error correction</a:t>
            </a:r>
            <a:endParaRPr lang="en-US" sz="2133" dirty="0"/>
          </a:p>
          <a:p>
            <a:pPr marL="457189" indent="-457189">
              <a:spcAft>
                <a:spcPts val="533"/>
              </a:spcAft>
              <a:buSzPct val="100000"/>
              <a:buChar char="•"/>
            </a:pPr>
            <a:r>
              <a:rPr lang="en-US" sz="2133" dirty="0">
                <a:solidFill>
                  <a:srgbClr val="222222"/>
                </a:solidFill>
                <a:ea typeface="Calibri" pitchFamily="34" charset="-122"/>
                <a:cs typeface="Calibri" pitchFamily="34" charset="-120"/>
              </a:rPr>
              <a:t>QPE, Trotterized dynamics, HHL</a:t>
            </a:r>
          </a:p>
          <a:p>
            <a:pPr marL="457189" indent="-457189">
              <a:spcAft>
                <a:spcPts val="533"/>
              </a:spcAft>
              <a:buSzPct val="100000"/>
              <a:buChar char="•"/>
            </a:pPr>
            <a:r>
              <a:rPr lang="en-US" sz="2133" dirty="0">
                <a:solidFill>
                  <a:srgbClr val="222222"/>
                </a:solidFill>
                <a:ea typeface="Calibri" pitchFamily="34" charset="-122"/>
                <a:cs typeface="Calibri" pitchFamily="34" charset="-120"/>
              </a:rPr>
              <a:t>Quantitative ab initio nuclear physics</a:t>
            </a:r>
            <a:endParaRPr lang="en-US" sz="2133" dirty="0"/>
          </a:p>
        </p:txBody>
      </p:sp>
      <p:sp>
        <p:nvSpPr>
          <p:cNvPr id="8" name="Text 3"/>
          <p:cNvSpPr/>
          <p:nvPr/>
        </p:nvSpPr>
        <p:spPr>
          <a:xfrm>
            <a:off x="609600" y="6187440"/>
            <a:ext cx="10972800" cy="304800"/>
          </a:xfrm>
          <a:prstGeom prst="rect">
            <a:avLst/>
          </a:prstGeom>
          <a:noFill/>
          <a:ln/>
        </p:spPr>
        <p:txBody>
          <a:bodyPr wrap="square" lIns="0" tIns="0" rIns="0" bIns="0" rtlCol="0" anchor="ctr"/>
          <a:lstStyle/>
          <a:p>
            <a:r>
              <a:rPr lang="en-US" sz="1333" i="1" dirty="0">
                <a:solidFill>
                  <a:srgbClr val="888888"/>
                </a:solidFill>
                <a:ea typeface="Calibri" pitchFamily="34" charset="-122"/>
                <a:cs typeface="Calibri" pitchFamily="34" charset="-120"/>
              </a:rPr>
              <a:t>Preskill, Quantum 2, 79 (2018): "Quantum Computing in the NISQ Era and Beyond".</a:t>
            </a:r>
            <a:endParaRPr lang="en-US" sz="1333" dirty="0"/>
          </a:p>
        </p:txBody>
      </p:sp>
      <p:sp>
        <p:nvSpPr>
          <p:cNvPr id="11" name="TextBox 10">
            <a:extLst>
              <a:ext uri="{FF2B5EF4-FFF2-40B4-BE49-F238E27FC236}">
                <a16:creationId xmlns:a16="http://schemas.microsoft.com/office/drawing/2014/main" id="{9385EC68-971D-AAA3-982D-8ED0322B0198}"/>
              </a:ext>
            </a:extLst>
          </p:cNvPr>
          <p:cNvSpPr txBox="1"/>
          <p:nvPr/>
        </p:nvSpPr>
        <p:spPr>
          <a:xfrm>
            <a:off x="3837175" y="4898053"/>
            <a:ext cx="4517650" cy="954107"/>
          </a:xfrm>
          <a:prstGeom prst="rect">
            <a:avLst/>
          </a:prstGeom>
          <a:noFill/>
          <a:ln w="41275">
            <a:solidFill>
              <a:srgbClr val="C00000"/>
            </a:solidFill>
          </a:ln>
        </p:spPr>
        <p:txBody>
          <a:bodyPr wrap="square">
            <a:spAutoFit/>
          </a:bodyPr>
          <a:lstStyle/>
          <a:p>
            <a:pPr algn="ctr"/>
            <a:r>
              <a:rPr lang="en-US" sz="2800" dirty="0"/>
              <a:t>Roadmaps are targets, not guarantees.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82" name="Rectangle 3081">
            <a:extLst>
              <a:ext uri="{FF2B5EF4-FFF2-40B4-BE49-F238E27FC236}">
                <a16:creationId xmlns:a16="http://schemas.microsoft.com/office/drawing/2014/main" id="{ECC07320-C2CA-4E29-8481-9D9E143C77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074" name="Picture 2" descr="Why haven't we got useful quantum computers yet? | New Scientist">
            <a:extLst>
              <a:ext uri="{FF2B5EF4-FFF2-40B4-BE49-F238E27FC236}">
                <a16:creationId xmlns:a16="http://schemas.microsoft.com/office/drawing/2014/main" id="{6AECE9F5-FD85-E612-A1C3-051DE050B78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5436"/>
          <a:stretch>
            <a:fillRect/>
          </a:stretch>
        </p:blipFill>
        <p:spPr bwMode="auto">
          <a:xfrm>
            <a:off x="2522358" y="10"/>
            <a:ext cx="9669642" cy="6857990"/>
          </a:xfrm>
          <a:prstGeom prst="rect">
            <a:avLst/>
          </a:prstGeom>
          <a:noFill/>
          <a:extLst>
            <a:ext uri="{909E8E84-426E-40DD-AFC4-6F175D3DCCD1}">
              <a14:hiddenFill xmlns:a14="http://schemas.microsoft.com/office/drawing/2010/main">
                <a:solidFill>
                  <a:srgbClr val="FFFFFF"/>
                </a:solidFill>
              </a14:hiddenFill>
            </a:ext>
          </a:extLst>
        </p:spPr>
      </p:pic>
      <p:sp>
        <p:nvSpPr>
          <p:cNvPr id="3081" name="Rectangle 3080">
            <a:extLst>
              <a:ext uri="{FF2B5EF4-FFF2-40B4-BE49-F238E27FC236}">
                <a16:creationId xmlns:a16="http://schemas.microsoft.com/office/drawing/2014/main" id="{178FB36B-5BFE-42CA-BC60-1115E0D95E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066978" cy="6858000"/>
          </a:xfrm>
          <a:prstGeom prst="rect">
            <a:avLst/>
          </a:prstGeom>
          <a:gradFill>
            <a:gsLst>
              <a:gs pos="48000">
                <a:schemeClr val="tx1"/>
              </a:gs>
              <a:gs pos="35000">
                <a:schemeClr val="tx1">
                  <a:alpha val="77000"/>
                </a:schemeClr>
              </a:gs>
              <a:gs pos="19000">
                <a:schemeClr val="tx1">
                  <a:alpha val="38000"/>
                </a:schemeClr>
              </a:gs>
              <a:gs pos="0">
                <a:schemeClr val="tx1">
                  <a:alpha val="0"/>
                </a:schemeClr>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9C602E6-42A9-9E75-4F4D-1B46D400D886}"/>
              </a:ext>
            </a:extLst>
          </p:cNvPr>
          <p:cNvSpPr>
            <a:spLocks noGrp="1"/>
          </p:cNvSpPr>
          <p:nvPr>
            <p:ph type="title"/>
          </p:nvPr>
        </p:nvSpPr>
        <p:spPr>
          <a:xfrm>
            <a:off x="952228" y="743447"/>
            <a:ext cx="3973385" cy="3692028"/>
          </a:xfrm>
          <a:noFill/>
        </p:spPr>
        <p:txBody>
          <a:bodyPr vert="horz" lIns="91440" tIns="45720" rIns="91440" bIns="45720" rtlCol="0" anchor="b">
            <a:normAutofit/>
          </a:bodyPr>
          <a:lstStyle/>
          <a:p>
            <a:r>
              <a:rPr lang="en-US" sz="5200" dirty="0">
                <a:solidFill>
                  <a:schemeClr val="bg1"/>
                </a:solidFill>
              </a:rPr>
              <a:t>The Basics</a:t>
            </a:r>
          </a:p>
        </p:txBody>
      </p:sp>
      <p:sp>
        <p:nvSpPr>
          <p:cNvPr id="3" name="Slide Number Placeholder 2">
            <a:extLst>
              <a:ext uri="{FF2B5EF4-FFF2-40B4-BE49-F238E27FC236}">
                <a16:creationId xmlns:a16="http://schemas.microsoft.com/office/drawing/2014/main" id="{9127C6CB-C7DA-F197-CCFF-5E8BE2D6E34A}"/>
              </a:ext>
            </a:extLst>
          </p:cNvPr>
          <p:cNvSpPr>
            <a:spLocks noGrp="1"/>
          </p:cNvSpPr>
          <p:nvPr>
            <p:ph type="sldNum" sz="quarter" idx="12"/>
          </p:nvPr>
        </p:nvSpPr>
        <p:spPr/>
        <p:txBody>
          <a:bodyPr/>
          <a:lstStyle/>
          <a:p>
            <a:fld id="{A8DC31AC-DC90-4B2D-8AAC-B41DFB71CF41}" type="slidenum">
              <a:rPr lang="en-US" smtClean="0"/>
              <a:t>12</a:t>
            </a:fld>
            <a:endParaRPr lang="en-US"/>
          </a:p>
        </p:txBody>
      </p:sp>
    </p:spTree>
    <p:extLst>
      <p:ext uri="{BB962C8B-B14F-4D97-AF65-F5344CB8AC3E}">
        <p14:creationId xmlns:p14="http://schemas.microsoft.com/office/powerpoint/2010/main" val="15955979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cs typeface="Times New Roman" panose="02020603050405020304" pitchFamily="18" charset="0"/>
              </a:rPr>
              <a:t>Requirements for a Quantum Computer</a:t>
            </a:r>
          </a:p>
        </p:txBody>
      </p:sp>
      <p:sp>
        <p:nvSpPr>
          <p:cNvPr id="3" name="Content Placeholder 2"/>
          <p:cNvSpPr>
            <a:spLocks noGrp="1"/>
          </p:cNvSpPr>
          <p:nvPr>
            <p:ph idx="1"/>
          </p:nvPr>
        </p:nvSpPr>
        <p:spPr>
          <a:xfrm>
            <a:off x="231703" y="1690688"/>
            <a:ext cx="8540692" cy="4351338"/>
          </a:xfrm>
        </p:spPr>
        <p:txBody>
          <a:bodyPr>
            <a:normAutofit lnSpcReduction="10000"/>
          </a:bodyPr>
          <a:lstStyle/>
          <a:p>
            <a:pPr marL="514350" indent="-514350">
              <a:buFont typeface="+mj-lt"/>
              <a:buAutoNum type="arabicPeriod"/>
            </a:pPr>
            <a:r>
              <a:rPr lang="en-US" sz="2400" dirty="0">
                <a:cs typeface="Times New Roman" panose="02020603050405020304" pitchFamily="18" charset="0"/>
              </a:rPr>
              <a:t>A scalable physical system with well characterized qubits</a:t>
            </a:r>
          </a:p>
          <a:p>
            <a:pPr marL="514350" indent="-514350">
              <a:buFont typeface="+mj-lt"/>
              <a:buAutoNum type="arabicPeriod"/>
            </a:pPr>
            <a:r>
              <a:rPr lang="en-US" sz="2400" dirty="0">
                <a:cs typeface="Times New Roman" panose="02020603050405020304" pitchFamily="18" charset="0"/>
              </a:rPr>
              <a:t>The ability to initialize the state of the qubits to a simple state</a:t>
            </a:r>
          </a:p>
          <a:p>
            <a:pPr marL="514350" indent="-514350">
              <a:buFont typeface="+mj-lt"/>
              <a:buAutoNum type="arabicPeriod"/>
            </a:pPr>
            <a:r>
              <a:rPr lang="en-US" sz="2400" dirty="0">
                <a:cs typeface="Times New Roman" panose="02020603050405020304" pitchFamily="18" charset="0"/>
              </a:rPr>
              <a:t>Long </a:t>
            </a:r>
            <a:r>
              <a:rPr lang="en-US" sz="2400" dirty="0" err="1">
                <a:cs typeface="Times New Roman" panose="02020603050405020304" pitchFamily="18" charset="0"/>
              </a:rPr>
              <a:t>decoherence</a:t>
            </a:r>
            <a:r>
              <a:rPr lang="en-US" sz="2400" dirty="0">
                <a:cs typeface="Times New Roman" panose="02020603050405020304" pitchFamily="18" charset="0"/>
              </a:rPr>
              <a:t> times, much longer than the gate operation time</a:t>
            </a:r>
          </a:p>
          <a:p>
            <a:pPr marL="514350" indent="-514350">
              <a:buFont typeface="+mj-lt"/>
              <a:buAutoNum type="arabicPeriod"/>
            </a:pPr>
            <a:r>
              <a:rPr lang="en-US" sz="2400" dirty="0">
                <a:cs typeface="Times New Roman" panose="02020603050405020304" pitchFamily="18" charset="0"/>
              </a:rPr>
              <a:t> A “universal” set of quantum gates</a:t>
            </a:r>
          </a:p>
          <a:p>
            <a:pPr marL="514350" indent="-514350">
              <a:buFont typeface="+mj-lt"/>
              <a:buAutoNum type="arabicPeriod"/>
            </a:pPr>
            <a:r>
              <a:rPr lang="en-US" sz="2400" dirty="0">
                <a:cs typeface="Times New Roman" panose="02020603050405020304" pitchFamily="18" charset="0"/>
              </a:rPr>
              <a:t>A qubit-specific measurement capability</a:t>
            </a:r>
          </a:p>
          <a:p>
            <a:pPr marL="0" indent="0">
              <a:buNone/>
            </a:pPr>
            <a:r>
              <a:rPr lang="en-US" sz="2400" b="1" dirty="0">
                <a:cs typeface="Times New Roman" panose="02020603050405020304" pitchFamily="18" charset="0"/>
              </a:rPr>
              <a:t>Two criteria requiring the possibility to transmit information:</a:t>
            </a:r>
          </a:p>
          <a:p>
            <a:pPr marL="514350" indent="-514350">
              <a:buFont typeface="+mj-lt"/>
              <a:buAutoNum type="arabicPeriod" startAt="6"/>
            </a:pPr>
            <a:r>
              <a:rPr lang="en-US" sz="2400" dirty="0">
                <a:cs typeface="Times New Roman" panose="02020603050405020304" pitchFamily="18" charset="0"/>
              </a:rPr>
              <a:t>The ability to interconvert stationary and flying qubits.</a:t>
            </a:r>
          </a:p>
          <a:p>
            <a:pPr marL="514350" indent="-514350">
              <a:buFont typeface="+mj-lt"/>
              <a:buAutoNum type="arabicPeriod" startAt="6"/>
            </a:pPr>
            <a:r>
              <a:rPr lang="en-US" sz="2400" dirty="0">
                <a:cs typeface="Times New Roman" panose="02020603050405020304" pitchFamily="18" charset="0"/>
              </a:rPr>
              <a:t>The ability to faithfully transmit flying qubits between specified locations.</a:t>
            </a:r>
          </a:p>
        </p:txBody>
      </p:sp>
      <p:sp>
        <p:nvSpPr>
          <p:cNvPr id="4" name="Rectangle 3"/>
          <p:cNvSpPr/>
          <p:nvPr/>
        </p:nvSpPr>
        <p:spPr>
          <a:xfrm>
            <a:off x="47538" y="6492875"/>
            <a:ext cx="9337010" cy="261610"/>
          </a:xfrm>
          <a:prstGeom prst="rect">
            <a:avLst/>
          </a:prstGeom>
        </p:spPr>
        <p:txBody>
          <a:bodyPr wrap="square">
            <a:spAutoFit/>
          </a:bodyPr>
          <a:lstStyle/>
          <a:p>
            <a:r>
              <a:rPr lang="en-US" sz="1100" b="0" i="0" dirty="0" err="1">
                <a:solidFill>
                  <a:srgbClr val="222222"/>
                </a:solidFill>
                <a:effectLst/>
                <a:latin typeface="Times New Roman" panose="02020603050405020304" pitchFamily="18" charset="0"/>
                <a:cs typeface="Times New Roman" panose="02020603050405020304" pitchFamily="18" charset="0"/>
              </a:rPr>
              <a:t>DiVincenzo</a:t>
            </a:r>
            <a:r>
              <a:rPr lang="en-US" sz="1100" b="0" i="0" dirty="0">
                <a:solidFill>
                  <a:srgbClr val="222222"/>
                </a:solidFill>
                <a:effectLst/>
                <a:latin typeface="Times New Roman" panose="02020603050405020304" pitchFamily="18" charset="0"/>
                <a:cs typeface="Times New Roman" panose="02020603050405020304" pitchFamily="18" charset="0"/>
              </a:rPr>
              <a:t>, D. P. (2000). The physical implementation of quantum computation. </a:t>
            </a:r>
            <a:r>
              <a:rPr lang="en-US" sz="1100" b="0" i="1" dirty="0" err="1">
                <a:solidFill>
                  <a:srgbClr val="222222"/>
                </a:solidFill>
                <a:effectLst/>
                <a:latin typeface="Times New Roman" panose="02020603050405020304" pitchFamily="18" charset="0"/>
                <a:cs typeface="Times New Roman" panose="02020603050405020304" pitchFamily="18" charset="0"/>
              </a:rPr>
              <a:t>Fortschritte</a:t>
            </a:r>
            <a:r>
              <a:rPr lang="en-US" sz="1100" b="0" i="1" dirty="0">
                <a:solidFill>
                  <a:srgbClr val="222222"/>
                </a:solidFill>
                <a:effectLst/>
                <a:latin typeface="Times New Roman" panose="02020603050405020304" pitchFamily="18" charset="0"/>
                <a:cs typeface="Times New Roman" panose="02020603050405020304" pitchFamily="18" charset="0"/>
              </a:rPr>
              <a:t> der </a:t>
            </a:r>
            <a:r>
              <a:rPr lang="en-US" sz="1100" b="0" i="1" dirty="0" err="1">
                <a:solidFill>
                  <a:srgbClr val="222222"/>
                </a:solidFill>
                <a:effectLst/>
                <a:latin typeface="Times New Roman" panose="02020603050405020304" pitchFamily="18" charset="0"/>
                <a:cs typeface="Times New Roman" panose="02020603050405020304" pitchFamily="18" charset="0"/>
              </a:rPr>
              <a:t>Physik</a:t>
            </a:r>
            <a:r>
              <a:rPr lang="en-US" sz="1100" b="0" i="1" dirty="0">
                <a:solidFill>
                  <a:srgbClr val="222222"/>
                </a:solidFill>
                <a:effectLst/>
                <a:latin typeface="Times New Roman" panose="02020603050405020304" pitchFamily="18" charset="0"/>
                <a:cs typeface="Times New Roman" panose="02020603050405020304" pitchFamily="18" charset="0"/>
              </a:rPr>
              <a:t>: Progress of Physics</a:t>
            </a:r>
            <a:r>
              <a:rPr lang="en-US" sz="1100" b="0" i="0" dirty="0">
                <a:solidFill>
                  <a:srgbClr val="222222"/>
                </a:solidFill>
                <a:effectLst/>
                <a:latin typeface="Times New Roman" panose="02020603050405020304" pitchFamily="18" charset="0"/>
                <a:cs typeface="Times New Roman" panose="02020603050405020304" pitchFamily="18" charset="0"/>
              </a:rPr>
              <a:t>, </a:t>
            </a:r>
            <a:r>
              <a:rPr lang="en-US" sz="1100" b="0" i="1" dirty="0">
                <a:solidFill>
                  <a:srgbClr val="222222"/>
                </a:solidFill>
                <a:effectLst/>
                <a:latin typeface="Times New Roman" panose="02020603050405020304" pitchFamily="18" charset="0"/>
                <a:cs typeface="Times New Roman" panose="02020603050405020304" pitchFamily="18" charset="0"/>
              </a:rPr>
              <a:t>48</a:t>
            </a:r>
            <a:r>
              <a:rPr lang="en-US" sz="1100" b="0" i="0" dirty="0">
                <a:solidFill>
                  <a:srgbClr val="222222"/>
                </a:solidFill>
                <a:effectLst/>
                <a:latin typeface="Times New Roman" panose="02020603050405020304" pitchFamily="18" charset="0"/>
                <a:cs typeface="Times New Roman" panose="02020603050405020304" pitchFamily="18" charset="0"/>
              </a:rPr>
              <a:t>(9‐11), 771-783.</a:t>
            </a:r>
            <a:endParaRPr lang="en-US" sz="1100" dirty="0">
              <a:latin typeface="Times New Roman" panose="02020603050405020304" pitchFamily="18" charset="0"/>
              <a:cs typeface="Times New Roman" panose="02020603050405020304" pitchFamily="18" charset="0"/>
            </a:endParaRPr>
          </a:p>
        </p:txBody>
      </p:sp>
      <p:pic>
        <p:nvPicPr>
          <p:cNvPr id="2052" name="Picture 4" descr="https://www.kurzweilai.net/images/IBM-Five-Qubit-Processor.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307032" y="2194299"/>
            <a:ext cx="2407667" cy="2469402"/>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9091090" y="4663702"/>
            <a:ext cx="2869207" cy="461665"/>
          </a:xfrm>
          <a:prstGeom prst="rect">
            <a:avLst/>
          </a:prstGeom>
        </p:spPr>
        <p:txBody>
          <a:bodyPr wrap="square">
            <a:spAutoFit/>
          </a:bodyPr>
          <a:lstStyle/>
          <a:p>
            <a:r>
              <a:rPr lang="en-US" sz="1200" b="0" dirty="0">
                <a:solidFill>
                  <a:srgbClr val="212121"/>
                </a:solidFill>
                <a:effectLst/>
                <a:latin typeface="Times New Roman" panose="02020603050405020304" pitchFamily="18" charset="0"/>
                <a:cs typeface="Times New Roman" panose="02020603050405020304" pitchFamily="18" charset="0"/>
              </a:rPr>
              <a:t>Layout of IBM’s five superconducting quantum bit device. (credit: IBM Research)</a:t>
            </a:r>
            <a:endParaRPr lang="en-US" sz="1200" dirty="0">
              <a:latin typeface="Times New Roman" panose="02020603050405020304" pitchFamily="18" charset="0"/>
              <a:cs typeface="Times New Roman" panose="02020603050405020304" pitchFamily="18" charset="0"/>
            </a:endParaRPr>
          </a:p>
        </p:txBody>
      </p:sp>
      <p:sp>
        <p:nvSpPr>
          <p:cNvPr id="5" name="Slide Number Placeholder 4">
            <a:extLst>
              <a:ext uri="{FF2B5EF4-FFF2-40B4-BE49-F238E27FC236}">
                <a16:creationId xmlns:a16="http://schemas.microsoft.com/office/drawing/2014/main" id="{AF34008F-93E1-A731-8166-7E4DF682A5DA}"/>
              </a:ext>
            </a:extLst>
          </p:cNvPr>
          <p:cNvSpPr>
            <a:spLocks noGrp="1"/>
          </p:cNvSpPr>
          <p:nvPr>
            <p:ph type="sldNum" sz="quarter" idx="12"/>
          </p:nvPr>
        </p:nvSpPr>
        <p:spPr/>
        <p:txBody>
          <a:bodyPr/>
          <a:lstStyle/>
          <a:p>
            <a:fld id="{A8DC31AC-DC90-4B2D-8AAC-B41DFB71CF41}" type="slidenum">
              <a:rPr lang="en-US" smtClean="0"/>
              <a:t>13</a:t>
            </a:fld>
            <a:endParaRPr lang="en-US"/>
          </a:p>
        </p:txBody>
      </p:sp>
    </p:spTree>
    <p:extLst>
      <p:ext uri="{BB962C8B-B14F-4D97-AF65-F5344CB8AC3E}">
        <p14:creationId xmlns:p14="http://schemas.microsoft.com/office/powerpoint/2010/main" val="9164595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B58423-427A-446D-A868-04C9CBCBB8D9}"/>
              </a:ext>
            </a:extLst>
          </p:cNvPr>
          <p:cNvSpPr>
            <a:spLocks noGrp="1"/>
          </p:cNvSpPr>
          <p:nvPr>
            <p:ph type="title"/>
          </p:nvPr>
        </p:nvSpPr>
        <p:spPr/>
        <p:txBody>
          <a:bodyPr/>
          <a:lstStyle/>
          <a:p>
            <a:r>
              <a:rPr lang="en-US" dirty="0"/>
              <a:t>Postulates of Quantum Mechanics</a:t>
            </a:r>
          </a:p>
        </p:txBody>
      </p:sp>
      <p:sp>
        <p:nvSpPr>
          <p:cNvPr id="3" name="Content Placeholder 2">
            <a:extLst>
              <a:ext uri="{FF2B5EF4-FFF2-40B4-BE49-F238E27FC236}">
                <a16:creationId xmlns:a16="http://schemas.microsoft.com/office/drawing/2014/main" id="{CF6C93F3-E07C-4559-90BC-EAB818532342}"/>
              </a:ext>
            </a:extLst>
          </p:cNvPr>
          <p:cNvSpPr>
            <a:spLocks noGrp="1"/>
          </p:cNvSpPr>
          <p:nvPr>
            <p:ph idx="1"/>
          </p:nvPr>
        </p:nvSpPr>
        <p:spPr>
          <a:xfrm>
            <a:off x="838200" y="1825625"/>
            <a:ext cx="6743330" cy="4351338"/>
          </a:xfrm>
        </p:spPr>
        <p:txBody>
          <a:bodyPr>
            <a:normAutofit lnSpcReduction="10000"/>
          </a:bodyPr>
          <a:lstStyle/>
          <a:p>
            <a:r>
              <a:rPr lang="en-US" b="1" u="sng" dirty="0">
                <a:cs typeface="Times New Roman" panose="02020603050405020304" pitchFamily="18" charset="0"/>
              </a:rPr>
              <a:t>State Space:</a:t>
            </a:r>
            <a:r>
              <a:rPr lang="en-US" dirty="0">
                <a:cs typeface="Times New Roman" panose="02020603050405020304" pitchFamily="18" charset="0"/>
              </a:rPr>
              <a:t> Describes the state of a closed system.</a:t>
            </a:r>
          </a:p>
          <a:p>
            <a:r>
              <a:rPr lang="en-US" b="1" u="sng" dirty="0">
                <a:cs typeface="Times New Roman" panose="02020603050405020304" pitchFamily="18" charset="0"/>
              </a:rPr>
              <a:t>Evolution:</a:t>
            </a:r>
            <a:r>
              <a:rPr lang="en-US" dirty="0">
                <a:cs typeface="Times New Roman" panose="02020603050405020304" pitchFamily="18" charset="0"/>
              </a:rPr>
              <a:t> describes the evolution of a closed system.</a:t>
            </a:r>
          </a:p>
          <a:p>
            <a:r>
              <a:rPr lang="en-US" b="1" u="sng" dirty="0">
                <a:cs typeface="Times New Roman" panose="02020603050405020304" pitchFamily="18" charset="0"/>
              </a:rPr>
              <a:t>Measurement:</a:t>
            </a:r>
            <a:r>
              <a:rPr lang="en-US" dirty="0">
                <a:cs typeface="Times New Roman" panose="02020603050405020304" pitchFamily="18" charset="0"/>
              </a:rPr>
              <a:t> describes how information is extracted from a  closed system via interactions with an external system.</a:t>
            </a:r>
          </a:p>
          <a:p>
            <a:r>
              <a:rPr lang="en-US" b="1" u="sng" dirty="0">
                <a:cs typeface="Times New Roman" panose="02020603050405020304" pitchFamily="18" charset="0"/>
              </a:rPr>
              <a:t>Composite systems:</a:t>
            </a:r>
            <a:r>
              <a:rPr lang="en-US" dirty="0">
                <a:cs typeface="Times New Roman" panose="02020603050405020304" pitchFamily="18" charset="0"/>
              </a:rPr>
              <a:t> describes the state of a composite system in  terms of its component parts</a:t>
            </a:r>
          </a:p>
          <a:p>
            <a:endParaRPr lang="en-US" dirty="0"/>
          </a:p>
        </p:txBody>
      </p:sp>
      <p:pic>
        <p:nvPicPr>
          <p:cNvPr id="5" name="Picture 4">
            <a:extLst>
              <a:ext uri="{FF2B5EF4-FFF2-40B4-BE49-F238E27FC236}">
                <a16:creationId xmlns:a16="http://schemas.microsoft.com/office/drawing/2014/main" id="{14F11C97-87D5-FC94-8B0E-CE09567A8258}"/>
              </a:ext>
            </a:extLst>
          </p:cNvPr>
          <p:cNvPicPr>
            <a:picLocks noChangeAspect="1"/>
          </p:cNvPicPr>
          <p:nvPr/>
        </p:nvPicPr>
        <p:blipFill>
          <a:blip r:embed="rId2"/>
          <a:stretch>
            <a:fillRect/>
          </a:stretch>
        </p:blipFill>
        <p:spPr>
          <a:xfrm>
            <a:off x="8170035" y="1557523"/>
            <a:ext cx="3428501" cy="4713287"/>
          </a:xfrm>
          <a:prstGeom prst="rect">
            <a:avLst/>
          </a:prstGeom>
        </p:spPr>
      </p:pic>
      <p:sp>
        <p:nvSpPr>
          <p:cNvPr id="4" name="Slide Number Placeholder 3">
            <a:extLst>
              <a:ext uri="{FF2B5EF4-FFF2-40B4-BE49-F238E27FC236}">
                <a16:creationId xmlns:a16="http://schemas.microsoft.com/office/drawing/2014/main" id="{64CB1485-66FB-1602-57D3-82FDDEE3BE73}"/>
              </a:ext>
            </a:extLst>
          </p:cNvPr>
          <p:cNvSpPr>
            <a:spLocks noGrp="1"/>
          </p:cNvSpPr>
          <p:nvPr>
            <p:ph type="sldNum" sz="quarter" idx="12"/>
          </p:nvPr>
        </p:nvSpPr>
        <p:spPr/>
        <p:txBody>
          <a:bodyPr/>
          <a:lstStyle/>
          <a:p>
            <a:fld id="{A8DC31AC-DC90-4B2D-8AAC-B41DFB71CF41}" type="slidenum">
              <a:rPr lang="en-US" smtClean="0"/>
              <a:t>14</a:t>
            </a:fld>
            <a:endParaRPr lang="en-US"/>
          </a:p>
        </p:txBody>
      </p:sp>
    </p:spTree>
    <p:extLst>
      <p:ext uri="{BB962C8B-B14F-4D97-AF65-F5344CB8AC3E}">
        <p14:creationId xmlns:p14="http://schemas.microsoft.com/office/powerpoint/2010/main" val="10240756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33CA27-864F-D872-1D49-7763CBD0E967}"/>
              </a:ext>
            </a:extLst>
          </p:cNvPr>
          <p:cNvSpPr>
            <a:spLocks noGrp="1"/>
          </p:cNvSpPr>
          <p:nvPr>
            <p:ph type="title"/>
          </p:nvPr>
        </p:nvSpPr>
        <p:spPr/>
        <p:txBody>
          <a:bodyPr/>
          <a:lstStyle/>
          <a:p>
            <a:r>
              <a:rPr lang="en-US" dirty="0"/>
              <a:t>Quantum algorithms</a:t>
            </a:r>
          </a:p>
        </p:txBody>
      </p:sp>
      <p:sp>
        <p:nvSpPr>
          <p:cNvPr id="3" name="Content Placeholder 2">
            <a:extLst>
              <a:ext uri="{FF2B5EF4-FFF2-40B4-BE49-F238E27FC236}">
                <a16:creationId xmlns:a16="http://schemas.microsoft.com/office/drawing/2014/main" id="{84E4EC1B-2C1E-A1E3-6B77-F8472ABA224D}"/>
              </a:ext>
            </a:extLst>
          </p:cNvPr>
          <p:cNvSpPr>
            <a:spLocks noGrp="1"/>
          </p:cNvSpPr>
          <p:nvPr>
            <p:ph idx="1"/>
          </p:nvPr>
        </p:nvSpPr>
        <p:spPr>
          <a:xfrm>
            <a:off x="580748" y="1585928"/>
            <a:ext cx="5393924" cy="4351338"/>
          </a:xfrm>
        </p:spPr>
        <p:txBody>
          <a:bodyPr>
            <a:normAutofit fontScale="92500" lnSpcReduction="20000"/>
          </a:bodyPr>
          <a:lstStyle/>
          <a:p>
            <a:pPr marL="0" indent="0">
              <a:buNone/>
            </a:pPr>
            <a:r>
              <a:rPr lang="en-US" sz="3200" dirty="0"/>
              <a:t>A quantum algorithm consists of three basic steps:</a:t>
            </a:r>
          </a:p>
          <a:p>
            <a:pPr lvl="1"/>
            <a:r>
              <a:rPr lang="en-US" sz="2800" dirty="0"/>
              <a:t>Encoding of the data, which could be classical or quantum, into the state of a set of input qubits.</a:t>
            </a:r>
          </a:p>
          <a:p>
            <a:pPr lvl="1"/>
            <a:r>
              <a:rPr lang="en-US" sz="2800" dirty="0"/>
              <a:t>A sequence of quantum gates applied to this set of input qubits.</a:t>
            </a:r>
          </a:p>
          <a:p>
            <a:pPr lvl="1"/>
            <a:r>
              <a:rPr lang="en-US" sz="2800" dirty="0"/>
              <a:t>Measurements of one or more of the qubits at the end to obtain a classically interpretable result.</a:t>
            </a:r>
          </a:p>
          <a:p>
            <a:pPr marL="0" indent="0">
              <a:buNone/>
            </a:pPr>
            <a:endParaRPr lang="en-US" sz="3200" dirty="0"/>
          </a:p>
        </p:txBody>
      </p:sp>
      <p:pic>
        <p:nvPicPr>
          <p:cNvPr id="7" name="Picture 6">
            <a:extLst>
              <a:ext uri="{FF2B5EF4-FFF2-40B4-BE49-F238E27FC236}">
                <a16:creationId xmlns:a16="http://schemas.microsoft.com/office/drawing/2014/main" id="{CB619EC2-A705-5021-4463-DDAE39B81B4C}"/>
              </a:ext>
            </a:extLst>
          </p:cNvPr>
          <p:cNvPicPr>
            <a:picLocks noChangeAspect="1"/>
          </p:cNvPicPr>
          <p:nvPr/>
        </p:nvPicPr>
        <p:blipFill rotWithShape="1">
          <a:blip r:embed="rId2"/>
          <a:srcRect l="3445" t="2137" r="1968" b="3352"/>
          <a:stretch/>
        </p:blipFill>
        <p:spPr>
          <a:xfrm>
            <a:off x="6674586" y="1159801"/>
            <a:ext cx="4936666" cy="4538397"/>
          </a:xfrm>
          <a:prstGeom prst="rect">
            <a:avLst/>
          </a:prstGeom>
        </p:spPr>
      </p:pic>
      <p:sp>
        <p:nvSpPr>
          <p:cNvPr id="4" name="Slide Number Placeholder 3">
            <a:extLst>
              <a:ext uri="{FF2B5EF4-FFF2-40B4-BE49-F238E27FC236}">
                <a16:creationId xmlns:a16="http://schemas.microsoft.com/office/drawing/2014/main" id="{1246F76A-DE43-7308-23C1-4E6CFC83BE19}"/>
              </a:ext>
            </a:extLst>
          </p:cNvPr>
          <p:cNvSpPr>
            <a:spLocks noGrp="1"/>
          </p:cNvSpPr>
          <p:nvPr>
            <p:ph type="sldNum" sz="quarter" idx="12"/>
          </p:nvPr>
        </p:nvSpPr>
        <p:spPr/>
        <p:txBody>
          <a:bodyPr/>
          <a:lstStyle/>
          <a:p>
            <a:fld id="{A8DC31AC-DC90-4B2D-8AAC-B41DFB71CF41}" type="slidenum">
              <a:rPr lang="en-US" smtClean="0"/>
              <a:t>15</a:t>
            </a:fld>
            <a:endParaRPr lang="en-US"/>
          </a:p>
        </p:txBody>
      </p:sp>
    </p:spTree>
    <p:extLst>
      <p:ext uri="{BB962C8B-B14F-4D97-AF65-F5344CB8AC3E}">
        <p14:creationId xmlns:p14="http://schemas.microsoft.com/office/powerpoint/2010/main" val="11328587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8B46AEE-A512-3828-D1D6-13F6336A8479}"/>
              </a:ext>
            </a:extLst>
          </p:cNvPr>
          <p:cNvPicPr>
            <a:picLocks noChangeAspect="1"/>
          </p:cNvPicPr>
          <p:nvPr/>
        </p:nvPicPr>
        <p:blipFill>
          <a:blip r:embed="rId3"/>
          <a:stretch>
            <a:fillRect/>
          </a:stretch>
        </p:blipFill>
        <p:spPr>
          <a:xfrm>
            <a:off x="2833687" y="553114"/>
            <a:ext cx="6524625" cy="4667250"/>
          </a:xfrm>
          <a:prstGeom prst="rect">
            <a:avLst/>
          </a:prstGeom>
        </p:spPr>
      </p:pic>
      <p:sp>
        <p:nvSpPr>
          <p:cNvPr id="10" name="TextBox 9">
            <a:extLst>
              <a:ext uri="{FF2B5EF4-FFF2-40B4-BE49-F238E27FC236}">
                <a16:creationId xmlns:a16="http://schemas.microsoft.com/office/drawing/2014/main" id="{847ACB11-E215-D596-6CF7-E5D321227D7A}"/>
              </a:ext>
            </a:extLst>
          </p:cNvPr>
          <p:cNvSpPr txBox="1"/>
          <p:nvPr/>
        </p:nvSpPr>
        <p:spPr>
          <a:xfrm>
            <a:off x="2304163" y="5816861"/>
            <a:ext cx="7583672" cy="646331"/>
          </a:xfrm>
          <a:prstGeom prst="rect">
            <a:avLst/>
          </a:prstGeom>
          <a:noFill/>
        </p:spPr>
        <p:txBody>
          <a:bodyPr wrap="square">
            <a:spAutoFit/>
          </a:bodyPr>
          <a:lstStyle/>
          <a:p>
            <a:r>
              <a:rPr lang="en-US" dirty="0"/>
              <a:t>Zhang, S., &amp; Li, L. (2022). A brief introduction to quantum algorithms. CCF Transactions on High Performance Computing, 4(1), 53-62.</a:t>
            </a:r>
          </a:p>
        </p:txBody>
      </p:sp>
      <p:sp>
        <p:nvSpPr>
          <p:cNvPr id="2" name="Slide Number Placeholder 1">
            <a:extLst>
              <a:ext uri="{FF2B5EF4-FFF2-40B4-BE49-F238E27FC236}">
                <a16:creationId xmlns:a16="http://schemas.microsoft.com/office/drawing/2014/main" id="{B9A26BC0-6D28-E058-0F6D-C52EEADCFC96}"/>
              </a:ext>
            </a:extLst>
          </p:cNvPr>
          <p:cNvSpPr>
            <a:spLocks noGrp="1"/>
          </p:cNvSpPr>
          <p:nvPr>
            <p:ph type="sldNum" sz="quarter" idx="12"/>
          </p:nvPr>
        </p:nvSpPr>
        <p:spPr/>
        <p:txBody>
          <a:bodyPr/>
          <a:lstStyle/>
          <a:p>
            <a:fld id="{A8DC31AC-DC90-4B2D-8AAC-B41DFB71CF41}" type="slidenum">
              <a:rPr lang="en-US" smtClean="0"/>
              <a:t>16</a:t>
            </a:fld>
            <a:endParaRPr lang="en-US"/>
          </a:p>
        </p:txBody>
      </p:sp>
    </p:spTree>
    <p:extLst>
      <p:ext uri="{BB962C8B-B14F-4D97-AF65-F5344CB8AC3E}">
        <p14:creationId xmlns:p14="http://schemas.microsoft.com/office/powerpoint/2010/main" val="34737127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BE00CC-D27F-63AB-87D1-60FB796AD840}"/>
              </a:ext>
            </a:extLst>
          </p:cNvPr>
          <p:cNvSpPr>
            <a:spLocks noGrp="1"/>
          </p:cNvSpPr>
          <p:nvPr>
            <p:ph type="title"/>
          </p:nvPr>
        </p:nvSpPr>
        <p:spPr/>
        <p:txBody>
          <a:bodyPr/>
          <a:lstStyle/>
          <a:p>
            <a:r>
              <a:rPr lang="en-US" dirty="0"/>
              <a:t>Classical vs quantum bits</a:t>
            </a:r>
          </a:p>
        </p:txBody>
      </p:sp>
      <p:sp>
        <p:nvSpPr>
          <p:cNvPr id="4" name="Text Placeholder 2">
            <a:extLst>
              <a:ext uri="{FF2B5EF4-FFF2-40B4-BE49-F238E27FC236}">
                <a16:creationId xmlns:a16="http://schemas.microsoft.com/office/drawing/2014/main" id="{15747845-00A2-EF9D-C9AD-440C85DD9738}"/>
              </a:ext>
            </a:extLst>
          </p:cNvPr>
          <p:cNvSpPr txBox="1">
            <a:spLocks/>
          </p:cNvSpPr>
          <p:nvPr/>
        </p:nvSpPr>
        <p:spPr>
          <a:xfrm>
            <a:off x="287999" y="1714500"/>
            <a:ext cx="5049180" cy="428625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fontAlgn="base">
              <a:lnSpc>
                <a:spcPct val="100000"/>
              </a:lnSpc>
              <a:buFont typeface="Arial" panose="020B0604020202020204" pitchFamily="34" charset="0"/>
              <a:buNone/>
            </a:pPr>
            <a:r>
              <a:rPr lang="en-US" sz="2400" b="1" dirty="0"/>
              <a:t>Classical bit (bit)</a:t>
            </a:r>
            <a:endParaRPr lang="en-US" sz="2400" dirty="0"/>
          </a:p>
          <a:p>
            <a:pPr algn="ctr" fontAlgn="base">
              <a:lnSpc>
                <a:spcPct val="100000"/>
              </a:lnSpc>
              <a:buFont typeface="Arial" panose="020B0604020202020204" pitchFamily="34" charset="0"/>
              <a:buNone/>
            </a:pPr>
            <a:r>
              <a:rPr lang="en-US" sz="2400" dirty="0"/>
              <a:t>Only two possible states​</a:t>
            </a:r>
          </a:p>
          <a:p>
            <a:pPr algn="ctr" fontAlgn="base">
              <a:lnSpc>
                <a:spcPct val="100000"/>
              </a:lnSpc>
              <a:buFont typeface="Arial" panose="020B0604020202020204" pitchFamily="34" charset="0"/>
              <a:buNone/>
            </a:pPr>
            <a:r>
              <a:rPr lang="en-US" sz="2400" dirty="0"/>
              <a:t>0 and 1​</a:t>
            </a:r>
          </a:p>
          <a:p>
            <a:pPr algn="ctr" fontAlgn="base">
              <a:lnSpc>
                <a:spcPct val="100000"/>
              </a:lnSpc>
            </a:pPr>
            <a:r>
              <a:rPr lang="en-US" sz="2400" dirty="0"/>
              <a:t>Like the two faces of a coin</a:t>
            </a:r>
          </a:p>
          <a:p>
            <a:pPr algn="ctr" fontAlgn="base">
              <a:lnSpc>
                <a:spcPct val="100000"/>
              </a:lnSpc>
            </a:pPr>
            <a:r>
              <a:rPr lang="en-US" sz="2400" dirty="0"/>
              <a:t>Heads or tails</a:t>
            </a:r>
          </a:p>
          <a:p>
            <a:endParaRPr lang="en-US" sz="2400" dirty="0"/>
          </a:p>
        </p:txBody>
      </p:sp>
      <mc:AlternateContent xmlns:mc="http://schemas.openxmlformats.org/markup-compatibility/2006" xmlns:a14="http://schemas.microsoft.com/office/drawing/2010/main">
        <mc:Choice Requires="a14">
          <p:sp>
            <p:nvSpPr>
              <p:cNvPr id="5" name="Text Placeholder 3">
                <a:extLst>
                  <a:ext uri="{FF2B5EF4-FFF2-40B4-BE49-F238E27FC236}">
                    <a16:creationId xmlns:a16="http://schemas.microsoft.com/office/drawing/2014/main" id="{34733D0F-B973-3568-0D1B-0AB0EFDCB707}"/>
                  </a:ext>
                </a:extLst>
              </p:cNvPr>
              <p:cNvSpPr txBox="1">
                <a:spLocks/>
              </p:cNvSpPr>
              <p:nvPr/>
            </p:nvSpPr>
            <p:spPr>
              <a:xfrm>
                <a:off x="6349749" y="924492"/>
                <a:ext cx="5047593" cy="4286250"/>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400" b="1" dirty="0">
                    <a:solidFill>
                      <a:schemeClr val="tx1"/>
                    </a:solidFill>
                  </a:rPr>
                  <a:t>Quantum bit (qubit)</a:t>
                </a:r>
              </a:p>
              <a:p>
                <a:pPr algn="ctr"/>
                <a14:m>
                  <m:oMath xmlns:m="http://schemas.openxmlformats.org/officeDocument/2006/math">
                    <m:d>
                      <m:dPr>
                        <m:begChr m:val=""/>
                        <m:endChr m:val="⟩"/>
                        <m:ctrlPr>
                          <a:rPr lang="en-AU" sz="2400" i="1">
                            <a:solidFill>
                              <a:schemeClr val="tx1"/>
                            </a:solidFill>
                            <a:latin typeface="Cambria Math" panose="02040503050406030204" pitchFamily="18" charset="0"/>
                          </a:rPr>
                        </m:ctrlPr>
                      </m:dPr>
                      <m:e>
                        <m:d>
                          <m:dPr>
                            <m:begChr m:val="|"/>
                            <m:endChr m:val=""/>
                            <m:ctrlPr>
                              <a:rPr lang="en-AU" sz="2400" i="1">
                                <a:solidFill>
                                  <a:schemeClr val="tx1"/>
                                </a:solidFill>
                                <a:latin typeface="Cambria Math" panose="02040503050406030204" pitchFamily="18" charset="0"/>
                              </a:rPr>
                            </m:ctrlPr>
                          </m:dPr>
                          <m:e>
                            <m:r>
                              <a:rPr lang="en-AU" sz="2400">
                                <a:solidFill>
                                  <a:schemeClr val="tx1"/>
                                </a:solidFill>
                                <a:latin typeface="Cambria Math" panose="02040503050406030204" pitchFamily="18" charset="0"/>
                              </a:rPr>
                              <m:t>0</m:t>
                            </m:r>
                          </m:e>
                        </m:d>
                      </m:e>
                    </m:d>
                  </m:oMath>
                </a14:m>
                <a:r>
                  <a:rPr lang="en-US" sz="2400" dirty="0">
                    <a:solidFill>
                      <a:schemeClr val="tx1"/>
                    </a:solidFill>
                  </a:rPr>
                  <a:t> or </a:t>
                </a:r>
                <a14:m>
                  <m:oMath xmlns:m="http://schemas.openxmlformats.org/officeDocument/2006/math">
                    <m:d>
                      <m:dPr>
                        <m:begChr m:val=""/>
                        <m:endChr m:val="⟩"/>
                        <m:ctrlPr>
                          <a:rPr lang="en-AU" sz="2400" i="1">
                            <a:solidFill>
                              <a:schemeClr val="tx1"/>
                            </a:solidFill>
                            <a:latin typeface="Cambria Math" panose="02040503050406030204" pitchFamily="18" charset="0"/>
                          </a:rPr>
                        </m:ctrlPr>
                      </m:dPr>
                      <m:e>
                        <m:d>
                          <m:dPr>
                            <m:begChr m:val="|"/>
                            <m:endChr m:val=""/>
                            <m:ctrlPr>
                              <a:rPr lang="en-AU" sz="2400" i="1">
                                <a:solidFill>
                                  <a:schemeClr val="tx1"/>
                                </a:solidFill>
                                <a:latin typeface="Cambria Math" panose="02040503050406030204" pitchFamily="18" charset="0"/>
                              </a:rPr>
                            </m:ctrlPr>
                          </m:dPr>
                          <m:e>
                            <m:r>
                              <a:rPr lang="en-AU" sz="2400">
                                <a:solidFill>
                                  <a:schemeClr val="tx1"/>
                                </a:solidFill>
                                <a:latin typeface="Cambria Math" panose="02040503050406030204" pitchFamily="18" charset="0"/>
                              </a:rPr>
                              <m:t>1</m:t>
                            </m:r>
                          </m:e>
                        </m:d>
                      </m:e>
                    </m:d>
                  </m:oMath>
                </a14:m>
                <a:r>
                  <a:rPr lang="en-US" sz="2400" dirty="0">
                    <a:solidFill>
                      <a:schemeClr val="tx1"/>
                    </a:solidFill>
                  </a:rPr>
                  <a:t> </a:t>
                </a:r>
              </a:p>
              <a:p>
                <a:pPr algn="ctr"/>
                <a:r>
                  <a:rPr lang="en-US" sz="2400" dirty="0">
                    <a:solidFill>
                      <a:schemeClr val="tx1"/>
                    </a:solidFill>
                  </a:rPr>
                  <a:t>AND any</a:t>
                </a:r>
                <a:r>
                  <a:rPr lang="en-US" sz="2800" dirty="0">
                    <a:solidFill>
                      <a:schemeClr val="tx1"/>
                    </a:solidFill>
                  </a:rPr>
                  <a:t> linear combination of the two</a:t>
                </a:r>
              </a:p>
              <a:p>
                <a:pPr algn="ctr"/>
                <a:r>
                  <a:rPr lang="en-US" sz="2800" dirty="0">
                    <a:solidFill>
                      <a:schemeClr val="tx1"/>
                    </a:solidFill>
                  </a:rPr>
                  <a:t>e.g. 50% </a:t>
                </a:r>
                <a14:m>
                  <m:oMath xmlns:m="http://schemas.openxmlformats.org/officeDocument/2006/math">
                    <m:d>
                      <m:dPr>
                        <m:begChr m:val=""/>
                        <m:endChr m:val="⟩"/>
                        <m:ctrlPr>
                          <a:rPr lang="en-AU" sz="2800" i="1">
                            <a:solidFill>
                              <a:schemeClr val="tx1"/>
                            </a:solidFill>
                            <a:latin typeface="Cambria Math" panose="02040503050406030204" pitchFamily="18" charset="0"/>
                          </a:rPr>
                        </m:ctrlPr>
                      </m:dPr>
                      <m:e>
                        <m:d>
                          <m:dPr>
                            <m:begChr m:val="|"/>
                            <m:endChr m:val=""/>
                            <m:ctrlPr>
                              <a:rPr lang="en-AU" sz="2800" i="1">
                                <a:solidFill>
                                  <a:schemeClr val="tx1"/>
                                </a:solidFill>
                                <a:latin typeface="Cambria Math" panose="02040503050406030204" pitchFamily="18" charset="0"/>
                              </a:rPr>
                            </m:ctrlPr>
                          </m:dPr>
                          <m:e>
                            <m:r>
                              <a:rPr lang="en-AU" sz="2800">
                                <a:solidFill>
                                  <a:schemeClr val="tx1"/>
                                </a:solidFill>
                                <a:latin typeface="Cambria Math" panose="02040503050406030204" pitchFamily="18" charset="0"/>
                              </a:rPr>
                              <m:t>0</m:t>
                            </m:r>
                          </m:e>
                        </m:d>
                      </m:e>
                    </m:d>
                  </m:oMath>
                </a14:m>
                <a:r>
                  <a:rPr lang="en-US" sz="2800" dirty="0">
                    <a:solidFill>
                      <a:schemeClr val="tx1"/>
                    </a:solidFill>
                  </a:rPr>
                  <a:t> &amp; 50% </a:t>
                </a:r>
                <a14:m>
                  <m:oMath xmlns:m="http://schemas.openxmlformats.org/officeDocument/2006/math">
                    <m:d>
                      <m:dPr>
                        <m:begChr m:val=""/>
                        <m:endChr m:val="⟩"/>
                        <m:ctrlPr>
                          <a:rPr lang="en-AU" sz="2800" i="1">
                            <a:solidFill>
                              <a:schemeClr val="tx1"/>
                            </a:solidFill>
                            <a:latin typeface="Cambria Math" panose="02040503050406030204" pitchFamily="18" charset="0"/>
                          </a:rPr>
                        </m:ctrlPr>
                      </m:dPr>
                      <m:e>
                        <m:d>
                          <m:dPr>
                            <m:begChr m:val="|"/>
                            <m:endChr m:val=""/>
                            <m:ctrlPr>
                              <a:rPr lang="en-AU" sz="2800" i="1">
                                <a:solidFill>
                                  <a:schemeClr val="tx1"/>
                                </a:solidFill>
                                <a:latin typeface="Cambria Math" panose="02040503050406030204" pitchFamily="18" charset="0"/>
                              </a:rPr>
                            </m:ctrlPr>
                          </m:dPr>
                          <m:e>
                            <m:r>
                              <a:rPr lang="en-AU" sz="2800">
                                <a:solidFill>
                                  <a:schemeClr val="tx1"/>
                                </a:solidFill>
                                <a:latin typeface="Cambria Math" panose="02040503050406030204" pitchFamily="18" charset="0"/>
                              </a:rPr>
                              <m:t>1</m:t>
                            </m:r>
                          </m:e>
                        </m:d>
                      </m:e>
                    </m:d>
                  </m:oMath>
                </a14:m>
                <a:r>
                  <a:rPr lang="en-US" sz="2800" dirty="0">
                    <a:solidFill>
                      <a:schemeClr val="tx1"/>
                    </a:solidFill>
                  </a:rPr>
                  <a:t> </a:t>
                </a:r>
              </a:p>
              <a:p>
                <a:pPr algn="ctr"/>
                <a:endParaRPr lang="en-US" sz="1400" dirty="0">
                  <a:solidFill>
                    <a:schemeClr val="tx1"/>
                  </a:solidFill>
                </a:endParaRPr>
              </a:p>
              <a:p>
                <a:pPr algn="ctr"/>
                <a:endParaRPr lang="en-US" sz="1400" dirty="0">
                  <a:solidFill>
                    <a:schemeClr val="tx1"/>
                  </a:solidFill>
                </a:endParaRPr>
              </a:p>
              <a:p>
                <a:pPr algn="ctr"/>
                <a:endParaRPr lang="en-US" sz="1400" dirty="0">
                  <a:solidFill>
                    <a:schemeClr val="tx1"/>
                  </a:solidFill>
                </a:endParaRPr>
              </a:p>
            </p:txBody>
          </p:sp>
        </mc:Choice>
        <mc:Fallback xmlns="">
          <p:sp>
            <p:nvSpPr>
              <p:cNvPr id="5" name="Text Placeholder 3">
                <a:extLst>
                  <a:ext uri="{FF2B5EF4-FFF2-40B4-BE49-F238E27FC236}">
                    <a16:creationId xmlns:a16="http://schemas.microsoft.com/office/drawing/2014/main" id="{34733D0F-B973-3568-0D1B-0AB0EFDCB707}"/>
                  </a:ext>
                </a:extLst>
              </p:cNvPr>
              <p:cNvSpPr txBox="1">
                <a:spLocks noRot="1" noChangeAspect="1" noMove="1" noResize="1" noEditPoints="1" noAdjustHandles="1" noChangeArrowheads="1" noChangeShapeType="1" noTextEdit="1"/>
              </p:cNvSpPr>
              <p:nvPr/>
            </p:nvSpPr>
            <p:spPr>
              <a:xfrm>
                <a:off x="6349749" y="924492"/>
                <a:ext cx="5047593" cy="4286250"/>
              </a:xfrm>
              <a:prstGeom prst="rect">
                <a:avLst/>
              </a:prstGeom>
              <a:blipFill>
                <a:blip r:embed="rId2"/>
                <a:stretch>
                  <a:fillRect/>
                </a:stretch>
              </a:blipFill>
            </p:spPr>
            <p:txBody>
              <a:bodyPr/>
              <a:lstStyle/>
              <a:p>
                <a:r>
                  <a:rPr lang="en-US">
                    <a:noFill/>
                  </a:rPr>
                  <a:t> </a:t>
                </a:r>
              </a:p>
            </p:txBody>
          </p:sp>
        </mc:Fallback>
      </mc:AlternateContent>
      <p:pic>
        <p:nvPicPr>
          <p:cNvPr id="6" name="Picture 2" descr="A black and yellow circle&#10;&#10;Description automatically generated">
            <a:extLst>
              <a:ext uri="{FF2B5EF4-FFF2-40B4-BE49-F238E27FC236}">
                <a16:creationId xmlns:a16="http://schemas.microsoft.com/office/drawing/2014/main" id="{1DE7C6D0-C460-41EA-1855-0DF712F40E7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50830" y="4589788"/>
            <a:ext cx="2923517" cy="102024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Bloch Sphere&#10;">
            <a:extLst>
              <a:ext uri="{FF2B5EF4-FFF2-40B4-BE49-F238E27FC236}">
                <a16:creationId xmlns:a16="http://schemas.microsoft.com/office/drawing/2014/main" id="{1E53F1C6-B10A-B113-5865-91E36A6E8CE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79731" y="4202120"/>
            <a:ext cx="1748824" cy="1795584"/>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a:extLst>
              <a:ext uri="{FF2B5EF4-FFF2-40B4-BE49-F238E27FC236}">
                <a16:creationId xmlns:a16="http://schemas.microsoft.com/office/drawing/2014/main" id="{26B99A24-20DF-0C24-59C8-5E8CE1CE3195}"/>
              </a:ext>
            </a:extLst>
          </p:cNvPr>
          <p:cNvSpPr>
            <a:spLocks noGrp="1"/>
          </p:cNvSpPr>
          <p:nvPr>
            <p:ph type="sldNum" sz="quarter" idx="12"/>
          </p:nvPr>
        </p:nvSpPr>
        <p:spPr/>
        <p:txBody>
          <a:bodyPr/>
          <a:lstStyle/>
          <a:p>
            <a:fld id="{A8DC31AC-DC90-4B2D-8AAC-B41DFB71CF41}" type="slidenum">
              <a:rPr lang="en-US" smtClean="0"/>
              <a:t>17</a:t>
            </a:fld>
            <a:endParaRPr lang="en-US"/>
          </a:p>
        </p:txBody>
      </p:sp>
    </p:spTree>
    <p:extLst>
      <p:ext uri="{BB962C8B-B14F-4D97-AF65-F5344CB8AC3E}">
        <p14:creationId xmlns:p14="http://schemas.microsoft.com/office/powerpoint/2010/main" val="6722544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9EDB74-ED13-ABCD-81E6-79EE5C24E76A}"/>
              </a:ext>
            </a:extLst>
          </p:cNvPr>
          <p:cNvSpPr>
            <a:spLocks noGrp="1"/>
          </p:cNvSpPr>
          <p:nvPr>
            <p:ph type="title"/>
          </p:nvPr>
        </p:nvSpPr>
        <p:spPr>
          <a:xfrm>
            <a:off x="838200" y="213064"/>
            <a:ext cx="10515600" cy="1015985"/>
          </a:xfrm>
        </p:spPr>
        <p:txBody>
          <a:bodyPr/>
          <a:lstStyle/>
          <a:p>
            <a:r>
              <a:rPr lang="en-US" dirty="0">
                <a:cs typeface="Times New Roman" panose="02020603050405020304" pitchFamily="18" charset="0"/>
              </a:rPr>
              <a:t>Quantum State (qubit)</a:t>
            </a:r>
            <a:endParaRPr lang="en-US" dirty="0"/>
          </a:p>
        </p:txBody>
      </p:sp>
      <p:sp>
        <p:nvSpPr>
          <p:cNvPr id="4" name="object 3">
            <a:extLst>
              <a:ext uri="{FF2B5EF4-FFF2-40B4-BE49-F238E27FC236}">
                <a16:creationId xmlns:a16="http://schemas.microsoft.com/office/drawing/2014/main" id="{F5BE3F6E-B0B2-4394-F711-5435ABD83300}"/>
              </a:ext>
            </a:extLst>
          </p:cNvPr>
          <p:cNvSpPr/>
          <p:nvPr/>
        </p:nvSpPr>
        <p:spPr>
          <a:xfrm>
            <a:off x="7533849" y="1052919"/>
            <a:ext cx="4029455" cy="4287011"/>
          </a:xfrm>
          <a:prstGeom prst="rect">
            <a:avLst/>
          </a:prstGeom>
          <a:blipFill>
            <a:blip r:embed="rId2" cstate="print"/>
            <a:stretch>
              <a:fillRect/>
            </a:stretch>
          </a:blipFill>
        </p:spPr>
        <p:txBody>
          <a:bodyPr wrap="square" lIns="0" tIns="0" rIns="0" bIns="0" rtlCol="0"/>
          <a:lstStyle/>
          <a:p>
            <a:endParaRPr/>
          </a:p>
        </p:txBody>
      </p:sp>
      <p:sp>
        <p:nvSpPr>
          <p:cNvPr id="5" name="object 4">
            <a:extLst>
              <a:ext uri="{FF2B5EF4-FFF2-40B4-BE49-F238E27FC236}">
                <a16:creationId xmlns:a16="http://schemas.microsoft.com/office/drawing/2014/main" id="{2981876C-2AB0-B820-215B-B0953AEF3039}"/>
              </a:ext>
            </a:extLst>
          </p:cNvPr>
          <p:cNvSpPr txBox="1"/>
          <p:nvPr/>
        </p:nvSpPr>
        <p:spPr>
          <a:xfrm>
            <a:off x="467671" y="1146552"/>
            <a:ext cx="6819716" cy="574040"/>
          </a:xfrm>
          <a:prstGeom prst="rect">
            <a:avLst/>
          </a:prstGeom>
        </p:spPr>
        <p:txBody>
          <a:bodyPr vert="horz" wrap="square" lIns="0" tIns="12700" rIns="0" bIns="0" rtlCol="0">
            <a:spAutoFit/>
          </a:bodyPr>
          <a:lstStyle/>
          <a:p>
            <a:pPr marL="12700" marR="5080">
              <a:lnSpc>
                <a:spcPct val="100000"/>
              </a:lnSpc>
              <a:spcBef>
                <a:spcPts val="100"/>
              </a:spcBef>
            </a:pPr>
            <a:r>
              <a:rPr sz="1800" spc="-5" dirty="0">
                <a:latin typeface="Times New Roman" panose="02020603050405020304" pitchFamily="18" charset="0"/>
                <a:cs typeface="Times New Roman" panose="02020603050405020304" pitchFamily="18" charset="0"/>
              </a:rPr>
              <a:t>Mathematically </a:t>
            </a:r>
            <a:r>
              <a:rPr sz="1800" spc="-10" dirty="0">
                <a:latin typeface="Times New Roman" panose="02020603050405020304" pitchFamily="18" charset="0"/>
                <a:cs typeface="Times New Roman" panose="02020603050405020304" pitchFamily="18" charset="0"/>
              </a:rPr>
              <a:t>represented </a:t>
            </a:r>
            <a:r>
              <a:rPr sz="1800" dirty="0">
                <a:latin typeface="Times New Roman" panose="02020603050405020304" pitchFamily="18" charset="0"/>
                <a:cs typeface="Times New Roman" panose="02020603050405020304" pitchFamily="18" charset="0"/>
              </a:rPr>
              <a:t>as a </a:t>
            </a:r>
            <a:r>
              <a:rPr sz="1800" spc="-10" dirty="0">
                <a:latin typeface="Times New Roman" panose="02020603050405020304" pitchFamily="18" charset="0"/>
                <a:cs typeface="Times New Roman" panose="02020603050405020304" pitchFamily="18" charset="0"/>
              </a:rPr>
              <a:t>vector, </a:t>
            </a:r>
            <a:r>
              <a:rPr sz="1800" dirty="0">
                <a:latin typeface="Times New Roman" panose="02020603050405020304" pitchFamily="18" charset="0"/>
                <a:cs typeface="Times New Roman" panose="02020603050405020304" pitchFamily="18" charset="0"/>
              </a:rPr>
              <a:t>or a </a:t>
            </a:r>
            <a:r>
              <a:rPr sz="1800" spc="-5" dirty="0">
                <a:latin typeface="Times New Roman" panose="02020603050405020304" pitchFamily="18" charset="0"/>
                <a:cs typeface="Times New Roman" panose="02020603050405020304" pitchFamily="18" charset="0"/>
              </a:rPr>
              <a:t>point </a:t>
            </a:r>
            <a:r>
              <a:rPr sz="1800" dirty="0">
                <a:latin typeface="Times New Roman" panose="02020603050405020304" pitchFamily="18" charset="0"/>
                <a:cs typeface="Times New Roman" panose="02020603050405020304" pitchFamily="18" charset="0"/>
              </a:rPr>
              <a:t>on </a:t>
            </a:r>
            <a:r>
              <a:rPr sz="1800" spc="-5" dirty="0">
                <a:latin typeface="Times New Roman" panose="02020603050405020304" pitchFamily="18" charset="0"/>
                <a:cs typeface="Times New Roman" panose="02020603050405020304" pitchFamily="18" charset="0"/>
              </a:rPr>
              <a:t>the </a:t>
            </a:r>
            <a:r>
              <a:rPr sz="1800" dirty="0">
                <a:latin typeface="Times New Roman" panose="02020603050405020304" pitchFamily="18" charset="0"/>
                <a:cs typeface="Times New Roman" panose="02020603050405020304" pitchFamily="18" charset="0"/>
              </a:rPr>
              <a:t>surface  of </a:t>
            </a:r>
            <a:r>
              <a:rPr sz="1800" spc="-5" dirty="0">
                <a:latin typeface="Times New Roman" panose="02020603050405020304" pitchFamily="18" charset="0"/>
                <a:cs typeface="Times New Roman" panose="02020603050405020304" pitchFamily="18" charset="0"/>
              </a:rPr>
              <a:t>the Bloch</a:t>
            </a:r>
            <a:r>
              <a:rPr sz="1800" dirty="0">
                <a:latin typeface="Times New Roman" panose="02020603050405020304" pitchFamily="18" charset="0"/>
                <a:cs typeface="Times New Roman" panose="02020603050405020304" pitchFamily="18" charset="0"/>
              </a:rPr>
              <a:t> </a:t>
            </a:r>
            <a:r>
              <a:rPr sz="1800" spc="-5" dirty="0">
                <a:latin typeface="Times New Roman" panose="02020603050405020304" pitchFamily="18" charset="0"/>
                <a:cs typeface="Times New Roman" panose="02020603050405020304" pitchFamily="18" charset="0"/>
              </a:rPr>
              <a:t>sphere:</a:t>
            </a:r>
            <a:endParaRPr sz="1800" dirty="0">
              <a:latin typeface="Times New Roman" panose="02020603050405020304" pitchFamily="18" charset="0"/>
              <a:cs typeface="Times New Roman" panose="02020603050405020304" pitchFamily="18" charset="0"/>
            </a:endParaRPr>
          </a:p>
        </p:txBody>
      </p:sp>
      <p:sp>
        <p:nvSpPr>
          <p:cNvPr id="6" name="object 26">
            <a:extLst>
              <a:ext uri="{FF2B5EF4-FFF2-40B4-BE49-F238E27FC236}">
                <a16:creationId xmlns:a16="http://schemas.microsoft.com/office/drawing/2014/main" id="{6D8A98CE-E58E-7C0C-9A54-C430E5C4D69C}"/>
              </a:ext>
            </a:extLst>
          </p:cNvPr>
          <p:cNvSpPr txBox="1"/>
          <p:nvPr/>
        </p:nvSpPr>
        <p:spPr>
          <a:xfrm>
            <a:off x="551833" y="3153381"/>
            <a:ext cx="6651392" cy="2013372"/>
          </a:xfrm>
          <a:prstGeom prst="rect">
            <a:avLst/>
          </a:prstGeom>
        </p:spPr>
        <p:txBody>
          <a:bodyPr vert="horz" wrap="square" lIns="0" tIns="12700" rIns="0" bIns="0" rtlCol="0">
            <a:spAutoFit/>
          </a:bodyPr>
          <a:lstStyle/>
          <a:p>
            <a:pPr marL="12700" marR="1896745" indent="-635">
              <a:lnSpc>
                <a:spcPct val="100000"/>
              </a:lnSpc>
              <a:spcBef>
                <a:spcPts val="100"/>
              </a:spcBef>
            </a:pPr>
            <a:r>
              <a:rPr b="1" dirty="0">
                <a:latin typeface="Times New Roman" panose="02020603050405020304" pitchFamily="18" charset="0"/>
                <a:cs typeface="Times New Roman" panose="02020603050405020304" pitchFamily="18" charset="0"/>
              </a:rPr>
              <a:t>Measurement</a:t>
            </a:r>
            <a:r>
              <a:rPr dirty="0">
                <a:latin typeface="Times New Roman" panose="02020603050405020304" pitchFamily="18" charset="0"/>
                <a:cs typeface="Times New Roman" panose="02020603050405020304" pitchFamily="18" charset="0"/>
              </a:rPr>
              <a:t> = </a:t>
            </a:r>
            <a:r>
              <a:rPr spc="-5" dirty="0">
                <a:latin typeface="Times New Roman" panose="02020603050405020304" pitchFamily="18" charset="0"/>
                <a:cs typeface="Times New Roman" panose="02020603050405020304" pitchFamily="18" charset="0"/>
              </a:rPr>
              <a:t>projection </a:t>
            </a:r>
            <a:r>
              <a:rPr dirty="0">
                <a:latin typeface="Times New Roman" panose="02020603050405020304" pitchFamily="18" charset="0"/>
                <a:cs typeface="Times New Roman" panose="02020603050405020304" pitchFamily="18" charset="0"/>
              </a:rPr>
              <a:t>of </a:t>
            </a:r>
            <a:r>
              <a:rPr spc="-10" dirty="0">
                <a:latin typeface="Times New Roman" panose="02020603050405020304" pitchFamily="18" charset="0"/>
                <a:cs typeface="Times New Roman" panose="02020603050405020304" pitchFamily="18" charset="0"/>
              </a:rPr>
              <a:t>state </a:t>
            </a:r>
            <a:r>
              <a:rPr spc="-20" dirty="0">
                <a:latin typeface="Times New Roman" panose="02020603050405020304" pitchFamily="18" charset="0"/>
                <a:cs typeface="Times New Roman" panose="02020603050405020304" pitchFamily="18" charset="0"/>
              </a:rPr>
              <a:t>to </a:t>
            </a:r>
            <a:r>
              <a:rPr dirty="0">
                <a:latin typeface="Times New Roman" panose="02020603050405020304" pitchFamily="18" charset="0"/>
                <a:cs typeface="Times New Roman" panose="02020603050405020304" pitchFamily="18" charset="0"/>
              </a:rPr>
              <a:t>a </a:t>
            </a:r>
            <a:r>
              <a:rPr spc="-5" dirty="0">
                <a:latin typeface="Times New Roman" panose="02020603050405020304" pitchFamily="18" charset="0"/>
                <a:cs typeface="Times New Roman" panose="02020603050405020304" pitchFamily="18" charset="0"/>
              </a:rPr>
              <a:t>basis</a:t>
            </a:r>
            <a:r>
              <a:rPr lang="en-US" spc="-5" dirty="0">
                <a:latin typeface="Times New Roman" panose="02020603050405020304" pitchFamily="18" charset="0"/>
                <a:cs typeface="Times New Roman" panose="02020603050405020304" pitchFamily="18" charset="0"/>
              </a:rPr>
              <a:t> </a:t>
            </a:r>
            <a:r>
              <a:rPr spc="-15" dirty="0">
                <a:latin typeface="Times New Roman" panose="02020603050405020304" pitchFamily="18" charset="0"/>
                <a:cs typeface="Times New Roman" panose="02020603050405020304" pitchFamily="18" charset="0"/>
              </a:rPr>
              <a:t>vector  </a:t>
            </a:r>
            <a:r>
              <a:rPr spc="-5" dirty="0">
                <a:latin typeface="Times New Roman" panose="02020603050405020304" pitchFamily="18" charset="0"/>
                <a:cs typeface="Times New Roman" panose="02020603050405020304" pitchFamily="18" charset="0"/>
              </a:rPr>
              <a:t>(changes the </a:t>
            </a:r>
            <a:r>
              <a:rPr spc="-10" dirty="0">
                <a:latin typeface="Times New Roman" panose="02020603050405020304" pitchFamily="18" charset="0"/>
                <a:cs typeface="Times New Roman" panose="02020603050405020304" pitchFamily="18" charset="0"/>
              </a:rPr>
              <a:t>state</a:t>
            </a:r>
            <a:r>
              <a:rPr lang="en-US" spc="-10" dirty="0">
                <a:latin typeface="Times New Roman" panose="02020603050405020304" pitchFamily="18" charset="0"/>
                <a:cs typeface="Times New Roman" panose="02020603050405020304" pitchFamily="18" charset="0"/>
              </a:rPr>
              <a:t> </a:t>
            </a:r>
            <a:r>
              <a:rPr spc="-10" dirty="0">
                <a:latin typeface="Times New Roman" panose="02020603050405020304" pitchFamily="18" charset="0"/>
                <a:cs typeface="Times New Roman" panose="02020603050405020304" pitchFamily="18" charset="0"/>
              </a:rPr>
              <a:t> </a:t>
            </a:r>
            <a:r>
              <a:rPr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 </a:t>
            </a:r>
            <a:r>
              <a:rPr spc="-5" dirty="0">
                <a:latin typeface="Times New Roman" panose="02020603050405020304" pitchFamily="18" charset="0"/>
                <a:cs typeface="Times New Roman" panose="02020603050405020304" pitchFamily="18" charset="0"/>
              </a:rPr>
              <a:t>superposition </a:t>
            </a:r>
            <a:r>
              <a:rPr dirty="0">
                <a:latin typeface="Times New Roman" panose="02020603050405020304" pitchFamily="18" charset="0"/>
                <a:cs typeface="Times New Roman" panose="02020603050405020304" pitchFamily="18" charset="0"/>
              </a:rPr>
              <a:t>is</a:t>
            </a:r>
            <a:r>
              <a:rPr lang="en-US" dirty="0">
                <a:latin typeface="Times New Roman" panose="02020603050405020304" pitchFamily="18" charset="0"/>
                <a:cs typeface="Times New Roman" panose="02020603050405020304" pitchFamily="18" charset="0"/>
              </a:rPr>
              <a:t> </a:t>
            </a:r>
            <a:r>
              <a:rPr spc="-15" dirty="0">
                <a:latin typeface="Times New Roman" panose="02020603050405020304" pitchFamily="18" charset="0"/>
                <a:cs typeface="Times New Roman" panose="02020603050405020304" pitchFamily="18" charset="0"/>
              </a:rPr>
              <a:t>destroyed)</a:t>
            </a:r>
            <a:endParaRPr dirty="0">
              <a:latin typeface="Times New Roman" panose="02020603050405020304" pitchFamily="18" charset="0"/>
              <a:cs typeface="Times New Roman" panose="02020603050405020304" pitchFamily="18" charset="0"/>
            </a:endParaRPr>
          </a:p>
          <a:p>
            <a:pPr>
              <a:lnSpc>
                <a:spcPct val="100000"/>
              </a:lnSpc>
              <a:spcBef>
                <a:spcPts val="30"/>
              </a:spcBef>
            </a:pPr>
            <a:endParaRPr sz="2000" dirty="0">
              <a:latin typeface="Times New Roman" panose="02020603050405020304" pitchFamily="18" charset="0"/>
              <a:cs typeface="Times New Roman" panose="02020603050405020304" pitchFamily="18" charset="0"/>
            </a:endParaRPr>
          </a:p>
          <a:p>
            <a:pPr marL="12700" marR="519430">
              <a:lnSpc>
                <a:spcPct val="100000"/>
              </a:lnSpc>
            </a:pPr>
            <a:r>
              <a:rPr b="1" spc="-5" dirty="0">
                <a:latin typeface="Times New Roman" panose="02020603050405020304" pitchFamily="18" charset="0"/>
                <a:cs typeface="Times New Roman" panose="02020603050405020304" pitchFamily="18" charset="0"/>
              </a:rPr>
              <a:t>Quantum </a:t>
            </a:r>
            <a:r>
              <a:rPr b="1" spc="-10" dirty="0">
                <a:latin typeface="Times New Roman" panose="02020603050405020304" pitchFamily="18" charset="0"/>
                <a:cs typeface="Times New Roman" panose="02020603050405020304" pitchFamily="18" charset="0"/>
              </a:rPr>
              <a:t>gate</a:t>
            </a:r>
            <a:r>
              <a:rPr spc="-10" dirty="0">
                <a:latin typeface="Times New Roman" panose="02020603050405020304" pitchFamily="18" charset="0"/>
                <a:cs typeface="Times New Roman" panose="02020603050405020304" pitchFamily="18" charset="0"/>
              </a:rPr>
              <a:t> </a:t>
            </a:r>
            <a:r>
              <a:rPr dirty="0">
                <a:latin typeface="Times New Roman" panose="02020603050405020304" pitchFamily="18" charset="0"/>
                <a:cs typeface="Times New Roman" panose="02020603050405020304" pitchFamily="18" charset="0"/>
              </a:rPr>
              <a:t>is a </a:t>
            </a:r>
            <a:r>
              <a:rPr spc="-10" dirty="0">
                <a:latin typeface="Times New Roman" panose="02020603050405020304" pitchFamily="18" charset="0"/>
                <a:cs typeface="Times New Roman" panose="02020603050405020304" pitchFamily="18" charset="0"/>
              </a:rPr>
              <a:t>transformation from </a:t>
            </a:r>
            <a:r>
              <a:rPr dirty="0">
                <a:latin typeface="Times New Roman" panose="02020603050405020304" pitchFamily="18" charset="0"/>
                <a:cs typeface="Times New Roman" panose="02020603050405020304" pitchFamily="18" charset="0"/>
              </a:rPr>
              <a:t>one </a:t>
            </a:r>
            <a:r>
              <a:rPr spc="-10" dirty="0">
                <a:latin typeface="Times New Roman" panose="02020603050405020304" pitchFamily="18" charset="0"/>
                <a:cs typeface="Times New Roman" panose="02020603050405020304" pitchFamily="18" charset="0"/>
              </a:rPr>
              <a:t>qubit state </a:t>
            </a:r>
            <a:r>
              <a:rPr spc="-20" dirty="0">
                <a:latin typeface="Times New Roman" panose="02020603050405020304" pitchFamily="18" charset="0"/>
                <a:cs typeface="Times New Roman" panose="02020603050405020304" pitchFamily="18" charset="0"/>
              </a:rPr>
              <a:t>to another.  </a:t>
            </a:r>
            <a:r>
              <a:rPr spc="-5" dirty="0">
                <a:latin typeface="Times New Roman" panose="02020603050405020304" pitchFamily="18" charset="0"/>
                <a:cs typeface="Times New Roman" panose="02020603050405020304" pitchFamily="18" charset="0"/>
              </a:rPr>
              <a:t>Single-qubit </a:t>
            </a:r>
            <a:r>
              <a:rPr spc="-10" dirty="0">
                <a:latin typeface="Times New Roman" panose="02020603050405020304" pitchFamily="18" charset="0"/>
                <a:cs typeface="Times New Roman" panose="02020603050405020304" pitchFamily="18" charset="0"/>
              </a:rPr>
              <a:t>gate </a:t>
            </a:r>
            <a:r>
              <a:rPr dirty="0">
                <a:latin typeface="Times New Roman" panose="02020603050405020304" pitchFamily="18" charset="0"/>
                <a:cs typeface="Times New Roman" panose="02020603050405020304" pitchFamily="18" charset="0"/>
              </a:rPr>
              <a:t>= </a:t>
            </a:r>
            <a:r>
              <a:rPr spc="-10" dirty="0">
                <a:latin typeface="Times New Roman" panose="02020603050405020304" pitchFamily="18" charset="0"/>
                <a:cs typeface="Times New Roman" panose="02020603050405020304" pitchFamily="18" charset="0"/>
              </a:rPr>
              <a:t>rotation around </a:t>
            </a:r>
            <a:r>
              <a:rPr spc="-5" dirty="0">
                <a:latin typeface="Times New Roman" panose="02020603050405020304" pitchFamily="18" charset="0"/>
                <a:cs typeface="Times New Roman" panose="02020603050405020304" pitchFamily="18" charset="0"/>
              </a:rPr>
              <a:t>Bloch sphere.</a:t>
            </a:r>
            <a:r>
              <a:rPr dirty="0">
                <a:latin typeface="Times New Roman" panose="02020603050405020304" pitchFamily="18" charset="0"/>
                <a:cs typeface="Times New Roman" panose="02020603050405020304" pitchFamily="18" charset="0"/>
              </a:rPr>
              <a:t> </a:t>
            </a:r>
            <a:r>
              <a:rPr spc="-10" dirty="0">
                <a:latin typeface="Times New Roman" panose="02020603050405020304" pitchFamily="18" charset="0"/>
                <a:cs typeface="Times New Roman" panose="02020603050405020304" pitchFamily="18" charset="0"/>
              </a:rPr>
              <a:t>Reversible.</a:t>
            </a:r>
            <a:endParaRPr dirty="0">
              <a:latin typeface="Times New Roman" panose="02020603050405020304" pitchFamily="18" charset="0"/>
              <a:cs typeface="Times New Roman" panose="02020603050405020304" pitchFamily="18" charset="0"/>
            </a:endParaRPr>
          </a:p>
          <a:p>
            <a:pPr marL="12700">
              <a:lnSpc>
                <a:spcPct val="100000"/>
              </a:lnSpc>
            </a:pPr>
            <a:r>
              <a:rPr spc="-10" dirty="0">
                <a:latin typeface="Times New Roman" panose="02020603050405020304" pitchFamily="18" charset="0"/>
                <a:cs typeface="Times New Roman" panose="02020603050405020304" pitchFamily="18" charset="0"/>
              </a:rPr>
              <a:t>Represented </a:t>
            </a:r>
            <a:r>
              <a:rPr spc="-20" dirty="0">
                <a:latin typeface="Times New Roman" panose="02020603050405020304" pitchFamily="18" charset="0"/>
                <a:cs typeface="Times New Roman" panose="02020603050405020304" pitchFamily="18" charset="0"/>
              </a:rPr>
              <a:t>by </a:t>
            </a:r>
            <a:r>
              <a:rPr dirty="0">
                <a:latin typeface="Times New Roman" panose="02020603050405020304" pitchFamily="18" charset="0"/>
                <a:cs typeface="Times New Roman" panose="02020603050405020304" pitchFamily="18" charset="0"/>
              </a:rPr>
              <a:t>a </a:t>
            </a:r>
            <a:r>
              <a:rPr spc="-5" dirty="0">
                <a:latin typeface="Times New Roman" panose="02020603050405020304" pitchFamily="18" charset="0"/>
                <a:cs typeface="Times New Roman" panose="02020603050405020304" pitchFamily="18" charset="0"/>
              </a:rPr>
              <a:t>matrix (unitary, </a:t>
            </a:r>
            <a:r>
              <a:rPr dirty="0">
                <a:latin typeface="Times New Roman" panose="02020603050405020304" pitchFamily="18" charset="0"/>
                <a:cs typeface="Times New Roman" panose="02020603050405020304" pitchFamily="18" charset="0"/>
              </a:rPr>
              <a:t>…) </a:t>
            </a:r>
            <a:r>
              <a:rPr spc="-5" dirty="0">
                <a:latin typeface="Times New Roman" panose="02020603050405020304" pitchFamily="18" charset="0"/>
                <a:cs typeface="Times New Roman" panose="02020603050405020304" pitchFamily="18" charset="0"/>
              </a:rPr>
              <a:t>acting </a:t>
            </a:r>
            <a:r>
              <a:rPr dirty="0">
                <a:latin typeface="Times New Roman" panose="02020603050405020304" pitchFamily="18" charset="0"/>
                <a:cs typeface="Times New Roman" panose="02020603050405020304" pitchFamily="18" charset="0"/>
              </a:rPr>
              <a:t>on </a:t>
            </a:r>
            <a:r>
              <a:rPr spc="-5" dirty="0">
                <a:latin typeface="Times New Roman" panose="02020603050405020304" pitchFamily="18" charset="0"/>
                <a:cs typeface="Times New Roman" panose="02020603050405020304" pitchFamily="18" charset="0"/>
              </a:rPr>
              <a:t>the</a:t>
            </a:r>
            <a:r>
              <a:rPr spc="-25" dirty="0">
                <a:latin typeface="Times New Roman" panose="02020603050405020304" pitchFamily="18" charset="0"/>
                <a:cs typeface="Times New Roman" panose="02020603050405020304" pitchFamily="18" charset="0"/>
              </a:rPr>
              <a:t> vector.</a:t>
            </a:r>
            <a:endParaRPr dirty="0">
              <a:latin typeface="Times New Roman" panose="02020603050405020304" pitchFamily="18" charset="0"/>
              <a:cs typeface="Times New Roman" panose="02020603050405020304" pitchFamily="18" charset="0"/>
            </a:endParaRPr>
          </a:p>
          <a:p>
            <a:pPr>
              <a:lnSpc>
                <a:spcPct val="100000"/>
              </a:lnSpc>
              <a:spcBef>
                <a:spcPts val="35"/>
              </a:spcBef>
            </a:pPr>
            <a:endParaRPr sz="2000" dirty="0">
              <a:latin typeface="Times New Roman" panose="02020603050405020304" pitchFamily="18" charset="0"/>
              <a:cs typeface="Times New Roman" panose="02020603050405020304" pitchFamily="18" charset="0"/>
            </a:endParaRPr>
          </a:p>
        </p:txBody>
      </p:sp>
      <p:grpSp>
        <p:nvGrpSpPr>
          <p:cNvPr id="7" name="Group 6">
            <a:extLst>
              <a:ext uri="{FF2B5EF4-FFF2-40B4-BE49-F238E27FC236}">
                <a16:creationId xmlns:a16="http://schemas.microsoft.com/office/drawing/2014/main" id="{7C8B65A9-68CB-4ADB-6FF0-E3DA1922FD28}"/>
              </a:ext>
            </a:extLst>
          </p:cNvPr>
          <p:cNvGrpSpPr/>
          <p:nvPr/>
        </p:nvGrpSpPr>
        <p:grpSpPr>
          <a:xfrm>
            <a:off x="788764" y="1792092"/>
            <a:ext cx="6043306" cy="1196430"/>
            <a:chOff x="842597" y="2064067"/>
            <a:chExt cx="6043306" cy="1196430"/>
          </a:xfrm>
        </p:grpSpPr>
        <p:sp>
          <p:nvSpPr>
            <p:cNvPr id="8" name="object 15">
              <a:extLst>
                <a:ext uri="{FF2B5EF4-FFF2-40B4-BE49-F238E27FC236}">
                  <a16:creationId xmlns:a16="http://schemas.microsoft.com/office/drawing/2014/main" id="{62C7AEDD-A8D3-1FF8-3019-9C75FEB95CCD}"/>
                </a:ext>
              </a:extLst>
            </p:cNvPr>
            <p:cNvSpPr/>
            <p:nvPr/>
          </p:nvSpPr>
          <p:spPr>
            <a:xfrm>
              <a:off x="1673930" y="2674578"/>
              <a:ext cx="799465" cy="147320"/>
            </a:xfrm>
            <a:custGeom>
              <a:avLst/>
              <a:gdLst/>
              <a:ahLst/>
              <a:cxnLst/>
              <a:rect l="l" t="t" r="r" b="b"/>
              <a:pathLst>
                <a:path w="799464" h="147319">
                  <a:moveTo>
                    <a:pt x="799338" y="0"/>
                  </a:moveTo>
                  <a:lnTo>
                    <a:pt x="794075" y="28623"/>
                  </a:lnTo>
                  <a:lnTo>
                    <a:pt x="779722" y="51996"/>
                  </a:lnTo>
                  <a:lnTo>
                    <a:pt x="758436" y="67754"/>
                  </a:lnTo>
                  <a:lnTo>
                    <a:pt x="732370" y="73533"/>
                  </a:lnTo>
                  <a:lnTo>
                    <a:pt x="472986" y="73533"/>
                  </a:lnTo>
                  <a:lnTo>
                    <a:pt x="446920" y="79311"/>
                  </a:lnTo>
                  <a:lnTo>
                    <a:pt x="425634" y="95069"/>
                  </a:lnTo>
                  <a:lnTo>
                    <a:pt x="411281" y="118442"/>
                  </a:lnTo>
                  <a:lnTo>
                    <a:pt x="406019" y="147066"/>
                  </a:lnTo>
                  <a:lnTo>
                    <a:pt x="400755" y="118442"/>
                  </a:lnTo>
                  <a:lnTo>
                    <a:pt x="386402" y="95069"/>
                  </a:lnTo>
                  <a:lnTo>
                    <a:pt x="365112" y="79311"/>
                  </a:lnTo>
                  <a:lnTo>
                    <a:pt x="339039" y="73533"/>
                  </a:lnTo>
                  <a:lnTo>
                    <a:pt x="66967" y="73533"/>
                  </a:lnTo>
                  <a:lnTo>
                    <a:pt x="40901" y="67754"/>
                  </a:lnTo>
                  <a:lnTo>
                    <a:pt x="19615" y="51996"/>
                  </a:lnTo>
                  <a:lnTo>
                    <a:pt x="5262" y="28623"/>
                  </a:lnTo>
                  <a:lnTo>
                    <a:pt x="0" y="0"/>
                  </a:lnTo>
                </a:path>
              </a:pathLst>
            </a:custGeom>
            <a:ln w="19050">
              <a:solidFill>
                <a:srgbClr val="000000"/>
              </a:solidFill>
            </a:ln>
          </p:spPr>
          <p:txBody>
            <a:bodyPr wrap="square" lIns="0" tIns="0" rIns="0" bIns="0" rtlCol="0"/>
            <a:lstStyle/>
            <a:p>
              <a:endParaRPr/>
            </a:p>
          </p:txBody>
        </p:sp>
        <p:sp>
          <p:nvSpPr>
            <p:cNvPr id="9" name="object 16">
              <a:extLst>
                <a:ext uri="{FF2B5EF4-FFF2-40B4-BE49-F238E27FC236}">
                  <a16:creationId xmlns:a16="http://schemas.microsoft.com/office/drawing/2014/main" id="{CD33BC9D-AD5F-EC36-52E5-DA1529BB2EFC}"/>
                </a:ext>
              </a:extLst>
            </p:cNvPr>
            <p:cNvSpPr/>
            <p:nvPr/>
          </p:nvSpPr>
          <p:spPr>
            <a:xfrm>
              <a:off x="3052389" y="2674578"/>
              <a:ext cx="1034415" cy="147320"/>
            </a:xfrm>
            <a:custGeom>
              <a:avLst/>
              <a:gdLst/>
              <a:ahLst/>
              <a:cxnLst/>
              <a:rect l="l" t="t" r="r" b="b"/>
              <a:pathLst>
                <a:path w="1034414" h="147319">
                  <a:moveTo>
                    <a:pt x="1034034" y="0"/>
                  </a:moveTo>
                  <a:lnTo>
                    <a:pt x="1028770" y="28623"/>
                  </a:lnTo>
                  <a:lnTo>
                    <a:pt x="1014417" y="51996"/>
                  </a:lnTo>
                  <a:lnTo>
                    <a:pt x="993127" y="67754"/>
                  </a:lnTo>
                  <a:lnTo>
                    <a:pt x="967054" y="73533"/>
                  </a:lnTo>
                  <a:lnTo>
                    <a:pt x="592201" y="73533"/>
                  </a:lnTo>
                  <a:lnTo>
                    <a:pt x="566135" y="79311"/>
                  </a:lnTo>
                  <a:lnTo>
                    <a:pt x="544849" y="95069"/>
                  </a:lnTo>
                  <a:lnTo>
                    <a:pt x="530496" y="118442"/>
                  </a:lnTo>
                  <a:lnTo>
                    <a:pt x="525233" y="147066"/>
                  </a:lnTo>
                  <a:lnTo>
                    <a:pt x="519970" y="118442"/>
                  </a:lnTo>
                  <a:lnTo>
                    <a:pt x="505617" y="95069"/>
                  </a:lnTo>
                  <a:lnTo>
                    <a:pt x="484327" y="79311"/>
                  </a:lnTo>
                  <a:lnTo>
                    <a:pt x="458254" y="73533"/>
                  </a:lnTo>
                  <a:lnTo>
                    <a:pt x="66967" y="73533"/>
                  </a:lnTo>
                  <a:lnTo>
                    <a:pt x="40901" y="67754"/>
                  </a:lnTo>
                  <a:lnTo>
                    <a:pt x="19615" y="51996"/>
                  </a:lnTo>
                  <a:lnTo>
                    <a:pt x="5262" y="28623"/>
                  </a:lnTo>
                  <a:lnTo>
                    <a:pt x="0" y="0"/>
                  </a:lnTo>
                </a:path>
              </a:pathLst>
            </a:custGeom>
            <a:ln w="19049">
              <a:solidFill>
                <a:srgbClr val="000000"/>
              </a:solidFill>
            </a:ln>
          </p:spPr>
          <p:txBody>
            <a:bodyPr wrap="square" lIns="0" tIns="0" rIns="0" bIns="0" rtlCol="0"/>
            <a:lstStyle/>
            <a:p>
              <a:endParaRPr/>
            </a:p>
          </p:txBody>
        </p:sp>
        <p:sp>
          <p:nvSpPr>
            <p:cNvPr id="10" name="object 17">
              <a:extLst>
                <a:ext uri="{FF2B5EF4-FFF2-40B4-BE49-F238E27FC236}">
                  <a16:creationId xmlns:a16="http://schemas.microsoft.com/office/drawing/2014/main" id="{B3D4C3AA-57F6-AAC6-6552-CBF33C8ECE47}"/>
                </a:ext>
              </a:extLst>
            </p:cNvPr>
            <p:cNvSpPr txBox="1"/>
            <p:nvPr/>
          </p:nvSpPr>
          <p:spPr>
            <a:xfrm>
              <a:off x="1947591" y="2900452"/>
              <a:ext cx="192405" cy="360045"/>
            </a:xfrm>
            <a:prstGeom prst="rect">
              <a:avLst/>
            </a:prstGeom>
          </p:spPr>
          <p:txBody>
            <a:bodyPr vert="horz" wrap="square" lIns="0" tIns="12065" rIns="0" bIns="0" rtlCol="0">
              <a:spAutoFit/>
            </a:bodyPr>
            <a:lstStyle/>
            <a:p>
              <a:pPr marL="12700">
                <a:lnSpc>
                  <a:spcPct val="100000"/>
                </a:lnSpc>
                <a:spcBef>
                  <a:spcPts val="95"/>
                </a:spcBef>
              </a:pPr>
              <a:r>
                <a:rPr sz="2200" i="1" spc="-75" dirty="0">
                  <a:latin typeface="Symbol"/>
                  <a:cs typeface="Symbol"/>
                </a:rPr>
                <a:t></a:t>
              </a:r>
              <a:endParaRPr sz="2200">
                <a:latin typeface="Symbol"/>
                <a:cs typeface="Symbol"/>
              </a:endParaRPr>
            </a:p>
          </p:txBody>
        </p:sp>
        <p:sp>
          <p:nvSpPr>
            <p:cNvPr id="11" name="object 18">
              <a:extLst>
                <a:ext uri="{FF2B5EF4-FFF2-40B4-BE49-F238E27FC236}">
                  <a16:creationId xmlns:a16="http://schemas.microsoft.com/office/drawing/2014/main" id="{91F52E25-1007-CC8F-77F4-D5F1A583D353}"/>
                </a:ext>
              </a:extLst>
            </p:cNvPr>
            <p:cNvSpPr txBox="1"/>
            <p:nvPr/>
          </p:nvSpPr>
          <p:spPr>
            <a:xfrm>
              <a:off x="3468186" y="2878412"/>
              <a:ext cx="170815" cy="360045"/>
            </a:xfrm>
            <a:prstGeom prst="rect">
              <a:avLst/>
            </a:prstGeom>
          </p:spPr>
          <p:txBody>
            <a:bodyPr vert="horz" wrap="square" lIns="0" tIns="11430" rIns="0" bIns="0" rtlCol="0">
              <a:spAutoFit/>
            </a:bodyPr>
            <a:lstStyle/>
            <a:p>
              <a:pPr marL="12700">
                <a:lnSpc>
                  <a:spcPct val="100000"/>
                </a:lnSpc>
                <a:spcBef>
                  <a:spcPts val="90"/>
                </a:spcBef>
              </a:pPr>
              <a:r>
                <a:rPr sz="2200" i="1" spc="-65" dirty="0">
                  <a:latin typeface="Symbol"/>
                  <a:cs typeface="Symbol"/>
                </a:rPr>
                <a:t></a:t>
              </a:r>
              <a:endParaRPr sz="2200" dirty="0">
                <a:latin typeface="Symbol"/>
                <a:cs typeface="Symbol"/>
              </a:endParaRPr>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7D117CF0-18EB-EB90-E335-3AB83C057C6D}"/>
                    </a:ext>
                  </a:extLst>
                </p:cNvPr>
                <p:cNvSpPr txBox="1"/>
                <p:nvPr/>
              </p:nvSpPr>
              <p:spPr>
                <a:xfrm>
                  <a:off x="842597" y="2064067"/>
                  <a:ext cx="3789869" cy="622350"/>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smtClean="0">
                                <a:latin typeface="Cambria Math" panose="02040503050406030204" pitchFamily="18" charset="0"/>
                              </a:rPr>
                            </m:ctrlPr>
                          </m:dPr>
                          <m:e>
                            <m:d>
                              <m:dPr>
                                <m:begChr m:val="|"/>
                                <m:endChr m:val=""/>
                                <m:ctrlPr>
                                  <a:rPr lang="en-US" i="1" smtClean="0">
                                    <a:latin typeface="Cambria Math" panose="02040503050406030204" pitchFamily="18" charset="0"/>
                                  </a:rPr>
                                </m:ctrlPr>
                              </m:dPr>
                              <m:e>
                                <m:r>
                                  <a:rPr lang="en-US" i="1" smtClean="0">
                                    <a:latin typeface="Cambria Math" panose="02040503050406030204" pitchFamily="18" charset="0"/>
                                    <a:ea typeface="Cambria Math" panose="02040503050406030204" pitchFamily="18" charset="0"/>
                                  </a:rPr>
                                  <m:t>𝜓</m:t>
                                </m:r>
                              </m:e>
                            </m:d>
                          </m:e>
                        </m:d>
                        <m:r>
                          <a:rPr lang="en-US" b="0" i="1" smtClean="0">
                            <a:latin typeface="Cambria Math" panose="02040503050406030204" pitchFamily="18" charset="0"/>
                          </a:rPr>
                          <m:t>=</m:t>
                        </m:r>
                        <m:r>
                          <a:rPr lang="en-US" b="0" i="1" smtClean="0">
                            <a:latin typeface="Cambria Math" panose="02040503050406030204" pitchFamily="18" charset="0"/>
                          </a:rPr>
                          <m:t>𝑐𝑜𝑠</m:t>
                        </m:r>
                        <m:d>
                          <m:dPr>
                            <m:ctrlPr>
                              <a:rPr lang="en-US" b="0" i="1" smtClean="0">
                                <a:latin typeface="Cambria Math" panose="02040503050406030204" pitchFamily="18" charset="0"/>
                              </a:rPr>
                            </m:ctrlPr>
                          </m:dPr>
                          <m:e>
                            <m:f>
                              <m:fPr>
                                <m:ctrlPr>
                                  <a:rPr lang="en-US" b="0" i="1" smtClean="0">
                                    <a:latin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𝜃</m:t>
                                </m:r>
                              </m:num>
                              <m:den>
                                <m:r>
                                  <a:rPr lang="en-US" b="0" i="1" smtClean="0">
                                    <a:latin typeface="Cambria Math" panose="02040503050406030204" pitchFamily="18" charset="0"/>
                                  </a:rPr>
                                  <m:t>2</m:t>
                                </m:r>
                              </m:den>
                            </m:f>
                          </m:e>
                        </m:d>
                        <m:d>
                          <m:dPr>
                            <m:begChr m:val=""/>
                            <m:endChr m:val="⟩"/>
                            <m:ctrlPr>
                              <a:rPr lang="en-US" i="1" smtClean="0">
                                <a:latin typeface="Cambria Math" panose="02040503050406030204" pitchFamily="18" charset="0"/>
                              </a:rPr>
                            </m:ctrlPr>
                          </m:dPr>
                          <m:e>
                            <m:d>
                              <m:dPr>
                                <m:begChr m:val="|"/>
                                <m:endChr m:val=""/>
                                <m:ctrlPr>
                                  <a:rPr lang="en-US" i="1" smtClean="0">
                                    <a:latin typeface="Cambria Math" panose="02040503050406030204" pitchFamily="18" charset="0"/>
                                  </a:rPr>
                                </m:ctrlPr>
                              </m:dPr>
                              <m:e>
                                <m:r>
                                  <a:rPr lang="en-US" b="0" i="1" smtClean="0">
                                    <a:latin typeface="Cambria Math" panose="02040503050406030204" pitchFamily="18" charset="0"/>
                                  </a:rPr>
                                  <m:t>0</m:t>
                                </m:r>
                              </m:e>
                            </m:d>
                          </m:e>
                        </m:d>
                        <m:r>
                          <a:rPr lang="en-US" b="0" i="1" smtClean="0">
                            <a:latin typeface="Cambria Math" panose="02040503050406030204" pitchFamily="18" charset="0"/>
                            <a:ea typeface="Cambria Math" panose="02040503050406030204" pitchFamily="18" charset="0"/>
                          </a:rPr>
                          <m:t>+</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𝑒</m:t>
                            </m:r>
                          </m:e>
                          <m:sup>
                            <m:r>
                              <a:rPr lang="en-US" b="0" i="1" smtClean="0">
                                <a:latin typeface="Cambria Math" panose="02040503050406030204" pitchFamily="18" charset="0"/>
                                <a:ea typeface="Cambria Math" panose="02040503050406030204" pitchFamily="18" charset="0"/>
                              </a:rPr>
                              <m:t>𝑖</m:t>
                            </m:r>
                            <m:r>
                              <a:rPr lang="en-US" b="0" i="1" smtClean="0">
                                <a:latin typeface="Cambria Math" panose="02040503050406030204" pitchFamily="18" charset="0"/>
                                <a:ea typeface="Cambria Math" panose="02040503050406030204" pitchFamily="18" charset="0"/>
                              </a:rPr>
                              <m:t>𝜑</m:t>
                            </m:r>
                          </m:sup>
                        </m:sSup>
                        <m:r>
                          <a:rPr lang="en-US" b="0" i="1" smtClean="0">
                            <a:latin typeface="Cambria Math" panose="02040503050406030204" pitchFamily="18" charset="0"/>
                            <a:ea typeface="Cambria Math" panose="02040503050406030204" pitchFamily="18" charset="0"/>
                          </a:rPr>
                          <m:t>𝑠𝑖𝑛</m:t>
                        </m:r>
                        <m:d>
                          <m:dPr>
                            <m:ctrlPr>
                              <a:rPr lang="en-US" b="0" i="1" smtClean="0">
                                <a:latin typeface="Cambria Math" panose="02040503050406030204" pitchFamily="18" charset="0"/>
                                <a:ea typeface="Cambria Math" panose="02040503050406030204" pitchFamily="18" charset="0"/>
                              </a:rPr>
                            </m:ctrlPr>
                          </m:dPr>
                          <m:e>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𝜃</m:t>
                                </m:r>
                              </m:num>
                              <m:den>
                                <m:r>
                                  <a:rPr lang="en-US" b="0" i="1" smtClean="0">
                                    <a:latin typeface="Cambria Math" panose="02040503050406030204" pitchFamily="18" charset="0"/>
                                    <a:ea typeface="Cambria Math" panose="02040503050406030204" pitchFamily="18" charset="0"/>
                                  </a:rPr>
                                  <m:t>2</m:t>
                                </m:r>
                              </m:den>
                            </m:f>
                          </m:e>
                        </m:d>
                        <m:d>
                          <m:dPr>
                            <m:begChr m:val=""/>
                            <m:endChr m:val="⟩"/>
                            <m:ctrlPr>
                              <a:rPr lang="en-US" i="1" smtClean="0">
                                <a:latin typeface="Cambria Math" panose="02040503050406030204" pitchFamily="18" charset="0"/>
                              </a:rPr>
                            </m:ctrlPr>
                          </m:dPr>
                          <m:e>
                            <m:d>
                              <m:dPr>
                                <m:begChr m:val="|"/>
                                <m:endChr m:val=""/>
                                <m:ctrlPr>
                                  <a:rPr lang="en-US" i="1" smtClean="0">
                                    <a:latin typeface="Cambria Math" panose="02040503050406030204" pitchFamily="18" charset="0"/>
                                  </a:rPr>
                                </m:ctrlPr>
                              </m:dPr>
                              <m:e>
                                <m:r>
                                  <a:rPr lang="en-US" b="0" i="1" smtClean="0">
                                    <a:latin typeface="Cambria Math" panose="02040503050406030204" pitchFamily="18" charset="0"/>
                                  </a:rPr>
                                  <m:t>1</m:t>
                                </m:r>
                              </m:e>
                            </m:d>
                          </m:e>
                        </m:d>
                      </m:oMath>
                    </m:oMathPara>
                  </a14:m>
                  <a:endParaRPr lang="en-US" dirty="0"/>
                </a:p>
              </p:txBody>
            </p:sp>
          </mc:Choice>
          <mc:Fallback xmlns="">
            <p:sp>
              <p:nvSpPr>
                <p:cNvPr id="30" name="TextBox 29">
                  <a:extLst>
                    <a:ext uri="{FF2B5EF4-FFF2-40B4-BE49-F238E27FC236}">
                      <a16:creationId xmlns:a16="http://schemas.microsoft.com/office/drawing/2014/main" id="{CCEE4B0C-36C6-461F-9896-DE0B77BF9A3D}"/>
                    </a:ext>
                  </a:extLst>
                </p:cNvPr>
                <p:cNvSpPr txBox="1">
                  <a:spLocks noRot="1" noChangeAspect="1" noMove="1" noResize="1" noEditPoints="1" noAdjustHandles="1" noChangeArrowheads="1" noChangeShapeType="1" noTextEdit="1"/>
                </p:cNvSpPr>
                <p:nvPr/>
              </p:nvSpPr>
              <p:spPr>
                <a:xfrm>
                  <a:off x="842597" y="2064067"/>
                  <a:ext cx="3789869" cy="622350"/>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Rectangle 12">
                  <a:extLst>
                    <a:ext uri="{FF2B5EF4-FFF2-40B4-BE49-F238E27FC236}">
                      <a16:creationId xmlns:a16="http://schemas.microsoft.com/office/drawing/2014/main" id="{0DAC3033-8588-8F97-5570-EC413B2D1150}"/>
                    </a:ext>
                  </a:extLst>
                </p:cNvPr>
                <p:cNvSpPr/>
                <p:nvPr/>
              </p:nvSpPr>
              <p:spPr>
                <a:xfrm>
                  <a:off x="4632466" y="2157426"/>
                  <a:ext cx="2253437"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sz="2400" b="0" i="1" smtClean="0">
                                <a:latin typeface="Cambria Math" panose="02040503050406030204" pitchFamily="18" charset="0"/>
                              </a:rPr>
                            </m:ctrlPr>
                          </m:sSupPr>
                          <m:e>
                            <m:d>
                              <m:dPr>
                                <m:begChr m:val="|"/>
                                <m:endChr m:val="|"/>
                                <m:ctrlPr>
                                  <a:rPr lang="en-US" sz="2400" b="0" i="1" smtClean="0">
                                    <a:latin typeface="Cambria Math" panose="02040503050406030204" pitchFamily="18" charset="0"/>
                                  </a:rPr>
                                </m:ctrlPr>
                              </m:dPr>
                              <m:e>
                                <m:r>
                                  <a:rPr lang="en-US" sz="2400" b="0" i="1" smtClean="0">
                                    <a:latin typeface="Cambria Math" panose="02040503050406030204" pitchFamily="18" charset="0"/>
                                    <a:ea typeface="Cambria Math" panose="02040503050406030204" pitchFamily="18" charset="0"/>
                                  </a:rPr>
                                  <m:t>𝛼</m:t>
                                </m:r>
                              </m:e>
                            </m:d>
                          </m:e>
                          <m:sup>
                            <m:r>
                              <a:rPr lang="en-US" sz="2400" b="0" i="1" smtClean="0">
                                <a:latin typeface="Cambria Math" panose="02040503050406030204" pitchFamily="18" charset="0"/>
                              </a:rPr>
                              <m:t>2</m:t>
                            </m:r>
                          </m:sup>
                        </m:sSup>
                        <m:r>
                          <a:rPr lang="en-US" sz="2400" b="0" i="1" smtClean="0">
                            <a:latin typeface="Cambria Math" panose="02040503050406030204" pitchFamily="18" charset="0"/>
                          </a:rPr>
                          <m:t>+</m:t>
                        </m:r>
                        <m:sSup>
                          <m:sSupPr>
                            <m:ctrlPr>
                              <a:rPr lang="en-US" sz="2400" b="0" i="1" smtClean="0">
                                <a:latin typeface="Cambria Math" panose="02040503050406030204" pitchFamily="18" charset="0"/>
                              </a:rPr>
                            </m:ctrlPr>
                          </m:sSupPr>
                          <m:e>
                            <m:d>
                              <m:dPr>
                                <m:begChr m:val="|"/>
                                <m:endChr m:val="|"/>
                                <m:ctrlPr>
                                  <a:rPr lang="en-US" sz="2400" b="0" i="1" smtClean="0">
                                    <a:latin typeface="Cambria Math" panose="02040503050406030204" pitchFamily="18" charset="0"/>
                                  </a:rPr>
                                </m:ctrlPr>
                              </m:dPr>
                              <m:e>
                                <m:r>
                                  <a:rPr lang="en-US" sz="2400" b="0" i="1" smtClean="0">
                                    <a:latin typeface="Cambria Math" panose="02040503050406030204" pitchFamily="18" charset="0"/>
                                    <a:ea typeface="Cambria Math" panose="02040503050406030204" pitchFamily="18" charset="0"/>
                                  </a:rPr>
                                  <m:t>𝛽</m:t>
                                </m:r>
                              </m:e>
                            </m:d>
                          </m:e>
                          <m:sup>
                            <m:r>
                              <a:rPr lang="en-US" sz="2400" b="0" i="1" smtClean="0">
                                <a:latin typeface="Cambria Math" panose="02040503050406030204" pitchFamily="18" charset="0"/>
                              </a:rPr>
                              <m:t>2</m:t>
                            </m:r>
                          </m:sup>
                        </m:sSup>
                        <m:r>
                          <a:rPr lang="en-US" sz="2400" b="0" i="1" smtClean="0">
                            <a:latin typeface="Cambria Math" panose="02040503050406030204" pitchFamily="18" charset="0"/>
                          </a:rPr>
                          <m:t>=</m:t>
                        </m:r>
                        <m:r>
                          <a:rPr lang="en-US" sz="2400" b="0" i="1" smtClean="0">
                            <a:latin typeface="Cambria Math" panose="02040503050406030204" pitchFamily="18" charset="0"/>
                          </a:rPr>
                          <m:t>1</m:t>
                        </m:r>
                      </m:oMath>
                    </m:oMathPara>
                  </a14:m>
                  <a:endParaRPr lang="en-US" sz="2400" dirty="0"/>
                </a:p>
              </p:txBody>
            </p:sp>
          </mc:Choice>
          <mc:Fallback xmlns="">
            <p:sp>
              <p:nvSpPr>
                <p:cNvPr id="31" name="Rectangle 30">
                  <a:extLst>
                    <a:ext uri="{FF2B5EF4-FFF2-40B4-BE49-F238E27FC236}">
                      <a16:creationId xmlns:a16="http://schemas.microsoft.com/office/drawing/2014/main" id="{3DD449AE-154A-44E3-A8D4-33957F8794FF}"/>
                    </a:ext>
                  </a:extLst>
                </p:cNvPr>
                <p:cNvSpPr>
                  <a:spLocks noRot="1" noChangeAspect="1" noMove="1" noResize="1" noEditPoints="1" noAdjustHandles="1" noChangeArrowheads="1" noChangeShapeType="1" noTextEdit="1"/>
                </p:cNvSpPr>
                <p:nvPr/>
              </p:nvSpPr>
              <p:spPr>
                <a:xfrm>
                  <a:off x="4632466" y="2157426"/>
                  <a:ext cx="2253437" cy="461665"/>
                </a:xfrm>
                <a:prstGeom prst="rect">
                  <a:avLst/>
                </a:prstGeom>
                <a:blipFill>
                  <a:blip r:embed="rId4"/>
                  <a:stretch>
                    <a:fillRect b="-18667"/>
                  </a:stretch>
                </a:blipFill>
              </p:spPr>
              <p:txBody>
                <a:bodyPr/>
                <a:lstStyle/>
                <a:p>
                  <a:r>
                    <a:rPr lang="en-US">
                      <a:noFill/>
                    </a:rPr>
                    <a:t> </a:t>
                  </a:r>
                </a:p>
              </p:txBody>
            </p:sp>
          </mc:Fallback>
        </mc:AlternateContent>
      </p:grpSp>
      <p:sp>
        <p:nvSpPr>
          <p:cNvPr id="3" name="Slide Number Placeholder 2">
            <a:extLst>
              <a:ext uri="{FF2B5EF4-FFF2-40B4-BE49-F238E27FC236}">
                <a16:creationId xmlns:a16="http://schemas.microsoft.com/office/drawing/2014/main" id="{0ED6A92D-747F-E822-5491-DE55A2766174}"/>
              </a:ext>
            </a:extLst>
          </p:cNvPr>
          <p:cNvSpPr>
            <a:spLocks noGrp="1"/>
          </p:cNvSpPr>
          <p:nvPr>
            <p:ph type="sldNum" sz="quarter" idx="12"/>
          </p:nvPr>
        </p:nvSpPr>
        <p:spPr/>
        <p:txBody>
          <a:bodyPr/>
          <a:lstStyle/>
          <a:p>
            <a:fld id="{A8DC31AC-DC90-4B2D-8AAC-B41DFB71CF41}" type="slidenum">
              <a:rPr lang="en-US" smtClean="0"/>
              <a:t>18</a:t>
            </a:fld>
            <a:endParaRPr lang="en-US"/>
          </a:p>
        </p:txBody>
      </p:sp>
    </p:spTree>
    <p:extLst>
      <p:ext uri="{BB962C8B-B14F-4D97-AF65-F5344CB8AC3E}">
        <p14:creationId xmlns:p14="http://schemas.microsoft.com/office/powerpoint/2010/main" val="8804468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5744C5-6ECC-1173-457E-DE55EB6749CF}"/>
              </a:ext>
            </a:extLst>
          </p:cNvPr>
          <p:cNvSpPr>
            <a:spLocks noGrp="1"/>
          </p:cNvSpPr>
          <p:nvPr>
            <p:ph type="title"/>
          </p:nvPr>
        </p:nvSpPr>
        <p:spPr/>
        <p:txBody>
          <a:bodyPr/>
          <a:lstStyle/>
          <a:p>
            <a:r>
              <a:rPr lang="en-US" dirty="0">
                <a:cs typeface="Times New Roman" panose="02020603050405020304" pitchFamily="18" charset="0"/>
              </a:rPr>
              <a:t>Qubit Gates</a:t>
            </a:r>
            <a:endParaRPr lang="en-US" dirty="0"/>
          </a:p>
        </p:txBody>
      </p:sp>
      <mc:AlternateContent xmlns:mc="http://schemas.openxmlformats.org/markup-compatibility/2006" xmlns:a14="http://schemas.microsoft.com/office/drawing/2010/main">
        <mc:Choice Requires="a14">
          <p:sp>
            <p:nvSpPr>
              <p:cNvPr id="4" name="Content Placeholder 2">
                <a:extLst>
                  <a:ext uri="{FF2B5EF4-FFF2-40B4-BE49-F238E27FC236}">
                    <a16:creationId xmlns:a16="http://schemas.microsoft.com/office/drawing/2014/main" id="{3D4ECB2F-A392-6014-2115-8C3BC650A410}"/>
                  </a:ext>
                </a:extLst>
              </p:cNvPr>
              <p:cNvSpPr>
                <a:spLocks noGrp="1"/>
              </p:cNvSpPr>
              <p:nvPr>
                <p:ph idx="1"/>
              </p:nvPr>
            </p:nvSpPr>
            <p:spPr>
              <a:xfrm>
                <a:off x="128187" y="1585713"/>
                <a:ext cx="5681136" cy="4293441"/>
              </a:xfrm>
            </p:spPr>
            <p:txBody>
              <a:bodyPr>
                <a:normAutofit/>
              </a:bodyPr>
              <a:lstStyle/>
              <a:p>
                <a:r>
                  <a:rPr lang="en-US" sz="2000" dirty="0">
                    <a:latin typeface="+mj-lt"/>
                    <a:cs typeface="Times New Roman" panose="02020603050405020304" pitchFamily="18" charset="0"/>
                  </a:rPr>
                  <a:t>A qubit gate is a black box transforming an input qubit </a:t>
                </a:r>
                <a14:m>
                  <m:oMath xmlns:m="http://schemas.openxmlformats.org/officeDocument/2006/math">
                    <m:d>
                      <m:dPr>
                        <m:begChr m:val="|"/>
                        <m:endChr m:val=""/>
                        <m:ctrlPr>
                          <a:rPr lang="en-US" sz="2000" i="1" smtClean="0">
                            <a:latin typeface="Cambria Math" panose="02040503050406030204" pitchFamily="18" charset="0"/>
                          </a:rPr>
                        </m:ctrlPr>
                      </m:dPr>
                      <m:e>
                        <m:d>
                          <m:dPr>
                            <m:begChr m:val=""/>
                            <m:endChr m:val="⟩"/>
                            <m:ctrlPr>
                              <a:rPr lang="en-US" sz="2000" i="1" smtClean="0">
                                <a:latin typeface="Cambria Math" panose="02040503050406030204" pitchFamily="18" charset="0"/>
                              </a:rPr>
                            </m:ctrlPr>
                          </m:dPr>
                          <m:e>
                            <m:r>
                              <a:rPr lang="en-US" sz="2000" i="1" smtClean="0">
                                <a:latin typeface="Cambria Math" panose="02040503050406030204" pitchFamily="18" charset="0"/>
                                <a:ea typeface="Cambria Math" panose="02040503050406030204" pitchFamily="18" charset="0"/>
                              </a:rPr>
                              <m:t>𝜓</m:t>
                            </m:r>
                          </m:e>
                        </m:d>
                      </m:e>
                    </m:d>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ea typeface="Cambria Math" panose="02040503050406030204" pitchFamily="18" charset="0"/>
                          </a:rPr>
                          <m:t>𝛼</m:t>
                        </m:r>
                      </m:e>
                      <m:sub>
                        <m:r>
                          <a:rPr lang="en-US" sz="2000" b="0" i="1" smtClean="0">
                            <a:latin typeface="Cambria Math" panose="02040503050406030204" pitchFamily="18" charset="0"/>
                          </a:rPr>
                          <m:t>0</m:t>
                        </m:r>
                      </m:sub>
                    </m:sSub>
                    <m:d>
                      <m:dPr>
                        <m:begChr m:val="|"/>
                        <m:endChr m:val=""/>
                        <m:ctrlPr>
                          <a:rPr lang="en-US" sz="2000" i="1" smtClean="0">
                            <a:latin typeface="Cambria Math" panose="02040503050406030204" pitchFamily="18" charset="0"/>
                          </a:rPr>
                        </m:ctrlPr>
                      </m:dPr>
                      <m:e>
                        <m:d>
                          <m:dPr>
                            <m:begChr m:val=""/>
                            <m:endChr m:val="⟩"/>
                            <m:ctrlPr>
                              <a:rPr lang="en-US" sz="2000" i="1" smtClean="0">
                                <a:latin typeface="Cambria Math" panose="02040503050406030204" pitchFamily="18" charset="0"/>
                              </a:rPr>
                            </m:ctrlPr>
                          </m:dPr>
                          <m:e>
                            <m:r>
                              <a:rPr lang="en-US" sz="2000" b="0" i="1" smtClean="0">
                                <a:latin typeface="Cambria Math" panose="02040503050406030204" pitchFamily="18" charset="0"/>
                              </a:rPr>
                              <m:t>0</m:t>
                            </m:r>
                          </m:e>
                        </m:d>
                      </m:e>
                    </m:d>
                    <m:r>
                      <a:rPr lang="en-US" sz="2000" b="0" i="1" smtClean="0">
                        <a:latin typeface="Cambria Math" panose="02040503050406030204" pitchFamily="18" charset="0"/>
                        <a:ea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ea typeface="Cambria Math" panose="02040503050406030204" pitchFamily="18" charset="0"/>
                          </a:rPr>
                          <m:t>𝛼</m:t>
                        </m:r>
                      </m:e>
                      <m:sub>
                        <m:r>
                          <a:rPr lang="en-US" sz="2000" b="0" i="1" smtClean="0">
                            <a:latin typeface="Cambria Math" panose="02040503050406030204" pitchFamily="18" charset="0"/>
                            <a:ea typeface="Cambria Math" panose="02040503050406030204" pitchFamily="18" charset="0"/>
                          </a:rPr>
                          <m:t>1</m:t>
                        </m:r>
                      </m:sub>
                    </m:sSub>
                    <m:d>
                      <m:dPr>
                        <m:begChr m:val="|"/>
                        <m:endChr m:val=""/>
                        <m:ctrlPr>
                          <a:rPr lang="en-US" sz="2000" i="1" smtClean="0">
                            <a:latin typeface="Cambria Math" panose="02040503050406030204" pitchFamily="18" charset="0"/>
                          </a:rPr>
                        </m:ctrlPr>
                      </m:dPr>
                      <m:e>
                        <m:d>
                          <m:dPr>
                            <m:begChr m:val=""/>
                            <m:endChr m:val="⟩"/>
                            <m:ctrlPr>
                              <a:rPr lang="en-US" sz="2000" i="1" smtClean="0">
                                <a:latin typeface="Cambria Math" panose="02040503050406030204" pitchFamily="18" charset="0"/>
                              </a:rPr>
                            </m:ctrlPr>
                          </m:dPr>
                          <m:e>
                            <m:r>
                              <a:rPr lang="en-US" sz="2000" b="0" i="1" smtClean="0">
                                <a:latin typeface="Cambria Math" panose="02040503050406030204" pitchFamily="18" charset="0"/>
                                <a:ea typeface="Cambria Math" panose="02040503050406030204" pitchFamily="18" charset="0"/>
                              </a:rPr>
                              <m:t>1</m:t>
                            </m:r>
                          </m:e>
                        </m:d>
                      </m:e>
                    </m:d>
                  </m:oMath>
                </a14:m>
                <a:r>
                  <a:rPr lang="en-US" sz="2000" dirty="0">
                    <a:latin typeface="+mj-lt"/>
                    <a:cs typeface="Times New Roman" panose="02020603050405020304" pitchFamily="18" charset="0"/>
                  </a:rPr>
                  <a:t> into an output qubit </a:t>
                </a:r>
                <a14:m>
                  <m:oMath xmlns:m="http://schemas.openxmlformats.org/officeDocument/2006/math">
                    <m:d>
                      <m:dPr>
                        <m:begChr m:val="|"/>
                        <m:endChr m:val=""/>
                        <m:ctrlPr>
                          <a:rPr lang="en-US" sz="2000" i="1" smtClean="0">
                            <a:latin typeface="Cambria Math" panose="02040503050406030204" pitchFamily="18" charset="0"/>
                          </a:rPr>
                        </m:ctrlPr>
                      </m:dPr>
                      <m:e>
                        <m:d>
                          <m:dPr>
                            <m:begChr m:val=""/>
                            <m:endChr m:val="⟩"/>
                            <m:ctrlPr>
                              <a:rPr lang="en-US" sz="2000" i="1" smtClean="0">
                                <a:latin typeface="Cambria Math" panose="02040503050406030204" pitchFamily="18" charset="0"/>
                              </a:rPr>
                            </m:ctrlPr>
                          </m:dPr>
                          <m:e>
                            <m:r>
                              <a:rPr lang="en-US" sz="2000" i="1" smtClean="0">
                                <a:latin typeface="Cambria Math" panose="02040503050406030204" pitchFamily="18" charset="0"/>
                                <a:ea typeface="Cambria Math" panose="02040503050406030204" pitchFamily="18" charset="0"/>
                              </a:rPr>
                              <m:t>𝜑</m:t>
                            </m:r>
                          </m:e>
                        </m:d>
                      </m:e>
                    </m:d>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ea typeface="Cambria Math" panose="02040503050406030204" pitchFamily="18" charset="0"/>
                          </a:rPr>
                          <m:t>𝛼</m:t>
                        </m:r>
                        <m:r>
                          <a:rPr lang="en-US" sz="2000" b="0" i="1" smtClean="0">
                            <a:latin typeface="Cambria Math" panose="02040503050406030204" pitchFamily="18" charset="0"/>
                            <a:ea typeface="Cambria Math" panose="02040503050406030204" pitchFamily="18" charset="0"/>
                          </a:rPr>
                          <m:t>′</m:t>
                        </m:r>
                      </m:e>
                      <m:sub>
                        <m:r>
                          <a:rPr lang="en-US" sz="2000" b="0" i="1" smtClean="0">
                            <a:latin typeface="Cambria Math" panose="02040503050406030204" pitchFamily="18" charset="0"/>
                          </a:rPr>
                          <m:t>0</m:t>
                        </m:r>
                      </m:sub>
                    </m:sSub>
                    <m:d>
                      <m:dPr>
                        <m:begChr m:val="|"/>
                        <m:endChr m:val=""/>
                        <m:ctrlPr>
                          <a:rPr lang="en-US" sz="2000" i="1" smtClean="0">
                            <a:latin typeface="Cambria Math" panose="02040503050406030204" pitchFamily="18" charset="0"/>
                          </a:rPr>
                        </m:ctrlPr>
                      </m:dPr>
                      <m:e>
                        <m:d>
                          <m:dPr>
                            <m:begChr m:val=""/>
                            <m:endChr m:val="⟩"/>
                            <m:ctrlPr>
                              <a:rPr lang="en-US" sz="2000" i="1" smtClean="0">
                                <a:latin typeface="Cambria Math" panose="02040503050406030204" pitchFamily="18" charset="0"/>
                              </a:rPr>
                            </m:ctrlPr>
                          </m:dPr>
                          <m:e>
                            <m:r>
                              <a:rPr lang="en-US" sz="2000" b="0" i="1" smtClean="0">
                                <a:latin typeface="Cambria Math" panose="02040503050406030204" pitchFamily="18" charset="0"/>
                              </a:rPr>
                              <m:t>0</m:t>
                            </m:r>
                          </m:e>
                        </m:d>
                      </m:e>
                    </m:d>
                    <m:r>
                      <a:rPr lang="en-US" sz="2000" b="0" i="1" smtClean="0">
                        <a:latin typeface="Cambria Math" panose="02040503050406030204" pitchFamily="18" charset="0"/>
                        <a:ea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ea typeface="Cambria Math" panose="02040503050406030204" pitchFamily="18" charset="0"/>
                          </a:rPr>
                          <m:t>𝛼</m:t>
                        </m:r>
                        <m:r>
                          <a:rPr lang="en-US" sz="2000" b="0" i="1" smtClean="0">
                            <a:latin typeface="Cambria Math" panose="02040503050406030204" pitchFamily="18" charset="0"/>
                            <a:ea typeface="Cambria Math" panose="02040503050406030204" pitchFamily="18" charset="0"/>
                          </a:rPr>
                          <m:t>′</m:t>
                        </m:r>
                      </m:e>
                      <m:sub>
                        <m:r>
                          <a:rPr lang="en-US" sz="2000" b="0" i="1" smtClean="0">
                            <a:latin typeface="Cambria Math" panose="02040503050406030204" pitchFamily="18" charset="0"/>
                            <a:ea typeface="Cambria Math" panose="02040503050406030204" pitchFamily="18" charset="0"/>
                          </a:rPr>
                          <m:t>1</m:t>
                        </m:r>
                      </m:sub>
                    </m:sSub>
                    <m:d>
                      <m:dPr>
                        <m:begChr m:val="|"/>
                        <m:endChr m:val=""/>
                        <m:ctrlPr>
                          <a:rPr lang="en-US" sz="2000" i="1" smtClean="0">
                            <a:latin typeface="Cambria Math" panose="02040503050406030204" pitchFamily="18" charset="0"/>
                          </a:rPr>
                        </m:ctrlPr>
                      </m:dPr>
                      <m:e>
                        <m:d>
                          <m:dPr>
                            <m:begChr m:val=""/>
                            <m:endChr m:val="⟩"/>
                            <m:ctrlPr>
                              <a:rPr lang="en-US" sz="2000" i="1" smtClean="0">
                                <a:latin typeface="Cambria Math" panose="02040503050406030204" pitchFamily="18" charset="0"/>
                              </a:rPr>
                            </m:ctrlPr>
                          </m:dPr>
                          <m:e>
                            <m:r>
                              <a:rPr lang="en-US" sz="2000" b="0" i="1" smtClean="0">
                                <a:latin typeface="Cambria Math" panose="02040503050406030204" pitchFamily="18" charset="0"/>
                                <a:ea typeface="Cambria Math" panose="02040503050406030204" pitchFamily="18" charset="0"/>
                              </a:rPr>
                              <m:t>1</m:t>
                            </m:r>
                          </m:e>
                        </m:d>
                      </m:e>
                    </m:d>
                  </m:oMath>
                </a14:m>
                <a:endParaRPr lang="en-US" sz="2000" b="0" dirty="0">
                  <a:latin typeface="+mj-lt"/>
                  <a:ea typeface="Cambria Math" panose="02040503050406030204" pitchFamily="18" charset="0"/>
                  <a:cs typeface="Times New Roman" panose="02020603050405020304" pitchFamily="18" charset="0"/>
                </a:endParaRPr>
              </a:p>
              <a:p>
                <a:r>
                  <a:rPr lang="en-US" sz="2000" dirty="0">
                    <a:latin typeface="+mj-lt"/>
                    <a:cs typeface="Times New Roman" panose="02020603050405020304" pitchFamily="18" charset="0"/>
                  </a:rPr>
                  <a:t>A gate </a:t>
                </a:r>
                <a14:m>
                  <m:oMath xmlns:m="http://schemas.openxmlformats.org/officeDocument/2006/math">
                    <m:r>
                      <a:rPr lang="en-US" sz="2000" b="0" i="1" smtClean="0">
                        <a:latin typeface="Cambria Math" panose="02040503050406030204" pitchFamily="18" charset="0"/>
                      </a:rPr>
                      <m:t>𝐺</m:t>
                    </m:r>
                  </m:oMath>
                </a14:m>
                <a:r>
                  <a:rPr lang="en-US" sz="2000" dirty="0">
                    <a:latin typeface="+mj-lt"/>
                    <a:cs typeface="Times New Roman" panose="02020603050405020304" pitchFamily="18" charset="0"/>
                  </a:rPr>
                  <a:t> is represented by a </a:t>
                </a:r>
                <a14:m>
                  <m:oMath xmlns:m="http://schemas.openxmlformats.org/officeDocument/2006/math">
                    <m:r>
                      <a:rPr lang="en-US" sz="2000" b="0" i="1" smtClean="0">
                        <a:latin typeface="Cambria Math" panose="02040503050406030204" pitchFamily="18" charset="0"/>
                      </a:rPr>
                      <m:t>2</m:t>
                    </m:r>
                    <m:r>
                      <a:rPr lang="en-US" sz="2000" b="0" i="1" smtClean="0">
                        <a:latin typeface="Cambria Math" panose="02040503050406030204" pitchFamily="18" charset="0"/>
                      </a:rPr>
                      <m:t>𝑥</m:t>
                    </m:r>
                    <m:r>
                      <a:rPr lang="en-US" sz="2000" b="0" i="1" smtClean="0">
                        <a:latin typeface="Cambria Math" panose="02040503050406030204" pitchFamily="18" charset="0"/>
                      </a:rPr>
                      <m:t>2</m:t>
                    </m:r>
                  </m:oMath>
                </a14:m>
                <a:r>
                  <a:rPr lang="en-US" sz="2000" dirty="0">
                    <a:latin typeface="+mj-lt"/>
                    <a:cs typeface="Times New Roman" panose="02020603050405020304" pitchFamily="18" charset="0"/>
                  </a:rPr>
                  <a:t> transfer matrix with complex elements </a:t>
                </a:r>
                <a14:m>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𝑎</m:t>
                        </m:r>
                      </m:e>
                      <m:sub>
                        <m:r>
                          <a:rPr lang="en-US" sz="2000" b="0" i="1" smtClean="0">
                            <a:latin typeface="Cambria Math" panose="02040503050406030204" pitchFamily="18" charset="0"/>
                          </a:rPr>
                          <m:t>𝑖</m:t>
                        </m:r>
                        <m:r>
                          <a:rPr lang="en-US" sz="2000" b="0" i="1" smtClean="0">
                            <a:latin typeface="Cambria Math" panose="02040503050406030204" pitchFamily="18" charset="0"/>
                          </a:rPr>
                          <m:t>,</m:t>
                        </m:r>
                        <m:r>
                          <a:rPr lang="en-US" sz="2000" b="0" i="1" smtClean="0">
                            <a:latin typeface="Cambria Math" panose="02040503050406030204" pitchFamily="18" charset="0"/>
                          </a:rPr>
                          <m:t>𝑗</m:t>
                        </m:r>
                      </m:sub>
                    </m:sSub>
                  </m:oMath>
                </a14:m>
                <a:r>
                  <a:rPr lang="en-US" sz="2000" dirty="0">
                    <a:latin typeface="+mj-lt"/>
                    <a:cs typeface="Times New Roman" panose="02020603050405020304" pitchFamily="18" charset="0"/>
                  </a:rPr>
                  <a:t> where </a:t>
                </a:r>
                <a14:m>
                  <m:oMath xmlns:m="http://schemas.openxmlformats.org/officeDocument/2006/math">
                    <m:d>
                      <m:dPr>
                        <m:ctrlPr>
                          <a:rPr lang="en-US" sz="2000" i="1" smtClean="0">
                            <a:latin typeface="Cambria Math" panose="02040503050406030204" pitchFamily="18" charset="0"/>
                          </a:rPr>
                        </m:ctrlPr>
                      </m:dPr>
                      <m:e>
                        <m:r>
                          <a:rPr lang="en-US" sz="2000" b="0" i="1" smtClean="0">
                            <a:latin typeface="Cambria Math" panose="02040503050406030204" pitchFamily="18" charset="0"/>
                          </a:rPr>
                          <m:t>𝑖</m:t>
                        </m:r>
                        <m:r>
                          <a:rPr lang="en-US" sz="2000" b="0" i="1" smtClean="0">
                            <a:latin typeface="Cambria Math" panose="02040503050406030204" pitchFamily="18" charset="0"/>
                          </a:rPr>
                          <m:t>,</m:t>
                        </m:r>
                        <m:r>
                          <a:rPr lang="en-US" sz="2000" b="0" i="1" smtClean="0">
                            <a:latin typeface="Cambria Math" panose="02040503050406030204" pitchFamily="18" charset="0"/>
                          </a:rPr>
                          <m:t>𝑗</m:t>
                        </m:r>
                      </m:e>
                    </m:d>
                    <m:r>
                      <a:rPr lang="en-US" sz="2000" i="1" smtClean="0">
                        <a:latin typeface="Cambria Math" panose="02040503050406030204" pitchFamily="18" charset="0"/>
                        <a:ea typeface="Cambria Math" panose="02040503050406030204" pitchFamily="18" charset="0"/>
                      </a:rPr>
                      <m:t>∈</m:t>
                    </m:r>
                    <m:d>
                      <m:dPr>
                        <m:begChr m:val="{"/>
                        <m:endChr m:val="}"/>
                        <m:ctrlPr>
                          <a:rPr lang="en-US" sz="2000" i="1" smtClean="0">
                            <a:latin typeface="Cambria Math" panose="02040503050406030204" pitchFamily="18" charset="0"/>
                            <a:ea typeface="Cambria Math" panose="02040503050406030204" pitchFamily="18" charset="0"/>
                          </a:rPr>
                        </m:ctrlPr>
                      </m:dPr>
                      <m:e>
                        <m:r>
                          <a:rPr lang="en-US" sz="2000" b="0" i="1" smtClean="0">
                            <a:latin typeface="Cambria Math" panose="02040503050406030204" pitchFamily="18" charset="0"/>
                            <a:ea typeface="Cambria Math" panose="02040503050406030204" pitchFamily="18" charset="0"/>
                          </a:rPr>
                          <m:t>1</m:t>
                        </m:r>
                        <m:r>
                          <a:rPr lang="en-US" sz="2000" b="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2</m:t>
                        </m:r>
                      </m:e>
                    </m:d>
                  </m:oMath>
                </a14:m>
                <a:r>
                  <a:rPr lang="en-US" sz="2000" dirty="0">
                    <a:latin typeface="+mj-lt"/>
                    <a:cs typeface="Times New Roman" panose="02020603050405020304" pitchFamily="18" charset="0"/>
                  </a:rPr>
                  <a:t>:</a:t>
                </a:r>
              </a:p>
              <a:p>
                <a:pPr marL="0" indent="0">
                  <a:buNone/>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𝐺</m:t>
                      </m:r>
                      <m:r>
                        <a:rPr lang="en-US" sz="2000" b="0" i="1" smtClean="0">
                          <a:latin typeface="Cambria Math" panose="02040503050406030204" pitchFamily="18" charset="0"/>
                        </a:rPr>
                        <m:t>=</m:t>
                      </m:r>
                      <m:d>
                        <m:dPr>
                          <m:ctrlPr>
                            <a:rPr lang="en-US" sz="2000" b="0" i="1" smtClean="0">
                              <a:latin typeface="Cambria Math" panose="02040503050406030204" pitchFamily="18" charset="0"/>
                            </a:rPr>
                          </m:ctrlPr>
                        </m:dPr>
                        <m:e>
                          <m:m>
                            <m:mPr>
                              <m:mcs>
                                <m:mc>
                                  <m:mcPr>
                                    <m:count m:val="2"/>
                                    <m:mcJc m:val="center"/>
                                  </m:mcPr>
                                </m:mc>
                              </m:mcs>
                              <m:ctrlPr>
                                <a:rPr lang="en-US" sz="2000" b="0" i="1" smtClean="0">
                                  <a:latin typeface="Cambria Math" panose="02040503050406030204" pitchFamily="18" charset="0"/>
                                </a:rPr>
                              </m:ctrlPr>
                            </m:mPr>
                            <m:mr>
                              <m:e>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𝑎</m:t>
                                    </m:r>
                                  </m:e>
                                  <m:sub>
                                    <m:r>
                                      <a:rPr lang="en-US" sz="2000" b="0" i="1" smtClean="0">
                                        <a:latin typeface="Cambria Math" panose="02040503050406030204" pitchFamily="18" charset="0"/>
                                      </a:rPr>
                                      <m:t>11</m:t>
                                    </m:r>
                                  </m:sub>
                                </m:sSub>
                              </m:e>
                              <m:e>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𝑎</m:t>
                                    </m:r>
                                  </m:e>
                                  <m:sub>
                                    <m:r>
                                      <a:rPr lang="en-US" sz="2000" b="0" i="1" smtClean="0">
                                        <a:latin typeface="Cambria Math" panose="02040503050406030204" pitchFamily="18" charset="0"/>
                                      </a:rPr>
                                      <m:t>12</m:t>
                                    </m:r>
                                  </m:sub>
                                </m:sSub>
                              </m:e>
                            </m:mr>
                            <m:mr>
                              <m:e>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𝑎</m:t>
                                    </m:r>
                                  </m:e>
                                  <m:sub>
                                    <m:r>
                                      <a:rPr lang="en-US" sz="2000" b="0" i="1" smtClean="0">
                                        <a:latin typeface="Cambria Math" panose="02040503050406030204" pitchFamily="18" charset="0"/>
                                      </a:rPr>
                                      <m:t>21</m:t>
                                    </m:r>
                                  </m:sub>
                                </m:sSub>
                              </m:e>
                              <m:e>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𝑎</m:t>
                                    </m:r>
                                  </m:e>
                                  <m:sub>
                                    <m:r>
                                      <a:rPr lang="en-US" sz="2000" b="0" i="1" smtClean="0">
                                        <a:latin typeface="Cambria Math" panose="02040503050406030204" pitchFamily="18" charset="0"/>
                                      </a:rPr>
                                      <m:t>22</m:t>
                                    </m:r>
                                  </m:sub>
                                </m:sSub>
                              </m:e>
                            </m:mr>
                          </m:m>
                        </m:e>
                      </m:d>
                    </m:oMath>
                  </m:oMathPara>
                </a14:m>
                <a:endParaRPr lang="en-US" sz="2000" dirty="0">
                  <a:latin typeface="+mj-lt"/>
                  <a:cs typeface="Times New Roman" panose="02020603050405020304" pitchFamily="18" charset="0"/>
                </a:endParaRPr>
              </a:p>
              <a:p>
                <a:pPr marL="0" indent="0">
                  <a:buNone/>
                </a:pPr>
                <a:r>
                  <a:rPr lang="en-US" sz="2000" dirty="0">
                    <a:latin typeface="+mj-lt"/>
                    <a:cs typeface="Times New Roman" panose="02020603050405020304" pitchFamily="18" charset="0"/>
                  </a:rPr>
                  <a:t>Recall </a:t>
                </a:r>
                <a14:m>
                  <m:oMath xmlns:m="http://schemas.openxmlformats.org/officeDocument/2006/math">
                    <m:sSup>
                      <m:sSupPr>
                        <m:ctrlPr>
                          <a:rPr lang="en-US" sz="2000" b="0" i="1" smtClean="0">
                            <a:latin typeface="Cambria Math" panose="02040503050406030204" pitchFamily="18" charset="0"/>
                          </a:rPr>
                        </m:ctrlPr>
                      </m:sSupPr>
                      <m:e>
                        <m:d>
                          <m:dPr>
                            <m:begChr m:val="|"/>
                            <m:endChr m:val="|"/>
                            <m:ctrlPr>
                              <a:rPr lang="en-US" sz="2000" i="1" smtClean="0">
                                <a:latin typeface="Cambria Math" panose="02040503050406030204" pitchFamily="18" charset="0"/>
                              </a:rPr>
                            </m:ctrlPr>
                          </m:dPr>
                          <m:e>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𝑎</m:t>
                                </m:r>
                              </m:e>
                              <m:sub>
                                <m:r>
                                  <a:rPr lang="en-US" sz="2000" b="0" i="1" smtClean="0">
                                    <a:latin typeface="Cambria Math" panose="02040503050406030204" pitchFamily="18" charset="0"/>
                                  </a:rPr>
                                  <m:t>0</m:t>
                                </m:r>
                              </m:sub>
                            </m:sSub>
                          </m:e>
                        </m:d>
                      </m:e>
                      <m:sup>
                        <m:r>
                          <a:rPr lang="en-US" sz="2000" b="0" i="1" smtClean="0">
                            <a:latin typeface="Cambria Math" panose="02040503050406030204" pitchFamily="18" charset="0"/>
                          </a:rPr>
                          <m:t>2</m:t>
                        </m:r>
                      </m:sup>
                    </m:sSup>
                    <m:r>
                      <a:rPr lang="en-US" sz="2000" b="0" i="1" smtClean="0">
                        <a:latin typeface="Cambria Math" panose="02040503050406030204" pitchFamily="18" charset="0"/>
                      </a:rPr>
                      <m:t>+</m:t>
                    </m:r>
                    <m:sSup>
                      <m:sSupPr>
                        <m:ctrlPr>
                          <a:rPr lang="en-US" sz="2000" b="0" i="1" smtClean="0">
                            <a:latin typeface="Cambria Math" panose="02040503050406030204" pitchFamily="18" charset="0"/>
                          </a:rPr>
                        </m:ctrlPr>
                      </m:sSupPr>
                      <m:e>
                        <m:d>
                          <m:dPr>
                            <m:begChr m:val="|"/>
                            <m:endChr m:val="|"/>
                            <m:ctrlPr>
                              <a:rPr lang="en-US" sz="2000" i="1" smtClean="0">
                                <a:latin typeface="Cambria Math" panose="02040503050406030204" pitchFamily="18" charset="0"/>
                              </a:rPr>
                            </m:ctrlPr>
                          </m:dPr>
                          <m:e>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𝑎</m:t>
                                </m:r>
                              </m:e>
                              <m:sub>
                                <m:r>
                                  <a:rPr lang="en-US" sz="2000" b="0" i="1" smtClean="0">
                                    <a:latin typeface="Cambria Math" panose="02040503050406030204" pitchFamily="18" charset="0"/>
                                  </a:rPr>
                                  <m:t>1</m:t>
                                </m:r>
                              </m:sub>
                            </m:sSub>
                          </m:e>
                        </m:d>
                      </m:e>
                      <m:sup>
                        <m:r>
                          <a:rPr lang="en-US" sz="2000" b="0" i="1" smtClean="0">
                            <a:latin typeface="Cambria Math" panose="02040503050406030204" pitchFamily="18" charset="0"/>
                          </a:rPr>
                          <m:t>2</m:t>
                        </m:r>
                      </m:sup>
                    </m:sSup>
                    <m:r>
                      <a:rPr lang="en-US" sz="2000" b="0" i="1" smtClean="0">
                        <a:latin typeface="Cambria Math" panose="02040503050406030204" pitchFamily="18" charset="0"/>
                      </a:rPr>
                      <m:t>=</m:t>
                    </m:r>
                    <m:r>
                      <a:rPr lang="en-US" sz="2000" b="0" i="1" smtClean="0">
                        <a:latin typeface="Cambria Math" panose="02040503050406030204" pitchFamily="18" charset="0"/>
                      </a:rPr>
                      <m:t>1</m:t>
                    </m:r>
                  </m:oMath>
                </a14:m>
                <a:r>
                  <a:rPr lang="en-US" sz="2000" dirty="0">
                    <a:latin typeface="+mj-lt"/>
                    <a:cs typeface="Times New Roman" panose="02020603050405020304" pitchFamily="18" charset="0"/>
                  </a:rPr>
                  <a:t> and </a:t>
                </a:r>
                <a14:m>
                  <m:oMath xmlns:m="http://schemas.openxmlformats.org/officeDocument/2006/math">
                    <m:sSup>
                      <m:sSupPr>
                        <m:ctrlPr>
                          <a:rPr lang="en-US" sz="2000" b="0" i="1" smtClean="0">
                            <a:latin typeface="Cambria Math" panose="02040503050406030204" pitchFamily="18" charset="0"/>
                          </a:rPr>
                        </m:ctrlPr>
                      </m:sSupPr>
                      <m:e>
                        <m:d>
                          <m:dPr>
                            <m:begChr m:val="|"/>
                            <m:endChr m:val="|"/>
                            <m:ctrlPr>
                              <a:rPr lang="en-US" sz="2000" i="1" smtClean="0">
                                <a:latin typeface="Cambria Math" panose="02040503050406030204" pitchFamily="18" charset="0"/>
                              </a:rPr>
                            </m:ctrlPr>
                          </m:dPr>
                          <m:e>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𝑎</m:t>
                                </m:r>
                                <m:r>
                                  <a:rPr lang="en-US" sz="2000" b="0" i="1" smtClean="0">
                                    <a:latin typeface="Cambria Math" panose="02040503050406030204" pitchFamily="18" charset="0"/>
                                  </a:rPr>
                                  <m:t>′</m:t>
                                </m:r>
                              </m:e>
                              <m:sub>
                                <m:r>
                                  <a:rPr lang="en-US" sz="2000" b="0" i="1" smtClean="0">
                                    <a:latin typeface="Cambria Math" panose="02040503050406030204" pitchFamily="18" charset="0"/>
                                  </a:rPr>
                                  <m:t>0</m:t>
                                </m:r>
                              </m:sub>
                            </m:sSub>
                          </m:e>
                        </m:d>
                      </m:e>
                      <m:sup>
                        <m:r>
                          <a:rPr lang="en-US" sz="2000" b="0" i="1" smtClean="0">
                            <a:latin typeface="Cambria Math" panose="02040503050406030204" pitchFamily="18" charset="0"/>
                          </a:rPr>
                          <m:t>2</m:t>
                        </m:r>
                      </m:sup>
                    </m:sSup>
                    <m:r>
                      <a:rPr lang="en-US" sz="2000" b="0" i="1" smtClean="0">
                        <a:latin typeface="Cambria Math" panose="02040503050406030204" pitchFamily="18" charset="0"/>
                      </a:rPr>
                      <m:t>+</m:t>
                    </m:r>
                    <m:sSup>
                      <m:sSupPr>
                        <m:ctrlPr>
                          <a:rPr lang="en-US" sz="2000" b="0" i="1" smtClean="0">
                            <a:latin typeface="Cambria Math" panose="02040503050406030204" pitchFamily="18" charset="0"/>
                          </a:rPr>
                        </m:ctrlPr>
                      </m:sSupPr>
                      <m:e>
                        <m:d>
                          <m:dPr>
                            <m:begChr m:val="|"/>
                            <m:endChr m:val="|"/>
                            <m:ctrlPr>
                              <a:rPr lang="en-US" sz="2000" i="1" smtClean="0">
                                <a:latin typeface="Cambria Math" panose="02040503050406030204" pitchFamily="18" charset="0"/>
                              </a:rPr>
                            </m:ctrlPr>
                          </m:dPr>
                          <m:e>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𝑎</m:t>
                                </m:r>
                                <m:r>
                                  <a:rPr lang="en-US" sz="2000" b="0" i="1" smtClean="0">
                                    <a:latin typeface="Cambria Math" panose="02040503050406030204" pitchFamily="18" charset="0"/>
                                  </a:rPr>
                                  <m:t>′</m:t>
                                </m:r>
                              </m:e>
                              <m:sub>
                                <m:r>
                                  <a:rPr lang="en-US" sz="2000" b="0" i="1" smtClean="0">
                                    <a:latin typeface="Cambria Math" panose="02040503050406030204" pitchFamily="18" charset="0"/>
                                  </a:rPr>
                                  <m:t>1</m:t>
                                </m:r>
                              </m:sub>
                            </m:sSub>
                          </m:e>
                        </m:d>
                      </m:e>
                      <m:sup>
                        <m:r>
                          <a:rPr lang="en-US" sz="2000" b="0" i="1" smtClean="0">
                            <a:latin typeface="Cambria Math" panose="02040503050406030204" pitchFamily="18" charset="0"/>
                          </a:rPr>
                          <m:t>2</m:t>
                        </m:r>
                      </m:sup>
                    </m:sSup>
                    <m:r>
                      <a:rPr lang="en-US" sz="2000" b="0" i="1" smtClean="0">
                        <a:latin typeface="Cambria Math" panose="02040503050406030204" pitchFamily="18" charset="0"/>
                      </a:rPr>
                      <m:t>=</m:t>
                    </m:r>
                    <m:r>
                      <a:rPr lang="en-US" sz="2000" b="0" i="1" smtClean="0">
                        <a:latin typeface="Cambria Math" panose="02040503050406030204" pitchFamily="18" charset="0"/>
                      </a:rPr>
                      <m:t>1</m:t>
                    </m:r>
                  </m:oMath>
                </a14:m>
                <a:endParaRPr lang="en-US" sz="2000" dirty="0">
                  <a:latin typeface="+mj-lt"/>
                  <a:cs typeface="Times New Roman" panose="02020603050405020304" pitchFamily="18" charset="0"/>
                </a:endParaRPr>
              </a:p>
              <a:p>
                <a:pPr marL="457200" indent="-457200">
                  <a:buFont typeface="+mj-lt"/>
                  <a:buAutoNum type="arabicPeriod"/>
                </a:pPr>
                <a:r>
                  <a:rPr lang="en-US" sz="2000" b="0" dirty="0">
                    <a:latin typeface="+mj-lt"/>
                    <a:cs typeface="Times New Roman" panose="02020603050405020304" pitchFamily="18" charset="0"/>
                  </a:rPr>
                  <a:t>Matrix </a:t>
                </a:r>
                <a14:m>
                  <m:oMath xmlns:m="http://schemas.openxmlformats.org/officeDocument/2006/math">
                    <m:r>
                      <a:rPr lang="en-US" sz="2000" b="0" i="1" smtClean="0">
                        <a:latin typeface="Cambria Math" panose="02040503050406030204" pitchFamily="18" charset="0"/>
                      </a:rPr>
                      <m:t>𝐺</m:t>
                    </m:r>
                  </m:oMath>
                </a14:m>
                <a:r>
                  <a:rPr lang="en-US" sz="2000" dirty="0">
                    <a:latin typeface="+mj-lt"/>
                    <a:cs typeface="Times New Roman" panose="02020603050405020304" pitchFamily="18" charset="0"/>
                  </a:rPr>
                  <a:t> is a unitary </a:t>
                </a:r>
                <a14:m>
                  <m:oMath xmlns:m="http://schemas.openxmlformats.org/officeDocument/2006/math">
                    <m:sSup>
                      <m:sSupPr>
                        <m:ctrlPr>
                          <a:rPr lang="en-US" sz="2000" i="1" smtClean="0">
                            <a:latin typeface="Cambria Math" panose="02040503050406030204" pitchFamily="18" charset="0"/>
                          </a:rPr>
                        </m:ctrlPr>
                      </m:sSupPr>
                      <m:e>
                        <m:r>
                          <a:rPr lang="en-US" sz="2000" b="0" i="1" smtClean="0">
                            <a:latin typeface="Cambria Math" panose="02040503050406030204" pitchFamily="18" charset="0"/>
                          </a:rPr>
                          <m:t>𝐺</m:t>
                        </m:r>
                      </m:e>
                      <m:sup>
                        <m:r>
                          <a:rPr lang="en-US" sz="2000" i="1" smtClean="0">
                            <a:latin typeface="Cambria Math" panose="02040503050406030204" pitchFamily="18" charset="0"/>
                            <a:ea typeface="Cambria Math" panose="02040503050406030204" pitchFamily="18" charset="0"/>
                          </a:rPr>
                          <m:t>†</m:t>
                        </m:r>
                      </m:sup>
                    </m:sSup>
                    <m:r>
                      <a:rPr lang="en-US" sz="2000" b="0" i="1" smtClean="0">
                        <a:latin typeface="Cambria Math" panose="02040503050406030204" pitchFamily="18" charset="0"/>
                      </a:rPr>
                      <m:t>𝐺</m:t>
                    </m:r>
                    <m:r>
                      <a:rPr lang="en-US" sz="2000" b="0" i="1" smtClean="0">
                        <a:latin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𝕀</m:t>
                    </m:r>
                  </m:oMath>
                </a14:m>
                <a:endParaRPr lang="en-US" sz="2000" dirty="0">
                  <a:latin typeface="+mj-lt"/>
                  <a:cs typeface="Times New Roman" panose="02020603050405020304" pitchFamily="18" charset="0"/>
                </a:endParaRPr>
              </a:p>
              <a:p>
                <a:pPr marL="457200" indent="-457200">
                  <a:buFont typeface="+mj-lt"/>
                  <a:buAutoNum type="arabicPeriod"/>
                </a:pPr>
                <a:r>
                  <a:rPr lang="en-US" sz="2000" dirty="0">
                    <a:latin typeface="+mj-lt"/>
                    <a:cs typeface="Times New Roman" panose="02020603050405020304" pitchFamily="18" charset="0"/>
                  </a:rPr>
                  <a:t>The inverse of a unitary matrix </a:t>
                </a:r>
                <a14:m>
                  <m:oMath xmlns:m="http://schemas.openxmlformats.org/officeDocument/2006/math">
                    <m:sSup>
                      <m:sSupPr>
                        <m:ctrlPr>
                          <a:rPr lang="en-US" sz="2000" i="1" smtClean="0">
                            <a:latin typeface="Cambria Math" panose="02040503050406030204" pitchFamily="18" charset="0"/>
                          </a:rPr>
                        </m:ctrlPr>
                      </m:sSupPr>
                      <m:e>
                        <m:r>
                          <m:rPr>
                            <m:sty m:val="p"/>
                          </m:rPr>
                          <a:rPr lang="en-US" sz="2000" b="0" i="0" smtClean="0">
                            <a:latin typeface="Cambria Math" panose="02040503050406030204" pitchFamily="18" charset="0"/>
                          </a:rPr>
                          <m:t>G</m:t>
                        </m:r>
                      </m:e>
                      <m:sup>
                        <m:r>
                          <a:rPr lang="en-US" sz="2000" b="0" i="0" smtClean="0">
                            <a:latin typeface="Cambria Math" panose="02040503050406030204" pitchFamily="18" charset="0"/>
                          </a:rPr>
                          <m:t>−</m:t>
                        </m:r>
                        <m:r>
                          <a:rPr lang="en-US" sz="2000" b="0" i="0" smtClean="0">
                            <a:latin typeface="Cambria Math" panose="02040503050406030204" pitchFamily="18" charset="0"/>
                          </a:rPr>
                          <m:t>1</m:t>
                        </m:r>
                      </m:sup>
                    </m:sSup>
                  </m:oMath>
                </a14:m>
                <a:r>
                  <a:rPr lang="en-US" sz="2000" dirty="0">
                    <a:latin typeface="+mj-lt"/>
                    <a:cs typeface="Times New Roman" panose="02020603050405020304" pitchFamily="18" charset="0"/>
                  </a:rPr>
                  <a:t> is also unitary</a:t>
                </a:r>
              </a:p>
            </p:txBody>
          </p:sp>
        </mc:Choice>
        <mc:Fallback xmlns="">
          <p:sp>
            <p:nvSpPr>
              <p:cNvPr id="4" name="Content Placeholder 2">
                <a:extLst>
                  <a:ext uri="{FF2B5EF4-FFF2-40B4-BE49-F238E27FC236}">
                    <a16:creationId xmlns:a16="http://schemas.microsoft.com/office/drawing/2014/main" id="{3D4ECB2F-A392-6014-2115-8C3BC650A410}"/>
                  </a:ext>
                </a:extLst>
              </p:cNvPr>
              <p:cNvSpPr>
                <a:spLocks noGrp="1" noRot="1" noChangeAspect="1" noMove="1" noResize="1" noEditPoints="1" noAdjustHandles="1" noChangeArrowheads="1" noChangeShapeType="1" noTextEdit="1"/>
              </p:cNvSpPr>
              <p:nvPr>
                <p:ph idx="1"/>
              </p:nvPr>
            </p:nvSpPr>
            <p:spPr>
              <a:xfrm>
                <a:off x="128187" y="1585713"/>
                <a:ext cx="5681136" cy="4293441"/>
              </a:xfrm>
              <a:blipFill>
                <a:blip r:embed="rId2"/>
                <a:stretch>
                  <a:fillRect l="-1180" t="-5824" r="-7403"/>
                </a:stretch>
              </a:blipFill>
            </p:spPr>
            <p:txBody>
              <a:bodyPr/>
              <a:lstStyle/>
              <a:p>
                <a:r>
                  <a:rPr lang="en-US">
                    <a:noFill/>
                  </a:rPr>
                  <a:t> </a:t>
                </a:r>
              </a:p>
            </p:txBody>
          </p:sp>
        </mc:Fallback>
      </mc:AlternateContent>
      <p:pic>
        <p:nvPicPr>
          <p:cNvPr id="5" name="Content Placeholder 3">
            <a:extLst>
              <a:ext uri="{FF2B5EF4-FFF2-40B4-BE49-F238E27FC236}">
                <a16:creationId xmlns:a16="http://schemas.microsoft.com/office/drawing/2014/main" id="{6BB128FF-6C0F-A4EC-702F-17DCD263EB51}"/>
              </a:ext>
            </a:extLst>
          </p:cNvPr>
          <p:cNvPicPr>
            <a:picLocks noChangeAspect="1"/>
          </p:cNvPicPr>
          <p:nvPr/>
        </p:nvPicPr>
        <p:blipFill>
          <a:blip r:embed="rId3"/>
          <a:stretch>
            <a:fillRect/>
          </a:stretch>
        </p:blipFill>
        <p:spPr>
          <a:xfrm>
            <a:off x="5757344" y="3685293"/>
            <a:ext cx="6143224" cy="1985923"/>
          </a:xfrm>
          <a:prstGeom prst="rect">
            <a:avLst/>
          </a:prstGeom>
        </p:spPr>
      </p:pic>
      <p:grpSp>
        <p:nvGrpSpPr>
          <p:cNvPr id="6" name="Group 5">
            <a:extLst>
              <a:ext uri="{FF2B5EF4-FFF2-40B4-BE49-F238E27FC236}">
                <a16:creationId xmlns:a16="http://schemas.microsoft.com/office/drawing/2014/main" id="{C81E8BAA-7F94-1354-050F-441AC27EE3AB}"/>
              </a:ext>
            </a:extLst>
          </p:cNvPr>
          <p:cNvGrpSpPr/>
          <p:nvPr/>
        </p:nvGrpSpPr>
        <p:grpSpPr>
          <a:xfrm>
            <a:off x="5987057" y="865421"/>
            <a:ext cx="5676120" cy="2656993"/>
            <a:chOff x="6164792" y="966089"/>
            <a:chExt cx="5676120" cy="2656993"/>
          </a:xfrm>
        </p:grpSpPr>
        <p:pic>
          <p:nvPicPr>
            <p:cNvPr id="7" name="Picture 6">
              <a:extLst>
                <a:ext uri="{FF2B5EF4-FFF2-40B4-BE49-F238E27FC236}">
                  <a16:creationId xmlns:a16="http://schemas.microsoft.com/office/drawing/2014/main" id="{EB1F89E8-7775-1300-B226-3B53A7AB2D7D}"/>
                </a:ext>
              </a:extLst>
            </p:cNvPr>
            <p:cNvPicPr>
              <a:picLocks noChangeAspect="1"/>
            </p:cNvPicPr>
            <p:nvPr/>
          </p:nvPicPr>
          <p:blipFill>
            <a:blip r:embed="rId4"/>
            <a:stretch>
              <a:fillRect/>
            </a:stretch>
          </p:blipFill>
          <p:spPr>
            <a:xfrm>
              <a:off x="6813588" y="3189974"/>
              <a:ext cx="433108" cy="433108"/>
            </a:xfrm>
            <a:prstGeom prst="rect">
              <a:avLst/>
            </a:prstGeom>
          </p:spPr>
        </p:pic>
        <p:pic>
          <p:nvPicPr>
            <p:cNvPr id="8" name="Picture 7">
              <a:extLst>
                <a:ext uri="{FF2B5EF4-FFF2-40B4-BE49-F238E27FC236}">
                  <a16:creationId xmlns:a16="http://schemas.microsoft.com/office/drawing/2014/main" id="{9EB43F70-56FC-14FF-DF3D-38D8FEB6DCB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64792" y="966089"/>
              <a:ext cx="1766577" cy="2061006"/>
            </a:xfrm>
            <a:prstGeom prst="rect">
              <a:avLst/>
            </a:prstGeom>
          </p:spPr>
        </p:pic>
        <p:pic>
          <p:nvPicPr>
            <p:cNvPr id="9" name="Picture 8">
              <a:extLst>
                <a:ext uri="{FF2B5EF4-FFF2-40B4-BE49-F238E27FC236}">
                  <a16:creationId xmlns:a16="http://schemas.microsoft.com/office/drawing/2014/main" id="{80964397-AF57-BA1E-0286-57D391CAB2A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123403" y="966089"/>
              <a:ext cx="1766577" cy="2061006"/>
            </a:xfrm>
            <a:prstGeom prst="rect">
              <a:avLst/>
            </a:prstGeom>
          </p:spPr>
        </p:pic>
        <p:pic>
          <p:nvPicPr>
            <p:cNvPr id="10" name="Picture 4" descr="_y_gate">
              <a:extLst>
                <a:ext uri="{FF2B5EF4-FFF2-40B4-BE49-F238E27FC236}">
                  <a16:creationId xmlns:a16="http://schemas.microsoft.com/office/drawing/2014/main" id="{411F7EB6-ACAE-4B27-9BC2-783A73CEAC5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790137" y="3189974"/>
              <a:ext cx="433108" cy="43310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9D86D816-79AB-C1FA-35D0-3C7CD1E87BE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074335" y="966089"/>
              <a:ext cx="1766577" cy="2061006"/>
            </a:xfrm>
            <a:prstGeom prst="rect">
              <a:avLst/>
            </a:prstGeom>
          </p:spPr>
        </p:pic>
        <p:pic>
          <p:nvPicPr>
            <p:cNvPr id="12" name="Picture 6" descr="_z_gate">
              <a:extLst>
                <a:ext uri="{FF2B5EF4-FFF2-40B4-BE49-F238E27FC236}">
                  <a16:creationId xmlns:a16="http://schemas.microsoft.com/office/drawing/2014/main" id="{713D1E4F-6E88-B3D7-38CD-D6584A7AE55A}"/>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742316" y="3189974"/>
              <a:ext cx="433108" cy="433108"/>
            </a:xfrm>
            <a:prstGeom prst="rect">
              <a:avLst/>
            </a:prstGeom>
            <a:noFill/>
            <a:extLst>
              <a:ext uri="{909E8E84-426E-40DD-AFC4-6F175D3DCCD1}">
                <a14:hiddenFill xmlns:a14="http://schemas.microsoft.com/office/drawing/2010/main">
                  <a:solidFill>
                    <a:srgbClr val="FFFFFF"/>
                  </a:solidFill>
                </a14:hiddenFill>
              </a:ext>
            </a:extLst>
          </p:spPr>
        </p:pic>
      </p:grpSp>
      <p:sp>
        <p:nvSpPr>
          <p:cNvPr id="3" name="Slide Number Placeholder 2">
            <a:extLst>
              <a:ext uri="{FF2B5EF4-FFF2-40B4-BE49-F238E27FC236}">
                <a16:creationId xmlns:a16="http://schemas.microsoft.com/office/drawing/2014/main" id="{B38DA5E5-6B77-1C93-8A75-D89C44C89176}"/>
              </a:ext>
            </a:extLst>
          </p:cNvPr>
          <p:cNvSpPr>
            <a:spLocks noGrp="1"/>
          </p:cNvSpPr>
          <p:nvPr>
            <p:ph type="sldNum" sz="quarter" idx="12"/>
          </p:nvPr>
        </p:nvSpPr>
        <p:spPr/>
        <p:txBody>
          <a:bodyPr/>
          <a:lstStyle/>
          <a:p>
            <a:fld id="{A8DC31AC-DC90-4B2D-8AAC-B41DFB71CF41}" type="slidenum">
              <a:rPr lang="en-US" smtClean="0"/>
              <a:t>19</a:t>
            </a:fld>
            <a:endParaRPr lang="en-US"/>
          </a:p>
        </p:txBody>
      </p:sp>
    </p:spTree>
    <p:extLst>
      <p:ext uri="{BB962C8B-B14F-4D97-AF65-F5344CB8AC3E}">
        <p14:creationId xmlns:p14="http://schemas.microsoft.com/office/powerpoint/2010/main" val="40056499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E97BE5-41A8-E93F-D50B-D2DDF1012412}"/>
              </a:ext>
            </a:extLst>
          </p:cNvPr>
          <p:cNvSpPr>
            <a:spLocks noGrp="1"/>
          </p:cNvSpPr>
          <p:nvPr>
            <p:ph type="title"/>
          </p:nvPr>
        </p:nvSpPr>
        <p:spPr/>
        <p:txBody>
          <a:bodyPr/>
          <a:lstStyle/>
          <a:p>
            <a:r>
              <a:rPr lang="en-US" dirty="0"/>
              <a:t>Outline</a:t>
            </a:r>
          </a:p>
        </p:txBody>
      </p:sp>
      <p:sp>
        <p:nvSpPr>
          <p:cNvPr id="3" name="Content Placeholder 2">
            <a:extLst>
              <a:ext uri="{FF2B5EF4-FFF2-40B4-BE49-F238E27FC236}">
                <a16:creationId xmlns:a16="http://schemas.microsoft.com/office/drawing/2014/main" id="{DACA2DE3-123C-1E5D-85E7-B295BED25469}"/>
              </a:ext>
            </a:extLst>
          </p:cNvPr>
          <p:cNvSpPr>
            <a:spLocks noGrp="1"/>
          </p:cNvSpPr>
          <p:nvPr>
            <p:ph idx="1"/>
          </p:nvPr>
        </p:nvSpPr>
        <p:spPr/>
        <p:txBody>
          <a:bodyPr>
            <a:normAutofit fontScale="92500"/>
          </a:bodyPr>
          <a:lstStyle/>
          <a:p>
            <a:r>
              <a:rPr lang="en-US" dirty="0"/>
              <a:t>Motivation</a:t>
            </a:r>
          </a:p>
          <a:p>
            <a:r>
              <a:rPr lang="en-US" dirty="0"/>
              <a:t>Why quantum computing?</a:t>
            </a:r>
          </a:p>
          <a:p>
            <a:r>
              <a:rPr lang="en-US" dirty="0"/>
              <a:t>Hardware landscape: quantum technologies, NISQ devices, and fault tolerance</a:t>
            </a:r>
          </a:p>
          <a:p>
            <a:r>
              <a:rPr lang="en-US" dirty="0"/>
              <a:t>Quantum basics: qubits, gates, circuits, measurement, and sampling</a:t>
            </a:r>
          </a:p>
          <a:p>
            <a:r>
              <a:rPr lang="en-US" dirty="0"/>
              <a:t>Simulation workflow: encode → prepare → evolve → measure</a:t>
            </a:r>
          </a:p>
          <a:p>
            <a:r>
              <a:rPr lang="en-US" dirty="0"/>
              <a:t>Algorithms and noise: QPE, VQE, SQD/QSCI, and error mitigation</a:t>
            </a:r>
          </a:p>
          <a:p>
            <a:r>
              <a:rPr lang="en-US" dirty="0"/>
              <a:t>Fragment-based quantum simulation and nuclear-physics applications</a:t>
            </a:r>
          </a:p>
          <a:p>
            <a:r>
              <a:rPr lang="en-US" dirty="0"/>
              <a:t>Hybrid QC-ML</a:t>
            </a:r>
          </a:p>
        </p:txBody>
      </p:sp>
      <p:sp>
        <p:nvSpPr>
          <p:cNvPr id="4" name="Slide Number Placeholder 3">
            <a:extLst>
              <a:ext uri="{FF2B5EF4-FFF2-40B4-BE49-F238E27FC236}">
                <a16:creationId xmlns:a16="http://schemas.microsoft.com/office/drawing/2014/main" id="{30B248FE-9FA8-73FA-6306-DEEC42A6352D}"/>
              </a:ext>
            </a:extLst>
          </p:cNvPr>
          <p:cNvSpPr>
            <a:spLocks noGrp="1"/>
          </p:cNvSpPr>
          <p:nvPr>
            <p:ph type="sldNum" sz="quarter" idx="12"/>
          </p:nvPr>
        </p:nvSpPr>
        <p:spPr/>
        <p:txBody>
          <a:bodyPr/>
          <a:lstStyle/>
          <a:p>
            <a:fld id="{A8DC31AC-DC90-4B2D-8AAC-B41DFB71CF41}" type="slidenum">
              <a:rPr lang="en-US" smtClean="0"/>
              <a:t>2</a:t>
            </a:fld>
            <a:endParaRPr lang="en-US"/>
          </a:p>
        </p:txBody>
      </p:sp>
    </p:spTree>
    <p:extLst>
      <p:ext uri="{BB962C8B-B14F-4D97-AF65-F5344CB8AC3E}">
        <p14:creationId xmlns:p14="http://schemas.microsoft.com/office/powerpoint/2010/main" val="5106089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2A596C-10AD-EF0E-4264-20EC5AB9444B}"/>
              </a:ext>
            </a:extLst>
          </p:cNvPr>
          <p:cNvSpPr>
            <a:spLocks noGrp="1"/>
          </p:cNvSpPr>
          <p:nvPr>
            <p:ph type="title"/>
          </p:nvPr>
        </p:nvSpPr>
        <p:spPr/>
        <p:txBody>
          <a:bodyPr/>
          <a:lstStyle/>
          <a:p>
            <a:r>
              <a:rPr lang="en-US" spc="-10" dirty="0">
                <a:cs typeface="Calibri Light" panose="020F0302020204030204" pitchFamily="34" charset="0"/>
              </a:rPr>
              <a:t>Qubit Gates Phase: </a:t>
            </a:r>
            <a:r>
              <a:rPr lang="en-US" spc="-5" dirty="0">
                <a:cs typeface="Calibri Light" panose="020F0302020204030204" pitchFamily="34" charset="0"/>
              </a:rPr>
              <a:t>Z, S,</a:t>
            </a:r>
            <a:r>
              <a:rPr lang="en-US" spc="-10" dirty="0">
                <a:cs typeface="Calibri Light" panose="020F0302020204030204" pitchFamily="34" charset="0"/>
              </a:rPr>
              <a:t> </a:t>
            </a:r>
            <a:r>
              <a:rPr lang="en-US" spc="-5" dirty="0">
                <a:cs typeface="Calibri Light" panose="020F0302020204030204" pitchFamily="34" charset="0"/>
              </a:rPr>
              <a:t>T</a:t>
            </a:r>
            <a:endParaRPr lang="en-US" dirty="0"/>
          </a:p>
        </p:txBody>
      </p:sp>
      <p:pic>
        <p:nvPicPr>
          <p:cNvPr id="6" name="Picture 5">
            <a:extLst>
              <a:ext uri="{FF2B5EF4-FFF2-40B4-BE49-F238E27FC236}">
                <a16:creationId xmlns:a16="http://schemas.microsoft.com/office/drawing/2014/main" id="{7386562E-243E-7DAE-7218-79DE87B190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65515" y="2286000"/>
            <a:ext cx="1959429" cy="2286000"/>
          </a:xfrm>
          <a:prstGeom prst="rect">
            <a:avLst/>
          </a:prstGeom>
        </p:spPr>
      </p:pic>
      <p:grpSp>
        <p:nvGrpSpPr>
          <p:cNvPr id="7" name="Group 6">
            <a:extLst>
              <a:ext uri="{FF2B5EF4-FFF2-40B4-BE49-F238E27FC236}">
                <a16:creationId xmlns:a16="http://schemas.microsoft.com/office/drawing/2014/main" id="{2ABC96E5-9DFF-E792-2C8A-C83F00AFFCC1}"/>
              </a:ext>
            </a:extLst>
          </p:cNvPr>
          <p:cNvGrpSpPr/>
          <p:nvPr/>
        </p:nvGrpSpPr>
        <p:grpSpPr>
          <a:xfrm>
            <a:off x="6955972" y="213474"/>
            <a:ext cx="4397828" cy="6034196"/>
            <a:chOff x="4309038" y="647413"/>
            <a:chExt cx="4397828" cy="6034196"/>
          </a:xfrm>
        </p:grpSpPr>
        <p:pic>
          <p:nvPicPr>
            <p:cNvPr id="8" name="Picture 7">
              <a:extLst>
                <a:ext uri="{FF2B5EF4-FFF2-40B4-BE49-F238E27FC236}">
                  <a16:creationId xmlns:a16="http://schemas.microsoft.com/office/drawing/2014/main" id="{4FF16ED8-0DAE-978C-CB4B-4FB31DEF0F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09038" y="647413"/>
              <a:ext cx="1959429" cy="2286000"/>
            </a:xfrm>
            <a:prstGeom prst="rect">
              <a:avLst/>
            </a:prstGeom>
          </p:spPr>
        </p:pic>
        <p:pic>
          <p:nvPicPr>
            <p:cNvPr id="9" name="Picture 4" descr="_s_gate">
              <a:extLst>
                <a:ext uri="{FF2B5EF4-FFF2-40B4-BE49-F238E27FC236}">
                  <a16:creationId xmlns:a16="http://schemas.microsoft.com/office/drawing/2014/main" id="{DAAB12AE-9698-A869-43FF-85524A79956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83952" y="2992397"/>
              <a:ext cx="609600" cy="6096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3B26BFF6-632F-5EE9-216A-E9F103CDBD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47437" y="647413"/>
              <a:ext cx="1959429" cy="2286000"/>
            </a:xfrm>
            <a:prstGeom prst="rect">
              <a:avLst/>
            </a:prstGeom>
          </p:spPr>
        </p:pic>
        <p:pic>
          <p:nvPicPr>
            <p:cNvPr id="11" name="Picture 6" descr="sdggate">
              <a:extLst>
                <a:ext uri="{FF2B5EF4-FFF2-40B4-BE49-F238E27FC236}">
                  <a16:creationId xmlns:a16="http://schemas.microsoft.com/office/drawing/2014/main" id="{AAA2CABF-17F8-C304-4C82-DDAB5CDC5F2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22351" y="2992397"/>
              <a:ext cx="609600" cy="6096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7A33E7D0-4AB8-FEEF-A4D1-812D37F182E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309038" y="3694003"/>
              <a:ext cx="1959429" cy="2286000"/>
            </a:xfrm>
            <a:prstGeom prst="rect">
              <a:avLst/>
            </a:prstGeom>
          </p:spPr>
        </p:pic>
        <p:pic>
          <p:nvPicPr>
            <p:cNvPr id="13" name="Picture 8" descr="_t_gate">
              <a:extLst>
                <a:ext uri="{FF2B5EF4-FFF2-40B4-BE49-F238E27FC236}">
                  <a16:creationId xmlns:a16="http://schemas.microsoft.com/office/drawing/2014/main" id="{D51C0E6D-242E-A836-A847-D2938BF8273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983952" y="6072009"/>
              <a:ext cx="609600" cy="6096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a:extLst>
                <a:ext uri="{FF2B5EF4-FFF2-40B4-BE49-F238E27FC236}">
                  <a16:creationId xmlns:a16="http://schemas.microsoft.com/office/drawing/2014/main" id="{B9093A1C-0467-2E70-B1D1-1C90AABB1B2D}"/>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747436" y="3694003"/>
              <a:ext cx="1959429" cy="2286000"/>
            </a:xfrm>
            <a:prstGeom prst="rect">
              <a:avLst/>
            </a:prstGeom>
          </p:spPr>
        </p:pic>
        <p:pic>
          <p:nvPicPr>
            <p:cNvPr id="15" name="Picture 10" descr="tdggate">
              <a:extLst>
                <a:ext uri="{FF2B5EF4-FFF2-40B4-BE49-F238E27FC236}">
                  <a16:creationId xmlns:a16="http://schemas.microsoft.com/office/drawing/2014/main" id="{5AC502BB-6F0E-86F9-C251-4AB4D0749FAD}"/>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422350" y="6072009"/>
              <a:ext cx="609600" cy="609600"/>
            </a:xfrm>
            <a:prstGeom prst="rect">
              <a:avLst/>
            </a:prstGeom>
            <a:noFill/>
            <a:extLst>
              <a:ext uri="{909E8E84-426E-40DD-AFC4-6F175D3DCCD1}">
                <a14:hiddenFill xmlns:a14="http://schemas.microsoft.com/office/drawing/2010/main">
                  <a:solidFill>
                    <a:srgbClr val="FFFFFF"/>
                  </a:solidFill>
                </a14:hiddenFill>
              </a:ext>
            </a:extLst>
          </p:spPr>
        </p:pic>
      </p:grpSp>
      <p:pic>
        <p:nvPicPr>
          <p:cNvPr id="16" name="Picture 2" descr="_z_gate">
            <a:extLst>
              <a:ext uri="{FF2B5EF4-FFF2-40B4-BE49-F238E27FC236}">
                <a16:creationId xmlns:a16="http://schemas.microsoft.com/office/drawing/2014/main" id="{4C87B98B-AEFF-8C9E-4BCB-C924A7801859}"/>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540429" y="4709584"/>
            <a:ext cx="609600" cy="609600"/>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a:extLst>
              <a:ext uri="{FF2B5EF4-FFF2-40B4-BE49-F238E27FC236}">
                <a16:creationId xmlns:a16="http://schemas.microsoft.com/office/drawing/2014/main" id="{27F83B77-9690-12AB-ED1B-1F04E4820839}"/>
              </a:ext>
            </a:extLst>
          </p:cNvPr>
          <p:cNvSpPr>
            <a:spLocks noGrp="1"/>
          </p:cNvSpPr>
          <p:nvPr>
            <p:ph type="sldNum" sz="quarter" idx="12"/>
          </p:nvPr>
        </p:nvSpPr>
        <p:spPr/>
        <p:txBody>
          <a:bodyPr/>
          <a:lstStyle/>
          <a:p>
            <a:fld id="{A8DC31AC-DC90-4B2D-8AAC-B41DFB71CF41}" type="slidenum">
              <a:rPr lang="en-US" smtClean="0"/>
              <a:t>20</a:t>
            </a:fld>
            <a:endParaRPr lang="en-US"/>
          </a:p>
        </p:txBody>
      </p:sp>
    </p:spTree>
    <p:extLst>
      <p:ext uri="{BB962C8B-B14F-4D97-AF65-F5344CB8AC3E}">
        <p14:creationId xmlns:p14="http://schemas.microsoft.com/office/powerpoint/2010/main" val="5192524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D10D29-77BA-D6AD-6EDD-11446A182DA1}"/>
              </a:ext>
            </a:extLst>
          </p:cNvPr>
          <p:cNvSpPr>
            <a:spLocks noGrp="1"/>
          </p:cNvSpPr>
          <p:nvPr>
            <p:ph type="title"/>
          </p:nvPr>
        </p:nvSpPr>
        <p:spPr/>
        <p:txBody>
          <a:bodyPr/>
          <a:lstStyle/>
          <a:p>
            <a:r>
              <a:rPr lang="en-US" spc="-5" dirty="0">
                <a:cs typeface="Calibri Light" panose="020F0302020204030204" pitchFamily="34" charset="0"/>
              </a:rPr>
              <a:t>Hadamard (H) </a:t>
            </a:r>
            <a:r>
              <a:rPr lang="en-US" spc="-20" dirty="0">
                <a:cs typeface="Calibri Light" panose="020F0302020204030204" pitchFamily="34" charset="0"/>
              </a:rPr>
              <a:t>Gate:</a:t>
            </a:r>
            <a:r>
              <a:rPr lang="en-US" spc="-45" dirty="0">
                <a:cs typeface="Calibri Light" panose="020F0302020204030204" pitchFamily="34" charset="0"/>
              </a:rPr>
              <a:t> </a:t>
            </a:r>
            <a:r>
              <a:rPr lang="en-US" spc="-5" dirty="0">
                <a:cs typeface="Calibri Light" panose="020F0302020204030204" pitchFamily="34" charset="0"/>
              </a:rPr>
              <a:t>Superposition</a:t>
            </a:r>
            <a:endParaRPr lang="en-US" dirty="0"/>
          </a:p>
        </p:txBody>
      </p:sp>
      <p:sp>
        <p:nvSpPr>
          <p:cNvPr id="4" name="object 3">
            <a:extLst>
              <a:ext uri="{FF2B5EF4-FFF2-40B4-BE49-F238E27FC236}">
                <a16:creationId xmlns:a16="http://schemas.microsoft.com/office/drawing/2014/main" id="{758104BB-857A-4ACB-330F-7C9F00CF29C5}"/>
              </a:ext>
            </a:extLst>
          </p:cNvPr>
          <p:cNvSpPr/>
          <p:nvPr/>
        </p:nvSpPr>
        <p:spPr>
          <a:xfrm>
            <a:off x="1447374" y="1351667"/>
            <a:ext cx="6853247" cy="3380132"/>
          </a:xfrm>
          <a:prstGeom prst="rect">
            <a:avLst/>
          </a:prstGeom>
          <a:blipFill>
            <a:blip r:embed="rId2" cstate="print"/>
            <a:stretch>
              <a:fillRect/>
            </a:stretch>
          </a:blipFill>
        </p:spPr>
        <p:txBody>
          <a:bodyPr wrap="square" lIns="0" tIns="0" rIns="0" bIns="0" rtlCol="0"/>
          <a:lstStyle/>
          <a:p>
            <a:endParaRPr dirty="0"/>
          </a:p>
        </p:txBody>
      </p:sp>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874E2B54-52E5-0153-86A8-DDE8944701FF}"/>
                  </a:ext>
                </a:extLst>
              </p:cNvPr>
              <p:cNvSpPr/>
              <p:nvPr/>
            </p:nvSpPr>
            <p:spPr>
              <a:xfrm>
                <a:off x="1527546" y="5142291"/>
                <a:ext cx="2168349" cy="72808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𝐻</m:t>
                      </m:r>
                      <m:r>
                        <a:rPr lang="en-US" sz="2000" b="0" i="1" smtClean="0">
                          <a:latin typeface="Cambria Math" panose="02040503050406030204" pitchFamily="18" charset="0"/>
                        </a:rPr>
                        <m:t>= </m:t>
                      </m:r>
                      <m:f>
                        <m:fPr>
                          <m:ctrlPr>
                            <a:rPr lang="en-US" sz="2000" b="0" i="1" smtClean="0">
                              <a:latin typeface="Cambria Math" panose="02040503050406030204" pitchFamily="18" charset="0"/>
                            </a:rPr>
                          </m:ctrlPr>
                        </m:fPr>
                        <m:num>
                          <m:r>
                            <a:rPr lang="en-US" sz="2000" b="0" i="1" smtClean="0">
                              <a:latin typeface="Cambria Math" panose="02040503050406030204" pitchFamily="18" charset="0"/>
                            </a:rPr>
                            <m:t>1</m:t>
                          </m:r>
                        </m:num>
                        <m:den>
                          <m:rad>
                            <m:radPr>
                              <m:degHide m:val="on"/>
                              <m:ctrlPr>
                                <a:rPr lang="en-US" sz="2000" b="0" i="1" smtClean="0">
                                  <a:latin typeface="Cambria Math" panose="02040503050406030204" pitchFamily="18" charset="0"/>
                                </a:rPr>
                              </m:ctrlPr>
                            </m:radPr>
                            <m:deg/>
                            <m:e>
                              <m:r>
                                <a:rPr lang="en-US" sz="2000" b="0" i="1" smtClean="0">
                                  <a:latin typeface="Cambria Math" panose="02040503050406030204" pitchFamily="18" charset="0"/>
                                </a:rPr>
                                <m:t>2</m:t>
                              </m:r>
                            </m:e>
                          </m:rad>
                        </m:den>
                      </m:f>
                      <m:d>
                        <m:dPr>
                          <m:ctrlPr>
                            <a:rPr lang="en-US" sz="2000" b="0" i="1" smtClean="0">
                              <a:latin typeface="Cambria Math" panose="02040503050406030204" pitchFamily="18" charset="0"/>
                            </a:rPr>
                          </m:ctrlPr>
                        </m:dPr>
                        <m:e>
                          <m:m>
                            <m:mPr>
                              <m:mcs>
                                <m:mc>
                                  <m:mcPr>
                                    <m:count m:val="2"/>
                                    <m:mcJc m:val="center"/>
                                  </m:mcPr>
                                </m:mc>
                              </m:mcs>
                              <m:ctrlPr>
                                <a:rPr lang="en-US" sz="2000" b="0" i="1" smtClean="0">
                                  <a:latin typeface="Cambria Math" panose="02040503050406030204" pitchFamily="18" charset="0"/>
                                </a:rPr>
                              </m:ctrlPr>
                            </m:mPr>
                            <m:mr>
                              <m:e>
                                <m:r>
                                  <m:rPr>
                                    <m:brk m:alnAt="7"/>
                                  </m:rPr>
                                  <a:rPr lang="en-US" sz="2000" b="0" i="1" smtClean="0">
                                    <a:latin typeface="Cambria Math" panose="02040503050406030204" pitchFamily="18" charset="0"/>
                                  </a:rPr>
                                  <m:t>1</m:t>
                                </m:r>
                              </m:e>
                              <m:e>
                                <m:r>
                                  <a:rPr lang="en-US" sz="2000" b="0" i="1" smtClean="0">
                                    <a:latin typeface="Cambria Math" panose="02040503050406030204" pitchFamily="18" charset="0"/>
                                  </a:rPr>
                                  <m:t>1</m:t>
                                </m:r>
                              </m:e>
                            </m:mr>
                            <m:mr>
                              <m:e>
                                <m:r>
                                  <a:rPr lang="en-US" sz="2000" b="0" i="1" smtClean="0">
                                    <a:latin typeface="Cambria Math" panose="02040503050406030204" pitchFamily="18" charset="0"/>
                                  </a:rPr>
                                  <m:t>1</m:t>
                                </m:r>
                              </m:e>
                              <m:e>
                                <m:r>
                                  <a:rPr lang="en-US" sz="2000" b="0" i="1" smtClean="0">
                                    <a:latin typeface="Cambria Math" panose="02040503050406030204" pitchFamily="18" charset="0"/>
                                  </a:rPr>
                                  <m:t>−1</m:t>
                                </m:r>
                              </m:e>
                            </m:mr>
                          </m:m>
                        </m:e>
                      </m:d>
                    </m:oMath>
                  </m:oMathPara>
                </a14:m>
                <a:endParaRPr lang="en-US" sz="2000" dirty="0"/>
              </a:p>
            </p:txBody>
          </p:sp>
        </mc:Choice>
        <mc:Fallback xmlns="">
          <p:sp>
            <p:nvSpPr>
              <p:cNvPr id="5" name="Rectangle 4">
                <a:extLst>
                  <a:ext uri="{FF2B5EF4-FFF2-40B4-BE49-F238E27FC236}">
                    <a16:creationId xmlns:a16="http://schemas.microsoft.com/office/drawing/2014/main" id="{874E2B54-52E5-0153-86A8-DDE8944701FF}"/>
                  </a:ext>
                </a:extLst>
              </p:cNvPr>
              <p:cNvSpPr>
                <a:spLocks noRot="1" noChangeAspect="1" noMove="1" noResize="1" noEditPoints="1" noAdjustHandles="1" noChangeArrowheads="1" noChangeShapeType="1" noTextEdit="1"/>
              </p:cNvSpPr>
              <p:nvPr/>
            </p:nvSpPr>
            <p:spPr>
              <a:xfrm>
                <a:off x="1527546" y="5142291"/>
                <a:ext cx="2168349" cy="728084"/>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F1EA681C-B9A6-6601-610B-8A3D224CA430}"/>
                  </a:ext>
                </a:extLst>
              </p:cNvPr>
              <p:cNvSpPr/>
              <p:nvPr/>
            </p:nvSpPr>
            <p:spPr>
              <a:xfrm>
                <a:off x="4334060" y="4796367"/>
                <a:ext cx="3582519" cy="140737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𝐻</m:t>
                      </m:r>
                      <m:d>
                        <m:dPr>
                          <m:begChr m:val=""/>
                          <m:endChr m:val="⟩"/>
                          <m:ctrlPr>
                            <a:rPr lang="en-US" i="1" smtClean="0">
                              <a:latin typeface="Cambria Math" panose="02040503050406030204" pitchFamily="18" charset="0"/>
                            </a:rPr>
                          </m:ctrlPr>
                        </m:dPr>
                        <m:e>
                          <m:d>
                            <m:dPr>
                              <m:begChr m:val="|"/>
                              <m:endChr m:val=""/>
                              <m:ctrlPr>
                                <a:rPr lang="en-US" i="1" smtClean="0">
                                  <a:latin typeface="Cambria Math" panose="02040503050406030204" pitchFamily="18" charset="0"/>
                                </a:rPr>
                              </m:ctrlPr>
                            </m:dPr>
                            <m:e>
                              <m:r>
                                <a:rPr lang="en-US" b="0" i="1" smtClean="0">
                                  <a:latin typeface="Cambria Math" panose="02040503050406030204" pitchFamily="18" charset="0"/>
                                </a:rPr>
                                <m:t>0</m:t>
                              </m:r>
                            </m:e>
                          </m:d>
                        </m:e>
                      </m:d>
                      <m:r>
                        <a:rPr lang="en-US" i="1">
                          <a:latin typeface="Cambria Math" panose="02040503050406030204" pitchFamily="18" charset="0"/>
                        </a:rPr>
                        <m:t>= </m:t>
                      </m:r>
                      <m:f>
                        <m:fPr>
                          <m:ctrlPr>
                            <a:rPr lang="en-US" i="1">
                              <a:latin typeface="Cambria Math" panose="02040503050406030204" pitchFamily="18" charset="0"/>
                            </a:rPr>
                          </m:ctrlPr>
                        </m:fPr>
                        <m:num>
                          <m:r>
                            <a:rPr lang="en-US" i="1">
                              <a:latin typeface="Cambria Math" panose="02040503050406030204" pitchFamily="18" charset="0"/>
                            </a:rPr>
                            <m:t>1</m:t>
                          </m:r>
                        </m:num>
                        <m:den>
                          <m:rad>
                            <m:radPr>
                              <m:degHide m:val="on"/>
                              <m:ctrlPr>
                                <a:rPr lang="en-US" i="1">
                                  <a:latin typeface="Cambria Math" panose="02040503050406030204" pitchFamily="18" charset="0"/>
                                </a:rPr>
                              </m:ctrlPr>
                            </m:radPr>
                            <m:deg/>
                            <m:e>
                              <m:r>
                                <a:rPr lang="en-US" i="1">
                                  <a:latin typeface="Cambria Math" panose="02040503050406030204" pitchFamily="18" charset="0"/>
                                </a:rPr>
                                <m:t>2</m:t>
                              </m:r>
                            </m:e>
                          </m:rad>
                        </m:den>
                      </m:f>
                      <m:d>
                        <m:dPr>
                          <m:ctrlPr>
                            <a:rPr lang="en-US" i="1">
                              <a:latin typeface="Cambria Math" panose="02040503050406030204" pitchFamily="18" charset="0"/>
                            </a:rPr>
                          </m:ctrlPr>
                        </m:dPr>
                        <m:e>
                          <m:m>
                            <m:mPr>
                              <m:mcs>
                                <m:mc>
                                  <m:mcPr>
                                    <m:count m:val="2"/>
                                    <m:mcJc m:val="center"/>
                                  </m:mcPr>
                                </m:mc>
                              </m:mcs>
                              <m:ctrlPr>
                                <a:rPr lang="en-US" i="1">
                                  <a:latin typeface="Cambria Math" panose="02040503050406030204" pitchFamily="18" charset="0"/>
                                </a:rPr>
                              </m:ctrlPr>
                            </m:mPr>
                            <m:mr>
                              <m:e>
                                <m:r>
                                  <m:rPr>
                                    <m:brk m:alnAt="7"/>
                                  </m:rPr>
                                  <a:rPr lang="en-US" i="1">
                                    <a:latin typeface="Cambria Math" panose="02040503050406030204" pitchFamily="18" charset="0"/>
                                  </a:rPr>
                                  <m:t>1</m:t>
                                </m:r>
                              </m:e>
                              <m:e>
                                <m:r>
                                  <a:rPr lang="en-US" i="1">
                                    <a:latin typeface="Cambria Math" panose="02040503050406030204" pitchFamily="18" charset="0"/>
                                  </a:rPr>
                                  <m:t>1</m:t>
                                </m:r>
                              </m:e>
                            </m:mr>
                            <m:mr>
                              <m:e>
                                <m:r>
                                  <a:rPr lang="en-US" i="1">
                                    <a:latin typeface="Cambria Math" panose="02040503050406030204" pitchFamily="18" charset="0"/>
                                  </a:rPr>
                                  <m:t>1</m:t>
                                </m:r>
                              </m:e>
                              <m:e>
                                <m:r>
                                  <a:rPr lang="en-US" i="1">
                                    <a:latin typeface="Cambria Math" panose="02040503050406030204" pitchFamily="18" charset="0"/>
                                  </a:rPr>
                                  <m:t>−1</m:t>
                                </m:r>
                              </m:e>
                            </m:mr>
                          </m:m>
                        </m:e>
                      </m:d>
                      <m:d>
                        <m:dPr>
                          <m:ctrlPr>
                            <a:rPr lang="en-US" i="1" smtClean="0">
                              <a:latin typeface="Cambria Math" panose="02040503050406030204" pitchFamily="18" charset="0"/>
                            </a:rPr>
                          </m:ctrlPr>
                        </m:dPr>
                        <m:e>
                          <m:m>
                            <m:mPr>
                              <m:mcs>
                                <m:mc>
                                  <m:mcPr>
                                    <m:count m:val="1"/>
                                    <m:mcJc m:val="center"/>
                                  </m:mcPr>
                                </m:mc>
                              </m:mcs>
                              <m:ctrlPr>
                                <a:rPr lang="en-US" i="1" smtClean="0">
                                  <a:latin typeface="Cambria Math" panose="02040503050406030204" pitchFamily="18" charset="0"/>
                                </a:rPr>
                              </m:ctrlPr>
                            </m:mPr>
                            <m:mr>
                              <m:e>
                                <m:r>
                                  <m:rPr>
                                    <m:brk m:alnAt="7"/>
                                  </m:rPr>
                                  <a:rPr lang="en-US" b="0" i="1" smtClean="0">
                                    <a:latin typeface="Cambria Math" panose="02040503050406030204" pitchFamily="18" charset="0"/>
                                  </a:rPr>
                                  <m:t>1</m:t>
                                </m:r>
                              </m:e>
                            </m:mr>
                            <m:mr>
                              <m:e>
                                <m:r>
                                  <a:rPr lang="en-US" b="0" i="1" smtClean="0">
                                    <a:latin typeface="Cambria Math" panose="02040503050406030204" pitchFamily="18" charset="0"/>
                                  </a:rPr>
                                  <m:t>0</m:t>
                                </m:r>
                              </m:e>
                            </m:mr>
                          </m:m>
                        </m:e>
                      </m:d>
                      <m:r>
                        <a:rPr lang="en-US" b="0" i="1" smtClean="0">
                          <a:latin typeface="Cambria Math" panose="02040503050406030204" pitchFamily="18" charset="0"/>
                        </a:rPr>
                        <m:t>=</m:t>
                      </m:r>
                      <m:d>
                        <m:dPr>
                          <m:ctrlPr>
                            <a:rPr lang="en-US" i="1" smtClean="0">
                              <a:latin typeface="Cambria Math" panose="02040503050406030204" pitchFamily="18" charset="0"/>
                            </a:rPr>
                          </m:ctrlPr>
                        </m:dPr>
                        <m:e>
                          <m:m>
                            <m:mPr>
                              <m:mcs>
                                <m:mc>
                                  <m:mcPr>
                                    <m:count m:val="1"/>
                                    <m:mcJc m:val="center"/>
                                  </m:mcPr>
                                </m:mc>
                              </m:mcs>
                              <m:ctrlPr>
                                <a:rPr lang="en-US" i="1" smtClean="0">
                                  <a:latin typeface="Cambria Math" panose="02040503050406030204" pitchFamily="18" charset="0"/>
                                </a:rPr>
                              </m:ctrlPr>
                            </m:mPr>
                            <m:mr>
                              <m:e>
                                <m:f>
                                  <m:fPr>
                                    <m:ctrlPr>
                                      <a:rPr lang="en-US" i="1" smtClean="0">
                                        <a:latin typeface="Cambria Math" panose="02040503050406030204" pitchFamily="18" charset="0"/>
                                      </a:rPr>
                                    </m:ctrlPr>
                                  </m:fPr>
                                  <m:num>
                                    <m:r>
                                      <a:rPr lang="en-US" i="1">
                                        <a:latin typeface="Cambria Math" panose="02040503050406030204" pitchFamily="18" charset="0"/>
                                      </a:rPr>
                                      <m:t>1</m:t>
                                    </m:r>
                                  </m:num>
                                  <m:den>
                                    <m:rad>
                                      <m:radPr>
                                        <m:degHide m:val="on"/>
                                        <m:ctrlPr>
                                          <a:rPr lang="en-US" i="1">
                                            <a:latin typeface="Cambria Math" panose="02040503050406030204" pitchFamily="18" charset="0"/>
                                          </a:rPr>
                                        </m:ctrlPr>
                                      </m:radPr>
                                      <m:deg/>
                                      <m:e>
                                        <m:r>
                                          <a:rPr lang="en-US" i="1">
                                            <a:latin typeface="Cambria Math" panose="02040503050406030204" pitchFamily="18" charset="0"/>
                                          </a:rPr>
                                          <m:t>2</m:t>
                                        </m:r>
                                      </m:e>
                                    </m:rad>
                                  </m:den>
                                </m:f>
                              </m:e>
                            </m:mr>
                            <m:mr>
                              <m:e>
                                <m:f>
                                  <m:fPr>
                                    <m:ctrlPr>
                                      <a:rPr lang="en-US" i="1" smtClean="0">
                                        <a:latin typeface="Cambria Math" panose="02040503050406030204" pitchFamily="18" charset="0"/>
                                      </a:rPr>
                                    </m:ctrlPr>
                                  </m:fPr>
                                  <m:num>
                                    <m:r>
                                      <a:rPr lang="en-US" i="1">
                                        <a:latin typeface="Cambria Math" panose="02040503050406030204" pitchFamily="18" charset="0"/>
                                      </a:rPr>
                                      <m:t>1</m:t>
                                    </m:r>
                                  </m:num>
                                  <m:den>
                                    <m:rad>
                                      <m:radPr>
                                        <m:degHide m:val="on"/>
                                        <m:ctrlPr>
                                          <a:rPr lang="en-US" i="1">
                                            <a:latin typeface="Cambria Math" panose="02040503050406030204" pitchFamily="18" charset="0"/>
                                          </a:rPr>
                                        </m:ctrlPr>
                                      </m:radPr>
                                      <m:deg/>
                                      <m:e>
                                        <m:r>
                                          <a:rPr lang="en-US" i="1">
                                            <a:latin typeface="Cambria Math" panose="02040503050406030204" pitchFamily="18" charset="0"/>
                                          </a:rPr>
                                          <m:t>2</m:t>
                                        </m:r>
                                      </m:e>
                                    </m:rad>
                                  </m:den>
                                </m:f>
                              </m:e>
                            </m:mr>
                          </m:m>
                        </m:e>
                      </m:d>
                    </m:oMath>
                  </m:oMathPara>
                </a14:m>
                <a:endParaRPr lang="en-US" dirty="0"/>
              </a:p>
            </p:txBody>
          </p:sp>
        </mc:Choice>
        <mc:Fallback xmlns="">
          <p:sp>
            <p:nvSpPr>
              <p:cNvPr id="6" name="Rectangle 5">
                <a:extLst>
                  <a:ext uri="{FF2B5EF4-FFF2-40B4-BE49-F238E27FC236}">
                    <a16:creationId xmlns:a16="http://schemas.microsoft.com/office/drawing/2014/main" id="{F1EA681C-B9A6-6601-610B-8A3D224CA430}"/>
                  </a:ext>
                </a:extLst>
              </p:cNvPr>
              <p:cNvSpPr>
                <a:spLocks noRot="1" noChangeAspect="1" noMove="1" noResize="1" noEditPoints="1" noAdjustHandles="1" noChangeArrowheads="1" noChangeShapeType="1" noTextEdit="1"/>
              </p:cNvSpPr>
              <p:nvPr/>
            </p:nvSpPr>
            <p:spPr>
              <a:xfrm>
                <a:off x="4334060" y="4796367"/>
                <a:ext cx="3582519" cy="1407373"/>
              </a:xfrm>
              <a:prstGeom prst="rect">
                <a:avLst/>
              </a:prstGeom>
              <a:blipFill>
                <a:blip r:embed="rId4"/>
                <a:stretch>
                  <a:fillRect/>
                </a:stretch>
              </a:blipFill>
            </p:spPr>
            <p:txBody>
              <a:bodyPr/>
              <a:lstStyle/>
              <a:p>
                <a:r>
                  <a:rPr lang="en-US">
                    <a:noFill/>
                  </a:rPr>
                  <a:t> </a:t>
                </a:r>
              </a:p>
            </p:txBody>
          </p:sp>
        </mc:Fallback>
      </mc:AlternateContent>
      <p:pic>
        <p:nvPicPr>
          <p:cNvPr id="7" name="Picture 6">
            <a:extLst>
              <a:ext uri="{FF2B5EF4-FFF2-40B4-BE49-F238E27FC236}">
                <a16:creationId xmlns:a16="http://schemas.microsoft.com/office/drawing/2014/main" id="{385F056B-737F-63E9-FF32-3DACB1F14AA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03362" y="1839643"/>
            <a:ext cx="2351314" cy="2743200"/>
          </a:xfrm>
          <a:prstGeom prst="rect">
            <a:avLst/>
          </a:prstGeom>
        </p:spPr>
      </p:pic>
      <p:sp>
        <p:nvSpPr>
          <p:cNvPr id="3" name="Slide Number Placeholder 2">
            <a:extLst>
              <a:ext uri="{FF2B5EF4-FFF2-40B4-BE49-F238E27FC236}">
                <a16:creationId xmlns:a16="http://schemas.microsoft.com/office/drawing/2014/main" id="{E507B9B6-EC96-8FF4-6A2F-729B0F964558}"/>
              </a:ext>
            </a:extLst>
          </p:cNvPr>
          <p:cNvSpPr>
            <a:spLocks noGrp="1"/>
          </p:cNvSpPr>
          <p:nvPr>
            <p:ph type="sldNum" sz="quarter" idx="12"/>
          </p:nvPr>
        </p:nvSpPr>
        <p:spPr/>
        <p:txBody>
          <a:bodyPr/>
          <a:lstStyle/>
          <a:p>
            <a:fld id="{A8DC31AC-DC90-4B2D-8AAC-B41DFB71CF41}" type="slidenum">
              <a:rPr lang="en-US" smtClean="0"/>
              <a:t>21</a:t>
            </a:fld>
            <a:endParaRPr lang="en-US"/>
          </a:p>
        </p:txBody>
      </p:sp>
    </p:spTree>
    <p:extLst>
      <p:ext uri="{BB962C8B-B14F-4D97-AF65-F5344CB8AC3E}">
        <p14:creationId xmlns:p14="http://schemas.microsoft.com/office/powerpoint/2010/main" val="33557266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8DCDE9-C9AA-D542-08AE-244257F7DBC8}"/>
              </a:ext>
            </a:extLst>
          </p:cNvPr>
          <p:cNvSpPr>
            <a:spLocks noGrp="1"/>
          </p:cNvSpPr>
          <p:nvPr>
            <p:ph type="title"/>
          </p:nvPr>
        </p:nvSpPr>
        <p:spPr/>
        <p:txBody>
          <a:bodyPr/>
          <a:lstStyle/>
          <a:p>
            <a:r>
              <a:rPr lang="en-US" dirty="0"/>
              <a:t>Quantum Circuits</a:t>
            </a:r>
          </a:p>
        </p:txBody>
      </p:sp>
      <p:sp>
        <p:nvSpPr>
          <p:cNvPr id="4" name="object 3">
            <a:extLst>
              <a:ext uri="{FF2B5EF4-FFF2-40B4-BE49-F238E27FC236}">
                <a16:creationId xmlns:a16="http://schemas.microsoft.com/office/drawing/2014/main" id="{A2858FEB-5C29-902E-AF17-91349746B315}"/>
              </a:ext>
            </a:extLst>
          </p:cNvPr>
          <p:cNvSpPr txBox="1"/>
          <p:nvPr/>
        </p:nvSpPr>
        <p:spPr>
          <a:xfrm>
            <a:off x="7312530" y="1829044"/>
            <a:ext cx="4591889" cy="3436838"/>
          </a:xfrm>
          <a:prstGeom prst="rect">
            <a:avLst/>
          </a:prstGeom>
        </p:spPr>
        <p:txBody>
          <a:bodyPr vert="horz" wrap="square" lIns="0" tIns="12700" rIns="0" bIns="0" rtlCol="0">
            <a:spAutoFit/>
          </a:bodyPr>
          <a:lstStyle/>
          <a:p>
            <a:pPr marL="298450" indent="-285750">
              <a:lnSpc>
                <a:spcPct val="100000"/>
              </a:lnSpc>
              <a:spcBef>
                <a:spcPts val="100"/>
              </a:spcBef>
              <a:buFont typeface="Arial" panose="020B0604020202020204" pitchFamily="34" charset="0"/>
              <a:buChar char="•"/>
            </a:pPr>
            <a:r>
              <a:rPr sz="1800" spc="-5" dirty="0">
                <a:cs typeface="Calibri Light" panose="020F0302020204030204" pitchFamily="34" charset="0"/>
              </a:rPr>
              <a:t>Time </a:t>
            </a:r>
            <a:r>
              <a:rPr sz="1800" spc="-10" dirty="0">
                <a:cs typeface="Calibri Light" panose="020F0302020204030204" pitchFamily="34" charset="0"/>
              </a:rPr>
              <a:t>flows </a:t>
            </a:r>
            <a:r>
              <a:rPr sz="1800" spc="10" dirty="0">
                <a:cs typeface="Calibri Light" panose="020F0302020204030204" pitchFamily="34" charset="0"/>
              </a:rPr>
              <a:t>left </a:t>
            </a:r>
            <a:r>
              <a:rPr sz="1800" spc="-20" dirty="0">
                <a:cs typeface="Calibri Light" panose="020F0302020204030204" pitchFamily="34" charset="0"/>
              </a:rPr>
              <a:t>to</a:t>
            </a:r>
            <a:r>
              <a:rPr sz="1800" spc="-10" dirty="0">
                <a:cs typeface="Calibri Light" panose="020F0302020204030204" pitchFamily="34" charset="0"/>
              </a:rPr>
              <a:t> </a:t>
            </a:r>
            <a:r>
              <a:rPr sz="1800" spc="-5" dirty="0">
                <a:cs typeface="Calibri Light" panose="020F0302020204030204" pitchFamily="34" charset="0"/>
              </a:rPr>
              <a:t>right.</a:t>
            </a:r>
            <a:endParaRPr sz="1800" dirty="0">
              <a:cs typeface="Calibri Light" panose="020F0302020204030204" pitchFamily="34" charset="0"/>
            </a:endParaRPr>
          </a:p>
          <a:p>
            <a:pPr marL="298450" marR="5080" indent="-285750">
              <a:lnSpc>
                <a:spcPct val="100000"/>
              </a:lnSpc>
              <a:buFont typeface="Arial" panose="020B0604020202020204" pitchFamily="34" charset="0"/>
              <a:buChar char="•"/>
            </a:pPr>
            <a:r>
              <a:rPr sz="1800" spc="-5" dirty="0">
                <a:cs typeface="Calibri Light" panose="020F0302020204030204" pitchFamily="34" charset="0"/>
              </a:rPr>
              <a:t>Quantum </a:t>
            </a:r>
            <a:r>
              <a:rPr sz="1800" spc="-10" dirty="0">
                <a:cs typeface="Calibri Light" panose="020F0302020204030204" pitchFamily="34" charset="0"/>
              </a:rPr>
              <a:t>gates </a:t>
            </a:r>
            <a:r>
              <a:rPr sz="1800" spc="-5" dirty="0">
                <a:cs typeface="Calibri Light" panose="020F0302020204030204" pitchFamily="34" charset="0"/>
              </a:rPr>
              <a:t>(operators) </a:t>
            </a:r>
            <a:r>
              <a:rPr sz="1800" dirty="0">
                <a:cs typeface="Calibri Light" panose="020F0302020204030204" pitchFamily="34" charset="0"/>
              </a:rPr>
              <a:t>are </a:t>
            </a:r>
            <a:r>
              <a:rPr sz="1800" spc="-5" dirty="0">
                <a:cs typeface="Calibri Light" panose="020F0302020204030204" pitchFamily="34" charset="0"/>
              </a:rPr>
              <a:t>applied sequentially  </a:t>
            </a:r>
            <a:r>
              <a:rPr sz="1800" spc="-20" dirty="0">
                <a:cs typeface="Calibri Light" panose="020F0302020204030204" pitchFamily="34" charset="0"/>
              </a:rPr>
              <a:t>to </a:t>
            </a:r>
            <a:r>
              <a:rPr sz="1800" spc="-10" dirty="0">
                <a:cs typeface="Calibri Light" panose="020F0302020204030204" pitchFamily="34" charset="0"/>
              </a:rPr>
              <a:t>qubit states, </a:t>
            </a:r>
            <a:r>
              <a:rPr sz="1800" spc="-5" dirty="0">
                <a:cs typeface="Calibri Light" panose="020F0302020204030204" pitchFamily="34" charset="0"/>
              </a:rPr>
              <a:t>with result </a:t>
            </a:r>
            <a:r>
              <a:rPr sz="1800" spc="-10" dirty="0">
                <a:cs typeface="Calibri Light" panose="020F0302020204030204" pitchFamily="34" charset="0"/>
              </a:rPr>
              <a:t>shown </a:t>
            </a:r>
            <a:r>
              <a:rPr sz="1800" dirty="0">
                <a:cs typeface="Calibri Light" panose="020F0302020204030204" pitchFamily="34" charset="0"/>
              </a:rPr>
              <a:t>on </a:t>
            </a:r>
            <a:r>
              <a:rPr sz="1800" spc="-5" dirty="0">
                <a:cs typeface="Calibri Light" panose="020F0302020204030204" pitchFamily="34" charset="0"/>
              </a:rPr>
              <a:t>the</a:t>
            </a:r>
            <a:r>
              <a:rPr sz="1800" spc="50" dirty="0">
                <a:cs typeface="Calibri Light" panose="020F0302020204030204" pitchFamily="34" charset="0"/>
              </a:rPr>
              <a:t> </a:t>
            </a:r>
            <a:r>
              <a:rPr sz="1800" spc="-5" dirty="0">
                <a:cs typeface="Calibri Light" panose="020F0302020204030204" pitchFamily="34" charset="0"/>
              </a:rPr>
              <a:t>right.</a:t>
            </a:r>
            <a:r>
              <a:rPr lang="en-US" sz="1800" spc="-5" dirty="0">
                <a:cs typeface="Calibri Light" panose="020F0302020204030204" pitchFamily="34" charset="0"/>
              </a:rPr>
              <a:t> </a:t>
            </a:r>
          </a:p>
          <a:p>
            <a:pPr marL="298450" marR="5080" indent="-285750">
              <a:buFont typeface="Arial" panose="020B0604020202020204" pitchFamily="34" charset="0"/>
              <a:buChar char="•"/>
            </a:pPr>
            <a:r>
              <a:rPr lang="en-US" spc="-5" dirty="0">
                <a:cs typeface="Calibri Light" panose="020F0302020204030204" pitchFamily="34" charset="0"/>
              </a:rPr>
              <a:t>Measurement: </a:t>
            </a:r>
          </a:p>
          <a:p>
            <a:pPr marL="755650" marR="5080" lvl="1" indent="-285750">
              <a:buFont typeface="Arial" panose="020B0604020202020204" pitchFamily="34" charset="0"/>
              <a:buChar char="•"/>
            </a:pPr>
            <a:r>
              <a:rPr lang="en-US" spc="-5" dirty="0">
                <a:cs typeface="Calibri Light" panose="020F0302020204030204" pitchFamily="34" charset="0"/>
              </a:rPr>
              <a:t>Double </a:t>
            </a:r>
            <a:r>
              <a:rPr lang="en-US" dirty="0">
                <a:cs typeface="Calibri Light" panose="020F0302020204030204" pitchFamily="34" charset="0"/>
              </a:rPr>
              <a:t>line </a:t>
            </a:r>
            <a:r>
              <a:rPr lang="en-US" spc="-5" dirty="0">
                <a:cs typeface="Calibri Light" panose="020F0302020204030204" pitchFamily="34" charset="0"/>
              </a:rPr>
              <a:t>represents classical</a:t>
            </a:r>
            <a:r>
              <a:rPr lang="en-US" spc="-45" dirty="0">
                <a:cs typeface="Calibri Light" panose="020F0302020204030204" pitchFamily="34" charset="0"/>
              </a:rPr>
              <a:t> </a:t>
            </a:r>
            <a:r>
              <a:rPr lang="en-US" spc="-5" dirty="0">
                <a:cs typeface="Calibri Light" panose="020F0302020204030204" pitchFamily="34" charset="0"/>
              </a:rPr>
              <a:t>bit.</a:t>
            </a:r>
            <a:endParaRPr lang="en-US" dirty="0">
              <a:cs typeface="Calibri Light" panose="020F0302020204030204" pitchFamily="34" charset="0"/>
            </a:endParaRPr>
          </a:p>
          <a:p>
            <a:pPr marL="755650" marR="5080" lvl="1" indent="-285750">
              <a:buFont typeface="Arial" panose="020B0604020202020204" pitchFamily="34" charset="0"/>
              <a:buChar char="•"/>
            </a:pPr>
            <a:r>
              <a:rPr lang="en-US" spc="-5" dirty="0">
                <a:cs typeface="Calibri Light" panose="020F0302020204030204" pitchFamily="34" charset="0"/>
              </a:rPr>
              <a:t>Measurement is </a:t>
            </a:r>
            <a:r>
              <a:rPr lang="en-US" dirty="0">
                <a:cs typeface="Calibri Light" panose="020F0302020204030204" pitchFamily="34" charset="0"/>
              </a:rPr>
              <a:t>in </a:t>
            </a:r>
            <a:r>
              <a:rPr lang="en-US" spc="-5" dirty="0">
                <a:cs typeface="Calibri Light" panose="020F0302020204030204" pitchFamily="34" charset="0"/>
              </a:rPr>
              <a:t>the standard</a:t>
            </a:r>
            <a:r>
              <a:rPr lang="en-US" spc="-25" dirty="0">
                <a:cs typeface="Calibri Light" panose="020F0302020204030204" pitchFamily="34" charset="0"/>
              </a:rPr>
              <a:t> </a:t>
            </a:r>
            <a:r>
              <a:rPr lang="en-US" spc="-5" dirty="0">
                <a:cs typeface="Calibri Light" panose="020F0302020204030204" pitchFamily="34" charset="0"/>
              </a:rPr>
              <a:t>basis</a:t>
            </a:r>
            <a:endParaRPr lang="en-US" dirty="0">
              <a:cs typeface="Calibri Light" panose="020F0302020204030204" pitchFamily="34" charset="0"/>
            </a:endParaRPr>
          </a:p>
          <a:p>
            <a:pPr marL="342900" indent="-342900">
              <a:lnSpc>
                <a:spcPct val="100000"/>
              </a:lnSpc>
              <a:spcBef>
                <a:spcPts val="30"/>
              </a:spcBef>
              <a:buFont typeface="Arial" panose="020B0604020202020204" pitchFamily="34" charset="0"/>
              <a:buChar char="•"/>
            </a:pPr>
            <a:endParaRPr lang="en-US" sz="1850" dirty="0">
              <a:cs typeface="Calibri Light" panose="020F0302020204030204" pitchFamily="34" charset="0"/>
            </a:endParaRPr>
          </a:p>
          <a:p>
            <a:pPr marL="90805" marR="125730" algn="ctr">
              <a:lnSpc>
                <a:spcPct val="100000"/>
              </a:lnSpc>
            </a:pPr>
            <a:r>
              <a:rPr lang="en-US" sz="2000" b="1" spc="-15" dirty="0">
                <a:cs typeface="Calibri Light" panose="020F0302020204030204" pitchFamily="34" charset="0"/>
              </a:rPr>
              <a:t>Any </a:t>
            </a:r>
            <a:r>
              <a:rPr lang="en-US" sz="2000" b="1" spc="-5" dirty="0">
                <a:cs typeface="Calibri Light" panose="020F0302020204030204" pitchFamily="34" charset="0"/>
              </a:rPr>
              <a:t>quantum </a:t>
            </a:r>
            <a:r>
              <a:rPr lang="en-US" sz="2000" b="1" spc="-10" dirty="0">
                <a:cs typeface="Calibri Light" panose="020F0302020204030204" pitchFamily="34" charset="0"/>
              </a:rPr>
              <a:t>transformation </a:t>
            </a:r>
            <a:r>
              <a:rPr lang="en-US" sz="2000" b="1" dirty="0">
                <a:cs typeface="Calibri Light" panose="020F0302020204030204" pitchFamily="34" charset="0"/>
              </a:rPr>
              <a:t>can </a:t>
            </a:r>
            <a:r>
              <a:rPr lang="en-US" sz="2000" b="1" spc="-5" dirty="0">
                <a:cs typeface="Calibri Light" panose="020F0302020204030204" pitchFamily="34" charset="0"/>
              </a:rPr>
              <a:t>be realized  </a:t>
            </a:r>
            <a:r>
              <a:rPr lang="en-US" sz="2000" b="1" dirty="0">
                <a:cs typeface="Calibri Light" panose="020F0302020204030204" pitchFamily="34" charset="0"/>
              </a:rPr>
              <a:t>in </a:t>
            </a:r>
            <a:r>
              <a:rPr lang="en-US" sz="2000" b="1" spc="-10" dirty="0">
                <a:cs typeface="Calibri Light" panose="020F0302020204030204" pitchFamily="34" charset="0"/>
              </a:rPr>
              <a:t>terms </a:t>
            </a:r>
            <a:r>
              <a:rPr lang="en-US" sz="2000" b="1" dirty="0">
                <a:cs typeface="Calibri Light" panose="020F0302020204030204" pitchFamily="34" charset="0"/>
              </a:rPr>
              <a:t>of </a:t>
            </a:r>
            <a:r>
              <a:rPr lang="en-US" sz="2000" b="1" spc="-5" dirty="0">
                <a:cs typeface="Calibri Light" panose="020F0302020204030204" pitchFamily="34" charset="0"/>
              </a:rPr>
              <a:t>the basic </a:t>
            </a:r>
            <a:r>
              <a:rPr lang="en-US" sz="2000" b="1" spc="-10" dirty="0">
                <a:cs typeface="Calibri Light" panose="020F0302020204030204" pitchFamily="34" charset="0"/>
              </a:rPr>
              <a:t>gates </a:t>
            </a:r>
            <a:r>
              <a:rPr lang="en-US" sz="2000" b="1" dirty="0">
                <a:cs typeface="Calibri Light" panose="020F0302020204030204" pitchFamily="34" charset="0"/>
              </a:rPr>
              <a:t>of </a:t>
            </a:r>
            <a:r>
              <a:rPr lang="en-US" sz="2000" b="1" spc="-5" dirty="0">
                <a:cs typeface="Calibri Light" panose="020F0302020204030204" pitchFamily="34" charset="0"/>
              </a:rPr>
              <a:t>the standard  circuit</a:t>
            </a:r>
            <a:r>
              <a:rPr lang="en-US" sz="2000" b="1" spc="-25" dirty="0">
                <a:cs typeface="Calibri Light" panose="020F0302020204030204" pitchFamily="34" charset="0"/>
              </a:rPr>
              <a:t> </a:t>
            </a:r>
            <a:r>
              <a:rPr lang="en-US" sz="2000" b="1" spc="-5" dirty="0">
                <a:cs typeface="Calibri Light" panose="020F0302020204030204" pitchFamily="34" charset="0"/>
              </a:rPr>
              <a:t>model</a:t>
            </a:r>
            <a:r>
              <a:rPr lang="en-US" sz="2000" b="1" spc="-5" dirty="0">
                <a:latin typeface="Calibri Light" panose="020F0302020204030204" pitchFamily="34" charset="0"/>
                <a:cs typeface="Calibri Light" panose="020F0302020204030204" pitchFamily="34" charset="0"/>
              </a:rPr>
              <a:t>.</a:t>
            </a:r>
            <a:endParaRPr lang="en-US" sz="2000" b="1" dirty="0">
              <a:latin typeface="Calibri Light" panose="020F0302020204030204" pitchFamily="34" charset="0"/>
              <a:cs typeface="Calibri Light" panose="020F0302020204030204" pitchFamily="34" charset="0"/>
            </a:endParaRPr>
          </a:p>
          <a:p>
            <a:pPr marL="12700" marR="5080">
              <a:lnSpc>
                <a:spcPct val="100000"/>
              </a:lnSpc>
            </a:pPr>
            <a:endParaRPr sz="1800" dirty="0">
              <a:latin typeface="Calibri Light" panose="020F0302020204030204" pitchFamily="34" charset="0"/>
              <a:cs typeface="Calibri Light" panose="020F0302020204030204" pitchFamily="34" charset="0"/>
            </a:endParaRPr>
          </a:p>
        </p:txBody>
      </p:sp>
      <p:sp>
        <p:nvSpPr>
          <p:cNvPr id="5" name="object 4">
            <a:extLst>
              <a:ext uri="{FF2B5EF4-FFF2-40B4-BE49-F238E27FC236}">
                <a16:creationId xmlns:a16="http://schemas.microsoft.com/office/drawing/2014/main" id="{1DA15637-6DE5-B12B-DE66-0ADC311C957D}"/>
              </a:ext>
            </a:extLst>
          </p:cNvPr>
          <p:cNvSpPr/>
          <p:nvPr/>
        </p:nvSpPr>
        <p:spPr>
          <a:xfrm>
            <a:off x="350323" y="2031873"/>
            <a:ext cx="6739889" cy="2794253"/>
          </a:xfrm>
          <a:prstGeom prst="rect">
            <a:avLst/>
          </a:prstGeom>
          <a:blipFill>
            <a:blip r:embed="rId2" cstate="print"/>
            <a:stretch>
              <a:fillRect/>
            </a:stretch>
          </a:blipFill>
        </p:spPr>
        <p:txBody>
          <a:bodyPr wrap="square" lIns="0" tIns="0" rIns="0" bIns="0" rtlCol="0"/>
          <a:lstStyle/>
          <a:p>
            <a:endParaRPr/>
          </a:p>
        </p:txBody>
      </p:sp>
      <p:sp>
        <p:nvSpPr>
          <p:cNvPr id="3" name="Slide Number Placeholder 2">
            <a:extLst>
              <a:ext uri="{FF2B5EF4-FFF2-40B4-BE49-F238E27FC236}">
                <a16:creationId xmlns:a16="http://schemas.microsoft.com/office/drawing/2014/main" id="{E7CE9EAE-BF51-26B0-D5B4-DB03D4B91906}"/>
              </a:ext>
            </a:extLst>
          </p:cNvPr>
          <p:cNvSpPr>
            <a:spLocks noGrp="1"/>
          </p:cNvSpPr>
          <p:nvPr>
            <p:ph type="sldNum" sz="quarter" idx="12"/>
          </p:nvPr>
        </p:nvSpPr>
        <p:spPr/>
        <p:txBody>
          <a:bodyPr/>
          <a:lstStyle/>
          <a:p>
            <a:fld id="{A8DC31AC-DC90-4B2D-8AAC-B41DFB71CF41}" type="slidenum">
              <a:rPr lang="en-US" smtClean="0"/>
              <a:t>22</a:t>
            </a:fld>
            <a:endParaRPr lang="en-US"/>
          </a:p>
        </p:txBody>
      </p:sp>
    </p:spTree>
    <p:extLst>
      <p:ext uri="{BB962C8B-B14F-4D97-AF65-F5344CB8AC3E}">
        <p14:creationId xmlns:p14="http://schemas.microsoft.com/office/powerpoint/2010/main" val="3029501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6C5501-BB26-4EF3-A461-416F1F589A18}"/>
              </a:ext>
            </a:extLst>
          </p:cNvPr>
          <p:cNvSpPr>
            <a:spLocks noGrp="1"/>
          </p:cNvSpPr>
          <p:nvPr>
            <p:ph type="title"/>
          </p:nvPr>
        </p:nvSpPr>
        <p:spPr/>
        <p:txBody>
          <a:bodyPr/>
          <a:lstStyle/>
          <a:p>
            <a:r>
              <a:rPr lang="en-US" dirty="0"/>
              <a:t>Notation for quantum circuits</a:t>
            </a:r>
          </a:p>
        </p:txBody>
      </p:sp>
      <p:grpSp>
        <p:nvGrpSpPr>
          <p:cNvPr id="26" name="Group 25">
            <a:extLst>
              <a:ext uri="{FF2B5EF4-FFF2-40B4-BE49-F238E27FC236}">
                <a16:creationId xmlns:a16="http://schemas.microsoft.com/office/drawing/2014/main" id="{9D6E578D-5C75-4A0E-89C7-CDB8A6800BC4}"/>
              </a:ext>
            </a:extLst>
          </p:cNvPr>
          <p:cNvGrpSpPr/>
          <p:nvPr/>
        </p:nvGrpSpPr>
        <p:grpSpPr>
          <a:xfrm>
            <a:off x="773330" y="1882801"/>
            <a:ext cx="11051665" cy="3889737"/>
            <a:chOff x="655143" y="1708630"/>
            <a:chExt cx="9261664" cy="3392105"/>
          </a:xfrm>
        </p:grpSpPr>
        <p:grpSp>
          <p:nvGrpSpPr>
            <p:cNvPr id="20" name="Group 19">
              <a:extLst>
                <a:ext uri="{FF2B5EF4-FFF2-40B4-BE49-F238E27FC236}">
                  <a16:creationId xmlns:a16="http://schemas.microsoft.com/office/drawing/2014/main" id="{61E91EC5-93BC-40AB-91E9-085CC808600F}"/>
                </a:ext>
              </a:extLst>
            </p:cNvPr>
            <p:cNvGrpSpPr/>
            <p:nvPr/>
          </p:nvGrpSpPr>
          <p:grpSpPr>
            <a:xfrm>
              <a:off x="655143" y="1712845"/>
              <a:ext cx="2300273" cy="1486678"/>
              <a:chOff x="324739" y="1712845"/>
              <a:chExt cx="2300273" cy="1486678"/>
            </a:xfrm>
          </p:grpSpPr>
          <p:pic>
            <p:nvPicPr>
              <p:cNvPr id="4" name="Picture 3">
                <a:extLst>
                  <a:ext uri="{FF2B5EF4-FFF2-40B4-BE49-F238E27FC236}">
                    <a16:creationId xmlns:a16="http://schemas.microsoft.com/office/drawing/2014/main" id="{1BDEF152-E117-4931-ACFB-AA7C0D6E043D}"/>
                  </a:ext>
                </a:extLst>
              </p:cNvPr>
              <p:cNvPicPr>
                <a:picLocks noChangeAspect="1"/>
              </p:cNvPicPr>
              <p:nvPr/>
            </p:nvPicPr>
            <p:blipFill>
              <a:blip r:embed="rId2"/>
              <a:stretch>
                <a:fillRect/>
              </a:stretch>
            </p:blipFill>
            <p:spPr>
              <a:xfrm>
                <a:off x="346255" y="1804193"/>
                <a:ext cx="2175085" cy="1300679"/>
              </a:xfrm>
              <a:prstGeom prst="rect">
                <a:avLst/>
              </a:prstGeom>
            </p:spPr>
          </p:pic>
          <p:sp>
            <p:nvSpPr>
              <p:cNvPr id="13" name="Rectangle 12">
                <a:extLst>
                  <a:ext uri="{FF2B5EF4-FFF2-40B4-BE49-F238E27FC236}">
                    <a16:creationId xmlns:a16="http://schemas.microsoft.com/office/drawing/2014/main" id="{8AA49915-52A1-4673-BD0A-B874DDE8E9FA}"/>
                  </a:ext>
                </a:extLst>
              </p:cNvPr>
              <p:cNvSpPr/>
              <p:nvPr/>
            </p:nvSpPr>
            <p:spPr>
              <a:xfrm>
                <a:off x="324739" y="1712845"/>
                <a:ext cx="2300273" cy="1486678"/>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46F2B4B1-1E0C-48D1-880E-1FF6F4754896}"/>
                </a:ext>
              </a:extLst>
            </p:cNvPr>
            <p:cNvGrpSpPr/>
            <p:nvPr/>
          </p:nvGrpSpPr>
          <p:grpSpPr>
            <a:xfrm>
              <a:off x="3046778" y="1708630"/>
              <a:ext cx="3937518" cy="1486678"/>
              <a:chOff x="3825551" y="1629747"/>
              <a:chExt cx="3937518" cy="1486678"/>
            </a:xfrm>
          </p:grpSpPr>
          <p:pic>
            <p:nvPicPr>
              <p:cNvPr id="5" name="Picture 4">
                <a:extLst>
                  <a:ext uri="{FF2B5EF4-FFF2-40B4-BE49-F238E27FC236}">
                    <a16:creationId xmlns:a16="http://schemas.microsoft.com/office/drawing/2014/main" id="{0ABF0DF0-6769-4C8D-90F4-C7D0E5A2AD82}"/>
                  </a:ext>
                </a:extLst>
              </p:cNvPr>
              <p:cNvPicPr>
                <a:picLocks noChangeAspect="1"/>
              </p:cNvPicPr>
              <p:nvPr/>
            </p:nvPicPr>
            <p:blipFill>
              <a:blip r:embed="rId3"/>
              <a:stretch>
                <a:fillRect/>
              </a:stretch>
            </p:blipFill>
            <p:spPr>
              <a:xfrm>
                <a:off x="3886121" y="1690686"/>
                <a:ext cx="3828747" cy="1325563"/>
              </a:xfrm>
              <a:prstGeom prst="rect">
                <a:avLst/>
              </a:prstGeom>
            </p:spPr>
          </p:pic>
          <p:sp>
            <p:nvSpPr>
              <p:cNvPr id="15" name="Rectangle 14">
                <a:extLst>
                  <a:ext uri="{FF2B5EF4-FFF2-40B4-BE49-F238E27FC236}">
                    <a16:creationId xmlns:a16="http://schemas.microsoft.com/office/drawing/2014/main" id="{5589DA6C-5B78-4C7A-AB17-9420835D02E9}"/>
                  </a:ext>
                </a:extLst>
              </p:cNvPr>
              <p:cNvSpPr/>
              <p:nvPr/>
            </p:nvSpPr>
            <p:spPr>
              <a:xfrm>
                <a:off x="3825551" y="1629747"/>
                <a:ext cx="3937518" cy="1486678"/>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F686C99A-9264-47A3-A935-279758F44553}"/>
                </a:ext>
              </a:extLst>
            </p:cNvPr>
            <p:cNvGrpSpPr/>
            <p:nvPr/>
          </p:nvGrpSpPr>
          <p:grpSpPr>
            <a:xfrm>
              <a:off x="7111208" y="1711193"/>
              <a:ext cx="2805599" cy="1486678"/>
              <a:chOff x="7489177" y="1739089"/>
              <a:chExt cx="2805599" cy="1486678"/>
            </a:xfrm>
          </p:grpSpPr>
          <p:pic>
            <p:nvPicPr>
              <p:cNvPr id="17" name="Picture 16">
                <a:extLst>
                  <a:ext uri="{FF2B5EF4-FFF2-40B4-BE49-F238E27FC236}">
                    <a16:creationId xmlns:a16="http://schemas.microsoft.com/office/drawing/2014/main" id="{CF89AF6F-C215-4B0C-8C65-9351B2CED8BC}"/>
                  </a:ext>
                </a:extLst>
              </p:cNvPr>
              <p:cNvPicPr>
                <a:picLocks noChangeAspect="1"/>
              </p:cNvPicPr>
              <p:nvPr/>
            </p:nvPicPr>
            <p:blipFill>
              <a:blip r:embed="rId4"/>
              <a:stretch>
                <a:fillRect/>
              </a:stretch>
            </p:blipFill>
            <p:spPr>
              <a:xfrm>
                <a:off x="7605421" y="1800514"/>
                <a:ext cx="2618658" cy="1399009"/>
              </a:xfrm>
              <a:prstGeom prst="rect">
                <a:avLst/>
              </a:prstGeom>
            </p:spPr>
          </p:pic>
          <p:sp>
            <p:nvSpPr>
              <p:cNvPr id="18" name="Rectangle 17">
                <a:extLst>
                  <a:ext uri="{FF2B5EF4-FFF2-40B4-BE49-F238E27FC236}">
                    <a16:creationId xmlns:a16="http://schemas.microsoft.com/office/drawing/2014/main" id="{E89423AE-0B83-4465-9F2C-722A6EC20D6C}"/>
                  </a:ext>
                </a:extLst>
              </p:cNvPr>
              <p:cNvSpPr/>
              <p:nvPr/>
            </p:nvSpPr>
            <p:spPr>
              <a:xfrm>
                <a:off x="7489177" y="1739089"/>
                <a:ext cx="2805599" cy="1486678"/>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CA0DAAA1-C480-48EC-845C-2626A4C09A0D}"/>
                </a:ext>
              </a:extLst>
            </p:cNvPr>
            <p:cNvGrpSpPr/>
            <p:nvPr/>
          </p:nvGrpSpPr>
          <p:grpSpPr>
            <a:xfrm>
              <a:off x="655143" y="3290871"/>
              <a:ext cx="9261664" cy="1809864"/>
              <a:chOff x="655143" y="3290871"/>
              <a:chExt cx="9261664" cy="1809864"/>
            </a:xfrm>
          </p:grpSpPr>
          <p:grpSp>
            <p:nvGrpSpPr>
              <p:cNvPr id="12" name="Group 11">
                <a:extLst>
                  <a:ext uri="{FF2B5EF4-FFF2-40B4-BE49-F238E27FC236}">
                    <a16:creationId xmlns:a16="http://schemas.microsoft.com/office/drawing/2014/main" id="{090BCB0C-9E89-4E3E-B672-7C5182967BC0}"/>
                  </a:ext>
                </a:extLst>
              </p:cNvPr>
              <p:cNvGrpSpPr/>
              <p:nvPr/>
            </p:nvGrpSpPr>
            <p:grpSpPr>
              <a:xfrm>
                <a:off x="655143" y="3290871"/>
                <a:ext cx="9261664" cy="1809864"/>
                <a:chOff x="1045029" y="4142792"/>
                <a:chExt cx="9261664" cy="1809864"/>
              </a:xfrm>
            </p:grpSpPr>
            <p:grpSp>
              <p:nvGrpSpPr>
                <p:cNvPr id="9" name="Group 8">
                  <a:extLst>
                    <a:ext uri="{FF2B5EF4-FFF2-40B4-BE49-F238E27FC236}">
                      <a16:creationId xmlns:a16="http://schemas.microsoft.com/office/drawing/2014/main" id="{37CF1A58-E0FC-442A-AA61-AE5822AB26CB}"/>
                    </a:ext>
                  </a:extLst>
                </p:cNvPr>
                <p:cNvGrpSpPr/>
                <p:nvPr/>
              </p:nvGrpSpPr>
              <p:grpSpPr>
                <a:xfrm>
                  <a:off x="1095752" y="4241000"/>
                  <a:ext cx="4726540" cy="1581831"/>
                  <a:chOff x="1095752" y="4241000"/>
                  <a:chExt cx="4726540" cy="1581831"/>
                </a:xfrm>
              </p:grpSpPr>
              <p:pic>
                <p:nvPicPr>
                  <p:cNvPr id="6" name="Picture 5">
                    <a:extLst>
                      <a:ext uri="{FF2B5EF4-FFF2-40B4-BE49-F238E27FC236}">
                        <a16:creationId xmlns:a16="http://schemas.microsoft.com/office/drawing/2014/main" id="{5F8435AE-232F-4BC1-BFA4-49807F9B95BA}"/>
                      </a:ext>
                    </a:extLst>
                  </p:cNvPr>
                  <p:cNvPicPr>
                    <a:picLocks noChangeAspect="1"/>
                  </p:cNvPicPr>
                  <p:nvPr/>
                </p:nvPicPr>
                <p:blipFill>
                  <a:blip r:embed="rId5"/>
                  <a:stretch>
                    <a:fillRect/>
                  </a:stretch>
                </p:blipFill>
                <p:spPr>
                  <a:xfrm>
                    <a:off x="1095752" y="4342573"/>
                    <a:ext cx="2095317" cy="1439830"/>
                  </a:xfrm>
                  <a:prstGeom prst="rect">
                    <a:avLst/>
                  </a:prstGeom>
                </p:spPr>
              </p:pic>
              <p:pic>
                <p:nvPicPr>
                  <p:cNvPr id="7" name="Picture 6">
                    <a:extLst>
                      <a:ext uri="{FF2B5EF4-FFF2-40B4-BE49-F238E27FC236}">
                        <a16:creationId xmlns:a16="http://schemas.microsoft.com/office/drawing/2014/main" id="{BD140D7D-A7DF-4C21-83EC-4A7AE088B552}"/>
                      </a:ext>
                    </a:extLst>
                  </p:cNvPr>
                  <p:cNvPicPr>
                    <a:picLocks noChangeAspect="1"/>
                  </p:cNvPicPr>
                  <p:nvPr/>
                </p:nvPicPr>
                <p:blipFill>
                  <a:blip r:embed="rId6"/>
                  <a:stretch>
                    <a:fillRect/>
                  </a:stretch>
                </p:blipFill>
                <p:spPr>
                  <a:xfrm>
                    <a:off x="3671002" y="4241000"/>
                    <a:ext cx="2151290" cy="1581831"/>
                  </a:xfrm>
                  <a:prstGeom prst="rect">
                    <a:avLst/>
                  </a:prstGeom>
                </p:spPr>
              </p:pic>
              <p:sp>
                <p:nvSpPr>
                  <p:cNvPr id="8" name="TextBox 7">
                    <a:extLst>
                      <a:ext uri="{FF2B5EF4-FFF2-40B4-BE49-F238E27FC236}">
                        <a16:creationId xmlns:a16="http://schemas.microsoft.com/office/drawing/2014/main" id="{D108437B-1540-49E2-B1FB-BF4412436897}"/>
                      </a:ext>
                    </a:extLst>
                  </p:cNvPr>
                  <p:cNvSpPr txBox="1"/>
                  <p:nvPr/>
                </p:nvSpPr>
                <p:spPr>
                  <a:xfrm>
                    <a:off x="3147526" y="4677972"/>
                    <a:ext cx="439544" cy="707886"/>
                  </a:xfrm>
                  <a:prstGeom prst="rect">
                    <a:avLst/>
                  </a:prstGeom>
                  <a:noFill/>
                </p:spPr>
                <p:txBody>
                  <a:bodyPr wrap="none" rtlCol="0">
                    <a:spAutoFit/>
                  </a:bodyPr>
                  <a:lstStyle/>
                  <a:p>
                    <a:r>
                      <a:rPr lang="en-US" sz="4000" dirty="0"/>
                      <a:t>=</a:t>
                    </a:r>
                  </a:p>
                </p:txBody>
              </p:sp>
            </p:grpSp>
            <p:sp>
              <p:nvSpPr>
                <p:cNvPr id="11" name="Rectangle 10">
                  <a:extLst>
                    <a:ext uri="{FF2B5EF4-FFF2-40B4-BE49-F238E27FC236}">
                      <a16:creationId xmlns:a16="http://schemas.microsoft.com/office/drawing/2014/main" id="{783C1094-658A-44AE-B1BE-C43BE6735C46}"/>
                    </a:ext>
                  </a:extLst>
                </p:cNvPr>
                <p:cNvSpPr/>
                <p:nvPr/>
              </p:nvSpPr>
              <p:spPr>
                <a:xfrm>
                  <a:off x="1045029" y="4142792"/>
                  <a:ext cx="9261664" cy="1809864"/>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3" name="Picture 22">
                <a:extLst>
                  <a:ext uri="{FF2B5EF4-FFF2-40B4-BE49-F238E27FC236}">
                    <a16:creationId xmlns:a16="http://schemas.microsoft.com/office/drawing/2014/main" id="{F4C94405-57A8-4A55-86C4-2146CF86B634}"/>
                  </a:ext>
                </a:extLst>
              </p:cNvPr>
              <p:cNvPicPr>
                <a:picLocks noChangeAspect="1"/>
              </p:cNvPicPr>
              <p:nvPr/>
            </p:nvPicPr>
            <p:blipFill>
              <a:blip r:embed="rId7"/>
              <a:stretch>
                <a:fillRect/>
              </a:stretch>
            </p:blipFill>
            <p:spPr>
              <a:xfrm>
                <a:off x="5912339" y="3525294"/>
                <a:ext cx="3828748" cy="1309399"/>
              </a:xfrm>
              <a:prstGeom prst="rect">
                <a:avLst/>
              </a:prstGeom>
            </p:spPr>
          </p:pic>
        </p:grpSp>
        <p:sp>
          <p:nvSpPr>
            <p:cNvPr id="25" name="TextBox 24">
              <a:extLst>
                <a:ext uri="{FF2B5EF4-FFF2-40B4-BE49-F238E27FC236}">
                  <a16:creationId xmlns:a16="http://schemas.microsoft.com/office/drawing/2014/main" id="{DE33EC59-71B0-473D-B0BD-FE4758E0E0C4}"/>
                </a:ext>
              </a:extLst>
            </p:cNvPr>
            <p:cNvSpPr txBox="1"/>
            <p:nvPr/>
          </p:nvSpPr>
          <p:spPr>
            <a:xfrm>
              <a:off x="5427156" y="3809759"/>
              <a:ext cx="439544" cy="707886"/>
            </a:xfrm>
            <a:prstGeom prst="rect">
              <a:avLst/>
            </a:prstGeom>
            <a:noFill/>
          </p:spPr>
          <p:txBody>
            <a:bodyPr wrap="none" rtlCol="0">
              <a:spAutoFit/>
            </a:bodyPr>
            <a:lstStyle/>
            <a:p>
              <a:r>
                <a:rPr lang="en-US" sz="4000" dirty="0"/>
                <a:t>=</a:t>
              </a:r>
            </a:p>
          </p:txBody>
        </p:sp>
      </p:grpSp>
      <p:sp>
        <p:nvSpPr>
          <p:cNvPr id="3" name="Slide Number Placeholder 2">
            <a:extLst>
              <a:ext uri="{FF2B5EF4-FFF2-40B4-BE49-F238E27FC236}">
                <a16:creationId xmlns:a16="http://schemas.microsoft.com/office/drawing/2014/main" id="{58819A2F-DDB5-496E-768D-58A98A7F81C7}"/>
              </a:ext>
            </a:extLst>
          </p:cNvPr>
          <p:cNvSpPr>
            <a:spLocks noGrp="1"/>
          </p:cNvSpPr>
          <p:nvPr>
            <p:ph type="sldNum" sz="quarter" idx="12"/>
          </p:nvPr>
        </p:nvSpPr>
        <p:spPr/>
        <p:txBody>
          <a:bodyPr/>
          <a:lstStyle/>
          <a:p>
            <a:fld id="{A8DC31AC-DC90-4B2D-8AAC-B41DFB71CF41}" type="slidenum">
              <a:rPr lang="en-US" smtClean="0"/>
              <a:t>23</a:t>
            </a:fld>
            <a:endParaRPr lang="en-US"/>
          </a:p>
        </p:txBody>
      </p:sp>
    </p:spTree>
    <p:extLst>
      <p:ext uri="{BB962C8B-B14F-4D97-AF65-F5344CB8AC3E}">
        <p14:creationId xmlns:p14="http://schemas.microsoft.com/office/powerpoint/2010/main" val="9978681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110505" y="700233"/>
            <a:ext cx="6734809" cy="695960"/>
          </a:xfrm>
          <a:prstGeom prst="rect">
            <a:avLst/>
          </a:prstGeom>
        </p:spPr>
        <p:txBody>
          <a:bodyPr vert="horz" wrap="square" lIns="0" tIns="12065" rIns="0" bIns="0" rtlCol="0">
            <a:spAutoFit/>
          </a:bodyPr>
          <a:lstStyle/>
          <a:p>
            <a:pPr marL="12700">
              <a:lnSpc>
                <a:spcPct val="100000"/>
              </a:lnSpc>
              <a:spcBef>
                <a:spcPts val="95"/>
              </a:spcBef>
            </a:pPr>
            <a:r>
              <a:rPr sz="4400" spc="-15" dirty="0">
                <a:latin typeface="+mn-lt"/>
                <a:cs typeface="Calibri Light" panose="020F0302020204030204" pitchFamily="34" charset="0"/>
              </a:rPr>
              <a:t>Walsh-Hadamard</a:t>
            </a:r>
            <a:r>
              <a:rPr sz="4400" spc="-25" dirty="0">
                <a:latin typeface="+mn-lt"/>
                <a:cs typeface="Calibri Light" panose="020F0302020204030204" pitchFamily="34" charset="0"/>
              </a:rPr>
              <a:t> </a:t>
            </a:r>
            <a:r>
              <a:rPr sz="4400" spc="-35" dirty="0">
                <a:latin typeface="+mn-lt"/>
                <a:cs typeface="Calibri Light" panose="020F0302020204030204" pitchFamily="34" charset="0"/>
              </a:rPr>
              <a:t>Transform</a:t>
            </a:r>
            <a:endParaRPr sz="4400" dirty="0">
              <a:latin typeface="+mn-lt"/>
              <a:cs typeface="Calibri Light" panose="020F0302020204030204" pitchFamily="34" charset="0"/>
            </a:endParaRPr>
          </a:p>
        </p:txBody>
      </p:sp>
      <p:sp>
        <p:nvSpPr>
          <p:cNvPr id="3" name="object 3"/>
          <p:cNvSpPr txBox="1"/>
          <p:nvPr/>
        </p:nvSpPr>
        <p:spPr>
          <a:xfrm>
            <a:off x="7207378" y="2358194"/>
            <a:ext cx="4397600" cy="2049279"/>
          </a:xfrm>
          <a:prstGeom prst="rect">
            <a:avLst/>
          </a:prstGeom>
        </p:spPr>
        <p:txBody>
          <a:bodyPr vert="horz" wrap="square" lIns="0" tIns="12700" rIns="0" bIns="0" rtlCol="0">
            <a:spAutoFit/>
          </a:bodyPr>
          <a:lstStyle/>
          <a:p>
            <a:pPr marL="12700" marR="807085">
              <a:lnSpc>
                <a:spcPct val="100000"/>
              </a:lnSpc>
              <a:spcBef>
                <a:spcPts val="100"/>
              </a:spcBef>
            </a:pPr>
            <a:r>
              <a:rPr sz="1800" spc="-5" dirty="0">
                <a:cs typeface="Calibri Light" panose="020F0302020204030204" pitchFamily="34" charset="0"/>
              </a:rPr>
              <a:t>Used </a:t>
            </a:r>
            <a:r>
              <a:rPr sz="1800" dirty="0">
                <a:cs typeface="Calibri Light" panose="020F0302020204030204" pitchFamily="34" charset="0"/>
              </a:rPr>
              <a:t>in </a:t>
            </a:r>
            <a:r>
              <a:rPr sz="1800" spc="-5" dirty="0">
                <a:cs typeface="Calibri Light" panose="020F0302020204030204" pitchFamily="34" charset="0"/>
              </a:rPr>
              <a:t>the </a:t>
            </a:r>
            <a:r>
              <a:rPr sz="1800" spc="-10" dirty="0">
                <a:cs typeface="Calibri Light" panose="020F0302020204030204" pitchFamily="34" charset="0"/>
              </a:rPr>
              <a:t>setup </a:t>
            </a:r>
            <a:r>
              <a:rPr sz="1800" spc="-5" dirty="0">
                <a:cs typeface="Calibri Light" panose="020F0302020204030204" pitchFamily="34" charset="0"/>
              </a:rPr>
              <a:t>phase </a:t>
            </a:r>
            <a:r>
              <a:rPr sz="1800" dirty="0">
                <a:cs typeface="Calibri Light" panose="020F0302020204030204" pitchFamily="34" charset="0"/>
              </a:rPr>
              <a:t>of</a:t>
            </a:r>
            <a:r>
              <a:rPr lang="en-US" sz="1800" dirty="0">
                <a:cs typeface="Calibri Light" panose="020F0302020204030204" pitchFamily="34" charset="0"/>
              </a:rPr>
              <a:t> </a:t>
            </a:r>
            <a:r>
              <a:rPr sz="1800" spc="-5" dirty="0">
                <a:cs typeface="Calibri Light" panose="020F0302020204030204" pitchFamily="34" charset="0"/>
              </a:rPr>
              <a:t>algorithms, </a:t>
            </a:r>
            <a:r>
              <a:rPr sz="1800" spc="-20" dirty="0">
                <a:cs typeface="Calibri Light" panose="020F0302020204030204" pitchFamily="34" charset="0"/>
              </a:rPr>
              <a:t>to </a:t>
            </a:r>
            <a:r>
              <a:rPr sz="1800" spc="-10" dirty="0">
                <a:cs typeface="Calibri Light" panose="020F0302020204030204" pitchFamily="34" charset="0"/>
              </a:rPr>
              <a:t>create </a:t>
            </a:r>
            <a:r>
              <a:rPr sz="1800" dirty="0">
                <a:cs typeface="Calibri Light" panose="020F0302020204030204" pitchFamily="34" charset="0"/>
              </a:rPr>
              <a:t>a</a:t>
            </a:r>
            <a:r>
              <a:rPr lang="en-US" sz="1800" dirty="0">
                <a:cs typeface="Calibri Light" panose="020F0302020204030204" pitchFamily="34" charset="0"/>
              </a:rPr>
              <a:t> </a:t>
            </a:r>
            <a:r>
              <a:rPr sz="2400" spc="-5" dirty="0">
                <a:cs typeface="Calibri Light" panose="020F0302020204030204" pitchFamily="34" charset="0"/>
              </a:rPr>
              <a:t>superposition </a:t>
            </a:r>
            <a:r>
              <a:rPr sz="2400" dirty="0">
                <a:cs typeface="Calibri Light" panose="020F0302020204030204" pitchFamily="34" charset="0"/>
              </a:rPr>
              <a:t>of all</a:t>
            </a:r>
            <a:r>
              <a:rPr sz="2400" spc="-45" dirty="0">
                <a:cs typeface="Calibri Light" panose="020F0302020204030204" pitchFamily="34" charset="0"/>
              </a:rPr>
              <a:t> </a:t>
            </a:r>
            <a:r>
              <a:rPr sz="2400" spc="-5" dirty="0">
                <a:cs typeface="Calibri Light" panose="020F0302020204030204" pitchFamily="34" charset="0"/>
              </a:rPr>
              <a:t>inputs</a:t>
            </a:r>
            <a:r>
              <a:rPr sz="1800" spc="-5" dirty="0">
                <a:cs typeface="Calibri Light" panose="020F0302020204030204" pitchFamily="34" charset="0"/>
              </a:rPr>
              <a:t>.</a:t>
            </a:r>
            <a:endParaRPr sz="1800" dirty="0">
              <a:cs typeface="Calibri Light" panose="020F0302020204030204" pitchFamily="34" charset="0"/>
            </a:endParaRPr>
          </a:p>
          <a:p>
            <a:pPr marL="12700" marR="158750">
              <a:lnSpc>
                <a:spcPct val="100000"/>
              </a:lnSpc>
              <a:spcBef>
                <a:spcPts val="2175"/>
              </a:spcBef>
            </a:pPr>
            <a:r>
              <a:rPr sz="1800" spc="-15" dirty="0">
                <a:cs typeface="Calibri Light" panose="020F0302020204030204" pitchFamily="34" charset="0"/>
              </a:rPr>
              <a:t>Transformations </a:t>
            </a:r>
            <a:r>
              <a:rPr sz="1800" spc="-5" dirty="0">
                <a:cs typeface="Calibri Light" panose="020F0302020204030204" pitchFamily="34" charset="0"/>
              </a:rPr>
              <a:t>occur </a:t>
            </a:r>
            <a:r>
              <a:rPr sz="1800" dirty="0">
                <a:cs typeface="Calibri Light" panose="020F0302020204030204" pitchFamily="34" charset="0"/>
              </a:rPr>
              <a:t>on all  </a:t>
            </a:r>
            <a:r>
              <a:rPr sz="1800" spc="-5" dirty="0">
                <a:cs typeface="Calibri Light" panose="020F0302020204030204" pitchFamily="34" charset="0"/>
              </a:rPr>
              <a:t>components </a:t>
            </a:r>
            <a:r>
              <a:rPr sz="1800" dirty="0">
                <a:cs typeface="Calibri Light" panose="020F0302020204030204" pitchFamily="34" charset="0"/>
              </a:rPr>
              <a:t>of </a:t>
            </a:r>
            <a:r>
              <a:rPr sz="1800" spc="-5" dirty="0">
                <a:cs typeface="Calibri Light" panose="020F0302020204030204" pitchFamily="34" charset="0"/>
              </a:rPr>
              <a:t>the superposition.  This </a:t>
            </a:r>
            <a:r>
              <a:rPr sz="1800" dirty="0">
                <a:cs typeface="Calibri Light" panose="020F0302020204030204" pitchFamily="34" charset="0"/>
              </a:rPr>
              <a:t>is </a:t>
            </a:r>
            <a:r>
              <a:rPr sz="1800" spc="-5" dirty="0">
                <a:cs typeface="Calibri Light" panose="020F0302020204030204" pitchFamily="34" charset="0"/>
              </a:rPr>
              <a:t>the </a:t>
            </a:r>
            <a:r>
              <a:rPr sz="1800" spc="-10" dirty="0">
                <a:cs typeface="Calibri Light" panose="020F0302020204030204" pitchFamily="34" charset="0"/>
              </a:rPr>
              <a:t>source </a:t>
            </a:r>
            <a:r>
              <a:rPr sz="1800" dirty="0">
                <a:cs typeface="Calibri Light" panose="020F0302020204030204" pitchFamily="34" charset="0"/>
              </a:rPr>
              <a:t>of </a:t>
            </a:r>
            <a:r>
              <a:rPr sz="1800" spc="-5" dirty="0">
                <a:cs typeface="Calibri Light" panose="020F0302020204030204" pitchFamily="34" charset="0"/>
              </a:rPr>
              <a:t>quantum  </a:t>
            </a:r>
            <a:r>
              <a:rPr sz="1800" dirty="0">
                <a:cs typeface="Calibri Light" panose="020F0302020204030204" pitchFamily="34" charset="0"/>
              </a:rPr>
              <a:t>parallelism.</a:t>
            </a:r>
          </a:p>
        </p:txBody>
      </p:sp>
      <p:sp>
        <p:nvSpPr>
          <p:cNvPr id="4" name="object 4"/>
          <p:cNvSpPr/>
          <p:nvPr/>
        </p:nvSpPr>
        <p:spPr>
          <a:xfrm>
            <a:off x="682751" y="1861751"/>
            <a:ext cx="5907263" cy="4381309"/>
          </a:xfrm>
          <a:prstGeom prst="rect">
            <a:avLst/>
          </a:prstGeom>
          <a:blipFill>
            <a:blip r:embed="rId2" cstate="print"/>
            <a:stretch>
              <a:fillRect/>
            </a:stretch>
          </a:blipFill>
        </p:spPr>
        <p:txBody>
          <a:bodyPr wrap="square" lIns="0" tIns="0" rIns="0" bIns="0" rtlCol="0"/>
          <a:lstStyle/>
          <a:p>
            <a:endParaRPr/>
          </a:p>
        </p:txBody>
      </p:sp>
      <p:sp>
        <p:nvSpPr>
          <p:cNvPr id="5" name="Slide Number Placeholder 4">
            <a:extLst>
              <a:ext uri="{FF2B5EF4-FFF2-40B4-BE49-F238E27FC236}">
                <a16:creationId xmlns:a16="http://schemas.microsoft.com/office/drawing/2014/main" id="{97202D05-BFE0-C8F3-1555-E10494876ED1}"/>
              </a:ext>
            </a:extLst>
          </p:cNvPr>
          <p:cNvSpPr>
            <a:spLocks noGrp="1"/>
          </p:cNvSpPr>
          <p:nvPr>
            <p:ph type="sldNum" sz="quarter" idx="12"/>
          </p:nvPr>
        </p:nvSpPr>
        <p:spPr/>
        <p:txBody>
          <a:bodyPr/>
          <a:lstStyle/>
          <a:p>
            <a:fld id="{A8DC31AC-DC90-4B2D-8AAC-B41DFB71CF41}" type="slidenum">
              <a:rPr lang="en-US" smtClean="0"/>
              <a:t>24</a:t>
            </a:fld>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9" name="Rectangle 3078">
            <a:extLst>
              <a:ext uri="{FF2B5EF4-FFF2-40B4-BE49-F238E27FC236}">
                <a16:creationId xmlns:a16="http://schemas.microsoft.com/office/drawing/2014/main" id="{17BD7CC6-2F7F-4587-8E92-D041AB2CEB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1" name="Rectangle 3080">
            <a:extLst>
              <a:ext uri="{FF2B5EF4-FFF2-40B4-BE49-F238E27FC236}">
                <a16:creationId xmlns:a16="http://schemas.microsoft.com/office/drawing/2014/main" id="{BE7ED1F4-19EF-4BC2-A6EA-DF1525142B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tx1">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83" name="Group 3082">
            <a:extLst>
              <a:ext uri="{FF2B5EF4-FFF2-40B4-BE49-F238E27FC236}">
                <a16:creationId xmlns:a16="http://schemas.microsoft.com/office/drawing/2014/main" id="{0EE7C14F-442F-4416-A4A9-6DA10263A4B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2075420"/>
            <a:ext cx="12048729" cy="4093306"/>
            <a:chOff x="1" y="2075420"/>
            <a:chExt cx="12048729" cy="4093306"/>
          </a:xfrm>
        </p:grpSpPr>
        <p:sp>
          <p:nvSpPr>
            <p:cNvPr id="3084" name="Oval 3083">
              <a:extLst>
                <a:ext uri="{FF2B5EF4-FFF2-40B4-BE49-F238E27FC236}">
                  <a16:creationId xmlns:a16="http://schemas.microsoft.com/office/drawing/2014/main" id="{97AC4CCD-70AA-4916-97EA-D9C12FED17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7942191" y="2507571"/>
              <a:ext cx="3563871" cy="3563871"/>
            </a:xfrm>
            <a:prstGeom prst="ellipse">
              <a:avLst/>
            </a:prstGeom>
            <a:noFill/>
            <a:ln w="31750">
              <a:gradFill>
                <a:gsLst>
                  <a:gs pos="0">
                    <a:schemeClr val="tx2">
                      <a:lumMod val="60000"/>
                      <a:lumOff val="40000"/>
                      <a:alpha val="1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5" name="Oval 3084">
              <a:extLst>
                <a:ext uri="{FF2B5EF4-FFF2-40B4-BE49-F238E27FC236}">
                  <a16:creationId xmlns:a16="http://schemas.microsoft.com/office/drawing/2014/main" id="{C5694289-EA59-4679-9DB4-0646321A8C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435065" y="4048931"/>
              <a:ext cx="1381607" cy="1381607"/>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6" name="Oval 3085">
              <a:extLst>
                <a:ext uri="{FF2B5EF4-FFF2-40B4-BE49-F238E27FC236}">
                  <a16:creationId xmlns:a16="http://schemas.microsoft.com/office/drawing/2014/main" id="{32EDAD0A-6995-496D-9789-A34C66F5DC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 y="2075420"/>
              <a:ext cx="3144364" cy="3144364"/>
            </a:xfrm>
            <a:prstGeom prst="ellipse">
              <a:avLst/>
            </a:prstGeom>
            <a:gradFill>
              <a:gsLst>
                <a:gs pos="0">
                  <a:schemeClr val="tx2">
                    <a:lumMod val="75000"/>
                    <a:alpha val="20000"/>
                  </a:schemeClr>
                </a:gs>
                <a:gs pos="100000">
                  <a:schemeClr val="tx2">
                    <a:lumMod val="50000"/>
                    <a:alpha val="1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7" name="Oval 3086">
              <a:extLst>
                <a:ext uri="{FF2B5EF4-FFF2-40B4-BE49-F238E27FC236}">
                  <a16:creationId xmlns:a16="http://schemas.microsoft.com/office/drawing/2014/main" id="{BCBBB211-248C-4F94-900A-80CD8D52F3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2600000">
              <a:off x="10150845" y="4270841"/>
              <a:ext cx="1897885" cy="1897885"/>
            </a:xfrm>
            <a:prstGeom prst="ellipse">
              <a:avLst/>
            </a:prstGeom>
            <a:gradFill>
              <a:gsLst>
                <a:gs pos="0">
                  <a:schemeClr val="tx2">
                    <a:lumMod val="75000"/>
                    <a:alpha val="10000"/>
                  </a:schemeClr>
                </a:gs>
                <a:gs pos="100000">
                  <a:schemeClr val="tx2">
                    <a:lumMod val="75000"/>
                    <a:alpha val="2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88" name="Oval 3087">
              <a:extLst>
                <a:ext uri="{FF2B5EF4-FFF2-40B4-BE49-F238E27FC236}">
                  <a16:creationId xmlns:a16="http://schemas.microsoft.com/office/drawing/2014/main" id="{48DCC953-87D5-419D-A529-94A9462512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046780" y="3040492"/>
              <a:ext cx="2579322" cy="2579322"/>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9" name="Oval 3088">
              <a:extLst>
                <a:ext uri="{FF2B5EF4-FFF2-40B4-BE49-F238E27FC236}">
                  <a16:creationId xmlns:a16="http://schemas.microsoft.com/office/drawing/2014/main" id="{0F67D0B7-A0F4-47EB-8DF7-2630C056AB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224640" y="3193975"/>
              <a:ext cx="2243193" cy="2243193"/>
            </a:xfrm>
            <a:prstGeom prst="ellipse">
              <a:avLst/>
            </a:prstGeom>
            <a:noFill/>
            <a:ln w="31750">
              <a:gradFill>
                <a:gsLst>
                  <a:gs pos="0">
                    <a:schemeClr val="tx2">
                      <a:lumMod val="60000"/>
                      <a:lumOff val="40000"/>
                      <a:alpha val="10000"/>
                    </a:schemeClr>
                  </a:gs>
                  <a:gs pos="100000">
                    <a:schemeClr val="tx2">
                      <a:lumMod val="50000"/>
                      <a:alpha val="1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91" name="Rectangle 3090">
            <a:extLst>
              <a:ext uri="{FF2B5EF4-FFF2-40B4-BE49-F238E27FC236}">
                <a16:creationId xmlns:a16="http://schemas.microsoft.com/office/drawing/2014/main" id="{A3919D60-F174-4FEB-9E9D-5AF6BD6597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438146" y="1042605"/>
            <a:ext cx="2796461" cy="711252"/>
          </a:xfrm>
          <a:prstGeom prst="rect">
            <a:avLst/>
          </a:prstGeom>
          <a:gradFill flip="none" rotWithShape="1">
            <a:gsLst>
              <a:gs pos="0">
                <a:schemeClr val="tx2">
                  <a:lumMod val="40000"/>
                  <a:lumOff val="60000"/>
                  <a:alpha val="0"/>
                </a:schemeClr>
              </a:gs>
              <a:gs pos="100000">
                <a:schemeClr val="tx2">
                  <a:lumMod val="75000"/>
                  <a:alpha val="1000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93" name="Group 3092">
            <a:extLst>
              <a:ext uri="{FF2B5EF4-FFF2-40B4-BE49-F238E27FC236}">
                <a16:creationId xmlns:a16="http://schemas.microsoft.com/office/drawing/2014/main" id="{98EF7474-F1F7-47A7-AF33-E38A86EBF6D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59539" y="317578"/>
            <a:ext cx="548640" cy="549007"/>
            <a:chOff x="7029447" y="3514725"/>
            <a:chExt cx="1285875" cy="549007"/>
          </a:xfrm>
        </p:grpSpPr>
        <p:cxnSp>
          <p:nvCxnSpPr>
            <p:cNvPr id="3094" name="Straight Connector 3093">
              <a:extLst>
                <a:ext uri="{FF2B5EF4-FFF2-40B4-BE49-F238E27FC236}">
                  <a16:creationId xmlns:a16="http://schemas.microsoft.com/office/drawing/2014/main" id="{8B14C3B3-01E7-4DD2-80BC-D6605BDB3AB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3095" name="Straight Connector 3094">
              <a:extLst>
                <a:ext uri="{FF2B5EF4-FFF2-40B4-BE49-F238E27FC236}">
                  <a16:creationId xmlns:a16="http://schemas.microsoft.com/office/drawing/2014/main" id="{29E2ED25-9BE8-462A-BE54-D3E506DBA28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3096" name="Straight Connector 3095">
              <a:extLst>
                <a:ext uri="{FF2B5EF4-FFF2-40B4-BE49-F238E27FC236}">
                  <a16:creationId xmlns:a16="http://schemas.microsoft.com/office/drawing/2014/main" id="{33E48329-07A0-4DBB-9D0C-0614AE372F0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3097" name="Straight Connector 3096">
              <a:extLst>
                <a:ext uri="{FF2B5EF4-FFF2-40B4-BE49-F238E27FC236}">
                  <a16:creationId xmlns:a16="http://schemas.microsoft.com/office/drawing/2014/main" id="{BED609B4-86D5-44D5-8511-42AE9B129B4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grpSp>
        <p:nvGrpSpPr>
          <p:cNvPr id="3099" name="Group 3098">
            <a:extLst>
              <a:ext uri="{FF2B5EF4-FFF2-40B4-BE49-F238E27FC236}">
                <a16:creationId xmlns:a16="http://schemas.microsoft.com/office/drawing/2014/main" id="{C912E1BF-76C2-49D5-A5AC-1CE20255C4B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59539" y="317578"/>
            <a:ext cx="548640" cy="549007"/>
            <a:chOff x="7029447" y="3514725"/>
            <a:chExt cx="1285875" cy="549007"/>
          </a:xfrm>
        </p:grpSpPr>
        <p:cxnSp>
          <p:nvCxnSpPr>
            <p:cNvPr id="3100" name="Straight Connector 3099">
              <a:extLst>
                <a:ext uri="{FF2B5EF4-FFF2-40B4-BE49-F238E27FC236}">
                  <a16:creationId xmlns:a16="http://schemas.microsoft.com/office/drawing/2014/main" id="{84E6722B-B0C0-4A43-91F6-6E2D6E2D7F2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20000"/>
                    </a:schemeClr>
                  </a:gs>
                  <a:gs pos="100000">
                    <a:schemeClr val="tx2">
                      <a:lumMod val="50000"/>
                      <a:alpha val="2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3101" name="Straight Connector 3100">
              <a:extLst>
                <a:ext uri="{FF2B5EF4-FFF2-40B4-BE49-F238E27FC236}">
                  <a16:creationId xmlns:a16="http://schemas.microsoft.com/office/drawing/2014/main" id="{C8EAB6DA-9741-4668-8E47-957CD51511C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20000"/>
                    </a:schemeClr>
                  </a:gs>
                  <a:gs pos="100000">
                    <a:schemeClr val="tx2">
                      <a:lumMod val="50000"/>
                      <a:alpha val="2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3102" name="Straight Connector 3101">
              <a:extLst>
                <a:ext uri="{FF2B5EF4-FFF2-40B4-BE49-F238E27FC236}">
                  <a16:creationId xmlns:a16="http://schemas.microsoft.com/office/drawing/2014/main" id="{E36EC6AA-9E44-4DD2-B718-EE041114141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20000"/>
                    </a:schemeClr>
                  </a:gs>
                  <a:gs pos="100000">
                    <a:schemeClr val="tx2">
                      <a:lumMod val="50000"/>
                      <a:alpha val="2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3103" name="Straight Connector 3102">
              <a:extLst>
                <a:ext uri="{FF2B5EF4-FFF2-40B4-BE49-F238E27FC236}">
                  <a16:creationId xmlns:a16="http://schemas.microsoft.com/office/drawing/2014/main" id="{138DE653-B3C7-49E5-A3B0-6C00B260834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20000"/>
                    </a:schemeClr>
                  </a:gs>
                  <a:gs pos="100000">
                    <a:schemeClr val="tx2">
                      <a:lumMod val="50000"/>
                      <a:alpha val="2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sp>
        <p:nvSpPr>
          <p:cNvPr id="3105" name="Rectangle 3104">
            <a:extLst>
              <a:ext uri="{FF2B5EF4-FFF2-40B4-BE49-F238E27FC236}">
                <a16:creationId xmlns:a16="http://schemas.microsoft.com/office/drawing/2014/main" id="{90AE89EB-4F51-4181-9475-7E1048FB3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 y="6140785"/>
            <a:ext cx="6095997" cy="711252"/>
          </a:xfrm>
          <a:prstGeom prst="rect">
            <a:avLst/>
          </a:prstGeom>
          <a:gradFill flip="none" rotWithShape="1">
            <a:gsLst>
              <a:gs pos="10000">
                <a:schemeClr val="tx2">
                  <a:lumMod val="50000"/>
                  <a:alpha val="10000"/>
                </a:schemeClr>
              </a:gs>
              <a:gs pos="100000">
                <a:schemeClr val="tx2">
                  <a:lumMod val="60000"/>
                  <a:lumOff val="40000"/>
                  <a:alpha val="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07" name="Group 3106">
            <a:extLst>
              <a:ext uri="{FF2B5EF4-FFF2-40B4-BE49-F238E27FC236}">
                <a16:creationId xmlns:a16="http://schemas.microsoft.com/office/drawing/2014/main" id="{B78285A0-9022-40FD-B520-91444BA163D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616345" y="5940560"/>
            <a:ext cx="1285875" cy="549007"/>
            <a:chOff x="7029447" y="3514725"/>
            <a:chExt cx="1285875" cy="549007"/>
          </a:xfrm>
        </p:grpSpPr>
        <p:cxnSp>
          <p:nvCxnSpPr>
            <p:cNvPr id="3108" name="Straight Connector 3107">
              <a:extLst>
                <a:ext uri="{FF2B5EF4-FFF2-40B4-BE49-F238E27FC236}">
                  <a16:creationId xmlns:a16="http://schemas.microsoft.com/office/drawing/2014/main" id="{0E2EED1A-F137-41BB-A555-7CDFF9C334B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3109" name="Straight Connector 3108">
              <a:extLst>
                <a:ext uri="{FF2B5EF4-FFF2-40B4-BE49-F238E27FC236}">
                  <a16:creationId xmlns:a16="http://schemas.microsoft.com/office/drawing/2014/main" id="{3E1EC980-DEDC-41BF-995C-1D471C90EC3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3110" name="Straight Connector 3109">
              <a:extLst>
                <a:ext uri="{FF2B5EF4-FFF2-40B4-BE49-F238E27FC236}">
                  <a16:creationId xmlns:a16="http://schemas.microsoft.com/office/drawing/2014/main" id="{1A2F9486-DC13-4EDD-82CE-7FFC6F48464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3111" name="Straight Connector 3110">
              <a:extLst>
                <a:ext uri="{FF2B5EF4-FFF2-40B4-BE49-F238E27FC236}">
                  <a16:creationId xmlns:a16="http://schemas.microsoft.com/office/drawing/2014/main" id="{646A2475-19E5-46B8-B7FE-C2CF42971F4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11968AC6-5539-A92A-EB9F-11AC2A1CF35C}"/>
              </a:ext>
            </a:extLst>
          </p:cNvPr>
          <p:cNvSpPr>
            <a:spLocks noGrp="1"/>
          </p:cNvSpPr>
          <p:nvPr>
            <p:ph type="title"/>
          </p:nvPr>
        </p:nvSpPr>
        <p:spPr>
          <a:xfrm>
            <a:off x="629640" y="4038037"/>
            <a:ext cx="5107366" cy="2087424"/>
          </a:xfrm>
          <a:noFill/>
        </p:spPr>
        <p:txBody>
          <a:bodyPr vert="horz" lIns="91440" tIns="45720" rIns="91440" bIns="45720" rtlCol="0" anchor="t">
            <a:normAutofit/>
          </a:bodyPr>
          <a:lstStyle/>
          <a:p>
            <a:r>
              <a:rPr lang="en-US" sz="4800" kern="1200">
                <a:solidFill>
                  <a:schemeClr val="bg1"/>
                </a:solidFill>
                <a:latin typeface="+mj-lt"/>
                <a:ea typeface="+mj-ea"/>
                <a:cs typeface="+mj-cs"/>
              </a:rPr>
              <a:t>Quantum Simulation</a:t>
            </a:r>
          </a:p>
        </p:txBody>
      </p:sp>
      <p:pic>
        <p:nvPicPr>
          <p:cNvPr id="3074" name="Picture 2" descr="Quantum simulation | Institute for Quantum Computing | University of  Waterloo">
            <a:extLst>
              <a:ext uri="{FF2B5EF4-FFF2-40B4-BE49-F238E27FC236}">
                <a16:creationId xmlns:a16="http://schemas.microsoft.com/office/drawing/2014/main" id="{4CBAE181-B5EE-972F-2726-B4A0A941C67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3797"/>
          <a:stretch>
            <a:fillRect/>
          </a:stretch>
        </p:blipFill>
        <p:spPr bwMode="auto">
          <a:xfrm>
            <a:off x="2007010" y="617779"/>
            <a:ext cx="8091762" cy="3265248"/>
          </a:xfrm>
          <a:prstGeom prst="rect">
            <a:avLst/>
          </a:prstGeom>
          <a:noFill/>
          <a:extLst>
            <a:ext uri="{909E8E84-426E-40DD-AFC4-6F175D3DCCD1}">
              <a14:hiddenFill xmlns:a14="http://schemas.microsoft.com/office/drawing/2010/main">
                <a:solidFill>
                  <a:srgbClr val="FFFFFF"/>
                </a:solidFill>
              </a14:hiddenFill>
            </a:ext>
          </a:extLst>
        </p:spPr>
      </p:pic>
      <p:grpSp>
        <p:nvGrpSpPr>
          <p:cNvPr id="3113" name="Group 3112">
            <a:extLst>
              <a:ext uri="{FF2B5EF4-FFF2-40B4-BE49-F238E27FC236}">
                <a16:creationId xmlns:a16="http://schemas.microsoft.com/office/drawing/2014/main" id="{91CD8CAA-4614-4393-ADD7-7FDFD8ABD76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6200000">
            <a:off x="474192" y="776904"/>
            <a:ext cx="304800" cy="429768"/>
            <a:chOff x="215328" y="-46937"/>
            <a:chExt cx="304800" cy="2773841"/>
          </a:xfrm>
        </p:grpSpPr>
        <p:cxnSp>
          <p:nvCxnSpPr>
            <p:cNvPr id="3114" name="Straight Connector 3113">
              <a:extLst>
                <a:ext uri="{FF2B5EF4-FFF2-40B4-BE49-F238E27FC236}">
                  <a16:creationId xmlns:a16="http://schemas.microsoft.com/office/drawing/2014/main" id="{89F5BF84-4D12-40EB-B3CA-72B55341A8A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3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115" name="Straight Connector 3114">
              <a:extLst>
                <a:ext uri="{FF2B5EF4-FFF2-40B4-BE49-F238E27FC236}">
                  <a16:creationId xmlns:a16="http://schemas.microsoft.com/office/drawing/2014/main" id="{ACF91815-2B4A-44C8-BAC2-6732AD11A92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69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116" name="Straight Connector 3115">
              <a:extLst>
                <a:ext uri="{FF2B5EF4-FFF2-40B4-BE49-F238E27FC236}">
                  <a16:creationId xmlns:a16="http://schemas.microsoft.com/office/drawing/2014/main" id="{523960DB-F7E9-40C5-BDC7-9700C71B186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85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117" name="Straight Connector 3116">
              <a:extLst>
                <a:ext uri="{FF2B5EF4-FFF2-40B4-BE49-F238E27FC236}">
                  <a16:creationId xmlns:a16="http://schemas.microsoft.com/office/drawing/2014/main" id="{A95623C8-E3C3-425E-B186-ADFF5B6702A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201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3" name="Slide Number Placeholder 2">
            <a:extLst>
              <a:ext uri="{FF2B5EF4-FFF2-40B4-BE49-F238E27FC236}">
                <a16:creationId xmlns:a16="http://schemas.microsoft.com/office/drawing/2014/main" id="{05798508-4CF1-9864-B43C-DEF8D0194D08}"/>
              </a:ext>
            </a:extLst>
          </p:cNvPr>
          <p:cNvSpPr>
            <a:spLocks noGrp="1"/>
          </p:cNvSpPr>
          <p:nvPr>
            <p:ph type="sldNum" sz="quarter" idx="12"/>
          </p:nvPr>
        </p:nvSpPr>
        <p:spPr/>
        <p:txBody>
          <a:bodyPr/>
          <a:lstStyle/>
          <a:p>
            <a:fld id="{A8DC31AC-DC90-4B2D-8AAC-B41DFB71CF41}" type="slidenum">
              <a:rPr lang="en-US" smtClean="0"/>
              <a:t>25</a:t>
            </a:fld>
            <a:endParaRPr lang="en-US"/>
          </a:p>
        </p:txBody>
      </p:sp>
    </p:spTree>
    <p:extLst>
      <p:ext uri="{BB962C8B-B14F-4D97-AF65-F5344CB8AC3E}">
        <p14:creationId xmlns:p14="http://schemas.microsoft.com/office/powerpoint/2010/main" val="24217998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19289" y="727005"/>
            <a:ext cx="10972800" cy="677108"/>
          </a:xfrm>
          <a:prstGeom prst="rect">
            <a:avLst/>
          </a:prstGeom>
          <a:noFill/>
        </p:spPr>
        <p:txBody>
          <a:bodyPr wrap="square" lIns="0" tIns="0" rIns="0" bIns="0" anchor="t">
            <a:spAutoFit/>
          </a:bodyPr>
          <a:lstStyle/>
          <a:p>
            <a:r>
              <a:rPr sz="4400" dirty="0">
                <a:solidFill>
                  <a:srgbClr val="1A1A2E"/>
                </a:solidFill>
                <a:ea typeface="Calibri"/>
                <a:cs typeface="Calibri"/>
              </a:rPr>
              <a:t>Two styles: digital vs analog</a:t>
            </a:r>
          </a:p>
        </p:txBody>
      </p:sp>
      <p:sp>
        <p:nvSpPr>
          <p:cNvPr id="4" name="TextBox 3"/>
          <p:cNvSpPr txBox="1"/>
          <p:nvPr/>
        </p:nvSpPr>
        <p:spPr>
          <a:xfrm>
            <a:off x="327377" y="1853185"/>
            <a:ext cx="7710311" cy="3488134"/>
          </a:xfrm>
          <a:prstGeom prst="rect">
            <a:avLst/>
          </a:prstGeom>
          <a:noFill/>
        </p:spPr>
        <p:txBody>
          <a:bodyPr wrap="square" lIns="0" tIns="0" rIns="0" bIns="0" anchor="t">
            <a:spAutoFit/>
          </a:bodyPr>
          <a:lstStyle/>
          <a:p>
            <a:pPr marL="609585" indent="-365751">
              <a:spcAft>
                <a:spcPts val="800"/>
              </a:spcAft>
              <a:buFont typeface="Arial"/>
              <a:buChar char="•"/>
            </a:pPr>
            <a:r>
              <a:rPr sz="2000" dirty="0">
                <a:solidFill>
                  <a:srgbClr val="222222"/>
                </a:solidFill>
                <a:ea typeface="Calibri"/>
                <a:cs typeface="Calibri"/>
              </a:rPr>
              <a:t>Digital (gate-based): write the evolution as a circuit of discrete gates; universal, programmable, and compatible with error correction</a:t>
            </a:r>
          </a:p>
          <a:p>
            <a:pPr marL="1158211" lvl="1" indent="-365751">
              <a:spcAft>
                <a:spcPts val="800"/>
              </a:spcAft>
              <a:buFont typeface="Arial"/>
              <a:buChar char="•"/>
            </a:pPr>
            <a:r>
              <a:rPr sz="2000" i="1" dirty="0">
                <a:solidFill>
                  <a:srgbClr val="555555"/>
                </a:solidFill>
                <a:ea typeface="Calibri"/>
                <a:cs typeface="Calibri"/>
              </a:rPr>
              <a:t>Almost every nuclear-physics result so far is digital, on superconducting or trapped-ion hardware</a:t>
            </a:r>
          </a:p>
          <a:p>
            <a:pPr marL="609585" indent="-365751">
              <a:spcAft>
                <a:spcPts val="800"/>
              </a:spcAft>
              <a:buFont typeface="Arial"/>
              <a:buChar char="•"/>
            </a:pPr>
            <a:r>
              <a:rPr sz="2000" dirty="0">
                <a:solidFill>
                  <a:srgbClr val="222222"/>
                </a:solidFill>
                <a:ea typeface="Calibri"/>
                <a:cs typeface="Calibri"/>
              </a:rPr>
              <a:t>Analog: engineer a physical device whose natural Hamiltonian is the one you want (cold atoms, ion crystals, Rydberg arrays)</a:t>
            </a:r>
          </a:p>
          <a:p>
            <a:pPr marL="1158211" lvl="1" indent="-365751">
              <a:spcAft>
                <a:spcPts val="800"/>
              </a:spcAft>
              <a:buFont typeface="Arial"/>
              <a:buChar char="•"/>
            </a:pPr>
            <a:r>
              <a:rPr sz="2000" i="1" dirty="0">
                <a:solidFill>
                  <a:srgbClr val="555555"/>
                </a:solidFill>
                <a:ea typeface="Calibri"/>
                <a:cs typeface="Calibri"/>
              </a:rPr>
              <a:t>Fewer knobs, but far less overhead</a:t>
            </a:r>
            <a:r>
              <a:rPr lang="en-US" sz="2000" i="1" dirty="0">
                <a:solidFill>
                  <a:srgbClr val="555555"/>
                </a:solidFill>
                <a:ea typeface="Calibri"/>
                <a:cs typeface="Calibri"/>
              </a:rPr>
              <a:t>:</a:t>
            </a:r>
            <a:r>
              <a:rPr sz="2000" i="1" dirty="0">
                <a:solidFill>
                  <a:srgbClr val="555555"/>
                </a:solidFill>
                <a:ea typeface="Calibri"/>
                <a:cs typeface="Calibri"/>
              </a:rPr>
              <a:t> a strong match for lattice gauge theories and spin models</a:t>
            </a:r>
          </a:p>
          <a:p>
            <a:pPr marL="609585" indent="-365751">
              <a:spcAft>
                <a:spcPts val="800"/>
              </a:spcAft>
              <a:buFont typeface="Arial"/>
              <a:buChar char="•"/>
            </a:pPr>
            <a:r>
              <a:rPr sz="2000" dirty="0">
                <a:solidFill>
                  <a:srgbClr val="222222"/>
                </a:solidFill>
                <a:ea typeface="Calibri"/>
                <a:cs typeface="Calibri"/>
              </a:rPr>
              <a:t>Hybrid digital-analog approaches are an active middle ground</a:t>
            </a:r>
          </a:p>
        </p:txBody>
      </p:sp>
      <p:sp>
        <p:nvSpPr>
          <p:cNvPr id="5" name="TextBox 4"/>
          <p:cNvSpPr txBox="1"/>
          <p:nvPr/>
        </p:nvSpPr>
        <p:spPr>
          <a:xfrm>
            <a:off x="609600" y="6242304"/>
            <a:ext cx="10972800" cy="194990"/>
          </a:xfrm>
          <a:prstGeom prst="rect">
            <a:avLst/>
          </a:prstGeom>
          <a:noFill/>
        </p:spPr>
        <p:txBody>
          <a:bodyPr wrap="square" lIns="0" tIns="0" rIns="0" bIns="0" anchor="t">
            <a:spAutoFit/>
          </a:bodyPr>
          <a:lstStyle/>
          <a:p>
            <a:r>
              <a:rPr sz="1267" i="1">
                <a:solidFill>
                  <a:srgbClr val="555555"/>
                </a:solidFill>
                <a:ea typeface="Calibri"/>
                <a:cs typeface="Calibri"/>
              </a:rPr>
              <a:t>Daley et al., Nature 607, 667 (2022): practical quantum advantage via analog simulation.</a:t>
            </a:r>
          </a:p>
        </p:txBody>
      </p:sp>
      <p:pic>
        <p:nvPicPr>
          <p:cNvPr id="4100" name="Picture 4" descr="10,795 Casette Tape Royalty-Free Images, Stock Photos &amp; Pictures |  Shutterstock">
            <a:extLst>
              <a:ext uri="{FF2B5EF4-FFF2-40B4-BE49-F238E27FC236}">
                <a16:creationId xmlns:a16="http://schemas.microsoft.com/office/drawing/2014/main" id="{38E65F76-C210-DD71-6864-D633D394BC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7102123" y="1524000"/>
            <a:ext cx="5715000" cy="3810000"/>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a:extLst>
              <a:ext uri="{FF2B5EF4-FFF2-40B4-BE49-F238E27FC236}">
                <a16:creationId xmlns:a16="http://schemas.microsoft.com/office/drawing/2014/main" id="{6C2A4B16-64A3-FADD-5A17-857E0D0F794E}"/>
              </a:ext>
            </a:extLst>
          </p:cNvPr>
          <p:cNvSpPr>
            <a:spLocks noGrp="1"/>
          </p:cNvSpPr>
          <p:nvPr>
            <p:ph type="sldNum" sz="quarter" idx="12"/>
          </p:nvPr>
        </p:nvSpPr>
        <p:spPr/>
        <p:txBody>
          <a:bodyPr/>
          <a:lstStyle/>
          <a:p>
            <a:fld id="{A8DC31AC-DC90-4B2D-8AAC-B41DFB71CF41}" type="slidenum">
              <a:rPr lang="en-US" smtClean="0"/>
              <a:t>26</a:t>
            </a:fld>
            <a:endParaRPr 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D822CC-2347-7542-3615-BD78F101C6FF}"/>
              </a:ext>
            </a:extLst>
          </p:cNvPr>
          <p:cNvSpPr>
            <a:spLocks noGrp="1"/>
          </p:cNvSpPr>
          <p:nvPr>
            <p:ph type="title"/>
          </p:nvPr>
        </p:nvSpPr>
        <p:spPr>
          <a:xfrm>
            <a:off x="838200" y="0"/>
            <a:ext cx="10515600" cy="1325563"/>
          </a:xfrm>
        </p:spPr>
        <p:txBody>
          <a:bodyPr/>
          <a:lstStyle/>
          <a:p>
            <a:r>
              <a:rPr lang="en-US" dirty="0"/>
              <a:t>Four questions you can ask a Hamiltonian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C3FF0A0D-46B2-BC7E-FB87-F625BB0E5726}"/>
                  </a:ext>
                </a:extLst>
              </p:cNvPr>
              <p:cNvSpPr>
                <a:spLocks noGrp="1"/>
              </p:cNvSpPr>
              <p:nvPr>
                <p:ph idx="1"/>
              </p:nvPr>
            </p:nvSpPr>
            <p:spPr>
              <a:xfrm>
                <a:off x="838200" y="1511860"/>
                <a:ext cx="10515600" cy="3615951"/>
              </a:xfrm>
            </p:spPr>
            <p:txBody>
              <a:bodyPr>
                <a:normAutofit/>
              </a:bodyPr>
              <a:lstStyle/>
              <a:p>
                <a:r>
                  <a:rPr lang="en-US" b="1" dirty="0"/>
                  <a:t>Static: </a:t>
                </a:r>
                <a:r>
                  <a:rPr lang="en-US" dirty="0"/>
                  <a:t>ground-state energy, spectrum, transition matrix elements </a:t>
                </a:r>
                <a14:m>
                  <m:oMath xmlns:m="http://schemas.openxmlformats.org/officeDocument/2006/math">
                    <m:r>
                      <a:rPr lang="en-US" i="1" dirty="0" smtClean="0">
                        <a:latin typeface="Cambria Math" panose="02040503050406030204" pitchFamily="18" charset="0"/>
                      </a:rPr>
                      <m:t>⟨</m:t>
                    </m:r>
                    <m:r>
                      <a:rPr lang="el-GR" i="1" dirty="0" smtClean="0">
                        <a:latin typeface="Cambria Math" panose="02040503050406030204" pitchFamily="18" charset="0"/>
                      </a:rPr>
                      <m:t>𝜓</m:t>
                    </m:r>
                    <m:r>
                      <a:rPr lang="en-US" i="1" dirty="0" smtClean="0">
                        <a:latin typeface="Cambria Math" panose="02040503050406030204" pitchFamily="18" charset="0"/>
                      </a:rPr>
                      <m:t>ₙ|</m:t>
                    </m:r>
                    <m:r>
                      <a:rPr lang="en-US" i="1" dirty="0" smtClean="0">
                        <a:latin typeface="Cambria Math" panose="02040503050406030204" pitchFamily="18" charset="0"/>
                      </a:rPr>
                      <m:t>𝑂</m:t>
                    </m:r>
                    <m:r>
                      <a:rPr lang="en-US" i="1" dirty="0" smtClean="0">
                        <a:latin typeface="Cambria Math" panose="02040503050406030204" pitchFamily="18" charset="0"/>
                      </a:rPr>
                      <m:t>|</m:t>
                    </m:r>
                    <m:r>
                      <a:rPr lang="el-GR" i="1" dirty="0" smtClean="0">
                        <a:latin typeface="Cambria Math" panose="02040503050406030204" pitchFamily="18" charset="0"/>
                      </a:rPr>
                      <m:t>𝜓</m:t>
                    </m:r>
                    <m:r>
                      <a:rPr lang="en-US" i="1" dirty="0" smtClean="0">
                        <a:latin typeface="Cambria Math" panose="02040503050406030204" pitchFamily="18" charset="0"/>
                      </a:rPr>
                      <m:t>ₘ⟩ </m:t>
                    </m:r>
                  </m:oMath>
                </a14:m>
                <a:r>
                  <a:rPr lang="en-US" dirty="0"/>
                  <a:t>(structure)</a:t>
                </a:r>
              </a:p>
              <a:p>
                <a:r>
                  <a:rPr lang="en-US" b="1" dirty="0"/>
                  <a:t>Dynamic: </a:t>
                </a:r>
                <a:r>
                  <a:rPr lang="en-US" dirty="0"/>
                  <a:t>real-time evolution, response functions </a:t>
                </a:r>
                <a14:m>
                  <m:oMath xmlns:m="http://schemas.openxmlformats.org/officeDocument/2006/math">
                    <m:r>
                      <a:rPr lang="en-US" i="1" dirty="0" smtClean="0">
                        <a:latin typeface="Cambria Math" panose="02040503050406030204" pitchFamily="18" charset="0"/>
                      </a:rPr>
                      <m:t>𝑆</m:t>
                    </m:r>
                    <m:r>
                      <a:rPr lang="en-US" i="1" dirty="0" smtClean="0">
                        <a:latin typeface="Cambria Math" panose="02040503050406030204" pitchFamily="18" charset="0"/>
                      </a:rPr>
                      <m:t>(</m:t>
                    </m:r>
                    <m:r>
                      <a:rPr lang="el-GR" i="1" dirty="0" smtClean="0">
                        <a:latin typeface="Cambria Math" panose="02040503050406030204" pitchFamily="18" charset="0"/>
                      </a:rPr>
                      <m:t>𝜔</m:t>
                    </m:r>
                    <m:r>
                      <a:rPr lang="el-GR" i="1" dirty="0" smtClean="0">
                        <a:latin typeface="Cambria Math" panose="02040503050406030204" pitchFamily="18" charset="0"/>
                      </a:rPr>
                      <m:t>,</m:t>
                    </m:r>
                    <m:r>
                      <a:rPr lang="en-US" i="1" dirty="0" smtClean="0">
                        <a:latin typeface="Cambria Math" panose="02040503050406030204" pitchFamily="18" charset="0"/>
                      </a:rPr>
                      <m:t>𝑞</m:t>
                    </m:r>
                    <m:r>
                      <a:rPr lang="en-US" i="1" dirty="0" smtClean="0">
                        <a:latin typeface="Cambria Math" panose="02040503050406030204" pitchFamily="18" charset="0"/>
                      </a:rPr>
                      <m:t>)</m:t>
                    </m:r>
                  </m:oMath>
                </a14:m>
                <a:r>
                  <a:rPr lang="en-US" dirty="0"/>
                  <a:t>, transport, scattering (reactions)</a:t>
                </a:r>
              </a:p>
              <a:p>
                <a:r>
                  <a:rPr lang="en-US" b="1" dirty="0"/>
                  <a:t>Thermal:  </a:t>
                </a:r>
                <a14:m>
                  <m:oMath xmlns:m="http://schemas.openxmlformats.org/officeDocument/2006/math">
                    <m:r>
                      <a:rPr lang="el-GR" i="1" dirty="0" smtClean="0">
                        <a:latin typeface="Cambria Math" panose="02040503050406030204" pitchFamily="18" charset="0"/>
                      </a:rPr>
                      <m:t>𝜌</m:t>
                    </m:r>
                    <m:r>
                      <a:rPr lang="el-GR" i="1" dirty="0" smtClean="0">
                        <a:latin typeface="Cambria Math" panose="02040503050406030204" pitchFamily="18" charset="0"/>
                      </a:rPr>
                      <m:t> = </m:t>
                    </m:r>
                    <m:r>
                      <a:rPr lang="en-US" i="1" dirty="0" smtClean="0">
                        <a:latin typeface="Cambria Math" panose="02040503050406030204" pitchFamily="18" charset="0"/>
                      </a:rPr>
                      <m:t>𝑒</m:t>
                    </m:r>
                    <m:r>
                      <a:rPr lang="en-US" i="1" dirty="0" smtClean="0">
                        <a:latin typeface="Cambria Math" panose="02040503050406030204" pitchFamily="18" charset="0"/>
                      </a:rPr>
                      <m:t>⁻ᵝᴴ/</m:t>
                    </m:r>
                    <m:r>
                      <a:rPr lang="en-US" i="1" dirty="0" smtClean="0">
                        <a:latin typeface="Cambria Math" panose="02040503050406030204" pitchFamily="18" charset="0"/>
                      </a:rPr>
                      <m:t>𝑍</m:t>
                    </m:r>
                    <m:r>
                      <a:rPr lang="en-US" i="1" dirty="0" smtClean="0">
                        <a:latin typeface="Cambria Math" panose="02040503050406030204" pitchFamily="18" charset="0"/>
                      </a:rPr>
                      <m:t> </m:t>
                    </m:r>
                  </m:oMath>
                </a14:m>
                <a:r>
                  <a:rPr lang="en-US" dirty="0"/>
                  <a:t>at finite temperature and density (hot/dense matter)</a:t>
                </a:r>
              </a:p>
              <a:p>
                <a:r>
                  <a:rPr lang="en-US" b="1" dirty="0"/>
                  <a:t>Open coupling to a continuum</a:t>
                </a:r>
                <a:r>
                  <a:rPr lang="en-US" dirty="0"/>
                  <a:t>: decay widths, three-body breakup, transport coefficients</a:t>
                </a:r>
              </a:p>
            </p:txBody>
          </p:sp>
        </mc:Choice>
        <mc:Fallback xmlns="">
          <p:sp>
            <p:nvSpPr>
              <p:cNvPr id="3" name="Content Placeholder 2">
                <a:extLst>
                  <a:ext uri="{FF2B5EF4-FFF2-40B4-BE49-F238E27FC236}">
                    <a16:creationId xmlns:a16="http://schemas.microsoft.com/office/drawing/2014/main" id="{C3FF0A0D-46B2-BC7E-FB87-F625BB0E5726}"/>
                  </a:ext>
                </a:extLst>
              </p:cNvPr>
              <p:cNvSpPr>
                <a:spLocks noGrp="1" noRot="1" noChangeAspect="1" noMove="1" noResize="1" noEditPoints="1" noAdjustHandles="1" noChangeArrowheads="1" noChangeShapeType="1" noTextEdit="1"/>
              </p:cNvSpPr>
              <p:nvPr>
                <p:ph idx="1"/>
              </p:nvPr>
            </p:nvSpPr>
            <p:spPr>
              <a:xfrm>
                <a:off x="838200" y="1511860"/>
                <a:ext cx="10515600" cy="3615951"/>
              </a:xfrm>
              <a:blipFill>
                <a:blip r:embed="rId3"/>
                <a:stretch>
                  <a:fillRect l="-1043" t="-2867" r="-870" b="-3035"/>
                </a:stretch>
              </a:blipFill>
            </p:spPr>
            <p:txBody>
              <a:bodyPr/>
              <a:lstStyle/>
              <a:p>
                <a:r>
                  <a:rPr lang="en-US">
                    <a:noFill/>
                  </a:rPr>
                  <a:t> </a:t>
                </a:r>
              </a:p>
            </p:txBody>
          </p:sp>
        </mc:Fallback>
      </mc:AlternateContent>
      <p:sp>
        <p:nvSpPr>
          <p:cNvPr id="7" name="TextBox 6">
            <a:extLst>
              <a:ext uri="{FF2B5EF4-FFF2-40B4-BE49-F238E27FC236}">
                <a16:creationId xmlns:a16="http://schemas.microsoft.com/office/drawing/2014/main" id="{44D34514-E0A6-94EC-F0F0-F30C2C8DAA4A}"/>
              </a:ext>
            </a:extLst>
          </p:cNvPr>
          <p:cNvSpPr txBox="1"/>
          <p:nvPr/>
        </p:nvSpPr>
        <p:spPr>
          <a:xfrm>
            <a:off x="1169894" y="5127811"/>
            <a:ext cx="9852212" cy="954107"/>
          </a:xfrm>
          <a:prstGeom prst="rect">
            <a:avLst/>
          </a:prstGeom>
          <a:noFill/>
          <a:ln w="66675">
            <a:solidFill>
              <a:schemeClr val="accent1"/>
            </a:solidFill>
          </a:ln>
        </p:spPr>
        <p:txBody>
          <a:bodyPr wrap="square">
            <a:spAutoFit/>
          </a:bodyPr>
          <a:lstStyle/>
          <a:p>
            <a:r>
              <a:rPr lang="en-US" sz="2800" dirty="0"/>
              <a:t>Classical methods are excellent at the first and progressively fail down the list, quantum advantage grows in the same order</a:t>
            </a:r>
          </a:p>
        </p:txBody>
      </p:sp>
      <p:sp>
        <p:nvSpPr>
          <p:cNvPr id="8" name="TextBox 7">
            <a:extLst>
              <a:ext uri="{FF2B5EF4-FFF2-40B4-BE49-F238E27FC236}">
                <a16:creationId xmlns:a16="http://schemas.microsoft.com/office/drawing/2014/main" id="{14C06AEE-6E9F-E512-F50A-8B9AECCE9C2B}"/>
              </a:ext>
            </a:extLst>
          </p:cNvPr>
          <p:cNvSpPr txBox="1"/>
          <p:nvPr/>
        </p:nvSpPr>
        <p:spPr>
          <a:xfrm>
            <a:off x="155986" y="6531530"/>
            <a:ext cx="8229600" cy="169277"/>
          </a:xfrm>
          <a:prstGeom prst="rect">
            <a:avLst/>
          </a:prstGeom>
          <a:noFill/>
        </p:spPr>
        <p:txBody>
          <a:bodyPr wrap="square" lIns="0" tIns="0" rIns="0" bIns="0" anchor="t">
            <a:spAutoFit/>
          </a:bodyPr>
          <a:lstStyle/>
          <a:p>
            <a:r>
              <a:rPr sz="1100" b="0" i="1" dirty="0">
                <a:solidFill>
                  <a:srgbClr val="555555"/>
                </a:solidFill>
                <a:latin typeface="Calibri"/>
                <a:ea typeface="Calibri"/>
                <a:cs typeface="Calibri"/>
              </a:rPr>
              <a:t>Carlson et al., Rev. Mod. Phys. 87, 1067 (2015).</a:t>
            </a:r>
          </a:p>
        </p:txBody>
      </p:sp>
      <p:sp>
        <p:nvSpPr>
          <p:cNvPr id="4" name="Slide Number Placeholder 3">
            <a:extLst>
              <a:ext uri="{FF2B5EF4-FFF2-40B4-BE49-F238E27FC236}">
                <a16:creationId xmlns:a16="http://schemas.microsoft.com/office/drawing/2014/main" id="{A9DBF068-E509-A92A-D7DF-0047C00A3318}"/>
              </a:ext>
            </a:extLst>
          </p:cNvPr>
          <p:cNvSpPr>
            <a:spLocks noGrp="1"/>
          </p:cNvSpPr>
          <p:nvPr>
            <p:ph type="sldNum" sz="quarter" idx="12"/>
          </p:nvPr>
        </p:nvSpPr>
        <p:spPr/>
        <p:txBody>
          <a:bodyPr/>
          <a:lstStyle/>
          <a:p>
            <a:fld id="{A8DC31AC-DC90-4B2D-8AAC-B41DFB71CF41}" type="slidenum">
              <a:rPr lang="en-US" smtClean="0"/>
              <a:t>27</a:t>
            </a:fld>
            <a:endParaRPr lang="en-US"/>
          </a:p>
        </p:txBody>
      </p:sp>
    </p:spTree>
    <p:extLst>
      <p:ext uri="{BB962C8B-B14F-4D97-AF65-F5344CB8AC3E}">
        <p14:creationId xmlns:p14="http://schemas.microsoft.com/office/powerpoint/2010/main" val="33641982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B917E5-09ED-471B-61CC-5305C0FC8AEF}"/>
              </a:ext>
            </a:extLst>
          </p:cNvPr>
          <p:cNvSpPr>
            <a:spLocks noGrp="1"/>
          </p:cNvSpPr>
          <p:nvPr>
            <p:ph type="title"/>
          </p:nvPr>
        </p:nvSpPr>
        <p:spPr/>
        <p:txBody>
          <a:bodyPr/>
          <a:lstStyle/>
          <a:p>
            <a:r>
              <a:rPr lang="en-US" dirty="0"/>
              <a:t>Step 1: encoding fermions as qubits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28284013-2EF8-8DDA-09D2-645BBEAD6278}"/>
                  </a:ext>
                </a:extLst>
              </p:cNvPr>
              <p:cNvSpPr>
                <a:spLocks noGrp="1"/>
              </p:cNvSpPr>
              <p:nvPr>
                <p:ph idx="1"/>
              </p:nvPr>
            </p:nvSpPr>
            <p:spPr>
              <a:xfrm>
                <a:off x="192743" y="1465785"/>
                <a:ext cx="5786768" cy="4418648"/>
              </a:xfrm>
            </p:spPr>
            <p:txBody>
              <a:bodyPr>
                <a:normAutofit fontScale="92500" lnSpcReduction="20000"/>
              </a:bodyPr>
              <a:lstStyle/>
              <a:p>
                <a:pPr marL="182880" indent="0">
                  <a:spcBef>
                    <a:spcPts val="0"/>
                  </a:spcBef>
                  <a:spcAft>
                    <a:spcPts val="500"/>
                  </a:spcAft>
                  <a:buNone/>
                </a:pPr>
                <a:r>
                  <a:rPr lang="en-US" b="1" dirty="0"/>
                  <a:t>Chemistry example of fermion-to-qubit mapping:</a:t>
                </a:r>
                <a:endParaRPr lang="en-US" b="1" dirty="0">
                  <a:solidFill>
                    <a:srgbClr val="222222"/>
                  </a:solidFill>
                  <a:latin typeface="Calibri"/>
                  <a:ea typeface="Calibri"/>
                  <a:cs typeface="Calibri"/>
                </a:endParaRPr>
              </a:p>
              <a:p>
                <a:pPr marL="457200" indent="-274320">
                  <a:spcBef>
                    <a:spcPts val="0"/>
                  </a:spcBef>
                  <a:spcAft>
                    <a:spcPts val="500"/>
                  </a:spcAft>
                  <a:buFont typeface="Arial"/>
                  <a:buChar char="•"/>
                </a:pPr>
                <a:r>
                  <a:rPr lang="en-US" dirty="0">
                    <a:solidFill>
                      <a:srgbClr val="222222"/>
                    </a:solidFill>
                    <a:latin typeface="Calibri"/>
                    <a:ea typeface="Calibri"/>
                    <a:cs typeface="Calibri"/>
                  </a:rPr>
                  <a:t>A qubit register stores occupation numbers: each spin-orbital is filled (</a:t>
                </a:r>
                <a14:m>
                  <m:oMath xmlns:m="http://schemas.openxmlformats.org/officeDocument/2006/math">
                    <m:r>
                      <a:rPr lang="en-US" i="1" dirty="0" smtClean="0">
                        <a:solidFill>
                          <a:srgbClr val="222222"/>
                        </a:solidFill>
                        <a:latin typeface="Cambria Math" panose="02040503050406030204" pitchFamily="18" charset="0"/>
                        <a:ea typeface="Calibri"/>
                        <a:cs typeface="Calibri"/>
                      </a:rPr>
                      <m:t>|1⟩</m:t>
                    </m:r>
                  </m:oMath>
                </a14:m>
                <a:r>
                  <a:rPr lang="en-US" dirty="0">
                    <a:solidFill>
                      <a:srgbClr val="222222"/>
                    </a:solidFill>
                    <a:latin typeface="Calibri"/>
                    <a:ea typeface="Calibri"/>
                    <a:cs typeface="Calibri"/>
                  </a:rPr>
                  <a:t>) or empty (</a:t>
                </a:r>
                <a14:m>
                  <m:oMath xmlns:m="http://schemas.openxmlformats.org/officeDocument/2006/math">
                    <m:r>
                      <a:rPr lang="en-US" i="1" dirty="0" smtClean="0">
                        <a:solidFill>
                          <a:srgbClr val="222222"/>
                        </a:solidFill>
                        <a:latin typeface="Cambria Math" panose="02040503050406030204" pitchFamily="18" charset="0"/>
                        <a:ea typeface="Calibri"/>
                        <a:cs typeface="Calibri"/>
                      </a:rPr>
                      <m:t>|0⟩</m:t>
                    </m:r>
                  </m:oMath>
                </a14:m>
                <a:r>
                  <a:rPr lang="en-US" dirty="0">
                    <a:solidFill>
                      <a:srgbClr val="222222"/>
                    </a:solidFill>
                    <a:latin typeface="Calibri"/>
                    <a:ea typeface="Calibri"/>
                    <a:cs typeface="Calibri"/>
                  </a:rPr>
                  <a:t>)</a:t>
                </a:r>
              </a:p>
              <a:p>
                <a:pPr marL="457200" indent="-274320">
                  <a:spcBef>
                    <a:spcPts val="0"/>
                  </a:spcBef>
                  <a:spcAft>
                    <a:spcPts val="500"/>
                  </a:spcAft>
                  <a:buFont typeface="Arial"/>
                  <a:buChar char="•"/>
                </a:pPr>
                <a:r>
                  <a:rPr lang="en-US" dirty="0">
                    <a:solidFill>
                      <a:srgbClr val="222222"/>
                    </a:solidFill>
                    <a:latin typeface="Calibri"/>
                    <a:ea typeface="Calibri"/>
                    <a:cs typeface="Calibri"/>
                  </a:rPr>
                  <a:t>The fermion minus-sign (swap two particles → minus sign) must be built into the operators</a:t>
                </a:r>
              </a:p>
              <a:p>
                <a:pPr marL="457200" indent="-274320">
                  <a:spcBef>
                    <a:spcPts val="0"/>
                  </a:spcBef>
                  <a:spcAft>
                    <a:spcPts val="500"/>
                  </a:spcAft>
                  <a:buFont typeface="Arial"/>
                  <a:buChar char="•"/>
                </a:pPr>
                <a:r>
                  <a:rPr lang="en-US" dirty="0">
                    <a:solidFill>
                      <a:srgbClr val="222222"/>
                    </a:solidFill>
                    <a:latin typeface="Calibri"/>
                    <a:ea typeface="Calibri"/>
                    <a:cs typeface="Calibri"/>
                  </a:rPr>
                  <a:t>Jordan–Wigner: exact, but a single fermion operator becomes a long string of Z gates </a:t>
                </a:r>
              </a:p>
              <a:p>
                <a:pPr marL="457200" indent="-274320">
                  <a:spcBef>
                    <a:spcPts val="0"/>
                  </a:spcBef>
                  <a:spcAft>
                    <a:spcPts val="500"/>
                  </a:spcAft>
                  <a:buFont typeface="Arial"/>
                  <a:buChar char="•"/>
                </a:pPr>
                <a:r>
                  <a:rPr lang="en-US" dirty="0">
                    <a:solidFill>
                      <a:srgbClr val="222222"/>
                    </a:solidFill>
                    <a:latin typeface="Calibri"/>
                    <a:ea typeface="Calibri"/>
                    <a:cs typeface="Calibri"/>
                  </a:rPr>
                  <a:t>Qubit count ≈ number of orbitals, not the dimension of the many-body space</a:t>
                </a:r>
              </a:p>
              <a:p>
                <a:endParaRPr lang="en-US" dirty="0"/>
              </a:p>
            </p:txBody>
          </p:sp>
        </mc:Choice>
        <mc:Fallback xmlns="">
          <p:sp>
            <p:nvSpPr>
              <p:cNvPr id="3" name="Content Placeholder 2">
                <a:extLst>
                  <a:ext uri="{FF2B5EF4-FFF2-40B4-BE49-F238E27FC236}">
                    <a16:creationId xmlns:a16="http://schemas.microsoft.com/office/drawing/2014/main" id="{28284013-2EF8-8DDA-09D2-645BBEAD6278}"/>
                  </a:ext>
                </a:extLst>
              </p:cNvPr>
              <p:cNvSpPr>
                <a:spLocks noGrp="1" noRot="1" noChangeAspect="1" noMove="1" noResize="1" noEditPoints="1" noAdjustHandles="1" noChangeArrowheads="1" noChangeShapeType="1" noTextEdit="1"/>
              </p:cNvSpPr>
              <p:nvPr>
                <p:ph idx="1"/>
              </p:nvPr>
            </p:nvSpPr>
            <p:spPr>
              <a:xfrm>
                <a:off x="192743" y="1465785"/>
                <a:ext cx="5786768" cy="4418648"/>
              </a:xfrm>
              <a:blipFill>
                <a:blip r:embed="rId3"/>
                <a:stretch>
                  <a:fillRect t="-3448" r="-1054"/>
                </a:stretch>
              </a:blipFill>
            </p:spPr>
            <p:txBody>
              <a:bodyPr/>
              <a:lstStyle/>
              <a:p>
                <a:r>
                  <a:rPr lang="en-US">
                    <a:noFill/>
                  </a:rPr>
                  <a:t> </a:t>
                </a:r>
              </a:p>
            </p:txBody>
          </p:sp>
        </mc:Fallback>
      </mc:AlternateContent>
      <p:sp>
        <p:nvSpPr>
          <p:cNvPr id="4" name="TextBox 3">
            <a:extLst>
              <a:ext uri="{FF2B5EF4-FFF2-40B4-BE49-F238E27FC236}">
                <a16:creationId xmlns:a16="http://schemas.microsoft.com/office/drawing/2014/main" id="{D828F385-78D6-30E0-EC35-1A808CC3EF02}"/>
              </a:ext>
            </a:extLst>
          </p:cNvPr>
          <p:cNvSpPr txBox="1"/>
          <p:nvPr/>
        </p:nvSpPr>
        <p:spPr>
          <a:xfrm>
            <a:off x="838200" y="6176963"/>
            <a:ext cx="8229600" cy="292388"/>
          </a:xfrm>
          <a:prstGeom prst="rect">
            <a:avLst/>
          </a:prstGeom>
          <a:noFill/>
        </p:spPr>
        <p:txBody>
          <a:bodyPr wrap="square" lIns="0" tIns="0" rIns="0" bIns="0" anchor="t">
            <a:spAutoFit/>
          </a:bodyPr>
          <a:lstStyle/>
          <a:p>
            <a:r>
              <a:rPr sz="950" b="0" i="1" dirty="0">
                <a:solidFill>
                  <a:srgbClr val="555555"/>
                </a:solidFill>
                <a:latin typeface="Calibri"/>
                <a:ea typeface="Calibri"/>
                <a:cs typeface="Calibri"/>
              </a:rPr>
              <a:t>Jordan &amp; Wigner, Z. Phys. 47, 631 (1928); Whitfield et al., Mol. Phys. 109, 735 (2011).</a:t>
            </a:r>
            <a:endParaRPr lang="en-US" sz="950" b="0" i="1" dirty="0">
              <a:solidFill>
                <a:srgbClr val="555555"/>
              </a:solidFill>
              <a:latin typeface="Calibri"/>
              <a:ea typeface="Calibri"/>
              <a:cs typeface="Calibri"/>
            </a:endParaRPr>
          </a:p>
          <a:p>
            <a:r>
              <a:rPr lang="en-US" sz="950" b="0" i="1" dirty="0">
                <a:solidFill>
                  <a:srgbClr val="555555"/>
                </a:solidFill>
                <a:latin typeface="Calibri"/>
                <a:ea typeface="Calibri"/>
                <a:cs typeface="Calibri"/>
              </a:rPr>
              <a:t>https://qiskit-community.github.io/qiskit-nature/tutorials/06_qubit_mappers.html</a:t>
            </a:r>
            <a:endParaRPr sz="950" b="0" i="1" dirty="0">
              <a:solidFill>
                <a:srgbClr val="555555"/>
              </a:solidFill>
              <a:latin typeface="Calibri"/>
              <a:ea typeface="Calibri"/>
              <a:cs typeface="Calibri"/>
            </a:endParaRPr>
          </a:p>
        </p:txBody>
      </p:sp>
      <p:pic>
        <p:nvPicPr>
          <p:cNvPr id="5122" name="Picture 2" descr="Mapping to the Qubit Space - Qiskit Nature 0.8.0">
            <a:extLst>
              <a:ext uri="{FF2B5EF4-FFF2-40B4-BE49-F238E27FC236}">
                <a16:creationId xmlns:a16="http://schemas.microsoft.com/office/drawing/2014/main" id="{281EC3C8-40F3-E4BC-9638-ECC608D7A38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80655" y="1465784"/>
            <a:ext cx="5374289" cy="2901820"/>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5" name="PowerPoint Equation 9109">
                <a:extLst>
                  <a:ext uri="{FF2B5EF4-FFF2-40B4-BE49-F238E27FC236}">
                    <a16:creationId xmlns:a16="http://schemas.microsoft.com/office/drawing/2014/main" id="{7C1B05F5-62EF-8D9B-0DD7-E2CA73DBB1A8}"/>
                  </a:ext>
                </a:extLst>
              </p:cNvPr>
              <p:cNvSpPr>
                <a:spLocks noGrp="1"/>
              </p:cNvSpPr>
              <p:nvPr/>
            </p:nvSpPr>
            <p:spPr>
              <a:xfrm>
                <a:off x="6457725" y="4425119"/>
                <a:ext cx="5220148" cy="564776"/>
              </a:xfrm>
              <a:prstGeom prst="rect">
                <a:avLst/>
              </a:prstGeom>
              <a:noFill/>
              <a:ln>
                <a:noFill/>
              </a:ln>
            </p:spPr>
            <p:txBody>
              <a:bodyPr wrap="none" lIns="0" tIns="0" rIns="0" bIns="0" anchor="ctr"/>
              <a:lstStyle/>
              <a:p>
                <a:pPr algn="ctr">
                  <a:buNone/>
                  <a:defRPr sz="1500" dirty="0">
                    <a:solidFill>
                      <a:srgbClr val="2B2B2B"/>
                    </a:solidFill>
                    <a:latin typeface="Cambria Math"/>
                    <a:cs typeface="Cambria Math"/>
                  </a:defRPr>
                </a:pPr>
                <a14:m>
                  <m:oMathPara xmlns:m="http://schemas.openxmlformats.org/officeDocument/2006/math">
                    <m:oMathParaPr>
                      <m:jc m:val="center"/>
                    </m:oMathParaPr>
                    <m:oMath xmlns:m="http://schemas.openxmlformats.org/officeDocument/2006/math">
                      <m:acc>
                        <m:accPr>
                          <m:chr m:val="̂"/>
                          <m:ctrlPr>
                            <a:rPr i="1">
                              <a:latin typeface="Cambria Math" panose="02040503050406030204" pitchFamily="18" charset="0"/>
                            </a:rPr>
                          </m:ctrlPr>
                        </m:accPr>
                        <m:e>
                          <m:r>
                            <a:rPr>
                              <a:latin typeface="Cambria Math" panose="02040503050406030204" pitchFamily="18" charset="0"/>
                            </a:rPr>
                            <m:t>𝐻</m:t>
                          </m:r>
                        </m:e>
                      </m:acc>
                      <m:r>
                        <a:rPr>
                          <a:latin typeface="Cambria Math" panose="02040503050406030204" pitchFamily="18" charset="0"/>
                        </a:rPr>
                        <m:t>=</m:t>
                      </m:r>
                      <m:nary>
                        <m:naryPr>
                          <m:chr m:val="∑"/>
                          <m:limLoc m:val="undOvr"/>
                          <m:ctrlPr>
                            <a:rPr i="1">
                              <a:latin typeface="Cambria Math" panose="02040503050406030204" pitchFamily="18" charset="0"/>
                            </a:rPr>
                          </m:ctrlPr>
                        </m:naryPr>
                        <m:sub>
                          <m:r>
                            <a:rPr>
                              <a:latin typeface="Cambria Math" panose="02040503050406030204" pitchFamily="18" charset="0"/>
                            </a:rPr>
                            <m:t>𝑝𝑞</m:t>
                          </m:r>
                        </m:sub>
                        <m:sup>
                          <m:r>
                            <a:rPr>
                              <a:latin typeface="Cambria Math" panose="02040503050406030204" pitchFamily="18" charset="0"/>
                            </a:rPr>
                            <m:t>​</m:t>
                          </m:r>
                        </m:sup>
                        <m:e>
                          <m:sSub>
                            <m:sSubPr>
                              <m:ctrlPr>
                                <a:rPr i="1">
                                  <a:latin typeface="Cambria Math" panose="02040503050406030204" pitchFamily="18" charset="0"/>
                                </a:rPr>
                              </m:ctrlPr>
                            </m:sSubPr>
                            <m:e>
                              <m:r>
                                <a:rPr>
                                  <a:latin typeface="Cambria Math" panose="02040503050406030204" pitchFamily="18" charset="0"/>
                                </a:rPr>
                                <m:t>h</m:t>
                              </m:r>
                            </m:e>
                            <m:sub>
                              <m:r>
                                <a:rPr>
                                  <a:latin typeface="Cambria Math" panose="02040503050406030204" pitchFamily="18" charset="0"/>
                                </a:rPr>
                                <m:t>𝑝𝑞</m:t>
                              </m:r>
                            </m:sub>
                          </m:sSub>
                        </m:e>
                      </m:nary>
                      <m:sSubSup>
                        <m:sSubSupPr>
                          <m:ctrlPr>
                            <a:rPr i="1">
                              <a:latin typeface="Cambria Math" panose="02040503050406030204" pitchFamily="18" charset="0"/>
                            </a:rPr>
                          </m:ctrlPr>
                        </m:sSubSupPr>
                        <m:e>
                          <m:r>
                            <a:rPr>
                              <a:latin typeface="Cambria Math" panose="02040503050406030204" pitchFamily="18" charset="0"/>
                            </a:rPr>
                            <m:t>𝑎</m:t>
                          </m:r>
                        </m:e>
                        <m:sub>
                          <m:r>
                            <a:rPr>
                              <a:latin typeface="Cambria Math" panose="02040503050406030204" pitchFamily="18" charset="0"/>
                            </a:rPr>
                            <m:t>𝑝</m:t>
                          </m:r>
                        </m:sub>
                        <m:sup>
                          <m:r>
                            <a:rPr>
                              <a:latin typeface="Cambria Math" panose="02040503050406030204" pitchFamily="18" charset="0"/>
                            </a:rPr>
                            <m:t>†</m:t>
                          </m:r>
                        </m:sup>
                      </m:sSubSup>
                      <m:sSub>
                        <m:sSubPr>
                          <m:ctrlPr>
                            <a:rPr i="1">
                              <a:latin typeface="Cambria Math" panose="02040503050406030204" pitchFamily="18" charset="0"/>
                            </a:rPr>
                          </m:ctrlPr>
                        </m:sSubPr>
                        <m:e>
                          <m:r>
                            <a:rPr>
                              <a:latin typeface="Cambria Math" panose="02040503050406030204" pitchFamily="18" charset="0"/>
                            </a:rPr>
                            <m:t>𝑎</m:t>
                          </m:r>
                        </m:e>
                        <m:sub>
                          <m:r>
                            <a:rPr>
                              <a:latin typeface="Cambria Math" panose="02040503050406030204" pitchFamily="18" charset="0"/>
                            </a:rPr>
                            <m:t>𝑞</m:t>
                          </m:r>
                        </m:sub>
                      </m:sSub>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1</m:t>
                          </m:r>
                        </m:num>
                        <m:den>
                          <m:r>
                            <a:rPr>
                              <a:latin typeface="Cambria Math" panose="02040503050406030204" pitchFamily="18" charset="0"/>
                            </a:rPr>
                            <m:t>2</m:t>
                          </m:r>
                        </m:den>
                      </m:f>
                      <m:nary>
                        <m:naryPr>
                          <m:chr m:val="∑"/>
                          <m:limLoc m:val="undOvr"/>
                          <m:ctrlPr>
                            <a:rPr i="1">
                              <a:latin typeface="Cambria Math" panose="02040503050406030204" pitchFamily="18" charset="0"/>
                            </a:rPr>
                          </m:ctrlPr>
                        </m:naryPr>
                        <m:sub>
                          <m:r>
                            <a:rPr>
                              <a:latin typeface="Cambria Math" panose="02040503050406030204" pitchFamily="18" charset="0"/>
                            </a:rPr>
                            <m:t>𝑝𝑞𝑟𝑠</m:t>
                          </m:r>
                        </m:sub>
                        <m:sup>
                          <m:r>
                            <a:rPr>
                              <a:latin typeface="Cambria Math" panose="02040503050406030204" pitchFamily="18" charset="0"/>
                            </a:rPr>
                            <m:t>​</m:t>
                          </m:r>
                        </m:sup>
                        <m:e>
                          <m:sSub>
                            <m:sSubPr>
                              <m:ctrlPr>
                                <a:rPr i="1">
                                  <a:latin typeface="Cambria Math" panose="02040503050406030204" pitchFamily="18" charset="0"/>
                                </a:rPr>
                              </m:ctrlPr>
                            </m:sSubPr>
                            <m:e>
                              <m:r>
                                <a:rPr>
                                  <a:latin typeface="Cambria Math" panose="02040503050406030204" pitchFamily="18" charset="0"/>
                                </a:rPr>
                                <m:t>h</m:t>
                              </m:r>
                            </m:e>
                            <m:sub>
                              <m:r>
                                <a:rPr>
                                  <a:latin typeface="Cambria Math" panose="02040503050406030204" pitchFamily="18" charset="0"/>
                                </a:rPr>
                                <m:t>𝑝𝑞𝑟𝑠</m:t>
                              </m:r>
                            </m:sub>
                          </m:sSub>
                        </m:e>
                      </m:nary>
                      <m:sSubSup>
                        <m:sSubSupPr>
                          <m:ctrlPr>
                            <a:rPr i="1">
                              <a:latin typeface="Cambria Math" panose="02040503050406030204" pitchFamily="18" charset="0"/>
                            </a:rPr>
                          </m:ctrlPr>
                        </m:sSubSupPr>
                        <m:e>
                          <m:r>
                            <a:rPr>
                              <a:latin typeface="Cambria Math" panose="02040503050406030204" pitchFamily="18" charset="0"/>
                            </a:rPr>
                            <m:t>𝑎</m:t>
                          </m:r>
                        </m:e>
                        <m:sub>
                          <m:r>
                            <a:rPr>
                              <a:latin typeface="Cambria Math" panose="02040503050406030204" pitchFamily="18" charset="0"/>
                            </a:rPr>
                            <m:t>𝑝</m:t>
                          </m:r>
                        </m:sub>
                        <m:sup>
                          <m:r>
                            <a:rPr>
                              <a:latin typeface="Cambria Math" panose="02040503050406030204" pitchFamily="18" charset="0"/>
                            </a:rPr>
                            <m:t>†</m:t>
                          </m:r>
                        </m:sup>
                      </m:sSubSup>
                      <m:sSubSup>
                        <m:sSubSupPr>
                          <m:ctrlPr>
                            <a:rPr i="1">
                              <a:latin typeface="Cambria Math" panose="02040503050406030204" pitchFamily="18" charset="0"/>
                            </a:rPr>
                          </m:ctrlPr>
                        </m:sSubSupPr>
                        <m:e>
                          <m:r>
                            <a:rPr>
                              <a:latin typeface="Cambria Math" panose="02040503050406030204" pitchFamily="18" charset="0"/>
                            </a:rPr>
                            <m:t>𝑎</m:t>
                          </m:r>
                        </m:e>
                        <m:sub>
                          <m:r>
                            <a:rPr>
                              <a:latin typeface="Cambria Math" panose="02040503050406030204" pitchFamily="18" charset="0"/>
                            </a:rPr>
                            <m:t>𝑞</m:t>
                          </m:r>
                        </m:sub>
                        <m:sup>
                          <m:r>
                            <a:rPr>
                              <a:latin typeface="Cambria Math" panose="02040503050406030204" pitchFamily="18" charset="0"/>
                            </a:rPr>
                            <m:t>†</m:t>
                          </m:r>
                        </m:sup>
                      </m:sSubSup>
                      <m:sSub>
                        <m:sSubPr>
                          <m:ctrlPr>
                            <a:rPr i="1">
                              <a:latin typeface="Cambria Math" panose="02040503050406030204" pitchFamily="18" charset="0"/>
                            </a:rPr>
                          </m:ctrlPr>
                        </m:sSubPr>
                        <m:e>
                          <m:r>
                            <a:rPr>
                              <a:latin typeface="Cambria Math" panose="02040503050406030204" pitchFamily="18" charset="0"/>
                            </a:rPr>
                            <m:t>𝑎</m:t>
                          </m:r>
                        </m:e>
                        <m:sub>
                          <m:r>
                            <a:rPr>
                              <a:latin typeface="Cambria Math" panose="02040503050406030204" pitchFamily="18" charset="0"/>
                            </a:rPr>
                            <m:t>𝑟</m:t>
                          </m:r>
                        </m:sub>
                      </m:sSub>
                      <m:sSub>
                        <m:sSubPr>
                          <m:ctrlPr>
                            <a:rPr i="1">
                              <a:latin typeface="Cambria Math" panose="02040503050406030204" pitchFamily="18" charset="0"/>
                            </a:rPr>
                          </m:ctrlPr>
                        </m:sSubPr>
                        <m:e>
                          <m:r>
                            <a:rPr>
                              <a:latin typeface="Cambria Math" panose="02040503050406030204" pitchFamily="18" charset="0"/>
                            </a:rPr>
                            <m:t>𝑎</m:t>
                          </m:r>
                        </m:e>
                        <m:sub>
                          <m:r>
                            <a:rPr>
                              <a:latin typeface="Cambria Math" panose="02040503050406030204" pitchFamily="18" charset="0"/>
                            </a:rPr>
                            <m:t>𝑠</m:t>
                          </m:r>
                        </m:sub>
                      </m:sSub>
                      <m:r>
                        <a:rPr>
                          <a:latin typeface="Cambria Math" panose="02040503050406030204" pitchFamily="18" charset="0"/>
                        </a:rPr>
                        <m:t>.</m:t>
                      </m:r>
                    </m:oMath>
                  </m:oMathPara>
                </a14:m>
                <a:endParaRPr dirty="0"/>
              </a:p>
            </p:txBody>
          </p:sp>
        </mc:Choice>
        <mc:Fallback xmlns="">
          <p:sp>
            <p:nvSpPr>
              <p:cNvPr id="5" name="PowerPoint Equation 9109">
                <a:extLst>
                  <a:ext uri="{FF2B5EF4-FFF2-40B4-BE49-F238E27FC236}">
                    <a16:creationId xmlns:a16="http://schemas.microsoft.com/office/drawing/2014/main" id="{7C1B05F5-62EF-8D9B-0DD7-E2CA73DBB1A8}"/>
                  </a:ext>
                </a:extLst>
              </p:cNvPr>
              <p:cNvSpPr>
                <a:spLocks noGrp="1" noRot="1" noChangeAspect="1" noMove="1" noResize="1" noEditPoints="1" noAdjustHandles="1" noChangeArrowheads="1" noChangeShapeType="1" noTextEdit="1"/>
              </p:cNvSpPr>
              <p:nvPr/>
            </p:nvSpPr>
            <p:spPr>
              <a:xfrm>
                <a:off x="6457725" y="4425119"/>
                <a:ext cx="5220148" cy="564776"/>
              </a:xfrm>
              <a:prstGeom prst="rect">
                <a:avLst/>
              </a:prstGeom>
              <a:blipFill>
                <a:blip r:embed="rId5"/>
                <a:stretch>
                  <a:fillRect b="-2151"/>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 8">
                <a:extLst>
                  <a:ext uri="{FF2B5EF4-FFF2-40B4-BE49-F238E27FC236}">
                    <a16:creationId xmlns:a16="http://schemas.microsoft.com/office/drawing/2014/main" id="{5329B044-35E1-C434-D4FB-2787AA25189D}"/>
                  </a:ext>
                </a:extLst>
              </p:cNvPr>
              <p:cNvSpPr/>
              <p:nvPr/>
            </p:nvSpPr>
            <p:spPr>
              <a:xfrm>
                <a:off x="6534797" y="5047409"/>
                <a:ext cx="5220148" cy="1445465"/>
              </a:xfrm>
              <a:prstGeom prst="rect">
                <a:avLst/>
              </a:prstGeom>
              <a:noFill/>
              <a:ln/>
            </p:spPr>
            <p:txBody>
              <a:bodyPr wrap="square" lIns="381" tIns="381" rIns="381" bIns="381" rtlCol="0" anchor="t">
                <a:normAutofit/>
              </a:bodyPr>
              <a:lstStyle/>
              <a:p>
                <a:pPr marL="0" indent="0" algn="l">
                  <a:buNone/>
                </a:pPr>
                <a:r>
                  <a:rPr lang="en-US" sz="1700" dirty="0">
                    <a:solidFill>
                      <a:srgbClr val="2B2B2B"/>
                    </a:solidFill>
                    <a:latin typeface="Aptos" pitchFamily="34" charset="0"/>
                    <a:ea typeface="Aptos" pitchFamily="34" charset="-122"/>
                    <a:cs typeface="Aptos" pitchFamily="34" charset="-120"/>
                  </a:rPr>
                  <a:t>where:</a:t>
                </a:r>
              </a:p>
              <a:p>
                <a:pPr marL="285750" indent="-285750">
                  <a:buFont typeface="Arial" panose="020B0604020202020204" pitchFamily="34" charset="0"/>
                  <a:buChar char="•"/>
                </a:pPr>
                <a14:m>
                  <m:oMath xmlns:m="http://schemas.openxmlformats.org/officeDocument/2006/math">
                    <m:sSup>
                      <m:sSupPr>
                        <m:ctrlPr>
                          <a:rPr lang="en-US" i="1" dirty="0" smtClean="0">
                            <a:solidFill>
                              <a:srgbClr val="2B2B2B"/>
                            </a:solidFill>
                            <a:latin typeface="Cambria Math" panose="02040503050406030204" pitchFamily="18" charset="0"/>
                          </a:rPr>
                        </m:ctrlPr>
                      </m:sSupPr>
                      <m:e>
                        <m:r>
                          <a:rPr lang="en-US" b="0" i="1" dirty="0" smtClean="0">
                            <a:solidFill>
                              <a:srgbClr val="2B2B2B"/>
                            </a:solidFill>
                            <a:latin typeface="Cambria Math" panose="02040503050406030204" pitchFamily="18" charset="0"/>
                          </a:rPr>
                          <m:t>𝑎</m:t>
                        </m:r>
                      </m:e>
                      <m:sup>
                        <m:r>
                          <a:rPr lang="en-US" i="1" dirty="0" smtClean="0">
                            <a:solidFill>
                              <a:srgbClr val="2B2B2B"/>
                            </a:solidFill>
                            <a:latin typeface="Cambria Math" panose="02040503050406030204" pitchFamily="18" charset="0"/>
                            <a:ea typeface="Aptos" pitchFamily="34" charset="-122"/>
                            <a:cs typeface="Aptos" pitchFamily="34" charset="-120"/>
                          </a:rPr>
                          <m:t>†</m:t>
                        </m:r>
                      </m:sup>
                    </m:sSup>
                    <m:r>
                      <a:rPr lang="en-US" i="1" dirty="0" smtClean="0">
                        <a:solidFill>
                          <a:srgbClr val="2B2B2B"/>
                        </a:solidFill>
                        <a:latin typeface="Cambria Math" panose="02040503050406030204" pitchFamily="18" charset="0"/>
                        <a:ea typeface="Aptos" pitchFamily="34" charset="-122"/>
                        <a:cs typeface="Aptos" pitchFamily="34" charset="-120"/>
                      </a:rPr>
                      <m:t> </m:t>
                    </m:r>
                  </m:oMath>
                </a14:m>
                <a:r>
                  <a:rPr lang="en-US" dirty="0">
                    <a:solidFill>
                      <a:srgbClr val="2B2B2B"/>
                    </a:solidFill>
                    <a:latin typeface="Aptos" pitchFamily="34" charset="0"/>
                    <a:ea typeface="Aptos" pitchFamily="34" charset="-122"/>
                    <a:cs typeface="Aptos" pitchFamily="34" charset="-120"/>
                  </a:rPr>
                  <a:t>→ adds an electron in an orbital</a:t>
                </a:r>
              </a:p>
              <a:p>
                <a:pPr marL="285750" indent="-285750">
                  <a:buFont typeface="Arial" panose="020B0604020202020204" pitchFamily="34" charset="0"/>
                  <a:buChar char="•"/>
                </a:pPr>
                <a14:m>
                  <m:oMath xmlns:m="http://schemas.openxmlformats.org/officeDocument/2006/math">
                    <m:r>
                      <a:rPr lang="en-US" i="1" dirty="0" smtClean="0">
                        <a:solidFill>
                          <a:srgbClr val="2B2B2B"/>
                        </a:solidFill>
                        <a:latin typeface="Cambria Math" panose="02040503050406030204" pitchFamily="18" charset="0"/>
                        <a:ea typeface="Aptos" pitchFamily="34" charset="-122"/>
                        <a:cs typeface="Aptos" pitchFamily="34" charset="-120"/>
                      </a:rPr>
                      <m:t>𝑎</m:t>
                    </m:r>
                  </m:oMath>
                </a14:m>
                <a:r>
                  <a:rPr lang="en-US" dirty="0">
                    <a:solidFill>
                      <a:srgbClr val="2B2B2B"/>
                    </a:solidFill>
                    <a:latin typeface="Aptos" pitchFamily="34" charset="0"/>
                    <a:ea typeface="Aptos" pitchFamily="34" charset="-122"/>
                    <a:cs typeface="Aptos" pitchFamily="34" charset="-120"/>
                  </a:rPr>
                  <a:t> → removes an electron in an orbital</a:t>
                </a:r>
              </a:p>
              <a:p>
                <a:pPr marL="285750" indent="-285750">
                  <a:buFont typeface="Arial" panose="020B0604020202020204" pitchFamily="34" charset="0"/>
                  <a:buChar char="•"/>
                </a:pPr>
                <a14:m>
                  <m:oMath xmlns:m="http://schemas.openxmlformats.org/officeDocument/2006/math">
                    <m:sSub>
                      <m:sSubPr>
                        <m:ctrlPr>
                          <a:rPr lang="en-US" i="1" dirty="0" smtClean="0">
                            <a:solidFill>
                              <a:srgbClr val="2B2B2B"/>
                            </a:solidFill>
                            <a:latin typeface="Cambria Math" panose="02040503050406030204" pitchFamily="18" charset="0"/>
                          </a:rPr>
                        </m:ctrlPr>
                      </m:sSubPr>
                      <m:e>
                        <m:r>
                          <a:rPr lang="en-US" b="0" i="1" dirty="0" smtClean="0">
                            <a:solidFill>
                              <a:srgbClr val="2B2B2B"/>
                            </a:solidFill>
                            <a:latin typeface="Cambria Math" panose="02040503050406030204" pitchFamily="18" charset="0"/>
                          </a:rPr>
                          <m:t>h</m:t>
                        </m:r>
                      </m:e>
                      <m:sub>
                        <m:r>
                          <a:rPr lang="en-US" b="0" i="1" dirty="0" smtClean="0">
                            <a:solidFill>
                              <a:srgbClr val="2B2B2B"/>
                            </a:solidFill>
                            <a:latin typeface="Cambria Math" panose="02040503050406030204" pitchFamily="18" charset="0"/>
                          </a:rPr>
                          <m:t>𝑝𝑞</m:t>
                        </m:r>
                      </m:sub>
                    </m:sSub>
                    <m:r>
                      <a:rPr lang="en-US" i="1" dirty="0">
                        <a:solidFill>
                          <a:srgbClr val="2B2B2B"/>
                        </a:solidFill>
                        <a:latin typeface="Cambria Math" panose="02040503050406030204" pitchFamily="18" charset="0"/>
                        <a:ea typeface="Aptos" pitchFamily="34" charset="-122"/>
                        <a:cs typeface="Aptos" pitchFamily="34" charset="-120"/>
                      </a:rPr>
                      <m:t> </m:t>
                    </m:r>
                  </m:oMath>
                </a14:m>
                <a:r>
                  <a:rPr lang="en-US" dirty="0">
                    <a:solidFill>
                      <a:srgbClr val="2B2B2B"/>
                    </a:solidFill>
                    <a:latin typeface="Aptos" pitchFamily="34" charset="0"/>
                    <a:ea typeface="Aptos" pitchFamily="34" charset="-122"/>
                    <a:cs typeface="Aptos" pitchFamily="34" charset="-120"/>
                  </a:rPr>
                  <a:t>and </a:t>
                </a:r>
                <a14:m>
                  <m:oMath xmlns:m="http://schemas.openxmlformats.org/officeDocument/2006/math">
                    <m:sSub>
                      <m:sSubPr>
                        <m:ctrlPr>
                          <a:rPr lang="en-US" i="1" dirty="0" smtClean="0">
                            <a:solidFill>
                              <a:srgbClr val="2B2B2B"/>
                            </a:solidFill>
                            <a:latin typeface="Cambria Math" panose="02040503050406030204" pitchFamily="18" charset="0"/>
                          </a:rPr>
                        </m:ctrlPr>
                      </m:sSubPr>
                      <m:e>
                        <m:r>
                          <a:rPr lang="en-US" b="0" i="1" dirty="0" smtClean="0">
                            <a:solidFill>
                              <a:srgbClr val="2B2B2B"/>
                            </a:solidFill>
                            <a:latin typeface="Cambria Math" panose="02040503050406030204" pitchFamily="18" charset="0"/>
                          </a:rPr>
                          <m:t>h</m:t>
                        </m:r>
                      </m:e>
                      <m:sub>
                        <m:r>
                          <a:rPr lang="en-US" b="0" i="1" dirty="0" smtClean="0">
                            <a:solidFill>
                              <a:srgbClr val="2B2B2B"/>
                            </a:solidFill>
                            <a:latin typeface="Cambria Math" panose="02040503050406030204" pitchFamily="18" charset="0"/>
                          </a:rPr>
                          <m:t>𝑝𝑞𝑟𝑠</m:t>
                        </m:r>
                      </m:sub>
                    </m:sSub>
                    <m:r>
                      <a:rPr lang="en-US" i="1" dirty="0">
                        <a:solidFill>
                          <a:srgbClr val="2B2B2B"/>
                        </a:solidFill>
                        <a:latin typeface="Cambria Math" panose="02040503050406030204" pitchFamily="18" charset="0"/>
                        <a:ea typeface="Aptos" pitchFamily="34" charset="-122"/>
                        <a:cs typeface="Aptos" pitchFamily="34" charset="-120"/>
                      </a:rPr>
                      <m:t> </m:t>
                    </m:r>
                  </m:oMath>
                </a14:m>
                <a:r>
                  <a:rPr lang="en-US" dirty="0">
                    <a:solidFill>
                      <a:srgbClr val="2B2B2B"/>
                    </a:solidFill>
                    <a:latin typeface="Aptos" pitchFamily="34" charset="0"/>
                    <a:ea typeface="Aptos" pitchFamily="34" charset="-122"/>
                    <a:cs typeface="Aptos" pitchFamily="34" charset="-120"/>
                  </a:rPr>
                  <a:t>come from molecular integrals computed classically</a:t>
                </a:r>
                <a:endParaRPr lang="en-US" sz="1700" dirty="0">
                  <a:solidFill>
                    <a:srgbClr val="2B2B2B"/>
                  </a:solidFill>
                  <a:latin typeface="Aptos" pitchFamily="34" charset="0"/>
                  <a:ea typeface="Aptos" pitchFamily="34" charset="-122"/>
                  <a:cs typeface="Aptos" pitchFamily="34" charset="-120"/>
                </a:endParaRPr>
              </a:p>
              <a:p>
                <a:pPr marL="0" indent="0" algn="l">
                  <a:buNone/>
                </a:pPr>
                <a:endParaRPr lang="en-US" sz="1700" dirty="0"/>
              </a:p>
            </p:txBody>
          </p:sp>
        </mc:Choice>
        <mc:Fallback xmlns="">
          <p:sp>
            <p:nvSpPr>
              <p:cNvPr id="6" name="Text 8">
                <a:extLst>
                  <a:ext uri="{FF2B5EF4-FFF2-40B4-BE49-F238E27FC236}">
                    <a16:creationId xmlns:a16="http://schemas.microsoft.com/office/drawing/2014/main" id="{5329B044-35E1-C434-D4FB-2787AA25189D}"/>
                  </a:ext>
                </a:extLst>
              </p:cNvPr>
              <p:cNvSpPr>
                <a:spLocks noRot="1" noChangeAspect="1" noMove="1" noResize="1" noEditPoints="1" noAdjustHandles="1" noChangeArrowheads="1" noChangeShapeType="1" noTextEdit="1"/>
              </p:cNvSpPr>
              <p:nvPr/>
            </p:nvSpPr>
            <p:spPr>
              <a:xfrm>
                <a:off x="6534797" y="5047409"/>
                <a:ext cx="5220148" cy="1445465"/>
              </a:xfrm>
              <a:prstGeom prst="rect">
                <a:avLst/>
              </a:prstGeom>
              <a:blipFill>
                <a:blip r:embed="rId6"/>
                <a:stretch>
                  <a:fillRect l="-2453" t="-4219" b="-6329"/>
                </a:stretch>
              </a:blipFill>
              <a:ln/>
            </p:spPr>
            <p:txBody>
              <a:bodyPr/>
              <a:lstStyle/>
              <a:p>
                <a:r>
                  <a:rPr lang="en-US">
                    <a:noFill/>
                  </a:rPr>
                  <a:t> </a:t>
                </a:r>
              </a:p>
            </p:txBody>
          </p:sp>
        </mc:Fallback>
      </mc:AlternateContent>
      <p:sp>
        <p:nvSpPr>
          <p:cNvPr id="7" name="Slide Number Placeholder 6">
            <a:extLst>
              <a:ext uri="{FF2B5EF4-FFF2-40B4-BE49-F238E27FC236}">
                <a16:creationId xmlns:a16="http://schemas.microsoft.com/office/drawing/2014/main" id="{7909FCD5-F17A-49D0-6420-D48642CCDDC1}"/>
              </a:ext>
            </a:extLst>
          </p:cNvPr>
          <p:cNvSpPr>
            <a:spLocks noGrp="1"/>
          </p:cNvSpPr>
          <p:nvPr>
            <p:ph type="sldNum" sz="quarter" idx="12"/>
          </p:nvPr>
        </p:nvSpPr>
        <p:spPr/>
        <p:txBody>
          <a:bodyPr/>
          <a:lstStyle/>
          <a:p>
            <a:fld id="{A8DC31AC-DC90-4B2D-8AAC-B41DFB71CF41}" type="slidenum">
              <a:rPr lang="en-US" smtClean="0"/>
              <a:t>28</a:t>
            </a:fld>
            <a:endParaRPr lang="en-US"/>
          </a:p>
        </p:txBody>
      </p:sp>
    </p:spTree>
    <p:extLst>
      <p:ext uri="{BB962C8B-B14F-4D97-AF65-F5344CB8AC3E}">
        <p14:creationId xmlns:p14="http://schemas.microsoft.com/office/powerpoint/2010/main" val="14656085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1773D3-0D4E-F954-D34B-E5E7CD55D286}"/>
              </a:ext>
            </a:extLst>
          </p:cNvPr>
          <p:cNvSpPr>
            <a:spLocks noGrp="1"/>
          </p:cNvSpPr>
          <p:nvPr>
            <p:ph type="title"/>
          </p:nvPr>
        </p:nvSpPr>
        <p:spPr/>
        <p:txBody>
          <a:bodyPr/>
          <a:lstStyle/>
          <a:p>
            <a:r>
              <a:rPr lang="en-US" dirty="0"/>
              <a:t>Step 2: preparing the starting state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60871B5-8237-EC0B-8EF5-6C970190C98F}"/>
                  </a:ext>
                </a:extLst>
              </p:cNvPr>
              <p:cNvSpPr>
                <a:spLocks noGrp="1"/>
              </p:cNvSpPr>
              <p:nvPr>
                <p:ph idx="1"/>
              </p:nvPr>
            </p:nvSpPr>
            <p:spPr/>
            <p:txBody>
              <a:bodyPr/>
              <a:lstStyle/>
              <a:p>
                <a:r>
                  <a:rPr lang="en-US" dirty="0"/>
                  <a:t>Most algorithms need an initial state with good overlap onto the target (e.g. the true ground state)</a:t>
                </a:r>
              </a:p>
              <a:p>
                <a:r>
                  <a:rPr lang="en-US" dirty="0"/>
                  <a:t>A Hartree–Fock / mean-field determinant is cheap and is the usual starting point</a:t>
                </a:r>
              </a:p>
              <a:p>
                <a:r>
                  <a:rPr lang="en-US" dirty="0"/>
                  <a:t>Adiabatic preparation: start in an easy ground state, deform the Hamiltonian slowly toward the hard one</a:t>
                </a:r>
              </a:p>
              <a:p>
                <a:r>
                  <a:rPr lang="en-US" dirty="0"/>
                  <a:t>For phase estimation, the success probability is the overlap </a:t>
                </a:r>
                <a14:m>
                  <m:oMath xmlns:m="http://schemas.openxmlformats.org/officeDocument/2006/math">
                    <m:r>
                      <a:rPr lang="en-US" i="1" dirty="0" smtClean="0">
                        <a:latin typeface="Cambria Math" panose="02040503050406030204" pitchFamily="18" charset="0"/>
                      </a:rPr>
                      <m:t>|⟨</m:t>
                    </m:r>
                    <m:sSub>
                      <m:sSubPr>
                        <m:ctrlPr>
                          <a:rPr lang="en-US" i="1" dirty="0" smtClean="0">
                            <a:latin typeface="Cambria Math" panose="02040503050406030204" pitchFamily="18" charset="0"/>
                          </a:rPr>
                        </m:ctrlPr>
                      </m:sSubPr>
                      <m:e>
                        <m:r>
                          <a:rPr lang="en-US" i="1" dirty="0" smtClean="0">
                            <a:latin typeface="Cambria Math" panose="02040503050406030204" pitchFamily="18" charset="0"/>
                          </a:rPr>
                          <m:t>𝜓</m:t>
                        </m:r>
                      </m:e>
                      <m:sub>
                        <m:r>
                          <a:rPr lang="en-US" b="0" i="1" dirty="0" smtClean="0">
                            <a:latin typeface="Cambria Math" panose="02040503050406030204" pitchFamily="18" charset="0"/>
                          </a:rPr>
                          <m:t>𝑡𝑟𝑖𝑎𝑙</m:t>
                        </m:r>
                      </m:sub>
                    </m:sSub>
                    <m:r>
                      <a:rPr lang="en-US" i="1" dirty="0" err="1" smtClean="0">
                        <a:latin typeface="Cambria Math" panose="02040503050406030204" pitchFamily="18" charset="0"/>
                      </a:rPr>
                      <m:t>|</m:t>
                    </m:r>
                    <m:r>
                      <a:rPr lang="en-US" i="1" dirty="0" err="1" smtClean="0">
                        <a:latin typeface="Cambria Math" panose="02040503050406030204" pitchFamily="18" charset="0"/>
                      </a:rPr>
                      <m:t>𝜓</m:t>
                    </m:r>
                    <m:r>
                      <a:rPr lang="en-US" i="1" dirty="0" smtClean="0">
                        <a:latin typeface="Cambria Math" panose="02040503050406030204" pitchFamily="18" charset="0"/>
                      </a:rPr>
                      <m:t>₀</m:t>
                    </m:r>
                    <m:r>
                      <a:rPr lang="en-US" i="1" dirty="0" smtClean="0">
                        <a:latin typeface="Cambria Math" panose="02040503050406030204" pitchFamily="18" charset="0"/>
                      </a:rPr>
                      <m:t>⟩|</m:t>
                    </m:r>
                    <m:r>
                      <a:rPr lang="en-US" i="1" dirty="0" smtClean="0">
                        <a:latin typeface="Cambria Math" panose="02040503050406030204" pitchFamily="18" charset="0"/>
                      </a:rPr>
                      <m:t>²</m:t>
                    </m:r>
                  </m:oMath>
                </a14:m>
                <a:r>
                  <a:rPr lang="en-US" dirty="0"/>
                  <a:t> (poor overlap is a real bottleneck)</a:t>
                </a:r>
              </a:p>
              <a:p>
                <a:endParaRPr lang="en-US" dirty="0"/>
              </a:p>
            </p:txBody>
          </p:sp>
        </mc:Choice>
        <mc:Fallback xmlns="">
          <p:sp>
            <p:nvSpPr>
              <p:cNvPr id="3" name="Content Placeholder 2">
                <a:extLst>
                  <a:ext uri="{FF2B5EF4-FFF2-40B4-BE49-F238E27FC236}">
                    <a16:creationId xmlns:a16="http://schemas.microsoft.com/office/drawing/2014/main" id="{760871B5-8237-EC0B-8EF5-6C970190C98F}"/>
                  </a:ext>
                </a:extLst>
              </p:cNvPr>
              <p:cNvSpPr>
                <a:spLocks noGrp="1" noRot="1" noChangeAspect="1" noMove="1" noResize="1" noEditPoints="1" noAdjustHandles="1" noChangeArrowheads="1" noChangeShapeType="1" noTextEdit="1"/>
              </p:cNvSpPr>
              <p:nvPr>
                <p:ph idx="1"/>
              </p:nvPr>
            </p:nvSpPr>
            <p:spPr>
              <a:blipFill>
                <a:blip r:embed="rId2"/>
                <a:stretch>
                  <a:fillRect l="-1043" t="-2381" r="-1681"/>
                </a:stretch>
              </a:blipFill>
            </p:spPr>
            <p:txBody>
              <a:bodyPr/>
              <a:lstStyle/>
              <a:p>
                <a:r>
                  <a:rPr lang="en-US">
                    <a:noFill/>
                  </a:rPr>
                  <a:t> </a:t>
                </a:r>
              </a:p>
            </p:txBody>
          </p:sp>
        </mc:Fallback>
      </mc:AlternateContent>
      <p:sp>
        <p:nvSpPr>
          <p:cNvPr id="4" name="TextBox 3">
            <a:extLst>
              <a:ext uri="{FF2B5EF4-FFF2-40B4-BE49-F238E27FC236}">
                <a16:creationId xmlns:a16="http://schemas.microsoft.com/office/drawing/2014/main" id="{6A881FB5-BEEF-9062-EC60-308E872C6D92}"/>
              </a:ext>
            </a:extLst>
          </p:cNvPr>
          <p:cNvSpPr txBox="1"/>
          <p:nvPr/>
        </p:nvSpPr>
        <p:spPr>
          <a:xfrm>
            <a:off x="532503" y="6176963"/>
            <a:ext cx="8229600" cy="320040"/>
          </a:xfrm>
          <a:prstGeom prst="rect">
            <a:avLst/>
          </a:prstGeom>
          <a:noFill/>
        </p:spPr>
        <p:txBody>
          <a:bodyPr wrap="square" lIns="0" tIns="0" rIns="0" bIns="0" anchor="t">
            <a:spAutoFit/>
          </a:bodyPr>
          <a:lstStyle/>
          <a:p>
            <a:r>
              <a:rPr sz="950" b="0" i="1" dirty="0">
                <a:solidFill>
                  <a:srgbClr val="555555"/>
                </a:solidFill>
                <a:latin typeface="Calibri"/>
                <a:ea typeface="Calibri"/>
                <a:cs typeface="Calibri"/>
              </a:rPr>
              <a:t>Tubman et al., arXiv:1809.05523 (2018); Lee et al., PRX Quantum 4, 020331 (2023).</a:t>
            </a:r>
          </a:p>
        </p:txBody>
      </p:sp>
      <p:sp>
        <p:nvSpPr>
          <p:cNvPr id="5" name="Slide Number Placeholder 4">
            <a:extLst>
              <a:ext uri="{FF2B5EF4-FFF2-40B4-BE49-F238E27FC236}">
                <a16:creationId xmlns:a16="http://schemas.microsoft.com/office/drawing/2014/main" id="{260D82E2-EECC-D289-0C07-6B106267DBD6}"/>
              </a:ext>
            </a:extLst>
          </p:cNvPr>
          <p:cNvSpPr>
            <a:spLocks noGrp="1"/>
          </p:cNvSpPr>
          <p:nvPr>
            <p:ph type="sldNum" sz="quarter" idx="12"/>
          </p:nvPr>
        </p:nvSpPr>
        <p:spPr/>
        <p:txBody>
          <a:bodyPr/>
          <a:lstStyle/>
          <a:p>
            <a:fld id="{A8DC31AC-DC90-4B2D-8AAC-B41DFB71CF41}" type="slidenum">
              <a:rPr lang="en-US" smtClean="0"/>
              <a:t>29</a:t>
            </a:fld>
            <a:endParaRPr lang="en-US"/>
          </a:p>
        </p:txBody>
      </p:sp>
    </p:spTree>
    <p:extLst>
      <p:ext uri="{BB962C8B-B14F-4D97-AF65-F5344CB8AC3E}">
        <p14:creationId xmlns:p14="http://schemas.microsoft.com/office/powerpoint/2010/main" val="7199831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40" name="Rectangle 1039">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A73C9C67-2695-DAE3-3D25-9F0051B10945}"/>
              </a:ext>
            </a:extLst>
          </p:cNvPr>
          <p:cNvPicPr>
            <a:picLocks noChangeAspect="1"/>
          </p:cNvPicPr>
          <p:nvPr/>
        </p:nvPicPr>
        <p:blipFill>
          <a:blip r:embed="rId2"/>
          <a:srcRect l="4283" r="20283" b="1"/>
          <a:stretch>
            <a:fillRect/>
          </a:stretch>
        </p:blipFill>
        <p:spPr>
          <a:xfrm>
            <a:off x="1" y="10"/>
            <a:ext cx="9669642" cy="6857990"/>
          </a:xfrm>
          <a:prstGeom prst="rect">
            <a:avLst/>
          </a:prstGeom>
        </p:spPr>
      </p:pic>
      <p:sp>
        <p:nvSpPr>
          <p:cNvPr id="1042" name="Rectangle 1041">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26A4D41-2DFF-7BB2-B5F3-D12AA5BDFA1F}"/>
              </a:ext>
            </a:extLst>
          </p:cNvPr>
          <p:cNvSpPr>
            <a:spLocks noGrp="1"/>
          </p:cNvSpPr>
          <p:nvPr>
            <p:ph type="title"/>
          </p:nvPr>
        </p:nvSpPr>
        <p:spPr>
          <a:xfrm>
            <a:off x="7531610" y="365125"/>
            <a:ext cx="3822189" cy="1899912"/>
          </a:xfrm>
        </p:spPr>
        <p:txBody>
          <a:bodyPr>
            <a:normAutofit/>
          </a:bodyPr>
          <a:lstStyle/>
          <a:p>
            <a:r>
              <a:rPr lang="en-US" sz="4000" dirty="0"/>
              <a:t>Feynman’s 1982 vision</a:t>
            </a:r>
          </a:p>
        </p:txBody>
      </p:sp>
      <p:sp>
        <p:nvSpPr>
          <p:cNvPr id="3" name="Content Placeholder 2">
            <a:extLst>
              <a:ext uri="{FF2B5EF4-FFF2-40B4-BE49-F238E27FC236}">
                <a16:creationId xmlns:a16="http://schemas.microsoft.com/office/drawing/2014/main" id="{0B0B9F77-398F-9E66-7A62-E334B6F10E76}"/>
              </a:ext>
            </a:extLst>
          </p:cNvPr>
          <p:cNvSpPr>
            <a:spLocks noGrp="1"/>
          </p:cNvSpPr>
          <p:nvPr>
            <p:ph idx="1"/>
          </p:nvPr>
        </p:nvSpPr>
        <p:spPr>
          <a:xfrm>
            <a:off x="8129921" y="2400334"/>
            <a:ext cx="3822189" cy="3742762"/>
          </a:xfrm>
        </p:spPr>
        <p:txBody>
          <a:bodyPr>
            <a:normAutofit/>
          </a:bodyPr>
          <a:lstStyle/>
          <a:p>
            <a:pPr marL="0" indent="0">
              <a:buNone/>
            </a:pPr>
            <a:r>
              <a:rPr lang="en-US" sz="2000" dirty="0">
                <a:ea typeface="Calibri" pitchFamily="34" charset="-122"/>
                <a:cs typeface="Calibri" pitchFamily="34" charset="-120"/>
              </a:rPr>
              <a:t>"… nature isn't classical, dammit, and if you want to make a simulation of nature, you'd better make it quantum mechanical, and by golly it's a wonderful problem, because it doesn't look so easy."</a:t>
            </a:r>
          </a:p>
          <a:p>
            <a:pPr marL="0" indent="0">
              <a:buNone/>
            </a:pPr>
            <a:r>
              <a:rPr lang="en-US" sz="2000" dirty="0">
                <a:ea typeface="Calibri" pitchFamily="34" charset="-122"/>
                <a:cs typeface="Calibri" pitchFamily="34" charset="-120"/>
              </a:rPr>
              <a:t>— R. P. Feynman, Int. J. Theor. Phys. 21, 467 (1982)</a:t>
            </a:r>
            <a:endParaRPr lang="en-US" sz="2000" dirty="0"/>
          </a:p>
        </p:txBody>
      </p:sp>
      <p:sp>
        <p:nvSpPr>
          <p:cNvPr id="4" name="Slide Number Placeholder 3">
            <a:extLst>
              <a:ext uri="{FF2B5EF4-FFF2-40B4-BE49-F238E27FC236}">
                <a16:creationId xmlns:a16="http://schemas.microsoft.com/office/drawing/2014/main" id="{5555A3C9-E339-D657-CA61-F23D25A18201}"/>
              </a:ext>
            </a:extLst>
          </p:cNvPr>
          <p:cNvSpPr>
            <a:spLocks noGrp="1"/>
          </p:cNvSpPr>
          <p:nvPr>
            <p:ph type="sldNum" sz="quarter" idx="12"/>
          </p:nvPr>
        </p:nvSpPr>
        <p:spPr/>
        <p:txBody>
          <a:bodyPr/>
          <a:lstStyle/>
          <a:p>
            <a:fld id="{A8DC31AC-DC90-4B2D-8AAC-B41DFB71CF41}" type="slidenum">
              <a:rPr lang="en-US" smtClean="0"/>
              <a:t>3</a:t>
            </a:fld>
            <a:endParaRPr lang="en-US"/>
          </a:p>
        </p:txBody>
      </p:sp>
    </p:spTree>
    <p:extLst>
      <p:ext uri="{BB962C8B-B14F-4D97-AF65-F5344CB8AC3E}">
        <p14:creationId xmlns:p14="http://schemas.microsoft.com/office/powerpoint/2010/main" val="260698337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A30E9B-8A3D-CA51-0733-DF99D510EE73}"/>
              </a:ext>
            </a:extLst>
          </p:cNvPr>
          <p:cNvSpPr>
            <a:spLocks noGrp="1"/>
          </p:cNvSpPr>
          <p:nvPr>
            <p:ph type="title"/>
          </p:nvPr>
        </p:nvSpPr>
        <p:spPr/>
        <p:txBody>
          <a:bodyPr/>
          <a:lstStyle/>
          <a:p>
            <a:r>
              <a:rPr lang="en-US" dirty="0"/>
              <a:t>Step 3: time evolution by Trotterization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D6E693A3-A49B-D6A6-D61D-4636247432BB}"/>
                  </a:ext>
                </a:extLst>
              </p:cNvPr>
              <p:cNvSpPr>
                <a:spLocks noGrp="1"/>
              </p:cNvSpPr>
              <p:nvPr>
                <p:ph idx="1"/>
              </p:nvPr>
            </p:nvSpPr>
            <p:spPr>
              <a:xfrm>
                <a:off x="838200" y="3119717"/>
                <a:ext cx="10515600" cy="3057245"/>
              </a:xfrm>
            </p:spPr>
            <p:txBody>
              <a:bodyPr>
                <a:normAutofit/>
              </a:bodyPr>
              <a:lstStyle/>
              <a:p>
                <a:pPr marL="457200" indent="-274320">
                  <a:spcBef>
                    <a:spcPts val="0"/>
                  </a:spcBef>
                  <a:spcAft>
                    <a:spcPts val="500"/>
                  </a:spcAft>
                  <a:buFont typeface="Arial"/>
                  <a:buChar char="•"/>
                </a:pPr>
                <a:r>
                  <a:rPr lang="en-US" dirty="0">
                    <a:solidFill>
                      <a:srgbClr val="222222"/>
                    </a:solidFill>
                    <a:latin typeface="Calibri"/>
                    <a:ea typeface="Calibri"/>
                    <a:cs typeface="Calibri"/>
                  </a:rPr>
                  <a:t>Split </a:t>
                </a:r>
                <a14:m>
                  <m:oMath xmlns:m="http://schemas.openxmlformats.org/officeDocument/2006/math">
                    <m:r>
                      <a:rPr lang="en-US" i="1" dirty="0" smtClean="0">
                        <a:solidFill>
                          <a:srgbClr val="222222"/>
                        </a:solidFill>
                        <a:latin typeface="Cambria Math" panose="02040503050406030204" pitchFamily="18" charset="0"/>
                        <a:ea typeface="Calibri"/>
                        <a:cs typeface="Calibri"/>
                      </a:rPr>
                      <m:t>𝐻</m:t>
                    </m:r>
                  </m:oMath>
                </a14:m>
                <a:r>
                  <a:rPr lang="en-US" dirty="0">
                    <a:solidFill>
                      <a:srgbClr val="222222"/>
                    </a:solidFill>
                    <a:latin typeface="Calibri"/>
                    <a:ea typeface="Calibri"/>
                    <a:cs typeface="Calibri"/>
                  </a:rPr>
                  <a:t> into easy pieces and evolve under each in turn for a short slice </a:t>
                </a:r>
                <a14:m>
                  <m:oMath xmlns:m="http://schemas.openxmlformats.org/officeDocument/2006/math">
                    <m:r>
                      <a:rPr lang="en-US" i="1" dirty="0" smtClean="0">
                        <a:solidFill>
                          <a:srgbClr val="222222"/>
                        </a:solidFill>
                        <a:latin typeface="Cambria Math" panose="02040503050406030204" pitchFamily="18" charset="0"/>
                        <a:ea typeface="Calibri"/>
                        <a:cs typeface="Calibri"/>
                      </a:rPr>
                      <m:t>𝑡</m:t>
                    </m:r>
                    <m:r>
                      <a:rPr lang="en-US" i="1" dirty="0" smtClean="0">
                        <a:solidFill>
                          <a:srgbClr val="222222"/>
                        </a:solidFill>
                        <a:latin typeface="Cambria Math" panose="02040503050406030204" pitchFamily="18" charset="0"/>
                        <a:ea typeface="Calibri"/>
                        <a:cs typeface="Calibri"/>
                      </a:rPr>
                      <m:t>/</m:t>
                    </m:r>
                    <m:r>
                      <a:rPr lang="en-US" b="0" i="1" dirty="0" smtClean="0">
                        <a:solidFill>
                          <a:srgbClr val="222222"/>
                        </a:solidFill>
                        <a:latin typeface="Cambria Math" panose="02040503050406030204" pitchFamily="18" charset="0"/>
                        <a:ea typeface="Calibri"/>
                        <a:cs typeface="Calibri"/>
                      </a:rPr>
                      <m:t>𝑛</m:t>
                    </m:r>
                  </m:oMath>
                </a14:m>
                <a:endParaRPr lang="en-US" dirty="0">
                  <a:solidFill>
                    <a:srgbClr val="222222"/>
                  </a:solidFill>
                  <a:latin typeface="Calibri"/>
                  <a:ea typeface="Calibri"/>
                  <a:cs typeface="Calibri"/>
                </a:endParaRPr>
              </a:p>
              <a:p>
                <a:pPr marL="457200" indent="-274320">
                  <a:spcBef>
                    <a:spcPts val="0"/>
                  </a:spcBef>
                  <a:spcAft>
                    <a:spcPts val="500"/>
                  </a:spcAft>
                  <a:buFont typeface="Arial"/>
                  <a:buChar char="•"/>
                </a:pPr>
                <a:r>
                  <a:rPr lang="en-US" dirty="0">
                    <a:solidFill>
                      <a:srgbClr val="222222"/>
                    </a:solidFill>
                    <a:latin typeface="Calibri"/>
                    <a:ea typeface="Calibri"/>
                    <a:cs typeface="Calibri"/>
                  </a:rPr>
                  <a:t>This is the split-operator idea: but each factor is now a quantum circuit</a:t>
                </a:r>
              </a:p>
              <a:p>
                <a:pPr marL="457200" indent="-274320">
                  <a:spcBef>
                    <a:spcPts val="0"/>
                  </a:spcBef>
                  <a:spcAft>
                    <a:spcPts val="500"/>
                  </a:spcAft>
                  <a:buFont typeface="Arial"/>
                  <a:buChar char="•"/>
                </a:pPr>
                <a:r>
                  <a:rPr lang="en-US" dirty="0">
                    <a:solidFill>
                      <a:srgbClr val="222222"/>
                    </a:solidFill>
                    <a:latin typeface="Calibri"/>
                    <a:ea typeface="Calibri"/>
                    <a:cs typeface="Calibri"/>
                  </a:rPr>
                  <a:t>First-order error is </a:t>
                </a:r>
                <a14:m>
                  <m:oMath xmlns:m="http://schemas.openxmlformats.org/officeDocument/2006/math">
                    <m:r>
                      <a:rPr lang="en-US" i="1" dirty="0" smtClean="0">
                        <a:solidFill>
                          <a:srgbClr val="222222"/>
                        </a:solidFill>
                        <a:latin typeface="Cambria Math" panose="02040503050406030204" pitchFamily="18" charset="0"/>
                        <a:ea typeface="Calibri"/>
                        <a:cs typeface="Calibri"/>
                      </a:rPr>
                      <m:t>𝑂</m:t>
                    </m:r>
                    <m:r>
                      <a:rPr lang="en-US" i="1" dirty="0" smtClean="0">
                        <a:solidFill>
                          <a:srgbClr val="222222"/>
                        </a:solidFill>
                        <a:latin typeface="Cambria Math" panose="02040503050406030204" pitchFamily="18" charset="0"/>
                        <a:ea typeface="Calibri"/>
                        <a:cs typeface="Calibri"/>
                      </a:rPr>
                      <m:t>(</m:t>
                    </m:r>
                    <m:r>
                      <a:rPr lang="en-US" i="1" dirty="0" smtClean="0">
                        <a:solidFill>
                          <a:srgbClr val="222222"/>
                        </a:solidFill>
                        <a:latin typeface="Cambria Math" panose="02040503050406030204" pitchFamily="18" charset="0"/>
                        <a:ea typeface="Calibri"/>
                        <a:cs typeface="Calibri"/>
                      </a:rPr>
                      <m:t>𝑡</m:t>
                    </m:r>
                    <m:r>
                      <a:rPr lang="en-US" i="1" dirty="0" smtClean="0">
                        <a:solidFill>
                          <a:srgbClr val="222222"/>
                        </a:solidFill>
                        <a:latin typeface="Cambria Math" panose="02040503050406030204" pitchFamily="18" charset="0"/>
                        <a:ea typeface="Calibri"/>
                        <a:cs typeface="Calibri"/>
                      </a:rPr>
                      <m:t>²/</m:t>
                    </m:r>
                    <m:r>
                      <a:rPr lang="en-US" b="0" i="1" dirty="0" smtClean="0">
                        <a:solidFill>
                          <a:srgbClr val="222222"/>
                        </a:solidFill>
                        <a:latin typeface="Cambria Math" panose="02040503050406030204" pitchFamily="18" charset="0"/>
                        <a:ea typeface="Calibri"/>
                        <a:cs typeface="Calibri"/>
                      </a:rPr>
                      <m:t>𝑛</m:t>
                    </m:r>
                    <m:r>
                      <a:rPr lang="en-US" i="1" dirty="0" smtClean="0">
                        <a:solidFill>
                          <a:srgbClr val="222222"/>
                        </a:solidFill>
                        <a:latin typeface="Cambria Math" panose="02040503050406030204" pitchFamily="18" charset="0"/>
                        <a:ea typeface="Calibri"/>
                        <a:cs typeface="Calibri"/>
                      </a:rPr>
                      <m:t>)</m:t>
                    </m:r>
                  </m:oMath>
                </a14:m>
                <a:r>
                  <a:rPr lang="en-US" dirty="0">
                    <a:solidFill>
                      <a:srgbClr val="222222"/>
                    </a:solidFill>
                    <a:latin typeface="Calibri"/>
                    <a:ea typeface="Calibri"/>
                    <a:cs typeface="Calibri"/>
                  </a:rPr>
                  <a:t>; higher-order (Suzuki) and randomized (</a:t>
                </a:r>
                <a:r>
                  <a:rPr lang="en-US" dirty="0" err="1">
                    <a:solidFill>
                      <a:srgbClr val="222222"/>
                    </a:solidFill>
                    <a:latin typeface="Calibri"/>
                    <a:ea typeface="Calibri"/>
                    <a:cs typeface="Calibri"/>
                  </a:rPr>
                  <a:t>qDRIFT</a:t>
                </a:r>
                <a:r>
                  <a:rPr lang="en-US" dirty="0">
                    <a:solidFill>
                      <a:srgbClr val="222222"/>
                    </a:solidFill>
                    <a:latin typeface="Calibri"/>
                    <a:ea typeface="Calibri"/>
                    <a:cs typeface="Calibri"/>
                  </a:rPr>
                  <a:t>) formulas cut the cost</a:t>
                </a:r>
              </a:p>
              <a:p>
                <a:pPr marL="457200" indent="-274320">
                  <a:spcBef>
                    <a:spcPts val="0"/>
                  </a:spcBef>
                  <a:spcAft>
                    <a:spcPts val="500"/>
                  </a:spcAft>
                  <a:buFont typeface="Arial"/>
                  <a:buChar char="•"/>
                </a:pPr>
                <a:r>
                  <a:rPr lang="en-US" dirty="0">
                    <a:solidFill>
                      <a:srgbClr val="222222"/>
                    </a:solidFill>
                    <a:latin typeface="Calibri"/>
                    <a:ea typeface="Calibri"/>
                    <a:cs typeface="Calibri"/>
                  </a:rPr>
                  <a:t>Empirical errors run far below worst-case bounds</a:t>
                </a:r>
              </a:p>
              <a:p>
                <a:endParaRPr lang="en-US" dirty="0"/>
              </a:p>
            </p:txBody>
          </p:sp>
        </mc:Choice>
        <mc:Fallback xmlns="">
          <p:sp>
            <p:nvSpPr>
              <p:cNvPr id="3" name="Content Placeholder 2">
                <a:extLst>
                  <a:ext uri="{FF2B5EF4-FFF2-40B4-BE49-F238E27FC236}">
                    <a16:creationId xmlns:a16="http://schemas.microsoft.com/office/drawing/2014/main" id="{D6E693A3-A49B-D6A6-D61D-4636247432BB}"/>
                  </a:ext>
                </a:extLst>
              </p:cNvPr>
              <p:cNvSpPr>
                <a:spLocks noGrp="1" noRot="1" noChangeAspect="1" noMove="1" noResize="1" noEditPoints="1" noAdjustHandles="1" noChangeArrowheads="1" noChangeShapeType="1" noTextEdit="1"/>
              </p:cNvSpPr>
              <p:nvPr>
                <p:ph idx="1"/>
              </p:nvPr>
            </p:nvSpPr>
            <p:spPr>
              <a:xfrm>
                <a:off x="838200" y="3119717"/>
                <a:ext cx="10515600" cy="3057245"/>
              </a:xfrm>
              <a:blipFill>
                <a:blip r:embed="rId3"/>
                <a:stretch>
                  <a:fillRect t="-3393" b="-299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34B6188E-BEA5-D87B-3F10-E1D07AD64E47}"/>
                  </a:ext>
                </a:extLst>
              </p:cNvPr>
              <p:cNvSpPr txBox="1"/>
              <p:nvPr/>
            </p:nvSpPr>
            <p:spPr>
              <a:xfrm>
                <a:off x="3734249" y="1828469"/>
                <a:ext cx="4723502" cy="755528"/>
              </a:xfrm>
              <a:prstGeom prst="rect">
                <a:avLst/>
              </a:prstGeom>
              <a:noFill/>
            </p:spPr>
            <p:txBody>
              <a:bodyPr wrap="square" lIns="0" tIns="0" rIns="0" bIns="0" anchor="t">
                <a:spAutoFit/>
              </a:bodyPr>
              <a:lstStyle/>
              <a:p>
                <a:pPr algn="ctr">
                  <a:defRPr sz="1500"/>
                </a:pPr>
                <a14:m>
                  <m:oMathPara xmlns:m="http://schemas.openxmlformats.org/officeDocument/2006/math">
                    <m:oMathParaPr>
                      <m:jc m:val="center"/>
                    </m:oMathParaPr>
                    <m:oMath xmlns:m="http://schemas.openxmlformats.org/officeDocument/2006/math">
                      <m:sSup>
                        <m:sSupPr>
                          <m:ctrlPr>
                            <a:rPr lang="ar-AE" sz="2800" i="1" smtClean="0">
                              <a:latin typeface="Cambria Math" panose="02040503050406030204" pitchFamily="18" charset="0"/>
                            </a:rPr>
                          </m:ctrlPr>
                        </m:sSupPr>
                        <m:e>
                          <m:r>
                            <a:rPr lang="ar-AE" sz="2800">
                              <a:latin typeface="Cambria Math" panose="02040503050406030204" pitchFamily="18" charset="0"/>
                            </a:rPr>
                            <m:t>𝑒</m:t>
                          </m:r>
                        </m:e>
                        <m:sup>
                          <m:r>
                            <a:rPr lang="ar-AE" sz="2800">
                              <a:latin typeface="Cambria Math" panose="02040503050406030204" pitchFamily="18" charset="0"/>
                            </a:rPr>
                            <m:t>−</m:t>
                          </m:r>
                          <m:r>
                            <a:rPr lang="ar-AE" sz="2800">
                              <a:latin typeface="Cambria Math" panose="02040503050406030204" pitchFamily="18" charset="0"/>
                            </a:rPr>
                            <m:t>𝑖</m:t>
                          </m:r>
                          <m:r>
                            <a:rPr lang="ar-AE" sz="2800">
                              <a:latin typeface="Cambria Math" panose="02040503050406030204" pitchFamily="18" charset="0"/>
                            </a:rPr>
                            <m:t>(</m:t>
                          </m:r>
                          <m:r>
                            <a:rPr lang="ar-AE" sz="2800">
                              <a:latin typeface="Cambria Math" panose="02040503050406030204" pitchFamily="18" charset="0"/>
                            </a:rPr>
                            <m:t>𝐴</m:t>
                          </m:r>
                          <m:r>
                            <a:rPr lang="ar-AE" sz="2800">
                              <a:latin typeface="Cambria Math" panose="02040503050406030204" pitchFamily="18" charset="0"/>
                            </a:rPr>
                            <m:t>+</m:t>
                          </m:r>
                          <m:r>
                            <a:rPr lang="ar-AE" sz="2800">
                              <a:latin typeface="Cambria Math" panose="02040503050406030204" pitchFamily="18" charset="0"/>
                            </a:rPr>
                            <m:t>𝐵</m:t>
                          </m:r>
                          <m:r>
                            <a:rPr lang="ar-AE" sz="2800">
                              <a:latin typeface="Cambria Math" panose="02040503050406030204" pitchFamily="18" charset="0"/>
                            </a:rPr>
                            <m:t>)</m:t>
                          </m:r>
                          <m:r>
                            <a:rPr lang="ar-AE" sz="2800">
                              <a:latin typeface="Cambria Math" panose="02040503050406030204" pitchFamily="18" charset="0"/>
                            </a:rPr>
                            <m:t>𝑡</m:t>
                          </m:r>
                        </m:sup>
                      </m:sSup>
                      <m:r>
                        <a:rPr lang="ar-AE" sz="2800">
                          <a:latin typeface="Cambria Math" panose="02040503050406030204" pitchFamily="18" charset="0"/>
                        </a:rPr>
                        <m:t> ≈ </m:t>
                      </m:r>
                      <m:sSup>
                        <m:sSupPr>
                          <m:ctrlPr>
                            <a:rPr lang="ar-AE" sz="2800" i="1">
                              <a:latin typeface="Cambria Math" panose="02040503050406030204" pitchFamily="18" charset="0"/>
                            </a:rPr>
                          </m:ctrlPr>
                        </m:sSupPr>
                        <m:e>
                          <m:d>
                            <m:dPr>
                              <m:ctrlPr>
                                <a:rPr lang="ar-AE" sz="2800" i="1">
                                  <a:latin typeface="Cambria Math" panose="02040503050406030204" pitchFamily="18" charset="0"/>
                                </a:rPr>
                              </m:ctrlPr>
                            </m:dPr>
                            <m:e>
                              <m:sSup>
                                <m:sSupPr>
                                  <m:ctrlPr>
                                    <a:rPr lang="ar-AE" sz="2800" i="1">
                                      <a:latin typeface="Cambria Math" panose="02040503050406030204" pitchFamily="18" charset="0"/>
                                    </a:rPr>
                                  </m:ctrlPr>
                                </m:sSupPr>
                                <m:e>
                                  <m:r>
                                    <a:rPr lang="ar-AE" sz="2800">
                                      <a:latin typeface="Cambria Math" panose="02040503050406030204" pitchFamily="18" charset="0"/>
                                    </a:rPr>
                                    <m:t>𝑒</m:t>
                                  </m:r>
                                </m:e>
                                <m:sup>
                                  <m:f>
                                    <m:fPr>
                                      <m:ctrlPr>
                                        <a:rPr lang="ar-AE" sz="2800" i="1">
                                          <a:latin typeface="Cambria Math" panose="02040503050406030204" pitchFamily="18" charset="0"/>
                                        </a:rPr>
                                      </m:ctrlPr>
                                    </m:fPr>
                                    <m:num>
                                      <m:r>
                                        <a:rPr lang="ar-AE" sz="2800">
                                          <a:latin typeface="Cambria Math" panose="02040503050406030204" pitchFamily="18" charset="0"/>
                                        </a:rPr>
                                        <m:t>−</m:t>
                                      </m:r>
                                      <m:r>
                                        <a:rPr lang="ar-AE" sz="2800">
                                          <a:latin typeface="Cambria Math" panose="02040503050406030204" pitchFamily="18" charset="0"/>
                                        </a:rPr>
                                        <m:t>𝑖𝐴𝑡</m:t>
                                      </m:r>
                                    </m:num>
                                    <m:den>
                                      <m:r>
                                        <a:rPr lang="ar-AE" sz="2800" b="0" i="1" smtClean="0">
                                          <a:latin typeface="Cambria Math" panose="02040503050406030204" pitchFamily="18" charset="0"/>
                                        </a:rPr>
                                        <m:t>𝑛</m:t>
                                      </m:r>
                                    </m:den>
                                  </m:f>
                                </m:sup>
                              </m:sSup>
                              <m:r>
                                <a:rPr lang="ar-AE" sz="2800">
                                  <a:latin typeface="Cambria Math" panose="02040503050406030204" pitchFamily="18" charset="0"/>
                                </a:rPr>
                                <m:t> </m:t>
                              </m:r>
                              <m:sSup>
                                <m:sSupPr>
                                  <m:ctrlPr>
                                    <a:rPr lang="ar-AE" sz="2800" i="1">
                                      <a:latin typeface="Cambria Math" panose="02040503050406030204" pitchFamily="18" charset="0"/>
                                    </a:rPr>
                                  </m:ctrlPr>
                                </m:sSupPr>
                                <m:e>
                                  <m:r>
                                    <a:rPr lang="ar-AE" sz="2800">
                                      <a:latin typeface="Cambria Math" panose="02040503050406030204" pitchFamily="18" charset="0"/>
                                    </a:rPr>
                                    <m:t>𝑒</m:t>
                                  </m:r>
                                </m:e>
                                <m:sup>
                                  <m:f>
                                    <m:fPr>
                                      <m:ctrlPr>
                                        <a:rPr lang="ar-AE" sz="2800" i="1">
                                          <a:latin typeface="Cambria Math" panose="02040503050406030204" pitchFamily="18" charset="0"/>
                                        </a:rPr>
                                      </m:ctrlPr>
                                    </m:fPr>
                                    <m:num>
                                      <m:r>
                                        <a:rPr lang="ar-AE" sz="2800">
                                          <a:latin typeface="Cambria Math" panose="02040503050406030204" pitchFamily="18" charset="0"/>
                                        </a:rPr>
                                        <m:t>−</m:t>
                                      </m:r>
                                      <m:r>
                                        <a:rPr lang="ar-AE" sz="2800">
                                          <a:latin typeface="Cambria Math" panose="02040503050406030204" pitchFamily="18" charset="0"/>
                                        </a:rPr>
                                        <m:t>𝑖𝐵𝑡</m:t>
                                      </m:r>
                                    </m:num>
                                    <m:den>
                                      <m:r>
                                        <a:rPr lang="en-US" sz="2800" b="0" i="1" smtClean="0">
                                          <a:latin typeface="Cambria Math" panose="02040503050406030204" pitchFamily="18" charset="0"/>
                                        </a:rPr>
                                        <m:t>𝑛</m:t>
                                      </m:r>
                                    </m:den>
                                  </m:f>
                                </m:sup>
                              </m:sSup>
                            </m:e>
                          </m:d>
                        </m:e>
                        <m:sup>
                          <m:r>
                            <a:rPr lang="en-US" sz="2800" b="0" i="1" smtClean="0">
                              <a:latin typeface="Cambria Math" panose="02040503050406030204" pitchFamily="18" charset="0"/>
                            </a:rPr>
                            <m:t>𝑛</m:t>
                          </m:r>
                        </m:sup>
                      </m:sSup>
                    </m:oMath>
                  </m:oMathPara>
                </a14:m>
                <a:endParaRPr lang="en-US" sz="2800" dirty="0"/>
              </a:p>
            </p:txBody>
          </p:sp>
        </mc:Choice>
        <mc:Fallback xmlns="">
          <p:sp>
            <p:nvSpPr>
              <p:cNvPr id="4" name="TextBox 3">
                <a:extLst>
                  <a:ext uri="{FF2B5EF4-FFF2-40B4-BE49-F238E27FC236}">
                    <a16:creationId xmlns:a16="http://schemas.microsoft.com/office/drawing/2014/main" id="{34B6188E-BEA5-D87B-3F10-E1D07AD64E47}"/>
                  </a:ext>
                </a:extLst>
              </p:cNvPr>
              <p:cNvSpPr txBox="1">
                <a:spLocks noRot="1" noChangeAspect="1" noMove="1" noResize="1" noEditPoints="1" noAdjustHandles="1" noChangeArrowheads="1" noChangeShapeType="1" noTextEdit="1"/>
              </p:cNvSpPr>
              <p:nvPr/>
            </p:nvSpPr>
            <p:spPr>
              <a:xfrm>
                <a:off x="3734249" y="1828469"/>
                <a:ext cx="4723502" cy="755528"/>
              </a:xfrm>
              <a:prstGeom prst="rect">
                <a:avLst/>
              </a:prstGeom>
              <a:blipFill>
                <a:blip r:embed="rId4"/>
                <a:stretch>
                  <a:fillRect/>
                </a:stretch>
              </a:blipFill>
            </p:spPr>
            <p:txBody>
              <a:bodyPr/>
              <a:lstStyle/>
              <a:p>
                <a:r>
                  <a:rPr lang="en-US">
                    <a:noFill/>
                  </a:rPr>
                  <a:t> </a:t>
                </a:r>
              </a:p>
            </p:txBody>
          </p:sp>
        </mc:Fallback>
      </mc:AlternateContent>
      <p:sp>
        <p:nvSpPr>
          <p:cNvPr id="7" name="TextBox 6">
            <a:extLst>
              <a:ext uri="{FF2B5EF4-FFF2-40B4-BE49-F238E27FC236}">
                <a16:creationId xmlns:a16="http://schemas.microsoft.com/office/drawing/2014/main" id="{AB211269-DB67-8092-5ABE-CEA9EBFC6ECD}"/>
              </a:ext>
            </a:extLst>
          </p:cNvPr>
          <p:cNvSpPr txBox="1"/>
          <p:nvPr/>
        </p:nvSpPr>
        <p:spPr>
          <a:xfrm>
            <a:off x="500230" y="6492875"/>
            <a:ext cx="8229600" cy="320040"/>
          </a:xfrm>
          <a:prstGeom prst="rect">
            <a:avLst/>
          </a:prstGeom>
          <a:noFill/>
        </p:spPr>
        <p:txBody>
          <a:bodyPr wrap="square" lIns="0" tIns="0" rIns="0" bIns="0" anchor="t">
            <a:spAutoFit/>
          </a:bodyPr>
          <a:lstStyle/>
          <a:p>
            <a:r>
              <a:rPr sz="950" b="0" i="1" dirty="0">
                <a:solidFill>
                  <a:srgbClr val="555555"/>
                </a:solidFill>
                <a:latin typeface="Calibri"/>
                <a:ea typeface="Calibri"/>
                <a:cs typeface="Calibri"/>
              </a:rPr>
              <a:t>Childs et al., PNAS 115, 9456 (2018); Campbell, PRL 123, 070503 (2019).</a:t>
            </a:r>
          </a:p>
        </p:txBody>
      </p:sp>
      <p:sp>
        <p:nvSpPr>
          <p:cNvPr id="5" name="Slide Number Placeholder 4">
            <a:extLst>
              <a:ext uri="{FF2B5EF4-FFF2-40B4-BE49-F238E27FC236}">
                <a16:creationId xmlns:a16="http://schemas.microsoft.com/office/drawing/2014/main" id="{772A0705-CEF6-09D9-D180-3BCDB0491F3C}"/>
              </a:ext>
            </a:extLst>
          </p:cNvPr>
          <p:cNvSpPr>
            <a:spLocks noGrp="1"/>
          </p:cNvSpPr>
          <p:nvPr>
            <p:ph type="sldNum" sz="quarter" idx="12"/>
          </p:nvPr>
        </p:nvSpPr>
        <p:spPr/>
        <p:txBody>
          <a:bodyPr/>
          <a:lstStyle/>
          <a:p>
            <a:fld id="{A8DC31AC-DC90-4B2D-8AAC-B41DFB71CF41}" type="slidenum">
              <a:rPr lang="en-US" smtClean="0"/>
              <a:t>30</a:t>
            </a:fld>
            <a:endParaRPr lang="en-US"/>
          </a:p>
        </p:txBody>
      </p:sp>
    </p:spTree>
    <p:extLst>
      <p:ext uri="{BB962C8B-B14F-4D97-AF65-F5344CB8AC3E}">
        <p14:creationId xmlns:p14="http://schemas.microsoft.com/office/powerpoint/2010/main" val="211118894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6CDA70-B845-4657-E78F-6FD100D85DDB}"/>
              </a:ext>
            </a:extLst>
          </p:cNvPr>
          <p:cNvSpPr>
            <a:spLocks noGrp="1"/>
          </p:cNvSpPr>
          <p:nvPr>
            <p:ph type="title"/>
          </p:nvPr>
        </p:nvSpPr>
        <p:spPr/>
        <p:txBody>
          <a:bodyPr>
            <a:normAutofit/>
          </a:bodyPr>
          <a:lstStyle/>
          <a:p>
            <a:r>
              <a:rPr lang="en-US" dirty="0"/>
              <a:t>Reading out energies: </a:t>
            </a:r>
            <a:br>
              <a:rPr lang="en-US" dirty="0"/>
            </a:br>
            <a:r>
              <a:rPr lang="en-US" dirty="0"/>
              <a:t>Quantum Phase Estimation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03C8D41-4793-D581-0917-76B20F89A642}"/>
                  </a:ext>
                </a:extLst>
              </p:cNvPr>
              <p:cNvSpPr>
                <a:spLocks noGrp="1"/>
              </p:cNvSpPr>
              <p:nvPr>
                <p:ph idx="1"/>
              </p:nvPr>
            </p:nvSpPr>
            <p:spPr>
              <a:xfrm>
                <a:off x="838200" y="2960558"/>
                <a:ext cx="10515600" cy="2907740"/>
              </a:xfrm>
            </p:spPr>
            <p:txBody>
              <a:bodyPr/>
              <a:lstStyle/>
              <a:p>
                <a:r>
                  <a:rPr lang="en-US" dirty="0"/>
                  <a:t>Feed in </a:t>
                </a:r>
                <a14:m>
                  <m:oMath xmlns:m="http://schemas.openxmlformats.org/officeDocument/2006/math">
                    <m:r>
                      <a:rPr lang="en-US" i="1" dirty="0" smtClean="0">
                        <a:latin typeface="Cambria Math" panose="02040503050406030204" pitchFamily="18" charset="0"/>
                      </a:rPr>
                      <m:t>𝑈</m:t>
                    </m:r>
                    <m:r>
                      <a:rPr lang="en-US" i="1" dirty="0" smtClean="0">
                        <a:latin typeface="Cambria Math" panose="02040503050406030204" pitchFamily="18" charset="0"/>
                      </a:rPr>
                      <m:t> = </m:t>
                    </m:r>
                    <m:r>
                      <a:rPr lang="en-US" i="1" dirty="0" smtClean="0">
                        <a:latin typeface="Cambria Math" panose="02040503050406030204" pitchFamily="18" charset="0"/>
                      </a:rPr>
                      <m:t>𝑒</m:t>
                    </m:r>
                    <m:r>
                      <a:rPr lang="en-US" i="1" dirty="0" smtClean="0">
                        <a:latin typeface="Cambria Math" panose="02040503050406030204" pitchFamily="18" charset="0"/>
                      </a:rPr>
                      <m:t>⁻ⁱᴴᵗ</m:t>
                    </m:r>
                  </m:oMath>
                </a14:m>
                <a:r>
                  <a:rPr lang="en-US" dirty="0"/>
                  <a:t> and an approximate eigenstate, QPE writes the phase </a:t>
                </a:r>
                <a14:m>
                  <m:oMath xmlns:m="http://schemas.openxmlformats.org/officeDocument/2006/math">
                    <m:sSub>
                      <m:sSubPr>
                        <m:ctrlPr>
                          <a:rPr lang="el-GR" i="1" dirty="0" smtClean="0">
                            <a:latin typeface="Cambria Math" panose="02040503050406030204" pitchFamily="18" charset="0"/>
                          </a:rPr>
                        </m:ctrlPr>
                      </m:sSubPr>
                      <m:e>
                        <m:r>
                          <a:rPr lang="el-GR" i="1" dirty="0" smtClean="0">
                            <a:latin typeface="Cambria Math" panose="02040503050406030204" pitchFamily="18" charset="0"/>
                          </a:rPr>
                          <m:t>𝜑</m:t>
                        </m:r>
                      </m:e>
                      <m:sub>
                        <m:r>
                          <a:rPr lang="en-US" b="0" i="1" dirty="0" smtClean="0">
                            <a:latin typeface="Cambria Math" panose="02040503050406030204" pitchFamily="18" charset="0"/>
                          </a:rPr>
                          <m:t>𝑘</m:t>
                        </m:r>
                      </m:sub>
                    </m:sSub>
                  </m:oMath>
                </a14:m>
                <a:r>
                  <a:rPr lang="en-US" dirty="0"/>
                  <a:t> (hence the energy) into ancilla qubits</a:t>
                </a:r>
              </a:p>
              <a:p>
                <a:r>
                  <a:rPr lang="en-US" dirty="0"/>
                  <a:t>QPE can achieve </a:t>
                </a:r>
                <a14:m>
                  <m:oMath xmlns:m="http://schemas.openxmlformats.org/officeDocument/2006/math">
                    <m:r>
                      <a:rPr lang="en-US" b="0" i="0" dirty="0" smtClean="0">
                        <a:latin typeface="Cambria Math" panose="02040503050406030204" pitchFamily="18" charset="0"/>
                      </a:rPr>
                      <m:t>~</m:t>
                    </m:r>
                    <m:r>
                      <a:rPr lang="en-US" i="1" dirty="0" smtClean="0">
                        <a:latin typeface="Cambria Math" panose="02040503050406030204" pitchFamily="18" charset="0"/>
                      </a:rPr>
                      <m:t>1/</m:t>
                    </m:r>
                    <m:r>
                      <a:rPr lang="el-GR" i="1" dirty="0" smtClean="0">
                        <a:latin typeface="Cambria Math" panose="02040503050406030204" pitchFamily="18" charset="0"/>
                      </a:rPr>
                      <m:t>𝜀</m:t>
                    </m:r>
                  </m:oMath>
                </a14:m>
                <a:r>
                  <a:rPr lang="el-GR" dirty="0"/>
                  <a:t> </a:t>
                </a:r>
                <a:r>
                  <a:rPr lang="en-US" dirty="0"/>
                  <a:t>in coherent evolution time, versus </a:t>
                </a:r>
                <a14:m>
                  <m:oMath xmlns:m="http://schemas.openxmlformats.org/officeDocument/2006/math">
                    <m:r>
                      <a:rPr lang="en-US" dirty="0">
                        <a:latin typeface="Cambria Math" panose="02040503050406030204" pitchFamily="18" charset="0"/>
                      </a:rPr>
                      <m:t>~</m:t>
                    </m:r>
                    <m:r>
                      <a:rPr lang="en-US" i="1" dirty="0">
                        <a:latin typeface="Cambria Math" panose="02040503050406030204" pitchFamily="18" charset="0"/>
                      </a:rPr>
                      <m:t>1/</m:t>
                    </m:r>
                    <m:sSup>
                      <m:sSupPr>
                        <m:ctrlPr>
                          <a:rPr lang="el-GR" i="1" dirty="0" smtClean="0">
                            <a:latin typeface="Cambria Math" panose="02040503050406030204" pitchFamily="18" charset="0"/>
                          </a:rPr>
                        </m:ctrlPr>
                      </m:sSupPr>
                      <m:e>
                        <m:r>
                          <a:rPr lang="el-GR" i="1" dirty="0">
                            <a:latin typeface="Cambria Math" panose="02040503050406030204" pitchFamily="18" charset="0"/>
                          </a:rPr>
                          <m:t>𝜀</m:t>
                        </m:r>
                      </m:e>
                      <m:sup>
                        <m:r>
                          <a:rPr lang="en-US" b="0" i="1" dirty="0" smtClean="0">
                            <a:latin typeface="Cambria Math" panose="02040503050406030204" pitchFamily="18" charset="0"/>
                          </a:rPr>
                          <m:t>2</m:t>
                        </m:r>
                      </m:sup>
                    </m:sSup>
                  </m:oMath>
                </a14:m>
                <a:r>
                  <a:rPr lang="el-GR" dirty="0"/>
                  <a:t> </a:t>
                </a:r>
                <a:r>
                  <a:rPr lang="en-US" dirty="0"/>
                  <a:t>shot scaling for direct expectation-value sampling</a:t>
                </a:r>
              </a:p>
              <a:p>
                <a:r>
                  <a:rPr lang="en-US" dirty="0"/>
                  <a:t>The catch: long coherent circuits → a fault-tolerant-era tool</a:t>
                </a:r>
              </a:p>
              <a:p>
                <a:r>
                  <a:rPr lang="en-US" b="1" dirty="0"/>
                  <a:t>Lighter variants trade depth for more repetitions</a:t>
                </a:r>
              </a:p>
              <a:p>
                <a:pPr marL="0" indent="0">
                  <a:buNone/>
                </a:pPr>
                <a:endParaRPr lang="en-US" dirty="0"/>
              </a:p>
            </p:txBody>
          </p:sp>
        </mc:Choice>
        <mc:Fallback xmlns="">
          <p:sp>
            <p:nvSpPr>
              <p:cNvPr id="3" name="Content Placeholder 2">
                <a:extLst>
                  <a:ext uri="{FF2B5EF4-FFF2-40B4-BE49-F238E27FC236}">
                    <a16:creationId xmlns:a16="http://schemas.microsoft.com/office/drawing/2014/main" id="{403C8D41-4793-D581-0917-76B20F89A642}"/>
                  </a:ext>
                </a:extLst>
              </p:cNvPr>
              <p:cNvSpPr>
                <a:spLocks noGrp="1" noRot="1" noChangeAspect="1" noMove="1" noResize="1" noEditPoints="1" noAdjustHandles="1" noChangeArrowheads="1" noChangeShapeType="1" noTextEdit="1"/>
              </p:cNvSpPr>
              <p:nvPr>
                <p:ph idx="1"/>
              </p:nvPr>
            </p:nvSpPr>
            <p:spPr>
              <a:xfrm>
                <a:off x="838200" y="2960558"/>
                <a:ext cx="10515600" cy="2907740"/>
              </a:xfrm>
              <a:blipFill>
                <a:blip r:embed="rId2"/>
                <a:stretch>
                  <a:fillRect l="-1043" t="-3564" b="-146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7943B904-32D1-A40C-E1C0-2F89B9FA5570}"/>
                  </a:ext>
                </a:extLst>
              </p:cNvPr>
              <p:cNvSpPr txBox="1"/>
              <p:nvPr/>
            </p:nvSpPr>
            <p:spPr>
              <a:xfrm>
                <a:off x="1981200" y="1998771"/>
                <a:ext cx="8229600" cy="444802"/>
              </a:xfrm>
              <a:prstGeom prst="rect">
                <a:avLst/>
              </a:prstGeom>
              <a:noFill/>
            </p:spPr>
            <p:txBody>
              <a:bodyPr wrap="square" lIns="0" tIns="0" rIns="0" bIns="0" anchor="t">
                <a:spAutoFit/>
              </a:bodyPr>
              <a:lstStyle/>
              <a:p>
                <a:pPr algn="ctr">
                  <a:defRPr sz="1500"/>
                </a:pPr>
                <a14:m>
                  <m:oMathPara xmlns:m="http://schemas.openxmlformats.org/officeDocument/2006/math">
                    <m:oMathParaPr>
                      <m:jc m:val="center"/>
                    </m:oMathParaPr>
                    <m:oMath xmlns:m="http://schemas.openxmlformats.org/officeDocument/2006/math">
                      <m:r>
                        <a:rPr sz="2800">
                          <a:latin typeface="Cambria Math" panose="02040503050406030204" pitchFamily="18" charset="0"/>
                        </a:rPr>
                        <m:t>𝑈</m:t>
                      </m:r>
                      <m:r>
                        <a:rPr sz="2800">
                          <a:latin typeface="Cambria Math" panose="02040503050406030204" pitchFamily="18" charset="0"/>
                        </a:rPr>
                        <m:t>|</m:t>
                      </m:r>
                      <m:sSub>
                        <m:sSubPr>
                          <m:ctrlPr>
                            <a:rPr sz="2800" i="1">
                              <a:latin typeface="Cambria Math" panose="02040503050406030204" pitchFamily="18" charset="0"/>
                            </a:rPr>
                          </m:ctrlPr>
                        </m:sSubPr>
                        <m:e>
                          <m:r>
                            <a:rPr sz="2800">
                              <a:latin typeface="Cambria Math" panose="02040503050406030204" pitchFamily="18" charset="0"/>
                            </a:rPr>
                            <m:t>𝜓</m:t>
                          </m:r>
                        </m:e>
                        <m:sub>
                          <m:r>
                            <a:rPr sz="2800">
                              <a:latin typeface="Cambria Math" panose="02040503050406030204" pitchFamily="18" charset="0"/>
                            </a:rPr>
                            <m:t>𝑘</m:t>
                          </m:r>
                        </m:sub>
                      </m:sSub>
                      <m:r>
                        <a:rPr sz="2800">
                          <a:latin typeface="Cambria Math" panose="02040503050406030204" pitchFamily="18" charset="0"/>
                        </a:rPr>
                        <m:t>⟩ = </m:t>
                      </m:r>
                      <m:sSup>
                        <m:sSupPr>
                          <m:ctrlPr>
                            <a:rPr sz="2800" i="1">
                              <a:latin typeface="Cambria Math" panose="02040503050406030204" pitchFamily="18" charset="0"/>
                            </a:rPr>
                          </m:ctrlPr>
                        </m:sSupPr>
                        <m:e>
                          <m:r>
                            <a:rPr sz="2800">
                              <a:latin typeface="Cambria Math" panose="02040503050406030204" pitchFamily="18" charset="0"/>
                            </a:rPr>
                            <m:t>𝑒</m:t>
                          </m:r>
                        </m:e>
                        <m:sup>
                          <m:r>
                            <a:rPr sz="2800">
                              <a:latin typeface="Cambria Math" panose="02040503050406030204" pitchFamily="18" charset="0"/>
                            </a:rPr>
                            <m:t>2</m:t>
                          </m:r>
                          <m:r>
                            <a:rPr sz="2800">
                              <a:latin typeface="Cambria Math" panose="02040503050406030204" pitchFamily="18" charset="0"/>
                            </a:rPr>
                            <m:t>𝜋</m:t>
                          </m:r>
                          <m:r>
                            <a:rPr sz="2800">
                              <a:latin typeface="Cambria Math" panose="02040503050406030204" pitchFamily="18" charset="0"/>
                            </a:rPr>
                            <m:t>𝑖</m:t>
                          </m:r>
                          <m:r>
                            <a:rPr sz="2800">
                              <a:latin typeface="Cambria Math" panose="02040503050406030204" pitchFamily="18" charset="0"/>
                            </a:rPr>
                            <m:t> </m:t>
                          </m:r>
                          <m:sSub>
                            <m:sSubPr>
                              <m:ctrlPr>
                                <a:rPr sz="2800" i="1">
                                  <a:latin typeface="Cambria Math" panose="02040503050406030204" pitchFamily="18" charset="0"/>
                                </a:rPr>
                              </m:ctrlPr>
                            </m:sSubPr>
                            <m:e>
                              <m:r>
                                <a:rPr sz="2800">
                                  <a:latin typeface="Cambria Math" panose="02040503050406030204" pitchFamily="18" charset="0"/>
                                </a:rPr>
                                <m:t>𝜑</m:t>
                              </m:r>
                            </m:e>
                            <m:sub>
                              <m:r>
                                <a:rPr sz="2800">
                                  <a:latin typeface="Cambria Math" panose="02040503050406030204" pitchFamily="18" charset="0"/>
                                </a:rPr>
                                <m:t>𝑘</m:t>
                              </m:r>
                            </m:sub>
                          </m:sSub>
                        </m:sup>
                      </m:sSup>
                      <m:r>
                        <a:rPr sz="2800">
                          <a:latin typeface="Cambria Math" panose="02040503050406030204" pitchFamily="18" charset="0"/>
                        </a:rPr>
                        <m:t>|</m:t>
                      </m:r>
                      <m:sSub>
                        <m:sSubPr>
                          <m:ctrlPr>
                            <a:rPr sz="2800" i="1">
                              <a:latin typeface="Cambria Math" panose="02040503050406030204" pitchFamily="18" charset="0"/>
                            </a:rPr>
                          </m:ctrlPr>
                        </m:sSubPr>
                        <m:e>
                          <m:r>
                            <a:rPr sz="2800">
                              <a:latin typeface="Cambria Math" panose="02040503050406030204" pitchFamily="18" charset="0"/>
                            </a:rPr>
                            <m:t>𝜓</m:t>
                          </m:r>
                        </m:e>
                        <m:sub>
                          <m:r>
                            <a:rPr sz="2800">
                              <a:latin typeface="Cambria Math" panose="02040503050406030204" pitchFamily="18" charset="0"/>
                            </a:rPr>
                            <m:t>𝑘</m:t>
                          </m:r>
                        </m:sub>
                      </m:sSub>
                      <m:r>
                        <a:rPr sz="2800">
                          <a:latin typeface="Cambria Math" panose="02040503050406030204" pitchFamily="18" charset="0"/>
                        </a:rPr>
                        <m:t>⟩</m:t>
                      </m:r>
                    </m:oMath>
                  </m:oMathPara>
                </a14:m>
                <a:endParaRPr lang="en-US" sz="2800" dirty="0"/>
              </a:p>
            </p:txBody>
          </p:sp>
        </mc:Choice>
        <mc:Fallback xmlns="">
          <p:sp>
            <p:nvSpPr>
              <p:cNvPr id="4" name="TextBox 3">
                <a:extLst>
                  <a:ext uri="{FF2B5EF4-FFF2-40B4-BE49-F238E27FC236}">
                    <a16:creationId xmlns:a16="http://schemas.microsoft.com/office/drawing/2014/main" id="{7943B904-32D1-A40C-E1C0-2F89B9FA5570}"/>
                  </a:ext>
                </a:extLst>
              </p:cNvPr>
              <p:cNvSpPr txBox="1">
                <a:spLocks noRot="1" noChangeAspect="1" noMove="1" noResize="1" noEditPoints="1" noAdjustHandles="1" noChangeArrowheads="1" noChangeShapeType="1" noTextEdit="1"/>
              </p:cNvSpPr>
              <p:nvPr/>
            </p:nvSpPr>
            <p:spPr>
              <a:xfrm>
                <a:off x="1981200" y="1998771"/>
                <a:ext cx="8229600" cy="444802"/>
              </a:xfrm>
              <a:prstGeom prst="rect">
                <a:avLst/>
              </a:prstGeom>
              <a:blipFill>
                <a:blip r:embed="rId3"/>
                <a:stretch>
                  <a:fillRect/>
                </a:stretch>
              </a:blipFill>
            </p:spPr>
            <p:txBody>
              <a:bodyPr/>
              <a:lstStyle/>
              <a:p>
                <a:r>
                  <a:rPr lang="en-US">
                    <a:noFill/>
                  </a:rPr>
                  <a:t> </a:t>
                </a:r>
              </a:p>
            </p:txBody>
          </p:sp>
        </mc:Fallback>
      </mc:AlternateContent>
      <p:sp>
        <p:nvSpPr>
          <p:cNvPr id="5" name="TextBox 4">
            <a:extLst>
              <a:ext uri="{FF2B5EF4-FFF2-40B4-BE49-F238E27FC236}">
                <a16:creationId xmlns:a16="http://schemas.microsoft.com/office/drawing/2014/main" id="{9FB7FFB6-BE53-6180-4D7A-839683C77973}"/>
              </a:ext>
            </a:extLst>
          </p:cNvPr>
          <p:cNvSpPr txBox="1"/>
          <p:nvPr/>
        </p:nvSpPr>
        <p:spPr>
          <a:xfrm>
            <a:off x="306593" y="6225263"/>
            <a:ext cx="8229600" cy="320040"/>
          </a:xfrm>
          <a:prstGeom prst="rect">
            <a:avLst/>
          </a:prstGeom>
          <a:noFill/>
        </p:spPr>
        <p:txBody>
          <a:bodyPr wrap="square" lIns="0" tIns="0" rIns="0" bIns="0" anchor="t">
            <a:spAutoFit/>
          </a:bodyPr>
          <a:lstStyle/>
          <a:p>
            <a:r>
              <a:rPr sz="950" b="0" i="1" dirty="0" err="1">
                <a:solidFill>
                  <a:srgbClr val="555555"/>
                </a:solidFill>
                <a:latin typeface="Calibri"/>
                <a:ea typeface="Calibri"/>
                <a:cs typeface="Calibri"/>
              </a:rPr>
              <a:t>Kitaev</a:t>
            </a:r>
            <a:r>
              <a:rPr sz="950" b="0" i="1" dirty="0">
                <a:solidFill>
                  <a:srgbClr val="555555"/>
                </a:solidFill>
                <a:latin typeface="Calibri"/>
                <a:ea typeface="Calibri"/>
                <a:cs typeface="Calibri"/>
              </a:rPr>
              <a:t>, </a:t>
            </a:r>
            <a:r>
              <a:rPr sz="950" b="0" i="1" dirty="0" err="1">
                <a:solidFill>
                  <a:srgbClr val="555555"/>
                </a:solidFill>
                <a:latin typeface="Calibri"/>
                <a:ea typeface="Calibri"/>
                <a:cs typeface="Calibri"/>
              </a:rPr>
              <a:t>arXiv:quant-ph</a:t>
            </a:r>
            <a:r>
              <a:rPr sz="950" b="0" i="1" dirty="0">
                <a:solidFill>
                  <a:srgbClr val="555555"/>
                </a:solidFill>
                <a:latin typeface="Calibri"/>
                <a:ea typeface="Calibri"/>
                <a:cs typeface="Calibri"/>
              </a:rPr>
              <a:t>/9511026 (1995); Abrams &amp; Lloyd, PRL 83, 5162 (1999).</a:t>
            </a:r>
          </a:p>
        </p:txBody>
      </p:sp>
      <p:sp>
        <p:nvSpPr>
          <p:cNvPr id="6" name="Slide Number Placeholder 5">
            <a:extLst>
              <a:ext uri="{FF2B5EF4-FFF2-40B4-BE49-F238E27FC236}">
                <a16:creationId xmlns:a16="http://schemas.microsoft.com/office/drawing/2014/main" id="{D2041CC1-1593-48E2-87A6-1662D21CA89D}"/>
              </a:ext>
            </a:extLst>
          </p:cNvPr>
          <p:cNvSpPr>
            <a:spLocks noGrp="1"/>
          </p:cNvSpPr>
          <p:nvPr>
            <p:ph type="sldNum" sz="quarter" idx="12"/>
          </p:nvPr>
        </p:nvSpPr>
        <p:spPr/>
        <p:txBody>
          <a:bodyPr/>
          <a:lstStyle/>
          <a:p>
            <a:fld id="{A8DC31AC-DC90-4B2D-8AAC-B41DFB71CF41}" type="slidenum">
              <a:rPr lang="en-US" smtClean="0"/>
              <a:t>31</a:t>
            </a:fld>
            <a:endParaRPr lang="en-US"/>
          </a:p>
        </p:txBody>
      </p:sp>
    </p:spTree>
    <p:extLst>
      <p:ext uri="{BB962C8B-B14F-4D97-AF65-F5344CB8AC3E}">
        <p14:creationId xmlns:p14="http://schemas.microsoft.com/office/powerpoint/2010/main" val="293226154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F61373-1D1A-3840-2C95-C65E184A8715}"/>
              </a:ext>
            </a:extLst>
          </p:cNvPr>
          <p:cNvSpPr>
            <a:spLocks noGrp="1"/>
          </p:cNvSpPr>
          <p:nvPr>
            <p:ph type="title"/>
          </p:nvPr>
        </p:nvSpPr>
        <p:spPr/>
        <p:txBody>
          <a:bodyPr/>
          <a:lstStyle/>
          <a:p>
            <a:r>
              <a:rPr lang="en-US" dirty="0"/>
              <a:t>The current era  workhorse: VQE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1BEA67AF-C344-BB47-316D-94298EF6D256}"/>
                  </a:ext>
                </a:extLst>
              </p:cNvPr>
              <p:cNvSpPr>
                <a:spLocks noGrp="1"/>
              </p:cNvSpPr>
              <p:nvPr>
                <p:ph idx="1"/>
              </p:nvPr>
            </p:nvSpPr>
            <p:spPr>
              <a:xfrm>
                <a:off x="526228" y="1814868"/>
                <a:ext cx="5257800" cy="4144869"/>
              </a:xfrm>
            </p:spPr>
            <p:txBody>
              <a:bodyPr>
                <a:normAutofit fontScale="77500" lnSpcReduction="20000"/>
              </a:bodyPr>
              <a:lstStyle/>
              <a:p>
                <a:pPr marL="0" indent="0">
                  <a:buNone/>
                </a:pPr>
                <a14:m>
                  <m:oMathPara xmlns:m="http://schemas.openxmlformats.org/officeDocument/2006/math">
                    <m:oMathParaPr>
                      <m:jc m:val="centerGroup"/>
                    </m:oMathParaPr>
                    <m:oMath xmlns:m="http://schemas.openxmlformats.org/officeDocument/2006/math">
                      <m:r>
                        <a:rPr lang="ar-AE" smtClean="0">
                          <a:latin typeface="Cambria Math" panose="02040503050406030204" pitchFamily="18" charset="0"/>
                        </a:rPr>
                        <m:t>𝐸</m:t>
                      </m:r>
                      <m:d>
                        <m:dPr>
                          <m:ctrlPr>
                            <a:rPr lang="ar-AE" i="1">
                              <a:latin typeface="Cambria Math" panose="02040503050406030204" pitchFamily="18" charset="0"/>
                            </a:rPr>
                          </m:ctrlPr>
                        </m:dPr>
                        <m:e>
                          <m:r>
                            <a:rPr lang="ar-AE">
                              <a:latin typeface="Cambria Math" panose="02040503050406030204" pitchFamily="18" charset="0"/>
                            </a:rPr>
                            <m:t>𝜃</m:t>
                          </m:r>
                        </m:e>
                      </m:d>
                      <m:r>
                        <a:rPr lang="ar-AE">
                          <a:latin typeface="Cambria Math" panose="02040503050406030204" pitchFamily="18" charset="0"/>
                        </a:rPr>
                        <m:t> = </m:t>
                      </m:r>
                      <m:d>
                        <m:dPr>
                          <m:begChr m:val="⟨"/>
                          <m:endChr m:val="⟩"/>
                          <m:ctrlPr>
                            <a:rPr lang="ar-AE" i="1">
                              <a:latin typeface="Cambria Math" panose="02040503050406030204" pitchFamily="18" charset="0"/>
                            </a:rPr>
                          </m:ctrlPr>
                        </m:dPr>
                        <m:e>
                          <m:r>
                            <a:rPr lang="ar-AE">
                              <a:latin typeface="Cambria Math" panose="02040503050406030204" pitchFamily="18" charset="0"/>
                            </a:rPr>
                            <m:t>𝜓</m:t>
                          </m:r>
                          <m:d>
                            <m:dPr>
                              <m:ctrlPr>
                                <a:rPr lang="ar-AE" i="1">
                                  <a:latin typeface="Cambria Math" panose="02040503050406030204" pitchFamily="18" charset="0"/>
                                </a:rPr>
                              </m:ctrlPr>
                            </m:dPr>
                            <m:e>
                              <m:r>
                                <a:rPr lang="ar-AE">
                                  <a:latin typeface="Cambria Math" panose="02040503050406030204" pitchFamily="18" charset="0"/>
                                </a:rPr>
                                <m:t>𝜃</m:t>
                              </m:r>
                            </m:e>
                          </m:d>
                          <m:d>
                            <m:dPr>
                              <m:begChr m:val="|"/>
                              <m:endChr m:val="|"/>
                              <m:ctrlPr>
                                <a:rPr lang="ar-AE" i="1">
                                  <a:latin typeface="Cambria Math" panose="02040503050406030204" pitchFamily="18" charset="0"/>
                                </a:rPr>
                              </m:ctrlPr>
                            </m:dPr>
                            <m:e>
                              <m:r>
                                <a:rPr lang="ar-AE">
                                  <a:latin typeface="Cambria Math" panose="02040503050406030204" pitchFamily="18" charset="0"/>
                                </a:rPr>
                                <m:t>𝐻</m:t>
                              </m:r>
                            </m:e>
                          </m:d>
                          <m:r>
                            <a:rPr lang="ar-AE">
                              <a:latin typeface="Cambria Math" panose="02040503050406030204" pitchFamily="18" charset="0"/>
                            </a:rPr>
                            <m:t>𝜓</m:t>
                          </m:r>
                          <m:d>
                            <m:dPr>
                              <m:ctrlPr>
                                <a:rPr lang="ar-AE" i="1">
                                  <a:latin typeface="Cambria Math" panose="02040503050406030204" pitchFamily="18" charset="0"/>
                                </a:rPr>
                              </m:ctrlPr>
                            </m:dPr>
                            <m:e>
                              <m:r>
                                <a:rPr lang="ar-AE">
                                  <a:latin typeface="Cambria Math" panose="02040503050406030204" pitchFamily="18" charset="0"/>
                                </a:rPr>
                                <m:t>𝜃</m:t>
                              </m:r>
                            </m:e>
                          </m:d>
                        </m:e>
                      </m:d>
                      <m:r>
                        <a:rPr lang="ar-AE">
                          <a:latin typeface="Cambria Math" panose="02040503050406030204" pitchFamily="18" charset="0"/>
                        </a:rPr>
                        <m:t>≥ </m:t>
                      </m:r>
                      <m:sSub>
                        <m:sSubPr>
                          <m:ctrlPr>
                            <a:rPr lang="ar-AE" i="1">
                              <a:latin typeface="Cambria Math" panose="02040503050406030204" pitchFamily="18" charset="0"/>
                            </a:rPr>
                          </m:ctrlPr>
                        </m:sSubPr>
                        <m:e>
                          <m:r>
                            <a:rPr lang="ar-AE">
                              <a:latin typeface="Cambria Math" panose="02040503050406030204" pitchFamily="18" charset="0"/>
                            </a:rPr>
                            <m:t>𝐸</m:t>
                          </m:r>
                        </m:e>
                        <m:sub>
                          <m:r>
                            <a:rPr lang="ar-AE">
                              <a:latin typeface="Cambria Math" panose="02040503050406030204" pitchFamily="18" charset="0"/>
                            </a:rPr>
                            <m:t>0</m:t>
                          </m:r>
                        </m:sub>
                      </m:sSub>
                    </m:oMath>
                  </m:oMathPara>
                </a14:m>
                <a:br>
                  <a:rPr lang="en-US" dirty="0"/>
                </a:br>
                <a:endParaRPr lang="en-US" dirty="0"/>
              </a:p>
              <a:p>
                <a:pPr marL="0" indent="0">
                  <a:buNone/>
                </a:pPr>
                <a:endParaRPr lang="ar-AE" dirty="0"/>
              </a:p>
              <a:p>
                <a:pPr marL="457200" indent="-274320">
                  <a:spcBef>
                    <a:spcPts val="0"/>
                  </a:spcBef>
                  <a:spcAft>
                    <a:spcPts val="500"/>
                  </a:spcAft>
                  <a:buFont typeface="Arial"/>
                  <a:buChar char="•"/>
                </a:pPr>
                <a:r>
                  <a:rPr lang="en-US" dirty="0">
                    <a:solidFill>
                      <a:srgbClr val="222222"/>
                    </a:solidFill>
                    <a:latin typeface="Calibri"/>
                    <a:ea typeface="Calibri"/>
                    <a:cs typeface="Calibri"/>
                  </a:rPr>
                  <a:t>Prepare a parameterized trial state </a:t>
                </a:r>
                <a14:m>
                  <m:oMath xmlns:m="http://schemas.openxmlformats.org/officeDocument/2006/math">
                    <m:d>
                      <m:dPr>
                        <m:begChr m:val="|"/>
                        <m:endChr m:val="⟩"/>
                        <m:ctrlPr>
                          <a:rPr lang="en-US" i="1" dirty="0" smtClean="0">
                            <a:solidFill>
                              <a:srgbClr val="222222"/>
                            </a:solidFill>
                            <a:latin typeface="Cambria Math" panose="02040503050406030204" pitchFamily="18" charset="0"/>
                            <a:ea typeface="Calibri"/>
                            <a:cs typeface="Calibri"/>
                          </a:rPr>
                        </m:ctrlPr>
                      </m:dPr>
                      <m:e>
                        <m:r>
                          <a:rPr lang="el-GR" i="1" dirty="0">
                            <a:solidFill>
                              <a:srgbClr val="222222"/>
                            </a:solidFill>
                            <a:latin typeface="Cambria Math" panose="02040503050406030204" pitchFamily="18" charset="0"/>
                            <a:ea typeface="Calibri"/>
                            <a:cs typeface="Calibri"/>
                          </a:rPr>
                          <m:t>𝜓</m:t>
                        </m:r>
                        <m:d>
                          <m:dPr>
                            <m:ctrlPr>
                              <a:rPr lang="el-GR" i="1" dirty="0">
                                <a:solidFill>
                                  <a:srgbClr val="222222"/>
                                </a:solidFill>
                                <a:latin typeface="Cambria Math" panose="02040503050406030204" pitchFamily="18" charset="0"/>
                                <a:ea typeface="Calibri"/>
                                <a:cs typeface="Calibri"/>
                              </a:rPr>
                            </m:ctrlPr>
                          </m:dPr>
                          <m:e>
                            <m:r>
                              <a:rPr lang="el-GR" i="1" dirty="0">
                                <a:solidFill>
                                  <a:srgbClr val="222222"/>
                                </a:solidFill>
                                <a:latin typeface="Cambria Math" panose="02040503050406030204" pitchFamily="18" charset="0"/>
                                <a:ea typeface="Calibri"/>
                                <a:cs typeface="Calibri"/>
                              </a:rPr>
                              <m:t>𝜃</m:t>
                            </m:r>
                          </m:e>
                        </m:d>
                      </m:e>
                    </m:d>
                  </m:oMath>
                </a14:m>
                <a:r>
                  <a:rPr lang="en-US" dirty="0">
                    <a:solidFill>
                      <a:srgbClr val="222222"/>
                    </a:solidFill>
                    <a:latin typeface="Calibri"/>
                    <a:ea typeface="Calibri"/>
                    <a:cs typeface="Calibri"/>
                  </a:rPr>
                  <a:t>,</a:t>
                </a:r>
                <a:r>
                  <a:rPr lang="el-GR" dirty="0">
                    <a:solidFill>
                      <a:srgbClr val="222222"/>
                    </a:solidFill>
                    <a:latin typeface="Calibri"/>
                    <a:ea typeface="Calibri"/>
                    <a:cs typeface="Calibri"/>
                  </a:rPr>
                  <a:t> </a:t>
                </a:r>
                <a:r>
                  <a:rPr lang="en-US" dirty="0">
                    <a:solidFill>
                      <a:srgbClr val="222222"/>
                    </a:solidFill>
                    <a:latin typeface="Calibri"/>
                    <a:ea typeface="Calibri"/>
                    <a:cs typeface="Calibri"/>
                  </a:rPr>
                  <a:t>measure its energy, let a classical optimizer adjust </a:t>
                </a:r>
                <a:r>
                  <a:rPr lang="el-GR" dirty="0">
                    <a:solidFill>
                      <a:srgbClr val="222222"/>
                    </a:solidFill>
                    <a:latin typeface="Calibri"/>
                    <a:ea typeface="Calibri"/>
                    <a:cs typeface="Calibri"/>
                  </a:rPr>
                  <a:t>θ</a:t>
                </a:r>
              </a:p>
              <a:p>
                <a:pPr marL="457200" indent="-274320">
                  <a:spcBef>
                    <a:spcPts val="0"/>
                  </a:spcBef>
                  <a:spcAft>
                    <a:spcPts val="500"/>
                  </a:spcAft>
                  <a:buFont typeface="Arial"/>
                  <a:buChar char="•"/>
                </a:pPr>
                <a:r>
                  <a:rPr lang="en-US" dirty="0">
                    <a:solidFill>
                      <a:srgbClr val="222222"/>
                    </a:solidFill>
                    <a:latin typeface="Calibri"/>
                    <a:ea typeface="Calibri"/>
                    <a:cs typeface="Calibri"/>
                  </a:rPr>
                  <a:t>The variational principle guarantees an upper bound on the true ground-state energy</a:t>
                </a:r>
              </a:p>
              <a:p>
                <a:pPr marL="457200" indent="-274320">
                  <a:spcBef>
                    <a:spcPts val="0"/>
                  </a:spcBef>
                  <a:spcAft>
                    <a:spcPts val="500"/>
                  </a:spcAft>
                  <a:buFont typeface="Arial"/>
                  <a:buChar char="•"/>
                </a:pPr>
                <a:r>
                  <a:rPr lang="en-US" dirty="0">
                    <a:solidFill>
                      <a:srgbClr val="222222"/>
                    </a:solidFill>
                    <a:latin typeface="Calibri"/>
                    <a:ea typeface="Calibri"/>
                    <a:cs typeface="Calibri"/>
                  </a:rPr>
                  <a:t>Ansatz design is everything: physics-inspired (UCC, ADAPT-VQE) beats generic circuits</a:t>
                </a:r>
              </a:p>
              <a:p>
                <a:pPr marL="457200" indent="-274320">
                  <a:spcBef>
                    <a:spcPts val="0"/>
                  </a:spcBef>
                  <a:spcAft>
                    <a:spcPts val="500"/>
                  </a:spcAft>
                  <a:buFont typeface="Arial"/>
                  <a:buChar char="•"/>
                </a:pPr>
                <a:r>
                  <a:rPr lang="en-US" dirty="0">
                    <a:solidFill>
                      <a:srgbClr val="222222"/>
                    </a:solidFill>
                    <a:latin typeface="Calibri"/>
                    <a:ea typeface="Calibri"/>
                    <a:cs typeface="Calibri"/>
                  </a:rPr>
                  <a:t>Honest limits: barren plateaus (vanishing gradients), hard optimization, no convergence guarantee</a:t>
                </a:r>
              </a:p>
              <a:p>
                <a:pPr marL="0" indent="0">
                  <a:buNone/>
                </a:pPr>
                <a:endParaRPr lang="en-US" dirty="0"/>
              </a:p>
            </p:txBody>
          </p:sp>
        </mc:Choice>
        <mc:Fallback xmlns="">
          <p:sp>
            <p:nvSpPr>
              <p:cNvPr id="3" name="Content Placeholder 2">
                <a:extLst>
                  <a:ext uri="{FF2B5EF4-FFF2-40B4-BE49-F238E27FC236}">
                    <a16:creationId xmlns:a16="http://schemas.microsoft.com/office/drawing/2014/main" id="{1BEA67AF-C344-BB47-316D-94298EF6D256}"/>
                  </a:ext>
                </a:extLst>
              </p:cNvPr>
              <p:cNvSpPr>
                <a:spLocks noGrp="1" noRot="1" noChangeAspect="1" noMove="1" noResize="1" noEditPoints="1" noAdjustHandles="1" noChangeArrowheads="1" noChangeShapeType="1" noTextEdit="1"/>
              </p:cNvSpPr>
              <p:nvPr>
                <p:ph idx="1"/>
              </p:nvPr>
            </p:nvSpPr>
            <p:spPr>
              <a:xfrm>
                <a:off x="526228" y="1814868"/>
                <a:ext cx="5257800" cy="4144869"/>
              </a:xfrm>
              <a:blipFill>
                <a:blip r:embed="rId2"/>
                <a:stretch>
                  <a:fillRect r="-2317"/>
                </a:stretch>
              </a:blipFill>
            </p:spPr>
            <p:txBody>
              <a:bodyPr/>
              <a:lstStyle/>
              <a:p>
                <a:r>
                  <a:rPr lang="en-US">
                    <a:noFill/>
                  </a:rPr>
                  <a:t> </a:t>
                </a:r>
              </a:p>
            </p:txBody>
          </p:sp>
        </mc:Fallback>
      </mc:AlternateContent>
      <p:pic>
        <p:nvPicPr>
          <p:cNvPr id="4" name="Picture 3" descr="fig_vqe.png">
            <a:extLst>
              <a:ext uri="{FF2B5EF4-FFF2-40B4-BE49-F238E27FC236}">
                <a16:creationId xmlns:a16="http://schemas.microsoft.com/office/drawing/2014/main" id="{3D1CA3EE-BC50-A36B-601B-2B7A8A74B751}"/>
              </a:ext>
            </a:extLst>
          </p:cNvPr>
          <p:cNvPicPr>
            <a:picLocks noChangeAspect="1"/>
          </p:cNvPicPr>
          <p:nvPr/>
        </p:nvPicPr>
        <p:blipFill>
          <a:blip r:embed="rId3"/>
          <a:stretch>
            <a:fillRect/>
          </a:stretch>
        </p:blipFill>
        <p:spPr>
          <a:xfrm>
            <a:off x="6096000" y="1690687"/>
            <a:ext cx="6028900" cy="4144869"/>
          </a:xfrm>
          <a:prstGeom prst="rect">
            <a:avLst/>
          </a:prstGeom>
        </p:spPr>
      </p:pic>
      <p:sp>
        <p:nvSpPr>
          <p:cNvPr id="5" name="TextBox 4">
            <a:extLst>
              <a:ext uri="{FF2B5EF4-FFF2-40B4-BE49-F238E27FC236}">
                <a16:creationId xmlns:a16="http://schemas.microsoft.com/office/drawing/2014/main" id="{C471CC86-D5BE-76EB-6EBB-E0F56D9BA2D0}"/>
              </a:ext>
            </a:extLst>
          </p:cNvPr>
          <p:cNvSpPr txBox="1"/>
          <p:nvPr/>
        </p:nvSpPr>
        <p:spPr>
          <a:xfrm>
            <a:off x="375139" y="6332855"/>
            <a:ext cx="8229600" cy="320040"/>
          </a:xfrm>
          <a:prstGeom prst="rect">
            <a:avLst/>
          </a:prstGeom>
          <a:noFill/>
        </p:spPr>
        <p:txBody>
          <a:bodyPr wrap="square" lIns="0" tIns="0" rIns="0" bIns="0" anchor="t">
            <a:spAutoFit/>
          </a:bodyPr>
          <a:lstStyle/>
          <a:p>
            <a:r>
              <a:rPr sz="950" b="0" i="1" dirty="0" err="1">
                <a:solidFill>
                  <a:srgbClr val="555555"/>
                </a:solidFill>
                <a:latin typeface="Calibri"/>
                <a:ea typeface="Calibri"/>
                <a:cs typeface="Calibri"/>
              </a:rPr>
              <a:t>Peruzzo</a:t>
            </a:r>
            <a:r>
              <a:rPr sz="950" b="0" i="1" dirty="0">
                <a:solidFill>
                  <a:srgbClr val="555555"/>
                </a:solidFill>
                <a:latin typeface="Calibri"/>
                <a:ea typeface="Calibri"/>
                <a:cs typeface="Calibri"/>
              </a:rPr>
              <a:t> et al., Nat. Commun. 5, 4213 (2014); Tilly et al., Phys. Rep. 986, 1 (2022).</a:t>
            </a:r>
          </a:p>
        </p:txBody>
      </p:sp>
      <p:sp>
        <p:nvSpPr>
          <p:cNvPr id="6" name="Slide Number Placeholder 5">
            <a:extLst>
              <a:ext uri="{FF2B5EF4-FFF2-40B4-BE49-F238E27FC236}">
                <a16:creationId xmlns:a16="http://schemas.microsoft.com/office/drawing/2014/main" id="{FD8EDB56-1198-0CC1-0DB8-E653B5292C12}"/>
              </a:ext>
            </a:extLst>
          </p:cNvPr>
          <p:cNvSpPr>
            <a:spLocks noGrp="1"/>
          </p:cNvSpPr>
          <p:nvPr>
            <p:ph type="sldNum" sz="quarter" idx="12"/>
          </p:nvPr>
        </p:nvSpPr>
        <p:spPr/>
        <p:txBody>
          <a:bodyPr/>
          <a:lstStyle/>
          <a:p>
            <a:fld id="{A8DC31AC-DC90-4B2D-8AAC-B41DFB71CF41}" type="slidenum">
              <a:rPr lang="en-US" smtClean="0"/>
              <a:t>32</a:t>
            </a:fld>
            <a:endParaRPr lang="en-US"/>
          </a:p>
        </p:txBody>
      </p:sp>
    </p:spTree>
    <p:extLst>
      <p:ext uri="{BB962C8B-B14F-4D97-AF65-F5344CB8AC3E}">
        <p14:creationId xmlns:p14="http://schemas.microsoft.com/office/powerpoint/2010/main" val="111036667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B9BBF7-5F95-A4B2-51CA-C1C97104EC2F}"/>
              </a:ext>
            </a:extLst>
          </p:cNvPr>
          <p:cNvSpPr>
            <a:spLocks noGrp="1"/>
          </p:cNvSpPr>
          <p:nvPr>
            <p:ph type="title"/>
          </p:nvPr>
        </p:nvSpPr>
        <p:spPr/>
        <p:txBody>
          <a:bodyPr/>
          <a:lstStyle/>
          <a:p>
            <a:r>
              <a:rPr lang="en-US" dirty="0"/>
              <a:t>Everything is sampling </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19902E92-C943-C036-CC3D-759269975E86}"/>
                  </a:ext>
                </a:extLst>
              </p:cNvPr>
              <p:cNvSpPr>
                <a:spLocks noGrp="1"/>
              </p:cNvSpPr>
              <p:nvPr>
                <p:ph idx="1"/>
              </p:nvPr>
            </p:nvSpPr>
            <p:spPr/>
            <p:txBody>
              <a:bodyPr/>
              <a:lstStyle/>
              <a:p>
                <a:r>
                  <a:rPr lang="en-US" dirty="0"/>
                  <a:t>Each run yields one bitstring; expectation values are estimated from many shots</a:t>
                </a:r>
              </a:p>
              <a:p>
                <a:r>
                  <a:rPr lang="en-US" dirty="0"/>
                  <a:t>Statistical error falls as </a:t>
                </a:r>
                <a14:m>
                  <m:oMath xmlns:m="http://schemas.openxmlformats.org/officeDocument/2006/math">
                    <m:r>
                      <a:rPr lang="en-US" i="1" dirty="0" smtClean="0">
                        <a:latin typeface="Cambria Math" panose="02040503050406030204" pitchFamily="18" charset="0"/>
                      </a:rPr>
                      <m:t>1</m:t>
                    </m:r>
                    <m:r>
                      <a:rPr lang="en-US" i="1" dirty="0" smtClean="0">
                        <a:latin typeface="Cambria Math" panose="02040503050406030204" pitchFamily="18" charset="0"/>
                      </a:rPr>
                      <m:t>/</m:t>
                    </m:r>
                    <m:rad>
                      <m:radPr>
                        <m:degHide m:val="on"/>
                        <m:ctrlPr>
                          <a:rPr lang="en-US" i="1" dirty="0" smtClean="0">
                            <a:latin typeface="Cambria Math" panose="02040503050406030204" pitchFamily="18" charset="0"/>
                          </a:rPr>
                        </m:ctrlPr>
                      </m:radPr>
                      <m:deg/>
                      <m:e>
                        <m:sSub>
                          <m:sSubPr>
                            <m:ctrlPr>
                              <a:rPr lang="en-US" i="1" dirty="0" smtClean="0">
                                <a:latin typeface="Cambria Math" panose="02040503050406030204" pitchFamily="18" charset="0"/>
                              </a:rPr>
                            </m:ctrlPr>
                          </m:sSubPr>
                          <m:e>
                            <m:r>
                              <a:rPr lang="en-US" b="0" i="1" dirty="0" smtClean="0">
                                <a:latin typeface="Cambria Math" panose="02040503050406030204" pitchFamily="18" charset="0"/>
                              </a:rPr>
                              <m:t>𝑁</m:t>
                            </m:r>
                          </m:e>
                          <m:sub>
                            <m:r>
                              <a:rPr lang="en-US" b="0" i="1" dirty="0" smtClean="0">
                                <a:latin typeface="Cambria Math" panose="02040503050406030204" pitchFamily="18" charset="0"/>
                              </a:rPr>
                              <m:t>𝑠</m:t>
                            </m:r>
                            <m:r>
                              <a:rPr lang="en-US" b="0" i="1" dirty="0" smtClean="0">
                                <a:latin typeface="Cambria Math" panose="02040503050406030204" pitchFamily="18" charset="0"/>
                              </a:rPr>
                              <m:t>h</m:t>
                            </m:r>
                            <m:r>
                              <a:rPr lang="en-US" b="0" i="1" dirty="0" smtClean="0">
                                <a:latin typeface="Cambria Math" panose="02040503050406030204" pitchFamily="18" charset="0"/>
                              </a:rPr>
                              <m:t>𝑜𝑡𝑠</m:t>
                            </m:r>
                          </m:sub>
                        </m:sSub>
                      </m:e>
                    </m:rad>
                  </m:oMath>
                </a14:m>
                <a:r>
                  <a:rPr lang="en-US" dirty="0"/>
                  <a:t>, each extra digit costs </a:t>
                </a:r>
                <a14:m>
                  <m:oMath xmlns:m="http://schemas.openxmlformats.org/officeDocument/2006/math">
                    <m:r>
                      <a:rPr lang="en-US" i="1" dirty="0" smtClean="0">
                        <a:latin typeface="Cambria Math" panose="02040503050406030204" pitchFamily="18" charset="0"/>
                      </a:rPr>
                      <m:t>~</m:t>
                    </m:r>
                    <m:r>
                      <a:rPr lang="en-US" i="1" dirty="0" smtClean="0">
                        <a:latin typeface="Cambria Math" panose="02040503050406030204" pitchFamily="18" charset="0"/>
                      </a:rPr>
                      <m:t>100</m:t>
                    </m:r>
                    <m:r>
                      <a:rPr lang="en-US" i="1" dirty="0" smtClean="0">
                        <a:latin typeface="Cambria Math" panose="02040503050406030204" pitchFamily="18" charset="0"/>
                      </a:rPr>
                      <m:t>×</m:t>
                    </m:r>
                  </m:oMath>
                </a14:m>
                <a:r>
                  <a:rPr lang="en-US" dirty="0"/>
                  <a:t> more shots</a:t>
                </a:r>
              </a:p>
              <a:p>
                <a:r>
                  <a:rPr lang="en-US" dirty="0"/>
                  <a:t>Nuclear energies are wanted to keV accuracy, so smart measurement is essential</a:t>
                </a:r>
              </a:p>
              <a:p>
                <a:r>
                  <a:rPr lang="en-US" dirty="0"/>
                  <a:t>Tools: Pauli grouping, classical shadows, and (in the FT era) phase estimation to beat the </a:t>
                </a:r>
                <a14:m>
                  <m:oMath xmlns:m="http://schemas.openxmlformats.org/officeDocument/2006/math">
                    <m:r>
                      <a:rPr lang="en-US" i="1" dirty="0" smtClean="0">
                        <a:latin typeface="Cambria Math" panose="02040503050406030204" pitchFamily="18" charset="0"/>
                      </a:rPr>
                      <m:t>1</m:t>
                    </m:r>
                    <m:r>
                      <a:rPr lang="en-US" i="1" dirty="0" smtClean="0">
                        <a:latin typeface="Cambria Math" panose="02040503050406030204" pitchFamily="18" charset="0"/>
                      </a:rPr>
                      <m:t>/</m:t>
                    </m:r>
                    <m:r>
                      <a:rPr lang="en-US" i="1" dirty="0" smtClean="0">
                        <a:latin typeface="Cambria Math" panose="02040503050406030204" pitchFamily="18" charset="0"/>
                      </a:rPr>
                      <m:t>𝜀</m:t>
                    </m:r>
                    <m:r>
                      <a:rPr lang="en-US" i="1" dirty="0" smtClean="0">
                        <a:latin typeface="Cambria Math" panose="02040503050406030204" pitchFamily="18" charset="0"/>
                      </a:rPr>
                      <m:t>²</m:t>
                    </m:r>
                    <m:r>
                      <a:rPr lang="en-US" i="1" dirty="0" smtClean="0">
                        <a:latin typeface="Cambria Math" panose="02040503050406030204" pitchFamily="18" charset="0"/>
                      </a:rPr>
                      <m:t> </m:t>
                    </m:r>
                  </m:oMath>
                </a14:m>
                <a:r>
                  <a:rPr lang="en-US" dirty="0"/>
                  <a:t>wall</a:t>
                </a:r>
              </a:p>
              <a:p>
                <a:endParaRPr lang="en-US" dirty="0"/>
              </a:p>
            </p:txBody>
          </p:sp>
        </mc:Choice>
        <mc:Fallback xmlns="">
          <p:sp>
            <p:nvSpPr>
              <p:cNvPr id="3" name="Content Placeholder 2">
                <a:extLst>
                  <a:ext uri="{FF2B5EF4-FFF2-40B4-BE49-F238E27FC236}">
                    <a16:creationId xmlns:a16="http://schemas.microsoft.com/office/drawing/2014/main" id="{19902E92-C943-C036-CC3D-759269975E86}"/>
                  </a:ext>
                </a:extLst>
              </p:cNvPr>
              <p:cNvSpPr>
                <a:spLocks noGrp="1" noRot="1" noChangeAspect="1" noMove="1" noResize="1" noEditPoints="1" noAdjustHandles="1" noChangeArrowheads="1" noChangeShapeType="1" noTextEdit="1"/>
              </p:cNvSpPr>
              <p:nvPr>
                <p:ph idx="1"/>
              </p:nvPr>
            </p:nvSpPr>
            <p:spPr>
              <a:blipFill>
                <a:blip r:embed="rId2"/>
                <a:stretch>
                  <a:fillRect l="-1043" t="-2381" r="-1101"/>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70105B45-CDCC-364F-639F-F28746C58FF3}"/>
              </a:ext>
            </a:extLst>
          </p:cNvPr>
          <p:cNvSpPr>
            <a:spLocks noGrp="1"/>
          </p:cNvSpPr>
          <p:nvPr>
            <p:ph type="sldNum" sz="quarter" idx="12"/>
          </p:nvPr>
        </p:nvSpPr>
        <p:spPr/>
        <p:txBody>
          <a:bodyPr/>
          <a:lstStyle/>
          <a:p>
            <a:fld id="{A8DC31AC-DC90-4B2D-8AAC-B41DFB71CF41}" type="slidenum">
              <a:rPr lang="en-US" smtClean="0"/>
              <a:t>33</a:t>
            </a:fld>
            <a:endParaRPr lang="en-US"/>
          </a:p>
        </p:txBody>
      </p:sp>
    </p:spTree>
    <p:extLst>
      <p:ext uri="{BB962C8B-B14F-4D97-AF65-F5344CB8AC3E}">
        <p14:creationId xmlns:p14="http://schemas.microsoft.com/office/powerpoint/2010/main" val="275832025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E2FEC-6CC2-7595-CF72-46E962059EA7}"/>
              </a:ext>
            </a:extLst>
          </p:cNvPr>
          <p:cNvSpPr>
            <a:spLocks noGrp="1"/>
          </p:cNvSpPr>
          <p:nvPr>
            <p:ph type="title"/>
          </p:nvPr>
        </p:nvSpPr>
        <p:spPr/>
        <p:txBody>
          <a:bodyPr/>
          <a:lstStyle/>
          <a:p>
            <a:r>
              <a:rPr lang="en-US" dirty="0"/>
              <a:t>Living with noise </a:t>
            </a:r>
          </a:p>
        </p:txBody>
      </p:sp>
      <p:sp>
        <p:nvSpPr>
          <p:cNvPr id="3" name="Content Placeholder 2">
            <a:extLst>
              <a:ext uri="{FF2B5EF4-FFF2-40B4-BE49-F238E27FC236}">
                <a16:creationId xmlns:a16="http://schemas.microsoft.com/office/drawing/2014/main" id="{42197BCB-B605-A400-E267-D9B6CFD318EB}"/>
              </a:ext>
            </a:extLst>
          </p:cNvPr>
          <p:cNvSpPr>
            <a:spLocks noGrp="1"/>
          </p:cNvSpPr>
          <p:nvPr>
            <p:ph idx="1"/>
          </p:nvPr>
        </p:nvSpPr>
        <p:spPr>
          <a:xfrm>
            <a:off x="838200" y="1825625"/>
            <a:ext cx="6989618" cy="4422775"/>
          </a:xfrm>
        </p:spPr>
        <p:txBody>
          <a:bodyPr>
            <a:normAutofit/>
          </a:bodyPr>
          <a:lstStyle/>
          <a:p>
            <a:pPr marL="457200" indent="-274320">
              <a:spcBef>
                <a:spcPts val="0"/>
              </a:spcBef>
              <a:spcAft>
                <a:spcPts val="500"/>
              </a:spcAft>
              <a:buFont typeface="Arial"/>
              <a:buChar char="•"/>
            </a:pPr>
            <a:r>
              <a:rPr lang="en-US" dirty="0">
                <a:solidFill>
                  <a:srgbClr val="222222"/>
                </a:solidFill>
                <a:latin typeface="Calibri"/>
                <a:ea typeface="Calibri"/>
                <a:cs typeface="Calibri"/>
              </a:rPr>
              <a:t>Zero-noise extrapolation: amplify the noise, then extrapolate back to the zero-noise limit</a:t>
            </a:r>
          </a:p>
          <a:p>
            <a:pPr marL="457200" indent="-274320">
              <a:spcBef>
                <a:spcPts val="0"/>
              </a:spcBef>
              <a:spcAft>
                <a:spcPts val="500"/>
              </a:spcAft>
              <a:buFont typeface="Arial"/>
              <a:buChar char="•"/>
            </a:pPr>
            <a:r>
              <a:rPr lang="en-US" dirty="0">
                <a:solidFill>
                  <a:srgbClr val="222222"/>
                </a:solidFill>
                <a:latin typeface="Calibri"/>
                <a:ea typeface="Calibri"/>
                <a:cs typeface="Calibri"/>
              </a:rPr>
              <a:t>Probabilistic error cancellation: characterize the noise channel and invert it statistically</a:t>
            </a:r>
          </a:p>
          <a:p>
            <a:pPr marL="457200" indent="-274320">
              <a:spcBef>
                <a:spcPts val="0"/>
              </a:spcBef>
              <a:spcAft>
                <a:spcPts val="500"/>
              </a:spcAft>
              <a:buFont typeface="Arial"/>
              <a:buChar char="•"/>
            </a:pPr>
            <a:r>
              <a:rPr lang="en-US" dirty="0">
                <a:solidFill>
                  <a:srgbClr val="222222"/>
                </a:solidFill>
                <a:latin typeface="Calibri"/>
                <a:ea typeface="Calibri"/>
                <a:cs typeface="Calibri"/>
              </a:rPr>
              <a:t>Symmetry verification: discard any shot that violates a conserved quantity (number, J, parity)</a:t>
            </a:r>
          </a:p>
        </p:txBody>
      </p:sp>
      <p:pic>
        <p:nvPicPr>
          <p:cNvPr id="8" name="Picture 2" descr="Inside the high-stakes race to make quantum computers work | WIRED UK">
            <a:extLst>
              <a:ext uri="{FF2B5EF4-FFF2-40B4-BE49-F238E27FC236}">
                <a16:creationId xmlns:a16="http://schemas.microsoft.com/office/drawing/2014/main" id="{759AD584-8BF0-C74A-03C7-491D12278606}"/>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l="28015" t="16792" r="27761" b="16295"/>
          <a:stretch/>
        </p:blipFill>
        <p:spPr bwMode="auto">
          <a:xfrm>
            <a:off x="8799240" y="3017838"/>
            <a:ext cx="2631419" cy="26543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Color online) The distortion of the Bloch sphere when the system ...">
            <a:extLst>
              <a:ext uri="{FF2B5EF4-FFF2-40B4-BE49-F238E27FC236}">
                <a16:creationId xmlns:a16="http://schemas.microsoft.com/office/drawing/2014/main" id="{16046109-6F57-18CD-C133-B52B175B8DC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40643" y="363538"/>
            <a:ext cx="3029364" cy="265430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id="{1A88702E-0C19-534B-C949-4205C653350A}"/>
              </a:ext>
            </a:extLst>
          </p:cNvPr>
          <p:cNvSpPr/>
          <p:nvPr/>
        </p:nvSpPr>
        <p:spPr>
          <a:xfrm>
            <a:off x="8425168" y="5754446"/>
            <a:ext cx="3368988" cy="577081"/>
          </a:xfrm>
          <a:prstGeom prst="rect">
            <a:avLst/>
          </a:prstGeom>
        </p:spPr>
        <p:txBody>
          <a:bodyPr wrap="square">
            <a:spAutoFit/>
          </a:bodyPr>
          <a:lstStyle/>
          <a:p>
            <a:r>
              <a:rPr lang="en-US" sz="1050" dirty="0"/>
              <a:t>Teleportation of the one-qubit state in decoherence environments November 2011, Journal of Physics B Atomic Molecular and Optical Physics 44(2)</a:t>
            </a:r>
          </a:p>
        </p:txBody>
      </p:sp>
      <p:sp>
        <p:nvSpPr>
          <p:cNvPr id="4" name="Slide Number Placeholder 3">
            <a:extLst>
              <a:ext uri="{FF2B5EF4-FFF2-40B4-BE49-F238E27FC236}">
                <a16:creationId xmlns:a16="http://schemas.microsoft.com/office/drawing/2014/main" id="{368C92ED-868B-A302-C825-67BCF0B344B5}"/>
              </a:ext>
            </a:extLst>
          </p:cNvPr>
          <p:cNvSpPr>
            <a:spLocks noGrp="1"/>
          </p:cNvSpPr>
          <p:nvPr>
            <p:ph type="sldNum" sz="quarter" idx="12"/>
          </p:nvPr>
        </p:nvSpPr>
        <p:spPr/>
        <p:txBody>
          <a:bodyPr/>
          <a:lstStyle/>
          <a:p>
            <a:fld id="{A8DC31AC-DC90-4B2D-8AAC-B41DFB71CF41}" type="slidenum">
              <a:rPr lang="en-US" smtClean="0"/>
              <a:t>34</a:t>
            </a:fld>
            <a:endParaRPr lang="en-US"/>
          </a:p>
        </p:txBody>
      </p:sp>
    </p:spTree>
    <p:extLst>
      <p:ext uri="{BB962C8B-B14F-4D97-AF65-F5344CB8AC3E}">
        <p14:creationId xmlns:p14="http://schemas.microsoft.com/office/powerpoint/2010/main" val="292581787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BEF09E53-0024-10B1-24DF-66AD131CD69F}"/>
              </a:ext>
            </a:extLst>
          </p:cNvPr>
          <p:cNvPicPr>
            <a:picLocks noChangeAspect="1"/>
          </p:cNvPicPr>
          <p:nvPr/>
        </p:nvPicPr>
        <p:blipFill>
          <a:blip r:embed="rId2">
            <a:alphaModFix amt="50000"/>
          </a:blip>
          <a:srcRect t="7654" b="2346"/>
          <a:stretch>
            <a:fillRect/>
          </a:stretch>
        </p:blipFill>
        <p:spPr>
          <a:xfrm>
            <a:off x="20" y="1"/>
            <a:ext cx="12191980" cy="6857999"/>
          </a:xfrm>
          <a:prstGeom prst="rect">
            <a:avLst/>
          </a:prstGeom>
        </p:spPr>
      </p:pic>
      <p:sp>
        <p:nvSpPr>
          <p:cNvPr id="2" name="Title 1">
            <a:extLst>
              <a:ext uri="{FF2B5EF4-FFF2-40B4-BE49-F238E27FC236}">
                <a16:creationId xmlns:a16="http://schemas.microsoft.com/office/drawing/2014/main" id="{5DE8B032-4CA5-8D3A-BE2C-F8B5E7F72AA1}"/>
              </a:ext>
            </a:extLst>
          </p:cNvPr>
          <p:cNvSpPr>
            <a:spLocks noGrp="1"/>
          </p:cNvSpPr>
          <p:nvPr>
            <p:ph type="title"/>
          </p:nvPr>
        </p:nvSpPr>
        <p:spPr>
          <a:xfrm>
            <a:off x="1524000" y="1122362"/>
            <a:ext cx="9144000" cy="2900518"/>
          </a:xfrm>
        </p:spPr>
        <p:txBody>
          <a:bodyPr vert="horz" lIns="91440" tIns="45720" rIns="91440" bIns="45720" rtlCol="0" anchor="b">
            <a:normAutofit/>
          </a:bodyPr>
          <a:lstStyle/>
          <a:p>
            <a:pPr algn="ctr"/>
            <a:r>
              <a:rPr lang="en-US" sz="6000">
                <a:solidFill>
                  <a:srgbClr val="FFFFFF"/>
                </a:solidFill>
              </a:rPr>
              <a:t>Fragment-Based quantum simulation </a:t>
            </a:r>
          </a:p>
        </p:txBody>
      </p:sp>
      <p:sp>
        <p:nvSpPr>
          <p:cNvPr id="3" name="Slide Number Placeholder 2">
            <a:extLst>
              <a:ext uri="{FF2B5EF4-FFF2-40B4-BE49-F238E27FC236}">
                <a16:creationId xmlns:a16="http://schemas.microsoft.com/office/drawing/2014/main" id="{F14DDD44-491C-0E95-B2AD-9A44345B4570}"/>
              </a:ext>
            </a:extLst>
          </p:cNvPr>
          <p:cNvSpPr>
            <a:spLocks noGrp="1"/>
          </p:cNvSpPr>
          <p:nvPr>
            <p:ph type="sldNum" sz="quarter" idx="12"/>
          </p:nvPr>
        </p:nvSpPr>
        <p:spPr/>
        <p:txBody>
          <a:bodyPr/>
          <a:lstStyle/>
          <a:p>
            <a:fld id="{A8DC31AC-DC90-4B2D-8AAC-B41DFB71CF41}" type="slidenum">
              <a:rPr lang="en-US" smtClean="0"/>
              <a:t>35</a:t>
            </a:fld>
            <a:endParaRPr lang="en-US"/>
          </a:p>
        </p:txBody>
      </p:sp>
    </p:spTree>
    <p:extLst>
      <p:ext uri="{BB962C8B-B14F-4D97-AF65-F5344CB8AC3E}">
        <p14:creationId xmlns:p14="http://schemas.microsoft.com/office/powerpoint/2010/main" val="1561996230"/>
      </p:ext>
    </p:extLst>
  </p:cSld>
  <p:clrMapOvr>
    <a:overrideClrMapping bg1="dk1" tx1="lt1" bg2="dk2" tx2="lt2" accent1="accent1" accent2="accent2" accent3="accent3" accent4="accent4" accent5="accent5" accent6="accent6" hlink="hlink" folHlink="folHlink"/>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F61EE6A-F0A2-22D1-364C-76506497D6F7}"/>
              </a:ext>
            </a:extLst>
          </p:cNvPr>
          <p:cNvPicPr>
            <a:picLocks noChangeAspect="1"/>
          </p:cNvPicPr>
          <p:nvPr/>
        </p:nvPicPr>
        <p:blipFill>
          <a:blip r:embed="rId3"/>
          <a:stretch>
            <a:fillRect/>
          </a:stretch>
        </p:blipFill>
        <p:spPr>
          <a:xfrm>
            <a:off x="7537194" y="91440"/>
            <a:ext cx="4372585" cy="6573167"/>
          </a:xfrm>
          <a:prstGeom prst="rect">
            <a:avLst/>
          </a:prstGeom>
        </p:spPr>
      </p:pic>
      <p:sp>
        <p:nvSpPr>
          <p:cNvPr id="2" name="Text 0"/>
          <p:cNvSpPr/>
          <p:nvPr/>
        </p:nvSpPr>
        <p:spPr>
          <a:xfrm>
            <a:off x="609600" y="365760"/>
            <a:ext cx="10972800" cy="853440"/>
          </a:xfrm>
          <a:prstGeom prst="rect">
            <a:avLst/>
          </a:prstGeom>
          <a:noFill/>
          <a:ln/>
        </p:spPr>
        <p:txBody>
          <a:bodyPr wrap="square" lIns="0" tIns="0" rIns="0" bIns="0" rtlCol="0" anchor="ctr"/>
          <a:lstStyle/>
          <a:p>
            <a:r>
              <a:rPr lang="en-US" sz="3733" dirty="0">
                <a:solidFill>
                  <a:srgbClr val="1A1A2E"/>
                </a:solidFill>
                <a:latin typeface="Calibri" pitchFamily="34" charset="0"/>
                <a:ea typeface="Calibri" pitchFamily="34" charset="-122"/>
                <a:cs typeface="Calibri" pitchFamily="34" charset="-120"/>
              </a:rPr>
              <a:t>Radical-fragment MBE2</a:t>
            </a:r>
            <a:endParaRPr lang="en-US" sz="3733" dirty="0"/>
          </a:p>
        </p:txBody>
      </p:sp>
      <p:sp>
        <p:nvSpPr>
          <p:cNvPr id="4" name="Text 2"/>
          <p:cNvSpPr/>
          <p:nvPr/>
        </p:nvSpPr>
        <p:spPr>
          <a:xfrm>
            <a:off x="372794" y="1314027"/>
            <a:ext cx="6583680" cy="4770684"/>
          </a:xfrm>
          <a:prstGeom prst="rect">
            <a:avLst/>
          </a:prstGeom>
          <a:noFill/>
          <a:ln/>
        </p:spPr>
        <p:txBody>
          <a:bodyPr wrap="square" rtlCol="0" anchor="t"/>
          <a:lstStyle/>
          <a:p>
            <a:pPr marL="457189" indent="-457189">
              <a:spcAft>
                <a:spcPts val="533"/>
              </a:spcAft>
              <a:buSzPct val="100000"/>
              <a:buChar char="•"/>
            </a:pPr>
            <a:r>
              <a:rPr lang="en-US" sz="2133" dirty="0">
                <a:solidFill>
                  <a:srgbClr val="222222"/>
                </a:solidFill>
                <a:ea typeface="Calibri" pitchFamily="34" charset="-122"/>
                <a:cs typeface="Calibri" pitchFamily="34" charset="-120"/>
              </a:rPr>
              <a:t>Linear alkane CₙH₂ₙ₊₂ needs q = 14n + 4 qubits (JW, STO-3G): 368 qubits for C₂₆H₅₄, beyond any device</a:t>
            </a:r>
            <a:endParaRPr lang="en-US" sz="2133" dirty="0"/>
          </a:p>
          <a:p>
            <a:pPr marL="457189" indent="-457189">
              <a:spcAft>
                <a:spcPts val="533"/>
              </a:spcAft>
              <a:buSzPct val="100000"/>
              <a:buChar char="•"/>
            </a:pPr>
            <a:r>
              <a:rPr lang="en-US" sz="2133" dirty="0">
                <a:solidFill>
                  <a:srgbClr val="222222"/>
                </a:solidFill>
                <a:ea typeface="Calibri" pitchFamily="34" charset="-122"/>
                <a:cs typeface="Calibri" pitchFamily="34" charset="-120"/>
              </a:rPr>
              <a:t>Homolytic C–C cleavage → open-shell radical fragments (CH₃•, CH₂••): ROHF, no caps, no embedding</a:t>
            </a:r>
            <a:endParaRPr lang="en-US" sz="2133" dirty="0"/>
          </a:p>
          <a:p>
            <a:pPr marL="457189" indent="-457189">
              <a:spcAft>
                <a:spcPts val="533"/>
              </a:spcAft>
              <a:buSzPct val="100000"/>
              <a:buChar char="•"/>
            </a:pPr>
            <a:r>
              <a:rPr lang="en-US" sz="2133" dirty="0">
                <a:solidFill>
                  <a:srgbClr val="222222"/>
                </a:solidFill>
                <a:ea typeface="Calibri" pitchFamily="34" charset="-122"/>
                <a:cs typeface="Calibri" pitchFamily="34" charset="-120"/>
              </a:rPr>
              <a:t>MBE2 assembly: monomer energies + bonded-pair corrections; translational symmetry → only 4 unique fragments for any chain length</a:t>
            </a:r>
            <a:endParaRPr lang="en-US" sz="2133" dirty="0"/>
          </a:p>
          <a:p>
            <a:pPr marL="457189" indent="-457189">
              <a:spcAft>
                <a:spcPts val="533"/>
              </a:spcAft>
              <a:buSzPct val="100000"/>
              <a:buChar char="•"/>
            </a:pPr>
            <a:r>
              <a:rPr lang="en-US" sz="2133" dirty="0">
                <a:solidFill>
                  <a:srgbClr val="222222"/>
                </a:solidFill>
                <a:ea typeface="Calibri" pitchFamily="34" charset="-122"/>
                <a:cs typeface="Calibri" pitchFamily="34" charset="-120"/>
              </a:rPr>
              <a:t>Constant 30-qubit ceiling: 12.3× qubit reduction and 12.8× fewer unique calculations at C₂₆</a:t>
            </a:r>
            <a:endParaRPr lang="en-US" sz="2133" dirty="0"/>
          </a:p>
          <a:p>
            <a:pPr marL="457189" indent="-457189">
              <a:spcAft>
                <a:spcPts val="533"/>
              </a:spcAft>
              <a:buSzPct val="100000"/>
              <a:buChar char="•"/>
            </a:pPr>
            <a:r>
              <a:rPr lang="en-US" sz="2133" dirty="0">
                <a:solidFill>
                  <a:srgbClr val="222222"/>
                </a:solidFill>
                <a:ea typeface="Calibri" pitchFamily="34" charset="-122"/>
                <a:cs typeface="Calibri" pitchFamily="34" charset="-120"/>
              </a:rPr>
              <a:t>O(n) → O(1): the fragment, not the molecule, sets the quantum hardware budget</a:t>
            </a:r>
            <a:endParaRPr lang="en-US" sz="2133" dirty="0"/>
          </a:p>
        </p:txBody>
      </p:sp>
      <p:sp>
        <p:nvSpPr>
          <p:cNvPr id="5" name="Text 3"/>
          <p:cNvSpPr/>
          <p:nvPr/>
        </p:nvSpPr>
        <p:spPr>
          <a:xfrm>
            <a:off x="609600" y="6461760"/>
            <a:ext cx="10972800" cy="304800"/>
          </a:xfrm>
          <a:prstGeom prst="rect">
            <a:avLst/>
          </a:prstGeom>
          <a:noFill/>
          <a:ln/>
        </p:spPr>
        <p:txBody>
          <a:bodyPr wrap="square" lIns="0" tIns="0" rIns="0" bIns="0" rtlCol="0" anchor="ctr"/>
          <a:lstStyle/>
          <a:p>
            <a:r>
              <a:rPr lang="en-US" sz="1333" i="1" dirty="0">
                <a:solidFill>
                  <a:srgbClr val="888888"/>
                </a:solidFill>
                <a:latin typeface="Calibri" pitchFamily="34" charset="0"/>
                <a:ea typeface="Calibri" pitchFamily="34" charset="-122"/>
                <a:cs typeface="Calibri" pitchFamily="34" charset="-120"/>
              </a:rPr>
              <a:t>D. Sierra-Sosa, J. Saavedra, S. Solares, G. Toscano-Pulido — The Catholic University of America; run on IBM Quantum hardware.</a:t>
            </a:r>
            <a:endParaRPr lang="en-US" sz="1333"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0AF2F4-603A-C4AC-1DB1-CE9CF79E3A7B}"/>
              </a:ext>
            </a:extLst>
          </p:cNvPr>
          <p:cNvSpPr>
            <a:spLocks noGrp="1"/>
          </p:cNvSpPr>
          <p:nvPr>
            <p:ph type="title"/>
          </p:nvPr>
        </p:nvSpPr>
        <p:spPr>
          <a:xfrm>
            <a:off x="457200" y="365125"/>
            <a:ext cx="6843486" cy="1325563"/>
          </a:xfrm>
        </p:spPr>
        <p:txBody>
          <a:bodyPr/>
          <a:lstStyle/>
          <a:p>
            <a:r>
              <a:rPr lang="en-US" dirty="0"/>
              <a:t>VQE, ADAPT-VQE, and SQD inside MBE2</a:t>
            </a:r>
          </a:p>
        </p:txBody>
      </p:sp>
      <p:sp>
        <p:nvSpPr>
          <p:cNvPr id="3" name="Content Placeholder 2">
            <a:extLst>
              <a:ext uri="{FF2B5EF4-FFF2-40B4-BE49-F238E27FC236}">
                <a16:creationId xmlns:a16="http://schemas.microsoft.com/office/drawing/2014/main" id="{1B835FD3-5427-6271-B9FB-4E2C722B9FB4}"/>
              </a:ext>
            </a:extLst>
          </p:cNvPr>
          <p:cNvSpPr>
            <a:spLocks noGrp="1"/>
          </p:cNvSpPr>
          <p:nvPr>
            <p:ph idx="1"/>
          </p:nvPr>
        </p:nvSpPr>
        <p:spPr>
          <a:xfrm>
            <a:off x="378023" y="1832883"/>
            <a:ext cx="7159171" cy="4351338"/>
          </a:xfrm>
        </p:spPr>
        <p:txBody>
          <a:bodyPr>
            <a:normAutofit fontScale="85000" lnSpcReduction="20000"/>
          </a:bodyPr>
          <a:lstStyle/>
          <a:p>
            <a:pPr marL="342900" indent="-342900">
              <a:spcAft>
                <a:spcPts val="400"/>
              </a:spcAft>
              <a:buSzPct val="100000"/>
            </a:pPr>
            <a:r>
              <a:rPr lang="en-US" dirty="0">
                <a:solidFill>
                  <a:srgbClr val="222222"/>
                </a:solidFill>
                <a:latin typeface="Calibri" pitchFamily="34" charset="0"/>
                <a:ea typeface="Calibri" pitchFamily="34" charset="-122"/>
                <a:cs typeface="Calibri" pitchFamily="34" charset="-120"/>
              </a:rPr>
              <a:t>Five solvers across 11 alkanes (C₄ → C₂₆): RHF and CCSD references vs VQE, ADAPT-VQE, SQD</a:t>
            </a:r>
            <a:endParaRPr lang="en-US" dirty="0"/>
          </a:p>
          <a:p>
            <a:pPr marL="342900" indent="-342900">
              <a:spcAft>
                <a:spcPts val="400"/>
              </a:spcAft>
              <a:buSzPct val="100000"/>
            </a:pPr>
            <a:r>
              <a:rPr lang="en-US" dirty="0">
                <a:solidFill>
                  <a:srgbClr val="222222"/>
                </a:solidFill>
                <a:latin typeface="Calibri" pitchFamily="34" charset="0"/>
                <a:ea typeface="Calibri" pitchFamily="34" charset="-122"/>
                <a:cs typeface="Calibri" pitchFamily="34" charset="-120"/>
              </a:rPr>
              <a:t>MBE2-SQD on IBM Heron (</a:t>
            </a:r>
            <a:r>
              <a:rPr lang="en-US" dirty="0" err="1">
                <a:solidFill>
                  <a:srgbClr val="222222"/>
                </a:solidFill>
                <a:latin typeface="Calibri" pitchFamily="34" charset="0"/>
                <a:ea typeface="Calibri" pitchFamily="34" charset="-122"/>
                <a:cs typeface="Calibri" pitchFamily="34" charset="-120"/>
              </a:rPr>
              <a:t>ibm_pittsburgh</a:t>
            </a:r>
            <a:r>
              <a:rPr lang="en-US" dirty="0">
                <a:solidFill>
                  <a:srgbClr val="222222"/>
                </a:solidFill>
                <a:latin typeface="Calibri" pitchFamily="34" charset="0"/>
                <a:ea typeface="Calibri" pitchFamily="34" charset="-122"/>
                <a:cs typeface="Calibri" pitchFamily="34" charset="-120"/>
              </a:rPr>
              <a:t>): full 14–30-qubit fragment Hamiltonians track MBE2-CCSD within +1.4 to +5.2 kcal/mol</a:t>
            </a:r>
            <a:endParaRPr lang="en-US" dirty="0"/>
          </a:p>
          <a:p>
            <a:pPr marL="342900" indent="-342900">
              <a:spcAft>
                <a:spcPts val="400"/>
              </a:spcAft>
              <a:buSzPct val="100000"/>
            </a:pPr>
            <a:r>
              <a:rPr lang="en-US" dirty="0">
                <a:solidFill>
                  <a:srgbClr val="222222"/>
                </a:solidFill>
                <a:latin typeface="Calibri" pitchFamily="34" charset="0"/>
                <a:ea typeface="Calibri" pitchFamily="34" charset="-122"/>
                <a:cs typeface="Calibri" pitchFamily="34" charset="-120"/>
              </a:rPr>
              <a:t>Fragmentation, not the quantum solver, dominates the error budget; quantum results faithfully preserve the classical baseline</a:t>
            </a:r>
            <a:endParaRPr lang="en-US" dirty="0"/>
          </a:p>
          <a:p>
            <a:pPr marL="342900" indent="-342900">
              <a:spcAft>
                <a:spcPts val="400"/>
              </a:spcAft>
              <a:buSzPct val="100000"/>
            </a:pPr>
            <a:r>
              <a:rPr lang="en-US" dirty="0">
                <a:solidFill>
                  <a:srgbClr val="222222"/>
                </a:solidFill>
                <a:latin typeface="Calibri" pitchFamily="34" charset="0"/>
                <a:ea typeface="Calibri" pitchFamily="34" charset="-122"/>
                <a:cs typeface="Calibri" pitchFamily="34" charset="-120"/>
              </a:rPr>
              <a:t>Cautionary tale: ADAPT-VQE converged monomers tighter than dimers; the MBE2 formula amplifies the imbalance ×(n−3) → +457 kcal/mol by C₂₆</a:t>
            </a:r>
            <a:endParaRPr lang="en-US" dirty="0"/>
          </a:p>
          <a:p>
            <a:pPr marL="342900" indent="-342900">
              <a:spcAft>
                <a:spcPts val="400"/>
              </a:spcAft>
              <a:buSzPct val="100000"/>
            </a:pPr>
            <a:r>
              <a:rPr lang="en-US" dirty="0">
                <a:solidFill>
                  <a:srgbClr val="222222"/>
                </a:solidFill>
                <a:latin typeface="Calibri" pitchFamily="34" charset="0"/>
                <a:ea typeface="Calibri" pitchFamily="34" charset="-122"/>
                <a:cs typeface="Calibri" pitchFamily="34" charset="-120"/>
              </a:rPr>
              <a:t>Lesson: balanced accuracy across fragments beats maximal accuracy per fragment</a:t>
            </a:r>
            <a:endParaRPr lang="en-US" dirty="0"/>
          </a:p>
          <a:p>
            <a:endParaRPr lang="en-US" dirty="0"/>
          </a:p>
        </p:txBody>
      </p:sp>
      <p:sp>
        <p:nvSpPr>
          <p:cNvPr id="4" name="Slide Number Placeholder 3">
            <a:extLst>
              <a:ext uri="{FF2B5EF4-FFF2-40B4-BE49-F238E27FC236}">
                <a16:creationId xmlns:a16="http://schemas.microsoft.com/office/drawing/2014/main" id="{B517A7BE-5B56-696E-3BE2-A566CB922777}"/>
              </a:ext>
            </a:extLst>
          </p:cNvPr>
          <p:cNvSpPr>
            <a:spLocks noGrp="1"/>
          </p:cNvSpPr>
          <p:nvPr>
            <p:ph type="sldNum" sz="quarter" idx="12"/>
          </p:nvPr>
        </p:nvSpPr>
        <p:spPr/>
        <p:txBody>
          <a:bodyPr/>
          <a:lstStyle/>
          <a:p>
            <a:fld id="{A8DC31AC-DC90-4B2D-8AAC-B41DFB71CF41}" type="slidenum">
              <a:rPr lang="en-US" smtClean="0"/>
              <a:t>37</a:t>
            </a:fld>
            <a:endParaRPr lang="en-US"/>
          </a:p>
        </p:txBody>
      </p:sp>
      <p:pic>
        <p:nvPicPr>
          <p:cNvPr id="5" name="Picture 4">
            <a:extLst>
              <a:ext uri="{FF2B5EF4-FFF2-40B4-BE49-F238E27FC236}">
                <a16:creationId xmlns:a16="http://schemas.microsoft.com/office/drawing/2014/main" id="{58E883F6-1A26-4031-2E12-214461803BD1}"/>
              </a:ext>
            </a:extLst>
          </p:cNvPr>
          <p:cNvPicPr>
            <a:picLocks noChangeAspect="1"/>
          </p:cNvPicPr>
          <p:nvPr/>
        </p:nvPicPr>
        <p:blipFill>
          <a:blip r:embed="rId2"/>
          <a:stretch>
            <a:fillRect/>
          </a:stretch>
        </p:blipFill>
        <p:spPr>
          <a:xfrm>
            <a:off x="7537194" y="91440"/>
            <a:ext cx="4372585" cy="6573167"/>
          </a:xfrm>
          <a:prstGeom prst="rect">
            <a:avLst/>
          </a:prstGeom>
        </p:spPr>
      </p:pic>
    </p:spTree>
    <p:extLst>
      <p:ext uri="{BB962C8B-B14F-4D97-AF65-F5344CB8AC3E}">
        <p14:creationId xmlns:p14="http://schemas.microsoft.com/office/powerpoint/2010/main" val="190068185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980FC8-E5EA-2809-EB8D-6C33705AA050}"/>
              </a:ext>
            </a:extLst>
          </p:cNvPr>
          <p:cNvSpPr>
            <a:spLocks noGrp="1"/>
          </p:cNvSpPr>
          <p:nvPr>
            <p:ph type="title"/>
          </p:nvPr>
        </p:nvSpPr>
        <p:spPr/>
        <p:txBody>
          <a:bodyPr/>
          <a:lstStyle/>
          <a:p>
            <a:r>
              <a:rPr lang="en-US" dirty="0"/>
              <a:t>What this suggests for nuclear physics</a:t>
            </a:r>
          </a:p>
        </p:txBody>
      </p:sp>
      <p:sp>
        <p:nvSpPr>
          <p:cNvPr id="3" name="Content Placeholder 2">
            <a:extLst>
              <a:ext uri="{FF2B5EF4-FFF2-40B4-BE49-F238E27FC236}">
                <a16:creationId xmlns:a16="http://schemas.microsoft.com/office/drawing/2014/main" id="{6850C685-E3C9-3F51-8B7C-21EE6F4C932D}"/>
              </a:ext>
            </a:extLst>
          </p:cNvPr>
          <p:cNvSpPr>
            <a:spLocks noGrp="1"/>
          </p:cNvSpPr>
          <p:nvPr>
            <p:ph idx="1"/>
          </p:nvPr>
        </p:nvSpPr>
        <p:spPr/>
        <p:txBody>
          <a:bodyPr>
            <a:normAutofit fontScale="92500" lnSpcReduction="10000"/>
          </a:bodyPr>
          <a:lstStyle/>
          <a:p>
            <a:r>
              <a:rPr lang="en-US" dirty="0"/>
              <a:t>Same goal as valence-space downfolding: keep the quantum register fixed while the physical system grows</a:t>
            </a:r>
          </a:p>
          <a:p>
            <a:r>
              <a:rPr lang="en-US" dirty="0"/>
              <a:t>SQD is the chemistry twin of the QSCI methods in shell-model demos (cf. slide 34): sample configurations on hardware, diagonalize classically</a:t>
            </a:r>
          </a:p>
          <a:p>
            <a:r>
              <a:rPr lang="en-US" dirty="0"/>
              <a:t>The balanced-convergence lesson transfers: any assembly formula (MBE, cluster expansion) amplifies uneven solver errors</a:t>
            </a:r>
          </a:p>
          <a:p>
            <a:r>
              <a:rPr lang="en-US" dirty="0"/>
              <a:t>Open-shell fragments with correct spin, no artificial caps: a natural mindset for pairing and odd-A subsystems</a:t>
            </a:r>
          </a:p>
          <a:p>
            <a:r>
              <a:rPr lang="en-US" dirty="0"/>
              <a:t>An invitation: port the radical-fragment playbook to nucleon clusters and pairing Hamiltonians</a:t>
            </a:r>
          </a:p>
          <a:p>
            <a:endParaRPr lang="en-US" dirty="0"/>
          </a:p>
        </p:txBody>
      </p:sp>
      <p:sp>
        <p:nvSpPr>
          <p:cNvPr id="4" name="Slide Number Placeholder 3">
            <a:extLst>
              <a:ext uri="{FF2B5EF4-FFF2-40B4-BE49-F238E27FC236}">
                <a16:creationId xmlns:a16="http://schemas.microsoft.com/office/drawing/2014/main" id="{6BEA993B-0170-193C-7C42-AA91324717A2}"/>
              </a:ext>
            </a:extLst>
          </p:cNvPr>
          <p:cNvSpPr>
            <a:spLocks noGrp="1"/>
          </p:cNvSpPr>
          <p:nvPr>
            <p:ph type="sldNum" sz="quarter" idx="12"/>
          </p:nvPr>
        </p:nvSpPr>
        <p:spPr/>
        <p:txBody>
          <a:bodyPr/>
          <a:lstStyle/>
          <a:p>
            <a:fld id="{A8DC31AC-DC90-4B2D-8AAC-B41DFB71CF41}" type="slidenum">
              <a:rPr lang="en-US" smtClean="0"/>
              <a:t>38</a:t>
            </a:fld>
            <a:endParaRPr lang="en-US"/>
          </a:p>
        </p:txBody>
      </p:sp>
    </p:spTree>
    <p:extLst>
      <p:ext uri="{BB962C8B-B14F-4D97-AF65-F5344CB8AC3E}">
        <p14:creationId xmlns:p14="http://schemas.microsoft.com/office/powerpoint/2010/main" val="43600535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31B49B-E389-732D-B881-1D15B497AE00}"/>
              </a:ext>
            </a:extLst>
          </p:cNvPr>
          <p:cNvSpPr>
            <a:spLocks noGrp="1"/>
          </p:cNvSpPr>
          <p:nvPr>
            <p:ph type="title"/>
          </p:nvPr>
        </p:nvSpPr>
        <p:spPr/>
        <p:txBody>
          <a:bodyPr/>
          <a:lstStyle/>
          <a:p>
            <a:r>
              <a:rPr lang="en-US" dirty="0"/>
              <a:t>Our ongoing directions </a:t>
            </a:r>
          </a:p>
        </p:txBody>
      </p:sp>
      <p:sp>
        <p:nvSpPr>
          <p:cNvPr id="3" name="Content Placeholder 2">
            <a:extLst>
              <a:ext uri="{FF2B5EF4-FFF2-40B4-BE49-F238E27FC236}">
                <a16:creationId xmlns:a16="http://schemas.microsoft.com/office/drawing/2014/main" id="{7487FF45-8979-0B99-1223-ECB774B5C30A}"/>
              </a:ext>
            </a:extLst>
          </p:cNvPr>
          <p:cNvSpPr>
            <a:spLocks noGrp="1"/>
          </p:cNvSpPr>
          <p:nvPr>
            <p:ph idx="1"/>
          </p:nvPr>
        </p:nvSpPr>
        <p:spPr/>
        <p:txBody>
          <a:bodyPr>
            <a:normAutofit fontScale="92500" lnSpcReduction="20000"/>
          </a:bodyPr>
          <a:lstStyle/>
          <a:p>
            <a:r>
              <a:rPr lang="en-US" dirty="0"/>
              <a:t>Template-driven hybrid algorithms (IBM Quantum): pre-optimized fragment wavefunctions assembled into long chains, then globally refined — from ~20 toward 50–100 qubits</a:t>
            </a:r>
          </a:p>
          <a:p>
            <a:r>
              <a:rPr lang="en-US" dirty="0"/>
              <a:t>From </a:t>
            </a:r>
            <a:r>
              <a:rPr lang="el-GR" dirty="0"/>
              <a:t>σ </a:t>
            </a:r>
            <a:r>
              <a:rPr lang="en-US" dirty="0"/>
              <a:t>to </a:t>
            </a:r>
            <a:r>
              <a:rPr lang="el-GR" dirty="0"/>
              <a:t>π: </a:t>
            </a:r>
            <a:r>
              <a:rPr lang="en-US" dirty="0"/>
              <a:t>alkanes → polyacetylene; delocalized, strongly correlated electrons as the stress test (conducting polymers)</a:t>
            </a:r>
          </a:p>
          <a:p>
            <a:r>
              <a:rPr lang="en-US" dirty="0"/>
              <a:t>Pipelines: VQE, </a:t>
            </a:r>
            <a:r>
              <a:rPr lang="en-US" dirty="0" err="1"/>
              <a:t>VarQITE</a:t>
            </a:r>
            <a:r>
              <a:rPr lang="en-US" dirty="0"/>
              <a:t>, QAOA — with machine-learning-guided encodings and ansatz selection</a:t>
            </a:r>
          </a:p>
          <a:p>
            <a:r>
              <a:rPr lang="en-US" dirty="0"/>
              <a:t>Quantum optimization taxonomy (IEEE Access survey): hardware / pipeline / kernel / order / continuity / metaheuristics — a map for choosing the right tool</a:t>
            </a:r>
          </a:p>
          <a:p>
            <a:r>
              <a:rPr lang="en-US" dirty="0"/>
              <a:t>The nuclear analog of all of the above is unwritten — collaboration welcome</a:t>
            </a:r>
          </a:p>
          <a:p>
            <a:endParaRPr lang="en-US" dirty="0"/>
          </a:p>
        </p:txBody>
      </p:sp>
      <p:sp>
        <p:nvSpPr>
          <p:cNvPr id="4" name="Slide Number Placeholder 3">
            <a:extLst>
              <a:ext uri="{FF2B5EF4-FFF2-40B4-BE49-F238E27FC236}">
                <a16:creationId xmlns:a16="http://schemas.microsoft.com/office/drawing/2014/main" id="{1A8B6015-8035-E918-1898-F6D48F3482B5}"/>
              </a:ext>
            </a:extLst>
          </p:cNvPr>
          <p:cNvSpPr>
            <a:spLocks noGrp="1"/>
          </p:cNvSpPr>
          <p:nvPr>
            <p:ph type="sldNum" sz="quarter" idx="12"/>
          </p:nvPr>
        </p:nvSpPr>
        <p:spPr/>
        <p:txBody>
          <a:bodyPr/>
          <a:lstStyle/>
          <a:p>
            <a:fld id="{A8DC31AC-DC90-4B2D-8AAC-B41DFB71CF41}" type="slidenum">
              <a:rPr lang="en-US" smtClean="0"/>
              <a:t>39</a:t>
            </a:fld>
            <a:endParaRPr lang="en-US"/>
          </a:p>
        </p:txBody>
      </p:sp>
    </p:spTree>
    <p:extLst>
      <p:ext uri="{BB962C8B-B14F-4D97-AF65-F5344CB8AC3E}">
        <p14:creationId xmlns:p14="http://schemas.microsoft.com/office/powerpoint/2010/main" val="20130891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AF06D8-A99C-9C8A-E84B-9719476F00BD}"/>
              </a:ext>
            </a:extLst>
          </p:cNvPr>
          <p:cNvSpPr>
            <a:spLocks noGrp="1"/>
          </p:cNvSpPr>
          <p:nvPr>
            <p:ph type="title"/>
          </p:nvPr>
        </p:nvSpPr>
        <p:spPr>
          <a:xfrm>
            <a:off x="45154" y="365125"/>
            <a:ext cx="6502400" cy="1325563"/>
          </a:xfrm>
        </p:spPr>
        <p:txBody>
          <a:bodyPr/>
          <a:lstStyle/>
          <a:p>
            <a:r>
              <a:rPr lang="en-US" dirty="0"/>
              <a:t>Why Quantum Computers?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E9A42BB-89E2-89BF-ABE5-9FA462DDC8C2}"/>
                  </a:ext>
                </a:extLst>
              </p:cNvPr>
              <p:cNvSpPr>
                <a:spLocks noGrp="1"/>
              </p:cNvSpPr>
              <p:nvPr>
                <p:ph idx="1"/>
              </p:nvPr>
            </p:nvSpPr>
            <p:spPr>
              <a:xfrm>
                <a:off x="265288" y="1690688"/>
                <a:ext cx="6113477" cy="3751645"/>
              </a:xfrm>
            </p:spPr>
            <p:txBody>
              <a:bodyPr>
                <a:normAutofit fontScale="85000" lnSpcReduction="10000"/>
              </a:bodyPr>
              <a:lstStyle/>
              <a:p>
                <a:r>
                  <a:rPr lang="en-US" dirty="0"/>
                  <a:t>Feynman: a classical computer simulating a quantum system pays an exponential cost in the number of degrees of freedom</a:t>
                </a:r>
              </a:p>
              <a:p>
                <a:r>
                  <a:rPr lang="en-US" dirty="0"/>
                  <a:t>A quantum machine made of </a:t>
                </a:r>
                <a14:m>
                  <m:oMath xmlns:m="http://schemas.openxmlformats.org/officeDocument/2006/math">
                    <m:r>
                      <a:rPr lang="en-US" b="0" i="1" dirty="0" smtClean="0">
                        <a:latin typeface="Cambria Math" panose="02040503050406030204" pitchFamily="18" charset="0"/>
                      </a:rPr>
                      <m:t>𝑁</m:t>
                    </m:r>
                  </m:oMath>
                </a14:m>
                <a:r>
                  <a:rPr lang="en-US" dirty="0"/>
                  <a:t> qubits naturally represents </a:t>
                </a:r>
                <a14:m>
                  <m:oMath xmlns:m="http://schemas.openxmlformats.org/officeDocument/2006/math">
                    <m:sSup>
                      <m:sSupPr>
                        <m:ctrlPr>
                          <a:rPr lang="en-US" i="1" smtClean="0">
                            <a:latin typeface="Cambria Math" panose="02040503050406030204" pitchFamily="18" charset="0"/>
                          </a:rPr>
                        </m:ctrlPr>
                      </m:sSupPr>
                      <m:e>
                        <m:r>
                          <a:rPr lang="en-US" b="0" i="1" smtClean="0">
                            <a:latin typeface="Cambria Math" panose="02040503050406030204" pitchFamily="18" charset="0"/>
                          </a:rPr>
                          <m:t>2</m:t>
                        </m:r>
                      </m:e>
                      <m:sup>
                        <m:r>
                          <a:rPr lang="en-US" b="0" i="1" smtClean="0">
                            <a:latin typeface="Cambria Math" panose="02040503050406030204" pitchFamily="18" charset="0"/>
                          </a:rPr>
                          <m:t>𝑁</m:t>
                        </m:r>
                      </m:sup>
                    </m:sSup>
                  </m:oMath>
                </a14:m>
                <a:r>
                  <a:rPr lang="en-US" dirty="0"/>
                  <a:t> amplitudes. The speedup is not from reading all amplitudes, but from manipulating amplitudes coherently through interference.</a:t>
                </a:r>
              </a:p>
              <a:p>
                <a:r>
                  <a:rPr lang="en-US" dirty="0"/>
                  <a:t>Lloyd (1996): any local Hamiltonian can be simulated efficiently on a quantum computer with polynomial overhead</a:t>
                </a:r>
              </a:p>
              <a:p>
                <a:endParaRPr lang="en-US" dirty="0"/>
              </a:p>
            </p:txBody>
          </p:sp>
        </mc:Choice>
        <mc:Fallback xmlns="">
          <p:sp>
            <p:nvSpPr>
              <p:cNvPr id="3" name="Content Placeholder 2">
                <a:extLst>
                  <a:ext uri="{FF2B5EF4-FFF2-40B4-BE49-F238E27FC236}">
                    <a16:creationId xmlns:a16="http://schemas.microsoft.com/office/drawing/2014/main" id="{5E9A42BB-89E2-89BF-ABE5-9FA462DDC8C2}"/>
                  </a:ext>
                </a:extLst>
              </p:cNvPr>
              <p:cNvSpPr>
                <a:spLocks noGrp="1" noRot="1" noChangeAspect="1" noMove="1" noResize="1" noEditPoints="1" noAdjustHandles="1" noChangeArrowheads="1" noChangeShapeType="1" noTextEdit="1"/>
              </p:cNvSpPr>
              <p:nvPr>
                <p:ph idx="1"/>
              </p:nvPr>
            </p:nvSpPr>
            <p:spPr>
              <a:xfrm>
                <a:off x="265288" y="1690688"/>
                <a:ext cx="6113477" cy="3751645"/>
              </a:xfrm>
              <a:blipFill>
                <a:blip r:embed="rId3"/>
                <a:stretch>
                  <a:fillRect l="-1397" t="-2922" r="-2196"/>
                </a:stretch>
              </a:blipFill>
            </p:spPr>
            <p:txBody>
              <a:bodyPr/>
              <a:lstStyle/>
              <a:p>
                <a:r>
                  <a:rPr lang="en-US">
                    <a:noFill/>
                  </a:rPr>
                  <a:t> </a:t>
                </a:r>
              </a:p>
            </p:txBody>
          </p:sp>
        </mc:Fallback>
      </mc:AlternateContent>
      <p:pic>
        <p:nvPicPr>
          <p:cNvPr id="2050" name="Picture 2" descr="Google may have just ushered in an era of 'quantum supremacy' | The Verge">
            <a:extLst>
              <a:ext uri="{FF2B5EF4-FFF2-40B4-BE49-F238E27FC236}">
                <a16:creationId xmlns:a16="http://schemas.microsoft.com/office/drawing/2014/main" id="{FD3B29B0-F537-BA29-CB02-D099A6CFFCD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9601" r="5086"/>
          <a:stretch>
            <a:fillRect/>
          </a:stretch>
        </p:blipFill>
        <p:spPr bwMode="auto">
          <a:xfrm>
            <a:off x="6547554" y="0"/>
            <a:ext cx="5644446"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4D6725FF-B438-F53B-14EC-AD84F73EDC87}"/>
              </a:ext>
            </a:extLst>
          </p:cNvPr>
          <p:cNvSpPr>
            <a:spLocks noGrp="1"/>
          </p:cNvSpPr>
          <p:nvPr>
            <p:ph type="sldNum" sz="quarter" idx="12"/>
          </p:nvPr>
        </p:nvSpPr>
        <p:spPr/>
        <p:txBody>
          <a:bodyPr/>
          <a:lstStyle/>
          <a:p>
            <a:fld id="{A8DC31AC-DC90-4B2D-8AAC-B41DFB71CF41}" type="slidenum">
              <a:rPr lang="en-US" smtClean="0"/>
              <a:t>4</a:t>
            </a:fld>
            <a:endParaRPr lang="en-US"/>
          </a:p>
        </p:txBody>
      </p:sp>
    </p:spTree>
    <p:extLst>
      <p:ext uri="{BB962C8B-B14F-4D97-AF65-F5344CB8AC3E}">
        <p14:creationId xmlns:p14="http://schemas.microsoft.com/office/powerpoint/2010/main" val="411111985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609FF9A-4FCE-468E-A86A-C9AB525EAE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021E12D4-3A88-428D-8E5E-AF1AFD923D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pic>
        <p:nvPicPr>
          <p:cNvPr id="4" name="Picture 3" descr="White arrows painted on the asphalt">
            <a:extLst>
              <a:ext uri="{FF2B5EF4-FFF2-40B4-BE49-F238E27FC236}">
                <a16:creationId xmlns:a16="http://schemas.microsoft.com/office/drawing/2014/main" id="{EDEA0D5F-7974-5447-6963-79BF5A88A428}"/>
              </a:ext>
            </a:extLst>
          </p:cNvPr>
          <p:cNvPicPr>
            <a:picLocks noChangeAspect="1"/>
          </p:cNvPicPr>
          <p:nvPr/>
        </p:nvPicPr>
        <p:blipFill>
          <a:blip r:embed="rId2">
            <a:alphaModFix amt="60000"/>
          </a:blip>
          <a:srcRect t="1113" b="13981"/>
          <a:stretch>
            <a:fillRect/>
          </a:stretch>
        </p:blipFill>
        <p:spPr>
          <a:xfrm>
            <a:off x="-1" y="10"/>
            <a:ext cx="12192001" cy="6857990"/>
          </a:xfrm>
          <a:prstGeom prst="rect">
            <a:avLst/>
          </a:prstGeom>
        </p:spPr>
      </p:pic>
      <p:sp>
        <p:nvSpPr>
          <p:cNvPr id="2" name="Title 1">
            <a:extLst>
              <a:ext uri="{FF2B5EF4-FFF2-40B4-BE49-F238E27FC236}">
                <a16:creationId xmlns:a16="http://schemas.microsoft.com/office/drawing/2014/main" id="{A647B285-D811-2645-38FD-A956C959F4B9}"/>
              </a:ext>
            </a:extLst>
          </p:cNvPr>
          <p:cNvSpPr>
            <a:spLocks noGrp="1"/>
          </p:cNvSpPr>
          <p:nvPr>
            <p:ph type="title"/>
          </p:nvPr>
        </p:nvSpPr>
        <p:spPr>
          <a:xfrm>
            <a:off x="838200" y="914402"/>
            <a:ext cx="10515600" cy="2985923"/>
          </a:xfrm>
        </p:spPr>
        <p:txBody>
          <a:bodyPr vert="horz" lIns="91440" tIns="45720" rIns="91440" bIns="45720" rtlCol="0" anchor="b">
            <a:normAutofit/>
          </a:bodyPr>
          <a:lstStyle/>
          <a:p>
            <a:pPr algn="ctr"/>
            <a:r>
              <a:rPr lang="en-US" sz="5200" dirty="0">
                <a:solidFill>
                  <a:srgbClr val="FFFFFF"/>
                </a:solidFill>
              </a:rPr>
              <a:t>Future Directions</a:t>
            </a:r>
          </a:p>
        </p:txBody>
      </p:sp>
      <p:sp>
        <p:nvSpPr>
          <p:cNvPr id="3" name="Slide Number Placeholder 2">
            <a:extLst>
              <a:ext uri="{FF2B5EF4-FFF2-40B4-BE49-F238E27FC236}">
                <a16:creationId xmlns:a16="http://schemas.microsoft.com/office/drawing/2014/main" id="{4FD9F8DA-94F9-DA65-C2AD-8A38DDAD71AB}"/>
              </a:ext>
            </a:extLst>
          </p:cNvPr>
          <p:cNvSpPr>
            <a:spLocks noGrp="1"/>
          </p:cNvSpPr>
          <p:nvPr>
            <p:ph type="sldNum" sz="quarter" idx="12"/>
          </p:nvPr>
        </p:nvSpPr>
        <p:spPr/>
        <p:txBody>
          <a:bodyPr/>
          <a:lstStyle/>
          <a:p>
            <a:fld id="{A8DC31AC-DC90-4B2D-8AAC-B41DFB71CF41}" type="slidenum">
              <a:rPr lang="en-US" smtClean="0"/>
              <a:t>40</a:t>
            </a:fld>
            <a:endParaRPr lang="en-US"/>
          </a:p>
        </p:txBody>
      </p:sp>
    </p:spTree>
    <p:extLst>
      <p:ext uri="{BB962C8B-B14F-4D97-AF65-F5344CB8AC3E}">
        <p14:creationId xmlns:p14="http://schemas.microsoft.com/office/powerpoint/2010/main" val="289414231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79CD39-366F-0405-E1CF-C35C9F2B2A7A}"/>
              </a:ext>
            </a:extLst>
          </p:cNvPr>
          <p:cNvSpPr>
            <a:spLocks noGrp="1"/>
          </p:cNvSpPr>
          <p:nvPr>
            <p:ph type="title"/>
          </p:nvPr>
        </p:nvSpPr>
        <p:spPr/>
        <p:txBody>
          <a:bodyPr/>
          <a:lstStyle/>
          <a:p>
            <a:r>
              <a:rPr lang="en-US" dirty="0"/>
              <a:t>Nuclear Problem Map</a:t>
            </a:r>
          </a:p>
        </p:txBody>
      </p:sp>
      <p:graphicFrame>
        <p:nvGraphicFramePr>
          <p:cNvPr id="4" name="Table 3">
            <a:extLst>
              <a:ext uri="{FF2B5EF4-FFF2-40B4-BE49-F238E27FC236}">
                <a16:creationId xmlns:a16="http://schemas.microsoft.com/office/drawing/2014/main" id="{6FE02EAC-B673-A0DF-BBAA-6176CB6A1458}"/>
              </a:ext>
            </a:extLst>
          </p:cNvPr>
          <p:cNvGraphicFramePr>
            <a:graphicFrameLocks noGrp="1"/>
          </p:cNvGraphicFramePr>
          <p:nvPr>
            <p:extLst>
              <p:ext uri="{D42A27DB-BD31-4B8C-83A1-F6EECF244321}">
                <p14:modId xmlns:p14="http://schemas.microsoft.com/office/powerpoint/2010/main" val="2404586837"/>
              </p:ext>
            </p:extLst>
          </p:nvPr>
        </p:nvGraphicFramePr>
        <p:xfrm>
          <a:off x="390144" y="1510409"/>
          <a:ext cx="11411712" cy="4818888"/>
        </p:xfrm>
        <a:graphic>
          <a:graphicData uri="http://schemas.openxmlformats.org/drawingml/2006/table">
            <a:tbl>
              <a:tblPr firstRow="1" bandRow="1">
                <a:tableStyleId>{9D7B26C5-4107-4FEC-AEDC-1716B250A1EF}</a:tableStyleId>
              </a:tblPr>
              <a:tblGrid>
                <a:gridCol w="2176272">
                  <a:extLst>
                    <a:ext uri="{9D8B030D-6E8A-4147-A177-3AD203B41FA5}">
                      <a16:colId xmlns:a16="http://schemas.microsoft.com/office/drawing/2014/main" val="20000"/>
                    </a:ext>
                  </a:extLst>
                </a:gridCol>
                <a:gridCol w="3127248">
                  <a:extLst>
                    <a:ext uri="{9D8B030D-6E8A-4147-A177-3AD203B41FA5}">
                      <a16:colId xmlns:a16="http://schemas.microsoft.com/office/drawing/2014/main" val="20001"/>
                    </a:ext>
                  </a:extLst>
                </a:gridCol>
                <a:gridCol w="3968496">
                  <a:extLst>
                    <a:ext uri="{9D8B030D-6E8A-4147-A177-3AD203B41FA5}">
                      <a16:colId xmlns:a16="http://schemas.microsoft.com/office/drawing/2014/main" val="20002"/>
                    </a:ext>
                  </a:extLst>
                </a:gridCol>
                <a:gridCol w="2139696">
                  <a:extLst>
                    <a:ext uri="{9D8B030D-6E8A-4147-A177-3AD203B41FA5}">
                      <a16:colId xmlns:a16="http://schemas.microsoft.com/office/drawing/2014/main" val="20003"/>
                    </a:ext>
                  </a:extLst>
                </a:gridCol>
              </a:tblGrid>
              <a:tr h="484632">
                <a:tc>
                  <a:txBody>
                    <a:bodyPr/>
                    <a:lstStyle/>
                    <a:p>
                      <a:pPr algn="ctr">
                        <a:lnSpc>
                          <a:spcPct val="100000"/>
                        </a:lnSpc>
                        <a:spcBef>
                          <a:spcPts val="0"/>
                        </a:spcBef>
                        <a:spcAft>
                          <a:spcPts val="0"/>
                        </a:spcAft>
                      </a:pPr>
                      <a:r>
                        <a:rPr sz="2000" b="1" dirty="0">
                          <a:solidFill>
                            <a:schemeClr val="tx1"/>
                          </a:solidFill>
                        </a:rPr>
                        <a:t>Target</a:t>
                      </a:r>
                      <a:endParaRPr sz="2000" b="1" dirty="0">
                        <a:solidFill>
                          <a:schemeClr val="tx1"/>
                        </a:solidFill>
                        <a:latin typeface="Aptos"/>
                      </a:endParaRPr>
                    </a:p>
                  </a:txBody>
                  <a:tcPr anchor="ctr"/>
                </a:tc>
                <a:tc>
                  <a:txBody>
                    <a:bodyPr/>
                    <a:lstStyle/>
                    <a:p>
                      <a:pPr algn="ctr">
                        <a:lnSpc>
                          <a:spcPct val="100000"/>
                        </a:lnSpc>
                        <a:spcBef>
                          <a:spcPts val="0"/>
                        </a:spcBef>
                        <a:spcAft>
                          <a:spcPts val="0"/>
                        </a:spcAft>
                      </a:pPr>
                      <a:r>
                        <a:rPr sz="2000" b="1">
                          <a:solidFill>
                            <a:schemeClr val="tx1"/>
                          </a:solidFill>
                        </a:rPr>
                        <a:t>Classical bottleneck</a:t>
                      </a:r>
                      <a:endParaRPr sz="2000" b="1">
                        <a:solidFill>
                          <a:schemeClr val="tx1"/>
                        </a:solidFill>
                        <a:latin typeface="Aptos"/>
                      </a:endParaRPr>
                    </a:p>
                  </a:txBody>
                  <a:tcPr anchor="ctr"/>
                </a:tc>
                <a:tc>
                  <a:txBody>
                    <a:bodyPr/>
                    <a:lstStyle/>
                    <a:p>
                      <a:pPr algn="ctr">
                        <a:lnSpc>
                          <a:spcPct val="100000"/>
                        </a:lnSpc>
                        <a:spcBef>
                          <a:spcPts val="0"/>
                        </a:spcBef>
                        <a:spcAft>
                          <a:spcPts val="0"/>
                        </a:spcAft>
                      </a:pPr>
                      <a:r>
                        <a:rPr sz="2000" b="1">
                          <a:solidFill>
                            <a:schemeClr val="tx1"/>
                          </a:solidFill>
                        </a:rPr>
                        <a:t>Quantum-computing role</a:t>
                      </a:r>
                      <a:endParaRPr sz="2000" b="1">
                        <a:solidFill>
                          <a:schemeClr val="tx1"/>
                        </a:solidFill>
                        <a:latin typeface="Aptos"/>
                      </a:endParaRPr>
                    </a:p>
                  </a:txBody>
                  <a:tcPr anchor="ctr"/>
                </a:tc>
                <a:tc>
                  <a:txBody>
                    <a:bodyPr/>
                    <a:lstStyle/>
                    <a:p>
                      <a:pPr algn="ctr">
                        <a:lnSpc>
                          <a:spcPct val="100000"/>
                        </a:lnSpc>
                        <a:spcBef>
                          <a:spcPts val="0"/>
                        </a:spcBef>
                        <a:spcAft>
                          <a:spcPts val="0"/>
                        </a:spcAft>
                      </a:pPr>
                      <a:r>
                        <a:rPr sz="2000" b="1" dirty="0">
                          <a:solidFill>
                            <a:schemeClr val="tx1"/>
                          </a:solidFill>
                        </a:rPr>
                        <a:t>Likely era</a:t>
                      </a:r>
                      <a:endParaRPr sz="2000" b="1" dirty="0">
                        <a:solidFill>
                          <a:schemeClr val="tx1"/>
                        </a:solidFill>
                        <a:latin typeface="Aptos"/>
                      </a:endParaRPr>
                    </a:p>
                  </a:txBody>
                  <a:tcPr anchor="ctr"/>
                </a:tc>
                <a:extLst>
                  <a:ext uri="{0D108BD9-81ED-4DB2-BD59-A6C34878D82A}">
                    <a16:rowId xmlns:a16="http://schemas.microsoft.com/office/drawing/2014/main" val="10000"/>
                  </a:ext>
                </a:extLst>
              </a:tr>
              <a:tr h="749808">
                <a:tc>
                  <a:txBody>
                    <a:bodyPr/>
                    <a:lstStyle/>
                    <a:p>
                      <a:pPr algn="l">
                        <a:lnSpc>
                          <a:spcPct val="100000"/>
                        </a:lnSpc>
                        <a:spcBef>
                          <a:spcPts val="0"/>
                        </a:spcBef>
                        <a:spcAft>
                          <a:spcPts val="0"/>
                        </a:spcAft>
                      </a:pPr>
                      <a:r>
                        <a:rPr sz="1800" b="0" dirty="0">
                          <a:solidFill>
                            <a:srgbClr val="191919"/>
                          </a:solidFill>
                        </a:rPr>
                        <a:t>Bound states / spectra</a:t>
                      </a:r>
                      <a:endParaRPr sz="1800" b="0" dirty="0">
                        <a:solidFill>
                          <a:srgbClr val="191919"/>
                        </a:solidFill>
                        <a:latin typeface="Aptos"/>
                      </a:endParaRPr>
                    </a:p>
                  </a:txBody>
                  <a:tcPr anchor="ctr"/>
                </a:tc>
                <a:tc>
                  <a:txBody>
                    <a:bodyPr/>
                    <a:lstStyle/>
                    <a:p>
                      <a:pPr algn="l">
                        <a:lnSpc>
                          <a:spcPct val="100000"/>
                        </a:lnSpc>
                        <a:spcBef>
                          <a:spcPts val="0"/>
                        </a:spcBef>
                        <a:spcAft>
                          <a:spcPts val="0"/>
                        </a:spcAft>
                      </a:pPr>
                      <a:r>
                        <a:rPr sz="1800" b="0">
                          <a:solidFill>
                            <a:srgbClr val="191919"/>
                          </a:solidFill>
                        </a:rPr>
                        <a:t>Hilbert-space growth; correlation; sign structure</a:t>
                      </a:r>
                      <a:endParaRPr sz="1800" b="0">
                        <a:solidFill>
                          <a:srgbClr val="191919"/>
                        </a:solidFill>
                        <a:latin typeface="Aptos"/>
                      </a:endParaRPr>
                    </a:p>
                  </a:txBody>
                  <a:tcPr anchor="ctr"/>
                </a:tc>
                <a:tc>
                  <a:txBody>
                    <a:bodyPr/>
                    <a:lstStyle/>
                    <a:p>
                      <a:pPr algn="l">
                        <a:lnSpc>
                          <a:spcPct val="100000"/>
                        </a:lnSpc>
                        <a:spcBef>
                          <a:spcPts val="0"/>
                        </a:spcBef>
                        <a:spcAft>
                          <a:spcPts val="0"/>
                        </a:spcAft>
                      </a:pPr>
                      <a:r>
                        <a:rPr sz="1800" b="0">
                          <a:solidFill>
                            <a:srgbClr val="191919"/>
                          </a:solidFill>
                        </a:rPr>
                        <a:t>Small benchmarks now; QPE later for sharp energies</a:t>
                      </a:r>
                      <a:endParaRPr sz="1800" b="0">
                        <a:solidFill>
                          <a:srgbClr val="191919"/>
                        </a:solidFill>
                        <a:latin typeface="Aptos"/>
                      </a:endParaRPr>
                    </a:p>
                  </a:txBody>
                  <a:tcPr anchor="ctr"/>
                </a:tc>
                <a:tc>
                  <a:txBody>
                    <a:bodyPr/>
                    <a:lstStyle/>
                    <a:p>
                      <a:pPr algn="l">
                        <a:lnSpc>
                          <a:spcPct val="100000"/>
                        </a:lnSpc>
                        <a:spcBef>
                          <a:spcPts val="0"/>
                        </a:spcBef>
                        <a:spcAft>
                          <a:spcPts val="0"/>
                        </a:spcAft>
                      </a:pPr>
                      <a:r>
                        <a:rPr sz="1600" b="0">
                          <a:solidFill>
                            <a:srgbClr val="191919"/>
                          </a:solidFill>
                        </a:rPr>
                        <a:t>NISQ → FT</a:t>
                      </a:r>
                      <a:endParaRPr sz="1600" b="0">
                        <a:solidFill>
                          <a:srgbClr val="191919"/>
                        </a:solidFill>
                        <a:latin typeface="Aptos"/>
                      </a:endParaRPr>
                    </a:p>
                  </a:txBody>
                  <a:tcPr anchor="ctr"/>
                </a:tc>
                <a:extLst>
                  <a:ext uri="{0D108BD9-81ED-4DB2-BD59-A6C34878D82A}">
                    <a16:rowId xmlns:a16="http://schemas.microsoft.com/office/drawing/2014/main" val="10001"/>
                  </a:ext>
                </a:extLst>
              </a:tr>
              <a:tr h="960120">
                <a:tc>
                  <a:txBody>
                    <a:bodyPr/>
                    <a:lstStyle/>
                    <a:p>
                      <a:pPr algn="l">
                        <a:lnSpc>
                          <a:spcPct val="100000"/>
                        </a:lnSpc>
                        <a:spcBef>
                          <a:spcPts val="0"/>
                        </a:spcBef>
                        <a:spcAft>
                          <a:spcPts val="0"/>
                        </a:spcAft>
                      </a:pPr>
                      <a:r>
                        <a:rPr sz="1800" b="0">
                          <a:solidFill>
                            <a:srgbClr val="191919"/>
                          </a:solidFill>
                        </a:rPr>
                        <a:t>Response / scattering</a:t>
                      </a:r>
                      <a:endParaRPr sz="1800" b="0">
                        <a:solidFill>
                          <a:srgbClr val="191919"/>
                        </a:solidFill>
                        <a:latin typeface="Aptos"/>
                      </a:endParaRPr>
                    </a:p>
                  </a:txBody>
                  <a:tcPr anchor="ctr"/>
                </a:tc>
                <a:tc>
                  <a:txBody>
                    <a:bodyPr/>
                    <a:lstStyle/>
                    <a:p>
                      <a:pPr algn="l">
                        <a:lnSpc>
                          <a:spcPct val="100000"/>
                        </a:lnSpc>
                        <a:spcBef>
                          <a:spcPts val="0"/>
                        </a:spcBef>
                        <a:spcAft>
                          <a:spcPts val="0"/>
                        </a:spcAft>
                      </a:pPr>
                      <a:r>
                        <a:rPr sz="1800" b="0">
                          <a:solidFill>
                            <a:srgbClr val="191919"/>
                          </a:solidFill>
                        </a:rPr>
                        <a:t>Real-time dynamics and continuum coupling</a:t>
                      </a:r>
                      <a:endParaRPr sz="1800" b="0">
                        <a:solidFill>
                          <a:srgbClr val="191919"/>
                        </a:solidFill>
                        <a:latin typeface="Aptos"/>
                      </a:endParaRPr>
                    </a:p>
                  </a:txBody>
                  <a:tcPr anchor="ctr"/>
                </a:tc>
                <a:tc>
                  <a:txBody>
                    <a:bodyPr/>
                    <a:lstStyle/>
                    <a:p>
                      <a:pPr algn="l">
                        <a:lnSpc>
                          <a:spcPct val="100000"/>
                        </a:lnSpc>
                        <a:spcBef>
                          <a:spcPts val="0"/>
                        </a:spcBef>
                        <a:spcAft>
                          <a:spcPts val="0"/>
                        </a:spcAft>
                      </a:pPr>
                      <a:r>
                        <a:rPr sz="1800" b="0">
                          <a:solidFill>
                            <a:srgbClr val="191919"/>
                          </a:solidFill>
                        </a:rPr>
                        <a:t>Natural unitary time evolution; phase estimation / LCU /</a:t>
                      </a:r>
                    </a:p>
                    <a:p>
                      <a:pPr algn="l">
                        <a:lnSpc>
                          <a:spcPct val="100000"/>
                        </a:lnSpc>
                        <a:spcBef>
                          <a:spcPts val="0"/>
                        </a:spcBef>
                        <a:spcAft>
                          <a:spcPts val="0"/>
                        </a:spcAft>
                      </a:pPr>
                      <a:r>
                        <a:rPr sz="1800" b="0">
                          <a:solidFill>
                            <a:srgbClr val="191919"/>
                          </a:solidFill>
                        </a:rPr>
                        <a:t>qubitization in FT era</a:t>
                      </a:r>
                      <a:endParaRPr sz="1800" b="0">
                        <a:solidFill>
                          <a:srgbClr val="191919"/>
                        </a:solidFill>
                        <a:latin typeface="Aptos"/>
                      </a:endParaRPr>
                    </a:p>
                  </a:txBody>
                  <a:tcPr anchor="ctr"/>
                </a:tc>
                <a:tc>
                  <a:txBody>
                    <a:bodyPr/>
                    <a:lstStyle/>
                    <a:p>
                      <a:pPr algn="l">
                        <a:lnSpc>
                          <a:spcPct val="100000"/>
                        </a:lnSpc>
                        <a:spcBef>
                          <a:spcPts val="0"/>
                        </a:spcBef>
                        <a:spcAft>
                          <a:spcPts val="0"/>
                        </a:spcAft>
                      </a:pPr>
                      <a:r>
                        <a:rPr sz="1600" b="0">
                          <a:solidFill>
                            <a:srgbClr val="191919"/>
                          </a:solidFill>
                        </a:rPr>
                        <a:t>Mostly FT</a:t>
                      </a:r>
                      <a:endParaRPr sz="1600" b="0">
                        <a:solidFill>
                          <a:srgbClr val="191919"/>
                        </a:solidFill>
                        <a:latin typeface="Aptos"/>
                      </a:endParaRPr>
                    </a:p>
                  </a:txBody>
                  <a:tcPr anchor="ctr"/>
                </a:tc>
                <a:extLst>
                  <a:ext uri="{0D108BD9-81ED-4DB2-BD59-A6C34878D82A}">
                    <a16:rowId xmlns:a16="http://schemas.microsoft.com/office/drawing/2014/main" val="10002"/>
                  </a:ext>
                </a:extLst>
              </a:tr>
              <a:tr h="768096">
                <a:tc>
                  <a:txBody>
                    <a:bodyPr/>
                    <a:lstStyle/>
                    <a:p>
                      <a:pPr algn="l">
                        <a:lnSpc>
                          <a:spcPct val="100000"/>
                        </a:lnSpc>
                        <a:spcBef>
                          <a:spcPts val="0"/>
                        </a:spcBef>
                        <a:spcAft>
                          <a:spcPts val="0"/>
                        </a:spcAft>
                      </a:pPr>
                      <a:r>
                        <a:rPr sz="1800" b="0">
                          <a:solidFill>
                            <a:srgbClr val="191919"/>
                          </a:solidFill>
                        </a:rPr>
                        <a:t>Finite density / hot matter</a:t>
                      </a:r>
                      <a:endParaRPr sz="1800" b="0">
                        <a:solidFill>
                          <a:srgbClr val="191919"/>
                        </a:solidFill>
                        <a:latin typeface="Aptos"/>
                      </a:endParaRPr>
                    </a:p>
                  </a:txBody>
                  <a:tcPr anchor="ctr"/>
                </a:tc>
                <a:tc>
                  <a:txBody>
                    <a:bodyPr/>
                    <a:lstStyle/>
                    <a:p>
                      <a:pPr algn="l">
                        <a:lnSpc>
                          <a:spcPct val="100000"/>
                        </a:lnSpc>
                        <a:spcBef>
                          <a:spcPts val="0"/>
                        </a:spcBef>
                        <a:spcAft>
                          <a:spcPts val="0"/>
                        </a:spcAft>
                      </a:pPr>
                      <a:r>
                        <a:rPr sz="1800" b="0">
                          <a:solidFill>
                            <a:srgbClr val="191919"/>
                          </a:solidFill>
                        </a:rPr>
                        <a:t>Monte Carlo sign problem and analytic continuation</a:t>
                      </a:r>
                      <a:endParaRPr sz="1800" b="0">
                        <a:solidFill>
                          <a:srgbClr val="191919"/>
                        </a:solidFill>
                        <a:latin typeface="Aptos"/>
                      </a:endParaRPr>
                    </a:p>
                  </a:txBody>
                  <a:tcPr anchor="ctr"/>
                </a:tc>
                <a:tc>
                  <a:txBody>
                    <a:bodyPr/>
                    <a:lstStyle/>
                    <a:p>
                      <a:pPr algn="l">
                        <a:lnSpc>
                          <a:spcPct val="100000"/>
                        </a:lnSpc>
                        <a:spcBef>
                          <a:spcPts val="0"/>
                        </a:spcBef>
                        <a:spcAft>
                          <a:spcPts val="0"/>
                        </a:spcAft>
                      </a:pPr>
                      <a:r>
                        <a:rPr sz="1800" b="0" dirty="0">
                          <a:solidFill>
                            <a:srgbClr val="191919"/>
                          </a:solidFill>
                        </a:rPr>
                        <a:t>Thermal-state preparation and real-time correlators</a:t>
                      </a:r>
                      <a:endParaRPr sz="1800" b="0" dirty="0">
                        <a:solidFill>
                          <a:srgbClr val="191919"/>
                        </a:solidFill>
                        <a:latin typeface="Aptos"/>
                      </a:endParaRPr>
                    </a:p>
                  </a:txBody>
                  <a:tcPr anchor="ctr"/>
                </a:tc>
                <a:tc>
                  <a:txBody>
                    <a:bodyPr/>
                    <a:lstStyle/>
                    <a:p>
                      <a:pPr algn="l">
                        <a:lnSpc>
                          <a:spcPct val="100000"/>
                        </a:lnSpc>
                        <a:spcBef>
                          <a:spcPts val="0"/>
                        </a:spcBef>
                        <a:spcAft>
                          <a:spcPts val="0"/>
                        </a:spcAft>
                      </a:pPr>
                      <a:r>
                        <a:rPr sz="1600" b="0">
                          <a:solidFill>
                            <a:srgbClr val="191919"/>
                          </a:solidFill>
                        </a:rPr>
                        <a:t>FT / analog</a:t>
                      </a:r>
                      <a:endParaRPr sz="1600" b="0">
                        <a:solidFill>
                          <a:srgbClr val="191919"/>
                        </a:solidFill>
                        <a:latin typeface="Aptos"/>
                      </a:endParaRPr>
                    </a:p>
                  </a:txBody>
                  <a:tcPr anchor="ctr"/>
                </a:tc>
                <a:extLst>
                  <a:ext uri="{0D108BD9-81ED-4DB2-BD59-A6C34878D82A}">
                    <a16:rowId xmlns:a16="http://schemas.microsoft.com/office/drawing/2014/main" val="10003"/>
                  </a:ext>
                </a:extLst>
              </a:tr>
              <a:tr h="941832">
                <a:tc>
                  <a:txBody>
                    <a:bodyPr/>
                    <a:lstStyle/>
                    <a:p>
                      <a:pPr algn="l">
                        <a:lnSpc>
                          <a:spcPct val="100000"/>
                        </a:lnSpc>
                        <a:spcBef>
                          <a:spcPts val="0"/>
                        </a:spcBef>
                        <a:spcAft>
                          <a:spcPts val="0"/>
                        </a:spcAft>
                      </a:pPr>
                      <a:r>
                        <a:rPr sz="1800" b="0">
                          <a:solidFill>
                            <a:srgbClr val="191919"/>
                          </a:solidFill>
                        </a:rPr>
                        <a:t>Gauge dynamics / QCD</a:t>
                      </a:r>
                      <a:endParaRPr sz="1800" b="0">
                        <a:solidFill>
                          <a:srgbClr val="191919"/>
                        </a:solidFill>
                        <a:latin typeface="Aptos"/>
                      </a:endParaRPr>
                    </a:p>
                  </a:txBody>
                  <a:tcPr anchor="ctr"/>
                </a:tc>
                <a:tc>
                  <a:txBody>
                    <a:bodyPr/>
                    <a:lstStyle/>
                    <a:p>
                      <a:pPr algn="l">
                        <a:lnSpc>
                          <a:spcPct val="100000"/>
                        </a:lnSpc>
                        <a:spcBef>
                          <a:spcPts val="0"/>
                        </a:spcBef>
                        <a:spcAft>
                          <a:spcPts val="0"/>
                        </a:spcAft>
                      </a:pPr>
                      <a:r>
                        <a:rPr sz="1800" b="0">
                          <a:solidFill>
                            <a:srgbClr val="191919"/>
                          </a:solidFill>
                        </a:rPr>
                        <a:t>Large local Hilbert spaces; gauge constraints;</a:t>
                      </a:r>
                    </a:p>
                    <a:p>
                      <a:pPr algn="l">
                        <a:lnSpc>
                          <a:spcPct val="100000"/>
                        </a:lnSpc>
                        <a:spcBef>
                          <a:spcPts val="0"/>
                        </a:spcBef>
                        <a:spcAft>
                          <a:spcPts val="0"/>
                        </a:spcAft>
                      </a:pPr>
                      <a:r>
                        <a:rPr sz="1800" b="0">
                          <a:solidFill>
                            <a:srgbClr val="191919"/>
                          </a:solidFill>
                        </a:rPr>
                        <a:t>non-equilibrium dynamics</a:t>
                      </a:r>
                      <a:endParaRPr sz="1800" b="0">
                        <a:solidFill>
                          <a:srgbClr val="191919"/>
                        </a:solidFill>
                        <a:latin typeface="Aptos"/>
                      </a:endParaRPr>
                    </a:p>
                  </a:txBody>
                  <a:tcPr anchor="ctr"/>
                </a:tc>
                <a:tc>
                  <a:txBody>
                    <a:bodyPr/>
                    <a:lstStyle/>
                    <a:p>
                      <a:pPr algn="l">
                        <a:lnSpc>
                          <a:spcPct val="100000"/>
                        </a:lnSpc>
                        <a:spcBef>
                          <a:spcPts val="0"/>
                        </a:spcBef>
                        <a:spcAft>
                          <a:spcPts val="0"/>
                        </a:spcAft>
                      </a:pPr>
                      <a:r>
                        <a:rPr sz="1800" b="0">
                          <a:solidFill>
                            <a:srgbClr val="191919"/>
                          </a:solidFill>
                        </a:rPr>
                        <a:t>Digital or analog lattice-gauge simulation with</a:t>
                      </a:r>
                    </a:p>
                    <a:p>
                      <a:pPr algn="l">
                        <a:lnSpc>
                          <a:spcPct val="100000"/>
                        </a:lnSpc>
                        <a:spcBef>
                          <a:spcPts val="0"/>
                        </a:spcBef>
                        <a:spcAft>
                          <a:spcPts val="0"/>
                        </a:spcAft>
                      </a:pPr>
                      <a:r>
                        <a:rPr sz="1800" b="0">
                          <a:solidFill>
                            <a:srgbClr val="191919"/>
                          </a:solidFill>
                        </a:rPr>
                        <a:t>symmetry-preserving encodings</a:t>
                      </a:r>
                      <a:endParaRPr sz="1800" b="0">
                        <a:solidFill>
                          <a:srgbClr val="191919"/>
                        </a:solidFill>
                        <a:latin typeface="Aptos"/>
                      </a:endParaRPr>
                    </a:p>
                  </a:txBody>
                  <a:tcPr anchor="ctr"/>
                </a:tc>
                <a:tc>
                  <a:txBody>
                    <a:bodyPr/>
                    <a:lstStyle/>
                    <a:p>
                      <a:pPr algn="l">
                        <a:lnSpc>
                          <a:spcPct val="100000"/>
                        </a:lnSpc>
                        <a:spcBef>
                          <a:spcPts val="0"/>
                        </a:spcBef>
                        <a:spcAft>
                          <a:spcPts val="0"/>
                        </a:spcAft>
                      </a:pPr>
                      <a:r>
                        <a:rPr sz="1600" b="0">
                          <a:solidFill>
                            <a:srgbClr val="191919"/>
                          </a:solidFill>
                        </a:rPr>
                        <a:t>Co-design now, FT later</a:t>
                      </a:r>
                      <a:endParaRPr sz="1600" b="0">
                        <a:solidFill>
                          <a:srgbClr val="191919"/>
                        </a:solidFill>
                        <a:latin typeface="Aptos"/>
                      </a:endParaRPr>
                    </a:p>
                  </a:txBody>
                  <a:tcPr anchor="ctr"/>
                </a:tc>
                <a:extLst>
                  <a:ext uri="{0D108BD9-81ED-4DB2-BD59-A6C34878D82A}">
                    <a16:rowId xmlns:a16="http://schemas.microsoft.com/office/drawing/2014/main" val="10004"/>
                  </a:ext>
                </a:extLst>
              </a:tr>
              <a:tr h="804672">
                <a:tc>
                  <a:txBody>
                    <a:bodyPr/>
                    <a:lstStyle/>
                    <a:p>
                      <a:pPr algn="l">
                        <a:lnSpc>
                          <a:spcPct val="100000"/>
                        </a:lnSpc>
                        <a:spcBef>
                          <a:spcPts val="0"/>
                        </a:spcBef>
                        <a:spcAft>
                          <a:spcPts val="0"/>
                        </a:spcAft>
                      </a:pPr>
                      <a:r>
                        <a:rPr sz="1800" b="0">
                          <a:solidFill>
                            <a:srgbClr val="191919"/>
                          </a:solidFill>
                        </a:rPr>
                        <a:t>Neutrinos / spin models</a:t>
                      </a:r>
                      <a:endParaRPr sz="1800" b="0">
                        <a:solidFill>
                          <a:srgbClr val="191919"/>
                        </a:solidFill>
                        <a:latin typeface="Aptos"/>
                      </a:endParaRPr>
                    </a:p>
                  </a:txBody>
                  <a:tcPr anchor="ctr"/>
                </a:tc>
                <a:tc>
                  <a:txBody>
                    <a:bodyPr/>
                    <a:lstStyle/>
                    <a:p>
                      <a:pPr algn="l">
                        <a:lnSpc>
                          <a:spcPct val="100000"/>
                        </a:lnSpc>
                        <a:spcBef>
                          <a:spcPts val="0"/>
                        </a:spcBef>
                        <a:spcAft>
                          <a:spcPts val="0"/>
                        </a:spcAft>
                      </a:pPr>
                      <a:r>
                        <a:rPr sz="1800" b="0">
                          <a:solidFill>
                            <a:srgbClr val="191919"/>
                          </a:solidFill>
                        </a:rPr>
                        <a:t>Collective many-body dynamics can grow rapidly</a:t>
                      </a:r>
                    </a:p>
                    <a:p>
                      <a:pPr algn="l">
                        <a:lnSpc>
                          <a:spcPct val="100000"/>
                        </a:lnSpc>
                        <a:spcBef>
                          <a:spcPts val="0"/>
                        </a:spcBef>
                        <a:spcAft>
                          <a:spcPts val="0"/>
                        </a:spcAft>
                      </a:pPr>
                      <a:r>
                        <a:rPr sz="1800" b="0">
                          <a:solidFill>
                            <a:srgbClr val="191919"/>
                          </a:solidFill>
                        </a:rPr>
                        <a:t>with modes</a:t>
                      </a:r>
                      <a:endParaRPr sz="1800" b="0">
                        <a:solidFill>
                          <a:srgbClr val="191919"/>
                        </a:solidFill>
                        <a:latin typeface="Aptos"/>
                      </a:endParaRPr>
                    </a:p>
                  </a:txBody>
                  <a:tcPr anchor="ctr"/>
                </a:tc>
                <a:tc>
                  <a:txBody>
                    <a:bodyPr/>
                    <a:lstStyle/>
                    <a:p>
                      <a:pPr algn="l">
                        <a:lnSpc>
                          <a:spcPct val="100000"/>
                        </a:lnSpc>
                        <a:spcBef>
                          <a:spcPts val="0"/>
                        </a:spcBef>
                        <a:spcAft>
                          <a:spcPts val="0"/>
                        </a:spcAft>
                      </a:pPr>
                      <a:r>
                        <a:rPr sz="1800" b="0">
                          <a:solidFill>
                            <a:srgbClr val="191919"/>
                          </a:solidFill>
                        </a:rPr>
                        <a:t>Analog/digital simulators can directly implement</a:t>
                      </a:r>
                    </a:p>
                    <a:p>
                      <a:pPr algn="l">
                        <a:lnSpc>
                          <a:spcPct val="100000"/>
                        </a:lnSpc>
                        <a:spcBef>
                          <a:spcPts val="0"/>
                        </a:spcBef>
                        <a:spcAft>
                          <a:spcPts val="0"/>
                        </a:spcAft>
                      </a:pPr>
                      <a:r>
                        <a:rPr sz="1800" b="0">
                          <a:solidFill>
                            <a:srgbClr val="191919"/>
                          </a:solidFill>
                        </a:rPr>
                        <a:t>spin Hamiltonians</a:t>
                      </a:r>
                      <a:endParaRPr sz="1800" b="0">
                        <a:solidFill>
                          <a:srgbClr val="191919"/>
                        </a:solidFill>
                        <a:latin typeface="Aptos"/>
                      </a:endParaRPr>
                    </a:p>
                  </a:txBody>
                  <a:tcPr anchor="ctr"/>
                </a:tc>
                <a:tc>
                  <a:txBody>
                    <a:bodyPr/>
                    <a:lstStyle/>
                    <a:p>
                      <a:pPr algn="l">
                        <a:lnSpc>
                          <a:spcPct val="100000"/>
                        </a:lnSpc>
                        <a:spcBef>
                          <a:spcPts val="0"/>
                        </a:spcBef>
                        <a:spcAft>
                          <a:spcPts val="0"/>
                        </a:spcAft>
                      </a:pPr>
                      <a:r>
                        <a:rPr sz="1600" b="0" dirty="0">
                          <a:solidFill>
                            <a:srgbClr val="191919"/>
                          </a:solidFill>
                        </a:rPr>
                        <a:t>NISQ demos → FT</a:t>
                      </a:r>
                      <a:endParaRPr sz="1600" b="0" dirty="0">
                        <a:solidFill>
                          <a:srgbClr val="191919"/>
                        </a:solidFill>
                        <a:latin typeface="Aptos"/>
                      </a:endParaRPr>
                    </a:p>
                  </a:txBody>
                  <a:tcPr anchor="ctr"/>
                </a:tc>
                <a:extLst>
                  <a:ext uri="{0D108BD9-81ED-4DB2-BD59-A6C34878D82A}">
                    <a16:rowId xmlns:a16="http://schemas.microsoft.com/office/drawing/2014/main" val="10005"/>
                  </a:ext>
                </a:extLst>
              </a:tr>
            </a:tbl>
          </a:graphicData>
        </a:graphic>
      </p:graphicFrame>
      <p:sp>
        <p:nvSpPr>
          <p:cNvPr id="3" name="Slide Number Placeholder 2">
            <a:extLst>
              <a:ext uri="{FF2B5EF4-FFF2-40B4-BE49-F238E27FC236}">
                <a16:creationId xmlns:a16="http://schemas.microsoft.com/office/drawing/2014/main" id="{27E82A57-2167-5F48-3C21-012DB274C0A9}"/>
              </a:ext>
            </a:extLst>
          </p:cNvPr>
          <p:cNvSpPr>
            <a:spLocks noGrp="1"/>
          </p:cNvSpPr>
          <p:nvPr>
            <p:ph type="sldNum" sz="quarter" idx="12"/>
          </p:nvPr>
        </p:nvSpPr>
        <p:spPr/>
        <p:txBody>
          <a:bodyPr/>
          <a:lstStyle/>
          <a:p>
            <a:fld id="{A8DC31AC-DC90-4B2D-8AAC-B41DFB71CF41}" type="slidenum">
              <a:rPr lang="en-US" smtClean="0"/>
              <a:t>41</a:t>
            </a:fld>
            <a:endParaRPr lang="en-US"/>
          </a:p>
        </p:txBody>
      </p:sp>
    </p:spTree>
    <p:extLst>
      <p:ext uri="{BB962C8B-B14F-4D97-AF65-F5344CB8AC3E}">
        <p14:creationId xmlns:p14="http://schemas.microsoft.com/office/powerpoint/2010/main" val="147654691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B75FA2-BD8C-E2CF-D9F5-370D20012762}"/>
              </a:ext>
            </a:extLst>
          </p:cNvPr>
          <p:cNvSpPr>
            <a:spLocks noGrp="1"/>
          </p:cNvSpPr>
          <p:nvPr>
            <p:ph type="title"/>
          </p:nvPr>
        </p:nvSpPr>
        <p:spPr/>
        <p:txBody>
          <a:bodyPr/>
          <a:lstStyle/>
          <a:p>
            <a:r>
              <a:rPr lang="en-US" dirty="0"/>
              <a:t>Beyond simulation</a:t>
            </a:r>
          </a:p>
        </p:txBody>
      </p:sp>
      <p:sp>
        <p:nvSpPr>
          <p:cNvPr id="3" name="Content Placeholder 2">
            <a:extLst>
              <a:ext uri="{FF2B5EF4-FFF2-40B4-BE49-F238E27FC236}">
                <a16:creationId xmlns:a16="http://schemas.microsoft.com/office/drawing/2014/main" id="{9EF2CC9E-0BEC-C43E-3ACD-87ABFC327F80}"/>
              </a:ext>
            </a:extLst>
          </p:cNvPr>
          <p:cNvSpPr>
            <a:spLocks noGrp="1"/>
          </p:cNvSpPr>
          <p:nvPr>
            <p:ph idx="1"/>
          </p:nvPr>
        </p:nvSpPr>
        <p:spPr/>
        <p:txBody>
          <a:bodyPr>
            <a:normAutofit lnSpcReduction="10000"/>
          </a:bodyPr>
          <a:lstStyle/>
          <a:p>
            <a:r>
              <a:rPr lang="en-US" dirty="0"/>
              <a:t>Hybrid quantum ML replaces a targeted neural-network layer with a parameterized quantum circuit (PQC), exploiting Hilbert-space feature maps and entanglement-based correlations</a:t>
            </a:r>
          </a:p>
          <a:p>
            <a:r>
              <a:rPr lang="en-US" dirty="0"/>
              <a:t>The open question is a confounder: does the quantum layer genuinely help, or was a single circuit simply hand-picked well? Most studies cannot separate the two</a:t>
            </a:r>
          </a:p>
          <a:p>
            <a:r>
              <a:rPr lang="en-US" dirty="0"/>
              <a:t>This bites hardest in nuclear / hadronic physics, where detector-level classification (particle ID) directly limits the precision of extracted QCD observables</a:t>
            </a:r>
          </a:p>
          <a:p>
            <a:r>
              <a:rPr lang="en-US" dirty="0"/>
              <a:t>Any advantage claim must beat a strong classical baseline and a fair sample of circuit designs, not one hand-designed ansatz</a:t>
            </a:r>
          </a:p>
          <a:p>
            <a:endParaRPr lang="en-US" dirty="0"/>
          </a:p>
        </p:txBody>
      </p:sp>
      <p:sp>
        <p:nvSpPr>
          <p:cNvPr id="4" name="Slide Number Placeholder 3">
            <a:extLst>
              <a:ext uri="{FF2B5EF4-FFF2-40B4-BE49-F238E27FC236}">
                <a16:creationId xmlns:a16="http://schemas.microsoft.com/office/drawing/2014/main" id="{D3E84DB0-6802-FE09-FABB-7279C8FAE88E}"/>
              </a:ext>
            </a:extLst>
          </p:cNvPr>
          <p:cNvSpPr>
            <a:spLocks noGrp="1"/>
          </p:cNvSpPr>
          <p:nvPr>
            <p:ph type="sldNum" sz="quarter" idx="12"/>
          </p:nvPr>
        </p:nvSpPr>
        <p:spPr/>
        <p:txBody>
          <a:bodyPr/>
          <a:lstStyle/>
          <a:p>
            <a:fld id="{A8DC31AC-DC90-4B2D-8AAC-B41DFB71CF41}" type="slidenum">
              <a:rPr lang="en-US" smtClean="0"/>
              <a:t>42</a:t>
            </a:fld>
            <a:endParaRPr lang="en-US"/>
          </a:p>
        </p:txBody>
      </p:sp>
    </p:spTree>
    <p:extLst>
      <p:ext uri="{BB962C8B-B14F-4D97-AF65-F5344CB8AC3E}">
        <p14:creationId xmlns:p14="http://schemas.microsoft.com/office/powerpoint/2010/main" val="425603151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A65EDA-80CE-8D5A-408A-F9B259F6CF98}"/>
              </a:ext>
            </a:extLst>
          </p:cNvPr>
          <p:cNvSpPr>
            <a:spLocks noGrp="1"/>
          </p:cNvSpPr>
          <p:nvPr>
            <p:ph type="title"/>
          </p:nvPr>
        </p:nvSpPr>
        <p:spPr/>
        <p:txBody>
          <a:bodyPr/>
          <a:lstStyle/>
          <a:p>
            <a:r>
              <a:rPr lang="en-US" dirty="0"/>
              <a:t>Removing the human from circuit design </a:t>
            </a:r>
          </a:p>
        </p:txBody>
      </p:sp>
      <p:sp>
        <p:nvSpPr>
          <p:cNvPr id="3" name="Content Placeholder 2">
            <a:extLst>
              <a:ext uri="{FF2B5EF4-FFF2-40B4-BE49-F238E27FC236}">
                <a16:creationId xmlns:a16="http://schemas.microsoft.com/office/drawing/2014/main" id="{0C051BB9-3992-6A6E-5B09-FBC200329C2E}"/>
              </a:ext>
            </a:extLst>
          </p:cNvPr>
          <p:cNvSpPr>
            <a:spLocks noGrp="1"/>
          </p:cNvSpPr>
          <p:nvPr>
            <p:ph idx="1"/>
          </p:nvPr>
        </p:nvSpPr>
        <p:spPr/>
        <p:txBody>
          <a:bodyPr/>
          <a:lstStyle/>
          <a:p>
            <a:r>
              <a:rPr lang="en-US" dirty="0"/>
              <a:t>Quantum Neural Architecture Search: a reinforcement-learning agent edits a candidate PQC step by step: encoding, ansatz depth, gate insert/delete, qubit rewiring, entanglement pattern</a:t>
            </a:r>
          </a:p>
          <a:p>
            <a:r>
              <a:rPr lang="en-US" dirty="0"/>
              <a:t>A graph-neural-network surrogate predicts a candidate’s performance from its circuit structure, scoring ~50× faster than training</a:t>
            </a:r>
          </a:p>
          <a:p>
            <a:r>
              <a:rPr lang="en-US" dirty="0"/>
              <a:t>Train classical, validate quantum: every candidate is trained on </a:t>
            </a:r>
            <a:r>
              <a:rPr lang="en-US" dirty="0" err="1"/>
              <a:t>statevector</a:t>
            </a:r>
            <a:r>
              <a:rPr lang="en-US" dirty="0"/>
              <a:t> simulation; scarce QPU time (IBM Heron via </a:t>
            </a:r>
            <a:r>
              <a:rPr lang="en-US" dirty="0" err="1"/>
              <a:t>Qiskit</a:t>
            </a:r>
            <a:r>
              <a:rPr lang="en-US" dirty="0"/>
              <a:t> Runtime) is reserved for final validation of top models</a:t>
            </a:r>
          </a:p>
          <a:p>
            <a:endParaRPr lang="en-US" dirty="0"/>
          </a:p>
        </p:txBody>
      </p:sp>
      <p:sp>
        <p:nvSpPr>
          <p:cNvPr id="4" name="Slide Number Placeholder 3">
            <a:extLst>
              <a:ext uri="{FF2B5EF4-FFF2-40B4-BE49-F238E27FC236}">
                <a16:creationId xmlns:a16="http://schemas.microsoft.com/office/drawing/2014/main" id="{1D15FD81-0C48-8684-5E36-46ADFAD14F49}"/>
              </a:ext>
            </a:extLst>
          </p:cNvPr>
          <p:cNvSpPr>
            <a:spLocks noGrp="1"/>
          </p:cNvSpPr>
          <p:nvPr>
            <p:ph type="sldNum" sz="quarter" idx="12"/>
          </p:nvPr>
        </p:nvSpPr>
        <p:spPr/>
        <p:txBody>
          <a:bodyPr/>
          <a:lstStyle/>
          <a:p>
            <a:fld id="{A8DC31AC-DC90-4B2D-8AAC-B41DFB71CF41}" type="slidenum">
              <a:rPr lang="en-US" smtClean="0"/>
              <a:t>43</a:t>
            </a:fld>
            <a:endParaRPr lang="en-US"/>
          </a:p>
        </p:txBody>
      </p:sp>
    </p:spTree>
    <p:extLst>
      <p:ext uri="{BB962C8B-B14F-4D97-AF65-F5344CB8AC3E}">
        <p14:creationId xmlns:p14="http://schemas.microsoft.com/office/powerpoint/2010/main" val="231327329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666969-36EA-E312-056E-B388D1268E9A}"/>
              </a:ext>
            </a:extLst>
          </p:cNvPr>
          <p:cNvSpPr>
            <a:spLocks noGrp="1"/>
          </p:cNvSpPr>
          <p:nvPr>
            <p:ph type="title"/>
          </p:nvPr>
        </p:nvSpPr>
        <p:spPr/>
        <p:txBody>
          <a:bodyPr/>
          <a:lstStyle/>
          <a:p>
            <a:r>
              <a:rPr lang="en-US" dirty="0"/>
              <a:t>Summary</a:t>
            </a:r>
          </a:p>
        </p:txBody>
      </p:sp>
      <p:sp>
        <p:nvSpPr>
          <p:cNvPr id="6" name="Content Placeholder 5">
            <a:extLst>
              <a:ext uri="{FF2B5EF4-FFF2-40B4-BE49-F238E27FC236}">
                <a16:creationId xmlns:a16="http://schemas.microsoft.com/office/drawing/2014/main" id="{7B3D4568-93CC-C87B-1F12-A8B3C4AC3091}"/>
              </a:ext>
            </a:extLst>
          </p:cNvPr>
          <p:cNvSpPr>
            <a:spLocks noGrp="1"/>
          </p:cNvSpPr>
          <p:nvPr>
            <p:ph idx="1"/>
          </p:nvPr>
        </p:nvSpPr>
        <p:spPr/>
        <p:txBody>
          <a:bodyPr>
            <a:normAutofit fontScale="92500" lnSpcReduction="20000"/>
          </a:bodyPr>
          <a:lstStyle/>
          <a:p>
            <a:r>
              <a:rPr lang="en-US" dirty="0"/>
              <a:t>Nuclear physics is a quantum many-body problem; classical methods face exponential Hilbert-space growth.</a:t>
            </a:r>
          </a:p>
          <a:p>
            <a:r>
              <a:rPr lang="en-US" dirty="0"/>
              <a:t>The key hard regimes also include sign problems, real-time dynamics, continuum/open-system physics, and dense matter.</a:t>
            </a:r>
          </a:p>
          <a:p>
            <a:r>
              <a:rPr lang="en-US" dirty="0"/>
              <a:t>Quantum computers represent amplitudes natively and can simulate few-body/local Hamiltonians with polynomial overhead.</a:t>
            </a:r>
          </a:p>
          <a:p>
            <a:r>
              <a:rPr lang="en-US" dirty="0"/>
              <a:t>Near-term value: small demonstrations, hybrid solvers, SQD/QSCI-style subspace methods, and error mitigation.</a:t>
            </a:r>
          </a:p>
          <a:p>
            <a:r>
              <a:rPr lang="en-US" dirty="0"/>
              <a:t>Fault-tolerant value: QPE and long real-time evolution for response, scattering, gauge dynamics, and QCD.</a:t>
            </a:r>
          </a:p>
          <a:p>
            <a:r>
              <a:rPr lang="en-US" dirty="0"/>
              <a:t>First real advantage will likely come from real-time or finite-density problems, not easy small ground-state calculations.</a:t>
            </a:r>
          </a:p>
          <a:p>
            <a:endParaRPr lang="en-US" dirty="0"/>
          </a:p>
        </p:txBody>
      </p:sp>
      <p:sp>
        <p:nvSpPr>
          <p:cNvPr id="3" name="Slide Number Placeholder 2">
            <a:extLst>
              <a:ext uri="{FF2B5EF4-FFF2-40B4-BE49-F238E27FC236}">
                <a16:creationId xmlns:a16="http://schemas.microsoft.com/office/drawing/2014/main" id="{D867B148-5FA1-4D1F-234D-B57FDF0272B8}"/>
              </a:ext>
            </a:extLst>
          </p:cNvPr>
          <p:cNvSpPr>
            <a:spLocks noGrp="1"/>
          </p:cNvSpPr>
          <p:nvPr>
            <p:ph type="sldNum" sz="quarter" idx="12"/>
          </p:nvPr>
        </p:nvSpPr>
        <p:spPr/>
        <p:txBody>
          <a:bodyPr/>
          <a:lstStyle/>
          <a:p>
            <a:fld id="{A8DC31AC-DC90-4B2D-8AAC-B41DFB71CF41}" type="slidenum">
              <a:rPr lang="en-US" smtClean="0"/>
              <a:t>44</a:t>
            </a:fld>
            <a:endParaRPr lang="en-US"/>
          </a:p>
        </p:txBody>
      </p:sp>
    </p:spTree>
    <p:extLst>
      <p:ext uri="{BB962C8B-B14F-4D97-AF65-F5344CB8AC3E}">
        <p14:creationId xmlns:p14="http://schemas.microsoft.com/office/powerpoint/2010/main" val="38385413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6A4017-FA80-4D67-2D67-D7D6BB89788E}"/>
              </a:ext>
            </a:extLst>
          </p:cNvPr>
          <p:cNvSpPr>
            <a:spLocks noGrp="1"/>
          </p:cNvSpPr>
          <p:nvPr>
            <p:ph type="title"/>
          </p:nvPr>
        </p:nvSpPr>
        <p:spPr>
          <a:xfrm>
            <a:off x="1175657" y="2766218"/>
            <a:ext cx="10515600" cy="1325563"/>
          </a:xfrm>
        </p:spPr>
        <p:txBody>
          <a:bodyPr/>
          <a:lstStyle/>
          <a:p>
            <a:r>
              <a:rPr lang="en-US" dirty="0"/>
              <a:t>Questions?</a:t>
            </a:r>
          </a:p>
        </p:txBody>
      </p:sp>
      <p:pic>
        <p:nvPicPr>
          <p:cNvPr id="4" name="Picture 3">
            <a:extLst>
              <a:ext uri="{FF2B5EF4-FFF2-40B4-BE49-F238E27FC236}">
                <a16:creationId xmlns:a16="http://schemas.microsoft.com/office/drawing/2014/main" id="{FC2632EA-B055-2502-C1D3-FAE922CCF6A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8399" y="590339"/>
            <a:ext cx="5302913" cy="5302913"/>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a:extLst>
              <a:ext uri="{FF2B5EF4-FFF2-40B4-BE49-F238E27FC236}">
                <a16:creationId xmlns:a16="http://schemas.microsoft.com/office/drawing/2014/main" id="{393D3C17-9D28-4568-CD23-895F02841139}"/>
              </a:ext>
            </a:extLst>
          </p:cNvPr>
          <p:cNvSpPr>
            <a:spLocks noGrp="1"/>
          </p:cNvSpPr>
          <p:nvPr>
            <p:ph type="sldNum" sz="quarter" idx="12"/>
          </p:nvPr>
        </p:nvSpPr>
        <p:spPr/>
        <p:txBody>
          <a:bodyPr/>
          <a:lstStyle/>
          <a:p>
            <a:fld id="{A8DC31AC-DC90-4B2D-8AAC-B41DFB71CF41}" type="slidenum">
              <a:rPr lang="en-US" smtClean="0"/>
              <a:t>45</a:t>
            </a:fld>
            <a:endParaRPr lang="en-US"/>
          </a:p>
        </p:txBody>
      </p:sp>
    </p:spTree>
    <p:extLst>
      <p:ext uri="{BB962C8B-B14F-4D97-AF65-F5344CB8AC3E}">
        <p14:creationId xmlns:p14="http://schemas.microsoft.com/office/powerpoint/2010/main" val="33680867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B2A0AC-4A91-BFAA-DD67-E086A45BC3C4}"/>
              </a:ext>
            </a:extLst>
          </p:cNvPr>
          <p:cNvSpPr>
            <a:spLocks noGrp="1"/>
          </p:cNvSpPr>
          <p:nvPr>
            <p:ph type="title"/>
          </p:nvPr>
        </p:nvSpPr>
        <p:spPr/>
        <p:txBody>
          <a:bodyPr/>
          <a:lstStyle/>
          <a:p>
            <a:r>
              <a:rPr lang="en-US"/>
              <a:t>Where quantum computing sits</a:t>
            </a:r>
            <a:endParaRPr lang="en-US" dirty="0"/>
          </a:p>
        </p:txBody>
      </p:sp>
      <p:pic>
        <p:nvPicPr>
          <p:cNvPr id="5" name="Picture 4">
            <a:extLst>
              <a:ext uri="{FF2B5EF4-FFF2-40B4-BE49-F238E27FC236}">
                <a16:creationId xmlns:a16="http://schemas.microsoft.com/office/drawing/2014/main" id="{2766C993-C881-565C-B499-0D03BAC6B16F}"/>
              </a:ext>
            </a:extLst>
          </p:cNvPr>
          <p:cNvPicPr>
            <a:picLocks noChangeAspect="1"/>
          </p:cNvPicPr>
          <p:nvPr/>
        </p:nvPicPr>
        <p:blipFill>
          <a:blip r:embed="rId2"/>
          <a:stretch>
            <a:fillRect/>
          </a:stretch>
        </p:blipFill>
        <p:spPr>
          <a:xfrm>
            <a:off x="1314274" y="1414463"/>
            <a:ext cx="9563451" cy="3822983"/>
          </a:xfrm>
          <a:prstGeom prst="rect">
            <a:avLst/>
          </a:prstGeom>
        </p:spPr>
      </p:pic>
      <p:sp>
        <p:nvSpPr>
          <p:cNvPr id="9" name="TextBox 8">
            <a:extLst>
              <a:ext uri="{FF2B5EF4-FFF2-40B4-BE49-F238E27FC236}">
                <a16:creationId xmlns:a16="http://schemas.microsoft.com/office/drawing/2014/main" id="{4F6CCDCA-357F-B699-5AE8-72A023F587ED}"/>
              </a:ext>
            </a:extLst>
          </p:cNvPr>
          <p:cNvSpPr txBox="1"/>
          <p:nvPr/>
        </p:nvSpPr>
        <p:spPr>
          <a:xfrm>
            <a:off x="1728342" y="5443821"/>
            <a:ext cx="8735314" cy="276999"/>
          </a:xfrm>
          <a:prstGeom prst="rect">
            <a:avLst/>
          </a:prstGeom>
          <a:noFill/>
        </p:spPr>
        <p:txBody>
          <a:bodyPr wrap="square">
            <a:spAutoFit/>
          </a:bodyPr>
          <a:lstStyle/>
          <a:p>
            <a:r>
              <a:rPr lang="en-US" sz="1200" dirty="0"/>
              <a:t>Taken from: Ayoade, O., Rivas, P., &amp; </a:t>
            </a:r>
            <a:r>
              <a:rPr lang="en-US" sz="1200" dirty="0" err="1"/>
              <a:t>Orduz</a:t>
            </a:r>
            <a:r>
              <a:rPr lang="en-US" sz="1200" dirty="0"/>
              <a:t>, J. (2022). Artificial Intelligence Computing at the Quantum Level. Data, 7(3), 28.</a:t>
            </a:r>
          </a:p>
        </p:txBody>
      </p:sp>
      <p:sp>
        <p:nvSpPr>
          <p:cNvPr id="3" name="Slide Number Placeholder 2">
            <a:extLst>
              <a:ext uri="{FF2B5EF4-FFF2-40B4-BE49-F238E27FC236}">
                <a16:creationId xmlns:a16="http://schemas.microsoft.com/office/drawing/2014/main" id="{E6E4E04C-EC53-B8CB-0A14-C54FF5DC7F28}"/>
              </a:ext>
            </a:extLst>
          </p:cNvPr>
          <p:cNvSpPr>
            <a:spLocks noGrp="1"/>
          </p:cNvSpPr>
          <p:nvPr>
            <p:ph type="sldNum" sz="quarter" idx="12"/>
          </p:nvPr>
        </p:nvSpPr>
        <p:spPr/>
        <p:txBody>
          <a:bodyPr/>
          <a:lstStyle/>
          <a:p>
            <a:fld id="{A8DC31AC-DC90-4B2D-8AAC-B41DFB71CF41}" type="slidenum">
              <a:rPr lang="en-US" smtClean="0"/>
              <a:t>5</a:t>
            </a:fld>
            <a:endParaRPr lang="en-US"/>
          </a:p>
        </p:txBody>
      </p:sp>
    </p:spTree>
    <p:extLst>
      <p:ext uri="{BB962C8B-B14F-4D97-AF65-F5344CB8AC3E}">
        <p14:creationId xmlns:p14="http://schemas.microsoft.com/office/powerpoint/2010/main" val="16356548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DBA2D5E-061B-974F-D09B-E669025D5874}"/>
              </a:ext>
            </a:extLst>
          </p:cNvPr>
          <p:cNvSpPr>
            <a:spLocks noGrp="1"/>
          </p:cNvSpPr>
          <p:nvPr>
            <p:ph type="title"/>
          </p:nvPr>
        </p:nvSpPr>
        <p:spPr>
          <a:xfrm>
            <a:off x="872987" y="2766218"/>
            <a:ext cx="10515600" cy="1325563"/>
          </a:xfrm>
        </p:spPr>
        <p:txBody>
          <a:bodyPr>
            <a:normAutofit fontScale="90000"/>
          </a:bodyPr>
          <a:lstStyle/>
          <a:p>
            <a:pPr algn="r"/>
            <a:r>
              <a:rPr lang="en-US" dirty="0"/>
              <a:t> “It is no longer a physicist’s dream—it is an engineer’s nightmare.”</a:t>
            </a:r>
            <a:br>
              <a:rPr lang="en-US" dirty="0"/>
            </a:br>
            <a:r>
              <a:rPr lang="en-US" sz="3100" i="1" dirty="0"/>
              <a:t>Isaac Chuang</a:t>
            </a:r>
            <a:endParaRPr lang="en-US" i="1" dirty="0"/>
          </a:p>
        </p:txBody>
      </p:sp>
      <p:sp>
        <p:nvSpPr>
          <p:cNvPr id="2" name="Slide Number Placeholder 1">
            <a:extLst>
              <a:ext uri="{FF2B5EF4-FFF2-40B4-BE49-F238E27FC236}">
                <a16:creationId xmlns:a16="http://schemas.microsoft.com/office/drawing/2014/main" id="{0B4370D7-476B-FEA6-FE6B-0AAC78D2365E}"/>
              </a:ext>
            </a:extLst>
          </p:cNvPr>
          <p:cNvSpPr>
            <a:spLocks noGrp="1"/>
          </p:cNvSpPr>
          <p:nvPr>
            <p:ph type="sldNum" sz="quarter" idx="12"/>
          </p:nvPr>
        </p:nvSpPr>
        <p:spPr/>
        <p:txBody>
          <a:bodyPr/>
          <a:lstStyle/>
          <a:p>
            <a:fld id="{A8DC31AC-DC90-4B2D-8AAC-B41DFB71CF41}" type="slidenum">
              <a:rPr lang="en-US" smtClean="0"/>
              <a:t>6</a:t>
            </a:fld>
            <a:endParaRPr lang="en-US"/>
          </a:p>
        </p:txBody>
      </p:sp>
    </p:spTree>
    <p:extLst>
      <p:ext uri="{BB962C8B-B14F-4D97-AF65-F5344CB8AC3E}">
        <p14:creationId xmlns:p14="http://schemas.microsoft.com/office/powerpoint/2010/main" val="6287991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3A930249-8242-4E2B-AF17-C018264883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3" name="Rectangle 1032">
            <a:extLst>
              <a:ext uri="{FF2B5EF4-FFF2-40B4-BE49-F238E27FC236}">
                <a16:creationId xmlns:a16="http://schemas.microsoft.com/office/drawing/2014/main" id="{A5BDD999-C5E1-4B3E-A710-7686738191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pic>
        <p:nvPicPr>
          <p:cNvPr id="1026" name="Picture 2" descr="A Guide to Fast Optimal Solutions to Complex Problems for Quantum Computers  | Report Series | Telescope Magazine | Tokyo Electron">
            <a:extLst>
              <a:ext uri="{FF2B5EF4-FFF2-40B4-BE49-F238E27FC236}">
                <a16:creationId xmlns:a16="http://schemas.microsoft.com/office/drawing/2014/main" id="{46968D45-963A-48FA-6EFC-41D2373676DB}"/>
              </a:ext>
            </a:extLst>
          </p:cNvPr>
          <p:cNvPicPr>
            <a:picLocks noChangeAspect="1" noChangeArrowheads="1"/>
          </p:cNvPicPr>
          <p:nvPr/>
        </p:nvPicPr>
        <p:blipFill>
          <a:blip r:embed="rId2">
            <a:alphaModFix amt="60000"/>
            <a:extLst>
              <a:ext uri="{28A0092B-C50C-407E-A947-70E740481C1C}">
                <a14:useLocalDpi xmlns:a14="http://schemas.microsoft.com/office/drawing/2010/main" val="0"/>
              </a:ext>
            </a:extLst>
          </a:blip>
          <a:srcRect r="1779" b="1"/>
          <a:stretch>
            <a:fillRect/>
          </a:stretch>
        </p:blipFill>
        <p:spPr bwMode="auto">
          <a:xfrm>
            <a:off x="-1" y="10"/>
            <a:ext cx="12192001"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58E6271F-93A0-4245-DC0B-7D4913AA02B3}"/>
              </a:ext>
            </a:extLst>
          </p:cNvPr>
          <p:cNvSpPr>
            <a:spLocks noGrp="1"/>
          </p:cNvSpPr>
          <p:nvPr>
            <p:ph type="title"/>
          </p:nvPr>
        </p:nvSpPr>
        <p:spPr>
          <a:xfrm>
            <a:off x="1198181" y="1122363"/>
            <a:ext cx="9795637" cy="2220775"/>
          </a:xfrm>
        </p:spPr>
        <p:txBody>
          <a:bodyPr vert="horz" lIns="91440" tIns="45720" rIns="91440" bIns="45720" rtlCol="0" anchor="b">
            <a:normAutofit/>
          </a:bodyPr>
          <a:lstStyle/>
          <a:p>
            <a:pPr algn="ctr"/>
            <a:r>
              <a:rPr lang="en-US" sz="5200" dirty="0">
                <a:solidFill>
                  <a:srgbClr val="FFFFFF"/>
                </a:solidFill>
              </a:rPr>
              <a:t>Why now?</a:t>
            </a:r>
          </a:p>
        </p:txBody>
      </p:sp>
      <p:sp>
        <p:nvSpPr>
          <p:cNvPr id="3" name="Slide Number Placeholder 2">
            <a:extLst>
              <a:ext uri="{FF2B5EF4-FFF2-40B4-BE49-F238E27FC236}">
                <a16:creationId xmlns:a16="http://schemas.microsoft.com/office/drawing/2014/main" id="{7223F561-2B01-69FD-D7D3-2C94DF1CB45C}"/>
              </a:ext>
            </a:extLst>
          </p:cNvPr>
          <p:cNvSpPr>
            <a:spLocks noGrp="1"/>
          </p:cNvSpPr>
          <p:nvPr>
            <p:ph type="sldNum" sz="quarter" idx="12"/>
          </p:nvPr>
        </p:nvSpPr>
        <p:spPr/>
        <p:txBody>
          <a:bodyPr/>
          <a:lstStyle/>
          <a:p>
            <a:fld id="{A8DC31AC-DC90-4B2D-8AAC-B41DFB71CF41}" type="slidenum">
              <a:rPr lang="en-US" smtClean="0"/>
              <a:t>7</a:t>
            </a:fld>
            <a:endParaRPr lang="en-US"/>
          </a:p>
        </p:txBody>
      </p:sp>
    </p:spTree>
    <p:extLst>
      <p:ext uri="{BB962C8B-B14F-4D97-AF65-F5344CB8AC3E}">
        <p14:creationId xmlns:p14="http://schemas.microsoft.com/office/powerpoint/2010/main" val="19998049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F1B6516-4F4B-D684-E13D-77FF1B667FB1}"/>
                  </a:ext>
                </a:extLst>
              </p:cNvPr>
              <p:cNvSpPr>
                <a:spLocks noGrp="1"/>
              </p:cNvSpPr>
              <p:nvPr>
                <p:ph idx="1"/>
              </p:nvPr>
            </p:nvSpPr>
            <p:spPr>
              <a:xfrm>
                <a:off x="202769" y="523767"/>
                <a:ext cx="4360755" cy="4730158"/>
              </a:xfrm>
            </p:spPr>
            <p:txBody>
              <a:bodyPr>
                <a:noAutofit/>
              </a:bodyPr>
              <a:lstStyle/>
              <a:p>
                <a:r>
                  <a:rPr lang="en-US" sz="3200" dirty="0"/>
                  <a:t>Hardware: 100s of physical qubits available, with gate errors </a:t>
                </a:r>
                <a14:m>
                  <m:oMath xmlns:m="http://schemas.openxmlformats.org/officeDocument/2006/math">
                    <m:r>
                      <a:rPr lang="en-US" sz="3200" i="1" smtClean="0">
                        <a:latin typeface="Cambria Math" panose="02040503050406030204" pitchFamily="18" charset="0"/>
                        <a:ea typeface="Cambria Math" panose="02040503050406030204" pitchFamily="18" charset="0"/>
                      </a:rPr>
                      <m:t>~</m:t>
                    </m:r>
                    <m:sSup>
                      <m:sSupPr>
                        <m:ctrlPr>
                          <a:rPr lang="en-US" sz="3200" i="1" smtClean="0">
                            <a:latin typeface="Cambria Math" panose="02040503050406030204" pitchFamily="18" charset="0"/>
                            <a:ea typeface="Cambria Math" panose="02040503050406030204" pitchFamily="18" charset="0"/>
                          </a:rPr>
                        </m:ctrlPr>
                      </m:sSupPr>
                      <m:e>
                        <m:r>
                          <a:rPr lang="en-US" sz="3200" b="0" i="1" smtClean="0">
                            <a:latin typeface="Cambria Math" panose="02040503050406030204" pitchFamily="18" charset="0"/>
                            <a:ea typeface="Cambria Math" panose="02040503050406030204" pitchFamily="18" charset="0"/>
                          </a:rPr>
                          <m:t>10</m:t>
                        </m:r>
                      </m:e>
                      <m:sup>
                        <m:r>
                          <a:rPr lang="en-US" sz="3200" b="0" i="1" smtClean="0">
                            <a:latin typeface="Cambria Math" panose="02040503050406030204" pitchFamily="18" charset="0"/>
                            <a:ea typeface="Cambria Math" panose="02040503050406030204" pitchFamily="18" charset="0"/>
                          </a:rPr>
                          <m:t>−3</m:t>
                        </m:r>
                      </m:sup>
                    </m:sSup>
                  </m:oMath>
                </a14:m>
                <a:r>
                  <a:rPr lang="en-US" sz="3200" dirty="0"/>
                  <a:t> on best platforms. </a:t>
                </a:r>
              </a:p>
              <a:p>
                <a:r>
                  <a:rPr lang="en-US" sz="3200" dirty="0"/>
                  <a:t>Algorithms: designed for noisy devices (variational methods, Trotter techniques, among others)</a:t>
                </a:r>
              </a:p>
              <a:p>
                <a:r>
                  <a:rPr lang="en-US" sz="3200" dirty="0"/>
                  <a:t>Funding &amp; infrastructure</a:t>
                </a:r>
              </a:p>
              <a:p>
                <a:endParaRPr lang="en-US" sz="3200" dirty="0"/>
              </a:p>
            </p:txBody>
          </p:sp>
        </mc:Choice>
        <mc:Fallback xmlns="">
          <p:sp>
            <p:nvSpPr>
              <p:cNvPr id="3" name="Content Placeholder 2">
                <a:extLst>
                  <a:ext uri="{FF2B5EF4-FFF2-40B4-BE49-F238E27FC236}">
                    <a16:creationId xmlns:a16="http://schemas.microsoft.com/office/drawing/2014/main" id="{6F1B6516-4F4B-D684-E13D-77FF1B667FB1}"/>
                  </a:ext>
                </a:extLst>
              </p:cNvPr>
              <p:cNvSpPr>
                <a:spLocks noGrp="1" noRot="1" noChangeAspect="1" noMove="1" noResize="1" noEditPoints="1" noAdjustHandles="1" noChangeArrowheads="1" noChangeShapeType="1" noTextEdit="1"/>
              </p:cNvSpPr>
              <p:nvPr>
                <p:ph idx="1"/>
              </p:nvPr>
            </p:nvSpPr>
            <p:spPr>
              <a:xfrm>
                <a:off x="202769" y="523767"/>
                <a:ext cx="4360755" cy="4730158"/>
              </a:xfrm>
              <a:blipFill>
                <a:blip r:embed="rId3"/>
                <a:stretch>
                  <a:fillRect l="-3212" t="-2577" r="-279" b="-23067"/>
                </a:stretch>
              </a:blipFill>
            </p:spPr>
            <p:txBody>
              <a:bodyPr/>
              <a:lstStyle/>
              <a:p>
                <a:r>
                  <a:rPr lang="en-US">
                    <a:noFill/>
                  </a:rPr>
                  <a:t> </a:t>
                </a:r>
              </a:p>
            </p:txBody>
          </p:sp>
        </mc:Fallback>
      </mc:AlternateContent>
      <p:pic>
        <p:nvPicPr>
          <p:cNvPr id="6" name="Picture 5">
            <a:extLst>
              <a:ext uri="{FF2B5EF4-FFF2-40B4-BE49-F238E27FC236}">
                <a16:creationId xmlns:a16="http://schemas.microsoft.com/office/drawing/2014/main" id="{63A44881-1BD6-56A1-C8D8-C3BC5C4B6719}"/>
              </a:ext>
            </a:extLst>
          </p:cNvPr>
          <p:cNvPicPr>
            <a:picLocks noChangeAspect="1"/>
          </p:cNvPicPr>
          <p:nvPr/>
        </p:nvPicPr>
        <p:blipFill>
          <a:blip r:embed="rId4"/>
          <a:stretch>
            <a:fillRect/>
          </a:stretch>
        </p:blipFill>
        <p:spPr>
          <a:xfrm>
            <a:off x="4563524" y="0"/>
            <a:ext cx="7628476" cy="6858000"/>
          </a:xfrm>
          <a:prstGeom prst="rect">
            <a:avLst/>
          </a:prstGeom>
        </p:spPr>
      </p:pic>
      <p:sp>
        <p:nvSpPr>
          <p:cNvPr id="2" name="Slide Number Placeholder 1">
            <a:extLst>
              <a:ext uri="{FF2B5EF4-FFF2-40B4-BE49-F238E27FC236}">
                <a16:creationId xmlns:a16="http://schemas.microsoft.com/office/drawing/2014/main" id="{3A6E9EC5-7BE8-E0CC-C61D-D766EA69F883}"/>
              </a:ext>
            </a:extLst>
          </p:cNvPr>
          <p:cNvSpPr>
            <a:spLocks noGrp="1"/>
          </p:cNvSpPr>
          <p:nvPr>
            <p:ph type="sldNum" sz="quarter" idx="12"/>
          </p:nvPr>
        </p:nvSpPr>
        <p:spPr>
          <a:xfrm>
            <a:off x="9058835" y="6302562"/>
            <a:ext cx="2743200" cy="365125"/>
          </a:xfrm>
        </p:spPr>
        <p:txBody>
          <a:bodyPr/>
          <a:lstStyle/>
          <a:p>
            <a:fld id="{A8DC31AC-DC90-4B2D-8AAC-B41DFB71CF41}" type="slidenum">
              <a:rPr lang="en-US" smtClean="0"/>
              <a:t>8</a:t>
            </a:fld>
            <a:endParaRPr lang="en-US" dirty="0"/>
          </a:p>
        </p:txBody>
      </p:sp>
    </p:spTree>
    <p:extLst>
      <p:ext uri="{BB962C8B-B14F-4D97-AF65-F5344CB8AC3E}">
        <p14:creationId xmlns:p14="http://schemas.microsoft.com/office/powerpoint/2010/main" val="13439385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E63ECA-E98C-F834-9ECC-C97463C1F94B}"/>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74E8C24F-AF78-D424-EB61-A2D6FED6CC9E}"/>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C2CC58C4-BE2A-12C0-9EFF-2C39130A1B26}"/>
              </a:ext>
            </a:extLst>
          </p:cNvPr>
          <p:cNvPicPr>
            <a:picLocks noChangeAspect="1"/>
          </p:cNvPicPr>
          <p:nvPr/>
        </p:nvPicPr>
        <p:blipFill>
          <a:blip r:embed="rId3"/>
          <a:stretch>
            <a:fillRect/>
          </a:stretch>
        </p:blipFill>
        <p:spPr>
          <a:xfrm>
            <a:off x="278359" y="0"/>
            <a:ext cx="11635281" cy="6858000"/>
          </a:xfrm>
          <a:prstGeom prst="rect">
            <a:avLst/>
          </a:prstGeom>
        </p:spPr>
      </p:pic>
      <p:sp>
        <p:nvSpPr>
          <p:cNvPr id="4" name="Slide Number Placeholder 3">
            <a:extLst>
              <a:ext uri="{FF2B5EF4-FFF2-40B4-BE49-F238E27FC236}">
                <a16:creationId xmlns:a16="http://schemas.microsoft.com/office/drawing/2014/main" id="{C4E57044-D7A0-9C3A-699F-DD81400D5957}"/>
              </a:ext>
            </a:extLst>
          </p:cNvPr>
          <p:cNvSpPr>
            <a:spLocks noGrp="1"/>
          </p:cNvSpPr>
          <p:nvPr>
            <p:ph type="sldNum" sz="quarter" idx="12"/>
          </p:nvPr>
        </p:nvSpPr>
        <p:spPr>
          <a:xfrm>
            <a:off x="9336741" y="6176963"/>
            <a:ext cx="2743200" cy="365125"/>
          </a:xfrm>
        </p:spPr>
        <p:txBody>
          <a:bodyPr/>
          <a:lstStyle/>
          <a:p>
            <a:fld id="{A8DC31AC-DC90-4B2D-8AAC-B41DFB71CF41}" type="slidenum">
              <a:rPr lang="en-US" smtClean="0"/>
              <a:t>9</a:t>
            </a:fld>
            <a:endParaRPr lang="en-US"/>
          </a:p>
        </p:txBody>
      </p:sp>
    </p:spTree>
    <p:extLst>
      <p:ext uri="{BB962C8B-B14F-4D97-AF65-F5344CB8AC3E}">
        <p14:creationId xmlns:p14="http://schemas.microsoft.com/office/powerpoint/2010/main" val="231504033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588</TotalTime>
  <Words>4588</Words>
  <Application>Microsoft Office PowerPoint</Application>
  <PresentationFormat>Widescreen</PresentationFormat>
  <Paragraphs>382</Paragraphs>
  <Slides>45</Slides>
  <Notes>16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45</vt:i4>
      </vt:variant>
    </vt:vector>
  </HeadingPairs>
  <TitlesOfParts>
    <vt:vector size="54" baseType="lpstr">
      <vt:lpstr>Aptos</vt:lpstr>
      <vt:lpstr>Aptos Display</vt:lpstr>
      <vt:lpstr>Arial</vt:lpstr>
      <vt:lpstr>Calibri</vt:lpstr>
      <vt:lpstr>Calibri Light</vt:lpstr>
      <vt:lpstr>Cambria Math</vt:lpstr>
      <vt:lpstr>Symbol</vt:lpstr>
      <vt:lpstr>Times New Roman</vt:lpstr>
      <vt:lpstr>Office Theme</vt:lpstr>
      <vt:lpstr>Why Nuclear Physics Needs Quantum Computers</vt:lpstr>
      <vt:lpstr>Outline</vt:lpstr>
      <vt:lpstr>Feynman’s 1982 vision</vt:lpstr>
      <vt:lpstr>Why Quantum Computers?</vt:lpstr>
      <vt:lpstr>Where quantum computing sits</vt:lpstr>
      <vt:lpstr> “It is no longer a physicist’s dream—it is an engineer’s nightmare.” Isaac Chuang</vt:lpstr>
      <vt:lpstr>Why now?</vt:lpstr>
      <vt:lpstr>PowerPoint Presentation</vt:lpstr>
      <vt:lpstr>PowerPoint Presentation</vt:lpstr>
      <vt:lpstr>Quantum Technologies</vt:lpstr>
      <vt:lpstr>PowerPoint Presentation</vt:lpstr>
      <vt:lpstr>The Basics</vt:lpstr>
      <vt:lpstr>Requirements for a Quantum Computer</vt:lpstr>
      <vt:lpstr>Postulates of Quantum Mechanics</vt:lpstr>
      <vt:lpstr>Quantum algorithms</vt:lpstr>
      <vt:lpstr>PowerPoint Presentation</vt:lpstr>
      <vt:lpstr>Classical vs quantum bits</vt:lpstr>
      <vt:lpstr>Quantum State (qubit)</vt:lpstr>
      <vt:lpstr>Qubit Gates</vt:lpstr>
      <vt:lpstr>Qubit Gates Phase: Z, S, T</vt:lpstr>
      <vt:lpstr>Hadamard (H) Gate: Superposition</vt:lpstr>
      <vt:lpstr>Quantum Circuits</vt:lpstr>
      <vt:lpstr>Notation for quantum circuits</vt:lpstr>
      <vt:lpstr>Walsh-Hadamard Transform</vt:lpstr>
      <vt:lpstr>Quantum Simulation</vt:lpstr>
      <vt:lpstr>PowerPoint Presentation</vt:lpstr>
      <vt:lpstr>Four questions you can ask a Hamiltonian</vt:lpstr>
      <vt:lpstr>Step 1: encoding fermions as qubits</vt:lpstr>
      <vt:lpstr>Step 2: preparing the starting state</vt:lpstr>
      <vt:lpstr>Step 3: time evolution by Trotterization</vt:lpstr>
      <vt:lpstr>Reading out energies:  Quantum Phase Estimation</vt:lpstr>
      <vt:lpstr>The current era  workhorse: VQE</vt:lpstr>
      <vt:lpstr>Everything is sampling </vt:lpstr>
      <vt:lpstr>Living with noise </vt:lpstr>
      <vt:lpstr>Fragment-Based quantum simulation </vt:lpstr>
      <vt:lpstr>PowerPoint Presentation</vt:lpstr>
      <vt:lpstr>VQE, ADAPT-VQE, and SQD inside MBE2</vt:lpstr>
      <vt:lpstr>What this suggests for nuclear physics</vt:lpstr>
      <vt:lpstr>Our ongoing directions </vt:lpstr>
      <vt:lpstr>Future Directions</vt:lpstr>
      <vt:lpstr>Nuclear Problem Map</vt:lpstr>
      <vt:lpstr>Beyond simulation</vt:lpstr>
      <vt:lpstr>Removing the human from circuit design </vt:lpstr>
      <vt:lpstr>Summary</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Sierra-Sosa,Daniel</dc:creator>
  <cp:lastModifiedBy>Sierra-Sosa,Daniel</cp:lastModifiedBy>
  <cp:revision>31</cp:revision>
  <dcterms:created xsi:type="dcterms:W3CDTF">2026-06-15T01:57:56Z</dcterms:created>
  <dcterms:modified xsi:type="dcterms:W3CDTF">2026-06-17T11:34:41Z</dcterms:modified>
</cp:coreProperties>
</file>