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70" r:id="rId12"/>
    <p:sldId id="273" r:id="rId13"/>
    <p:sldId id="274" r:id="rId14"/>
    <p:sldId id="275" r:id="rId15"/>
    <p:sldId id="276" r:id="rId16"/>
    <p:sldId id="277" r:id="rId17"/>
    <p:sldId id="271" r:id="rId18"/>
    <p:sldId id="280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/>
    <p:restoredTop sz="94625"/>
  </p:normalViewPr>
  <p:slideViewPr>
    <p:cSldViewPr snapToGrid="0">
      <p:cViewPr>
        <p:scale>
          <a:sx n="86" d="100"/>
          <a:sy n="86" d="100"/>
        </p:scale>
        <p:origin x="16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4C11A-253D-EE45-AE85-D6E646C71C2C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428C-6C96-1A4D-985B-D2837C34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0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soft introduction about myself – Student of Rakitha, seeking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Elastic events give a well defined, isolated elastic event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 that charge symmetry inside the proton is conserved as an approximation. Underlying small asymmetry masks the strange quark contribution to the form factors.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tree level, single photon and z exchange occurs</a:t>
            </a:r>
            <a:br>
              <a:rPr lang="en-US" dirty="0"/>
            </a:br>
            <a:r>
              <a:rPr lang="en-US" dirty="0"/>
              <a:t>Left handed electrons exchange Z boson with quarks in the proton</a:t>
            </a:r>
          </a:p>
          <a:p>
            <a:r>
              <a:rPr lang="en-US" dirty="0"/>
              <a:t>What we are measuring is the difference in scattering rates between right and left-handed electrons in elastic ep</a:t>
            </a:r>
          </a:p>
          <a:p>
            <a:r>
              <a:rPr lang="en-US" dirty="0"/>
              <a:t>We are extracting the third term, all other terms are known to high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 will require 45 days of beam time</a:t>
            </a:r>
          </a:p>
          <a:p>
            <a:r>
              <a:rPr lang="en-US" dirty="0"/>
              <a:t>Method elastic event selection will be through coincidence 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y-axis – this is the third term in </a:t>
            </a:r>
            <a:r>
              <a:rPr lang="en-US" dirty="0" err="1"/>
              <a:t>Apv</a:t>
            </a:r>
            <a:r>
              <a:rPr lang="en-US" dirty="0"/>
              <a:t> which we are extracting</a:t>
            </a:r>
          </a:p>
          <a:p>
            <a:r>
              <a:rPr lang="en-US" dirty="0"/>
              <a:t>Our proposal purports the highest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on the work of the collaboration we…</a:t>
            </a:r>
          </a:p>
          <a:p>
            <a:endParaRPr lang="en-US" dirty="0"/>
          </a:p>
          <a:p>
            <a:r>
              <a:rPr lang="en-US" dirty="0"/>
              <a:t>Simulated 50K events</a:t>
            </a:r>
          </a:p>
          <a:p>
            <a:r>
              <a:rPr lang="en-US" dirty="0"/>
              <a:t>About 9.3 K of the 50K events were elastic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chose the 3x3 seed cluster to ensure we capture leakage that could happen into the 5x5 actual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note we perfectly centered the electron in front of the ECAL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of note that elastic events even outside the scattering angle cut are largely above the trigger threshold. Applying the scattering cuts drastically narrows the energy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E428C-6C96-1A4D-985B-D2837C345B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3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C197-E3AB-11C1-3DF9-5EF733AA3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5315E-9811-35BB-848F-4BF674B7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62B30-AE69-9EA9-59AF-60159084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3C11-353D-274E-8F16-5754B89257A0}" type="datetime1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A7D23-7AE5-A999-31BF-D953B700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405AE-E4F6-773A-1B06-15715A88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1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9E90-78D4-42C1-BADD-03CC110D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D7984-CF2C-BB5C-924C-3C1B8F980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A959-C9AF-BAE3-903F-ED686349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4BD-A772-F847-BB9D-1A67E55DFDE7}" type="datetime1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EC7D5-760A-FAE4-95F6-FBB7C736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9620B-0C6F-7A68-CCD9-955E91A2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83940-A0F5-3FE8-6781-CB1766BB2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F3B3E-1652-6A78-4413-8A7938F4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E66D6-79B2-F11E-AAC8-6F092769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8681-A3AD-7247-9F3D-0F332A73B72D}" type="datetime1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BAF0-B00B-F7F1-1789-6C519AB5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3DDB-3DD7-CC27-619F-B51CEF4B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DEB5-BF7A-B3C2-7BEB-564429DB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6511-0420-44AB-E655-39FE13E8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12740-711B-9DD5-1AE0-63172E17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6599-0A7A-4F4E-B00A-47D98FE2CC67}" type="datetime1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A275-F901-6F98-10F9-83419D14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4F1F4-9EBF-E845-D115-94511569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46B9-7DCD-F19E-28AB-7194951B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325A6-BF60-19D1-41AF-40C0AFD5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E2030-7B4C-D506-797C-E57BD110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403C-E738-BA4B-BC7E-8BBE4FA8C38B}" type="datetime1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CCC45-7358-F9F1-F025-0198D702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743A4-D488-7352-261A-55BAB7B8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4D80-3065-CE93-1A59-5F1BDD7A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3155-D755-3FD7-C98D-E1AE65227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07101-18FB-F968-4C48-6304934E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FFD7F-4D91-CF36-E6AD-D57727B9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3D36-1694-5A41-944A-09FA2D99F630}" type="datetime1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DD77-0174-FAF4-840B-64406257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DD419-9AFF-C16B-5CA7-557F0BB4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E9E2-ACA3-EFFA-3DFA-0739BD0C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35100-E686-15C3-E8CC-5164636D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17822-F118-9FEF-695A-2DA65EC5D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08403-19E0-ABFF-F6CA-FDA686C88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8CD94-647D-1617-6B3E-1B134B140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65D2F-26ED-1A28-0B64-3F50A3D8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A874-8C63-5645-A1CF-54F17401EBAF}" type="datetime1">
              <a:rPr lang="en-US" smtClean="0"/>
              <a:t>6/17/26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3F0F0-9F76-81C3-C078-583F2DB6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29930-3504-F26E-268F-7F620E5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429C-B691-F519-AC91-7FF30650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6FCEB-9028-2CD2-4070-DD16AE1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2D3-F246-B146-808E-D239BAE4EE65}" type="datetime1">
              <a:rPr lang="en-US" smtClean="0"/>
              <a:t>6/17/26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D0D3A-1598-8D97-D33D-F0CBC649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12C24-1CF9-77B2-441A-B3A63D82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08EF3-F2D8-0980-C335-FC3F72F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B287-F20C-0F4B-B9ED-809F466B176C}" type="datetime1">
              <a:rPr lang="en-US" smtClean="0"/>
              <a:t>6/17/26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5D8BC-8F1D-46ED-E981-17980A3C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100F7-03A7-CDFD-4EB4-FE89A276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0114-8090-DAD1-3950-66275345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0BE1-ED9A-C718-EB15-15482926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110DD-AA7A-50D5-E3B5-054B248B1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B5906-DBAD-B527-94BE-B76682B1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D13-AE8C-C940-921C-C3A8E861D52D}" type="datetime1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46C5F-121D-1B9F-B376-FC3F577E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399DC-A0BF-5B8B-A44C-D5CE9376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6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829A-7144-EF02-5441-19F0865F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418C9-0E72-1F78-076A-DD7EB87B1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FFC62-4322-1288-68FE-B2F297B4E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C239B-A34E-0A8E-802F-05728636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70B8-DD71-B441-A268-78388BEDF54E}" type="datetime1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32C0C-27C5-AB30-706C-BE3C8E32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1F404-BE13-32D6-7B09-6B697069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3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4A9D1-1713-FFE1-1CB4-D280E500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FD4A-1CFE-3098-EA76-725FDACA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71DA-3870-1061-6168-BABE07C1D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1DCA5-F1C0-7246-A826-569B54EC6790}" type="datetime1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0CE27-6768-2378-505A-663E9A524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3605F-36A2-044B-BD5B-3CB1666D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65BEBC-3371-FA4D-B995-11C467E7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2894&amp;picture=thank-you-cac-champagne-text-titl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D61F1-51E9-A2E3-7CD0-88D598524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33387"/>
            <a:ext cx="5032744" cy="3365646"/>
          </a:xfrm>
        </p:spPr>
        <p:txBody>
          <a:bodyPr>
            <a:normAutofit/>
          </a:bodyPr>
          <a:lstStyle/>
          <a:p>
            <a:pPr algn="l"/>
            <a:r>
              <a:rPr lang="en-US" sz="5600"/>
              <a:t>Extraction of the Strange Form Factors of the Proton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7E158-47E5-F36B-04C0-A2F12A501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264579"/>
            <a:ext cx="5032744" cy="1845282"/>
          </a:xfrm>
        </p:spPr>
        <p:txBody>
          <a:bodyPr>
            <a:normAutofit/>
          </a:bodyPr>
          <a:lstStyle/>
          <a:p>
            <a:pPr algn="l"/>
            <a:r>
              <a:rPr lang="en-US" sz="2200"/>
              <a:t>Characterization of Calorimeters to Measure Parity Violating Asymmetry</a:t>
            </a:r>
          </a:p>
          <a:p>
            <a:pPr algn="l"/>
            <a:endParaRPr lang="en-US" sz="2200"/>
          </a:p>
          <a:p>
            <a:pPr algn="l"/>
            <a:r>
              <a:rPr lang="en-US" sz="2200"/>
              <a:t>Chris Palyok, Louisiana Tech University</a:t>
            </a:r>
          </a:p>
        </p:txBody>
      </p:sp>
      <p:pic>
        <p:nvPicPr>
          <p:cNvPr id="6" name="Picture 5" descr="A logo with text and a star&#10;&#10;AI-generated content may be incorrect.">
            <a:extLst>
              <a:ext uri="{FF2B5EF4-FFF2-40B4-BE49-F238E27FC236}">
                <a16:creationId xmlns:a16="http://schemas.microsoft.com/office/drawing/2014/main" id="{6CB392B2-3FAB-6AE2-B557-926E381B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99901"/>
            <a:ext cx="5593768" cy="2209538"/>
          </a:xfrm>
          <a:prstGeom prst="rect">
            <a:avLst/>
          </a:prstGeom>
        </p:spPr>
      </p:pic>
      <p:sp>
        <p:nvSpPr>
          <p:cNvPr id="36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red and blue logo&#10;&#10;AI-generated content may be incorrect.">
            <a:extLst>
              <a:ext uri="{FF2B5EF4-FFF2-40B4-BE49-F238E27FC236}">
                <a16:creationId xmlns:a16="http://schemas.microsoft.com/office/drawing/2014/main" id="{0E66FBF7-E56A-45D5-04B3-F154F7D16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80" y="4164506"/>
            <a:ext cx="2302879" cy="2055320"/>
          </a:xfrm>
          <a:prstGeom prst="rect">
            <a:avLst/>
          </a:prstGeom>
        </p:spPr>
      </p:pic>
      <p:pic>
        <p:nvPicPr>
          <p:cNvPr id="5" name="Picture 4" descr="A logo with black text and red circle&#10;&#10;AI-generated content may be incorrect.">
            <a:extLst>
              <a:ext uri="{FF2B5EF4-FFF2-40B4-BE49-F238E27FC236}">
                <a16:creationId xmlns:a16="http://schemas.microsoft.com/office/drawing/2014/main" id="{159EF305-BF6D-C384-EDB5-5343872C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369" y="4517841"/>
            <a:ext cx="2683879" cy="134864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67E2E-FA00-FBF5-004E-AC46B1FF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11371-6E5C-C28C-F9BE-69176A28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Approach to Characterization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7F44-BB6E-F601-A293-3285D36AF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Geant4 single module simulation</a:t>
            </a:r>
          </a:p>
          <a:p>
            <a:pPr lvl="1"/>
            <a:r>
              <a:rPr lang="en-US" sz="1800"/>
              <a:t>Generate single module geometry</a:t>
            </a:r>
          </a:p>
          <a:p>
            <a:pPr lvl="1"/>
            <a:r>
              <a:rPr lang="en-US" sz="1800"/>
              <a:t>Generate scattering events</a:t>
            </a:r>
          </a:p>
          <a:p>
            <a:pPr lvl="1"/>
            <a:r>
              <a:rPr lang="en-US" sz="1800"/>
              <a:t>Filter elastic electron and recoiled protons from events</a:t>
            </a:r>
          </a:p>
          <a:p>
            <a:pPr lvl="1"/>
            <a:r>
              <a:rPr lang="en-US" sz="1800"/>
              <a:t>Place particles in center of calorimeters</a:t>
            </a:r>
          </a:p>
          <a:p>
            <a:pPr lvl="1"/>
            <a:r>
              <a:rPr lang="en-US" sz="1800"/>
              <a:t>Shower simulation and analysis</a:t>
            </a:r>
          </a:p>
          <a:p>
            <a:pPr lvl="1"/>
            <a:endParaRPr lang="en-US" sz="18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D204D3-5B9E-10AD-0B34-6144635B0C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5816" y="627633"/>
            <a:ext cx="6440424" cy="55473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62715-906B-91CD-4271-5388E19C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61EC-3ABF-A2B7-B10B-C5F2211B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8AE0-E212-EB05-479F-6C7E541F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elastic events selected</a:t>
            </a:r>
          </a:p>
          <a:p>
            <a:r>
              <a:rPr lang="en-US" dirty="0"/>
              <a:t>Does not include second order/radiative effects</a:t>
            </a:r>
          </a:p>
          <a:p>
            <a:r>
              <a:rPr lang="en-US" dirty="0"/>
              <a:t>Simulation performed with 5x5 ECAL and 3x3 HCAL aligning with proposal</a:t>
            </a:r>
          </a:p>
          <a:p>
            <a:r>
              <a:rPr lang="en-US" dirty="0"/>
              <a:t>ECAL energy cluster calculated using 3x3 seed algorithm</a:t>
            </a:r>
          </a:p>
          <a:p>
            <a:r>
              <a:rPr lang="en-US" dirty="0"/>
              <a:t>Applied scattering angle acceptance for ECAL and HCAL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5837-305D-DF11-F3A4-CFB8C919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D8E2-5EEA-5DDC-60B6-BDC5FD15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Shower Containment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B61942-B327-A3B9-E91A-2B7DDDD8C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0654" y="553454"/>
            <a:ext cx="6211860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4616-8F31-8936-902F-9BB9ECE8D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Electromagnetic shower is centered and contained in the ECAL</a:t>
            </a:r>
          </a:p>
          <a:p>
            <a:r>
              <a:rPr lang="en-US" sz="2000" dirty="0"/>
              <a:t>Acceptance cuts significantly reduces the number of events by about 3 orders of magnitude</a:t>
            </a:r>
          </a:p>
          <a:p>
            <a:r>
              <a:rPr lang="en-US" sz="2000" dirty="0"/>
              <a:t>Log scale would probably be better to show shower profile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D9599-A4FD-C9FA-8792-AEC9664D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4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8DCFC-AAC4-0B70-E17B-0E762818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Incident Particle Energy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E36693-450A-47F9-5C90-16C0C1A746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1829" y="553454"/>
            <a:ext cx="6209510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0D8E-3727-0C15-8C37-1F7D636EB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Detectors show large distribution of energy prior to applying scattering angle cuts</a:t>
            </a:r>
          </a:p>
          <a:p>
            <a:r>
              <a:rPr lang="en-US" sz="2000" dirty="0"/>
              <a:t>Applying electron scattering cuts alone narrows the kinematics for both the electron and proton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FB4B3-48C9-1E74-8435-8713FF6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75751-1469-6F46-EC54-0507C367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Coincidence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CD18-CA9C-F194-8DB7-0DC39723D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scattering cuts to the ECAL and HCAL isolate a well-defined elastic signal region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AB156-01E2-577C-E42B-D16CA5A2F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4356" y="717408"/>
            <a:ext cx="6408836" cy="527193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8735F-7911-1A70-CD42-EC9E7625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E239-25F2-CE56-C611-A93D5C42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Proton Energy Deposit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70E6F3-3ED9-C753-220C-BFBD895BF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217419"/>
            <a:ext cx="6894576" cy="27406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FC2F-100E-BCCC-5C40-C02E3696B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The ECAL scattering angle cuts drives HCAL energy resolution – HCAL provides additional signal purity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08139-DBF5-3CF4-3A32-61B8DDC5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103A1-B939-0870-B4E0-91806E14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ECAL/HCAL Response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7FD7-D9FB-0D51-2F00-C370BBE35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ECAL shows excellent linearity and energy resolution</a:t>
            </a:r>
          </a:p>
          <a:p>
            <a:r>
              <a:rPr lang="en-US" sz="2000" dirty="0"/>
              <a:t>HCAL has larger scatter due to the nature of hadronic showers. May need to find an energy-dependent sampling fraction rather than constant sampling fraction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49DA84-EE8D-A331-F8AC-70180970D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912709"/>
            <a:ext cx="6903720" cy="30325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30BB1-1C9B-EDC6-1E09-3A356517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B2C9-A82C-0380-99AD-373D60E8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Current State of Cluster Energy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55B8-A203-6896-E7CA-BA92E9439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generator creates events correctly</a:t>
            </a:r>
          </a:p>
          <a:p>
            <a:r>
              <a:rPr lang="en-US" dirty="0"/>
              <a:t>Electrons and protons are hitting the calorimeter in the correct location</a:t>
            </a:r>
          </a:p>
          <a:p>
            <a:r>
              <a:rPr lang="en-US" dirty="0"/>
              <a:t>Elastic events have narrow energy distribution above the trigger threshold (4.5 GeV)</a:t>
            </a:r>
          </a:p>
          <a:p>
            <a:r>
              <a:rPr lang="en-US" dirty="0"/>
              <a:t>Energy is being calculated correctly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C2815-706B-601A-BAA8-16714DA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C4EA6-6786-D3FE-8065-8DD5DCE9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HCAL Prototype Construction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9DDE4-A901-2412-0320-75693BE3F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3381" y="553454"/>
            <a:ext cx="7426407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6915-6E19-51C1-68ED-38A222D43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Prototype construction from Eljen 208 polyvinyl toluene with wavelength shifting fiberoptic cable at </a:t>
            </a:r>
            <a:r>
              <a:rPr lang="en-US" sz="2000" dirty="0" err="1"/>
              <a:t>JLab</a:t>
            </a:r>
            <a:r>
              <a:rPr lang="en-US" sz="2000" dirty="0"/>
              <a:t> is underway</a:t>
            </a:r>
          </a:p>
          <a:p>
            <a:r>
              <a:rPr lang="en-US" sz="2000" dirty="0"/>
              <a:t>Noted challenges include air contamination</a:t>
            </a:r>
          </a:p>
          <a:p>
            <a:r>
              <a:rPr lang="en-US" sz="2000" dirty="0"/>
              <a:t>Next steps include building enough scintillator blocks to install PMT for data collection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7557B-DBE8-6864-47EA-30EEAD7A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B3BF-8582-9972-4902-3528F691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3F7B-7860-FAFD-A698-AFCEC153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toward a simulation model that allows for optimizing experimental set up: collimation, shielding, radiation dose, and detector optimization</a:t>
            </a:r>
          </a:p>
          <a:p>
            <a:r>
              <a:rPr lang="en-US" dirty="0"/>
              <a:t>Detector prototyping and parasitic beam test for bench marking</a:t>
            </a:r>
          </a:p>
          <a:p>
            <a:r>
              <a:rPr lang="en-US" dirty="0"/>
              <a:t>Challenges ahead:</a:t>
            </a:r>
          </a:p>
          <a:p>
            <a:pPr lvl="1"/>
            <a:r>
              <a:rPr lang="en-US" dirty="0"/>
              <a:t>Additional funding is needed for the final experiment. Louisiana Tech has submitted a DOE </a:t>
            </a:r>
            <a:r>
              <a:rPr lang="en-US" dirty="0" err="1"/>
              <a:t>EPSCoR</a:t>
            </a:r>
            <a:r>
              <a:rPr lang="en-US" dirty="0"/>
              <a:t> grant for additional funding towards the experiment. Currently pending</a:t>
            </a:r>
          </a:p>
          <a:p>
            <a:pPr lvl="1"/>
            <a:r>
              <a:rPr lang="en-US" dirty="0"/>
              <a:t>Experiment is planned for Hall C with an uncertain schedule</a:t>
            </a:r>
          </a:p>
          <a:p>
            <a:r>
              <a:rPr lang="en-US" dirty="0"/>
              <a:t>However… the path forward is clear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9FBE6-7739-14BF-D828-E12FDCB7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3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30E78-DB15-67F2-8BF7-18AED106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1314-1883-4454-C8B8-F73EA523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/>
              <a:t>National Science Foundation – This work is supported by the NSF Award Number: 2413002, Project Title: The Parity Violating Electron Scattering Program of Louisiana Tech University</a:t>
            </a:r>
          </a:p>
          <a:p>
            <a:r>
              <a:rPr lang="en-US" sz="1800"/>
              <a:t>Thomas Jefferson National Accelerator Facility (JLab) and the SFF Collaboration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ack text and red circle&#10;&#10;AI-generated content may be incorrect.">
            <a:extLst>
              <a:ext uri="{FF2B5EF4-FFF2-40B4-BE49-F238E27FC236}">
                <a16:creationId xmlns:a16="http://schemas.microsoft.com/office/drawing/2014/main" id="{F71AE98D-88CB-B969-2BFF-FD2540FF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6" y="918635"/>
            <a:ext cx="4305905" cy="21637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text and a star&#10;&#10;AI-generated content may be incorrect.">
            <a:extLst>
              <a:ext uri="{FF2B5EF4-FFF2-40B4-BE49-F238E27FC236}">
                <a16:creationId xmlns:a16="http://schemas.microsoft.com/office/drawing/2014/main" id="{0B664C0A-0E12-729C-3681-FFDC7FFE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6" y="4011832"/>
            <a:ext cx="4305905" cy="17008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D0D3-4666-A375-D3B3-0A3456EC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E1B0-2B41-B07D-9326-6AF1051C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5" name="Content Placeholder 4" descr="Thank You CAC Champagne Text Title Free Stock Photo - Public Domain ...">
            <a:extLst>
              <a:ext uri="{FF2B5EF4-FFF2-40B4-BE49-F238E27FC236}">
                <a16:creationId xmlns:a16="http://schemas.microsoft.com/office/drawing/2014/main" id="{396B906F-8FA5-EA39-A33F-898DD095F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9453" y="1809386"/>
            <a:ext cx="6829203" cy="424663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EC-ABC4-2AB3-0FFD-CB54C167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A7C5-B33B-BC72-CFE7-68791C2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Strange Form Factor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BCCA7-389D-F9FE-8F0D-834036D2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R.Beminiwattha</a:t>
            </a:r>
            <a:r>
              <a:rPr lang="en-US" dirty="0"/>
              <a:t>, </a:t>
            </a:r>
            <a:r>
              <a:rPr lang="en-US" dirty="0" err="1"/>
              <a:t>S.P.Wells</a:t>
            </a:r>
            <a:r>
              <a:rPr lang="en-US" dirty="0"/>
              <a:t>, </a:t>
            </a:r>
            <a:r>
              <a:rPr lang="en-US" dirty="0" err="1"/>
              <a:t>N.Simicevic</a:t>
            </a:r>
            <a:r>
              <a:rPr lang="en-US" dirty="0"/>
              <a:t>, C. </a:t>
            </a:r>
            <a:r>
              <a:rPr lang="en-US" dirty="0" err="1"/>
              <a:t>Palatchi</a:t>
            </a:r>
            <a:r>
              <a:rPr lang="en-US" dirty="0"/>
              <a:t>, </a:t>
            </a:r>
            <a:r>
              <a:rPr lang="en-US" dirty="0" err="1"/>
              <a:t>K.Paschke</a:t>
            </a:r>
            <a:r>
              <a:rPr lang="en-US" dirty="0"/>
              <a:t>, </a:t>
            </a:r>
            <a:r>
              <a:rPr lang="en-US" dirty="0" err="1"/>
              <a:t>S.Ali</a:t>
            </a:r>
            <a:r>
              <a:rPr lang="en-US" dirty="0"/>
              <a:t>, </a:t>
            </a:r>
            <a:r>
              <a:rPr lang="en-US" dirty="0" err="1"/>
              <a:t>X.Bai</a:t>
            </a:r>
            <a:r>
              <a:rPr lang="en-US" dirty="0"/>
              <a:t>, </a:t>
            </a:r>
            <a:r>
              <a:rPr lang="en-US" dirty="0" err="1"/>
              <a:t>G.Cates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R.Lindgren</a:t>
            </a:r>
            <a:r>
              <a:rPr lang="en-US" dirty="0"/>
              <a:t>, </a:t>
            </a:r>
            <a:r>
              <a:rPr lang="en-US" dirty="0" err="1"/>
              <a:t>N.Liyanage</a:t>
            </a:r>
            <a:r>
              <a:rPr lang="en-US" dirty="0"/>
              <a:t>, </a:t>
            </a:r>
            <a:r>
              <a:rPr lang="en-US" dirty="0" err="1"/>
              <a:t>V.Nelyubin</a:t>
            </a:r>
            <a:r>
              <a:rPr lang="en-US" dirty="0"/>
              <a:t>, </a:t>
            </a:r>
            <a:r>
              <a:rPr lang="en-US" dirty="0" err="1"/>
              <a:t>X.Zheng</a:t>
            </a:r>
            <a:r>
              <a:rPr lang="en-US" dirty="0"/>
              <a:t>, </a:t>
            </a:r>
            <a:r>
              <a:rPr lang="en-US" dirty="0" err="1"/>
              <a:t>B.Wojtsekhowski</a:t>
            </a:r>
            <a:r>
              <a:rPr lang="en-US" dirty="0"/>
              <a:t>, </a:t>
            </a:r>
            <a:r>
              <a:rPr lang="en-US" dirty="0" err="1"/>
              <a:t>S.Barcus</a:t>
            </a:r>
            <a:r>
              <a:rPr lang="en-US" dirty="0"/>
              <a:t>, </a:t>
            </a:r>
            <a:r>
              <a:rPr lang="en-US" dirty="0" err="1"/>
              <a:t>A.Camsonne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R.Carlini</a:t>
            </a:r>
            <a:r>
              <a:rPr lang="en-US" dirty="0"/>
              <a:t>, </a:t>
            </a:r>
            <a:r>
              <a:rPr lang="en-US" dirty="0" err="1"/>
              <a:t>S.Covrig</a:t>
            </a:r>
            <a:r>
              <a:rPr lang="en-US" dirty="0"/>
              <a:t> Dusa, </a:t>
            </a:r>
            <a:r>
              <a:rPr lang="en-US" dirty="0" err="1"/>
              <a:t>P.Degtiarenko</a:t>
            </a:r>
            <a:r>
              <a:rPr lang="en-US" dirty="0"/>
              <a:t>, </a:t>
            </a:r>
            <a:r>
              <a:rPr lang="en-US" dirty="0" err="1"/>
              <a:t>D.Gaskell</a:t>
            </a:r>
            <a:r>
              <a:rPr lang="en-US" dirty="0"/>
              <a:t>, </a:t>
            </a:r>
            <a:r>
              <a:rPr lang="en-US" dirty="0" err="1"/>
              <a:t>O.Hansen</a:t>
            </a:r>
            <a:r>
              <a:rPr lang="en-US" dirty="0"/>
              <a:t>, </a:t>
            </a:r>
            <a:r>
              <a:rPr lang="en-US" dirty="0" err="1"/>
              <a:t>D.Higinbotham</a:t>
            </a:r>
            <a:r>
              <a:rPr lang="en-US" dirty="0"/>
              <a:t>, </a:t>
            </a:r>
            <a:r>
              <a:rPr lang="en-US" dirty="0" err="1"/>
              <a:t>D.Flay</a:t>
            </a:r>
            <a:r>
              <a:rPr lang="en-US" dirty="0"/>
              <a:t>, </a:t>
            </a:r>
            <a:r>
              <a:rPr lang="en-US" dirty="0" err="1"/>
              <a:t>D.Jones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M.Jones</a:t>
            </a:r>
            <a:r>
              <a:rPr lang="en-US" dirty="0"/>
              <a:t>, </a:t>
            </a:r>
            <a:r>
              <a:rPr lang="en-US" dirty="0" err="1"/>
              <a:t>C.Keppel</a:t>
            </a:r>
            <a:r>
              <a:rPr lang="en-US" dirty="0"/>
              <a:t>, </a:t>
            </a:r>
            <a:r>
              <a:rPr lang="en-US" dirty="0" err="1"/>
              <a:t>D.Meekins</a:t>
            </a:r>
            <a:r>
              <a:rPr lang="en-US" dirty="0"/>
              <a:t>, </a:t>
            </a:r>
            <a:r>
              <a:rPr lang="en-US" dirty="0" err="1"/>
              <a:t>R.Michaels</a:t>
            </a:r>
            <a:r>
              <a:rPr lang="en-US" dirty="0"/>
              <a:t>, </a:t>
            </a:r>
            <a:r>
              <a:rPr lang="en-US" dirty="0" err="1"/>
              <a:t>B.Raydo</a:t>
            </a:r>
            <a:r>
              <a:rPr lang="en-US" dirty="0"/>
              <a:t>, </a:t>
            </a:r>
            <a:r>
              <a:rPr lang="en-US" dirty="0" err="1"/>
              <a:t>G.Smith</a:t>
            </a:r>
            <a:r>
              <a:rPr lang="en-US" dirty="0"/>
              <a:t>, </a:t>
            </a:r>
            <a:r>
              <a:rPr lang="en-US" dirty="0" err="1"/>
              <a:t>H.Szumila</a:t>
            </a:r>
            <a:r>
              <a:rPr lang="en-US" dirty="0"/>
              <a:t>-Vance, </a:t>
            </a:r>
            <a:r>
              <a:rPr lang="en-US" dirty="0" err="1"/>
              <a:t>A.S.Tadepalli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T.Horn</a:t>
            </a:r>
            <a:r>
              <a:rPr lang="en-US" dirty="0"/>
              <a:t>, </a:t>
            </a:r>
            <a:r>
              <a:rPr lang="en-US" dirty="0" err="1"/>
              <a:t>E.Cisbani</a:t>
            </a:r>
            <a:r>
              <a:rPr lang="en-US" dirty="0"/>
              <a:t>, </a:t>
            </a:r>
            <a:r>
              <a:rPr lang="en-US" dirty="0" err="1"/>
              <a:t>E.King</a:t>
            </a:r>
            <a:r>
              <a:rPr lang="en-US" dirty="0"/>
              <a:t>, </a:t>
            </a:r>
            <a:r>
              <a:rPr lang="en-US" dirty="0" err="1"/>
              <a:t>J.Napolitano</a:t>
            </a:r>
            <a:r>
              <a:rPr lang="en-US" dirty="0"/>
              <a:t>, </a:t>
            </a:r>
            <a:r>
              <a:rPr lang="en-US" dirty="0" err="1"/>
              <a:t>P.M.King</a:t>
            </a:r>
            <a:r>
              <a:rPr lang="en-US" dirty="0"/>
              <a:t>, </a:t>
            </a:r>
            <a:r>
              <a:rPr lang="en-US" dirty="0" err="1"/>
              <a:t>P.A.Souder</a:t>
            </a:r>
            <a:r>
              <a:rPr lang="en-US" dirty="0"/>
              <a:t>, </a:t>
            </a:r>
            <a:r>
              <a:rPr lang="en-US" dirty="0" err="1"/>
              <a:t>D.Hamilton</a:t>
            </a:r>
            <a:r>
              <a:rPr lang="en-US" dirty="0"/>
              <a:t>, </a:t>
            </a:r>
            <a:r>
              <a:rPr lang="en-US" dirty="0" err="1"/>
              <a:t>O.Jevons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R.Montgomery</a:t>
            </a:r>
            <a:r>
              <a:rPr lang="en-US" dirty="0"/>
              <a:t>, </a:t>
            </a:r>
            <a:r>
              <a:rPr lang="en-US" dirty="0" err="1"/>
              <a:t>P.Markowitz</a:t>
            </a:r>
            <a:r>
              <a:rPr lang="en-US" dirty="0"/>
              <a:t>, </a:t>
            </a:r>
            <a:r>
              <a:rPr lang="en-US" dirty="0" err="1"/>
              <a:t>E.Brash</a:t>
            </a:r>
            <a:r>
              <a:rPr lang="en-US" dirty="0"/>
              <a:t>, </a:t>
            </a:r>
            <a:r>
              <a:rPr lang="en-US" dirty="0" err="1"/>
              <a:t>P.Monaghan</a:t>
            </a:r>
            <a:r>
              <a:rPr lang="en-US" dirty="0"/>
              <a:t>, </a:t>
            </a:r>
            <a:r>
              <a:rPr lang="en-US" dirty="0" err="1"/>
              <a:t>T.Hobbs</a:t>
            </a:r>
            <a:r>
              <a:rPr lang="en-US" dirty="0"/>
              <a:t>, </a:t>
            </a:r>
            <a:r>
              <a:rPr lang="en-US" dirty="0" err="1"/>
              <a:t>G.Miller</a:t>
            </a:r>
            <a:r>
              <a:rPr lang="en-US" dirty="0"/>
              <a:t>, </a:t>
            </a:r>
            <a:r>
              <a:rPr lang="en-US" dirty="0" err="1"/>
              <a:t>J.Lichtenstadt</a:t>
            </a:r>
            <a:r>
              <a:rPr lang="en-US" dirty="0"/>
              <a:t>, </a:t>
            </a:r>
            <a:r>
              <a:rPr lang="en-US" dirty="0" err="1"/>
              <a:t>T.Kolar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E.Piasetzky</a:t>
            </a:r>
            <a:r>
              <a:rPr lang="en-US" dirty="0"/>
              <a:t>, </a:t>
            </a:r>
            <a:r>
              <a:rPr lang="en-US" dirty="0" err="1"/>
              <a:t>G.Ron</a:t>
            </a:r>
            <a:r>
              <a:rPr lang="en-US" dirty="0"/>
              <a:t>, </a:t>
            </a:r>
            <a:r>
              <a:rPr lang="en-US" dirty="0" err="1"/>
              <a:t>D.Armstrong</a:t>
            </a:r>
            <a:r>
              <a:rPr lang="en-US" dirty="0"/>
              <a:t>, </a:t>
            </a:r>
            <a:r>
              <a:rPr lang="en-US" dirty="0" err="1"/>
              <a:t>T.Averett</a:t>
            </a:r>
            <a:r>
              <a:rPr lang="en-US" dirty="0"/>
              <a:t>, </a:t>
            </a:r>
            <a:r>
              <a:rPr lang="en-US" dirty="0" err="1"/>
              <a:t>S.Mayilyan</a:t>
            </a:r>
            <a:r>
              <a:rPr lang="en-US" dirty="0"/>
              <a:t>, </a:t>
            </a:r>
            <a:r>
              <a:rPr lang="en-US" dirty="0" err="1"/>
              <a:t>H.Mkrtchyan</a:t>
            </a:r>
            <a:r>
              <a:rPr lang="en-US" dirty="0"/>
              <a:t>, </a:t>
            </a:r>
            <a:r>
              <a:rPr lang="en-US" dirty="0" err="1"/>
              <a:t>A.Mkrtchyan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A.Shahinyan</a:t>
            </a:r>
            <a:r>
              <a:rPr lang="en-US" dirty="0"/>
              <a:t>, </a:t>
            </a:r>
            <a:r>
              <a:rPr lang="en-US" dirty="0" err="1"/>
              <a:t>V.Tadevosyan</a:t>
            </a:r>
            <a:r>
              <a:rPr lang="en-US" dirty="0"/>
              <a:t>, </a:t>
            </a:r>
            <a:r>
              <a:rPr lang="en-US" dirty="0" err="1"/>
              <a:t>H.Voskanyan</a:t>
            </a:r>
            <a:r>
              <a:rPr lang="en-US" dirty="0"/>
              <a:t>, </a:t>
            </a:r>
            <a:r>
              <a:rPr lang="en-US" dirty="0" err="1"/>
              <a:t>W.Tireman</a:t>
            </a:r>
            <a:r>
              <a:rPr lang="en-US" dirty="0"/>
              <a:t>, </a:t>
            </a:r>
            <a:r>
              <a:rPr lang="en-US" dirty="0" err="1"/>
              <a:t>P.Datta</a:t>
            </a:r>
            <a:r>
              <a:rPr lang="en-US" dirty="0"/>
              <a:t>, </a:t>
            </a:r>
            <a:r>
              <a:rPr lang="en-US" dirty="0" err="1"/>
              <a:t>E.Fuchey</a:t>
            </a:r>
            <a:r>
              <a:rPr lang="en-US" dirty="0"/>
              <a:t>, </a:t>
            </a:r>
            <a:r>
              <a:rPr lang="en-US" dirty="0" err="1"/>
              <a:t>A.J.R.Puckett</a:t>
            </a:r>
            <a:r>
              <a:rPr lang="en-US" dirty="0"/>
              <a:t>, </a:t>
            </a:r>
            <a:r>
              <a:rPr lang="en-US" dirty="0" err="1"/>
              <a:t>S.Seeds</a:t>
            </a:r>
            <a:r>
              <a:rPr lang="en-US"/>
              <a:t>, C</a:t>
            </a:r>
            <a:r>
              <a:rPr lang="en-US" dirty="0" err="1"/>
              <a:t>.Munoz</a:t>
            </a:r>
            <a:r>
              <a:rPr lang="en-US" dirty="0"/>
              <a:t>-Camacho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LaTech</a:t>
            </a:r>
            <a:r>
              <a:rPr lang="en-US" dirty="0"/>
              <a:t>, Indiana, UVa, </a:t>
            </a:r>
            <a:r>
              <a:rPr lang="en-US" dirty="0" err="1"/>
              <a:t>JLab</a:t>
            </a:r>
            <a:r>
              <a:rPr lang="en-US" dirty="0"/>
              <a:t>, CUA, INFN - Roma, Temple, Ohio, Syracuse, Glascow, FIU, CNU, Fermilab, U Washington, Tel Aviv U, Hebrew U, W&amp;M, AANL Yerevan, Northern Michigan, UConn, Orsay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32236-A895-669E-CB9F-ED3B772E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D353-8297-70DB-C014-1337A2E3D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and Experiment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EC863-2AB9-849B-7AF9-19FD85DAB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do we want to do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CC544-F997-EBA4-71F7-CDE25030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4F518-F01A-9B59-EB1D-46DA6B13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Search for a Non-Zero Strange Form Factor of the Proton at Q</a:t>
            </a:r>
            <a:r>
              <a:rPr lang="en-US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2.5 (GeV/c)</a:t>
            </a:r>
            <a:r>
              <a:rPr lang="en-US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AFE7-A108-5719-8AE1-49F030F4C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Proposal approved during PAC 51 (PR12-23-004)</a:t>
            </a:r>
          </a:p>
          <a:p>
            <a:r>
              <a:rPr lang="en-US" sz="2000" dirty="0"/>
              <a:t>Charge symmetry violation potentially masks the contribution of strange quarks to the electromagnetic form factors of the proton</a:t>
            </a:r>
          </a:p>
          <a:p>
            <a:r>
              <a:rPr lang="en-US" sz="2000" dirty="0"/>
              <a:t>Proposes to extract the electromagnetic strange form factors of the proton through measuring parity violating asymmetry in elastic ep scattering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3E407B-F90F-9E38-7656-EB08DC202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9367" y="3302697"/>
            <a:ext cx="4788505" cy="152034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0AB6FA-CCF7-BCD0-1E70-755FF1F9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F2E9-E3A4-821C-10B5-ED135C39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Violating Asymmetry from the Electron-Proton Scattering Cross Section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54BB-9EEE-E887-416B-C1EB7775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Helicity dependent elastic ep cross section rises due to photon/Z</a:t>
            </a:r>
            <a:r>
              <a:rPr lang="en-US" baseline="30000" dirty="0"/>
              <a:t>0 </a:t>
            </a:r>
            <a:r>
              <a:rPr lang="en-US" dirty="0"/>
              <a:t>interference in the scattering amplitude giving rise to parity violation</a:t>
            </a:r>
          </a:p>
          <a:p>
            <a:pPr marL="0" indent="0">
              <a:buNone/>
            </a:pP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206FA-51A5-9FF0-7377-4F499477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4602163"/>
            <a:ext cx="7569200" cy="157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E5C13-3162-8AA7-28DF-F1CDEBF54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2885940"/>
            <a:ext cx="5257800" cy="171622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0D8C92-45E0-29F9-3B2D-B0B3C9DB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B3DE4-C696-8030-8E6B-56F429CA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E469-0C10-C6A8-4D2D-ED5E85A58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900" dirty="0"/>
              <a:t>65 𝜇A beam current</a:t>
            </a:r>
          </a:p>
          <a:p>
            <a:r>
              <a:rPr lang="en-US" sz="1900" dirty="0"/>
              <a:t>6.6 GeV beam energy</a:t>
            </a:r>
          </a:p>
          <a:p>
            <a:r>
              <a:rPr lang="en-US" sz="1900" dirty="0"/>
              <a:t>85% beam polarization</a:t>
            </a:r>
          </a:p>
          <a:p>
            <a:r>
              <a:rPr lang="en-US" sz="1900" dirty="0"/>
              <a:t>10 cm liquid hydrogen target</a:t>
            </a:r>
          </a:p>
          <a:p>
            <a:r>
              <a:rPr lang="en-US" sz="1900" dirty="0"/>
              <a:t>Electron Arm</a:t>
            </a:r>
          </a:p>
          <a:p>
            <a:pPr lvl="1"/>
            <a:r>
              <a:rPr lang="en-US" sz="1900" dirty="0"/>
              <a:t>1200 PbWO</a:t>
            </a:r>
            <a:r>
              <a:rPr lang="en-US" sz="1900" baseline="-25000" dirty="0"/>
              <a:t>4 </a:t>
            </a:r>
            <a:r>
              <a:rPr lang="en-US" sz="1900" dirty="0"/>
              <a:t>crystals </a:t>
            </a:r>
          </a:p>
          <a:p>
            <a:pPr lvl="1"/>
            <a:r>
              <a:rPr lang="en-US" sz="1900" dirty="0"/>
              <a:t>Scattering angle: 15.5±1</a:t>
            </a:r>
            <a:r>
              <a:rPr lang="en-US" sz="1900" baseline="30000" dirty="0"/>
              <a:t>∘</a:t>
            </a:r>
          </a:p>
          <a:p>
            <a:r>
              <a:rPr lang="en-US" sz="1900" dirty="0"/>
              <a:t>Proton Arm</a:t>
            </a:r>
          </a:p>
          <a:p>
            <a:pPr lvl="1"/>
            <a:r>
              <a:rPr lang="en-US" sz="1900" dirty="0"/>
              <a:t>288 Iron/Plastic scintillators</a:t>
            </a:r>
          </a:p>
          <a:p>
            <a:pPr lvl="1"/>
            <a:r>
              <a:rPr lang="en-US" sz="1900" dirty="0"/>
              <a:t>Scattering angle: 42.4±3.5</a:t>
            </a:r>
            <a:r>
              <a:rPr lang="en-US" sz="1900" baseline="30000" dirty="0"/>
              <a:t>∘</a:t>
            </a:r>
          </a:p>
          <a:p>
            <a:pPr lvl="1"/>
            <a:r>
              <a:rPr lang="en-US" sz="1900" dirty="0"/>
              <a:t>Highly segmented hodoscope for proton coordinate resolution</a:t>
            </a:r>
          </a:p>
        </p:txBody>
      </p:sp>
      <p:pic>
        <p:nvPicPr>
          <p:cNvPr id="5" name="Picture Placeholder 5" descr="A colorful circular object with a white cylinder&#10;&#10;AI-generated content may be incorrect.">
            <a:extLst>
              <a:ext uri="{FF2B5EF4-FFF2-40B4-BE49-F238E27FC236}">
                <a16:creationId xmlns:a16="http://schemas.microsoft.com/office/drawing/2014/main" id="{80FB62B1-6320-A354-45BE-E943153CC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0610" y="890915"/>
            <a:ext cx="4737650" cy="5098384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5B73-0FCF-E585-ACC7-CCCC3BB3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8ADBA-A6A2-09A0-F238-4AAD950C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World Data -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84B4-431C-50EC-FC67-FF655CF01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Data suggest a small, non-zero strange form factor at increasing Q</a:t>
            </a:r>
            <a:r>
              <a:rPr lang="en-US" sz="2000" baseline="30000" dirty="0"/>
              <a:t>2</a:t>
            </a:r>
          </a:p>
          <a:p>
            <a:pPr lvl="1"/>
            <a:r>
              <a:rPr lang="en-US" sz="1600" dirty="0"/>
              <a:t>G0  forward reported small, non-zero SFF at 1 (GeV/c)</a:t>
            </a:r>
            <a:r>
              <a:rPr lang="en-US" sz="1600" baseline="30000" dirty="0"/>
              <a:t>2</a:t>
            </a:r>
          </a:p>
          <a:p>
            <a:r>
              <a:rPr lang="en-US" sz="2000" dirty="0"/>
              <a:t>To best current knowledge, there have been no strange form factor measurements beyond 1 (GeV/c)</a:t>
            </a:r>
            <a:r>
              <a:rPr lang="en-US" sz="2000" baseline="30000" dirty="0"/>
              <a:t>2</a:t>
            </a:r>
          </a:p>
          <a:p>
            <a:r>
              <a:rPr lang="en-US" sz="2000" dirty="0"/>
              <a:t>Current lattice QCD calculations suggest Q</a:t>
            </a:r>
            <a:r>
              <a:rPr lang="en-US" sz="2000" baseline="30000" dirty="0"/>
              <a:t>2  </a:t>
            </a:r>
            <a:r>
              <a:rPr lang="en-US" sz="2000" dirty="0"/>
              <a:t>dependence on strange form factors– Alexandrou et. al. 2026</a:t>
            </a:r>
          </a:p>
        </p:txBody>
      </p:sp>
      <p:pic>
        <p:nvPicPr>
          <p:cNvPr id="5" name="Content Placeholder 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AB94F38D-39B0-C820-367E-273F35964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6932" y="1427356"/>
            <a:ext cx="5381780" cy="40144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502E-F6C9-8B20-4313-2B929744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CE55-620F-7CAB-A3CF-8D0529CDD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C824-1B90-E4E5-A179-F96ADC210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Calorimeter Characterization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2C293-3343-FF1A-F172-117F9537A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we think the calorimeters will respond to elastic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01AE1-9718-F530-86EF-AEC912F4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EBC-3371-FA4D-B995-11C467E73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1255</Words>
  <Application>Microsoft Macintosh PowerPoint</Application>
  <PresentationFormat>Widescreen</PresentationFormat>
  <Paragraphs>136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Extraction of the Strange Form Factors of the Proton</vt:lpstr>
      <vt:lpstr>Acknowledgments</vt:lpstr>
      <vt:lpstr>The Strange Form Factor Collaboration</vt:lpstr>
      <vt:lpstr>Physics and Experiment Overview</vt:lpstr>
      <vt:lpstr>Search for a Non-Zero Strange Form Factor of the Proton at Q2 = 2.5 (GeV/c)2</vt:lpstr>
      <vt:lpstr>Parity Violating Asymmetry from the Electron-Proton Scattering Cross Section</vt:lpstr>
      <vt:lpstr>Experiment Details</vt:lpstr>
      <vt:lpstr>Current World Data - Motivation</vt:lpstr>
      <vt:lpstr>Calorimeter Characterization</vt:lpstr>
      <vt:lpstr>Approach to Characterization</vt:lpstr>
      <vt:lpstr>Analysis Assumption</vt:lpstr>
      <vt:lpstr>Shower Containment</vt:lpstr>
      <vt:lpstr>Incident Particle Energy</vt:lpstr>
      <vt:lpstr>Coincidence Energy</vt:lpstr>
      <vt:lpstr>Proton Energy Deposit</vt:lpstr>
      <vt:lpstr>ECAL/HCAL Response</vt:lpstr>
      <vt:lpstr>Conclusions from Current State of Cluster Energy Study</vt:lpstr>
      <vt:lpstr>HCAL Prototype Construction</vt:lpstr>
      <vt:lpstr>Going Forward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Palyok</dc:creator>
  <cp:lastModifiedBy>Chris Palyok</cp:lastModifiedBy>
  <cp:revision>19</cp:revision>
  <dcterms:created xsi:type="dcterms:W3CDTF">2026-06-15T20:28:21Z</dcterms:created>
  <dcterms:modified xsi:type="dcterms:W3CDTF">2026-06-17T17:01:14Z</dcterms:modified>
</cp:coreProperties>
</file>