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f35708c8d9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f35708c8d9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f0b4c363d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3f0b4c363d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f0b4c363d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f0b4c363d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f0b4c363dd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f0b4c363dd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f35708c8d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f35708c8d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3f35708c8d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3f35708c8d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f432a393e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f432a393e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f1e6ffb859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f1e6ffb859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f0928cd9e8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f0928cd9e8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3f0928cd9e8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3f0928cd9e8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f0b4c363d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f0b4c363d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f35708c8d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f35708c8d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f0b4c363d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f0b4c363d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f0b4c363dd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f0b4c363dd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hyperlink" Target="https://indico.bnl.gov/event/33158/contributions/125732/attachments/70715/121210/JA-Direct_photon_det_20260611.pdf" TargetMode="External"/><Relationship Id="rId5" Type="http://schemas.openxmlformats.org/officeDocument/2006/relationships/hyperlink" Target="https://indico.bnl.gov/event/33158/contributions/125732/attachments/70715/121210/JA-Direct_photon_det_20260611.pdf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19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Electrical characteristics for SiPM for direct method for luminosity measurement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163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20000"/>
          </a:bodyPr>
          <a:lstStyle/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4313"/>
              <a:buNone/>
            </a:pPr>
            <a:r>
              <a:rPr lang="en-GB" sz="2110"/>
              <a:t>Bc. Lada Radmacherová </a:t>
            </a:r>
            <a:r>
              <a:rPr baseline="30000" lang="en-GB" sz="2110"/>
              <a:t>1</a:t>
            </a:r>
            <a:endParaRPr baseline="30000" sz="211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4313"/>
              <a:buNone/>
            </a:pPr>
            <a:r>
              <a:rPr baseline="30000" lang="en-GB" sz="2110"/>
              <a:t>1 </a:t>
            </a:r>
            <a:r>
              <a:rPr lang="en-GB" sz="2110"/>
              <a:t>Czech Technical University in Prague</a:t>
            </a:r>
            <a:endParaRPr sz="211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4313"/>
              <a:buNone/>
            </a:pPr>
            <a:r>
              <a:rPr lang="en-GB" sz="2110"/>
              <a:t>11.-12.7.2026</a:t>
            </a:r>
            <a:endParaRPr sz="2110"/>
          </a:p>
          <a:p>
            <a:pPr indent="0" lvl="0" marL="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ct val="44313"/>
              <a:buNone/>
            </a:pPr>
            <a:r>
              <a:rPr lang="en-GB" sz="2110"/>
              <a:t>Supervisor: Ing. Jaroslav Adam, Ph.D.</a:t>
            </a:r>
            <a:endParaRPr sz="2110"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3550" y="2797175"/>
            <a:ext cx="1198750" cy="95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1699" y="3170800"/>
            <a:ext cx="2695325" cy="139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06138" y="3977975"/>
            <a:ext cx="1253575" cy="109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Results</a:t>
            </a:r>
            <a:endParaRPr/>
          </a:p>
        </p:txBody>
      </p:sp>
      <p:sp>
        <p:nvSpPr>
          <p:cNvPr id="138" name="Google Shape;138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Google Shape;143;p23" title="current_30035_1_24.3_24.7V_0.1V_1kHz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9276" y="1689908"/>
            <a:ext cx="4404348" cy="2969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3" title="30035_1_24.3_24.7V_0.1V_100kHz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0375" y="1689900"/>
            <a:ext cx="4365846" cy="2969336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23"/>
          <p:cNvSpPr txBox="1"/>
          <p:nvPr>
            <p:ph type="title"/>
          </p:nvPr>
        </p:nvSpPr>
        <p:spPr>
          <a:xfrm>
            <a:off x="311700" y="445025"/>
            <a:ext cx="8683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Resistance and leakage current as functions of bias voltage</a:t>
            </a:r>
            <a:endParaRPr/>
          </a:p>
        </p:txBody>
      </p:sp>
      <p:sp>
        <p:nvSpPr>
          <p:cNvPr id="146" name="Google Shape;146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Breakdown voltage determined from resistance and leakage current </a:t>
            </a:r>
            <a:endParaRPr/>
          </a:p>
        </p:txBody>
      </p:sp>
      <p:sp>
        <p:nvSpPr>
          <p:cNvPr id="147" name="Google Shape;147;p23"/>
          <p:cNvSpPr txBox="1"/>
          <p:nvPr/>
        </p:nvSpPr>
        <p:spPr>
          <a:xfrm>
            <a:off x="623225" y="3324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/>
              <a:t>V</a:t>
            </a:r>
            <a:r>
              <a:rPr baseline="-25000" lang="en-GB"/>
              <a:t>br</a:t>
            </a:r>
            <a:r>
              <a:rPr lang="en-GB"/>
              <a:t> = (24.601 ± 0.003) V</a:t>
            </a:r>
            <a:endParaRPr/>
          </a:p>
        </p:txBody>
      </p:sp>
      <p:sp>
        <p:nvSpPr>
          <p:cNvPr id="148" name="Google Shape;148;p23"/>
          <p:cNvSpPr txBox="1"/>
          <p:nvPr/>
        </p:nvSpPr>
        <p:spPr>
          <a:xfrm>
            <a:off x="5178475" y="3324725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</a:t>
            </a:r>
            <a:r>
              <a:rPr i="1" lang="en-GB"/>
              <a:t>V</a:t>
            </a:r>
            <a:r>
              <a:rPr baseline="-25000" lang="en-GB"/>
              <a:t>br</a:t>
            </a:r>
            <a:r>
              <a:rPr lang="en-GB"/>
              <a:t> = (24.623 ± 0.004) V</a:t>
            </a:r>
            <a:endParaRPr/>
          </a:p>
        </p:txBody>
      </p:sp>
      <p:sp>
        <p:nvSpPr>
          <p:cNvPr id="149" name="Google Shape;149;p23"/>
          <p:cNvSpPr txBox="1"/>
          <p:nvPr>
            <p:ph idx="1" type="body"/>
          </p:nvPr>
        </p:nvSpPr>
        <p:spPr>
          <a:xfrm>
            <a:off x="194125" y="4568875"/>
            <a:ext cx="40407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8. </a:t>
            </a:r>
            <a:r>
              <a:rPr lang="en-GB"/>
              <a:t>Resistance vs bias voltage.</a:t>
            </a:r>
            <a:endParaRPr sz="4200"/>
          </a:p>
        </p:txBody>
      </p:sp>
      <p:sp>
        <p:nvSpPr>
          <p:cNvPr id="150" name="Google Shape;150;p23"/>
          <p:cNvSpPr txBox="1"/>
          <p:nvPr>
            <p:ph idx="1" type="body"/>
          </p:nvPr>
        </p:nvSpPr>
        <p:spPr>
          <a:xfrm>
            <a:off x="4649275" y="4573675"/>
            <a:ext cx="4365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9. Leakage current vs bias voltage.</a:t>
            </a:r>
            <a:endParaRPr sz="4200"/>
          </a:p>
        </p:txBody>
      </p:sp>
      <p:sp>
        <p:nvSpPr>
          <p:cNvPr id="151" name="Google Shape;151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Breakdown voltage</a:t>
            </a:r>
            <a:endParaRPr/>
          </a:p>
        </p:txBody>
      </p:sp>
      <p:sp>
        <p:nvSpPr>
          <p:cNvPr id="157" name="Google Shape;157;p24"/>
          <p:cNvSpPr txBox="1"/>
          <p:nvPr>
            <p:ph idx="1" type="body"/>
          </p:nvPr>
        </p:nvSpPr>
        <p:spPr>
          <a:xfrm>
            <a:off x="311700" y="951950"/>
            <a:ext cx="8520600" cy="24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60035 </a:t>
            </a:r>
            <a:r>
              <a:rPr lang="en-GB"/>
              <a:t>and 30035 types of SiPM measured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4 different devices - the same conditions, 1 - changed amplitude or frequency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60035 - 1 &amp; 9 kHz, 50 mV; 30035 - 100 kHz, 50 &amp; 100 mV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Same conditions - weighted average falls within 3</a:t>
            </a:r>
            <a:r>
              <a:rPr lang="en-GB"/>
              <a:t>𝜎 interval for all 60035, for all 30035 except 30035_3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Change in frequency - increase in </a:t>
            </a:r>
            <a:r>
              <a:rPr i="1" lang="en-GB"/>
              <a:t>V</a:t>
            </a:r>
            <a:r>
              <a:rPr baseline="-25000" lang="en-GB"/>
              <a:t>br</a:t>
            </a:r>
            <a:r>
              <a:rPr lang="en-GB"/>
              <a:t> (&gt;3𝜎)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Change in amplitude - decrease in </a:t>
            </a:r>
            <a:r>
              <a:rPr i="1" lang="en-GB"/>
              <a:t>V</a:t>
            </a:r>
            <a:r>
              <a:rPr baseline="-25000" lang="en-GB"/>
              <a:t>br</a:t>
            </a:r>
            <a:r>
              <a:rPr lang="en-GB"/>
              <a:t> (&gt;3𝜎) </a:t>
            </a:r>
            <a:endParaRPr/>
          </a:p>
        </p:txBody>
      </p:sp>
      <p:pic>
        <p:nvPicPr>
          <p:cNvPr id="158" name="Google Shape;15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475" y="3363475"/>
            <a:ext cx="4231538" cy="171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00750" y="3367950"/>
            <a:ext cx="4231551" cy="1708042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Capacitance</a:t>
            </a:r>
            <a:r>
              <a:rPr lang="en-GB"/>
              <a:t> as a function of bias voltage and frequency</a:t>
            </a:r>
            <a:endParaRPr/>
          </a:p>
        </p:txBody>
      </p:sp>
      <p:sp>
        <p:nvSpPr>
          <p:cNvPr id="166" name="Google Shape;166;p25"/>
          <p:cNvSpPr txBox="1"/>
          <p:nvPr>
            <p:ph idx="1" type="body"/>
          </p:nvPr>
        </p:nvSpPr>
        <p:spPr>
          <a:xfrm>
            <a:off x="311700" y="1152475"/>
            <a:ext cx="8520600" cy="12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Capacitance decreases with bias voltage, as the width of the depleted region increases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Slight decrease of capacitance with test signal frequency (~ pF)</a:t>
            </a:r>
            <a:endParaRPr/>
          </a:p>
        </p:txBody>
      </p:sp>
      <p:sp>
        <p:nvSpPr>
          <p:cNvPr id="167" name="Google Shape;167;p25"/>
          <p:cNvSpPr txBox="1"/>
          <p:nvPr>
            <p:ph idx="1" type="body"/>
          </p:nvPr>
        </p:nvSpPr>
        <p:spPr>
          <a:xfrm>
            <a:off x="311700" y="4753125"/>
            <a:ext cx="40407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10. Capacitance vs bias voltage.</a:t>
            </a:r>
            <a:endParaRPr sz="4200"/>
          </a:p>
        </p:txBody>
      </p:sp>
      <p:sp>
        <p:nvSpPr>
          <p:cNvPr id="168" name="Google Shape;168;p25"/>
          <p:cNvSpPr txBox="1"/>
          <p:nvPr>
            <p:ph idx="1" type="body"/>
          </p:nvPr>
        </p:nvSpPr>
        <p:spPr>
          <a:xfrm>
            <a:off x="4530200" y="4753125"/>
            <a:ext cx="40407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11. Capacitance vs frequency.</a:t>
            </a:r>
            <a:endParaRPr sz="4200"/>
          </a:p>
        </p:txBody>
      </p:sp>
      <p:pic>
        <p:nvPicPr>
          <p:cNvPr id="169" name="Google Shape;169;p25" title="cap_30035_3_0-28V_100mV_100kHz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3025" y="2202050"/>
            <a:ext cx="3898046" cy="262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5" title="cap_9_80kHz _23_27V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60525" y="2202043"/>
            <a:ext cx="4639198" cy="2627995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Electrical simulation of an SiPM microcell in LTspice</a:t>
            </a:r>
            <a:endParaRPr/>
          </a:p>
        </p:txBody>
      </p:sp>
      <p:sp>
        <p:nvSpPr>
          <p:cNvPr id="177" name="Google Shape;177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Avalanche current build-up and avalanche quenching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SPAD</a:t>
            </a:r>
            <a:r>
              <a:rPr lang="en-GB"/>
              <a:t> part, quenching part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Correct shape of the output signal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6" title="SiMP_circui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203750"/>
            <a:ext cx="3764349" cy="254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 title="SiPM_pulse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9709" y="2203750"/>
            <a:ext cx="4159666" cy="2505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26"/>
          <p:cNvSpPr txBox="1"/>
          <p:nvPr>
            <p:ph idx="1" type="body"/>
          </p:nvPr>
        </p:nvSpPr>
        <p:spPr>
          <a:xfrm>
            <a:off x="311700" y="4753125"/>
            <a:ext cx="40407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12. Model of an SiPM microcell.</a:t>
            </a:r>
            <a:endParaRPr sz="4200"/>
          </a:p>
        </p:txBody>
      </p:sp>
      <p:sp>
        <p:nvSpPr>
          <p:cNvPr id="181" name="Google Shape;181;p26"/>
          <p:cNvSpPr txBox="1"/>
          <p:nvPr>
            <p:ph idx="1" type="body"/>
          </p:nvPr>
        </p:nvSpPr>
        <p:spPr>
          <a:xfrm>
            <a:off x="4762838" y="4753125"/>
            <a:ext cx="40407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13. Simulation of an SiPM output.</a:t>
            </a:r>
            <a:endParaRPr sz="4200"/>
          </a:p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3" name="Google Shape;183;p26"/>
          <p:cNvSpPr txBox="1"/>
          <p:nvPr>
            <p:ph idx="1" type="body"/>
          </p:nvPr>
        </p:nvSpPr>
        <p:spPr>
          <a:xfrm>
            <a:off x="4895300" y="1503000"/>
            <a:ext cx="3775800" cy="6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V</a:t>
            </a:r>
            <a:r>
              <a:rPr lang="en-GB"/>
              <a:t>illa, Federica and Zou, Yu and Dalla Mora, Alberto and Tosi, Alberto and Zappa, Franco,“SPICE Electrical Models and Simulations of Silicon Photomultipliers,” IEEE Transactions on Nuclear Science, 2015.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Future plans</a:t>
            </a:r>
            <a:endParaRPr/>
          </a:p>
        </p:txBody>
      </p:sp>
      <p:sp>
        <p:nvSpPr>
          <p:cNvPr id="189" name="Google Shape;189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Re-do the measurements for more SiPM specimens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More types of measurements, e.g., resistance vs frequency, dependance of capacitance on signal amplitude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Refine the simulation 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Compare the simulation to experimental results</a:t>
            </a:r>
            <a:endParaRPr/>
          </a:p>
        </p:txBody>
      </p:sp>
      <p:sp>
        <p:nvSpPr>
          <p:cNvPr id="190" name="Google Shape;190;p27"/>
          <p:cNvSpPr txBox="1"/>
          <p:nvPr>
            <p:ph type="title"/>
          </p:nvPr>
        </p:nvSpPr>
        <p:spPr>
          <a:xfrm>
            <a:off x="311700" y="3497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Thank you for your attention!</a:t>
            </a:r>
            <a:endParaRPr/>
          </a:p>
        </p:txBody>
      </p:sp>
      <p:sp>
        <p:nvSpPr>
          <p:cNvPr id="191" name="Google Shape;191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Theory overview</a:t>
            </a:r>
            <a:endParaRPr/>
          </a:p>
        </p:txBody>
      </p:sp>
      <p:sp>
        <p:nvSpPr>
          <p:cNvPr id="64" name="Google Shape;64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L</a:t>
            </a:r>
            <a:r>
              <a:rPr lang="en-GB"/>
              <a:t>uminosity measurement by bremsstrahlung photons</a:t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0969" y="1752369"/>
            <a:ext cx="3026875" cy="2804200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Luminosity allows us to calculate electron-hadron cross-sections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𝑅 = </a:t>
            </a:r>
            <a:r>
              <a:rPr i="1" lang="en-GB"/>
              <a:t>𝐿</a:t>
            </a:r>
            <a:r>
              <a:rPr lang="en-GB"/>
              <a:t>𝜎, where </a:t>
            </a:r>
            <a:r>
              <a:rPr lang="en-GB"/>
              <a:t>𝑅</a:t>
            </a:r>
            <a:r>
              <a:rPr lang="en-GB"/>
              <a:t> is the collision rate, </a:t>
            </a:r>
            <a:r>
              <a:rPr i="1" lang="en-GB"/>
              <a:t>𝐿</a:t>
            </a:r>
            <a:r>
              <a:rPr lang="en-GB"/>
              <a:t> the luminosity, and 𝜎 a cross-section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Luminosity is essential for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measurement normalisations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Its measurement is based on </a:t>
            </a:r>
            <a:r>
              <a:rPr lang="en-GB"/>
              <a:t>counting </a:t>
            </a:r>
            <a:endParaRPr/>
          </a:p>
          <a:p>
            <a:pPr indent="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bremsstrahlung photons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 + p → e + p + γ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457175" y="3410450"/>
            <a:ext cx="37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Piotrzkowski, “Challenging luminosity measurements at the Electron-Ion Collider,” Journal of Instrumentation, 2021.</a:t>
            </a:r>
            <a:endParaRPr/>
          </a:p>
        </p:txBody>
      </p:sp>
      <p:sp>
        <p:nvSpPr>
          <p:cNvPr id="73" name="Google Shape;73;p15"/>
          <p:cNvSpPr txBox="1"/>
          <p:nvPr>
            <p:ph idx="1" type="body"/>
          </p:nvPr>
        </p:nvSpPr>
        <p:spPr>
          <a:xfrm>
            <a:off x="2147350" y="4556575"/>
            <a:ext cx="68343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1. </a:t>
            </a:r>
            <a:r>
              <a:rPr lang="en-GB"/>
              <a:t>Feynman diagram for the electron-proton bremsstrahlung. </a:t>
            </a:r>
            <a:endParaRPr sz="4200"/>
          </a:p>
        </p:txBody>
      </p:sp>
      <p:sp>
        <p:nvSpPr>
          <p:cNvPr id="74" name="Google Shape;74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 for luminosity measurement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Direct and indirect method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0325" y="1569275"/>
            <a:ext cx="7603349" cy="2896776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>
            <p:ph idx="1" type="body"/>
          </p:nvPr>
        </p:nvSpPr>
        <p:spPr>
          <a:xfrm>
            <a:off x="256775" y="4621925"/>
            <a:ext cx="85755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2. Layout of the bremsstrahlung photons detection system (side view).</a:t>
            </a:r>
            <a:endParaRPr sz="4200"/>
          </a:p>
        </p:txBody>
      </p:sp>
      <p:sp>
        <p:nvSpPr>
          <p:cNvPr id="83" name="Google Shape;83;p16"/>
          <p:cNvSpPr txBox="1"/>
          <p:nvPr>
            <p:ph idx="1" type="body"/>
          </p:nvPr>
        </p:nvSpPr>
        <p:spPr>
          <a:xfrm>
            <a:off x="5368175" y="3771425"/>
            <a:ext cx="37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Piotrzkowski, “Challenging luminosity measurements at the Electron-Ion Collider,” Journal of Instrumentation, 2021.</a:t>
            </a:r>
            <a:endParaRPr/>
          </a:p>
        </p:txBody>
      </p:sp>
      <p:sp>
        <p:nvSpPr>
          <p:cNvPr id="84" name="Google Shape;84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1495101"/>
            <a:ext cx="3821625" cy="316812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At nominal luminosity a calorimeter with copper absorber and longitudinally embedded quartz fibers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Sampling calorimeter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Based on Cherenkov effect</a:t>
            </a:r>
            <a:endParaRPr/>
          </a:p>
          <a:p>
            <a:pPr indent="-3429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Cherenkov photons guided along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the fibers and collected </a:t>
            </a:r>
            <a:endParaRPr/>
          </a:p>
          <a:p>
            <a:pPr indent="0" lvl="0" marL="45720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by silicon photomultipliers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Direct calorimeter</a:t>
            </a:r>
            <a:endParaRPr/>
          </a:p>
        </p:txBody>
      </p:sp>
      <p:sp>
        <p:nvSpPr>
          <p:cNvPr id="92" name="Google Shape;92;p17"/>
          <p:cNvSpPr txBox="1"/>
          <p:nvPr>
            <p:ph idx="1" type="body"/>
          </p:nvPr>
        </p:nvSpPr>
        <p:spPr>
          <a:xfrm>
            <a:off x="1446375" y="3996175"/>
            <a:ext cx="3775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5000"/>
              </a:lnSpc>
              <a:spcBef>
                <a:spcPts val="0"/>
              </a:spcBef>
              <a:spcAft>
                <a:spcPts val="1200"/>
              </a:spcAft>
              <a:buSzPts val="605"/>
              <a:buNone/>
            </a:pPr>
            <a:r>
              <a:rPr lang="en-GB" sz="700"/>
              <a:t>J. Adam, "DPD Update," presentation at the </a:t>
            </a:r>
            <a:r>
              <a:rPr i="1" lang="en-GB" sz="700"/>
              <a:t>ePIC Luminosity Group Weekly Meeting</a:t>
            </a:r>
            <a:r>
              <a:rPr lang="en-GB" sz="700"/>
              <a:t>, Brookhaven National Laboratory, June 11, 2026. [Online]. Available:</a:t>
            </a:r>
            <a:r>
              <a:rPr lang="en-GB" sz="700">
                <a:uFill>
                  <a:noFill/>
                </a:uFill>
                <a:hlinkClick r:id="rId4"/>
              </a:rPr>
              <a:t> </a:t>
            </a:r>
            <a:r>
              <a:rPr lang="en-GB" sz="700" u="sng">
                <a:hlinkClick r:id="rId5"/>
              </a:rPr>
              <a:t>https://indico.bnl.gov/event/33158/contributions/125732/attachments/70715/121210/JA-Direct_photon_det_20260611.pdf</a:t>
            </a:r>
            <a:r>
              <a:rPr lang="en-GB" sz="700"/>
              <a:t>.</a:t>
            </a:r>
            <a:endParaRPr sz="690"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1446375" y="4573675"/>
            <a:ext cx="76674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SzPts val="935"/>
              <a:buNone/>
            </a:pPr>
            <a:r>
              <a:rPr lang="en-GB" sz="1700"/>
              <a:t>Fig. 3. </a:t>
            </a:r>
            <a:r>
              <a:rPr lang="en-GB" sz="1700"/>
              <a:t>Cells of 12.2</a:t>
            </a:r>
            <a:r>
              <a:rPr lang="en-GB"/>
              <a:t>×</a:t>
            </a:r>
            <a:r>
              <a:rPr lang="en-GB" sz="1700"/>
              <a:t>12.2</a:t>
            </a:r>
            <a:r>
              <a:rPr lang="en-GB"/>
              <a:t>×</a:t>
            </a:r>
            <a:r>
              <a:rPr lang="en-GB" sz="1700"/>
              <a:t>2</a:t>
            </a:r>
            <a:r>
              <a:rPr lang="en-GB" sz="1700"/>
              <a:t>64 mm, 3</a:t>
            </a:r>
            <a:r>
              <a:rPr lang="en-GB"/>
              <a:t>×</a:t>
            </a:r>
            <a:r>
              <a:rPr lang="en-GB" sz="1700"/>
              <a:t>3 fibers, absorber and SiPMs at 45</a:t>
            </a:r>
            <a:r>
              <a:rPr baseline="30000" lang="en-GB" sz="1700"/>
              <a:t>o</a:t>
            </a:r>
            <a:r>
              <a:rPr lang="en-GB" sz="1700"/>
              <a:t>. </a:t>
            </a:r>
            <a:endParaRPr sz="1700"/>
          </a:p>
        </p:txBody>
      </p:sp>
      <p:sp>
        <p:nvSpPr>
          <p:cNvPr id="94" name="Google Shape;9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Silicon Photomultiplier (SiPM) </a:t>
            </a:r>
            <a:endParaRPr/>
          </a:p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311700" y="1152475"/>
            <a:ext cx="8520600" cy="373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Single-photon-sensitive detector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</a:t>
            </a:r>
            <a:r>
              <a:rPr lang="en-GB"/>
              <a:t>atrix of single photon avalanche diodes</a:t>
            </a:r>
            <a:endParaRPr/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(SPADs) in Geiger mode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SPAD coupled to a quenching resistor - a microcell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Operates in reverse bias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Depleted region with high electric field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Impact ionization -&gt; avalanche 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Avalanche quenched by quenching resistor</a:t>
            </a:r>
            <a:endParaRPr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Capacitively-coupled fast output terminal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15854" y="1096475"/>
            <a:ext cx="3023500" cy="3251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>
            <p:ph idx="1" type="body"/>
          </p:nvPr>
        </p:nvSpPr>
        <p:spPr>
          <a:xfrm>
            <a:off x="5564150" y="4390700"/>
            <a:ext cx="3475200" cy="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4. Schematics of an SiPM circuit. </a:t>
            </a:r>
            <a:endParaRPr sz="4200"/>
          </a:p>
        </p:txBody>
      </p:sp>
      <p:sp>
        <p:nvSpPr>
          <p:cNvPr id="103" name="Google Shape;103;p18"/>
          <p:cNvSpPr txBox="1"/>
          <p:nvPr>
            <p:ph idx="1" type="body"/>
          </p:nvPr>
        </p:nvSpPr>
        <p:spPr>
          <a:xfrm>
            <a:off x="2790075" y="3912425"/>
            <a:ext cx="3475200" cy="61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onsemi, “Introduction to the Silicon Photomultiplier (SiPM).” https://www.onsemi.com/pub/Collateral/AND9770-D.pdf, 2023.</a:t>
            </a:r>
            <a:endParaRPr/>
          </a:p>
        </p:txBody>
      </p:sp>
      <p:sp>
        <p:nvSpPr>
          <p:cNvPr id="104" name="Google Shape;104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Methods</a:t>
            </a:r>
            <a:endParaRPr/>
          </a:p>
        </p:txBody>
      </p:sp>
      <p:sp>
        <p:nvSpPr>
          <p:cNvPr id="110" name="Google Shape;110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</a:t>
            </a:r>
            <a:r>
              <a:rPr lang="en-GB"/>
              <a:t>lectrical characteristics for a Onsemi SiPM</a:t>
            </a:r>
            <a:endParaRPr/>
          </a:p>
        </p:txBody>
      </p:sp>
      <p:sp>
        <p:nvSpPr>
          <p:cNvPr id="116" name="Google Shape;116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Done for C-series 30035 and 60035 SiPMs by onsemi</a:t>
            </a:r>
            <a:endParaRPr/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-GB"/>
              <a:t>(3×3, and 6×6 mm</a:t>
            </a:r>
            <a:r>
              <a:rPr baseline="30000" lang="en-GB"/>
              <a:t>2</a:t>
            </a:r>
            <a:r>
              <a:rPr lang="en-GB"/>
              <a:t> total area, 35×35 μm</a:t>
            </a:r>
            <a:r>
              <a:rPr baseline="30000" lang="en-GB"/>
              <a:t>2</a:t>
            </a:r>
            <a:r>
              <a:rPr lang="en-GB"/>
              <a:t> cell size)</a:t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Complex impedance measured for SiPM electrical characteristics by an LCR meter</a:t>
            </a:r>
            <a:endParaRPr/>
          </a:p>
        </p:txBody>
      </p:sp>
      <p:pic>
        <p:nvPicPr>
          <p:cNvPr id="117" name="Google Shape;117;p20" title="SiMP_phot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2050" y="2723050"/>
            <a:ext cx="2773749" cy="20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>
            <p:ph idx="1" type="body"/>
          </p:nvPr>
        </p:nvSpPr>
        <p:spPr>
          <a:xfrm>
            <a:off x="4845400" y="4762675"/>
            <a:ext cx="40407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6. </a:t>
            </a:r>
            <a:r>
              <a:rPr lang="en-GB"/>
              <a:t>onsemi C-series 30035 SiPM.</a:t>
            </a:r>
            <a:endParaRPr sz="4200"/>
          </a:p>
        </p:txBody>
      </p:sp>
      <p:pic>
        <p:nvPicPr>
          <p:cNvPr id="119" name="Google Shape;119;p20" title="LCR_img.jpe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8501" y="2723050"/>
            <a:ext cx="3401600" cy="20396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>
            <p:ph idx="1" type="body"/>
          </p:nvPr>
        </p:nvSpPr>
        <p:spPr>
          <a:xfrm>
            <a:off x="558950" y="4762675"/>
            <a:ext cx="40407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5. </a:t>
            </a:r>
            <a:r>
              <a:rPr lang="en-GB"/>
              <a:t>Agilent E4980A LCR</a:t>
            </a:r>
            <a:r>
              <a:rPr lang="en-GB"/>
              <a:t> meter.</a:t>
            </a:r>
            <a:endParaRPr sz="4200"/>
          </a:p>
        </p:txBody>
      </p:sp>
      <p:sp>
        <p:nvSpPr>
          <p:cNvPr id="121" name="Google Shape;121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21"/>
          <p:cNvPicPr preferRelativeResize="0"/>
          <p:nvPr/>
        </p:nvPicPr>
        <p:blipFill rotWithShape="1">
          <a:blip r:embed="rId3">
            <a:alphaModFix/>
          </a:blip>
          <a:srcRect b="23527" l="1642" r="1749" t="22672"/>
          <a:stretch/>
        </p:blipFill>
        <p:spPr>
          <a:xfrm>
            <a:off x="4427700" y="2808050"/>
            <a:ext cx="4456908" cy="1760824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Auto-balancing bridge method</a:t>
            </a:r>
            <a:endParaRPr/>
          </a:p>
        </p:txBody>
      </p:sp>
      <p:sp>
        <p:nvSpPr>
          <p:cNvPr id="128" name="Google Shape;128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M</a:t>
            </a:r>
            <a:r>
              <a:rPr lang="en-GB"/>
              <a:t>easuring the current </a:t>
            </a:r>
            <a:r>
              <a:rPr i="1" lang="en-GB"/>
              <a:t>I</a:t>
            </a:r>
            <a:r>
              <a:rPr baseline="-25000" lang="en-GB"/>
              <a:t>X </a:t>
            </a:r>
            <a:r>
              <a:rPr lang="en-GB"/>
              <a:t>through device under testing (DUT) and the voltage across it </a:t>
            </a:r>
            <a:r>
              <a:rPr i="1" lang="en-GB"/>
              <a:t>V</a:t>
            </a:r>
            <a:r>
              <a:rPr baseline="-25000" lang="en-GB"/>
              <a:t>X</a:t>
            </a:r>
            <a:endParaRPr baseline="-250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Signal of a defined amplitude and frequency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Capacitance, resistance and leakage current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Automated by telnet connection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Each value an average of 12 measurements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GB"/>
              <a:t>Light tight enclosure</a:t>
            </a:r>
            <a:endParaRPr/>
          </a:p>
        </p:txBody>
      </p:sp>
      <p:pic>
        <p:nvPicPr>
          <p:cNvPr id="129" name="Google Shape;129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56000" y="3646120"/>
            <a:ext cx="2083550" cy="71515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21"/>
          <p:cNvSpPr txBox="1"/>
          <p:nvPr>
            <p:ph idx="1" type="body"/>
          </p:nvPr>
        </p:nvSpPr>
        <p:spPr>
          <a:xfrm>
            <a:off x="4427700" y="4568875"/>
            <a:ext cx="4040700" cy="44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Fig. 7. Auto-balancing bridge.</a:t>
            </a:r>
            <a:endParaRPr sz="4200"/>
          </a:p>
        </p:txBody>
      </p:sp>
      <p:sp>
        <p:nvSpPr>
          <p:cNvPr id="131" name="Google Shape;131;p21"/>
          <p:cNvSpPr txBox="1"/>
          <p:nvPr>
            <p:ph idx="1" type="body"/>
          </p:nvPr>
        </p:nvSpPr>
        <p:spPr>
          <a:xfrm>
            <a:off x="311700" y="4361275"/>
            <a:ext cx="3775800" cy="65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-GB"/>
              <a:t>K</a:t>
            </a:r>
            <a:r>
              <a:rPr lang="en-GB"/>
              <a:t>eysight Technologies, “Impedance Measurement Handbook: A Guide to Measurement Technology and Techniques, 4th Edition.”https://pearl-hifi.com/06_Lit_Archive/15_Mfrs_Publications/20_HP_Agilent/HP_App_Notes-Handbooks/Z_Measurement_H-book_4th_Ed.pdf.</a:t>
            </a:r>
            <a:endParaRPr/>
          </a:p>
        </p:txBody>
      </p:sp>
      <p:sp>
        <p:nvSpPr>
          <p:cNvPr id="132" name="Google Shape;132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