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413" r:id="rId3"/>
    <p:sldId id="415" r:id="rId4"/>
    <p:sldId id="416" r:id="rId5"/>
    <p:sldId id="274" r:id="rId6"/>
    <p:sldId id="418" r:id="rId7"/>
    <p:sldId id="417" r:id="rId8"/>
    <p:sldId id="275" r:id="rId9"/>
    <p:sldId id="276" r:id="rId10"/>
    <p:sldId id="257" r:id="rId11"/>
    <p:sldId id="260" r:id="rId12"/>
    <p:sldId id="261" r:id="rId13"/>
    <p:sldId id="265" r:id="rId14"/>
    <p:sldId id="264" r:id="rId15"/>
    <p:sldId id="267" r:id="rId16"/>
    <p:sldId id="266" r:id="rId17"/>
    <p:sldId id="268" r:id="rId18"/>
    <p:sldId id="414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30"/>
  </p:normalViewPr>
  <p:slideViewPr>
    <p:cSldViewPr snapToGrid="0">
      <p:cViewPr varScale="1">
        <p:scale>
          <a:sx n="100" d="100"/>
          <a:sy n="100" d="100"/>
        </p:scale>
        <p:origin x="18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7E3C6-C82A-0140-8EF6-A4B728299396}" type="datetimeFigureOut">
              <a:rPr lang="en-US" smtClean="0"/>
              <a:t>7/8/26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0D562-8399-694B-9BFC-0CB520D6F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16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0D562-8399-694B-9BFC-0CB520D6F3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67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2F31B-F46C-4EE5-3FAC-2A4805F0D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FFFCD0-03CB-2CBF-70C4-3758889480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970C2E-1BFA-D1CC-9A1E-32A02BF81E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ECBA9-9199-61D7-829C-EB83FEECD6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0D562-8399-694B-9BFC-0CB520D6F3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4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F237E-7E4D-6EAD-56A2-BF5C923F8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E31940-84F9-B577-2E3B-737581A64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2098F-5E03-6709-6EBE-AF3DD9E92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2D087-7F75-B9E6-084C-0C26CED39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B67C0-98EE-5DE0-1B85-3A87E61A5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FA6B-DA37-DB43-877B-248F86648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19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6761D-43E1-AAF9-B65B-3C4DEE7A1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06B06E-A226-FCF1-86B0-53C1CD79F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EE1CD-F48C-573C-88C1-B108A6E7D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C1D60-3C44-892B-ADCE-D9ED381AE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D00F1-9794-381B-F407-B7CD09FB7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FA6B-DA37-DB43-877B-248F86648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2F25E2-10FB-F53E-B14B-9D93DA1BCC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2863B3-D65C-6025-146A-7A88C91E6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2ED8B-FE14-924B-8173-12F7F4036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A323C-EFFB-A6AC-EDF7-37A4AACDE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EC419-536A-26B6-9026-729B6C676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FA6B-DA37-DB43-877B-248F86648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10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4D06A-1026-6126-8FAE-76D69B8E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7D635-540D-BF44-166E-F9E652D90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7527A-B089-48E5-D556-01777366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476F5-7584-57FE-163B-0CC1E222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4175D-4802-04CE-3FFC-120CEACBB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FA6B-DA37-DB43-877B-248F86648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5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FB94-0691-F862-2657-AF775F674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49498-D8E0-4A41-4B4A-C5FFBA911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98EB3-09BE-A3C9-E937-F7D4A0F6F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984FE-0042-6545-3510-5EB67D309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7BF6A-9685-0BD4-F1E5-9F851232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FA6B-DA37-DB43-877B-248F86648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6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497D2-FDB9-79FC-FEB2-2FEE7A207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281FA-741E-841E-D465-96C3F3585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78814-9A0D-3596-6F65-0567D33B6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1B5A0-CAB7-1B58-C8F0-2E21D9B60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7F7E1-5532-5369-59C7-F289D5FCC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D46B5-EBE1-5407-540D-D0F772327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FA6B-DA37-DB43-877B-248F86648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44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92C8D-EA04-A897-D6BA-A21B13D44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63F94-586A-B47E-36F0-339F9E75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EEDCC7-B116-C1C0-7EE5-E474D1A06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534AB2-7122-89B4-21FA-9B0CCEA94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2B78B7-8B30-9779-0FB9-67AF72764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3E9BE7-DDD3-AB59-1807-AC516DAA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1CD4F3-28F3-48DF-ABC4-4A5577F2D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6B00BD-2D23-7B5C-0B5B-5F317AAD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FA6B-DA37-DB43-877B-248F86648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E2CFB-879F-15F7-6868-2854AD8D3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3246A3-31A9-6787-2705-A4EC36C63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ACAE3D-4032-51EB-34CB-F07358C39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DD850-F335-4394-94D4-6D4920B85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FA6B-DA37-DB43-877B-248F86648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1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028BBE-E757-675B-D3E5-12E1DB923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B0F7B-0859-C2EF-39EC-2B007CC9C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DBB44-0612-0BB0-2CBD-8FE2236D6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FA6B-DA37-DB43-877B-248F86648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1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0FB00-C33B-4A88-B0BB-8EAD3DF92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46385-1AC5-990A-7BF2-B647F6CA0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9BCAD-912C-69D8-41AA-F620621E3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798CD-234B-CDB2-AA4D-BDA29388C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A64FD-739F-D0B6-3765-E5FCC979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8908D-EA6F-5011-7F08-35BFE83E0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FA6B-DA37-DB43-877B-248F86648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74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CFEA6-2C89-9B4D-B528-B71FA1CD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274203-86EF-FA64-1D23-D8A2B4649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EE9849-82C7-1AB9-D30B-09A0F66CA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8309F0-F261-DC10-2F79-4241A5E09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EA8B0-070A-82A5-09F9-9C68520A2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88E04-7F56-B63C-B157-AA721A4A2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FA6B-DA37-DB43-877B-248F86648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3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2CEF4C-9B7C-D605-1806-0B2C4C2D5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04781-7E11-27F0-6590-3772F7454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6F5ED-CCE5-8E73-DF48-E932924F6C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D53F2-9C8B-6958-3226-5AB63956F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91E31-580C-9EF7-B818-6CA154D3F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CFA6B-DA37-DB43-877B-248F86648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4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3809B-1B91-7802-2184-87B24F11F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Beam Test of a SiPM-on-Tile ZDC Prototype with 5.3 GeV Positrons at Jefferson Laboratory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955F9-315B-FBB8-9890-8B76C621C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Sean Preins</a:t>
            </a:r>
          </a:p>
          <a:p>
            <a:pPr algn="l"/>
            <a:r>
              <a:rPr lang="en-US" dirty="0"/>
              <a:t>2026 EIC Early Career (EC) Workshop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363FFC-5CA4-8EC3-DDF2-B0F8B3405B3C}"/>
              </a:ext>
            </a:extLst>
          </p:cNvPr>
          <p:cNvSpPr txBox="1"/>
          <p:nvPr/>
        </p:nvSpPr>
        <p:spPr>
          <a:xfrm>
            <a:off x="11464119" y="77246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7F32D9-E6BA-EA55-DD32-6C814ABFF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FA6B-DA37-DB43-877B-248F86648D66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 descr="UCR Logo | Websites">
            <a:extLst>
              <a:ext uri="{FF2B5EF4-FFF2-40B4-BE49-F238E27FC236}">
                <a16:creationId xmlns:a16="http://schemas.microsoft.com/office/drawing/2014/main" id="{5D9829A5-F935-E258-F6C1-9349CE830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968" y="5801893"/>
            <a:ext cx="2800350" cy="95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B-EIC">
            <a:extLst>
              <a:ext uri="{FF2B5EF4-FFF2-40B4-BE49-F238E27FC236}">
                <a16:creationId xmlns:a16="http://schemas.microsoft.com/office/drawing/2014/main" id="{F6B23890-AD2E-4DFF-B865-43F72A409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156" y="4409810"/>
            <a:ext cx="13220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235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75CC643-405D-172E-22A3-29288DB4A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13" y="513080"/>
            <a:ext cx="6653379" cy="2089317"/>
          </a:xfrm>
        </p:spPr>
        <p:txBody>
          <a:bodyPr anchor="ctr">
            <a:normAutofit/>
          </a:bodyPr>
          <a:lstStyle/>
          <a:p>
            <a:r>
              <a:rPr lang="en-US" sz="2400"/>
              <a:t>Results were compared with a GEANT4 simulation of 5.3 GeV positrons</a:t>
            </a:r>
          </a:p>
          <a:p>
            <a:r>
              <a:rPr lang="en-US" sz="2400"/>
              <a:t>The shower center of gravity and shower angle distributions were used to determine the beam orientation</a:t>
            </a:r>
          </a:p>
          <a:p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90EF99-ABAC-3EF6-C4C8-307B0820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60" y="2734056"/>
            <a:ext cx="10978071" cy="348386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40ACF-B1E6-07BF-20F9-88FD3944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C2CFA6B-DA37-DB43-877B-248F86648D66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71C33B-0656-1A0A-4977-C8297C542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7000"/>
            <a:ext cx="4576972" cy="1325563"/>
          </a:xfrm>
        </p:spPr>
        <p:txBody>
          <a:bodyPr/>
          <a:lstStyle/>
          <a:p>
            <a:r>
              <a:rPr lang="en-US"/>
              <a:t>Center of Gravity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8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84301C-66A6-0147-FE01-9FC171AE2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612ACB1-1BEF-F128-502B-3C3FF9E5A9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55237" y="576263"/>
                <a:ext cx="6433632" cy="194644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Shower angles were determined from the eigenvectors of the moment matrix of the shower</a:t>
                </a:r>
              </a:p>
              <a:p>
                <a:r>
                  <a:rPr lang="en-US" sz="2400" dirty="0"/>
                  <a:t>The beam orientation was determined to be x = -1.2mm, y = -10mm,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= 0.07 rad,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400" dirty="0"/>
                  <a:t> = -0.52 rad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612ACB1-1BEF-F128-502B-3C3FF9E5A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237" y="576263"/>
                <a:ext cx="6433632" cy="1946442"/>
              </a:xfrm>
              <a:prstGeom prst="rect">
                <a:avLst/>
              </a:prstGeom>
              <a:blipFill>
                <a:blip r:embed="rId2"/>
                <a:stretch>
                  <a:fillRect l="-1381" t="-11688" r="-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3E64E4-F51B-C4C5-EDA5-28BD632B95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90478" y="2734056"/>
            <a:ext cx="8295322" cy="39874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AF05D-2C91-3C70-2970-EFEAACA7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2CFA6B-DA37-DB43-877B-248F86648D66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66624-D85D-B12B-C13F-692C617B5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7000"/>
            <a:ext cx="10515600" cy="1325563"/>
          </a:xfrm>
        </p:spPr>
        <p:txBody>
          <a:bodyPr/>
          <a:lstStyle/>
          <a:p>
            <a:r>
              <a:rPr lang="en-US" dirty="0"/>
              <a:t>Shower Angle</a:t>
            </a:r>
            <a:br>
              <a:rPr lang="en-US" dirty="0"/>
            </a:br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545860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005ED5-5B3F-5655-FA78-5108C66F4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9B473A-98D8-45E8-AFFC-68063FFB3497}"/>
              </a:ext>
            </a:extLst>
          </p:cNvPr>
          <p:cNvSpPr txBox="1">
            <a:spLocks/>
          </p:cNvSpPr>
          <p:nvPr/>
        </p:nvSpPr>
        <p:spPr>
          <a:xfrm>
            <a:off x="4965917" y="586822"/>
            <a:ext cx="6819953" cy="1867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beam impact position was determined by projecting the moment matrix eigenvectors from the COG to the front face of the detector</a:t>
            </a:r>
          </a:p>
          <a:p>
            <a:r>
              <a:rPr lang="en-US" sz="2400" dirty="0"/>
              <a:t>Beam spread effects were subtracted in quadrature from the data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6FAEF5-A928-92D0-0C99-B6B8359BB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393" y="2734056"/>
            <a:ext cx="7833492" cy="39874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50616-2EA9-7B82-2F1D-CF0522FF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2CFA6B-DA37-DB43-877B-248F86648D66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781268-B6E4-6B2F-0863-8A7243034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7000"/>
            <a:ext cx="3771102" cy="1325563"/>
          </a:xfrm>
        </p:spPr>
        <p:txBody>
          <a:bodyPr/>
          <a:lstStyle/>
          <a:p>
            <a:r>
              <a:rPr lang="en-US" dirty="0"/>
              <a:t>Position Res.</a:t>
            </a:r>
            <a:br>
              <a:rPr lang="en-US" dirty="0"/>
            </a:br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913604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5BC59A-4F23-7E38-4853-C7E2F00B8898}"/>
              </a:ext>
            </a:extLst>
          </p:cNvPr>
          <p:cNvSpPr txBox="1">
            <a:spLocks/>
          </p:cNvSpPr>
          <p:nvPr/>
        </p:nvSpPr>
        <p:spPr>
          <a:xfrm>
            <a:off x="5351164" y="586822"/>
            <a:ext cx="6002636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Expected energy dependance for position resolution for the ZDC prototype, with the measured position resolution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CF0812-091D-094A-F2DE-566C7FB8E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76139"/>
            <a:ext cx="10220208" cy="412394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8B5FB-7777-BFC6-FB16-8D8F2F64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2CFA6B-DA37-DB43-877B-248F86648D66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DB738F-9CD9-697F-B918-812E316E1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7000"/>
            <a:ext cx="4672584" cy="1325563"/>
          </a:xfrm>
        </p:spPr>
        <p:txBody>
          <a:bodyPr/>
          <a:lstStyle/>
          <a:p>
            <a:r>
              <a:rPr lang="en-US" dirty="0"/>
              <a:t>Position Res.</a:t>
            </a:r>
            <a:br>
              <a:rPr lang="en-US" dirty="0"/>
            </a:br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620872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EE4096-34BA-621A-1902-B22F625DD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7AF38F-0F46-BF8E-6310-721A130E4E45}"/>
              </a:ext>
            </a:extLst>
          </p:cNvPr>
          <p:cNvSpPr txBox="1">
            <a:spLocks/>
          </p:cNvSpPr>
          <p:nvPr/>
        </p:nvSpPr>
        <p:spPr>
          <a:xfrm>
            <a:off x="5351164" y="586822"/>
            <a:ext cx="6002636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Summed event energy distribution for each layer characterize longitudinal shower shape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4138B3-A6FA-C35F-9F0E-A5DA14E75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2541602"/>
            <a:ext cx="8840724" cy="427714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A4D65-8BC7-B901-750C-EBBC5BA52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2CFA6B-DA37-DB43-877B-248F86648D66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94C760B-36F3-443A-D137-166980D54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7000"/>
            <a:ext cx="3418840" cy="1325563"/>
          </a:xfrm>
        </p:spPr>
        <p:txBody>
          <a:bodyPr/>
          <a:lstStyle/>
          <a:p>
            <a:r>
              <a:rPr lang="en-US" dirty="0"/>
              <a:t>Shower Shape</a:t>
            </a:r>
            <a:br>
              <a:rPr lang="en-US" dirty="0"/>
            </a:br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971124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AD76C3-3E0B-A3C1-2549-8E94ADF1B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1F9157-D395-679C-0F32-0DD22D684218}"/>
              </a:ext>
            </a:extLst>
          </p:cNvPr>
          <p:cNvSpPr txBox="1">
            <a:spLocks/>
          </p:cNvSpPr>
          <p:nvPr/>
        </p:nvSpPr>
        <p:spPr>
          <a:xfrm>
            <a:off x="5351164" y="586822"/>
            <a:ext cx="6002636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Mean and standard deviation of layer event energy distributions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769ACD-3994-0563-43C2-4D0A8FF3E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331" y="2676139"/>
            <a:ext cx="8563338" cy="412394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6A4A3-C659-8764-DAA7-AD92D02EE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2CFA6B-DA37-DB43-877B-248F86648D66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BDECB0E-A154-3318-CE97-0EF39746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1652"/>
            <a:ext cx="10515600" cy="1325563"/>
          </a:xfrm>
        </p:spPr>
        <p:txBody>
          <a:bodyPr/>
          <a:lstStyle/>
          <a:p>
            <a:r>
              <a:rPr lang="en-US" dirty="0"/>
              <a:t>Shower Shape</a:t>
            </a:r>
            <a:br>
              <a:rPr lang="en-US" dirty="0"/>
            </a:br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506121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4F1079-6FDB-6A9E-8862-0D1FE32AB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1DFA8E8-01CB-C7EC-325F-EF091A85F888}"/>
              </a:ext>
            </a:extLst>
          </p:cNvPr>
          <p:cNvSpPr txBox="1">
            <a:spLocks/>
          </p:cNvSpPr>
          <p:nvPr/>
        </p:nvSpPr>
        <p:spPr>
          <a:xfrm>
            <a:off x="720741" y="2327062"/>
            <a:ext cx="3641852" cy="3560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Total event energy distribution compared to simulation</a:t>
            </a:r>
          </a:p>
          <a:p>
            <a:r>
              <a:rPr lang="en-US" sz="2400" dirty="0"/>
              <a:t>Energy spread effects not represented in simulation have a negligible impact on energy resolution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ADABA2-E85B-802B-F010-5560080B7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845" y="630936"/>
            <a:ext cx="6010422" cy="549554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E2928-549F-540C-A5F1-DC65A4FB7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648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2CFA6B-DA37-DB43-877B-248F86648D66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1F0BC00-3062-70B0-F602-243E6649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413"/>
            <a:ext cx="10515600" cy="1325563"/>
          </a:xfrm>
        </p:spPr>
        <p:txBody>
          <a:bodyPr/>
          <a:lstStyle/>
          <a:p>
            <a:r>
              <a:rPr lang="en-US" dirty="0"/>
              <a:t>Energy Res.</a:t>
            </a:r>
            <a:br>
              <a:rPr lang="en-US" dirty="0"/>
            </a:br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381731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2D5C74-C672-DFE1-D10B-CF728D2D0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1AE3306-63C8-E3E0-7EB6-5C6E651EA5A8}"/>
              </a:ext>
            </a:extLst>
          </p:cNvPr>
          <p:cNvSpPr txBox="1">
            <a:spLocks/>
          </p:cNvSpPr>
          <p:nvPr/>
        </p:nvSpPr>
        <p:spPr>
          <a:xfrm>
            <a:off x="473583" y="2252870"/>
            <a:ext cx="4215375" cy="3560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Expected energy dependence on energy resolution for the ZDC prototype, with the measured energy resolution</a:t>
            </a:r>
          </a:p>
          <a:p>
            <a:r>
              <a:rPr lang="en-US" sz="2400" dirty="0"/>
              <a:t>Significant difference may be attributed to detector effects not included in simulation (electrical cross-talk, non-ideal equalization)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EAF7F5-BF67-1244-8D92-2C0321135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950703"/>
            <a:ext cx="6656832" cy="48560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D0312-953F-9850-4E76-B0A88A562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648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2CFA6B-DA37-DB43-877B-248F86648D66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D5299B-4141-665D-A9F5-2BFFF13F5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413"/>
            <a:ext cx="10515600" cy="1325563"/>
          </a:xfrm>
        </p:spPr>
        <p:txBody>
          <a:bodyPr/>
          <a:lstStyle/>
          <a:p>
            <a:r>
              <a:rPr lang="en-US" dirty="0"/>
              <a:t>Energy Res.</a:t>
            </a:r>
            <a:br>
              <a:rPr lang="en-US" dirty="0"/>
            </a:br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462533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2854001-B4AF-4E18-9D2E-33E37F97A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D039B4-4258-D988-2C1F-F33D1C034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en-US" sz="5200"/>
              <a:t>Final ZDC Design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30A22-D3EE-4C34-3271-F6A40F21D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70" y="3173476"/>
            <a:ext cx="6244957" cy="3182874"/>
          </a:xfrm>
        </p:spPr>
        <p:txBody>
          <a:bodyPr>
            <a:noAutofit/>
          </a:bodyPr>
          <a:lstStyle/>
          <a:p>
            <a:r>
              <a:rPr lang="en-US" sz="2400" dirty="0"/>
              <a:t>Prototype informed updated mechanical design </a:t>
            </a:r>
          </a:p>
          <a:p>
            <a:r>
              <a:rPr lang="en-US" sz="2400" dirty="0"/>
              <a:t>Three removable PCBs per layer</a:t>
            </a:r>
          </a:p>
          <a:p>
            <a:r>
              <a:rPr lang="en-US" sz="2400" dirty="0"/>
              <a:t>New connectors improve construction and reliability</a:t>
            </a:r>
          </a:p>
          <a:p>
            <a:r>
              <a:rPr lang="en-US" sz="2400" dirty="0"/>
              <a:t>LEDs integrated for calibration</a:t>
            </a:r>
          </a:p>
          <a:p>
            <a:r>
              <a:rPr lang="en-US" sz="2400" dirty="0"/>
              <a:t>Shielded ribbon cables reduce crosstalk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685C8D-7420-FCC6-497B-95A7CBD871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864" b="3"/>
          <a:stretch>
            <a:fillRect/>
          </a:stretch>
        </p:blipFill>
        <p:spPr>
          <a:xfrm>
            <a:off x="7307674" y="183197"/>
            <a:ext cx="4460955" cy="61426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AE87D-3174-5137-1A31-59AA7D945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615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C2CFA6B-DA37-DB43-877B-248F86648D66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64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6D345C-A974-69F5-C833-0E948464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en-US" sz="5400" dirty="0"/>
              <a:t>Conclusions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40DAE8-DC7F-3878-765E-127F14D7E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7" y="1721921"/>
            <a:ext cx="6702552" cy="3183712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82DC6-8E66-098C-564E-1DB458C0E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2088" y="1721921"/>
            <a:ext cx="4218432" cy="4497903"/>
          </a:xfrm>
        </p:spPr>
        <p:txBody>
          <a:bodyPr anchor="ctr">
            <a:normAutofit/>
          </a:bodyPr>
          <a:lstStyle/>
          <a:p>
            <a:r>
              <a:rPr lang="en-US" sz="2000" dirty="0"/>
              <a:t>We successfully constructed and operated our third generation SiPM-on-tile sampling calorimeter at the Jefferson Lab Hall D Pair Spectrometer</a:t>
            </a:r>
          </a:p>
          <a:p>
            <a:r>
              <a:rPr lang="en-US" sz="2000" dirty="0"/>
              <a:t>Shower shape and spatial reconstruction are reasonably reproduced by simulation, and we have identified sources of remaining discrepancies </a:t>
            </a:r>
          </a:p>
          <a:p>
            <a:r>
              <a:rPr lang="en-US" sz="2000" dirty="0"/>
              <a:t>This experience gave us valuable insight into the design, construction methods, calibration procedure, and operation that informs the final design of the ePIC ZDC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5BA7F-965F-6E95-AB28-AE4044BB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536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C2CFA6B-DA37-DB43-877B-248F86648D66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10F43E-C990-BD09-E918-6B0773AAA24D}"/>
              </a:ext>
            </a:extLst>
          </p:cNvPr>
          <p:cNvSpPr txBox="1">
            <a:spLocks/>
          </p:cNvSpPr>
          <p:nvPr/>
        </p:nvSpPr>
        <p:spPr>
          <a:xfrm>
            <a:off x="4334510" y="5340076"/>
            <a:ext cx="3522980" cy="110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778686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6DA20A-EA52-F408-3489-90E5C175F9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671" r="-2" b="9070"/>
          <a:stretch>
            <a:fillRect/>
          </a:stretch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5A389C-C76A-37DB-D3DE-076078CF37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" b="2560"/>
          <a:stretch>
            <a:fillRect/>
          </a:stretch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45DE12-4872-5F80-484A-C6B020AC7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3400"/>
              <a:t>Outline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7D15B-B2A4-7FBD-F0BB-840F9B1F2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487677"/>
            <a:ext cx="4832803" cy="4352035"/>
          </a:xfrm>
        </p:spPr>
        <p:txBody>
          <a:bodyPr>
            <a:normAutofit/>
          </a:bodyPr>
          <a:lstStyle/>
          <a:p>
            <a:r>
              <a:rPr lang="en-US" sz="2400" dirty="0"/>
              <a:t>ePIC Zero Degree Calorimeter </a:t>
            </a:r>
          </a:p>
          <a:p>
            <a:r>
              <a:rPr lang="en-US" sz="2400" dirty="0"/>
              <a:t>15-layer SiPM-on-tile prototype</a:t>
            </a:r>
          </a:p>
          <a:p>
            <a:r>
              <a:rPr lang="en-US" sz="2400" dirty="0"/>
              <a:t>Jefferson Lab beam test</a:t>
            </a:r>
          </a:p>
          <a:p>
            <a:r>
              <a:rPr lang="en-US" sz="2400" dirty="0"/>
              <a:t>Event reconstruction and calibration </a:t>
            </a:r>
          </a:p>
          <a:p>
            <a:r>
              <a:rPr lang="en-US" sz="2400" dirty="0"/>
              <a:t>Comparison with simulation </a:t>
            </a:r>
          </a:p>
          <a:p>
            <a:pPr lvl="1"/>
            <a:r>
              <a:rPr lang="en-US" dirty="0"/>
              <a:t>Position resolution </a:t>
            </a:r>
          </a:p>
          <a:p>
            <a:pPr lvl="1"/>
            <a:r>
              <a:rPr lang="en-US" dirty="0"/>
              <a:t>Shower shapes </a:t>
            </a:r>
          </a:p>
          <a:p>
            <a:pPr lvl="1"/>
            <a:r>
              <a:rPr lang="en-US" dirty="0"/>
              <a:t>Energy resolution </a:t>
            </a:r>
          </a:p>
          <a:p>
            <a:r>
              <a:rPr lang="en-US" sz="2400" dirty="0"/>
              <a:t>Impact on the final ZDC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5B310-703E-7098-4A90-DC601E5C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9888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C2CFA6B-DA37-DB43-877B-248F86648D66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5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CA10E8-1307-50BD-48DA-6B7B216D7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92CB0-CB72-CA30-B0CD-E8AD1063A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US" sz="3400"/>
              <a:t>ZDC HCAL Design Overview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5F8FC-7355-D617-8D4A-1FB06E6DE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878" y="2394463"/>
            <a:ext cx="4896573" cy="4493595"/>
          </a:xfrm>
        </p:spPr>
        <p:txBody>
          <a:bodyPr anchor="t">
            <a:normAutofit/>
          </a:bodyPr>
          <a:lstStyle/>
          <a:p>
            <a:r>
              <a:rPr lang="en-US" sz="2400" dirty="0"/>
              <a:t>64-layer SiPM-on-tile iron sampling calorimeter </a:t>
            </a:r>
          </a:p>
          <a:p>
            <a:r>
              <a:rPr lang="en-US" sz="2400" dirty="0"/>
              <a:t>ASIC-away-of-SiPM readout architecture</a:t>
            </a:r>
          </a:p>
          <a:p>
            <a:r>
              <a:rPr lang="en-US" sz="2400" dirty="0"/>
              <a:t>1.3 mm SiPMs with 48.8 × 48.8 mm scintillator tiles </a:t>
            </a:r>
          </a:p>
          <a:p>
            <a:r>
              <a:rPr lang="en-US" sz="2400" dirty="0"/>
              <a:t>8096 channels (121/132 per layer) </a:t>
            </a:r>
          </a:p>
          <a:p>
            <a:r>
              <a:rPr lang="en-US" sz="2400" dirty="0"/>
              <a:t>Alternate layers shifted by half a cell</a:t>
            </a:r>
          </a:p>
          <a:p>
            <a:r>
              <a:rPr lang="en-US" sz="2400" dirty="0"/>
              <a:t>Removable layers for SiPM annealing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F65869-6E46-ECE9-2B04-75D854F14C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139" b="1"/>
          <a:stretch>
            <a:fillRect/>
          </a:stretch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7DA63-FE9F-C5CF-C080-00A278C7C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321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C2CFA6B-DA37-DB43-877B-248F86648D66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60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AFB10-66AC-57E9-BC1A-21DB113B9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US" sz="3400"/>
              <a:t>Prototype Overview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CABE3-B23E-AA9E-BBC2-F44B7CB3A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514600"/>
            <a:ext cx="4896573" cy="4169664"/>
          </a:xfrm>
        </p:spPr>
        <p:txBody>
          <a:bodyPr anchor="t">
            <a:noAutofit/>
          </a:bodyPr>
          <a:lstStyle/>
          <a:p>
            <a:r>
              <a:rPr lang="en-US" sz="2400" dirty="0"/>
              <a:t>15-layer SiPM-on-tile prototype </a:t>
            </a:r>
          </a:p>
          <a:p>
            <a:r>
              <a:rPr lang="en-US" sz="2400" dirty="0"/>
              <a:t>Installed at Jefferson Lab Hall D Pair Spectrometer (April 2025) </a:t>
            </a:r>
          </a:p>
          <a:p>
            <a:r>
              <a:rPr lang="en-US" sz="2400" dirty="0"/>
              <a:t>5×5 tiles per layer with staggered geometry </a:t>
            </a:r>
          </a:p>
          <a:p>
            <a:r>
              <a:rPr lang="en-US" sz="2400" dirty="0"/>
              <a:t>370 instrumented channels (~10% of final detector) </a:t>
            </a:r>
          </a:p>
          <a:p>
            <a:r>
              <a:rPr lang="en-US" sz="2400" dirty="0"/>
              <a:t>5.3 GeV positron beam </a:t>
            </a:r>
          </a:p>
          <a:p>
            <a:r>
              <a:rPr lang="en-US" sz="2400" dirty="0"/>
              <a:t>6.6 million events, 98.7% channels operational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E32EBF-F69C-984D-BE04-B520317B0A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436" r="33884" b="1"/>
          <a:stretch>
            <a:fillRect/>
          </a:stretch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DEA7D-DDF2-B8BD-B194-576A3330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321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C2CFA6B-DA37-DB43-877B-248F86648D66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21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854001-B4AF-4E18-9D2E-33E37F97A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2C584-39F2-9CDD-0F26-B489BA66F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en-US" sz="5200"/>
              <a:t>DAQ System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6440C-CDD8-AC6F-D710-60CCCBCF6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70" y="3355848"/>
            <a:ext cx="6244957" cy="2825496"/>
          </a:xfrm>
        </p:spPr>
        <p:txBody>
          <a:bodyPr>
            <a:normAutofit/>
          </a:bodyPr>
          <a:lstStyle/>
          <a:p>
            <a:r>
              <a:rPr lang="en-US" sz="2400" dirty="0"/>
              <a:t>Six CAEN DT5202 digitizers </a:t>
            </a:r>
          </a:p>
          <a:p>
            <a:r>
              <a:rPr lang="en-US" sz="2400" dirty="0"/>
              <a:t>DT5215 concentrator board </a:t>
            </a:r>
          </a:p>
          <a:p>
            <a:r>
              <a:rPr lang="en-US" sz="2400" dirty="0"/>
              <a:t>DRS4 trigger readout </a:t>
            </a:r>
          </a:p>
          <a:p>
            <a:r>
              <a:rPr lang="en-US" sz="2400" dirty="0"/>
              <a:t>Two scintillator trigger counters </a:t>
            </a:r>
          </a:p>
          <a:p>
            <a:r>
              <a:rPr lang="en-US" sz="2400" dirty="0"/>
              <a:t>3D-printed trigger mount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7A6840-349F-4D48-680B-CEA2513995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4646"/>
          <a:stretch>
            <a:fillRect/>
          </a:stretch>
        </p:blipFill>
        <p:spPr>
          <a:xfrm>
            <a:off x="7684007" y="603504"/>
            <a:ext cx="4050792" cy="55778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8E84C-8024-3645-A469-07E668654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615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C2CFA6B-DA37-DB43-877B-248F86648D66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73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83EAC-5E22-8106-4CD9-77C93FCF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FA6B-DA37-DB43-877B-248F86648D66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ED79A-8886-E498-36F1-CCAC3FF55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02" y="481039"/>
            <a:ext cx="10525698" cy="587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34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15719BB-48A7-4AF4-BB91-DC82E0DF7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10973A55-5440-4A99-B526-B5812E462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A9682493-588A-4D52-98F6-FBBD80C07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0372FA-80E7-E9AA-3DA5-AAEE025D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170432"/>
          </a:xfrm>
        </p:spPr>
        <p:txBody>
          <a:bodyPr anchor="b">
            <a:normAutofit/>
          </a:bodyPr>
          <a:lstStyle/>
          <a:p>
            <a:r>
              <a:rPr lang="en-US" sz="4000" dirty="0"/>
              <a:t>Beam Test Goals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EC5A7A-ADE4-48D9-B89C-2BA1C9110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03236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92" y="2185062"/>
            <a:ext cx="49377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D1722-0C45-CCCC-F7C7-7818299EE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2" y="2512611"/>
            <a:ext cx="4001519" cy="3664351"/>
          </a:xfrm>
        </p:spPr>
        <p:txBody>
          <a:bodyPr>
            <a:normAutofit/>
          </a:bodyPr>
          <a:lstStyle/>
          <a:p>
            <a:r>
              <a:rPr lang="en-US" sz="2400" dirty="0"/>
              <a:t>Measure energy response </a:t>
            </a:r>
          </a:p>
          <a:p>
            <a:r>
              <a:rPr lang="en-US" sz="2400" dirty="0"/>
              <a:t>Study shower development </a:t>
            </a:r>
          </a:p>
          <a:p>
            <a:r>
              <a:rPr lang="en-US" sz="2400" dirty="0"/>
              <a:t>Measure position resolution </a:t>
            </a:r>
          </a:p>
          <a:p>
            <a:r>
              <a:rPr lang="en-US" sz="2400" dirty="0"/>
              <a:t>Compare with GEANT4 simulation </a:t>
            </a:r>
          </a:p>
          <a:p>
            <a:r>
              <a:rPr lang="en-US" sz="2400" dirty="0"/>
              <a:t>Guide the final ZDC design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E334F579-B7D1-3D40-4211-6965F74B1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553" y="870726"/>
            <a:ext cx="7714424" cy="3664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96DF0A-DACB-2A7C-D01D-665A3985F5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0935"/>
          <a:stretch>
            <a:fillRect/>
          </a:stretch>
        </p:blipFill>
        <p:spPr>
          <a:xfrm>
            <a:off x="6095999" y="4884157"/>
            <a:ext cx="6022599" cy="12928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06B8F-8CD1-C6AE-2DD6-0EAE26DE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9529" y="6356350"/>
            <a:ext cx="142355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C2CFA6B-DA37-DB43-877B-248F86648D66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57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D6CA7E-A3AE-E513-1430-6104A767B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800" dirty="0"/>
              <a:t>Event Building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765C53-8341-9978-0A87-163B05B132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57" r="2" b="2"/>
          <a:stretch>
            <a:fillRect/>
          </a:stretch>
        </p:blipFill>
        <p:spPr>
          <a:xfrm>
            <a:off x="908304" y="2478024"/>
            <a:ext cx="6009855" cy="36941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62F50-9939-C59A-FA0C-C02909E23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4928" y="2478024"/>
            <a:ext cx="4920247" cy="3694176"/>
          </a:xfrm>
        </p:spPr>
        <p:txBody>
          <a:bodyPr anchor="ctr">
            <a:noAutofit/>
          </a:bodyPr>
          <a:lstStyle/>
          <a:p>
            <a:r>
              <a:rPr lang="en-US" sz="2400" dirty="0"/>
              <a:t>Subtract channel pedestals </a:t>
            </a:r>
          </a:p>
          <a:p>
            <a:r>
              <a:rPr lang="en-US" sz="2400" dirty="0"/>
              <a:t>Suppress hits within 3σ of pedestal</a:t>
            </a:r>
          </a:p>
          <a:p>
            <a:r>
              <a:rPr lang="en-US" sz="2400" dirty="0"/>
              <a:t>Equalize channels using cosmic rays</a:t>
            </a:r>
          </a:p>
          <a:p>
            <a:r>
              <a:rPr lang="en-US" sz="2400" dirty="0"/>
              <a:t>Determine HG/LG gain ratio from beam data</a:t>
            </a:r>
          </a:p>
          <a:p>
            <a:r>
              <a:rPr lang="en-US" sz="2400" dirty="0"/>
              <a:t>Apply global energy calibration</a:t>
            </a:r>
          </a:p>
          <a:p>
            <a:r>
              <a:rPr lang="en-US" sz="2400" dirty="0"/>
              <a:t>Verify channel mapping and synchronization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760FF-D13F-17FF-0B59-B6B78F261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C2CFA6B-DA37-DB43-877B-248F86648D66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22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F83B0-D96A-B608-E311-467EC09D0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Autofit/>
          </a:bodyPr>
          <a:lstStyle/>
          <a:p>
            <a:r>
              <a:rPr lang="en-US" dirty="0"/>
              <a:t>Systematic Errors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0323F-387D-2EA5-3395-DA0B1C2BA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10108"/>
            <a:ext cx="5537200" cy="3492868"/>
          </a:xfrm>
        </p:spPr>
        <p:txBody>
          <a:bodyPr>
            <a:noAutofit/>
          </a:bodyPr>
          <a:lstStyle/>
          <a:p>
            <a:r>
              <a:rPr lang="en-US" sz="2400" dirty="0"/>
              <a:t>Beam position uncertainty: ±1.3 cm, resulting in a total beam energy uncertainty of ±2% </a:t>
            </a:r>
          </a:p>
          <a:p>
            <a:r>
              <a:rPr lang="en-US" sz="2400" dirty="0"/>
              <a:t>Two alternative datasets were formed with energy scaled by ±2% </a:t>
            </a:r>
          </a:p>
          <a:p>
            <a:r>
              <a:rPr lang="en-US" sz="2400" dirty="0"/>
              <a:t>Alternative dataset was formed without equalization</a:t>
            </a:r>
          </a:p>
          <a:p>
            <a:r>
              <a:rPr lang="en-US" sz="2400" dirty="0"/>
              <a:t>This produced a −0.9% impact on the energy resolution , a −2.1% impact on the 𝑦 pos. resolution , and a +8.1% impact on the 𝑥 pos. resolution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54F310-86EB-4C70-C820-34313CEC6E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525" b="1"/>
          <a:stretch>
            <a:fillRect/>
          </a:stretch>
        </p:blipFill>
        <p:spPr>
          <a:xfrm>
            <a:off x="5385816" y="1230216"/>
            <a:ext cx="6440424" cy="434221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97954-2A43-0CB5-8A12-544D73519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321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C2CFA6B-DA37-DB43-877B-248F86648D66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804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25230</TotalTime>
  <Words>637</Words>
  <Application>Microsoft Macintosh PowerPoint</Application>
  <PresentationFormat>Widescreen</PresentationFormat>
  <Paragraphs>104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Office Theme</vt:lpstr>
      <vt:lpstr>Beam Test of a SiPM-on-Tile ZDC Prototype with 5.3 GeV Positrons at Jefferson Laboratory</vt:lpstr>
      <vt:lpstr>Outline</vt:lpstr>
      <vt:lpstr>ZDC HCAL Design Overview</vt:lpstr>
      <vt:lpstr>Prototype Overview</vt:lpstr>
      <vt:lpstr>DAQ System</vt:lpstr>
      <vt:lpstr>PowerPoint Presentation</vt:lpstr>
      <vt:lpstr>Beam Test Goals</vt:lpstr>
      <vt:lpstr>Event Building</vt:lpstr>
      <vt:lpstr>Systematic Errors</vt:lpstr>
      <vt:lpstr>Center of Gravity Results</vt:lpstr>
      <vt:lpstr>Shower Angle Results</vt:lpstr>
      <vt:lpstr>Position Res. Results</vt:lpstr>
      <vt:lpstr>Position Res. Results</vt:lpstr>
      <vt:lpstr>Shower Shape Results</vt:lpstr>
      <vt:lpstr>Shower Shape Results</vt:lpstr>
      <vt:lpstr>Energy Res. Results</vt:lpstr>
      <vt:lpstr>Energy Res. Results</vt:lpstr>
      <vt:lpstr>Final ZDC Design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Scintillating Tile Uniformity Studies Update</dc:title>
  <dc:creator>Preins, Sean Bradley</dc:creator>
  <cp:lastModifiedBy>Sean P</cp:lastModifiedBy>
  <cp:revision>177</cp:revision>
  <dcterms:created xsi:type="dcterms:W3CDTF">2023-02-17T17:38:43Z</dcterms:created>
  <dcterms:modified xsi:type="dcterms:W3CDTF">2026-07-08T18:22:53Z</dcterms:modified>
</cp:coreProperties>
</file>