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7" r:id="rId6"/>
    <p:sldId id="279" r:id="rId7"/>
    <p:sldId id="280" r:id="rId8"/>
    <p:sldId id="278" r:id="rId9"/>
    <p:sldId id="281" r:id="rId10"/>
    <p:sldId id="284" r:id="rId11"/>
    <p:sldId id="286" r:id="rId12"/>
    <p:sldId id="285" r:id="rId13"/>
    <p:sldId id="287" r:id="rId14"/>
    <p:sldId id="288" r:id="rId15"/>
    <p:sldId id="282" r:id="rId16"/>
    <p:sldId id="289" r:id="rId17"/>
    <p:sldId id="290" r:id="rId18"/>
    <p:sldId id="291" r:id="rId19"/>
    <p:sldId id="292" r:id="rId20"/>
    <p:sldId id="283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Kay" initials="SK" lastIdx="1" clrIdx="0">
    <p:extLst>
      <p:ext uri="{19B8F6BF-5375-455C-9EA6-DF929625EA0E}">
        <p15:presenceInfo xmlns:p15="http://schemas.microsoft.com/office/powerpoint/2012/main" userId="8a46ee8ad45ab7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C00000"/>
    <a:srgbClr val="689AFB"/>
    <a:srgbClr val="F7A537"/>
    <a:srgbClr val="FFFFFF"/>
    <a:srgbClr val="6484E8"/>
    <a:srgbClr val="E53B4B"/>
    <a:srgbClr val="8838E2"/>
    <a:srgbClr val="F9400E"/>
    <a:srgbClr val="01A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69" autoAdjust="0"/>
  </p:normalViewPr>
  <p:slideViewPr>
    <p:cSldViewPr snapToGrid="0">
      <p:cViewPr varScale="1">
        <p:scale>
          <a:sx n="137" d="100"/>
          <a:sy n="137" d="100"/>
        </p:scale>
        <p:origin x="228" y="114"/>
      </p:cViewPr>
      <p:guideLst>
        <p:guide orient="horz" pos="166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b0d188c2e5_0_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g2b0d188c2e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B87043ED-F766-BF06-AFE3-B796DAEDF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7BFE960D-12AB-C959-2AAF-4E79E66453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85B632F7-713B-B19D-FA02-84EEDC8470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0874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FF971877-A359-582D-399F-79D0EC3C5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291FA5F8-000E-7844-E6DC-4B88BD7C04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C78F9E52-5F3F-2D45-0C62-BD668D452F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648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9AECC5DA-3CEA-247C-A380-FB333660C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115279C9-D998-5E97-C424-77964DB639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BA9A348A-0CFA-4A95-4523-13AEDBED63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105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3C58D22D-2775-EE23-39D3-7E31CCBE8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FF3230A9-B5BC-D2CD-1138-2DC170620B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7FD2D45E-60D4-FF59-F97E-3AFE84AE8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250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5B69A753-90EA-EB29-D3E0-24F536E3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D01FE41F-A7C4-E8DA-8DA5-D1456D303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B2B9AAD9-A7B7-C020-DFEB-81C19C1B10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56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4776A9D3-08A5-24FF-2938-B121125D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0d188c2e5_0_9:notes">
            <a:extLst>
              <a:ext uri="{FF2B5EF4-FFF2-40B4-BE49-F238E27FC236}">
                <a16:creationId xmlns:a16="http://schemas.microsoft.com/office/drawing/2014/main" id="{CD9D8A4B-221B-88B5-C364-ED20B0A062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74" name="Google Shape;74;g2b0d188c2e5_0_9:notes">
            <a:extLst>
              <a:ext uri="{FF2B5EF4-FFF2-40B4-BE49-F238E27FC236}">
                <a16:creationId xmlns:a16="http://schemas.microsoft.com/office/drawing/2014/main" id="{81B5B8F6-075A-C6B4-87BD-C00CFC132B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4900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7222512F-9EDA-9421-0449-5FF87E93F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2C28ECE2-C522-0803-85E3-09778AE05C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25AD18B6-8E8B-8A06-D335-65655D329A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074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A5C67A9D-1738-CB23-C42B-B22D81D00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8DBCD036-5B68-FCBE-1E86-2EDFB81DD4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EC585080-1E25-5E28-AFCA-29FCE007A2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0568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F3E8FC28-D14F-27F0-132A-F6D03A42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07D76FF1-59B5-6903-3669-4911E9F398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80CEFE2A-C3A1-2143-2440-9968323718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382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77F6C3EB-1C18-3B47-8513-94C0EEABD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7F8405F5-9D18-AB89-8E17-AA2F75F577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9743C0F3-3CB4-4BBE-941F-2D1926E7FE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27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0d188c2e5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63" name="Google Shape;63;g2b0d188c2e5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A40488D3-B40D-B8F4-8222-790A95FE4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0d188c2e5_0_9:notes">
            <a:extLst>
              <a:ext uri="{FF2B5EF4-FFF2-40B4-BE49-F238E27FC236}">
                <a16:creationId xmlns:a16="http://schemas.microsoft.com/office/drawing/2014/main" id="{C0C4EC25-3CEA-CB3C-852B-EF2528FDC1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74" name="Google Shape;74;g2b0d188c2e5_0_9:notes">
            <a:extLst>
              <a:ext uri="{FF2B5EF4-FFF2-40B4-BE49-F238E27FC236}">
                <a16:creationId xmlns:a16="http://schemas.microsoft.com/office/drawing/2014/main" id="{64EE4426-C530-03F8-40F6-41B0F66B12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99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0d188c2e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74" name="Google Shape;74;g2b0d188c2e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56BD1C81-ADD6-0AAC-12D5-7CEF3C04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513290E6-18F1-033A-8899-0CE84FDC3F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BEA50E5A-A1AD-40A7-8968-A3514C232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38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574A7200-11CA-55F2-FFF3-FCA9C1EC1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FDD955BE-307C-A2C2-A906-6E165B6AE7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7A1EA28B-A131-230F-FC4F-77C7BD6FDB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30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6D3B1D52-0E5B-BF43-812B-4DE8361AB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9E68ACB1-FE05-134F-07BB-3F45CFC9D7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3F66ADC4-6543-560F-5A12-DA20D4C1E7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210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384E8287-8995-0756-AC59-8B2DD069C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0d188c2e5_0_58:notes">
            <a:extLst>
              <a:ext uri="{FF2B5EF4-FFF2-40B4-BE49-F238E27FC236}">
                <a16:creationId xmlns:a16="http://schemas.microsoft.com/office/drawing/2014/main" id="{3691E490-059E-9F1E-9BFB-7DF2FD92C4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87" name="Google Shape;87;g2b0d188c2e5_0_58:notes">
            <a:extLst>
              <a:ext uri="{FF2B5EF4-FFF2-40B4-BE49-F238E27FC236}">
                <a16:creationId xmlns:a16="http://schemas.microsoft.com/office/drawing/2014/main" id="{02BD9D37-8A78-7FE7-E44D-307858CB59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203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>
          <a:extLst>
            <a:ext uri="{FF2B5EF4-FFF2-40B4-BE49-F238E27FC236}">
              <a16:creationId xmlns:a16="http://schemas.microsoft.com/office/drawing/2014/main" id="{493BB4ED-E36A-9840-FDB5-A4D0827A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b0d188c2e5_0_9:notes">
            <a:extLst>
              <a:ext uri="{FF2B5EF4-FFF2-40B4-BE49-F238E27FC236}">
                <a16:creationId xmlns:a16="http://schemas.microsoft.com/office/drawing/2014/main" id="{41532B4B-651E-7D0E-CD8F-A00691EB57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74" name="Google Shape;74;g2b0d188c2e5_0_9:notes">
            <a:extLst>
              <a:ext uri="{FF2B5EF4-FFF2-40B4-BE49-F238E27FC236}">
                <a16:creationId xmlns:a16="http://schemas.microsoft.com/office/drawing/2014/main" id="{786C5B5A-080E-6BB5-0401-33AD91AFE0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2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77190" y="880858"/>
            <a:ext cx="82215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77190" y="3806190"/>
            <a:ext cx="32727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377190" y="2466536"/>
            <a:ext cx="82215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 sz="21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9735" y="354625"/>
            <a:ext cx="1224152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4637" y="354625"/>
            <a:ext cx="1340426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0764" y="354625"/>
            <a:ext cx="1369204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377190" y="1817687"/>
            <a:ext cx="8221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None/>
              <a:defRPr sz="2100">
                <a:solidFill>
                  <a:schemeClr val="lt1"/>
                </a:solidFill>
              </a:defRPr>
            </a:lvl1pPr>
            <a:lvl2pPr marL="914400" lvl="1" indent="-3619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100"/>
              <a:buChar char="▪"/>
              <a:defRPr sz="2100">
                <a:solidFill>
                  <a:schemeClr val="lt1"/>
                </a:solidFill>
              </a:defRPr>
            </a:lvl2pPr>
            <a:lvl3pPr marL="1371600" lvl="2" indent="-3619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100"/>
              <a:buChar char="▪"/>
              <a:defRPr sz="210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lt1"/>
                </a:solidFill>
              </a:defRPr>
            </a:lvl4pPr>
            <a:lvl5pPr marL="2286000" lvl="4" indent="-279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4"/>
          </p:nvPr>
        </p:nvSpPr>
        <p:spPr>
          <a:xfrm>
            <a:off x="377190" y="3175265"/>
            <a:ext cx="82215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500"/>
              <a:buFont typeface="Arial"/>
              <a:buNone/>
              <a:defRPr sz="15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Char char="▪"/>
              <a:defRPr sz="15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5"/>
          </p:nvPr>
        </p:nvSpPr>
        <p:spPr>
          <a:xfrm>
            <a:off x="377190" y="2803819"/>
            <a:ext cx="8221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None/>
              <a:defRPr sz="21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▪"/>
              <a:defRPr>
                <a:solidFill>
                  <a:schemeClr val="lt1"/>
                </a:solidFill>
              </a:defRPr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Char char="▪"/>
              <a:defRPr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lt1"/>
                </a:solidFill>
              </a:defRPr>
            </a:lvl4pPr>
            <a:lvl5pPr marL="2286000" lvl="4" indent="-279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270">
          <p15:clr>
            <a:srgbClr val="FBAE40"/>
          </p15:clr>
        </p15:guide>
        <p15:guide id="5" pos="5490">
          <p15:clr>
            <a:srgbClr val="FBAE40"/>
          </p15:clr>
        </p15:guide>
        <p15:guide id="6" orient="horz" pos="298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15376" y="4869657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37334" y="6532"/>
            <a:ext cx="85107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28626" y="463205"/>
            <a:ext cx="8254200" cy="4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/>
            </a:lvl1pPr>
            <a:lvl2pPr marL="914400" lvl="1" indent="-2984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/>
            </a:lvl2pPr>
            <a:lvl3pPr marL="1371600" lvl="2" indent="-2921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/>
            </a:lvl3pPr>
            <a:lvl4pPr marL="1828800" lvl="3" indent="-28575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/>
            </a:lvl4pPr>
            <a:lvl5pPr marL="2286000" lvl="4" indent="-279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7" name="Google Shape;27;p3"/>
          <p:cNvSpPr txBox="1"/>
          <p:nvPr/>
        </p:nvSpPr>
        <p:spPr>
          <a:xfrm>
            <a:off x="751840" y="41148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Arial"/>
              <a:buNone/>
            </a:pPr>
            <a:endParaRPr sz="1400">
              <a:solidFill>
                <a:srgbClr val="0096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/>
        </p:nvSpPr>
        <p:spPr>
          <a:xfrm>
            <a:off x="451757" y="0"/>
            <a:ext cx="85107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b="1" i="1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24085" y="4869179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1757" y="0"/>
            <a:ext cx="85107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/>
          <p:nvPr/>
        </p:nvSpPr>
        <p:spPr>
          <a:xfrm>
            <a:off x="557939" y="48180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Arial"/>
              <a:buNone/>
            </a:pPr>
            <a:endParaRPr sz="1400">
              <a:solidFill>
                <a:srgbClr val="0096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1401161" y="48774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Arial"/>
              <a:buNone/>
            </a:pPr>
            <a:endParaRPr sz="1400">
              <a:solidFill>
                <a:srgbClr val="0096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/>
          <p:nvPr/>
        </p:nvSpPr>
        <p:spPr>
          <a:xfrm>
            <a:off x="1353710" y="500335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Arial"/>
              <a:buNone/>
            </a:pPr>
            <a:endParaRPr sz="1400">
              <a:solidFill>
                <a:srgbClr val="0096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/>
        </p:nvSpPr>
        <p:spPr>
          <a:xfrm>
            <a:off x="357064" y="4714656"/>
            <a:ext cx="3073707" cy="2538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Joint </a:t>
            </a:r>
            <a:r>
              <a:rPr lang="en-GB" sz="1200" b="0" i="0" u="none" strike="noStrike" cap="none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ePIC</a:t>
            </a:r>
            <a:r>
              <a:rPr lang="en-GB" sz="1200" b="0" i="0" u="none" strike="noStrike" cap="none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/EICUG Meeting, July 2026 </a:t>
            </a:r>
            <a:endParaRPr lang="en-GB" sz="1100" dirty="0"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733691" y="4874609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28626" y="4744569"/>
            <a:ext cx="87153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" name="Google Shape;39;p5"/>
          <p:cNvSpPr txBox="1"/>
          <p:nvPr/>
        </p:nvSpPr>
        <p:spPr>
          <a:xfrm>
            <a:off x="365761" y="4932964"/>
            <a:ext cx="47451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Career Researcher Meeting</a:t>
            </a:r>
            <a:endParaRPr sz="11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1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09881" y="1111154"/>
            <a:ext cx="7751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09881" y="3534722"/>
            <a:ext cx="77511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09881" y="2580883"/>
            <a:ext cx="77511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6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9736" y="354625"/>
            <a:ext cx="1224155" cy="34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4637" y="354625"/>
            <a:ext cx="1340429" cy="34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 descr="Picture 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0763" y="354625"/>
            <a:ext cx="1369203" cy="3429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5486400" y="4629150"/>
            <a:ext cx="1947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  <a:defRPr sz="800">
                <a:solidFill>
                  <a:srgbClr val="00ACDB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362725" y="11322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298450" rtl="0">
              <a:spcBef>
                <a:spcPts val="300"/>
              </a:spcBef>
              <a:spcAft>
                <a:spcPts val="0"/>
              </a:spcAft>
              <a:buSzPts val="1100"/>
              <a:buChar char="▪"/>
              <a:defRPr/>
            </a:lvl2pPr>
            <a:lvl3pPr marL="1371600" lvl="2" indent="-292100" rtl="0">
              <a:spcBef>
                <a:spcPts val="300"/>
              </a:spcBef>
              <a:spcAft>
                <a:spcPts val="0"/>
              </a:spcAft>
              <a:buSzPts val="1000"/>
              <a:buChar char="▪"/>
              <a:defRPr/>
            </a:lvl3pPr>
            <a:lvl4pPr marL="1828800" lvl="3" indent="-285750" rtl="0">
              <a:spcBef>
                <a:spcPts val="300"/>
              </a:spcBef>
              <a:spcAft>
                <a:spcPts val="0"/>
              </a:spcAft>
              <a:buSzPts val="900"/>
              <a:buChar char="▪"/>
              <a:defRPr/>
            </a:lvl4pPr>
            <a:lvl5pPr marL="2286000" lvl="4" indent="-279400" rtl="0">
              <a:spcBef>
                <a:spcPts val="300"/>
              </a:spcBef>
              <a:spcAft>
                <a:spcPts val="0"/>
              </a:spcAft>
              <a:buSzPts val="800"/>
              <a:buChar char="▪"/>
              <a:defRPr/>
            </a:lvl5pPr>
            <a:lvl6pPr marL="2743200" lvl="5" indent="-292100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6pPr>
            <a:lvl7pPr marL="3200400" lvl="6" indent="-292100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7pPr>
            <a:lvl8pPr marL="3657600" lvl="7" indent="-292100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8pPr>
            <a:lvl9pPr marL="4114800" lvl="8" indent="-292100" rtl="0">
              <a:spcBef>
                <a:spcPts val="300"/>
              </a:spcBef>
              <a:spcAft>
                <a:spcPts val="0"/>
              </a:spcAft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1318" y="0"/>
            <a:ext cx="85107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61319" y="480062"/>
            <a:ext cx="8254200" cy="42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28793" y="4863674"/>
            <a:ext cx="3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428626" y="433252"/>
            <a:ext cx="8715300" cy="0"/>
          </a:xfrm>
          <a:prstGeom prst="straightConnector1">
            <a:avLst/>
          </a:prstGeom>
          <a:noFill/>
          <a:ln w="53975" cap="flat" cmpd="sng">
            <a:solidFill>
              <a:srgbClr val="37B4E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10;p1"/>
          <p:cNvSpPr txBox="1"/>
          <p:nvPr userDrawn="1"/>
        </p:nvSpPr>
        <p:spPr>
          <a:xfrm>
            <a:off x="350742" y="4932964"/>
            <a:ext cx="50706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Career Researcher Meeting</a:t>
            </a:r>
            <a:endParaRPr lang="en-GB" sz="1100" dirty="0"/>
          </a:p>
        </p:txBody>
      </p:sp>
      <p:sp>
        <p:nvSpPr>
          <p:cNvPr id="11" name="Google Shape;11;p1"/>
          <p:cNvSpPr txBox="1"/>
          <p:nvPr/>
        </p:nvSpPr>
        <p:spPr>
          <a:xfrm>
            <a:off x="357064" y="4714656"/>
            <a:ext cx="2775995" cy="25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Joint </a:t>
            </a:r>
            <a:r>
              <a:rPr lang="en-GB" sz="1200" b="0" i="0" u="none" strike="noStrike" cap="none" dirty="0" err="1">
                <a:solidFill>
                  <a:srgbClr val="C00000"/>
                </a:solidFill>
                <a:latin typeface="Arial"/>
                <a:cs typeface="Arial"/>
                <a:sym typeface="Arial"/>
              </a:rPr>
              <a:t>ePIC</a:t>
            </a:r>
            <a:r>
              <a:rPr lang="en-GB" sz="1200" b="0" i="0" u="none" strike="noStrike" cap="none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/EICUG Meeting, July 2026 </a:t>
            </a:r>
            <a:endParaRPr lang="en-GB" sz="1100" dirty="0"/>
          </a:p>
        </p:txBody>
      </p:sp>
      <p:cxnSp>
        <p:nvCxnSpPr>
          <p:cNvPr id="12" name="Google Shape;12;p1"/>
          <p:cNvCxnSpPr/>
          <p:nvPr/>
        </p:nvCxnSpPr>
        <p:spPr>
          <a:xfrm>
            <a:off x="419917" y="4744569"/>
            <a:ext cx="8715300" cy="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70">
          <p15:clr>
            <a:srgbClr val="F26B43"/>
          </p15:clr>
        </p15:guide>
        <p15:guide id="4" orient="horz" pos="2916">
          <p15:clr>
            <a:srgbClr val="F26B43"/>
          </p15:clr>
        </p15:guide>
        <p15:guide id="5" pos="5490">
          <p15:clr>
            <a:srgbClr val="F26B43"/>
          </p15:clr>
        </p15:guide>
        <p15:guide id="6" orient="horz" pos="3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88/1361-6471/abf5c3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zenodo.org/records/21120166" TargetMode="External"/><Relationship Id="rId5" Type="http://schemas.openxmlformats.org/officeDocument/2006/relationships/hyperlink" Target="https://zenodo.org/records/19204154" TargetMode="Externa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github.i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s://indico.bnl.gov/event/2707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github.io/scavenger-hun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/>
        </p:nvSpPr>
        <p:spPr>
          <a:xfrm>
            <a:off x="340777" y="1811155"/>
            <a:ext cx="81219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"/>
              <a:buFont typeface="Arial"/>
              <a:buNone/>
            </a:pPr>
            <a:r>
              <a:rPr lang="en-GB" sz="4800" dirty="0">
                <a:solidFill>
                  <a:schemeClr val="lt1"/>
                </a:solidFill>
              </a:rPr>
              <a:t>Tutorials, Tungsten and </a:t>
            </a:r>
            <a:r>
              <a:rPr lang="en-GB" sz="4800" i="1" dirty="0">
                <a:solidFill>
                  <a:schemeClr val="lt1"/>
                </a:solidFill>
              </a:rPr>
              <a:t>t</a:t>
            </a:r>
            <a:endParaRPr sz="4800" i="1" dirty="0">
              <a:solidFill>
                <a:srgbClr val="FFFFFF"/>
              </a:solidFill>
            </a:endParaRPr>
          </a:p>
        </p:txBody>
      </p:sp>
      <p:sp>
        <p:nvSpPr>
          <p:cNvPr id="57" name="Google Shape;57;p8"/>
          <p:cNvSpPr txBox="1"/>
          <p:nvPr/>
        </p:nvSpPr>
        <p:spPr>
          <a:xfrm>
            <a:off x="404575" y="2714999"/>
            <a:ext cx="5952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</a:rPr>
              <a:t>Stephen Kay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</a:rPr>
              <a:t>University of York</a:t>
            </a:r>
            <a:endParaRPr sz="2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FFFFFF"/>
                </a:solidFill>
              </a:rPr>
              <a:t>ePIC</a:t>
            </a:r>
            <a:r>
              <a:rPr lang="en-GB" sz="2000" dirty="0">
                <a:solidFill>
                  <a:srgbClr val="FFFFFF"/>
                </a:solidFill>
              </a:rPr>
              <a:t>/EICUG Joint Meeting, July 2026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</a:rPr>
              <a:t>Glasgow, UK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</a:rPr>
              <a:t>Early Career Researcher Meeting, 12/07/26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58" name="Google Shape;5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287" y="757424"/>
            <a:ext cx="2069737" cy="794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0766" y="903308"/>
            <a:ext cx="2422032" cy="50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ACDB"/>
              </a:buClr>
              <a:buSzPts val="800"/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 sz="1000">
              <a:solidFill>
                <a:schemeClr val="dk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CED98-4D4A-A9B2-2C30-C9627A52D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842" y="844000"/>
            <a:ext cx="1968401" cy="783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544CF-5D0C-4AAE-0F0D-126F6A9A8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4744" y="1836647"/>
            <a:ext cx="1219217" cy="118135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0D929E91-F300-28E7-1115-FB1FE8B6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A570B401-A709-2E62-94BD-D32783FB2B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Luminosity Monitoring at a Collider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6523FAB3-9D06-8A99-60CF-DE3296E8ED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805CA5-6062-B299-4208-E85A2816BCD6}"/>
              </a:ext>
            </a:extLst>
          </p:cNvPr>
          <p:cNvGrpSpPr/>
          <p:nvPr/>
        </p:nvGrpSpPr>
        <p:grpSpPr>
          <a:xfrm>
            <a:off x="647238" y="2500311"/>
            <a:ext cx="8496762" cy="2170700"/>
            <a:chOff x="647238" y="2500311"/>
            <a:chExt cx="8496762" cy="21707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F8FF63-2DC3-2185-6C02-B69A99F3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238" y="2703785"/>
              <a:ext cx="2600788" cy="176375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E5A448-C6C5-1CDD-4002-5AA38C9E0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137" y="2500311"/>
              <a:ext cx="3200863" cy="21707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7E9A88-1F3F-3988-7648-9CD627CD395D}"/>
              </a:ext>
            </a:extLst>
          </p:cNvPr>
          <p:cNvSpPr txBox="1"/>
          <p:nvPr/>
        </p:nvSpPr>
        <p:spPr>
          <a:xfrm>
            <a:off x="3493294" y="4872151"/>
            <a:ext cx="202168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b="0" i="0" u="none" strike="noStrike" baseline="0" dirty="0">
                <a:latin typeface="+mn-lt"/>
              </a:rPr>
              <a:t>Figures - EIC Yellow Report - Section 11.7.1, p575</a:t>
            </a:r>
            <a:endParaRPr lang="en-GB" sz="6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CB0B97AA-2838-E3CF-95D8-C2F606707FBE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8625" y="572293"/>
                <a:ext cx="8286750" cy="4056857"/>
              </a:xfrm>
              <a:prstGeom prst="rect">
                <a:avLst/>
              </a:prstGeom>
            </p:spPr>
            <p:txBody>
              <a:bodyPr spcFirstLastPara="1" wrap="square" lIns="68575" tIns="34275" rIns="68575" bIns="34275" anchor="t" anchorCtr="0">
                <a:normAutofit/>
              </a:bodyPr>
              <a:lstStyle/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If you want to measure an absolute cross section, </a:t>
                </a:r>
                <a:r>
                  <a:rPr lang="el-GR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:r>
                  <a:rPr lang="en-GB" sz="1800" dirty="0"/>
                  <a:t>, you need to know the luminosity,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ℒ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1800" dirty="0"/>
                  <a:t> and the rate at which you detect the process, </a:t>
                </a:r>
                <a:r>
                  <a:rPr lang="en-GB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endParaRPr lang="en-GB" sz="1800" dirty="0"/>
              </a:p>
              <a:p>
                <a:pPr marL="0" indent="0" algn="ctr">
                  <a:buSzPct val="150000"/>
                  <a:buNone/>
                </a:pPr>
                <a:endParaRPr lang="en-GB" sz="1800" dirty="0"/>
              </a:p>
              <a:p>
                <a:pPr marL="0" indent="0" algn="ctr">
                  <a:buSzPct val="15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2800" dirty="0"/>
              </a:p>
              <a:p>
                <a:pPr marL="285750" indent="-285750">
                  <a:buSzPct val="150000"/>
                </a:pPr>
                <a:r>
                  <a:rPr lang="en-GB" sz="1800" dirty="0"/>
                  <a:t>But how do you determine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1800" dirty="0"/>
                  <a:t> to begin with?</a:t>
                </a:r>
              </a:p>
              <a:p>
                <a:pPr marL="285750" indent="-285750">
                  <a:buSzPct val="150000"/>
                </a:pPr>
                <a:r>
                  <a:rPr lang="en-GB" sz="1800" dirty="0">
                    <a:solidFill>
                      <a:srgbClr val="0096FF"/>
                    </a:solidFill>
                  </a:rPr>
                  <a:t>Measure a process with a very </a:t>
                </a:r>
                <a:r>
                  <a:rPr lang="en-GB" sz="1800" u="sng" dirty="0">
                    <a:solidFill>
                      <a:srgbClr val="0096FF"/>
                    </a:solidFill>
                  </a:rPr>
                  <a:t>well known</a:t>
                </a:r>
                <a:r>
                  <a:rPr lang="en-GB" sz="1800" dirty="0">
                    <a:solidFill>
                      <a:srgbClr val="0096FF"/>
                    </a:solidFill>
                  </a:rPr>
                  <a:t> </a:t>
                </a:r>
                <a:r>
                  <a:rPr lang="el-GR" sz="1800" i="1" dirty="0">
                    <a:solidFill>
                      <a:srgbClr val="0096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:r>
                  <a:rPr lang="en-GB" sz="1800" i="1" dirty="0">
                    <a:solidFill>
                      <a:srgbClr val="0096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- </a:t>
                </a:r>
                <a:r>
                  <a:rPr lang="en-GB" sz="1800" b="1" dirty="0">
                    <a:solidFill>
                      <a:srgbClr val="0096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Bethe-Heitler process</a:t>
                </a:r>
              </a:p>
              <a:p>
                <a:pPr marL="285750" indent="-285750">
                  <a:buSzPct val="150000"/>
                </a:pPr>
                <a:endParaRPr lang="en-GB" sz="1800" b="1" dirty="0">
                  <a:solidFill>
                    <a:srgbClr val="0096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SzPct val="15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SzPct val="15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GB" sz="2400" b="1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SzPct val="15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SzPct val="150000"/>
                  <a:buNone/>
                </a:pPr>
                <a:r>
                  <a:rPr lang="en-GB" sz="2400" b="1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Count </a:t>
                </a:r>
                <a:r>
                  <a:rPr lang="el-GR" sz="24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γ</a:t>
                </a:r>
                <a:r>
                  <a:rPr lang="en-GB" sz="2400" b="1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’s!</a:t>
                </a:r>
              </a:p>
              <a:p>
                <a:pPr marL="0" indent="0" algn="ctr">
                  <a:buSzPct val="150000"/>
                  <a:buNone/>
                </a:pPr>
                <a:endParaRPr lang="en-GB" sz="24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SzPct val="150000"/>
                </a:pPr>
                <a:endParaRPr lang="en-GB" sz="1800" dirty="0">
                  <a:solidFill>
                    <a:srgbClr val="0096FF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CB0B97AA-2838-E3CF-95D8-C2F606707FB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625" y="572293"/>
                <a:ext cx="8286750" cy="4056857"/>
              </a:xfrm>
              <a:prstGeom prst="rect">
                <a:avLst/>
              </a:prstGeom>
              <a:blipFill>
                <a:blip r:embed="rId5"/>
                <a:stretch>
                  <a:fillRect l="-1691" t="-24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86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77599DCD-DF53-AAA9-8006-DC3C53EF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41B47081-C95C-49C9-A802-C0E3ABCDE6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 err="1"/>
              <a:t>ePIC</a:t>
            </a:r>
            <a:r>
              <a:rPr lang="en-GB" sz="2400" i="0" dirty="0"/>
              <a:t> Luminosity Monitors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93259701-1B64-CE6B-0727-EF008E2250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7B13A65B-4846-4B8F-4D8E-490C14F9C8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215694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At the EIC, a lot of </a:t>
            </a:r>
            <a:r>
              <a:rPr lang="el-GR" sz="18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n-GB" sz="1800" dirty="0">
                <a:solidFill>
                  <a:schemeClr val="tx1"/>
                </a:solidFill>
                <a:latin typeface="+mn-lt"/>
                <a:ea typeface="Cambria Math" panose="02040503050406030204" pitchFamily="18" charset="0"/>
              </a:rPr>
              <a:t>’s from this process!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  <a:latin typeface="+mn-lt"/>
                <a:ea typeface="Cambria Math" panose="02040503050406030204" pitchFamily="18" charset="0"/>
              </a:rPr>
              <a:t>Need a dedicated set of monitoring detectors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500" dirty="0">
                <a:solidFill>
                  <a:schemeClr val="tx1"/>
                </a:solidFill>
                <a:latin typeface="+mn-lt"/>
                <a:ea typeface="Cambria Math" panose="02040503050406030204" pitchFamily="18" charset="0"/>
              </a:rPr>
              <a:t>Position in </a:t>
            </a:r>
            <a:r>
              <a:rPr lang="en-GB" sz="1500" b="1" dirty="0">
                <a:solidFill>
                  <a:schemeClr val="tx1"/>
                </a:solidFill>
                <a:latin typeface="+mn-lt"/>
                <a:ea typeface="Cambria Math" panose="02040503050406030204" pitchFamily="18" charset="0"/>
              </a:rPr>
              <a:t>Far-Backward Region</a:t>
            </a:r>
            <a:r>
              <a:rPr lang="en-GB" sz="1500" dirty="0">
                <a:solidFill>
                  <a:schemeClr val="tx1"/>
                </a:solidFill>
                <a:latin typeface="+mn-lt"/>
                <a:ea typeface="Cambria Math" panose="02040503050406030204" pitchFamily="18" charset="0"/>
              </a:rPr>
              <a:t> of </a:t>
            </a:r>
            <a:r>
              <a:rPr lang="en-GB" sz="1500" dirty="0" err="1">
                <a:solidFill>
                  <a:schemeClr val="tx1"/>
                </a:solidFill>
                <a:latin typeface="+mn-lt"/>
                <a:ea typeface="Cambria Math" panose="02040503050406030204" pitchFamily="18" charset="0"/>
              </a:rPr>
              <a:t>ePIC</a:t>
            </a:r>
            <a:endParaRPr lang="en-GB" sz="1500" dirty="0">
              <a:latin typeface="+mn-lt"/>
            </a:endParaRPr>
          </a:p>
        </p:txBody>
      </p:sp>
      <p:pic>
        <p:nvPicPr>
          <p:cNvPr id="3" name="Google Shape;113;p13">
            <a:extLst>
              <a:ext uri="{FF2B5EF4-FFF2-40B4-BE49-F238E27FC236}">
                <a16:creationId xmlns:a16="http://schemas.microsoft.com/office/drawing/2014/main" id="{73510D29-E105-935C-9EE5-C82572A1CA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009" y="1919754"/>
            <a:ext cx="3841982" cy="242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8;p14">
            <a:extLst>
              <a:ext uri="{FF2B5EF4-FFF2-40B4-BE49-F238E27FC236}">
                <a16:creationId xmlns:a16="http://schemas.microsoft.com/office/drawing/2014/main" id="{C9782475-38D3-384A-4609-7B4B1CA1A6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9575" y="1765063"/>
            <a:ext cx="5004850" cy="25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5;p12">
            <a:extLst>
              <a:ext uri="{FF2B5EF4-FFF2-40B4-BE49-F238E27FC236}">
                <a16:creationId xmlns:a16="http://schemas.microsoft.com/office/drawing/2014/main" id="{3BACEBEC-CF15-82F1-28B2-CFE5F9147F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8722" y="1746453"/>
            <a:ext cx="6179906" cy="2772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44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A9AABD38-F8AE-3F84-D856-614CB0CF2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0AB56E56-6653-6AB8-3095-9DC0F813A7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 err="1"/>
              <a:t>WSciFi</a:t>
            </a:r>
            <a:r>
              <a:rPr lang="en-GB" sz="2400" i="0" dirty="0"/>
              <a:t> Calorimeter Design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A72CCEE4-3C47-9DFC-1525-43153E1B65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2127D67A-4A94-6AAE-6AF4-B60AF5C1CD4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8625" y="572293"/>
                <a:ext cx="5314950" cy="4190207"/>
              </a:xfrm>
              <a:prstGeom prst="rect">
                <a:avLst/>
              </a:prstGeom>
            </p:spPr>
            <p:txBody>
              <a:bodyPr spcFirstLastPara="1" wrap="square" lIns="68575" tIns="34275" rIns="68575" bIns="34275" anchor="t" anchorCtr="0">
                <a:normAutofit/>
              </a:bodyPr>
              <a:lstStyle/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Measure BH </a:t>
                </a:r>
                <a:r>
                  <a:rPr lang="el-GR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γ</a:t>
                </a:r>
                <a:r>
                  <a:rPr lang="en-GB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sz="1800" dirty="0">
                    <a:latin typeface="+mn-lt"/>
                    <a:ea typeface="Cambria Math" panose="02040503050406030204" pitchFamily="18" charset="0"/>
                  </a:rPr>
                  <a:t>that have converted to </a:t>
                </a:r>
                <a:r>
                  <a:rPr lang="en-GB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GB" sz="18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GB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GB" sz="18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</a:t>
                </a:r>
                <a:r>
                  <a:rPr lang="en-GB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sz="1800" dirty="0">
                    <a:latin typeface="+mn-lt"/>
                    <a:ea typeface="Cambria Math" panose="02040503050406030204" pitchFamily="18" charset="0"/>
                  </a:rPr>
                  <a:t>pairs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latin typeface="+mn-lt"/>
                    <a:ea typeface="Cambria Math" panose="02040503050406030204" pitchFamily="18" charset="0"/>
                  </a:rPr>
                  <a:t>~1% conversion on foil far from IP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latin typeface="+mn-lt"/>
                    <a:ea typeface="Cambria Math" panose="02040503050406030204" pitchFamily="18" charset="0"/>
                  </a:rPr>
                  <a:t>Use pair of tungsten scintillating </a:t>
                </a:r>
                <a:r>
                  <a:rPr lang="en-GB" sz="1800" dirty="0" err="1">
                    <a:latin typeface="+mn-lt"/>
                    <a:ea typeface="Cambria Math" panose="02040503050406030204" pitchFamily="18" charset="0"/>
                  </a:rPr>
                  <a:t>fiber</a:t>
                </a:r>
                <a:r>
                  <a:rPr lang="en-GB" sz="1800" dirty="0">
                    <a:latin typeface="+mn-lt"/>
                    <a:ea typeface="Cambria Math" panose="02040503050406030204" pitchFamily="18" charset="0"/>
                  </a:rPr>
                  <a:t> calorimeters (</a:t>
                </a:r>
                <a:r>
                  <a:rPr lang="en-GB" sz="1800" dirty="0" err="1">
                    <a:latin typeface="+mn-lt"/>
                    <a:ea typeface="Cambria Math" panose="02040503050406030204" pitchFamily="18" charset="0"/>
                  </a:rPr>
                  <a:t>WSciFi</a:t>
                </a:r>
                <a:r>
                  <a:rPr lang="en-GB" sz="1800" dirty="0">
                    <a:latin typeface="+mn-lt"/>
                    <a:ea typeface="Cambria Math" panose="02040503050406030204" pitchFamily="18" charset="0"/>
                  </a:rPr>
                  <a:t>)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latin typeface="+mn-lt"/>
                    <a:ea typeface="Cambria Math" panose="02040503050406030204" pitchFamily="18" charset="0"/>
                  </a:rPr>
                  <a:t>Fiber grid embedded within W powder/epoxy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latin typeface="+mn-lt"/>
                    <a:ea typeface="Cambria Math" panose="02040503050406030204" pitchFamily="18" charset="0"/>
                  </a:rPr>
                  <a:t>Read out groups of 16 </a:t>
                </a:r>
                <a:r>
                  <a:rPr lang="en-GB" sz="1800" dirty="0" err="1">
                    <a:latin typeface="+mn-lt"/>
                    <a:ea typeface="Cambria Math" panose="02040503050406030204" pitchFamily="18" charset="0"/>
                  </a:rPr>
                  <a:t>fibers</a:t>
                </a:r>
                <a:endParaRPr lang="en-GB" sz="1800" dirty="0">
                  <a:latin typeface="+mn-lt"/>
                  <a:ea typeface="Cambria Math" panose="02040503050406030204" pitchFamily="18" charset="0"/>
                </a:endParaRP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0096FF"/>
                    </a:solidFill>
                    <a:latin typeface="+mn-lt"/>
                    <a:ea typeface="Cambria Math" panose="02040503050406030204" pitchFamily="18" charset="0"/>
                  </a:rPr>
                  <a:t>448 </a:t>
                </a:r>
                <a:r>
                  <a:rPr lang="en-GB" sz="1800" dirty="0" err="1">
                    <a:solidFill>
                      <a:srgbClr val="0096FF"/>
                    </a:solidFill>
                    <a:latin typeface="+mn-lt"/>
                    <a:ea typeface="Cambria Math" panose="02040503050406030204" pitchFamily="18" charset="0"/>
                  </a:rPr>
                  <a:t>fibers</a:t>
                </a:r>
                <a:r>
                  <a:rPr lang="en-GB" sz="1800" dirty="0">
                    <a:solidFill>
                      <a:srgbClr val="0096FF"/>
                    </a:solidFill>
                    <a:latin typeface="+mn-lt"/>
                    <a:ea typeface="Cambria Math" panose="02040503050406030204" pitchFamily="18" charset="0"/>
                  </a:rPr>
                  <a:t> per module – basic building block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3 modules per layer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20 layers per calorimeter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C00000"/>
                    </a:solidFill>
                    <a:latin typeface="+mn-lt"/>
                    <a:ea typeface="Cambria Math" panose="02040503050406030204" pitchFamily="18" charset="0"/>
                  </a:rPr>
                  <a:t>Alternating X/Y layer orientation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3D shower reconstruction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Potential AI/ML applications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23 X</a:t>
                </a:r>
                <a:r>
                  <a:rPr lang="en-GB" sz="180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en-GB" sz="18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, </a:t>
                </a:r>
                <a:r>
                  <a:rPr lang="en-GB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~2% </a:t>
                </a:r>
                <a:r>
                  <a:rPr lang="en-GB" sz="18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sampling fraction, </a:t>
                </a:r>
                <a:r>
                  <a:rPr lang="en-GB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~10%/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en-GB" sz="18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sz="1800" dirty="0">
                    <a:solidFill>
                      <a:schemeClr val="tx1"/>
                    </a:solidFill>
                    <a:latin typeface="+mn-lt"/>
                    <a:ea typeface="Cambria Math" panose="02040503050406030204" pitchFamily="18" charset="0"/>
                  </a:rPr>
                  <a:t>res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endParaRPr lang="en-GB" sz="1900" dirty="0">
                  <a:solidFill>
                    <a:srgbClr val="0096FF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endParaRPr lang="en-GB" sz="1900" dirty="0">
                  <a:latin typeface="+mn-lt"/>
                  <a:ea typeface="Cambria Math" panose="02040503050406030204" pitchFamily="18" charset="0"/>
                </a:endParaRP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endParaRPr lang="en-GB" sz="1900" dirty="0">
                  <a:latin typeface="+mn-lt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2127D67A-4A94-6AAE-6AF4-B60AF5C1CD4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625" y="572293"/>
                <a:ext cx="5314950" cy="4190207"/>
              </a:xfrm>
              <a:prstGeom prst="rect">
                <a:avLst/>
              </a:prstGeom>
              <a:blipFill>
                <a:blip r:embed="rId3"/>
                <a:stretch>
                  <a:fillRect l="-2294" t="-2329" r="-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4653AF1-C4A8-CCC1-9774-615CC8C4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852" r="24032"/>
          <a:stretch>
            <a:fillRect/>
          </a:stretch>
        </p:blipFill>
        <p:spPr>
          <a:xfrm>
            <a:off x="5743575" y="572293"/>
            <a:ext cx="2688044" cy="93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46D1D-F4A7-9870-AFDC-B22D57EAB9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000" b="24630"/>
          <a:stretch>
            <a:fillRect/>
          </a:stretch>
        </p:blipFill>
        <p:spPr>
          <a:xfrm>
            <a:off x="5468361" y="1449538"/>
            <a:ext cx="2963258" cy="1092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A8E5CE-46D3-046B-B658-4FF705D9E2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996" t="3166" b="52501"/>
          <a:stretch>
            <a:fillRect/>
          </a:stretch>
        </p:blipFill>
        <p:spPr>
          <a:xfrm>
            <a:off x="8242561" y="2279488"/>
            <a:ext cx="778597" cy="228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99CF76-FB67-D54E-D25F-BADE14A6E2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08" t="5740" r="27119" b="52223"/>
          <a:stretch>
            <a:fillRect/>
          </a:stretch>
        </p:blipFill>
        <p:spPr>
          <a:xfrm>
            <a:off x="5655425" y="2629105"/>
            <a:ext cx="2269375" cy="20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C1F2136F-E5E5-8CFA-0BAF-8EA14DF3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0B4C8FF2-9BEC-B3A4-1242-F5956417CA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 err="1"/>
              <a:t>WSciFi</a:t>
            </a:r>
            <a:r>
              <a:rPr lang="en-GB" sz="2400" i="0" dirty="0"/>
              <a:t> Calorimeter Prototype Construction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9050520E-DBC5-E7DC-C439-79214EE5E2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D5238E75-0470-4380-1DE9-0D54CCE8D2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22051"/>
            <a:ext cx="8286750" cy="871211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2100" dirty="0"/>
              <a:t>Populate stack of meshes with </a:t>
            </a:r>
            <a:r>
              <a:rPr lang="en-GB" sz="2100" dirty="0" err="1"/>
              <a:t>fibers</a:t>
            </a:r>
            <a:endParaRPr lang="en-GB" sz="2100" dirty="0"/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900" dirty="0">
                <a:solidFill>
                  <a:srgbClr val="C00000"/>
                </a:solidFill>
              </a:rPr>
              <a:t>Now use a dedicated </a:t>
            </a:r>
            <a:r>
              <a:rPr lang="en-GB" sz="1900" dirty="0" err="1">
                <a:solidFill>
                  <a:srgbClr val="C00000"/>
                </a:solidFill>
              </a:rPr>
              <a:t>fiber</a:t>
            </a:r>
            <a:r>
              <a:rPr lang="en-GB" sz="1900" dirty="0">
                <a:solidFill>
                  <a:srgbClr val="C00000"/>
                </a:solidFill>
              </a:rPr>
              <a:t> holder/dropper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2100" dirty="0">
                <a:solidFill>
                  <a:srgbClr val="C00000"/>
                </a:solidFill>
              </a:rPr>
              <a:t>The prize catch!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FCB5E-7AAD-9275-C2FF-5F4AA784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494" b="45445"/>
          <a:stretch>
            <a:fillRect/>
          </a:stretch>
        </p:blipFill>
        <p:spPr>
          <a:xfrm>
            <a:off x="428625" y="1393262"/>
            <a:ext cx="2097175" cy="2806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6D208-47B4-26E1-38E0-AE922F822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99" t="8195" r="14335"/>
          <a:stretch>
            <a:fillRect/>
          </a:stretch>
        </p:blipFill>
        <p:spPr>
          <a:xfrm>
            <a:off x="428625" y="1393262"/>
            <a:ext cx="2551900" cy="2811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60960-C6D2-AA59-CCF2-AD04E6777166}"/>
              </a:ext>
            </a:extLst>
          </p:cNvPr>
          <p:cNvSpPr txBox="1"/>
          <p:nvPr/>
        </p:nvSpPr>
        <p:spPr>
          <a:xfrm>
            <a:off x="428625" y="4199283"/>
            <a:ext cx="8286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baseline="0" dirty="0">
                <a:latin typeface="+mn-lt"/>
              </a:rPr>
              <a:t>Local PhD Student, Alex Smith, shows off</a:t>
            </a:r>
            <a:r>
              <a:rPr lang="en-GB" b="0" i="0" u="none" strike="noStrike" dirty="0">
                <a:latin typeface="+mn-lt"/>
              </a:rPr>
              <a:t> his prize winning and unprecedented 540 </a:t>
            </a:r>
            <a:r>
              <a:rPr lang="en-GB" b="0" i="0" u="none" strike="noStrike" dirty="0" err="1">
                <a:latin typeface="+mn-lt"/>
              </a:rPr>
              <a:t>fiber</a:t>
            </a:r>
            <a:r>
              <a:rPr lang="en-GB" b="0" i="0" u="none" strike="noStrike" dirty="0">
                <a:latin typeface="+mn-lt"/>
              </a:rPr>
              <a:t> catch.</a:t>
            </a:r>
          </a:p>
          <a:p>
            <a:r>
              <a:rPr lang="en-GB" b="0" i="0" u="none" strike="noStrike" dirty="0">
                <a:latin typeface="+mn-lt"/>
              </a:rPr>
              <a:t> “I can’t wai</a:t>
            </a:r>
            <a:r>
              <a:rPr lang="en-GB" dirty="0">
                <a:latin typeface="+mn-lt"/>
              </a:rPr>
              <a:t>t to separate these meshes” said Alex as he showed off his prize.</a:t>
            </a:r>
          </a:p>
        </p:txBody>
      </p:sp>
      <p:sp>
        <p:nvSpPr>
          <p:cNvPr id="8" name="Google Shape;67;p9">
            <a:extLst>
              <a:ext uri="{FF2B5EF4-FFF2-40B4-BE49-F238E27FC236}">
                <a16:creationId xmlns:a16="http://schemas.microsoft.com/office/drawing/2014/main" id="{38F64D33-F43D-845A-0D63-A897718F5804}"/>
              </a:ext>
            </a:extLst>
          </p:cNvPr>
          <p:cNvSpPr txBox="1">
            <a:spLocks/>
          </p:cNvSpPr>
          <p:nvPr/>
        </p:nvSpPr>
        <p:spPr>
          <a:xfrm>
            <a:off x="428625" y="473690"/>
            <a:ext cx="8286750" cy="78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Separate meshes (Alex’s favourite part)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C00000"/>
                </a:solidFill>
              </a:rPr>
              <a:t>Must be done extremely carefully!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65A17F-D816-3D77-6381-5374097F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709" r="31013" b="73021"/>
          <a:stretch>
            <a:fillRect/>
          </a:stretch>
        </p:blipFill>
        <p:spPr>
          <a:xfrm>
            <a:off x="2198748" y="1394643"/>
            <a:ext cx="2631518" cy="1387663"/>
          </a:xfrm>
          <a:prstGeom prst="rect">
            <a:avLst/>
          </a:prstGeom>
        </p:spPr>
      </p:pic>
      <p:sp>
        <p:nvSpPr>
          <p:cNvPr id="13" name="Google Shape;67;p9">
            <a:extLst>
              <a:ext uri="{FF2B5EF4-FFF2-40B4-BE49-F238E27FC236}">
                <a16:creationId xmlns:a16="http://schemas.microsoft.com/office/drawing/2014/main" id="{5105FC46-581B-5DD4-397F-C7CE4404D272}"/>
              </a:ext>
            </a:extLst>
          </p:cNvPr>
          <p:cNvSpPr txBox="1">
            <a:spLocks/>
          </p:cNvSpPr>
          <p:nvPr/>
        </p:nvSpPr>
        <p:spPr>
          <a:xfrm>
            <a:off x="428625" y="464262"/>
            <a:ext cx="8286750" cy="78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Insert meshes into slots in mould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96FF"/>
                </a:solidFill>
              </a:rPr>
              <a:t>Lesson learned, seal ends of mould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5876E-26F5-BEB9-B478-612561A2E3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09" t="27115" r="31419" b="44359"/>
          <a:stretch>
            <a:fillRect/>
          </a:stretch>
        </p:blipFill>
        <p:spPr>
          <a:xfrm>
            <a:off x="2198748" y="2782306"/>
            <a:ext cx="2603597" cy="1467220"/>
          </a:xfrm>
          <a:prstGeom prst="rect">
            <a:avLst/>
          </a:prstGeom>
        </p:spPr>
      </p:pic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1D07F35A-2AEB-4F3A-E030-D511DCDBB000}"/>
              </a:ext>
            </a:extLst>
          </p:cNvPr>
          <p:cNvSpPr txBox="1">
            <a:spLocks/>
          </p:cNvSpPr>
          <p:nvPr/>
        </p:nvSpPr>
        <p:spPr>
          <a:xfrm>
            <a:off x="428625" y="469861"/>
            <a:ext cx="8286750" cy="78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Pour tungsten over </a:t>
            </a:r>
            <a:r>
              <a:rPr lang="en-GB" sz="1800" dirty="0" err="1">
                <a:solidFill>
                  <a:schemeClr val="tx1"/>
                </a:solidFill>
              </a:rPr>
              <a:t>fiber</a:t>
            </a:r>
            <a:r>
              <a:rPr lang="en-GB" sz="1800" dirty="0">
                <a:solidFill>
                  <a:schemeClr val="tx1"/>
                </a:solidFill>
              </a:rPr>
              <a:t> array</a:t>
            </a:r>
            <a:endParaRPr lang="en-GB" sz="1600" dirty="0">
              <a:solidFill>
                <a:srgbClr val="0096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3CB4C0-A770-62BC-6B5D-A354DC735F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9495" b="45445"/>
          <a:stretch>
            <a:fillRect/>
          </a:stretch>
        </p:blipFill>
        <p:spPr>
          <a:xfrm>
            <a:off x="4344637" y="1407228"/>
            <a:ext cx="2097175" cy="2806021"/>
          </a:xfrm>
          <a:prstGeom prst="rect">
            <a:avLst/>
          </a:prstGeom>
        </p:spPr>
      </p:pic>
      <p:sp>
        <p:nvSpPr>
          <p:cNvPr id="19" name="Google Shape;67;p9">
            <a:extLst>
              <a:ext uri="{FF2B5EF4-FFF2-40B4-BE49-F238E27FC236}">
                <a16:creationId xmlns:a16="http://schemas.microsoft.com/office/drawing/2014/main" id="{B68665C5-A905-99D0-DC28-033B5AA647BA}"/>
              </a:ext>
            </a:extLst>
          </p:cNvPr>
          <p:cNvSpPr txBox="1">
            <a:spLocks/>
          </p:cNvSpPr>
          <p:nvPr/>
        </p:nvSpPr>
        <p:spPr>
          <a:xfrm>
            <a:off x="428625" y="464262"/>
            <a:ext cx="8286750" cy="78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Mix and pour epoxy over tungsten + </a:t>
            </a:r>
            <a:r>
              <a:rPr lang="en-GB" sz="1800" dirty="0" err="1">
                <a:solidFill>
                  <a:schemeClr val="tx1"/>
                </a:solidFill>
              </a:rPr>
              <a:t>fiber</a:t>
            </a:r>
            <a:r>
              <a:rPr lang="en-GB" sz="1800" dirty="0">
                <a:solidFill>
                  <a:schemeClr val="tx1"/>
                </a:solidFill>
              </a:rPr>
              <a:t> array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300" dirty="0">
                <a:solidFill>
                  <a:srgbClr val="0096FF"/>
                </a:solidFill>
              </a:rPr>
              <a:t>Mix and pour in 25ml batches, use a vibrating table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8C766C-D900-1683-3F8B-23F1B07DD6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5233" r="74673"/>
          <a:stretch>
            <a:fillRect/>
          </a:stretch>
        </p:blipFill>
        <p:spPr>
          <a:xfrm>
            <a:off x="6441812" y="1405847"/>
            <a:ext cx="1741187" cy="2302578"/>
          </a:xfrm>
          <a:prstGeom prst="rect">
            <a:avLst/>
          </a:prstGeom>
        </p:spPr>
      </p:pic>
      <p:sp>
        <p:nvSpPr>
          <p:cNvPr id="23" name="Google Shape;67;p9">
            <a:extLst>
              <a:ext uri="{FF2B5EF4-FFF2-40B4-BE49-F238E27FC236}">
                <a16:creationId xmlns:a16="http://schemas.microsoft.com/office/drawing/2014/main" id="{5402A8BF-FDF1-AE61-D3CF-985BD23610D7}"/>
              </a:ext>
            </a:extLst>
          </p:cNvPr>
          <p:cNvSpPr txBox="1">
            <a:spLocks/>
          </p:cNvSpPr>
          <p:nvPr/>
        </p:nvSpPr>
        <p:spPr>
          <a:xfrm>
            <a:off x="428625" y="464262"/>
            <a:ext cx="8286750" cy="78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/>
                </a:solidFill>
              </a:rPr>
              <a:t>Cure epoxy for ~2 hours at 50-60</a:t>
            </a:r>
            <a:r>
              <a:rPr lang="en-GB" sz="1800" baseline="30000" dirty="0">
                <a:solidFill>
                  <a:schemeClr val="tx1"/>
                </a:solidFill>
              </a:rPr>
              <a:t>o</a:t>
            </a:r>
            <a:r>
              <a:rPr lang="en-GB" sz="1800" dirty="0">
                <a:solidFill>
                  <a:schemeClr val="tx1"/>
                </a:solidFill>
              </a:rPr>
              <a:t>C, remove from mould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96FF"/>
                </a:solidFill>
              </a:rPr>
              <a:t>Lesson learned – Place under vacuum before curing</a:t>
            </a:r>
            <a:endParaRPr lang="en-GB" sz="1300" dirty="0">
              <a:solidFill>
                <a:srgbClr val="0096FF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27291E-88EE-C621-5DA3-D45DFA0BAF0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685" t="55556" r="30159"/>
          <a:stretch>
            <a:fillRect/>
          </a:stretch>
        </p:blipFill>
        <p:spPr>
          <a:xfrm rot="5400000">
            <a:off x="3102150" y="1738164"/>
            <a:ext cx="3035683" cy="2286000"/>
          </a:xfrm>
          <a:prstGeom prst="rect">
            <a:avLst/>
          </a:prstGeom>
          <a:ln w="63500">
            <a:noFill/>
          </a:ln>
          <a:effectLst>
            <a:glow rad="228600">
              <a:srgbClr val="0096FF">
                <a:alpha val="7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365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C76E4D13-34FD-270A-90CE-1BBBF8CD3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B738AEF5-BE6F-2C8D-060A-BCA7855C5C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 err="1"/>
              <a:t>WSciFi</a:t>
            </a:r>
            <a:r>
              <a:rPr lang="en-GB" sz="2400" i="0" dirty="0"/>
              <a:t> Calorimeter Testing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25965C67-4CDC-1F0D-A235-57E627C8E9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01482EF2-3CC6-E76C-A48B-D18787D9D1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156130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Ran </a:t>
            </a:r>
            <a:r>
              <a:rPr lang="en-GB" sz="1800" b="1" u="sng" dirty="0"/>
              <a:t>parasitic tests</a:t>
            </a:r>
            <a:r>
              <a:rPr lang="en-GB" sz="1800" b="1" dirty="0"/>
              <a:t> </a:t>
            </a:r>
            <a:r>
              <a:rPr lang="en-GB" sz="1800" dirty="0"/>
              <a:t>in A2 Hall at MAMI, Mainz in July 2025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Detector placed at electron tagger - ~100’s of MeV e</a:t>
            </a:r>
            <a:r>
              <a:rPr lang="en-GB" sz="1600" baseline="30000" dirty="0"/>
              <a:t>-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Goal: Establish energy dependence, see shower profile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From testing at different tagger positions (different energies), </a:t>
            </a:r>
            <a:r>
              <a:rPr lang="en-GB" sz="1800" dirty="0">
                <a:solidFill>
                  <a:srgbClr val="0096FF"/>
                </a:solidFill>
              </a:rPr>
              <a:t>established clear energy dependence in signal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78009-6FD2-ED25-DA84-CE8696EE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417"/>
          <a:stretch>
            <a:fillRect/>
          </a:stretch>
        </p:blipFill>
        <p:spPr>
          <a:xfrm>
            <a:off x="4212908" y="2284393"/>
            <a:ext cx="4533900" cy="2390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8AAD5-EF01-2D5C-A71F-F26915710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2284393"/>
            <a:ext cx="2898458" cy="2379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3441F-0135-EA44-228E-58AABBEE9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335" y="2284393"/>
            <a:ext cx="2912573" cy="2390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B8522-5549-2ABD-8248-4F8F4D50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17"/>
          <a:stretch>
            <a:fillRect/>
          </a:stretch>
        </p:blipFill>
        <p:spPr>
          <a:xfrm>
            <a:off x="749321" y="2560814"/>
            <a:ext cx="3463587" cy="182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EAAD667A-0E97-18F9-61C7-02183AA3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>
            <a:extLst>
              <a:ext uri="{FF2B5EF4-FFF2-40B4-BE49-F238E27FC236}">
                <a16:creationId xmlns:a16="http://schemas.microsoft.com/office/drawing/2014/main" id="{F21ECDD1-4A1F-101D-E52C-31EB63E6D6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EEC6-105E-A69C-372E-79CE64865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752" y="1808658"/>
            <a:ext cx="6620495" cy="1526184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en-GB" sz="3600" i="1" dirty="0"/>
              <a:t>t - </a:t>
            </a:r>
            <a:r>
              <a:rPr lang="en-GB" sz="3600" dirty="0"/>
              <a:t>Studies of Meson Structure at the EIC</a:t>
            </a:r>
            <a:r>
              <a:rPr lang="en-GB" sz="3600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2480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74B12E28-FFF1-C4CE-21A7-82340F047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9CB17CE5-9749-5C7D-F828-9D646662BC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Why Meson Structure?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4A829C02-82F3-628D-3F51-C6013A53B5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EF1115AB-FF76-534D-B604-3940D03AAE90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8625" y="2696368"/>
                <a:ext cx="8286750" cy="2156947"/>
              </a:xfrm>
              <a:prstGeom prst="rect">
                <a:avLst/>
              </a:prstGeom>
            </p:spPr>
            <p:txBody>
              <a:bodyPr spcFirstLastPara="1" wrap="square" lIns="68575" tIns="34275" rIns="68575" bIns="34275" anchor="t" anchorCtr="0">
                <a:normAutofit/>
              </a:bodyPr>
              <a:lstStyle/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F9400E"/>
                    </a:solidFill>
                  </a:rPr>
                  <a:t>Only the portion in red is directly from the Higgs current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Multiple mechanisms at play to give hadrons their mass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</a:rPr>
                  <a:t>Mass generation mechanisms intricately connected to structure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0096FF"/>
                    </a:solidFill>
                  </a:rPr>
                  <a:t>The simple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rgbClr val="0096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GB" sz="180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800" b="0" i="1" smtClean="0">
                            <a:solidFill>
                              <a:srgbClr val="0096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GB" sz="1800" dirty="0">
                    <a:solidFill>
                      <a:srgbClr val="0096FF"/>
                    </a:solidFill>
                  </a:rPr>
                  <a:t> valence structure of mesons makes them an excellent testing ground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How can we examine their structure?</a:t>
                </a:r>
              </a:p>
            </p:txBody>
          </p:sp>
        </mc:Choice>
        <mc:Fallback xmlns="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EF1115AB-FF76-534D-B604-3940D03AAE9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625" y="2696368"/>
                <a:ext cx="8286750" cy="2156947"/>
              </a:xfrm>
              <a:prstGeom prst="rect">
                <a:avLst/>
              </a:prstGeom>
              <a:blipFill>
                <a:blip r:embed="rId3"/>
                <a:stretch>
                  <a:fillRect l="-1471" t="-4520" r="-2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3A66A2C-9FFC-A943-82F4-BF72EDA61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498387"/>
            <a:ext cx="4572000" cy="2121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E957C-B7FF-B2B4-B93D-77FA4B0D94AA}"/>
              </a:ext>
            </a:extLst>
          </p:cNvPr>
          <p:cNvSpPr txBox="1"/>
          <p:nvPr/>
        </p:nvSpPr>
        <p:spPr>
          <a:xfrm>
            <a:off x="5000625" y="643051"/>
            <a:ext cx="29075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-  G. Huber, modified figure from </a:t>
            </a:r>
            <a:r>
              <a:rPr lang="en-GB" sz="800" dirty="0">
                <a:hlinkClick r:id="rId5"/>
              </a:rPr>
              <a:t>https://doi.org/10.1088/1361-6471/abf5c3</a:t>
            </a:r>
            <a:endParaRPr lang="en-GB" sz="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141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D2366BB8-3278-9359-65BF-D50878DB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B26E5449-54EB-382B-9C58-F61EC2B0F9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Meson Structure with the Sullivan Process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E56DDE04-CA8B-F142-74E9-B33956EEA2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E2F11AC2-98F9-0B38-FE25-0270A90C544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8625" y="572293"/>
                <a:ext cx="4314825" cy="4056857"/>
              </a:xfrm>
              <a:prstGeom prst="rect">
                <a:avLst/>
              </a:prstGeom>
            </p:spPr>
            <p:txBody>
              <a:bodyPr spcFirstLastPara="1" wrap="square" lIns="68575" tIns="34275" rIns="68575" bIns="34275" anchor="t" anchorCtr="0">
                <a:normAutofit/>
              </a:bodyPr>
              <a:lstStyle/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C00000"/>
                    </a:solidFill>
                  </a:rPr>
                  <a:t>Can use the Sullivan process to study meson structure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</a:rPr>
                  <a:t>Scattering from nucleon-meson fluctuations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Structure Functions: Quark-gluon momentum fractions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Form Factors: How EHM manifests in the wavefunction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Can measure this as Tagged DIS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rgbClr val="0096FF"/>
                    </a:solidFill>
                  </a:rPr>
                  <a:t>Measure </a:t>
                </a: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009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sz="1600" i="1">
                        <a:solidFill>
                          <a:srgbClr val="009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1600" i="1">
                        <a:solidFill>
                          <a:srgbClr val="009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sz="1600" dirty="0">
                    <a:solidFill>
                      <a:srgbClr val="0096FF"/>
                    </a:solidFill>
                  </a:rPr>
                  <a:t> structure functions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chemeClr val="tx1"/>
                    </a:solidFill>
                  </a:rPr>
                  <a:t>OR, if X is restricted to a </a:t>
                </a:r>
                <a:r>
                  <a:rPr lang="en-GB" sz="1800" u="sng" dirty="0">
                    <a:solidFill>
                      <a:schemeClr val="tx1"/>
                    </a:solidFill>
                  </a:rPr>
                  <a:t>single</a:t>
                </a:r>
                <a:r>
                  <a:rPr lang="en-GB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1800" dirty="0">
                    <a:solidFill>
                      <a:schemeClr val="tx1"/>
                    </a:solidFill>
                  </a:rPr>
                  <a:t> or K, have 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D</a:t>
                </a:r>
                <a:r>
                  <a:rPr lang="en-GB" sz="1800" dirty="0">
                    <a:solidFill>
                      <a:schemeClr val="tx1"/>
                    </a:solidFill>
                  </a:rPr>
                  <a:t>eep 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E</a:t>
                </a:r>
                <a:r>
                  <a:rPr lang="en-GB" sz="1800" dirty="0">
                    <a:solidFill>
                      <a:schemeClr val="tx1"/>
                    </a:solidFill>
                  </a:rPr>
                  <a:t>xclusive 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M</a:t>
                </a:r>
                <a:r>
                  <a:rPr lang="en-GB" sz="1800" dirty="0">
                    <a:solidFill>
                      <a:schemeClr val="tx1"/>
                    </a:solidFill>
                  </a:rPr>
                  <a:t>eson 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P</a:t>
                </a:r>
                <a:r>
                  <a:rPr lang="en-GB" sz="1800" dirty="0">
                    <a:solidFill>
                      <a:schemeClr val="tx1"/>
                    </a:solidFill>
                  </a:rPr>
                  <a:t>roduction (</a:t>
                </a:r>
                <a:r>
                  <a:rPr lang="en-GB" sz="1800" b="1" dirty="0">
                    <a:solidFill>
                      <a:schemeClr val="tx1"/>
                    </a:solidFill>
                  </a:rPr>
                  <a:t>DEMP)</a:t>
                </a:r>
                <a:endParaRPr lang="en-GB" sz="18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tx1"/>
                    </a:solidFill>
                  </a:rPr>
                  <a:t>Access to meson form factors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800100" lvl="1" indent="-342900">
                  <a:buSzPct val="150000"/>
                  <a:buFont typeface="Wingdings" panose="05000000000000000000" pitchFamily="2" charset="2"/>
                  <a:buChar char="§"/>
                </a:pPr>
                <a:endParaRPr lang="en-GB" sz="1500" dirty="0">
                  <a:solidFill>
                    <a:srgbClr val="0096FF"/>
                  </a:solidFill>
                </a:endParaRPr>
              </a:p>
            </p:txBody>
          </p:sp>
        </mc:Choice>
        <mc:Fallback xmlns="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E2F11AC2-98F9-0B38-FE25-0270A90C544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625" y="572293"/>
                <a:ext cx="4314825" cy="4056857"/>
              </a:xfrm>
              <a:prstGeom prst="rect">
                <a:avLst/>
              </a:prstGeom>
              <a:blipFill>
                <a:blip r:embed="rId3"/>
                <a:stretch>
                  <a:fillRect l="-2825" t="-2406" r="-2825" b="-2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6F25B90-AE1D-A924-4746-5FE518E83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935876"/>
            <a:ext cx="3039414" cy="3041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44037-15F8-C3C9-E2A1-455447DB6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549" y="642129"/>
            <a:ext cx="3039414" cy="40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3A0785A7-2E82-7FA6-6465-EAA0AF657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E39BFFE4-DAF1-AE12-F7E8-375D61A18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Determining </a:t>
            </a:r>
            <a:r>
              <a:rPr lang="en-GB" sz="2400" dirty="0"/>
              <a:t>t</a:t>
            </a:r>
            <a:endParaRPr sz="240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69F8ED08-DE1F-E49C-4BCD-62556EFFE0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B4E4F72B-DB7E-35E3-F002-C4477534FF9C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8625" y="572293"/>
                <a:ext cx="8286750" cy="2156947"/>
              </a:xfrm>
              <a:prstGeom prst="rect">
                <a:avLst/>
              </a:prstGeom>
            </p:spPr>
            <p:txBody>
              <a:bodyPr spcFirstLastPara="1" wrap="square" lIns="68575" tIns="34275" rIns="68575" bIns="34275" anchor="t" anchorCtr="0">
                <a:normAutofit/>
              </a:bodyPr>
              <a:lstStyle/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Mandelstam</a:t>
                </a:r>
                <a:r>
                  <a:rPr lang="en-GB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 </a:t>
                </a:r>
                <a:r>
                  <a:rPr lang="en-GB" sz="1800" dirty="0"/>
                  <a:t>– Measure of momentum transfer in the reaction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Can be determined multiple ways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“Best” way for DEMP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8838E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8838E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8838E2"/>
                            </a:solidFill>
                            <a:latin typeface="Cambria Math" panose="02040503050406030204" pitchFamily="18" charset="0"/>
                          </a:rPr>
                          <m:t>𝑒𝑋𝐵𝐴𝐵𝐸</m:t>
                        </m:r>
                      </m:sub>
                    </m:sSub>
                  </m:oMath>
                </a14:m>
                <a:endParaRPr lang="en-GB" sz="1800" dirty="0"/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Exploit exclusive nature of the reaction</a:t>
                </a:r>
              </a:p>
            </p:txBody>
          </p:sp>
        </mc:Choice>
        <mc:Fallback xmlns="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B4E4F72B-DB7E-35E3-F002-C4477534FF9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625" y="572293"/>
                <a:ext cx="8286750" cy="2156947"/>
              </a:xfrm>
              <a:prstGeom prst="rect">
                <a:avLst/>
              </a:prstGeom>
              <a:blipFill>
                <a:blip r:embed="rId3"/>
                <a:stretch>
                  <a:fillRect l="-1471" t="-45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E018D0D-3387-477F-D480-575952500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549" y="1811441"/>
            <a:ext cx="3728309" cy="275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67;p9">
                <a:extLst>
                  <a:ext uri="{FF2B5EF4-FFF2-40B4-BE49-F238E27FC236}">
                    <a16:creationId xmlns:a16="http://schemas.microsoft.com/office/drawing/2014/main" id="{370E863C-E5CD-42FF-B80F-C514E6BA73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625" y="2020093"/>
                <a:ext cx="4317208" cy="2643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9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96FF"/>
                  </a:buClr>
                  <a:buSzPts val="1400"/>
                  <a:buFont typeface="Noto Sans Symbols"/>
                  <a:buChar char="▪"/>
                  <a:def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29845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6FF"/>
                  </a:buClr>
                  <a:buSzPts val="1100"/>
                  <a:buFont typeface="Noto Sans Symbols"/>
                  <a:buChar char="▪"/>
                  <a:defRPr sz="11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2921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6FF"/>
                  </a:buClr>
                  <a:buSzPts val="1000"/>
                  <a:buFont typeface="Noto Sans Symbols"/>
                  <a:buChar char="▪"/>
                  <a:defRPr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28575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6FF"/>
                  </a:buClr>
                  <a:buSzPts val="900"/>
                  <a:buFont typeface="Noto Sans Symbols"/>
                  <a:buChar char="▪"/>
                  <a:defRPr sz="9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2794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6FF"/>
                  </a:buClr>
                  <a:buSzPts val="800"/>
                  <a:buFont typeface="Noto Sans Symbols"/>
                  <a:buChar char="▪"/>
                  <a:defRPr sz="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2921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2921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2921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292100" algn="l" rtl="0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Char char="•"/>
                  <a:defRPr sz="1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8838E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8838E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8838E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800" i="1">
                            <a:solidFill>
                              <a:srgbClr val="8838E2"/>
                            </a:solidFill>
                            <a:latin typeface="Cambria Math" panose="02040503050406030204" pitchFamily="18" charset="0"/>
                          </a:rPr>
                          <m:t>𝑒𝑋𝐵𝐴𝐵𝐸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8838E2"/>
                    </a:solidFill>
                  </a:rPr>
                  <a:t> </a:t>
                </a:r>
                <a:r>
                  <a:rPr lang="en-GB" sz="1800" dirty="0"/>
                  <a:t>far better than methods using </a:t>
                </a:r>
                <a:r>
                  <a:rPr lang="en-GB" sz="1800" dirty="0">
                    <a:solidFill>
                      <a:srgbClr val="E53B4B"/>
                    </a:solidFill>
                  </a:rPr>
                  <a:t>uncorrected neutron track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E53B4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E53B4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800" i="1">
                            <a:solidFill>
                              <a:srgbClr val="E53B4B"/>
                            </a:solidFill>
                            <a:latin typeface="Cambria Math" panose="02040503050406030204" pitchFamily="18" charset="0"/>
                          </a:rPr>
                          <m:t>𝐵𝐴𝐵𝐸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E53B4B"/>
                    </a:solidFill>
                  </a:rPr>
                  <a:t>)</a:t>
                </a:r>
                <a:r>
                  <a:rPr lang="en-GB" sz="1800" dirty="0"/>
                  <a:t> and methods utilising </a:t>
                </a:r>
                <a:r>
                  <a:rPr lang="en-GB" sz="1800" dirty="0">
                    <a:solidFill>
                      <a:srgbClr val="689AFB"/>
                    </a:solidFill>
                  </a:rPr>
                  <a:t>electron information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689AF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689AF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800" i="1">
                            <a:solidFill>
                              <a:srgbClr val="689AFB"/>
                            </a:solidFill>
                            <a:latin typeface="Cambria Math" panose="02040503050406030204" pitchFamily="18" charset="0"/>
                          </a:rPr>
                          <m:t>𝑒𝑋</m:t>
                        </m:r>
                        <m:r>
                          <a:rPr lang="en-GB" sz="1800" b="0" i="1" smtClean="0">
                            <a:solidFill>
                              <a:srgbClr val="689AFB"/>
                            </a:solidFill>
                            <a:latin typeface="Cambria Math" panose="02040503050406030204" pitchFamily="18" charset="0"/>
                          </a:rPr>
                          <m:t>𝐵𝐸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689AFB"/>
                    </a:solidFill>
                  </a:rPr>
                  <a:t>) </a:t>
                </a:r>
                <a:r>
                  <a:rPr lang="en-GB" sz="1800" dirty="0"/>
                  <a:t>and </a:t>
                </a:r>
                <a:r>
                  <a:rPr lang="en-GB" sz="1800" dirty="0">
                    <a:solidFill>
                      <a:srgbClr val="F7A537"/>
                    </a:solidFill>
                  </a:rPr>
                  <a:t>electron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F7A537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sz="1800" i="1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  <m:t>𝑒𝑋</m:t>
                        </m:r>
                        <m:r>
                          <a:rPr lang="en-GB" sz="1800" b="0" i="1" smtClean="0">
                            <a:solidFill>
                              <a:srgbClr val="F7A537"/>
                            </a:solidFill>
                            <a:latin typeface="Cambria Math" panose="02040503050406030204" pitchFamily="18" charset="0"/>
                          </a:rPr>
                          <m:t>𝑃𝑇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F7A537"/>
                    </a:solidFill>
                  </a:rPr>
                  <a:t>)</a:t>
                </a:r>
                <a:r>
                  <a:rPr lang="en-GB" sz="1800" dirty="0"/>
                  <a:t> info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Resolution good across lowest t bins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rgbClr val="C00000"/>
                    </a:solidFill>
                  </a:rPr>
                  <a:t> extraction, only lowest ~5 viable t bins needed</a:t>
                </a:r>
              </a:p>
            </p:txBody>
          </p:sp>
        </mc:Choice>
        <mc:Fallback xmlns="">
          <p:sp>
            <p:nvSpPr>
              <p:cNvPr id="7" name="Google Shape;67;p9">
                <a:extLst>
                  <a:ext uri="{FF2B5EF4-FFF2-40B4-BE49-F238E27FC236}">
                    <a16:creationId xmlns:a16="http://schemas.microsoft.com/office/drawing/2014/main" id="{370E863C-E5CD-42FF-B80F-C514E6BA7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2020093"/>
                <a:ext cx="4317208" cy="2643124"/>
              </a:xfrm>
              <a:prstGeom prst="rect">
                <a:avLst/>
              </a:prstGeom>
              <a:blipFill>
                <a:blip r:embed="rId5"/>
                <a:stretch>
                  <a:fillRect l="-2821" t="-3687" r="-19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290CDB7-6D19-ECDA-F87E-8D171CB6E8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97" r="47439"/>
          <a:stretch>
            <a:fillRect/>
          </a:stretch>
        </p:blipFill>
        <p:spPr>
          <a:xfrm>
            <a:off x="4979865" y="1435543"/>
            <a:ext cx="3969542" cy="31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DAD56663-E192-C3C6-7358-DC74552BA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D2B40C42-26A1-54F3-2E65-E4DDC0BA86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Pion Form Factors at the EIC</a:t>
            </a:r>
            <a:endParaRPr sz="240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D2DE4B11-9968-F69A-1063-00A4615808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F7250582-18D4-579F-9737-E6643AD644B5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8625" y="572293"/>
                <a:ext cx="8286750" cy="2156947"/>
              </a:xfrm>
              <a:prstGeom prst="rect">
                <a:avLst/>
              </a:prstGeom>
            </p:spPr>
            <p:txBody>
              <a:bodyPr spcFirstLastPara="1" wrap="square" lIns="68575" tIns="34275" rIns="68575" bIns="34275" anchor="t" anchorCtr="0">
                <a:normAutofit/>
              </a:bodyPr>
              <a:lstStyle/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/>
                  <a:t>ePIC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chemeClr val="tx1"/>
                    </a:solidFill>
                  </a:rPr>
                  <a:t> to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, even in early science period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r>
                  <a:rPr lang="en-GB" sz="1800" dirty="0">
                    <a:solidFill>
                      <a:srgbClr val="0096FF"/>
                    </a:solidFill>
                  </a:rPr>
                  <a:t>Error bars represent real projected error bars</a:t>
                </a:r>
              </a:p>
              <a:p>
                <a:pPr marL="342900" indent="-342900">
                  <a:buSzPct val="150000"/>
                  <a:buFont typeface="Wingdings" panose="05000000000000000000" pitchFamily="2" charset="2"/>
                  <a:buChar char="§"/>
                </a:pPr>
                <a:endParaRPr lang="en-GB" sz="1800" dirty="0"/>
              </a:p>
            </p:txBody>
          </p:sp>
        </mc:Choice>
        <mc:Fallback xmlns="">
          <p:sp>
            <p:nvSpPr>
              <p:cNvPr id="2" name="Google Shape;67;p9">
                <a:extLst>
                  <a:ext uri="{FF2B5EF4-FFF2-40B4-BE49-F238E27FC236}">
                    <a16:creationId xmlns:a16="http://schemas.microsoft.com/office/drawing/2014/main" id="{F7250582-18D4-579F-9737-E6643AD644B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625" y="572293"/>
                <a:ext cx="8286750" cy="2156947"/>
              </a:xfrm>
              <a:prstGeom prst="rect">
                <a:avLst/>
              </a:prstGeom>
              <a:blipFill>
                <a:blip r:embed="rId3"/>
                <a:stretch>
                  <a:fillRect l="-1471" t="-45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B8B0604-AA5A-C60C-02CE-13C3F4FD0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1" y="1361404"/>
            <a:ext cx="6074758" cy="3371004"/>
          </a:xfrm>
          <a:prstGeom prst="rect">
            <a:avLst/>
          </a:prstGeom>
        </p:spPr>
      </p:pic>
      <p:sp>
        <p:nvSpPr>
          <p:cNvPr id="5" name="Google Shape;67;p9">
            <a:extLst>
              <a:ext uri="{FF2B5EF4-FFF2-40B4-BE49-F238E27FC236}">
                <a16:creationId xmlns:a16="http://schemas.microsoft.com/office/drawing/2014/main" id="{4E94320A-C963-1177-9016-084BE167AE9A}"/>
              </a:ext>
            </a:extLst>
          </p:cNvPr>
          <p:cNvSpPr txBox="1">
            <a:spLocks/>
          </p:cNvSpPr>
          <p:nvPr/>
        </p:nvSpPr>
        <p:spPr>
          <a:xfrm>
            <a:off x="428625" y="1361404"/>
            <a:ext cx="2735489" cy="290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96FF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6FF"/>
              </a:buClr>
              <a:buSzPts val="800"/>
              <a:buFont typeface="Noto Sans Symbols"/>
              <a:buChar char="▪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More details on analysis in </a:t>
            </a:r>
            <a:r>
              <a:rPr lang="en-GB" sz="1800" dirty="0">
                <a:hlinkClick r:id="rId5"/>
              </a:rPr>
              <a:t>Analysis Note</a:t>
            </a:r>
            <a:endParaRPr lang="en-GB" sz="1800" dirty="0">
              <a:solidFill>
                <a:srgbClr val="0096FF"/>
              </a:solidFill>
            </a:endParaRP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Results featured in </a:t>
            </a:r>
            <a:r>
              <a:rPr lang="en-GB" sz="1800" dirty="0">
                <a:hlinkClick r:id="rId6"/>
              </a:rPr>
              <a:t>Early Science Report</a:t>
            </a:r>
            <a:endParaRPr lang="en-GB" sz="1800" dirty="0"/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Results to be updated with latest 9x130 and 9x275 configs very soon!</a:t>
            </a:r>
          </a:p>
        </p:txBody>
      </p:sp>
    </p:spTree>
    <p:extLst>
      <p:ext uri="{BB962C8B-B14F-4D97-AF65-F5344CB8AC3E}">
        <p14:creationId xmlns:p14="http://schemas.microsoft.com/office/powerpoint/2010/main" val="9224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69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Overview</a:t>
            </a:r>
            <a:endParaRPr sz="2400" i="0" dirty="0"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353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 dirty="0"/>
              <a:t>This talk is to give you a brief flavour of a few of the EIC related things I do: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2400" dirty="0"/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2400" dirty="0"/>
              <a:t>Tutorials – User Learning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2400" dirty="0"/>
              <a:t>Tungsten – Luminosity Monitoring Calorimeters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2400" dirty="0"/>
              <a:t>(Mandelstam) </a:t>
            </a:r>
            <a:r>
              <a:rPr lang="en-GB" sz="2400" i="1" dirty="0"/>
              <a:t>t – </a:t>
            </a:r>
            <a:r>
              <a:rPr lang="en-GB" sz="2400" dirty="0"/>
              <a:t>Studies of Meson Structure at the EIC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2000" dirty="0"/>
              <a:t>Where </a:t>
            </a:r>
            <a:r>
              <a:rPr lang="en-GB" sz="2000" i="1" dirty="0"/>
              <a:t>t</a:t>
            </a:r>
            <a:r>
              <a:rPr lang="en-GB" sz="2000" dirty="0"/>
              <a:t> is a critical variable!</a:t>
            </a:r>
            <a:endParaRPr sz="2000" dirty="0"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FFB4FB1F-4E46-1AFE-657B-45E22E84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>
            <a:extLst>
              <a:ext uri="{FF2B5EF4-FFF2-40B4-BE49-F238E27FC236}">
                <a16:creationId xmlns:a16="http://schemas.microsoft.com/office/drawing/2014/main" id="{3A1193FF-8CAF-F4D8-6274-1B500E41AA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3C69B-9C73-CC1D-12B3-C08FFCCDF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693" y="1695450"/>
            <a:ext cx="3806477" cy="2788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7E084A-231C-5742-0A20-57080BE09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308" y="3246779"/>
            <a:ext cx="1158300" cy="1158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5E626-3566-362B-8455-609364252550}"/>
              </a:ext>
            </a:extLst>
          </p:cNvPr>
          <p:cNvSpPr txBox="1"/>
          <p:nvPr/>
        </p:nvSpPr>
        <p:spPr>
          <a:xfrm>
            <a:off x="6182708" y="272355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With thanks to the Meson Structure WG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292DE-53A2-B96E-5707-B100B4D38EF4}"/>
              </a:ext>
            </a:extLst>
          </p:cNvPr>
          <p:cNvSpPr txBox="1"/>
          <p:nvPr/>
        </p:nvSpPr>
        <p:spPr>
          <a:xfrm>
            <a:off x="822007" y="738421"/>
            <a:ext cx="782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Thanks for listening, any questions?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ED739D-8130-50E1-A47D-13A04667EB5E}"/>
              </a:ext>
            </a:extLst>
          </p:cNvPr>
          <p:cNvSpPr txBox="1"/>
          <p:nvPr/>
        </p:nvSpPr>
        <p:spPr>
          <a:xfrm>
            <a:off x="4818251" y="4794170"/>
            <a:ext cx="5526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600" b="0" i="0" u="none" strike="noStrike" baseline="0" dirty="0">
                <a:latin typeface="+mn-lt"/>
              </a:rPr>
              <a:t>This research was supported by UK Research and Innovation: Science and Technology Facilities Council</a:t>
            </a:r>
          </a:p>
          <a:p>
            <a:pPr algn="just"/>
            <a:r>
              <a:rPr lang="en-GB" sz="600" b="0" i="0" u="none" strike="noStrike" baseline="0" dirty="0">
                <a:latin typeface="+mn-lt"/>
              </a:rPr>
              <a:t>(UKRI:STFC) grant ST/W004852/1 and the Natural Sciences and Engineering Research Council of Canada</a:t>
            </a:r>
          </a:p>
          <a:p>
            <a:pPr algn="just"/>
            <a:r>
              <a:rPr lang="en-GB" sz="600" b="0" i="0" u="none" strike="noStrike" baseline="0" dirty="0">
                <a:latin typeface="+mn-lt"/>
              </a:rPr>
              <a:t>(NSERC) grant SAPPJ-2025-00040</a:t>
            </a: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4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131DA-5B9F-66C1-85FC-CB5BCE104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0389" y="2221284"/>
            <a:ext cx="5423221" cy="700931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en-GB" sz="3600" dirty="0"/>
              <a:t>Tutorials – User Learning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User Learning</a:t>
            </a:r>
            <a:endParaRPr sz="2400" i="0" dirty="0"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2BB8F3FE-3B3E-734C-E58F-D247A08B75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215694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What is User Learning?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Software and computing WG responsible for: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96FF"/>
                </a:solidFill>
              </a:rPr>
              <a:t>Onboarding EIC and </a:t>
            </a:r>
            <a:r>
              <a:rPr lang="en-GB" sz="1600" dirty="0" err="1">
                <a:solidFill>
                  <a:srgbClr val="0096FF"/>
                </a:solidFill>
              </a:rPr>
              <a:t>ePIC</a:t>
            </a:r>
            <a:r>
              <a:rPr lang="en-GB" sz="1600" dirty="0">
                <a:solidFill>
                  <a:srgbClr val="0096FF"/>
                </a:solidFill>
              </a:rPr>
              <a:t> colleagues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Continued learning and development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Designing and developing tutorials, improving software accessibility, driving community engagement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Work closely with colleagues Sasha </a:t>
            </a:r>
            <a:r>
              <a:rPr lang="en-GB" sz="1800" dirty="0" err="1"/>
              <a:t>Prozorov</a:t>
            </a:r>
            <a:r>
              <a:rPr lang="en-GB" sz="1800" dirty="0"/>
              <a:t> and Holly </a:t>
            </a:r>
            <a:r>
              <a:rPr lang="en-GB" sz="1800" dirty="0" err="1"/>
              <a:t>Szumila</a:t>
            </a:r>
            <a:r>
              <a:rPr lang="en-GB" sz="1800" dirty="0"/>
              <a:t>-Vance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E6BFC6-56DC-9C43-E651-1EB877B613D6}"/>
              </a:ext>
            </a:extLst>
          </p:cNvPr>
          <p:cNvGrpSpPr/>
          <p:nvPr/>
        </p:nvGrpSpPr>
        <p:grpSpPr>
          <a:xfrm>
            <a:off x="2317916" y="2794188"/>
            <a:ext cx="4752306" cy="1575882"/>
            <a:chOff x="2630336" y="2729239"/>
            <a:chExt cx="4752306" cy="15758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0A3101-B55B-301F-FEE6-7C3001A63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0336" y="2729239"/>
              <a:ext cx="1564783" cy="15758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5D7796-3AEE-9006-5D1A-EAB60FBE3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5120" y="2729240"/>
              <a:ext cx="1564783" cy="15758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1123E2-8B2D-6F46-2BE0-9AFEAF4A8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9904" y="2729240"/>
              <a:ext cx="1622738" cy="15758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ECAC98C9-5D11-1573-27A0-440A5E0C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B0865347-C599-6B5B-EE89-B81DE8AF2B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Landing Page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DAD713FB-A17F-9F00-EB6C-726BEB5554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B3E417E6-25B9-E7E3-DE61-26AEB96907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353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Key piece of onboarding material is the landing page – </a:t>
            </a:r>
            <a:r>
              <a:rPr lang="en-GB" sz="1800" dirty="0">
                <a:hlinkClick r:id="rId3"/>
              </a:rPr>
              <a:t>eic.github.io</a:t>
            </a:r>
            <a:endParaRPr lang="en-GB" sz="1800" dirty="0"/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A central hub for EIC/</a:t>
            </a:r>
            <a:r>
              <a:rPr lang="en-GB" sz="1800" dirty="0" err="1"/>
              <a:t>ePIC</a:t>
            </a:r>
            <a:r>
              <a:rPr lang="en-GB" sz="1800" dirty="0"/>
              <a:t> software resources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Signposting to relevant resources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96FF"/>
                </a:solidFill>
              </a:rPr>
              <a:t>Major revamp recently from Sasha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Huge raft of updates and improvements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43619-1735-65BA-BD98-988D8144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90" y="2186147"/>
            <a:ext cx="4307309" cy="23850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6EF128-84BD-DDEB-5525-84015C7A543B}"/>
              </a:ext>
            </a:extLst>
          </p:cNvPr>
          <p:cNvGrpSpPr/>
          <p:nvPr/>
        </p:nvGrpSpPr>
        <p:grpSpPr>
          <a:xfrm>
            <a:off x="1982471" y="2777957"/>
            <a:ext cx="2354579" cy="600720"/>
            <a:chOff x="5312410" y="1210518"/>
            <a:chExt cx="2354579" cy="60072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E702689-1889-EB6E-F6B0-1F9BC0359939}"/>
                </a:ext>
              </a:extLst>
            </p:cNvPr>
            <p:cNvCxnSpPr>
              <a:cxnSpLocks/>
            </p:cNvCxnSpPr>
            <p:nvPr/>
          </p:nvCxnSpPr>
          <p:spPr>
            <a:xfrm>
              <a:off x="6377939" y="1556761"/>
              <a:ext cx="1289050" cy="254477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C0B487-CEE3-B390-D503-1CD442BC2149}"/>
                </a:ext>
              </a:extLst>
            </p:cNvPr>
            <p:cNvSpPr txBox="1"/>
            <p:nvPr/>
          </p:nvSpPr>
          <p:spPr>
            <a:xfrm>
              <a:off x="5312410" y="1210518"/>
              <a:ext cx="1783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Streamlining of key resources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EFEE901-02DD-0DF3-6917-E1A9A5AF9206}"/>
              </a:ext>
            </a:extLst>
          </p:cNvPr>
          <p:cNvGrpSpPr/>
          <p:nvPr/>
        </p:nvGrpSpPr>
        <p:grpSpPr>
          <a:xfrm>
            <a:off x="5867400" y="1344255"/>
            <a:ext cx="2133599" cy="841892"/>
            <a:chOff x="5669280" y="1412358"/>
            <a:chExt cx="2133599" cy="84189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B4907C-2485-E24C-3C03-770D46BFFF42}"/>
                </a:ext>
              </a:extLst>
            </p:cNvPr>
            <p:cNvCxnSpPr/>
            <p:nvPr/>
          </p:nvCxnSpPr>
          <p:spPr>
            <a:xfrm flipH="1">
              <a:off x="5930900" y="1651000"/>
              <a:ext cx="704850" cy="60325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FFE35C-1A18-DAF7-88A8-18E37C305C7F}"/>
                </a:ext>
              </a:extLst>
            </p:cNvPr>
            <p:cNvSpPr txBox="1"/>
            <p:nvPr/>
          </p:nvSpPr>
          <p:spPr>
            <a:xfrm>
              <a:off x="5669280" y="1412358"/>
              <a:ext cx="21335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AI enhanced Search Bar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34A45C-A560-901E-7D40-F3D690CBCD8B}"/>
              </a:ext>
            </a:extLst>
          </p:cNvPr>
          <p:cNvGrpSpPr/>
          <p:nvPr/>
        </p:nvGrpSpPr>
        <p:grpSpPr>
          <a:xfrm>
            <a:off x="1047749" y="3603271"/>
            <a:ext cx="3289300" cy="738664"/>
            <a:chOff x="5312410" y="1210518"/>
            <a:chExt cx="2437395" cy="73866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66614F8-2192-63DD-79CE-98719C10CFDC}"/>
                </a:ext>
              </a:extLst>
            </p:cNvPr>
            <p:cNvCxnSpPr>
              <a:cxnSpLocks/>
            </p:cNvCxnSpPr>
            <p:nvPr/>
          </p:nvCxnSpPr>
          <p:spPr>
            <a:xfrm>
              <a:off x="6377939" y="1556761"/>
              <a:ext cx="1371866" cy="153779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5306-8E2D-08A2-A18A-E0696601E2A1}"/>
                </a:ext>
              </a:extLst>
            </p:cNvPr>
            <p:cNvSpPr txBox="1"/>
            <p:nvPr/>
          </p:nvSpPr>
          <p:spPr>
            <a:xfrm>
              <a:off x="5312410" y="1210518"/>
              <a:ext cx="17830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Additional repository of references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70CD07D-2C0F-54F8-4343-0C73A004596D}"/>
              </a:ext>
            </a:extLst>
          </p:cNvPr>
          <p:cNvSpPr txBox="1"/>
          <p:nvPr/>
        </p:nvSpPr>
        <p:spPr>
          <a:xfrm>
            <a:off x="416639" y="2230929"/>
            <a:ext cx="2900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Mobile friendly, scales smoothly. Modern look and feel!</a:t>
            </a:r>
          </a:p>
        </p:txBody>
      </p:sp>
    </p:spTree>
    <p:extLst>
      <p:ext uri="{BB962C8B-B14F-4D97-AF65-F5344CB8AC3E}">
        <p14:creationId xmlns:p14="http://schemas.microsoft.com/office/powerpoint/2010/main" val="26600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05D839B6-7F79-E169-AEA8-07AA9696C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0941D-D65D-07EE-FE7C-E371D6D88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4" y="2251672"/>
            <a:ext cx="3594471" cy="2114550"/>
          </a:xfrm>
          <a:prstGeom prst="rect">
            <a:avLst/>
          </a:prstGeom>
        </p:spPr>
      </p:pic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CB3575D5-D406-E547-976B-9775ECA852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Tutorials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3081E773-9DD2-0B32-516C-947D359818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CA61AFD1-A0ED-419A-1423-D763A695D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353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Organising, planning and running tutorials a key part of the role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Update/improve existing tutorials, scope out new topics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Key starting point for new collaborators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Also an opportunity to engage new collaborators and share exciting EIC work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500" dirty="0">
                <a:hlinkClick r:id="rId4"/>
              </a:rPr>
              <a:t>HSF-India/</a:t>
            </a:r>
            <a:r>
              <a:rPr lang="en-GB" sz="1500" dirty="0" err="1">
                <a:hlinkClick r:id="rId4"/>
              </a:rPr>
              <a:t>ePIC</a:t>
            </a:r>
            <a:r>
              <a:rPr lang="en-GB" sz="1500" dirty="0">
                <a:hlinkClick r:id="rId4"/>
              </a:rPr>
              <a:t> Workshop</a:t>
            </a:r>
            <a:endParaRPr lang="en-GB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5AD27-221E-CF58-6097-276C718D7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499" y="2279266"/>
            <a:ext cx="3778109" cy="23669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C5BD98-24BD-0675-7F43-FDDC9EEA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64" y="2279266"/>
            <a:ext cx="3594471" cy="23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96009B-8282-BD54-9F85-0097292F8FB2}"/>
              </a:ext>
            </a:extLst>
          </p:cNvPr>
          <p:cNvSpPr txBox="1"/>
          <p:nvPr/>
        </p:nvSpPr>
        <p:spPr>
          <a:xfrm>
            <a:off x="5372364" y="4779818"/>
            <a:ext cx="2557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With thanks to the HSF-India team as well as Charlotte and Chandra for delivering tutorials at this excellent workshop!</a:t>
            </a:r>
          </a:p>
        </p:txBody>
      </p:sp>
    </p:spTree>
    <p:extLst>
      <p:ext uri="{BB962C8B-B14F-4D97-AF65-F5344CB8AC3E}">
        <p14:creationId xmlns:p14="http://schemas.microsoft.com/office/powerpoint/2010/main" val="13338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2B54ED06-AB67-0EDB-C317-A96297B1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FFF02FFB-159B-6022-5568-ED491A9B1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Scavenger Hunt</a:t>
            </a:r>
            <a:endParaRPr sz="2400"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1704E635-5825-F93B-FD33-A8F9E8696A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317DE660-C369-4E31-8139-29A760F36D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7105650" cy="353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Recent onboarding/discoverability initiative 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>
                <a:hlinkClick r:id="rId3"/>
              </a:rPr>
              <a:t>The </a:t>
            </a:r>
            <a:r>
              <a:rPr lang="en-GB" sz="1600" dirty="0" err="1">
                <a:hlinkClick r:id="rId3"/>
              </a:rPr>
              <a:t>ePIC</a:t>
            </a:r>
            <a:r>
              <a:rPr lang="en-GB" sz="1600" dirty="0">
                <a:hlinkClick r:id="rId3"/>
              </a:rPr>
              <a:t>/EIC Software Scavenger Hunt</a:t>
            </a:r>
            <a:endParaRPr lang="en-GB" sz="1600" dirty="0"/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Designed as an interactive way for users to engage with the software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Excellent starting point for new users…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But also some tips, tricks and new things for experienced ones!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Series of tasks walking through software aspects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Final challenge to solve and submit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Prize for participation and getting the correct result!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endParaRPr lang="en-GB" sz="1800" dirty="0"/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5FF61-612E-5F94-9A23-D66E66A6E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483" y="686593"/>
            <a:ext cx="1382675" cy="2209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32C6B-5D56-CB46-B23E-F95E382A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3304220"/>
            <a:ext cx="3657600" cy="1024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FD60E-B938-E4A2-7ACB-140D8EF29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639" y="2960293"/>
            <a:ext cx="2677165" cy="1610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87C2CF-A7B1-404E-B1D6-F5BB3E747A38}"/>
              </a:ext>
            </a:extLst>
          </p:cNvPr>
          <p:cNvSpPr txBox="1"/>
          <p:nvPr/>
        </p:nvSpPr>
        <p:spPr>
          <a:xfrm>
            <a:off x="3810264" y="3401705"/>
            <a:ext cx="310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0096FF"/>
                </a:solidFill>
              </a:rPr>
              <a:t>A huge thank you to </a:t>
            </a:r>
            <a:br>
              <a:rPr lang="en-GB" sz="1800" b="1" dirty="0">
                <a:solidFill>
                  <a:srgbClr val="0096FF"/>
                </a:solidFill>
              </a:rPr>
            </a:br>
            <a:r>
              <a:rPr lang="en-GB" sz="1800" b="1" dirty="0">
                <a:solidFill>
                  <a:srgbClr val="0096FF"/>
                </a:solidFill>
              </a:rPr>
              <a:t>Gema Villegas for improving and testing the alpha version!</a:t>
            </a:r>
          </a:p>
        </p:txBody>
      </p:sp>
    </p:spTree>
    <p:extLst>
      <p:ext uri="{BB962C8B-B14F-4D97-AF65-F5344CB8AC3E}">
        <p14:creationId xmlns:p14="http://schemas.microsoft.com/office/powerpoint/2010/main" val="32515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78D78B5F-2664-00DB-E23D-2607C20F9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>
            <a:extLst>
              <a:ext uri="{FF2B5EF4-FFF2-40B4-BE49-F238E27FC236}">
                <a16:creationId xmlns:a16="http://schemas.microsoft.com/office/drawing/2014/main" id="{B27CB2D3-7471-232F-1D8B-24F5EDEC58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421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i="0" dirty="0"/>
              <a:t>Future</a:t>
            </a:r>
            <a:endParaRPr i="0" dirty="0"/>
          </a:p>
        </p:txBody>
      </p:sp>
      <p:sp>
        <p:nvSpPr>
          <p:cNvPr id="91" name="Google Shape;91;p11">
            <a:extLst>
              <a:ext uri="{FF2B5EF4-FFF2-40B4-BE49-F238E27FC236}">
                <a16:creationId xmlns:a16="http://schemas.microsoft.com/office/drawing/2014/main" id="{52983006-E702-3120-8D7C-9BC604D64E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" name="Google Shape;67;p9">
            <a:extLst>
              <a:ext uri="{FF2B5EF4-FFF2-40B4-BE49-F238E27FC236}">
                <a16:creationId xmlns:a16="http://schemas.microsoft.com/office/drawing/2014/main" id="{3FE55C3C-BA1E-332C-2AD7-D0FD49AF15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8625" y="572293"/>
            <a:ext cx="8286750" cy="353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Interface between real data and software will become more pressing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Provide training and support to facilitate this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Machine BG in simulations, how do we deal with this?</a:t>
            </a:r>
          </a:p>
          <a:p>
            <a:pPr marL="800100" lvl="1" indent="-342900">
              <a:buSzPct val="150000"/>
              <a:buFont typeface="Wingdings" panose="05000000000000000000" pitchFamily="2" charset="2"/>
              <a:buChar char="§"/>
            </a:pPr>
            <a:r>
              <a:rPr lang="en-GB" sz="1600" dirty="0"/>
              <a:t>Will need training to get users up to speed on dealing with this in software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96FF"/>
                </a:solidFill>
              </a:rPr>
              <a:t>Discoverability</a:t>
            </a:r>
            <a:r>
              <a:rPr lang="en-GB" sz="1800" dirty="0"/>
              <a:t> and </a:t>
            </a:r>
            <a:r>
              <a:rPr lang="en-GB" sz="1800" dirty="0">
                <a:solidFill>
                  <a:srgbClr val="C00000"/>
                </a:solidFill>
              </a:rPr>
              <a:t>regular training </a:t>
            </a:r>
            <a:r>
              <a:rPr lang="en-GB" sz="1800" dirty="0"/>
              <a:t>will remain key topics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/>
              <a:t>Integrating AI </a:t>
            </a:r>
            <a:r>
              <a:rPr lang="en-GB" sz="1800" u="sng" dirty="0"/>
              <a:t>effectively</a:t>
            </a:r>
            <a:r>
              <a:rPr lang="en-GB" sz="1800" dirty="0"/>
              <a:t> into analysis and simulation workflows</a:t>
            </a:r>
          </a:p>
          <a:p>
            <a:pPr marL="342900" indent="-342900">
              <a:buSzPct val="150000"/>
              <a:buFont typeface="Wingdings" panose="05000000000000000000" pitchFamily="2" charset="2"/>
              <a:buChar char="§"/>
            </a:pPr>
            <a:r>
              <a:rPr lang="en-GB" sz="1800" dirty="0" err="1"/>
              <a:t>Workfests</a:t>
            </a:r>
            <a:r>
              <a:rPr lang="en-GB" sz="1800" dirty="0"/>
              <a:t> touching on many of these topics this week!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B1F12B-9E88-33D5-B18B-164E341EBECF}"/>
              </a:ext>
            </a:extLst>
          </p:cNvPr>
          <p:cNvGrpSpPr/>
          <p:nvPr/>
        </p:nvGrpSpPr>
        <p:grpSpPr>
          <a:xfrm>
            <a:off x="1327361" y="2765267"/>
            <a:ext cx="4677175" cy="1805940"/>
            <a:chOff x="1327361" y="2765267"/>
            <a:chExt cx="4677175" cy="18059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9C9821-1F01-649A-8B42-1D21A9E1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7361" y="2765267"/>
              <a:ext cx="2141617" cy="18059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97F80A-FE7E-465B-3C72-7862ABE0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1981" y="2765267"/>
              <a:ext cx="2002555" cy="1805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01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>
          <a:extLst>
            <a:ext uri="{FF2B5EF4-FFF2-40B4-BE49-F238E27FC236}">
              <a16:creationId xmlns:a16="http://schemas.microsoft.com/office/drawing/2014/main" id="{40FA5424-F611-6EA7-B013-661907C1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>
            <a:extLst>
              <a:ext uri="{FF2B5EF4-FFF2-40B4-BE49-F238E27FC236}">
                <a16:creationId xmlns:a16="http://schemas.microsoft.com/office/drawing/2014/main" id="{EAAC3C1C-D08A-96C0-C3DC-B5445E06E8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41AA6-EAF6-A192-40A5-86B48E637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752" y="1808658"/>
            <a:ext cx="6620495" cy="1526184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en-GB" sz="3600" dirty="0"/>
              <a:t>Tungsten – Calorimeters for Luminosity Monitoring</a:t>
            </a:r>
          </a:p>
        </p:txBody>
      </p:sp>
    </p:spTree>
    <p:extLst>
      <p:ext uri="{BB962C8B-B14F-4D97-AF65-F5344CB8AC3E}">
        <p14:creationId xmlns:p14="http://schemas.microsoft.com/office/powerpoint/2010/main" val="176272505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1173</Words>
  <Application>Microsoft Office PowerPoint</Application>
  <PresentationFormat>On-screen Show (16:9)</PresentationFormat>
  <Paragraphs>165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 Math</vt:lpstr>
      <vt:lpstr>Noto Sans Symbols</vt:lpstr>
      <vt:lpstr>Wingdings</vt:lpstr>
      <vt:lpstr>BNL</vt:lpstr>
      <vt:lpstr>PowerPoint Presentation</vt:lpstr>
      <vt:lpstr>Overview</vt:lpstr>
      <vt:lpstr>PowerPoint Presentation</vt:lpstr>
      <vt:lpstr>User Learning</vt:lpstr>
      <vt:lpstr>Landing Page</vt:lpstr>
      <vt:lpstr>Tutorials</vt:lpstr>
      <vt:lpstr>Scavenger Hunt</vt:lpstr>
      <vt:lpstr>Future</vt:lpstr>
      <vt:lpstr>PowerPoint Presentation</vt:lpstr>
      <vt:lpstr>Luminosity Monitoring at a Collider</vt:lpstr>
      <vt:lpstr>ePIC Luminosity Monitors</vt:lpstr>
      <vt:lpstr>WSciFi Calorimeter Design</vt:lpstr>
      <vt:lpstr>WSciFi Calorimeter Prototype Construction</vt:lpstr>
      <vt:lpstr>WSciFi Calorimeter Testing</vt:lpstr>
      <vt:lpstr>PowerPoint Presentation</vt:lpstr>
      <vt:lpstr>Why Meson Structure?</vt:lpstr>
      <vt:lpstr>Meson Structure with the Sullivan Process</vt:lpstr>
      <vt:lpstr>Determining t</vt:lpstr>
      <vt:lpstr>Pion Form Factors at the EIC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Stephen Kay</cp:lastModifiedBy>
  <cp:revision>41</cp:revision>
  <dcterms:modified xsi:type="dcterms:W3CDTF">2026-07-10T14:33:42Z</dcterms:modified>
</cp:coreProperties>
</file>